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18"/>
  </p:notesMasterIdLst>
  <p:sldIdLst>
    <p:sldId id="322" r:id="rId2"/>
    <p:sldId id="335" r:id="rId3"/>
    <p:sldId id="327" r:id="rId4"/>
    <p:sldId id="328" r:id="rId5"/>
    <p:sldId id="330" r:id="rId6"/>
    <p:sldId id="337" r:id="rId7"/>
    <p:sldId id="331" r:id="rId8"/>
    <p:sldId id="339" r:id="rId9"/>
    <p:sldId id="332" r:id="rId10"/>
    <p:sldId id="297" r:id="rId11"/>
    <p:sldId id="298" r:id="rId12"/>
    <p:sldId id="318" r:id="rId13"/>
    <p:sldId id="300" r:id="rId14"/>
    <p:sldId id="301" r:id="rId15"/>
    <p:sldId id="302" r:id="rId16"/>
    <p:sldId id="333" r:id="rId17"/>
  </p:sldIdLst>
  <p:sldSz cx="12192000" cy="6858000"/>
  <p:notesSz cx="6735763" cy="9869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188"/>
          </a:xfrm>
          <a:prstGeom prst="rect">
            <a:avLst/>
          </a:prstGeom>
        </p:spPr>
        <p:txBody>
          <a:bodyPr vert="horz" lIns="91440" tIns="45720" rIns="91440" bIns="45720" rtlCol="0"/>
          <a:lstStyle>
            <a:lvl1pPr algn="r">
              <a:defRPr sz="1200"/>
            </a:lvl1pPr>
          </a:lstStyle>
          <a:p>
            <a:fld id="{3EFD42F7-718C-4B98-AAEC-167E6DDD60A7}" type="datetimeFigureOut">
              <a:rPr lang="en-US" smtClean="0"/>
              <a:t>11/29/2023</a:t>
            </a:fld>
            <a:endParaRPr lang="en-US"/>
          </a:p>
        </p:txBody>
      </p:sp>
      <p:sp>
        <p:nvSpPr>
          <p:cNvPr id="4" name="Slide Image Placeholder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9691"/>
            <a:ext cx="5388610" cy="388611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4301"/>
            <a:ext cx="2918831" cy="4951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4301"/>
            <a:ext cx="2918831" cy="4951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1219631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83284890-85D2-4D7B-8EF5-15A9C1DB8F42}" type="datetimeFigureOut">
              <a:rPr lang="en-US" smtClean="0"/>
              <a:t>11/29/2023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2754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2000">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7157CC2-0FC8-4686-B024-99790E0F5162}" type="datetimeFigureOut">
              <a:rPr lang="en-US" smtClean="0"/>
              <a:t>11/29/2023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5951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2000">
        <p:random/>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F6764DA5-CD3D-4590-A511-FCD3BC7A793E}" type="datetimeFigureOut">
              <a:rPr lang="en-US" smtClean="0"/>
              <a:t>11/29/2023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08427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2000">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2F5661D-6934-4B32-B92C-470368BF1EC6}" type="datetimeFigureOut">
              <a:rPr lang="en-US" smtClean="0"/>
              <a:t>11/29/2023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64509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2000">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F822A4-8DA6-4447-9B1F-C5DB58435268}" type="datetimeFigureOut">
              <a:rPr lang="en-US" smtClean="0"/>
              <a:t>11/29/2023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84785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2000">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E548D31E-DCDA-41A7-9C67-C4B11B94D21D}" type="datetimeFigureOut">
              <a:rPr lang="en-US" smtClean="0"/>
              <a:t>11/29/2023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034547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2000">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9B3762C0-B258-48F1-ADE6-176B4174CCDD}" type="datetimeFigureOut">
              <a:rPr lang="en-US" smtClean="0"/>
              <a:t>11/29/2023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437264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2000">
        <p:random/>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677919A6-33EB-49BD-A62F-1FA56B9F9712}" type="datetimeFigureOut">
              <a:rPr lang="en-US" smtClean="0"/>
              <a:t>11/29/2023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89051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2000">
        <p:random/>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11/29/2023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614457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2000">
        <p:random/>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11/29/2023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68049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2000">
        <p:random/>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11/29/2023</a:t>
            </a:fld>
            <a:endParaRPr lang="en-US" dirty="0"/>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08719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2000">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4C608-40B1-4030-A28D-5B74BC98ADCE}" type="datetimeFigureOut">
              <a:rPr lang="en-US" smtClean="0"/>
              <a:t>11/29/2023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4280423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advClick="0" advTm="2000">
        <p:random/>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3.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slide" Target="slide14.xml"/><Relationship Id="rId13" Type="http://schemas.microsoft.com/office/2007/relationships/hdphoto" Target="../media/hdphoto3.wdp"/><Relationship Id="rId3" Type="http://schemas.microsoft.com/office/2007/relationships/hdphoto" Target="../media/hdphoto2.wdp"/><Relationship Id="rId7" Type="http://schemas.openxmlformats.org/officeDocument/2006/relationships/image" Target="../media/image22.png"/><Relationship Id="rId12"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1.png"/><Relationship Id="rId11" Type="http://schemas.microsoft.com/office/2007/relationships/hdphoto" Target="../media/hdphoto1.wdp"/><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slide" Target="slide1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3.png"/><Relationship Id="rId4" Type="http://schemas.openxmlformats.org/officeDocument/2006/relationships/slide" Target="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3.png"/><Relationship Id="rId4" Type="http://schemas.openxmlformats.org/officeDocument/2006/relationships/slide" Target="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3.png"/><Relationship Id="rId4" Type="http://schemas.openxmlformats.org/officeDocument/2006/relationships/slide" Target="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11.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702" y="1389425"/>
            <a:ext cx="7262949" cy="629972"/>
          </a:xfrm>
        </p:spPr>
        <p:txBody>
          <a:bodyPr>
            <a:normAutofit fontScale="90000"/>
          </a:bodyPr>
          <a:lstStyle/>
          <a:p>
            <a:pPr algn="ctr"/>
            <a:r>
              <a:rPr lang="vi-VN" sz="3067" b="1" dirty="0" smtClean="0">
                <a:latin typeface="Times New Roman" panose="02020603050405020304" pitchFamily="18" charset="0"/>
                <a:cs typeface="Times New Roman" panose="02020603050405020304" pitchFamily="18" charset="0"/>
              </a:rPr>
              <a:t/>
            </a:r>
            <a:br>
              <a:rPr lang="vi-VN" sz="3067" b="1" dirty="0" smtClean="0">
                <a:latin typeface="Times New Roman" panose="02020603050405020304" pitchFamily="18" charset="0"/>
                <a:cs typeface="Times New Roman" panose="02020603050405020304" pitchFamily="18" charset="0"/>
              </a:rPr>
            </a:br>
            <a:r>
              <a:rPr lang="en-US" sz="3067" b="1" dirty="0" err="1" smtClean="0">
                <a:latin typeface="Times New Roman" panose="02020603050405020304" pitchFamily="18" charset="0"/>
                <a:cs typeface="Times New Roman" panose="02020603050405020304" pitchFamily="18" charset="0"/>
              </a:rPr>
              <a:t>Các</a:t>
            </a:r>
            <a:r>
              <a:rPr lang="en-US" sz="3067" b="1" dirty="0" smtClean="0">
                <a:latin typeface="Times New Roman" panose="02020603050405020304" pitchFamily="18" charset="0"/>
                <a:cs typeface="Times New Roman" panose="02020603050405020304" pitchFamily="18" charset="0"/>
              </a:rPr>
              <a:t> </a:t>
            </a:r>
            <a:r>
              <a:rPr lang="en-US" sz="3067" b="1" dirty="0">
                <a:latin typeface="Times New Roman" panose="02020603050405020304" pitchFamily="18" charset="0"/>
                <a:cs typeface="Times New Roman" panose="02020603050405020304" pitchFamily="18" charset="0"/>
              </a:rPr>
              <a:t>bước để xây dựng một khóa lưỡng phân</a:t>
            </a:r>
          </a:p>
        </p:txBody>
      </p:sp>
      <p:sp>
        <p:nvSpPr>
          <p:cNvPr id="3" name="Slide Number Placeholder 2"/>
          <p:cNvSpPr>
            <a:spLocks noGrp="1"/>
          </p:cNvSpPr>
          <p:nvPr>
            <p:ph type="sldNum" sz="quarter" idx="12"/>
          </p:nvPr>
        </p:nvSpPr>
        <p:spPr/>
        <p:txBody>
          <a:bodyPr/>
          <a:lstStyle/>
          <a:p>
            <a:fld id="{00000000-1234-1234-1234-123412341234}" type="slidenum">
              <a:rPr lang="en" smtClean="0"/>
              <a:pPr/>
              <a:t>1</a:t>
            </a:fld>
            <a:endParaRPr lang="en"/>
          </a:p>
        </p:txBody>
      </p:sp>
      <p:sp>
        <p:nvSpPr>
          <p:cNvPr id="4" name="Rounded Rectangle 3"/>
          <p:cNvSpPr/>
          <p:nvPr/>
        </p:nvSpPr>
        <p:spPr>
          <a:xfrm>
            <a:off x="238235" y="2374652"/>
            <a:ext cx="5152817" cy="1063143"/>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Bước 1: </a:t>
            </a:r>
            <a:r>
              <a:rPr lang="vi-VN" sz="2400" b="1"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Xác định đặc điểm đặc trưng của mỗi sinh vật </a:t>
            </a:r>
            <a:endParaRPr lang="en-US" sz="2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Rounded Rectangle 4"/>
          <p:cNvSpPr/>
          <p:nvPr/>
        </p:nvSpPr>
        <p:spPr>
          <a:xfrm>
            <a:off x="238236" y="4040160"/>
            <a:ext cx="5152817" cy="2206505"/>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err="1" smtClean="0">
                <a:ln w="0"/>
                <a:solidFill>
                  <a:srgbClr val="00B0F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Bước</a:t>
            </a:r>
            <a:r>
              <a:rPr lang="en-US" sz="2400" b="1" dirty="0" smtClean="0">
                <a:ln w="0"/>
                <a:solidFill>
                  <a:srgbClr val="00B0F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2</a:t>
            </a:r>
            <a:r>
              <a:rPr lang="en-US" sz="2400" b="1" dirty="0">
                <a:ln w="0"/>
                <a:solidFill>
                  <a:srgbClr val="00B0F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2400" b="1" dirty="0" smtClean="0">
                <a:ln w="0"/>
                <a:solidFill>
                  <a:srgbClr val="00B0F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Dựa vào đặc điểm đặc trưng nhất để phân chia sinh vật thành 2 nhóm.</a:t>
            </a:r>
            <a:endParaRPr lang="en-US" sz="2400" b="1" dirty="0">
              <a:ln w="0"/>
              <a:solidFill>
                <a:srgbClr val="00B0F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9" name="Rounded Rectangle 8"/>
          <p:cNvSpPr/>
          <p:nvPr/>
        </p:nvSpPr>
        <p:spPr>
          <a:xfrm>
            <a:off x="5903137" y="2206694"/>
            <a:ext cx="5542102" cy="2462201"/>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err="1">
                <a:solidFill>
                  <a:srgbClr val="00B050"/>
                </a:solidFill>
                <a:latin typeface="Times New Roman" panose="02020603050405020304" pitchFamily="18" charset="0"/>
                <a:cs typeface="Times New Roman" panose="02020603050405020304" pitchFamily="18" charset="0"/>
              </a:rPr>
              <a:t>Bước</a:t>
            </a:r>
            <a:r>
              <a:rPr lang="en-US" sz="2400" b="1" dirty="0">
                <a:solidFill>
                  <a:srgbClr val="00B050"/>
                </a:solidFill>
                <a:latin typeface="Times New Roman" panose="02020603050405020304" pitchFamily="18" charset="0"/>
                <a:cs typeface="Times New Roman" panose="02020603050405020304" pitchFamily="18" charset="0"/>
              </a:rPr>
              <a:t> </a:t>
            </a:r>
            <a:r>
              <a:rPr lang="vi-VN" sz="2400" b="1" dirty="0" smtClean="0">
                <a:solidFill>
                  <a:srgbClr val="00B050"/>
                </a:solidFill>
                <a:latin typeface="Times New Roman" panose="02020603050405020304" pitchFamily="18" charset="0"/>
                <a:cs typeface="Times New Roman" panose="02020603050405020304" pitchFamily="18" charset="0"/>
              </a:rPr>
              <a:t>3</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a:solidFill>
                  <a:srgbClr val="00B050"/>
                </a:solidFill>
                <a:latin typeface="Times New Roman" panose="02020603050405020304" pitchFamily="18" charset="0"/>
                <a:cs typeface="Times New Roman" panose="02020603050405020304" pitchFamily="18" charset="0"/>
              </a:rPr>
              <a:t>Dựa vào đặc điểm tương phản tiếp theo, chia nhỏ mẫu vật. Tiếp tục chia nhỏ các mẫu còn lại bằng cách đặt câu hỏi cho đến khi xác định và đặt tên cho tất cả chúng. </a:t>
            </a:r>
          </a:p>
        </p:txBody>
      </p:sp>
      <p:sp>
        <p:nvSpPr>
          <p:cNvPr id="11" name="Rounded Rectangle 10"/>
          <p:cNvSpPr/>
          <p:nvPr/>
        </p:nvSpPr>
        <p:spPr>
          <a:xfrm>
            <a:off x="5903137" y="5142652"/>
            <a:ext cx="5999192" cy="1050981"/>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err="1">
                <a:solidFill>
                  <a:srgbClr val="FFC000"/>
                </a:solidFill>
                <a:latin typeface="Times New Roman" panose="02020603050405020304" pitchFamily="18" charset="0"/>
                <a:cs typeface="Times New Roman" panose="02020603050405020304" pitchFamily="18" charset="0"/>
              </a:rPr>
              <a:t>Bước</a:t>
            </a:r>
            <a:r>
              <a:rPr lang="en-US" sz="2400" b="1" dirty="0">
                <a:solidFill>
                  <a:srgbClr val="FFC000"/>
                </a:solidFill>
                <a:latin typeface="Times New Roman" panose="02020603050405020304" pitchFamily="18" charset="0"/>
                <a:cs typeface="Times New Roman" panose="02020603050405020304" pitchFamily="18" charset="0"/>
              </a:rPr>
              <a:t> </a:t>
            </a:r>
            <a:r>
              <a:rPr lang="vi-VN" sz="2400" b="1" dirty="0" smtClean="0">
                <a:solidFill>
                  <a:srgbClr val="FFC000"/>
                </a:solidFill>
                <a:latin typeface="Times New Roman" panose="02020603050405020304" pitchFamily="18" charset="0"/>
                <a:cs typeface="Times New Roman" panose="02020603050405020304" pitchFamily="18" charset="0"/>
              </a:rPr>
              <a:t>4</a:t>
            </a:r>
            <a:r>
              <a:rPr lang="en-US" sz="2400" b="1" dirty="0" smtClean="0">
                <a:solidFill>
                  <a:srgbClr val="FFC000"/>
                </a:solidFill>
                <a:latin typeface="Times New Roman" panose="02020603050405020304" pitchFamily="18" charset="0"/>
                <a:cs typeface="Times New Roman" panose="02020603050405020304" pitchFamily="18" charset="0"/>
              </a:rPr>
              <a:t>: </a:t>
            </a:r>
            <a:r>
              <a:rPr lang="en-US" sz="2400" b="1" dirty="0">
                <a:solidFill>
                  <a:srgbClr val="FFC000"/>
                </a:solidFill>
                <a:latin typeface="Times New Roman" panose="02020603050405020304" pitchFamily="18" charset="0"/>
                <a:cs typeface="Times New Roman" panose="02020603050405020304" pitchFamily="18" charset="0"/>
              </a:rPr>
              <a:t>Vẽ sơ đồ khoá lưỡng phân bằng cách viết hoặc vẽ sơ </a:t>
            </a:r>
            <a:r>
              <a:rPr lang="en-US" sz="2400" b="1" dirty="0" err="1">
                <a:solidFill>
                  <a:srgbClr val="FFC000"/>
                </a:solidFill>
                <a:latin typeface="Times New Roman" panose="02020603050405020304" pitchFamily="18" charset="0"/>
                <a:cs typeface="Times New Roman" panose="02020603050405020304" pitchFamily="18" charset="0"/>
              </a:rPr>
              <a:t>đồ</a:t>
            </a:r>
            <a:r>
              <a:rPr lang="en-US" sz="2400" b="1" dirty="0" smtClean="0">
                <a:solidFill>
                  <a:srgbClr val="FFC000"/>
                </a:solidFill>
                <a:latin typeface="Times New Roman" panose="02020603050405020304" pitchFamily="18" charset="0"/>
                <a:cs typeface="Times New Roman" panose="02020603050405020304" pitchFamily="18" charset="0"/>
              </a:rPr>
              <a:t>.</a:t>
            </a:r>
            <a:r>
              <a:rPr lang="vi-VN" sz="2400" b="1" dirty="0" smtClean="0">
                <a:solidFill>
                  <a:srgbClr val="FFC000"/>
                </a:solidFill>
                <a:latin typeface="Times New Roman" panose="02020603050405020304" pitchFamily="18" charset="0"/>
                <a:cs typeface="Times New Roman" panose="02020603050405020304" pitchFamily="18" charset="0"/>
              </a:rPr>
              <a:t> Xây dựng khóa lưỡng phân hoàn chỉnh.</a:t>
            </a:r>
            <a:endParaRPr lang="en-US" sz="2400" b="1" dirty="0">
              <a:solidFill>
                <a:srgbClr val="FFC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986770" y="142812"/>
            <a:ext cx="6218459" cy="749873"/>
          </a:xfrm>
          <a:prstGeom prst="rect">
            <a:avLst/>
          </a:prstGeom>
        </p:spPr>
      </p:pic>
      <p:pic>
        <p:nvPicPr>
          <p:cNvPr id="7" name="Picture 6"/>
          <p:cNvPicPr>
            <a:picLocks noChangeAspect="1"/>
          </p:cNvPicPr>
          <p:nvPr/>
        </p:nvPicPr>
        <p:blipFill>
          <a:blip r:embed="rId3"/>
          <a:stretch>
            <a:fillRect/>
          </a:stretch>
        </p:blipFill>
        <p:spPr>
          <a:xfrm>
            <a:off x="309595" y="972310"/>
            <a:ext cx="10162913" cy="646232"/>
          </a:xfrm>
          <a:prstGeom prst="rect">
            <a:avLst/>
          </a:prstGeom>
        </p:spPr>
      </p:pic>
    </p:spTree>
    <p:extLst>
      <p:ext uri="{BB962C8B-B14F-4D97-AF65-F5344CB8AC3E}">
        <p14:creationId xmlns:p14="http://schemas.microsoft.com/office/powerpoint/2010/main" val="37360583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9"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 y="0"/>
            <a:ext cx="12190730" cy="6638925"/>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152400"/>
            <a:ext cx="6478270" cy="2991485"/>
          </a:xfrm>
          <a:prstGeom prst="rect">
            <a:avLst/>
          </a:prstGeom>
        </p:spPr>
      </p:pic>
      <p:sp>
        <p:nvSpPr>
          <p:cNvPr id="15" name="TextBox 14"/>
          <p:cNvSpPr txBox="1"/>
          <p:nvPr/>
        </p:nvSpPr>
        <p:spPr>
          <a:xfrm>
            <a:off x="3698072" y="518722"/>
            <a:ext cx="5113655" cy="1198880"/>
          </a:xfrm>
          <a:prstGeom prst="rect">
            <a:avLst/>
          </a:prstGeom>
          <a:noFill/>
        </p:spPr>
        <p:txBody>
          <a:bodyPr wrap="none" rtlCol="0">
            <a:spAutoFit/>
          </a:bodyPr>
          <a:lstStyle/>
          <a:p>
            <a:r>
              <a:rPr lang="en-US" sz="7200" dirty="0">
                <a:solidFill>
                  <a:srgbClr val="C00000"/>
                </a:solidFill>
                <a:latin typeface="Algerian" panose="04020705040A02060702" pitchFamily="82" charset="0"/>
              </a:rPr>
              <a:t>KIẾN VỀ TỔ</a:t>
            </a:r>
          </a:p>
        </p:txBody>
      </p:sp>
      <p:pic>
        <p:nvPicPr>
          <p:cNvPr id="54" name="Picture 11" descr="C:\Users\ADMIN\Desktop\Tai nguyen thiet ke tro choi\Angry birds epic birds\1505573783630 (2).png">
            <a:hlinkClick r:id=""/>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94515" y="3047683"/>
            <a:ext cx="802236" cy="585633"/>
          </a:xfrm>
          <a:prstGeom prst="rect">
            <a:avLst/>
          </a:prstGeom>
          <a:noFill/>
          <a:extLst>
            <a:ext uri="{909E8E84-426E-40DD-AFC4-6F175D3DCCD1}">
              <a14:hiddenFill xmlns:a14="http://schemas.microsoft.com/office/drawing/2010/main">
                <a:solidFill>
                  <a:srgbClr val="FFFFFF"/>
                </a:solidFill>
              </a14:hiddenFill>
            </a:ext>
          </a:extLst>
        </p:spPr>
      </p:pic>
      <p:pic>
        <p:nvPicPr>
          <p:cNvPr id="2" name="Zen Garde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010588" y="518722"/>
            <a:ext cx="4572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42"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1000"/>
                                        <p:tgtEl>
                                          <p:spTgt spid="15"/>
                                        </p:tgtEl>
                                      </p:cBhvr>
                                    </p:animEffect>
                                    <p:anim calcmode="lin" valueType="num">
                                      <p:cBhvr>
                                        <p:cTn id="10" dur="1000" fill="hold"/>
                                        <p:tgtEl>
                                          <p:spTgt spid="15"/>
                                        </p:tgtEl>
                                        <p:attrNameLst>
                                          <p:attrName>ppt_x</p:attrName>
                                        </p:attrNameLst>
                                      </p:cBhvr>
                                      <p:tavLst>
                                        <p:tav tm="0">
                                          <p:val>
                                            <p:strVal val="#ppt_x"/>
                                          </p:val>
                                        </p:tav>
                                        <p:tav tm="100000">
                                          <p:val>
                                            <p:strVal val="#ppt_x"/>
                                          </p:val>
                                        </p:tav>
                                      </p:tavLst>
                                    </p:anim>
                                    <p:anim calcmode="lin" valueType="num">
                                      <p:cBhvr>
                                        <p:cTn id="11" dur="1000" fill="hold"/>
                                        <p:tgtEl>
                                          <p:spTgt spid="15"/>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par>
                          <p:cTn id="17" fill="hold">
                            <p:stCondLst>
                              <p:cond delay="0"/>
                            </p:stCondLst>
                            <p:childTnLst>
                              <p:par>
                                <p:cTn id="18" presetID="10" presetClass="entr" presetSubtype="0" fill="hold"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500" mute="1" numSld="15">
                <p:cTn id="21" repeatCount="indefinite" fill="hold" display="0">
                  <p:stCondLst>
                    <p:cond delay="indefinite"/>
                  </p:stCondLst>
                  <p:endCondLst>
                    <p:cond evt="onStopAudio" delay="0">
                      <p:tgtEl>
                        <p:sldTgt/>
                      </p:tgtEl>
                    </p:cond>
                  </p:endCondLst>
                </p:cTn>
                <p:tgtEl>
                  <p:spTgt spid="2"/>
                </p:tgtEl>
              </p:cMediaNode>
            </p:audio>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37350"/>
          </a:xfrm>
          <a:prstGeom prst="rect">
            <a:avLst/>
          </a:prstGeom>
        </p:spPr>
      </p:pic>
      <p:pic>
        <p:nvPicPr>
          <p:cNvPr id="9" name="Picture 6" descr="HÃ¬nh áº£nh cÃ³ liÃªn quan"/>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938236" y="-1031631"/>
            <a:ext cx="3236119" cy="27768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Ã¬nh áº£nh cÃ³ liÃªn quan"/>
          <p:cNvPicPr>
            <a:picLocks noChangeAspect="1" noChangeArrowheads="1"/>
          </p:cNvPicPr>
          <p:nvPr/>
        </p:nvPicPr>
        <p:blipFill>
          <a:blip r:embed="rId3">
            <a:clrChange>
              <a:clrFrom>
                <a:srgbClr val="81A1A4">
                  <a:alpha val="76471"/>
                </a:srgbClr>
              </a:clrFrom>
              <a:clrTo>
                <a:srgbClr val="81A1A4">
                  <a:alpha val="0"/>
                </a:srgbClr>
              </a:clrTo>
            </a:clrChang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flipH="1">
            <a:off x="6553589" y="-2861962"/>
            <a:ext cx="5726700" cy="41956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Ã¬nh áº£nh cÃ³ liÃªn quan"/>
          <p:cNvPicPr>
            <a:picLocks noChangeAspect="1" noChangeArrowheads="1"/>
          </p:cNvPicPr>
          <p:nvPr/>
        </p:nvPicPr>
        <p:blipFill>
          <a:blip r:embed="rId3">
            <a:clrChange>
              <a:clrFrom>
                <a:srgbClr val="81A1A4">
                  <a:alpha val="76471"/>
                </a:srgbClr>
              </a:clrFrom>
              <a:clrTo>
                <a:srgbClr val="81A1A4">
                  <a:alpha val="0"/>
                </a:srgbClr>
              </a:clrTo>
            </a:clrChang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16482" y="-3033596"/>
            <a:ext cx="5029589" cy="41956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0415" y="161290"/>
            <a:ext cx="9645650" cy="6535420"/>
          </a:xfrm>
          <a:prstGeom prst="rect">
            <a:avLst/>
          </a:prstGeom>
        </p:spPr>
      </p:pic>
      <p:sp>
        <p:nvSpPr>
          <p:cNvPr id="16" name="TextBox 15"/>
          <p:cNvSpPr txBox="1"/>
          <p:nvPr/>
        </p:nvSpPr>
        <p:spPr>
          <a:xfrm>
            <a:off x="3673475" y="1162050"/>
            <a:ext cx="7084060" cy="4092575"/>
          </a:xfrm>
          <a:prstGeom prst="rect">
            <a:avLst/>
          </a:prstGeom>
          <a:noFill/>
        </p:spPr>
        <p:txBody>
          <a:bodyPr wrap="square" rtlCol="0">
            <a:spAutoFit/>
          </a:bodyPr>
          <a:lstStyle/>
          <a:p>
            <a:pPr algn="ctr"/>
            <a:r>
              <a:rPr lang="en-US" sz="5200" dirty="0" err="1">
                <a:solidFill>
                  <a:srgbClr val="009900"/>
                </a:solidFill>
                <a:latin typeface="Arial" panose="020B0604020202020204" pitchFamily="34" charset="0"/>
                <a:cs typeface="Arial" panose="020B0604020202020204" pitchFamily="34" charset="0"/>
              </a:rPr>
              <a:t>Hãy</a:t>
            </a:r>
            <a:r>
              <a:rPr lang="en-US" sz="5200" dirty="0">
                <a:solidFill>
                  <a:srgbClr val="009900"/>
                </a:solidFill>
                <a:latin typeface="Arial" panose="020B0604020202020204" pitchFamily="34" charset="0"/>
                <a:cs typeface="Arial" panose="020B0604020202020204" pitchFamily="34" charset="0"/>
              </a:rPr>
              <a:t> </a:t>
            </a:r>
            <a:r>
              <a:rPr lang="en-US" sz="5200" dirty="0" err="1">
                <a:solidFill>
                  <a:srgbClr val="009900"/>
                </a:solidFill>
                <a:latin typeface="Arial" panose="020B0604020202020204" pitchFamily="34" charset="0"/>
                <a:cs typeface="Arial" panose="020B0604020202020204" pitchFamily="34" charset="0"/>
              </a:rPr>
              <a:t>giúp</a:t>
            </a:r>
            <a:r>
              <a:rPr lang="en-US" sz="5200" dirty="0">
                <a:solidFill>
                  <a:srgbClr val="009900"/>
                </a:solidFill>
                <a:latin typeface="Arial" panose="020B0604020202020204" pitchFamily="34" charset="0"/>
                <a:cs typeface="Arial" panose="020B0604020202020204" pitchFamily="34" charset="0"/>
              </a:rPr>
              <a:t> </a:t>
            </a:r>
            <a:r>
              <a:rPr lang="en-US" sz="5200" dirty="0" err="1">
                <a:solidFill>
                  <a:srgbClr val="009900"/>
                </a:solidFill>
                <a:latin typeface="Arial" panose="020B0604020202020204" pitchFamily="34" charset="0"/>
                <a:cs typeface="Arial" panose="020B0604020202020204" pitchFamily="34" charset="0"/>
              </a:rPr>
              <a:t>các</a:t>
            </a:r>
            <a:r>
              <a:rPr lang="en-US" sz="5200" dirty="0">
                <a:solidFill>
                  <a:srgbClr val="009900"/>
                </a:solidFill>
                <a:latin typeface="Arial" panose="020B0604020202020204" pitchFamily="34" charset="0"/>
                <a:cs typeface="Arial" panose="020B0604020202020204" pitchFamily="34" charset="0"/>
              </a:rPr>
              <a:t> </a:t>
            </a:r>
            <a:r>
              <a:rPr lang="en-US" sz="5200" dirty="0" err="1">
                <a:solidFill>
                  <a:srgbClr val="009900"/>
                </a:solidFill>
                <a:latin typeface="Arial" panose="020B0604020202020204" pitchFamily="34" charset="0"/>
                <a:cs typeface="Arial" panose="020B0604020202020204" pitchFamily="34" charset="0"/>
              </a:rPr>
              <a:t>chú</a:t>
            </a:r>
            <a:r>
              <a:rPr lang="en-US" sz="5200" dirty="0">
                <a:solidFill>
                  <a:srgbClr val="009900"/>
                </a:solidFill>
                <a:latin typeface="Arial" panose="020B0604020202020204" pitchFamily="34" charset="0"/>
                <a:cs typeface="Arial" panose="020B0604020202020204" pitchFamily="34" charset="0"/>
              </a:rPr>
              <a:t> </a:t>
            </a:r>
            <a:r>
              <a:rPr lang="en-US" sz="5200" dirty="0" err="1">
                <a:solidFill>
                  <a:srgbClr val="009900"/>
                </a:solidFill>
                <a:latin typeface="Arial" panose="020B0604020202020204" pitchFamily="34" charset="0"/>
                <a:cs typeface="Arial" panose="020B0604020202020204" pitchFamily="34" charset="0"/>
              </a:rPr>
              <a:t>kiến</a:t>
            </a:r>
            <a:r>
              <a:rPr lang="en-US" sz="5200" dirty="0">
                <a:solidFill>
                  <a:srgbClr val="009900"/>
                </a:solidFill>
                <a:latin typeface="Arial" panose="020B0604020202020204" pitchFamily="34" charset="0"/>
                <a:cs typeface="Arial" panose="020B0604020202020204" pitchFamily="34" charset="0"/>
              </a:rPr>
              <a:t> </a:t>
            </a:r>
            <a:r>
              <a:rPr lang="en-US" sz="5200" dirty="0" err="1">
                <a:solidFill>
                  <a:srgbClr val="009900"/>
                </a:solidFill>
                <a:latin typeface="Arial" panose="020B0604020202020204" pitchFamily="34" charset="0"/>
                <a:cs typeface="Arial" panose="020B0604020202020204" pitchFamily="34" charset="0"/>
              </a:rPr>
              <a:t>mang</a:t>
            </a:r>
            <a:r>
              <a:rPr lang="en-US" sz="5200" dirty="0">
                <a:solidFill>
                  <a:srgbClr val="009900"/>
                </a:solidFill>
                <a:latin typeface="Arial" panose="020B0604020202020204" pitchFamily="34" charset="0"/>
                <a:cs typeface="Arial" panose="020B0604020202020204" pitchFamily="34" charset="0"/>
              </a:rPr>
              <a:t> </a:t>
            </a:r>
            <a:r>
              <a:rPr lang="en-US" sz="5200" dirty="0" err="1">
                <a:solidFill>
                  <a:srgbClr val="009900"/>
                </a:solidFill>
                <a:latin typeface="Arial" panose="020B0604020202020204" pitchFamily="34" charset="0"/>
                <a:cs typeface="Arial" panose="020B0604020202020204" pitchFamily="34" charset="0"/>
              </a:rPr>
              <a:t>thức</a:t>
            </a:r>
            <a:r>
              <a:rPr lang="en-US" sz="5200" dirty="0">
                <a:solidFill>
                  <a:srgbClr val="009900"/>
                </a:solidFill>
                <a:latin typeface="Arial" panose="020B0604020202020204" pitchFamily="34" charset="0"/>
                <a:cs typeface="Arial" panose="020B0604020202020204" pitchFamily="34" charset="0"/>
              </a:rPr>
              <a:t> </a:t>
            </a:r>
            <a:r>
              <a:rPr lang="en-US" sz="5200" dirty="0" err="1">
                <a:solidFill>
                  <a:srgbClr val="009900"/>
                </a:solidFill>
                <a:latin typeface="Arial" panose="020B0604020202020204" pitchFamily="34" charset="0"/>
                <a:cs typeface="Arial" panose="020B0604020202020204" pitchFamily="34" charset="0"/>
              </a:rPr>
              <a:t>ăn</a:t>
            </a:r>
            <a:r>
              <a:rPr lang="en-US" sz="5200" dirty="0">
                <a:solidFill>
                  <a:srgbClr val="009900"/>
                </a:solidFill>
                <a:latin typeface="Arial" panose="020B0604020202020204" pitchFamily="34" charset="0"/>
                <a:cs typeface="Arial" panose="020B0604020202020204" pitchFamily="34" charset="0"/>
              </a:rPr>
              <a:t> </a:t>
            </a:r>
            <a:r>
              <a:rPr lang="en-US" sz="5200" dirty="0" err="1">
                <a:solidFill>
                  <a:srgbClr val="009900"/>
                </a:solidFill>
                <a:latin typeface="Arial" panose="020B0604020202020204" pitchFamily="34" charset="0"/>
                <a:cs typeface="Arial" panose="020B0604020202020204" pitchFamily="34" charset="0"/>
              </a:rPr>
              <a:t>về</a:t>
            </a:r>
            <a:r>
              <a:rPr lang="en-US" sz="5200" dirty="0">
                <a:solidFill>
                  <a:srgbClr val="009900"/>
                </a:solidFill>
                <a:latin typeface="Arial" panose="020B0604020202020204" pitchFamily="34" charset="0"/>
                <a:cs typeface="Arial" panose="020B0604020202020204" pitchFamily="34" charset="0"/>
              </a:rPr>
              <a:t> </a:t>
            </a:r>
            <a:r>
              <a:rPr lang="en-US" sz="5200" dirty="0" err="1">
                <a:solidFill>
                  <a:srgbClr val="009900"/>
                </a:solidFill>
                <a:latin typeface="Arial" panose="020B0604020202020204" pitchFamily="34" charset="0"/>
                <a:cs typeface="Arial" panose="020B0604020202020204" pitchFamily="34" charset="0"/>
              </a:rPr>
              <a:t>tổ</a:t>
            </a:r>
            <a:r>
              <a:rPr lang="en-US" sz="5200" dirty="0">
                <a:solidFill>
                  <a:srgbClr val="009900"/>
                </a:solidFill>
                <a:latin typeface="Arial" panose="020B0604020202020204" pitchFamily="34" charset="0"/>
                <a:cs typeface="Arial" panose="020B0604020202020204" pitchFamily="34" charset="0"/>
              </a:rPr>
              <a:t> </a:t>
            </a:r>
            <a:r>
              <a:rPr lang="en-US" sz="5200" dirty="0" err="1">
                <a:solidFill>
                  <a:srgbClr val="009900"/>
                </a:solidFill>
                <a:latin typeface="Arial" panose="020B0604020202020204" pitchFamily="34" charset="0"/>
                <a:cs typeface="Arial" panose="020B0604020202020204" pitchFamily="34" charset="0"/>
              </a:rPr>
              <a:t>trước</a:t>
            </a:r>
            <a:r>
              <a:rPr lang="en-US" sz="5200" dirty="0">
                <a:solidFill>
                  <a:srgbClr val="009900"/>
                </a:solidFill>
                <a:latin typeface="Arial" panose="020B0604020202020204" pitchFamily="34" charset="0"/>
                <a:cs typeface="Arial" panose="020B0604020202020204" pitchFamily="34" charset="0"/>
              </a:rPr>
              <a:t> </a:t>
            </a:r>
            <a:r>
              <a:rPr lang="en-US" sz="5200" dirty="0" err="1">
                <a:solidFill>
                  <a:srgbClr val="009900"/>
                </a:solidFill>
                <a:latin typeface="Arial" panose="020B0604020202020204" pitchFamily="34" charset="0"/>
                <a:cs typeface="Arial" panose="020B0604020202020204" pitchFamily="34" charset="0"/>
              </a:rPr>
              <a:t>khi</a:t>
            </a:r>
            <a:r>
              <a:rPr lang="en-US" sz="5200" dirty="0">
                <a:solidFill>
                  <a:srgbClr val="009900"/>
                </a:solidFill>
                <a:latin typeface="Arial" panose="020B0604020202020204" pitchFamily="34" charset="0"/>
                <a:cs typeface="Arial" panose="020B0604020202020204" pitchFamily="34" charset="0"/>
              </a:rPr>
              <a:t> </a:t>
            </a:r>
            <a:r>
              <a:rPr lang="en-US" sz="5200" dirty="0" err="1">
                <a:solidFill>
                  <a:srgbClr val="009900"/>
                </a:solidFill>
                <a:latin typeface="Arial" panose="020B0604020202020204" pitchFamily="34" charset="0"/>
                <a:cs typeface="Arial" panose="020B0604020202020204" pitchFamily="34" charset="0"/>
              </a:rPr>
              <a:t>trời</a:t>
            </a:r>
            <a:r>
              <a:rPr lang="en-US" sz="5200" dirty="0">
                <a:solidFill>
                  <a:srgbClr val="009900"/>
                </a:solidFill>
                <a:latin typeface="Arial" panose="020B0604020202020204" pitchFamily="34" charset="0"/>
                <a:cs typeface="Arial" panose="020B0604020202020204" pitchFamily="34" charset="0"/>
              </a:rPr>
              <a:t> </a:t>
            </a:r>
            <a:r>
              <a:rPr lang="en-US" sz="5200" dirty="0" err="1">
                <a:solidFill>
                  <a:srgbClr val="009900"/>
                </a:solidFill>
                <a:latin typeface="Arial" panose="020B0604020202020204" pitchFamily="34" charset="0"/>
                <a:cs typeface="Arial" panose="020B0604020202020204" pitchFamily="34" charset="0"/>
              </a:rPr>
              <a:t>mưa</a:t>
            </a:r>
            <a:r>
              <a:rPr lang="en-US" sz="5200" dirty="0">
                <a:solidFill>
                  <a:srgbClr val="009900"/>
                </a:solidFill>
                <a:latin typeface="Arial" panose="020B0604020202020204" pitchFamily="34" charset="0"/>
                <a:cs typeface="Arial" panose="020B0604020202020204" pitchFamily="34" charset="0"/>
              </a:rPr>
              <a:t> </a:t>
            </a:r>
          </a:p>
          <a:p>
            <a:pPr algn="ctr"/>
            <a:r>
              <a:rPr lang="en-US" sz="5200" dirty="0" err="1">
                <a:solidFill>
                  <a:srgbClr val="009900"/>
                </a:solidFill>
                <a:latin typeface="Arial" panose="020B0604020202020204" pitchFamily="34" charset="0"/>
                <a:cs typeface="Arial" panose="020B0604020202020204" pitchFamily="34" charset="0"/>
              </a:rPr>
              <a:t>bằng</a:t>
            </a:r>
            <a:r>
              <a:rPr lang="en-US" sz="5200" dirty="0">
                <a:solidFill>
                  <a:srgbClr val="009900"/>
                </a:solidFill>
                <a:latin typeface="Arial" panose="020B0604020202020204" pitchFamily="34" charset="0"/>
                <a:cs typeface="Arial" panose="020B0604020202020204" pitchFamily="34" charset="0"/>
              </a:rPr>
              <a:t> </a:t>
            </a:r>
            <a:r>
              <a:rPr lang="en-US" sz="5200" dirty="0" err="1">
                <a:solidFill>
                  <a:srgbClr val="009900"/>
                </a:solidFill>
                <a:latin typeface="Arial" panose="020B0604020202020204" pitchFamily="34" charset="0"/>
                <a:cs typeface="Arial" panose="020B0604020202020204" pitchFamily="34" charset="0"/>
              </a:rPr>
              <a:t>cách</a:t>
            </a:r>
            <a:r>
              <a:rPr lang="en-US" sz="5200" dirty="0">
                <a:solidFill>
                  <a:srgbClr val="009900"/>
                </a:solidFill>
                <a:latin typeface="Arial" panose="020B0604020202020204" pitchFamily="34" charset="0"/>
                <a:cs typeface="Arial" panose="020B0604020202020204" pitchFamily="34" charset="0"/>
              </a:rPr>
              <a:t> </a:t>
            </a:r>
            <a:r>
              <a:rPr lang="en-US" sz="5200" dirty="0" err="1">
                <a:solidFill>
                  <a:srgbClr val="009900"/>
                </a:solidFill>
                <a:latin typeface="Arial" panose="020B0604020202020204" pitchFamily="34" charset="0"/>
                <a:cs typeface="Arial" panose="020B0604020202020204" pitchFamily="34" charset="0"/>
              </a:rPr>
              <a:t>trả</a:t>
            </a:r>
            <a:r>
              <a:rPr lang="en-US" sz="5200" dirty="0">
                <a:solidFill>
                  <a:srgbClr val="009900"/>
                </a:solidFill>
                <a:latin typeface="Arial" panose="020B0604020202020204" pitchFamily="34" charset="0"/>
                <a:cs typeface="Arial" panose="020B0604020202020204" pitchFamily="34" charset="0"/>
              </a:rPr>
              <a:t> </a:t>
            </a:r>
            <a:r>
              <a:rPr lang="en-US" sz="5200" dirty="0" err="1">
                <a:solidFill>
                  <a:srgbClr val="009900"/>
                </a:solidFill>
                <a:latin typeface="Arial" panose="020B0604020202020204" pitchFamily="34" charset="0"/>
                <a:cs typeface="Arial" panose="020B0604020202020204" pitchFamily="34" charset="0"/>
              </a:rPr>
              <a:t>lời</a:t>
            </a:r>
            <a:r>
              <a:rPr lang="en-US" sz="5200" dirty="0">
                <a:solidFill>
                  <a:srgbClr val="009900"/>
                </a:solidFill>
                <a:latin typeface="Arial" panose="020B0604020202020204" pitchFamily="34" charset="0"/>
                <a:cs typeface="Arial" panose="020B0604020202020204" pitchFamily="34" charset="0"/>
              </a:rPr>
              <a:t> </a:t>
            </a:r>
            <a:r>
              <a:rPr lang="en-US" sz="5200" dirty="0" err="1">
                <a:solidFill>
                  <a:srgbClr val="009900"/>
                </a:solidFill>
                <a:latin typeface="Arial" panose="020B0604020202020204" pitchFamily="34" charset="0"/>
                <a:cs typeface="Arial" panose="020B0604020202020204" pitchFamily="34" charset="0"/>
              </a:rPr>
              <a:t>đúng</a:t>
            </a:r>
            <a:r>
              <a:rPr lang="en-US" sz="5200" dirty="0">
                <a:solidFill>
                  <a:srgbClr val="009900"/>
                </a:solidFill>
                <a:latin typeface="Arial" panose="020B0604020202020204" pitchFamily="34" charset="0"/>
                <a:cs typeface="Arial" panose="020B0604020202020204" pitchFamily="34" charset="0"/>
              </a:rPr>
              <a:t> </a:t>
            </a:r>
            <a:r>
              <a:rPr lang="en-US" sz="5200" dirty="0" err="1">
                <a:solidFill>
                  <a:srgbClr val="009900"/>
                </a:solidFill>
                <a:latin typeface="Arial" panose="020B0604020202020204" pitchFamily="34" charset="0"/>
                <a:cs typeface="Arial" panose="020B0604020202020204" pitchFamily="34" charset="0"/>
              </a:rPr>
              <a:t>các</a:t>
            </a:r>
            <a:r>
              <a:rPr lang="en-US" sz="5200" dirty="0">
                <a:solidFill>
                  <a:srgbClr val="009900"/>
                </a:solidFill>
                <a:latin typeface="Arial" panose="020B0604020202020204" pitchFamily="34" charset="0"/>
                <a:cs typeface="Arial" panose="020B0604020202020204" pitchFamily="34" charset="0"/>
              </a:rPr>
              <a:t> </a:t>
            </a:r>
            <a:r>
              <a:rPr lang="en-US" sz="5200" dirty="0" err="1">
                <a:solidFill>
                  <a:srgbClr val="009900"/>
                </a:solidFill>
                <a:latin typeface="Arial" panose="020B0604020202020204" pitchFamily="34" charset="0"/>
                <a:cs typeface="Arial" panose="020B0604020202020204" pitchFamily="34" charset="0"/>
              </a:rPr>
              <a:t>câu</a:t>
            </a:r>
            <a:r>
              <a:rPr lang="en-US" sz="5200" dirty="0">
                <a:solidFill>
                  <a:srgbClr val="009900"/>
                </a:solidFill>
                <a:latin typeface="Arial" panose="020B0604020202020204" pitchFamily="34" charset="0"/>
                <a:cs typeface="Arial" panose="020B0604020202020204" pitchFamily="34" charset="0"/>
              </a:rPr>
              <a:t> </a:t>
            </a:r>
            <a:r>
              <a:rPr lang="en-US" sz="5200" dirty="0" err="1">
                <a:solidFill>
                  <a:srgbClr val="009900"/>
                </a:solidFill>
                <a:latin typeface="Arial" panose="020B0604020202020204" pitchFamily="34" charset="0"/>
                <a:cs typeface="Arial" panose="020B0604020202020204" pitchFamily="34" charset="0"/>
              </a:rPr>
              <a:t>hỏi</a:t>
            </a:r>
            <a:r>
              <a:rPr lang="en-US" sz="5200" dirty="0">
                <a:solidFill>
                  <a:srgbClr val="009900"/>
                </a:solidFill>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19380" y="0"/>
            <a:ext cx="12040870" cy="6858000"/>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713646" y="5000842"/>
            <a:ext cx="549352" cy="1541229"/>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90982" flipH="1">
            <a:off x="3139267" y="3514358"/>
            <a:ext cx="643382" cy="1737363"/>
          </a:xfrm>
          <a:prstGeom prst="rect">
            <a:avLst/>
          </a:prstGeom>
        </p:spPr>
      </p:pic>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406969" y="4579831"/>
            <a:ext cx="612982" cy="1737363"/>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82151" y="4455630"/>
            <a:ext cx="496868" cy="1393982"/>
          </a:xfrm>
          <a:prstGeom prst="rect">
            <a:avLst/>
          </a:prstGeom>
        </p:spPr>
      </p:pic>
      <p:sp>
        <p:nvSpPr>
          <p:cNvPr id="41" name="Oval 40">
            <a:hlinkClick r:id=""/>
          </p:cNvPr>
          <p:cNvSpPr/>
          <p:nvPr/>
        </p:nvSpPr>
        <p:spPr>
          <a:xfrm>
            <a:off x="721227" y="4308493"/>
            <a:ext cx="496868" cy="56667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9900"/>
                </a:solidFill>
              </a:rPr>
              <a:t>1</a:t>
            </a:r>
          </a:p>
        </p:txBody>
      </p:sp>
      <p:sp>
        <p:nvSpPr>
          <p:cNvPr id="43" name="Oval 42">
            <a:hlinkClick r:id="rId8" action="ppaction://hlinksldjump"/>
          </p:cNvPr>
          <p:cNvSpPr/>
          <p:nvPr/>
        </p:nvSpPr>
        <p:spPr>
          <a:xfrm>
            <a:off x="2505931" y="4804290"/>
            <a:ext cx="496868" cy="56667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9900"/>
                </a:solidFill>
              </a:rPr>
              <a:t>2</a:t>
            </a:r>
          </a:p>
        </p:txBody>
      </p:sp>
      <p:sp>
        <p:nvSpPr>
          <p:cNvPr id="44" name="Oval 43">
            <a:hlinkClick r:id="rId9" action="ppaction://hlinksldjump"/>
          </p:cNvPr>
          <p:cNvSpPr/>
          <p:nvPr/>
        </p:nvSpPr>
        <p:spPr>
          <a:xfrm>
            <a:off x="3175696" y="3619549"/>
            <a:ext cx="496868" cy="56667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9900"/>
                </a:solidFill>
              </a:rPr>
              <a:t>3</a:t>
            </a:r>
          </a:p>
        </p:txBody>
      </p:sp>
      <p:sp>
        <p:nvSpPr>
          <p:cNvPr id="2" name="AutoShape 2" descr="HÃ¬nh áº£nh cÃ³ liÃªn quan"/>
          <p:cNvSpPr>
            <a:spLocks noChangeAspect="1" noChangeArrowheads="1"/>
          </p:cNvSpPr>
          <p:nvPr/>
        </p:nvSpPr>
        <p:spPr bwMode="auto">
          <a:xfrm>
            <a:off x="1640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prstClr val="black"/>
              </a:solidFill>
            </a:endParaRPr>
          </a:p>
        </p:txBody>
      </p:sp>
      <p:pic>
        <p:nvPicPr>
          <p:cNvPr id="1030" name="Picture 6" descr="HÃ¬nh áº£nh cÃ³ liÃªn quan"/>
          <p:cNvPicPr>
            <a:picLocks noChangeAspect="1" noChangeArrowheads="1"/>
          </p:cNvPicPr>
          <p:nvPr/>
        </p:nvPicPr>
        <p:blipFill>
          <a:blip r:embed="rId10">
            <a:extLst>
              <a:ext uri="{BEBA8EAE-BF5A-486C-A8C5-ECC9F3942E4B}">
                <a14:imgProps xmlns:a14="http://schemas.microsoft.com/office/drawing/2010/main">
                  <a14:imgLayer r:embed="rId11">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938236" y="-1031631"/>
            <a:ext cx="3236119" cy="277684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HÃ¬nh áº£nh cÃ³ liÃªn quan"/>
          <p:cNvPicPr>
            <a:picLocks noChangeAspect="1" noChangeArrowheads="1"/>
          </p:cNvPicPr>
          <p:nvPr/>
        </p:nvPicPr>
        <p:blipFill>
          <a:blip r:embed="rId10">
            <a:clrChange>
              <a:clrFrom>
                <a:srgbClr val="81A1A4">
                  <a:alpha val="76471"/>
                </a:srgbClr>
              </a:clrFrom>
              <a:clrTo>
                <a:srgbClr val="81A1A4">
                  <a:alpha val="0"/>
                </a:srgbClr>
              </a:clrTo>
            </a:clrChange>
            <a:extLst>
              <a:ext uri="{BEBA8EAE-BF5A-486C-A8C5-ECC9F3942E4B}">
                <a14:imgProps xmlns:a14="http://schemas.microsoft.com/office/drawing/2010/main">
                  <a14:imgLayer r:embed="rId11">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flipH="1">
            <a:off x="6553589" y="-2861962"/>
            <a:ext cx="5726700" cy="419566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HÃ¬nh áº£nh cÃ³ liÃªn quan"/>
          <p:cNvPicPr>
            <a:picLocks noChangeAspect="1" noChangeArrowheads="1"/>
          </p:cNvPicPr>
          <p:nvPr/>
        </p:nvPicPr>
        <p:blipFill>
          <a:blip r:embed="rId10">
            <a:clrChange>
              <a:clrFrom>
                <a:srgbClr val="81A1A4">
                  <a:alpha val="76471"/>
                </a:srgbClr>
              </a:clrFrom>
              <a:clrTo>
                <a:srgbClr val="81A1A4">
                  <a:alpha val="0"/>
                </a:srgbClr>
              </a:clrTo>
            </a:clrChange>
            <a:extLst>
              <a:ext uri="{BEBA8EAE-BF5A-486C-A8C5-ECC9F3942E4B}">
                <a14:imgProps xmlns:a14="http://schemas.microsoft.com/office/drawing/2010/main">
                  <a14:imgLayer r:embed="rId11">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16482" y="-3033596"/>
            <a:ext cx="5029589" cy="41956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hlinkClick r:id="rId9" action="ppaction://hlinksldjump"/>
          </p:cNvPr>
          <p:cNvPicPr>
            <a:picLocks noChangeAspect="1"/>
          </p:cNvPicPr>
          <p:nvPr/>
        </p:nvPicPr>
        <p:blipFill>
          <a:blip r:embed="rId12" cstate="print">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098591" y="5001388"/>
            <a:ext cx="1408346" cy="16466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30"/>
                                        </p:tgtEl>
                                        <p:attrNameLst>
                                          <p:attrName>r</p:attrName>
                                        </p:attrNameLst>
                                      </p:cBhvr>
                                    </p:animRot>
                                    <p:animRot by="-240000">
                                      <p:cBhvr>
                                        <p:cTn id="7" dur="600" fill="hold">
                                          <p:stCondLst>
                                            <p:cond delay="600"/>
                                          </p:stCondLst>
                                        </p:cTn>
                                        <p:tgtEl>
                                          <p:spTgt spid="30"/>
                                        </p:tgtEl>
                                        <p:attrNameLst>
                                          <p:attrName>r</p:attrName>
                                        </p:attrNameLst>
                                      </p:cBhvr>
                                    </p:animRot>
                                    <p:animRot by="240000">
                                      <p:cBhvr>
                                        <p:cTn id="8" dur="600" fill="hold">
                                          <p:stCondLst>
                                            <p:cond delay="1200"/>
                                          </p:stCondLst>
                                        </p:cTn>
                                        <p:tgtEl>
                                          <p:spTgt spid="30"/>
                                        </p:tgtEl>
                                        <p:attrNameLst>
                                          <p:attrName>r</p:attrName>
                                        </p:attrNameLst>
                                      </p:cBhvr>
                                    </p:animRot>
                                    <p:animRot by="-240000">
                                      <p:cBhvr>
                                        <p:cTn id="9" dur="600" fill="hold">
                                          <p:stCondLst>
                                            <p:cond delay="1800"/>
                                          </p:stCondLst>
                                        </p:cTn>
                                        <p:tgtEl>
                                          <p:spTgt spid="30"/>
                                        </p:tgtEl>
                                        <p:attrNameLst>
                                          <p:attrName>r</p:attrName>
                                        </p:attrNameLst>
                                      </p:cBhvr>
                                    </p:animRot>
                                    <p:animRot by="120000">
                                      <p:cBhvr>
                                        <p:cTn id="10" dur="600" fill="hold">
                                          <p:stCondLst>
                                            <p:cond delay="2400"/>
                                          </p:stCondLst>
                                        </p:cTn>
                                        <p:tgtEl>
                                          <p:spTgt spid="3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33"/>
                                        </p:tgtEl>
                                        <p:attrNameLst>
                                          <p:attrName>r</p:attrName>
                                        </p:attrNameLst>
                                      </p:cBhvr>
                                    </p:animRot>
                                    <p:animRot by="-240000">
                                      <p:cBhvr>
                                        <p:cTn id="13" dur="600" fill="hold">
                                          <p:stCondLst>
                                            <p:cond delay="600"/>
                                          </p:stCondLst>
                                        </p:cTn>
                                        <p:tgtEl>
                                          <p:spTgt spid="33"/>
                                        </p:tgtEl>
                                        <p:attrNameLst>
                                          <p:attrName>r</p:attrName>
                                        </p:attrNameLst>
                                      </p:cBhvr>
                                    </p:animRot>
                                    <p:animRot by="240000">
                                      <p:cBhvr>
                                        <p:cTn id="14" dur="600" fill="hold">
                                          <p:stCondLst>
                                            <p:cond delay="1200"/>
                                          </p:stCondLst>
                                        </p:cTn>
                                        <p:tgtEl>
                                          <p:spTgt spid="33"/>
                                        </p:tgtEl>
                                        <p:attrNameLst>
                                          <p:attrName>r</p:attrName>
                                        </p:attrNameLst>
                                      </p:cBhvr>
                                    </p:animRot>
                                    <p:animRot by="-240000">
                                      <p:cBhvr>
                                        <p:cTn id="15" dur="600" fill="hold">
                                          <p:stCondLst>
                                            <p:cond delay="1800"/>
                                          </p:stCondLst>
                                        </p:cTn>
                                        <p:tgtEl>
                                          <p:spTgt spid="33"/>
                                        </p:tgtEl>
                                        <p:attrNameLst>
                                          <p:attrName>r</p:attrName>
                                        </p:attrNameLst>
                                      </p:cBhvr>
                                    </p:animRot>
                                    <p:animRot by="120000">
                                      <p:cBhvr>
                                        <p:cTn id="16" dur="600" fill="hold">
                                          <p:stCondLst>
                                            <p:cond delay="2400"/>
                                          </p:stCondLst>
                                        </p:cTn>
                                        <p:tgtEl>
                                          <p:spTgt spid="33"/>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34"/>
                                        </p:tgtEl>
                                        <p:attrNameLst>
                                          <p:attrName>r</p:attrName>
                                        </p:attrNameLst>
                                      </p:cBhvr>
                                    </p:animRot>
                                    <p:animRot by="-240000">
                                      <p:cBhvr>
                                        <p:cTn id="19" dur="600" fill="hold">
                                          <p:stCondLst>
                                            <p:cond delay="600"/>
                                          </p:stCondLst>
                                        </p:cTn>
                                        <p:tgtEl>
                                          <p:spTgt spid="34"/>
                                        </p:tgtEl>
                                        <p:attrNameLst>
                                          <p:attrName>r</p:attrName>
                                        </p:attrNameLst>
                                      </p:cBhvr>
                                    </p:animRot>
                                    <p:animRot by="240000">
                                      <p:cBhvr>
                                        <p:cTn id="20" dur="600" fill="hold">
                                          <p:stCondLst>
                                            <p:cond delay="1200"/>
                                          </p:stCondLst>
                                        </p:cTn>
                                        <p:tgtEl>
                                          <p:spTgt spid="34"/>
                                        </p:tgtEl>
                                        <p:attrNameLst>
                                          <p:attrName>r</p:attrName>
                                        </p:attrNameLst>
                                      </p:cBhvr>
                                    </p:animRot>
                                    <p:animRot by="-240000">
                                      <p:cBhvr>
                                        <p:cTn id="21" dur="600" fill="hold">
                                          <p:stCondLst>
                                            <p:cond delay="1800"/>
                                          </p:stCondLst>
                                        </p:cTn>
                                        <p:tgtEl>
                                          <p:spTgt spid="34"/>
                                        </p:tgtEl>
                                        <p:attrNameLst>
                                          <p:attrName>r</p:attrName>
                                        </p:attrNameLst>
                                      </p:cBhvr>
                                    </p:animRot>
                                    <p:animRot by="120000">
                                      <p:cBhvr>
                                        <p:cTn id="22" dur="600" fill="hold">
                                          <p:stCondLst>
                                            <p:cond delay="2400"/>
                                          </p:stCondLst>
                                        </p:cTn>
                                        <p:tgtEl>
                                          <p:spTgt spid="34"/>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300" fill="hold">
                                          <p:stCondLst>
                                            <p:cond delay="0"/>
                                          </p:stCondLst>
                                        </p:cTn>
                                        <p:tgtEl>
                                          <p:spTgt spid="32"/>
                                        </p:tgtEl>
                                        <p:attrNameLst>
                                          <p:attrName>r</p:attrName>
                                        </p:attrNameLst>
                                      </p:cBhvr>
                                    </p:animRot>
                                    <p:animRot by="-240000">
                                      <p:cBhvr>
                                        <p:cTn id="25" dur="600" fill="hold">
                                          <p:stCondLst>
                                            <p:cond delay="600"/>
                                          </p:stCondLst>
                                        </p:cTn>
                                        <p:tgtEl>
                                          <p:spTgt spid="32"/>
                                        </p:tgtEl>
                                        <p:attrNameLst>
                                          <p:attrName>r</p:attrName>
                                        </p:attrNameLst>
                                      </p:cBhvr>
                                    </p:animRot>
                                    <p:animRot by="240000">
                                      <p:cBhvr>
                                        <p:cTn id="26" dur="600" fill="hold">
                                          <p:stCondLst>
                                            <p:cond delay="1200"/>
                                          </p:stCondLst>
                                        </p:cTn>
                                        <p:tgtEl>
                                          <p:spTgt spid="32"/>
                                        </p:tgtEl>
                                        <p:attrNameLst>
                                          <p:attrName>r</p:attrName>
                                        </p:attrNameLst>
                                      </p:cBhvr>
                                    </p:animRot>
                                    <p:animRot by="-240000">
                                      <p:cBhvr>
                                        <p:cTn id="27" dur="600" fill="hold">
                                          <p:stCondLst>
                                            <p:cond delay="1800"/>
                                          </p:stCondLst>
                                        </p:cTn>
                                        <p:tgtEl>
                                          <p:spTgt spid="32"/>
                                        </p:tgtEl>
                                        <p:attrNameLst>
                                          <p:attrName>r</p:attrName>
                                        </p:attrNameLst>
                                      </p:cBhvr>
                                    </p:animRot>
                                    <p:animRot by="120000">
                                      <p:cBhvr>
                                        <p:cTn id="28" dur="600" fill="hold">
                                          <p:stCondLst>
                                            <p:cond delay="2400"/>
                                          </p:stCondLst>
                                        </p:cTn>
                                        <p:tgtEl>
                                          <p:spTgt spid="32"/>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2000" fill="hold">
                                          <p:stCondLst>
                                            <p:cond delay="0"/>
                                          </p:stCondLst>
                                        </p:cTn>
                                        <p:tgtEl>
                                          <p:spTgt spid="42"/>
                                        </p:tgtEl>
                                        <p:attrNameLst>
                                          <p:attrName>r</p:attrName>
                                        </p:attrNameLst>
                                      </p:cBhvr>
                                    </p:animRot>
                                    <p:animRot by="-240000">
                                      <p:cBhvr>
                                        <p:cTn id="31" dur="4000" fill="hold">
                                          <p:stCondLst>
                                            <p:cond delay="4000"/>
                                          </p:stCondLst>
                                        </p:cTn>
                                        <p:tgtEl>
                                          <p:spTgt spid="42"/>
                                        </p:tgtEl>
                                        <p:attrNameLst>
                                          <p:attrName>r</p:attrName>
                                        </p:attrNameLst>
                                      </p:cBhvr>
                                    </p:animRot>
                                    <p:animRot by="240000">
                                      <p:cBhvr>
                                        <p:cTn id="32" dur="4000" fill="hold">
                                          <p:stCondLst>
                                            <p:cond delay="8000"/>
                                          </p:stCondLst>
                                        </p:cTn>
                                        <p:tgtEl>
                                          <p:spTgt spid="42"/>
                                        </p:tgtEl>
                                        <p:attrNameLst>
                                          <p:attrName>r</p:attrName>
                                        </p:attrNameLst>
                                      </p:cBhvr>
                                    </p:animRot>
                                    <p:animRot by="-240000">
                                      <p:cBhvr>
                                        <p:cTn id="33" dur="4000" fill="hold">
                                          <p:stCondLst>
                                            <p:cond delay="12000"/>
                                          </p:stCondLst>
                                        </p:cTn>
                                        <p:tgtEl>
                                          <p:spTgt spid="42"/>
                                        </p:tgtEl>
                                        <p:attrNameLst>
                                          <p:attrName>r</p:attrName>
                                        </p:attrNameLst>
                                      </p:cBhvr>
                                    </p:animRot>
                                    <p:animRot by="120000">
                                      <p:cBhvr>
                                        <p:cTn id="34" dur="4000" fill="hold">
                                          <p:stCondLst>
                                            <p:cond delay="16000"/>
                                          </p:stCondLst>
                                        </p:cTn>
                                        <p:tgtEl>
                                          <p:spTgt spid="42"/>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2000" fill="hold">
                                          <p:stCondLst>
                                            <p:cond delay="0"/>
                                          </p:stCondLst>
                                        </p:cTn>
                                        <p:tgtEl>
                                          <p:spTgt spid="1030"/>
                                        </p:tgtEl>
                                        <p:attrNameLst>
                                          <p:attrName>r</p:attrName>
                                        </p:attrNameLst>
                                      </p:cBhvr>
                                    </p:animRot>
                                    <p:animRot by="-240000">
                                      <p:cBhvr>
                                        <p:cTn id="37" dur="4000" fill="hold">
                                          <p:stCondLst>
                                            <p:cond delay="4000"/>
                                          </p:stCondLst>
                                        </p:cTn>
                                        <p:tgtEl>
                                          <p:spTgt spid="1030"/>
                                        </p:tgtEl>
                                        <p:attrNameLst>
                                          <p:attrName>r</p:attrName>
                                        </p:attrNameLst>
                                      </p:cBhvr>
                                    </p:animRot>
                                    <p:animRot by="240000">
                                      <p:cBhvr>
                                        <p:cTn id="38" dur="4000" fill="hold">
                                          <p:stCondLst>
                                            <p:cond delay="8000"/>
                                          </p:stCondLst>
                                        </p:cTn>
                                        <p:tgtEl>
                                          <p:spTgt spid="1030"/>
                                        </p:tgtEl>
                                        <p:attrNameLst>
                                          <p:attrName>r</p:attrName>
                                        </p:attrNameLst>
                                      </p:cBhvr>
                                    </p:animRot>
                                    <p:animRot by="-240000">
                                      <p:cBhvr>
                                        <p:cTn id="39" dur="4000" fill="hold">
                                          <p:stCondLst>
                                            <p:cond delay="12000"/>
                                          </p:stCondLst>
                                        </p:cTn>
                                        <p:tgtEl>
                                          <p:spTgt spid="1030"/>
                                        </p:tgtEl>
                                        <p:attrNameLst>
                                          <p:attrName>r</p:attrName>
                                        </p:attrNameLst>
                                      </p:cBhvr>
                                    </p:animRot>
                                    <p:animRot by="120000">
                                      <p:cBhvr>
                                        <p:cTn id="40" dur="4000" fill="hold">
                                          <p:stCondLst>
                                            <p:cond delay="16000"/>
                                          </p:stCondLst>
                                        </p:cTn>
                                        <p:tgtEl>
                                          <p:spTgt spid="1030"/>
                                        </p:tgtEl>
                                        <p:attrNameLst>
                                          <p:attrName>r</p:attrName>
                                        </p:attrNameLst>
                                      </p:cBhvr>
                                    </p:animRot>
                                  </p:childTnLst>
                                </p:cTn>
                              </p:par>
                              <p:par>
                                <p:cTn id="41" presetID="32" presetClass="emph" presetSubtype="0" repeatCount="indefinite" fill="hold" nodeType="withEffect">
                                  <p:stCondLst>
                                    <p:cond delay="0"/>
                                  </p:stCondLst>
                                  <p:childTnLst>
                                    <p:animRot by="120000">
                                      <p:cBhvr>
                                        <p:cTn id="42" dur="2000" fill="hold">
                                          <p:stCondLst>
                                            <p:cond delay="0"/>
                                          </p:stCondLst>
                                        </p:cTn>
                                        <p:tgtEl>
                                          <p:spTgt spid="35"/>
                                        </p:tgtEl>
                                        <p:attrNameLst>
                                          <p:attrName>r</p:attrName>
                                        </p:attrNameLst>
                                      </p:cBhvr>
                                    </p:animRot>
                                    <p:animRot by="-240000">
                                      <p:cBhvr>
                                        <p:cTn id="43" dur="4000" fill="hold">
                                          <p:stCondLst>
                                            <p:cond delay="4000"/>
                                          </p:stCondLst>
                                        </p:cTn>
                                        <p:tgtEl>
                                          <p:spTgt spid="35"/>
                                        </p:tgtEl>
                                        <p:attrNameLst>
                                          <p:attrName>r</p:attrName>
                                        </p:attrNameLst>
                                      </p:cBhvr>
                                    </p:animRot>
                                    <p:animRot by="240000">
                                      <p:cBhvr>
                                        <p:cTn id="44" dur="4000" fill="hold">
                                          <p:stCondLst>
                                            <p:cond delay="8000"/>
                                          </p:stCondLst>
                                        </p:cTn>
                                        <p:tgtEl>
                                          <p:spTgt spid="35"/>
                                        </p:tgtEl>
                                        <p:attrNameLst>
                                          <p:attrName>r</p:attrName>
                                        </p:attrNameLst>
                                      </p:cBhvr>
                                    </p:animRot>
                                    <p:animRot by="-240000">
                                      <p:cBhvr>
                                        <p:cTn id="45" dur="4000" fill="hold">
                                          <p:stCondLst>
                                            <p:cond delay="12000"/>
                                          </p:stCondLst>
                                        </p:cTn>
                                        <p:tgtEl>
                                          <p:spTgt spid="35"/>
                                        </p:tgtEl>
                                        <p:attrNameLst>
                                          <p:attrName>r</p:attrName>
                                        </p:attrNameLst>
                                      </p:cBhvr>
                                    </p:animRot>
                                    <p:animRot by="120000">
                                      <p:cBhvr>
                                        <p:cTn id="46" dur="4000" fill="hold">
                                          <p:stCondLst>
                                            <p:cond delay="16000"/>
                                          </p:stCondLst>
                                        </p:cTn>
                                        <p:tgtEl>
                                          <p:spTgt spid="35"/>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6" presetClass="emph" presetSubtype="0" fill="hold" nodeType="clickEffect">
                                  <p:stCondLst>
                                    <p:cond delay="0"/>
                                  </p:stCondLst>
                                  <p:childTnLst>
                                    <p:animScale>
                                      <p:cBhvr>
                                        <p:cTn id="50" dur="2000" fill="hold"/>
                                        <p:tgtEl>
                                          <p:spTgt spid="42"/>
                                        </p:tgtEl>
                                      </p:cBhvr>
                                      <p:by x="150000" y="150000"/>
                                    </p:animScale>
                                  </p:childTnLst>
                                </p:cTn>
                              </p:par>
                              <p:par>
                                <p:cTn id="51" presetID="6" presetClass="emph" presetSubtype="0" fill="hold" nodeType="withEffect">
                                  <p:stCondLst>
                                    <p:cond delay="0"/>
                                  </p:stCondLst>
                                  <p:childTnLst>
                                    <p:animScale>
                                      <p:cBhvr>
                                        <p:cTn id="52" dur="2000" fill="hold"/>
                                        <p:tgtEl>
                                          <p:spTgt spid="1030"/>
                                        </p:tgtEl>
                                      </p:cBhvr>
                                      <p:by x="150000" y="150000"/>
                                    </p:animScale>
                                  </p:childTnLst>
                                </p:cTn>
                              </p:par>
                              <p:par>
                                <p:cTn id="53" presetID="6" presetClass="emph" presetSubtype="0" fill="hold" nodeType="withEffect">
                                  <p:stCondLst>
                                    <p:cond delay="0"/>
                                  </p:stCondLst>
                                  <p:childTnLst>
                                    <p:animScale>
                                      <p:cBhvr>
                                        <p:cTn id="54" dur="2000" fill="hold"/>
                                        <p:tgtEl>
                                          <p:spTgt spid="35"/>
                                        </p:tgtEl>
                                      </p:cBhvr>
                                      <p:by x="150000" y="150000"/>
                                    </p:animScale>
                                  </p:childTnLst>
                                </p:cTn>
                              </p:par>
                            </p:childTnLst>
                          </p:cTn>
                        </p:par>
                      </p:childTnLst>
                    </p:cTn>
                  </p:par>
                  <p:par>
                    <p:cTn id="55" fill="hold">
                      <p:stCondLst>
                        <p:cond delay="indefinite"/>
                      </p:stCondLst>
                      <p:childTnLst>
                        <p:par>
                          <p:cTn id="56" fill="hold">
                            <p:stCondLst>
                              <p:cond delay="0"/>
                            </p:stCondLst>
                            <p:childTnLst>
                              <p:par>
                                <p:cTn id="57" presetID="18" presetClass="exit" presetSubtype="12" fill="hold" nodeType="clickEffect">
                                  <p:stCondLst>
                                    <p:cond delay="0"/>
                                  </p:stCondLst>
                                  <p:childTnLst>
                                    <p:animEffect transition="out" filter="strips(downLeft)">
                                      <p:cBhvr>
                                        <p:cTn id="58" dur="500"/>
                                        <p:tgtEl>
                                          <p:spTgt spid="42"/>
                                        </p:tgtEl>
                                      </p:cBhvr>
                                    </p:animEffect>
                                    <p:set>
                                      <p:cBhvr>
                                        <p:cTn id="59" dur="1" fill="hold">
                                          <p:stCondLst>
                                            <p:cond delay="499"/>
                                          </p:stCondLst>
                                        </p:cTn>
                                        <p:tgtEl>
                                          <p:spTgt spid="42"/>
                                        </p:tgtEl>
                                        <p:attrNameLst>
                                          <p:attrName>style.visibility</p:attrName>
                                        </p:attrNameLst>
                                      </p:cBhvr>
                                      <p:to>
                                        <p:strVal val="hidden"/>
                                      </p:to>
                                    </p:set>
                                  </p:childTnLst>
                                </p:cTn>
                              </p:par>
                              <p:par>
                                <p:cTn id="60" presetID="18" presetClass="exit" presetSubtype="12" fill="hold" nodeType="withEffect">
                                  <p:stCondLst>
                                    <p:cond delay="0"/>
                                  </p:stCondLst>
                                  <p:childTnLst>
                                    <p:animEffect transition="out" filter="strips(downLeft)">
                                      <p:cBhvr>
                                        <p:cTn id="61" dur="500"/>
                                        <p:tgtEl>
                                          <p:spTgt spid="1030"/>
                                        </p:tgtEl>
                                      </p:cBhvr>
                                    </p:animEffect>
                                    <p:set>
                                      <p:cBhvr>
                                        <p:cTn id="62" dur="1" fill="hold">
                                          <p:stCondLst>
                                            <p:cond delay="499"/>
                                          </p:stCondLst>
                                        </p:cTn>
                                        <p:tgtEl>
                                          <p:spTgt spid="1030"/>
                                        </p:tgtEl>
                                        <p:attrNameLst>
                                          <p:attrName>style.visibility</p:attrName>
                                        </p:attrNameLst>
                                      </p:cBhvr>
                                      <p:to>
                                        <p:strVal val="hidden"/>
                                      </p:to>
                                    </p:set>
                                  </p:childTnLst>
                                </p:cTn>
                              </p:par>
                              <p:par>
                                <p:cTn id="63" presetID="18" presetClass="exit" presetSubtype="12" fill="hold" nodeType="withEffect">
                                  <p:stCondLst>
                                    <p:cond delay="0"/>
                                  </p:stCondLst>
                                  <p:childTnLst>
                                    <p:animEffect transition="out" filter="strips(downLeft)">
                                      <p:cBhvr>
                                        <p:cTn id="64" dur="500"/>
                                        <p:tgtEl>
                                          <p:spTgt spid="35"/>
                                        </p:tgtEl>
                                      </p:cBhvr>
                                    </p:animEffect>
                                    <p:set>
                                      <p:cBhvr>
                                        <p:cTn id="65"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6" restart="whenNotActive" fill="hold" evtFilter="cancelBubble" nodeType="interactiveSeq">
                <p:stCondLst>
                  <p:cond evt="onClick" delay="0">
                    <p:tgtEl>
                      <p:spTgt spid="41"/>
                    </p:tgtEl>
                  </p:cond>
                </p:stCondLst>
                <p:endSync evt="end" delay="0">
                  <p:rtn val="all"/>
                </p:endSync>
                <p:childTnLst>
                  <p:par>
                    <p:cTn id="67" fill="hold">
                      <p:stCondLst>
                        <p:cond delay="0"/>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71" restart="whenNotActive" fill="hold" evtFilter="cancelBubble" nodeType="interactiveSeq">
                <p:stCondLst>
                  <p:cond evt="onClick" delay="0">
                    <p:tgtEl>
                      <p:spTgt spid="43"/>
                    </p:tgtEl>
                  </p:cond>
                </p:stCondLst>
                <p:endSync evt="end" delay="0">
                  <p:rtn val="all"/>
                </p:endSync>
                <p:childTnLst>
                  <p:par>
                    <p:cTn id="72" fill="hold">
                      <p:stCondLst>
                        <p:cond delay="0"/>
                      </p:stCondLst>
                      <p:childTnLst>
                        <p:par>
                          <p:cTn id="73" fill="hold">
                            <p:stCondLst>
                              <p:cond delay="0"/>
                            </p:stCondLst>
                            <p:childTnLst>
                              <p:par>
                                <p:cTn id="74" presetID="1" presetClass="exit" presetSubtype="0" fill="hold" grpId="0" nodeType="clickEffect">
                                  <p:stCondLst>
                                    <p:cond delay="0"/>
                                  </p:stCondLst>
                                  <p:childTnLst>
                                    <p:set>
                                      <p:cBhvr>
                                        <p:cTn id="75" dur="1" fill="hold">
                                          <p:stCondLst>
                                            <p:cond delay="0"/>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76" restart="whenNotActive" fill="hold" evtFilter="cancelBubble" nodeType="interactiveSeq">
                <p:stCondLst>
                  <p:cond evt="onClick" delay="0">
                    <p:tgtEl>
                      <p:spTgt spid="44"/>
                    </p:tgtEl>
                  </p:cond>
                </p:stCondLst>
                <p:endSync evt="end" delay="0">
                  <p:rtn val="all"/>
                </p:endSync>
                <p:childTnLst>
                  <p:par>
                    <p:cTn id="77" fill="hold">
                      <p:stCondLst>
                        <p:cond delay="0"/>
                      </p:stCondLst>
                      <p:childTnLst>
                        <p:par>
                          <p:cTn id="78" fill="hold">
                            <p:stCondLst>
                              <p:cond delay="0"/>
                            </p:stCondLst>
                            <p:childTnLst>
                              <p:par>
                                <p:cTn id="79" presetID="1" presetClass="exit" presetSubtype="0" fill="hold" grpId="0" nodeType="clickEffect">
                                  <p:stCondLst>
                                    <p:cond delay="0"/>
                                  </p:stCondLst>
                                  <p:childTnLst>
                                    <p:set>
                                      <p:cBhvr>
                                        <p:cTn id="80" dur="1" fill="hold">
                                          <p:stCondLst>
                                            <p:cond delay="0"/>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81" restart="whenNotActive" fill="hold" evtFilter="cancelBubble" nodeType="interactiveSeq">
                <p:stCondLst>
                  <p:cond evt="onClick" delay="0">
                    <p:tgtEl>
                      <p:spTgt spid="34"/>
                    </p:tgtEl>
                  </p:cond>
                </p:stCondLst>
                <p:endSync evt="end" delay="0">
                  <p:rtn val="all"/>
                </p:endSync>
                <p:childTnLst>
                  <p:par>
                    <p:cTn id="82" fill="hold">
                      <p:stCondLst>
                        <p:cond delay="0"/>
                      </p:stCondLst>
                      <p:childTnLst>
                        <p:par>
                          <p:cTn id="83" fill="hold">
                            <p:stCondLst>
                              <p:cond delay="0"/>
                            </p:stCondLst>
                            <p:childTnLst>
                              <p:par>
                                <p:cTn id="84" presetID="63" presetClass="path" presetSubtype="0" accel="50000" decel="50000" fill="hold" nodeType="clickEffect">
                                  <p:stCondLst>
                                    <p:cond delay="0"/>
                                  </p:stCondLst>
                                  <p:childTnLst>
                                    <p:animMotion origin="layout" path="M 0 0.0284259 L 0.4175 0.0959259 " pathEditMode="relative" rAng="0" ptsTypes="">
                                      <p:cBhvr>
                                        <p:cTn id="85" dur="3000" fill="hold"/>
                                        <p:tgtEl>
                                          <p:spTgt spid="34"/>
                                        </p:tgtEl>
                                        <p:attrNameLst>
                                          <p:attrName>ppt_x</p:attrName>
                                          <p:attrName>ppt_y</p:attrName>
                                        </p:attrNameLst>
                                      </p:cBhvr>
                                      <p:rCtr x="22100" y="2700"/>
                                    </p:animMotion>
                                  </p:childTnLst>
                                </p:cTn>
                              </p:par>
                            </p:childTnLst>
                          </p:cTn>
                        </p:par>
                        <p:par>
                          <p:cTn id="86" fill="hold">
                            <p:stCondLst>
                              <p:cond delay="3000"/>
                            </p:stCondLst>
                            <p:childTnLst>
                              <p:par>
                                <p:cTn id="87" presetID="37" presetClass="exit" presetSubtype="0" fill="hold" nodeType="afterEffect">
                                  <p:stCondLst>
                                    <p:cond delay="0"/>
                                  </p:stCondLst>
                                  <p:childTnLst>
                                    <p:animEffect transition="out" filter="fade">
                                      <p:cBhvr>
                                        <p:cTn id="88" dur="1000"/>
                                        <p:tgtEl>
                                          <p:spTgt spid="34"/>
                                        </p:tgtEl>
                                      </p:cBhvr>
                                    </p:animEffect>
                                    <p:anim calcmode="lin" valueType="num">
                                      <p:cBhvr>
                                        <p:cTn id="89" dur="1000"/>
                                        <p:tgtEl>
                                          <p:spTgt spid="34"/>
                                        </p:tgtEl>
                                        <p:attrNameLst>
                                          <p:attrName>ppt_x</p:attrName>
                                        </p:attrNameLst>
                                      </p:cBhvr>
                                      <p:tavLst>
                                        <p:tav tm="0">
                                          <p:val>
                                            <p:strVal val="ppt_x"/>
                                          </p:val>
                                        </p:tav>
                                        <p:tav tm="100000">
                                          <p:val>
                                            <p:strVal val="ppt_x"/>
                                          </p:val>
                                        </p:tav>
                                      </p:tavLst>
                                    </p:anim>
                                    <p:anim calcmode="lin" valueType="num">
                                      <p:cBhvr>
                                        <p:cTn id="90" dur="100" decel="100000"/>
                                        <p:tgtEl>
                                          <p:spTgt spid="34"/>
                                        </p:tgtEl>
                                        <p:attrNameLst>
                                          <p:attrName>ppt_y</p:attrName>
                                        </p:attrNameLst>
                                      </p:cBhvr>
                                      <p:tavLst>
                                        <p:tav tm="0">
                                          <p:val>
                                            <p:strVal val="ppt_y"/>
                                          </p:val>
                                        </p:tav>
                                        <p:tav tm="100000">
                                          <p:val>
                                            <p:strVal val="ppt_y-.03"/>
                                          </p:val>
                                        </p:tav>
                                      </p:tavLst>
                                    </p:anim>
                                    <p:anim calcmode="lin" valueType="num">
                                      <p:cBhvr>
                                        <p:cTn id="91" dur="900" accel="100000">
                                          <p:stCondLst>
                                            <p:cond delay="100"/>
                                          </p:stCondLst>
                                        </p:cTn>
                                        <p:tgtEl>
                                          <p:spTgt spid="34"/>
                                        </p:tgtEl>
                                        <p:attrNameLst>
                                          <p:attrName>ppt_y</p:attrName>
                                        </p:attrNameLst>
                                      </p:cBhvr>
                                      <p:tavLst>
                                        <p:tav tm="0">
                                          <p:val>
                                            <p:strVal val="ppt_y"/>
                                          </p:val>
                                        </p:tav>
                                        <p:tav tm="100000">
                                          <p:val>
                                            <p:strVal val="ppt_y+1"/>
                                          </p:val>
                                        </p:tav>
                                      </p:tavLst>
                                    </p:anim>
                                    <p:set>
                                      <p:cBhvr>
                                        <p:cTn id="92" dur="1" fill="hold">
                                          <p:stCondLst>
                                            <p:cond delay="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93" restart="whenNotActive" fill="hold" evtFilter="cancelBubble" nodeType="interactiveSeq">
                <p:stCondLst>
                  <p:cond evt="onClick" delay="0">
                    <p:tgtEl>
                      <p:spTgt spid="33"/>
                    </p:tgtEl>
                  </p:cond>
                </p:stCondLst>
                <p:endSync evt="end" delay="0">
                  <p:rtn val="all"/>
                </p:endSync>
                <p:childTnLst>
                  <p:par>
                    <p:cTn id="94" fill="hold">
                      <p:stCondLst>
                        <p:cond delay="0"/>
                      </p:stCondLst>
                      <p:childTnLst>
                        <p:par>
                          <p:cTn id="95" fill="hold">
                            <p:stCondLst>
                              <p:cond delay="0"/>
                            </p:stCondLst>
                            <p:childTnLst>
                              <p:par>
                                <p:cTn id="96" presetID="63" presetClass="path" presetSubtype="0" accel="50000" decel="50000" fill="hold" nodeType="clickEffect">
                                  <p:stCondLst>
                                    <p:cond delay="0"/>
                                  </p:stCondLst>
                                  <p:childTnLst>
                                    <p:animMotion origin="layout" path="M 0.00265625 -0.0190741 L 0.276562 0.0385185 " pathEditMode="relative" rAng="0" ptsTypes="">
                                      <p:cBhvr>
                                        <p:cTn id="97" dur="3000" fill="hold"/>
                                        <p:tgtEl>
                                          <p:spTgt spid="33"/>
                                        </p:tgtEl>
                                        <p:attrNameLst>
                                          <p:attrName>ppt_x</p:attrName>
                                          <p:attrName>ppt_y</p:attrName>
                                        </p:attrNameLst>
                                      </p:cBhvr>
                                      <p:rCtr x="13700" y="2900"/>
                                    </p:animMotion>
                                  </p:childTnLst>
                                </p:cTn>
                              </p:par>
                            </p:childTnLst>
                          </p:cTn>
                        </p:par>
                        <p:par>
                          <p:cTn id="98" fill="hold">
                            <p:stCondLst>
                              <p:cond delay="3000"/>
                            </p:stCondLst>
                            <p:childTnLst>
                              <p:par>
                                <p:cTn id="99" presetID="37" presetClass="exit" presetSubtype="0" fill="hold" nodeType="afterEffect">
                                  <p:stCondLst>
                                    <p:cond delay="0"/>
                                  </p:stCondLst>
                                  <p:childTnLst>
                                    <p:animEffect transition="out" filter="fade">
                                      <p:cBhvr>
                                        <p:cTn id="100" dur="1000"/>
                                        <p:tgtEl>
                                          <p:spTgt spid="33"/>
                                        </p:tgtEl>
                                      </p:cBhvr>
                                    </p:animEffect>
                                    <p:anim calcmode="lin" valueType="num">
                                      <p:cBhvr>
                                        <p:cTn id="101" dur="1000"/>
                                        <p:tgtEl>
                                          <p:spTgt spid="33"/>
                                        </p:tgtEl>
                                        <p:attrNameLst>
                                          <p:attrName>ppt_x</p:attrName>
                                        </p:attrNameLst>
                                      </p:cBhvr>
                                      <p:tavLst>
                                        <p:tav tm="0">
                                          <p:val>
                                            <p:strVal val="ppt_x"/>
                                          </p:val>
                                        </p:tav>
                                        <p:tav tm="100000">
                                          <p:val>
                                            <p:strVal val="ppt_x"/>
                                          </p:val>
                                        </p:tav>
                                      </p:tavLst>
                                    </p:anim>
                                    <p:anim calcmode="lin" valueType="num">
                                      <p:cBhvr>
                                        <p:cTn id="102" dur="100" decel="100000"/>
                                        <p:tgtEl>
                                          <p:spTgt spid="33"/>
                                        </p:tgtEl>
                                        <p:attrNameLst>
                                          <p:attrName>ppt_y</p:attrName>
                                        </p:attrNameLst>
                                      </p:cBhvr>
                                      <p:tavLst>
                                        <p:tav tm="0">
                                          <p:val>
                                            <p:strVal val="ppt_y"/>
                                          </p:val>
                                        </p:tav>
                                        <p:tav tm="100000">
                                          <p:val>
                                            <p:strVal val="ppt_y-.03"/>
                                          </p:val>
                                        </p:tav>
                                      </p:tavLst>
                                    </p:anim>
                                    <p:anim calcmode="lin" valueType="num">
                                      <p:cBhvr>
                                        <p:cTn id="103" dur="900" accel="100000">
                                          <p:stCondLst>
                                            <p:cond delay="100"/>
                                          </p:stCondLst>
                                        </p:cTn>
                                        <p:tgtEl>
                                          <p:spTgt spid="33"/>
                                        </p:tgtEl>
                                        <p:attrNameLst>
                                          <p:attrName>ppt_y</p:attrName>
                                        </p:attrNameLst>
                                      </p:cBhvr>
                                      <p:tavLst>
                                        <p:tav tm="0">
                                          <p:val>
                                            <p:strVal val="ppt_y"/>
                                          </p:val>
                                        </p:tav>
                                        <p:tav tm="100000">
                                          <p:val>
                                            <p:strVal val="ppt_y+1"/>
                                          </p:val>
                                        </p:tav>
                                      </p:tavLst>
                                    </p:anim>
                                    <p:set>
                                      <p:cBhvr>
                                        <p:cTn id="104" dur="1" fill="hold">
                                          <p:stCondLst>
                                            <p:cond delay="9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05" restart="whenNotActive" fill="hold" evtFilter="cancelBubble" nodeType="interactiveSeq">
                <p:stCondLst>
                  <p:cond evt="onClick" delay="0">
                    <p:tgtEl>
                      <p:spTgt spid="32"/>
                    </p:tgtEl>
                  </p:cond>
                </p:stCondLst>
                <p:endSync evt="end" delay="0">
                  <p:rtn val="all"/>
                </p:endSync>
                <p:childTnLst>
                  <p:par>
                    <p:cTn id="106" fill="hold">
                      <p:stCondLst>
                        <p:cond delay="0"/>
                      </p:stCondLst>
                      <p:childTnLst>
                        <p:par>
                          <p:cTn id="107" fill="hold">
                            <p:stCondLst>
                              <p:cond delay="0"/>
                            </p:stCondLst>
                            <p:childTnLst>
                              <p:par>
                                <p:cTn id="108" presetID="63" presetClass="path" presetSubtype="0" accel="50000" decel="50000" fill="hold" nodeType="clickEffect">
                                  <p:stCondLst>
                                    <p:cond delay="0"/>
                                  </p:stCondLst>
                                  <p:childTnLst>
                                    <p:animMotion origin="layout" path="M 0 -0.000185185 L 0.193958 0.216019 " pathEditMode="relative" rAng="0" ptsTypes="">
                                      <p:cBhvr>
                                        <p:cTn id="109" dur="3000" fill="hold"/>
                                        <p:tgtEl>
                                          <p:spTgt spid="32"/>
                                        </p:tgtEl>
                                        <p:attrNameLst>
                                          <p:attrName>ppt_x</p:attrName>
                                          <p:attrName>ppt_y</p:attrName>
                                        </p:attrNameLst>
                                      </p:cBhvr>
                                      <p:rCtr x="9900" y="11400"/>
                                    </p:animMotion>
                                  </p:childTnLst>
                                </p:cTn>
                              </p:par>
                            </p:childTnLst>
                          </p:cTn>
                        </p:par>
                        <p:par>
                          <p:cTn id="110" fill="hold">
                            <p:stCondLst>
                              <p:cond delay="3000"/>
                            </p:stCondLst>
                            <p:childTnLst>
                              <p:par>
                                <p:cTn id="111" presetID="37" presetClass="exit" presetSubtype="0" fill="hold" nodeType="afterEffect">
                                  <p:stCondLst>
                                    <p:cond delay="0"/>
                                  </p:stCondLst>
                                  <p:childTnLst>
                                    <p:animEffect transition="out" filter="fade">
                                      <p:cBhvr>
                                        <p:cTn id="112" dur="1000"/>
                                        <p:tgtEl>
                                          <p:spTgt spid="32"/>
                                        </p:tgtEl>
                                      </p:cBhvr>
                                    </p:animEffect>
                                    <p:anim calcmode="lin" valueType="num">
                                      <p:cBhvr>
                                        <p:cTn id="113" dur="1000"/>
                                        <p:tgtEl>
                                          <p:spTgt spid="32"/>
                                        </p:tgtEl>
                                        <p:attrNameLst>
                                          <p:attrName>ppt_x</p:attrName>
                                        </p:attrNameLst>
                                      </p:cBhvr>
                                      <p:tavLst>
                                        <p:tav tm="0">
                                          <p:val>
                                            <p:strVal val="ppt_x"/>
                                          </p:val>
                                        </p:tav>
                                        <p:tav tm="100000">
                                          <p:val>
                                            <p:strVal val="ppt_x"/>
                                          </p:val>
                                        </p:tav>
                                      </p:tavLst>
                                    </p:anim>
                                    <p:anim calcmode="lin" valueType="num">
                                      <p:cBhvr>
                                        <p:cTn id="114" dur="100" decel="100000"/>
                                        <p:tgtEl>
                                          <p:spTgt spid="32"/>
                                        </p:tgtEl>
                                        <p:attrNameLst>
                                          <p:attrName>ppt_y</p:attrName>
                                        </p:attrNameLst>
                                      </p:cBhvr>
                                      <p:tavLst>
                                        <p:tav tm="0">
                                          <p:val>
                                            <p:strVal val="ppt_y"/>
                                          </p:val>
                                        </p:tav>
                                        <p:tav tm="100000">
                                          <p:val>
                                            <p:strVal val="ppt_y-.03"/>
                                          </p:val>
                                        </p:tav>
                                      </p:tavLst>
                                    </p:anim>
                                    <p:anim calcmode="lin" valueType="num">
                                      <p:cBhvr>
                                        <p:cTn id="115" dur="900" accel="100000">
                                          <p:stCondLst>
                                            <p:cond delay="100"/>
                                          </p:stCondLst>
                                        </p:cTn>
                                        <p:tgtEl>
                                          <p:spTgt spid="32"/>
                                        </p:tgtEl>
                                        <p:attrNameLst>
                                          <p:attrName>ppt_y</p:attrName>
                                        </p:attrNameLst>
                                      </p:cBhvr>
                                      <p:tavLst>
                                        <p:tav tm="0">
                                          <p:val>
                                            <p:strVal val="ppt_y"/>
                                          </p:val>
                                        </p:tav>
                                        <p:tav tm="100000">
                                          <p:val>
                                            <p:strVal val="ppt_y+1"/>
                                          </p:val>
                                        </p:tav>
                                      </p:tavLst>
                                    </p:anim>
                                    <p:set>
                                      <p:cBhvr>
                                        <p:cTn id="116" dur="1" fill="hold">
                                          <p:stCondLst>
                                            <p:cond delay="9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17" restart="whenNotActive" fill="hold" evtFilter="cancelBubble" nodeType="interactiveSeq">
                <p:stCondLst>
                  <p:cond evt="onClick" delay="0">
                    <p:tgtEl>
                      <p:spTgt spid="30"/>
                    </p:tgtEl>
                  </p:cond>
                </p:stCondLst>
                <p:endSync evt="end" delay="0">
                  <p:rtn val="all"/>
                </p:endSync>
                <p:childTnLst>
                  <p:par>
                    <p:cTn id="118" fill="hold">
                      <p:stCondLst>
                        <p:cond delay="0"/>
                      </p:stCondLst>
                      <p:childTnLst>
                        <p:par>
                          <p:cTn id="119" fill="hold">
                            <p:stCondLst>
                              <p:cond delay="0"/>
                            </p:stCondLst>
                            <p:childTnLst>
                              <p:par>
                                <p:cTn id="120" presetID="63" presetClass="path" presetSubtype="0" accel="50000" decel="50000" fill="hold" nodeType="clickEffect">
                                  <p:stCondLst>
                                    <p:cond delay="0"/>
                                  </p:stCondLst>
                                  <p:childTnLst>
                                    <p:animMotion origin="layout" path="M -0.00625 -0.03 L 0.167604 -0.019537 " pathEditMode="relative" rAng="0" ptsTypes="">
                                      <p:cBhvr>
                                        <p:cTn id="121" dur="3000" fill="hold"/>
                                        <p:tgtEl>
                                          <p:spTgt spid="30"/>
                                        </p:tgtEl>
                                        <p:attrNameLst>
                                          <p:attrName>ppt_x</p:attrName>
                                          <p:attrName>ppt_y</p:attrName>
                                        </p:attrNameLst>
                                      </p:cBhvr>
                                      <p:rCtr x="8700" y="500"/>
                                    </p:animMotion>
                                  </p:childTnLst>
                                </p:cTn>
                              </p:par>
                            </p:childTnLst>
                          </p:cTn>
                        </p:par>
                        <p:par>
                          <p:cTn id="122" fill="hold">
                            <p:stCondLst>
                              <p:cond delay="3000"/>
                            </p:stCondLst>
                            <p:childTnLst>
                              <p:par>
                                <p:cTn id="123" presetID="37" presetClass="exit" presetSubtype="0" fill="hold" nodeType="afterEffect">
                                  <p:stCondLst>
                                    <p:cond delay="0"/>
                                  </p:stCondLst>
                                  <p:childTnLst>
                                    <p:animEffect transition="out" filter="fade">
                                      <p:cBhvr>
                                        <p:cTn id="124" dur="1000"/>
                                        <p:tgtEl>
                                          <p:spTgt spid="30"/>
                                        </p:tgtEl>
                                      </p:cBhvr>
                                    </p:animEffect>
                                    <p:anim calcmode="lin" valueType="num">
                                      <p:cBhvr>
                                        <p:cTn id="125" dur="1000"/>
                                        <p:tgtEl>
                                          <p:spTgt spid="30"/>
                                        </p:tgtEl>
                                        <p:attrNameLst>
                                          <p:attrName>ppt_x</p:attrName>
                                        </p:attrNameLst>
                                      </p:cBhvr>
                                      <p:tavLst>
                                        <p:tav tm="0">
                                          <p:val>
                                            <p:strVal val="ppt_x"/>
                                          </p:val>
                                        </p:tav>
                                        <p:tav tm="100000">
                                          <p:val>
                                            <p:strVal val="ppt_x"/>
                                          </p:val>
                                        </p:tav>
                                      </p:tavLst>
                                    </p:anim>
                                    <p:anim calcmode="lin" valueType="num">
                                      <p:cBhvr>
                                        <p:cTn id="126" dur="100" decel="100000"/>
                                        <p:tgtEl>
                                          <p:spTgt spid="30"/>
                                        </p:tgtEl>
                                        <p:attrNameLst>
                                          <p:attrName>ppt_y</p:attrName>
                                        </p:attrNameLst>
                                      </p:cBhvr>
                                      <p:tavLst>
                                        <p:tav tm="0">
                                          <p:val>
                                            <p:strVal val="ppt_y"/>
                                          </p:val>
                                        </p:tav>
                                        <p:tav tm="100000">
                                          <p:val>
                                            <p:strVal val="ppt_y-.03"/>
                                          </p:val>
                                        </p:tav>
                                      </p:tavLst>
                                    </p:anim>
                                    <p:anim calcmode="lin" valueType="num">
                                      <p:cBhvr>
                                        <p:cTn id="127" dur="900" accel="100000">
                                          <p:stCondLst>
                                            <p:cond delay="100"/>
                                          </p:stCondLst>
                                        </p:cTn>
                                        <p:tgtEl>
                                          <p:spTgt spid="30"/>
                                        </p:tgtEl>
                                        <p:attrNameLst>
                                          <p:attrName>ppt_y</p:attrName>
                                        </p:attrNameLst>
                                      </p:cBhvr>
                                      <p:tavLst>
                                        <p:tav tm="0">
                                          <p:val>
                                            <p:strVal val="ppt_y"/>
                                          </p:val>
                                        </p:tav>
                                        <p:tav tm="100000">
                                          <p:val>
                                            <p:strVal val="ppt_y+1"/>
                                          </p:val>
                                        </p:tav>
                                      </p:tavLst>
                                    </p:anim>
                                    <p:set>
                                      <p:cBhvr>
                                        <p:cTn id="128" dur="1" fill="hold">
                                          <p:stCondLst>
                                            <p:cond delay="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41" grpId="0" bldLvl="0" animBg="1"/>
      <p:bldP spid="43" grpId="0" bldLvl="0" animBg="1"/>
      <p:bldP spid="4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30075"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7340" y="0"/>
            <a:ext cx="8935085" cy="490664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8210" y="4667250"/>
            <a:ext cx="5509260" cy="2343150"/>
          </a:xfrm>
          <a:prstGeom prst="rect">
            <a:avLst/>
          </a:prstGeom>
        </p:spPr>
      </p:pic>
      <p:pic>
        <p:nvPicPr>
          <p:cNvPr id="7" name="Picture 6">
            <a:hlinkClick r:id="rId4" action="ppaction://hlinksldjump"/>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104181" y="5035678"/>
            <a:ext cx="1408346" cy="1646682"/>
          </a:xfrm>
          <a:prstGeom prst="rect">
            <a:avLst/>
          </a:prstGeom>
        </p:spPr>
      </p:pic>
      <p:sp>
        <p:nvSpPr>
          <p:cNvPr id="9" name="TextBox 8"/>
          <p:cNvSpPr txBox="1"/>
          <p:nvPr/>
        </p:nvSpPr>
        <p:spPr>
          <a:xfrm>
            <a:off x="3146425" y="635000"/>
            <a:ext cx="6291943" cy="1753235"/>
          </a:xfrm>
          <a:prstGeom prst="rect">
            <a:avLst/>
          </a:prstGeom>
          <a:noFill/>
        </p:spPr>
        <p:txBody>
          <a:bodyPr wrap="square" rtlCol="0">
            <a:spAutoFit/>
          </a:bodyPr>
          <a:lstStyle/>
          <a:p>
            <a:r>
              <a:rPr lang="en-US" sz="3600">
                <a:sym typeface="+mn-ea"/>
              </a:rPr>
              <a:t>Xây dựng khóa lưỡng phân không dựa trên đặc điểm nào dưới đây?</a:t>
            </a:r>
            <a:endParaRPr lang="en-US" sz="3600" b="1" dirty="0">
              <a:solidFill>
                <a:srgbClr val="0000FF"/>
              </a:solidFill>
            </a:endParaRPr>
          </a:p>
        </p:txBody>
      </p:sp>
      <p:sp>
        <p:nvSpPr>
          <p:cNvPr id="11" name="TextBox 10"/>
          <p:cNvSpPr txBox="1"/>
          <p:nvPr/>
        </p:nvSpPr>
        <p:spPr>
          <a:xfrm>
            <a:off x="5742764" y="5153713"/>
            <a:ext cx="539750" cy="645160"/>
          </a:xfrm>
          <a:prstGeom prst="rect">
            <a:avLst/>
          </a:prstGeom>
          <a:noFill/>
        </p:spPr>
        <p:txBody>
          <a:bodyPr wrap="none" rtlCol="0">
            <a:spAutoFit/>
          </a:bodyPr>
          <a:lstStyle/>
          <a:p>
            <a:r>
              <a:rPr lang="en-US" sz="3600" b="1" dirty="0">
                <a:solidFill>
                  <a:srgbClr val="0000FF"/>
                </a:solidFill>
              </a:rPr>
              <a:t>C</a:t>
            </a:r>
          </a:p>
        </p:txBody>
      </p:sp>
      <p:sp>
        <p:nvSpPr>
          <p:cNvPr id="12" name="Oval 11"/>
          <p:cNvSpPr/>
          <p:nvPr/>
        </p:nvSpPr>
        <p:spPr>
          <a:xfrm>
            <a:off x="1576975" y="68040"/>
            <a:ext cx="496868" cy="56667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9900"/>
                </a:solidFill>
              </a:rPr>
              <a:t>1</a:t>
            </a:r>
          </a:p>
        </p:txBody>
      </p:sp>
      <p:graphicFrame>
        <p:nvGraphicFramePr>
          <p:cNvPr id="2" name="Table 1"/>
          <p:cNvGraphicFramePr>
            <a:graphicFrameLocks noGrp="1"/>
          </p:cNvGraphicFramePr>
          <p:nvPr/>
        </p:nvGraphicFramePr>
        <p:xfrm>
          <a:off x="2800349" y="2642235"/>
          <a:ext cx="6824980" cy="1572895"/>
        </p:xfrm>
        <a:graphic>
          <a:graphicData uri="http://schemas.openxmlformats.org/drawingml/2006/table">
            <a:tbl>
              <a:tblPr firstRow="1" firstCol="1" bandRow="1">
                <a:tableStyleId>{5C22544A-7EE6-4342-B048-85BDC9FD1C3A}</a:tableStyleId>
              </a:tblPr>
              <a:tblGrid>
                <a:gridCol w="3428365">
                  <a:extLst>
                    <a:ext uri="{9D8B030D-6E8A-4147-A177-3AD203B41FA5}">
                      <a16:colId xmlns:a16="http://schemas.microsoft.com/office/drawing/2014/main" val="20000"/>
                    </a:ext>
                  </a:extLst>
                </a:gridCol>
                <a:gridCol w="3396615">
                  <a:extLst>
                    <a:ext uri="{9D8B030D-6E8A-4147-A177-3AD203B41FA5}">
                      <a16:colId xmlns:a16="http://schemas.microsoft.com/office/drawing/2014/main" val="20001"/>
                    </a:ext>
                  </a:extLst>
                </a:gridCol>
              </a:tblGrid>
              <a:tr h="731520">
                <a:tc>
                  <a:txBody>
                    <a:bodyPr/>
                    <a:lstStyle/>
                    <a:p>
                      <a:pPr indent="114300" algn="just">
                        <a:spcAft>
                          <a:spcPts val="0"/>
                        </a:spcAft>
                      </a:pPr>
                      <a:r>
                        <a:rPr lang="nl-NL" sz="2400" dirty="0">
                          <a:effectLst/>
                        </a:rPr>
                        <a:t>A. </a:t>
                      </a:r>
                      <a:r>
                        <a:rPr lang="en-US" sz="2400">
                          <a:sym typeface="+mn-ea"/>
                        </a:rPr>
                        <a:t>Đặc điểm hình dạng.</a:t>
                      </a:r>
                      <a:endParaRPr lang="en-US" sz="2400" dirty="0">
                        <a:effectLst/>
                        <a:latin typeface=".VnTime"/>
                        <a:ea typeface="Times New Roman" panose="02020603050405020304"/>
                        <a:cs typeface="Times New Roman" panose="02020603050405020304"/>
                      </a:endParaRPr>
                    </a:p>
                  </a:txBody>
                  <a:tcPr marL="68580" marR="68580" marT="0" marB="0"/>
                </a:tc>
                <a:tc>
                  <a:txBody>
                    <a:bodyPr/>
                    <a:lstStyle/>
                    <a:p>
                      <a:pPr algn="just">
                        <a:spcAft>
                          <a:spcPts val="0"/>
                        </a:spcAft>
                      </a:pPr>
                      <a:r>
                        <a:rPr lang="nl-NL" sz="2400">
                          <a:effectLst/>
                        </a:rPr>
                        <a:t>B. </a:t>
                      </a:r>
                      <a:r>
                        <a:rPr lang="en-US" sz="2400">
                          <a:sym typeface="+mn-ea"/>
                        </a:rPr>
                        <a:t>Đặc điểm kích thước.</a:t>
                      </a:r>
                      <a:endParaRPr lang="en-US" sz="2400">
                        <a:effectLst/>
                        <a:latin typeface=".VnTime"/>
                        <a:ea typeface="Times New Roman" panose="02020603050405020304"/>
                        <a:cs typeface="Times New Roman" panose="02020603050405020304"/>
                      </a:endParaRPr>
                    </a:p>
                  </a:txBody>
                  <a:tcPr marL="68580" marR="68580" marT="0" marB="0"/>
                </a:tc>
                <a:extLst>
                  <a:ext uri="{0D108BD9-81ED-4DB2-BD59-A6C34878D82A}">
                    <a16:rowId xmlns:a16="http://schemas.microsoft.com/office/drawing/2014/main" val="10000"/>
                  </a:ext>
                </a:extLst>
              </a:tr>
              <a:tr h="841375">
                <a:tc>
                  <a:txBody>
                    <a:bodyPr/>
                    <a:lstStyle/>
                    <a:p>
                      <a:pPr indent="114300" algn="just">
                        <a:spcAft>
                          <a:spcPts val="0"/>
                        </a:spcAft>
                      </a:pPr>
                      <a:r>
                        <a:rPr lang="nl-NL" sz="2400">
                          <a:effectLst/>
                        </a:rPr>
                        <a:t>C. </a:t>
                      </a:r>
                      <a:r>
                        <a:rPr lang="en-US" sz="2400">
                          <a:sym typeface="+mn-ea"/>
                        </a:rPr>
                        <a:t>Đặc điểm kích thích và phản ứng.</a:t>
                      </a:r>
                      <a:endParaRPr lang="en-US" sz="2400">
                        <a:effectLst/>
                        <a:latin typeface=".VnTime"/>
                        <a:ea typeface="Times New Roman" panose="02020603050405020304"/>
                        <a:cs typeface="Times New Roman" panose="02020603050405020304"/>
                      </a:endParaRPr>
                    </a:p>
                  </a:txBody>
                  <a:tcPr marL="68580" marR="68580" marT="0" marB="0"/>
                </a:tc>
                <a:tc>
                  <a:txBody>
                    <a:bodyPr/>
                    <a:lstStyle/>
                    <a:p>
                      <a:pPr algn="just">
                        <a:spcAft>
                          <a:spcPts val="0"/>
                        </a:spcAft>
                      </a:pPr>
                      <a:r>
                        <a:rPr lang="nl-NL" sz="2400" dirty="0">
                          <a:effectLst/>
                        </a:rPr>
                        <a:t>D. </a:t>
                      </a:r>
                      <a:r>
                        <a:rPr lang="en-US" sz="2400">
                          <a:sym typeface="+mn-ea"/>
                        </a:rPr>
                        <a:t>Đặc điểm cấu trúc.</a:t>
                      </a:r>
                      <a:endParaRPr lang="en-US" sz="2400" dirty="0">
                        <a:effectLst/>
                        <a:latin typeface=".VnTime"/>
                        <a:ea typeface="Times New Roman" panose="02020603050405020304"/>
                        <a:cs typeface="Times New Roman" panose="02020603050405020304"/>
                      </a:endParaRPr>
                    </a:p>
                  </a:txBody>
                  <a:tcPr marL="68580" marR="68580" marT="0" marB="0"/>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2000" fill="hold">
                                          <p:stCondLst>
                                            <p:cond delay="0"/>
                                          </p:stCondLst>
                                        </p:cTn>
                                        <p:tgtEl>
                                          <p:spTgt spid="11"/>
                                        </p:tgtEl>
                                        <p:attrNameLst>
                                          <p:attrName>style.visibility</p:attrName>
                                        </p:attrNameLst>
                                      </p:cBhvr>
                                      <p:to>
                                        <p:strVal val="visible"/>
                                      </p:to>
                                    </p:set>
                                    <p:animEffect transition="in" filter="fade">
                                      <p:cBhvr>
                                        <p:cTn id="29" dur="2000"/>
                                        <p:tgtEl>
                                          <p:spTgt spid="11"/>
                                        </p:tgtEl>
                                      </p:cBhvr>
                                    </p:animEffect>
                                    <p:anim calcmode="lin" valueType="num">
                                      <p:cBhvr>
                                        <p:cTn id="30" dur="2000" fill="hold"/>
                                        <p:tgtEl>
                                          <p:spTgt spid="11"/>
                                        </p:tgtEl>
                                        <p:attrNameLst>
                                          <p:attrName>ppt_x</p:attrName>
                                        </p:attrNameLst>
                                      </p:cBhvr>
                                      <p:tavLst>
                                        <p:tav tm="0">
                                          <p:val>
                                            <p:strVal val="#ppt_x"/>
                                          </p:val>
                                        </p:tav>
                                        <p:tav tm="100000">
                                          <p:val>
                                            <p:strVal val="#ppt_x"/>
                                          </p:val>
                                        </p:tav>
                                      </p:tavLst>
                                    </p:anim>
                                    <p:anim calcmode="lin" valueType="num">
                                      <p:cBhvr>
                                        <p:cTn id="31" dur="2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9" grpId="0"/>
      <p:bldP spid="11" grpId="0"/>
      <p:bldP spid="1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5005"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6816" y="1"/>
            <a:ext cx="7938370" cy="42481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8294" y="3943351"/>
            <a:ext cx="5509495" cy="3067050"/>
          </a:xfrm>
          <a:prstGeom prst="rect">
            <a:avLst/>
          </a:prstGeom>
        </p:spPr>
      </p:pic>
      <p:pic>
        <p:nvPicPr>
          <p:cNvPr id="7" name="Picture 6">
            <a:hlinkClick r:id="rId4" action="ppaction://hlinksldjump"/>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104181" y="5035678"/>
            <a:ext cx="1408346" cy="1646682"/>
          </a:xfrm>
          <a:prstGeom prst="rect">
            <a:avLst/>
          </a:prstGeom>
        </p:spPr>
      </p:pic>
      <p:sp>
        <p:nvSpPr>
          <p:cNvPr id="9" name="TextBox 8"/>
          <p:cNvSpPr txBox="1"/>
          <p:nvPr/>
        </p:nvSpPr>
        <p:spPr>
          <a:xfrm>
            <a:off x="3144110" y="711875"/>
            <a:ext cx="6076090" cy="1753235"/>
          </a:xfrm>
          <a:prstGeom prst="rect">
            <a:avLst/>
          </a:prstGeom>
          <a:noFill/>
        </p:spPr>
        <p:txBody>
          <a:bodyPr wrap="square" rtlCol="0">
            <a:spAutoFit/>
          </a:bodyPr>
          <a:lstStyle/>
          <a:p>
            <a:r>
              <a:rPr lang="en-US" sz="3600">
                <a:sym typeface="+mn-ea"/>
              </a:rPr>
              <a:t>Một khoá lưỡng phân có mấy lựa chọn ở mỗi nhánh?</a:t>
            </a:r>
            <a:endParaRPr lang="en-US" sz="3600"/>
          </a:p>
          <a:p>
            <a:r>
              <a:rPr lang="nl-NL" sz="3600" b="1" dirty="0"/>
              <a:t>nào ?</a:t>
            </a:r>
            <a:endParaRPr lang="en-US" sz="3600" dirty="0"/>
          </a:p>
        </p:txBody>
      </p:sp>
      <p:sp>
        <p:nvSpPr>
          <p:cNvPr id="11" name="TextBox 10"/>
          <p:cNvSpPr txBox="1"/>
          <p:nvPr/>
        </p:nvSpPr>
        <p:spPr>
          <a:xfrm>
            <a:off x="5742766" y="5153713"/>
            <a:ext cx="502285" cy="645160"/>
          </a:xfrm>
          <a:prstGeom prst="rect">
            <a:avLst/>
          </a:prstGeom>
          <a:noFill/>
        </p:spPr>
        <p:txBody>
          <a:bodyPr wrap="none" rtlCol="0">
            <a:spAutoFit/>
          </a:bodyPr>
          <a:lstStyle/>
          <a:p>
            <a:r>
              <a:rPr lang="en-US" sz="3600" b="1" dirty="0">
                <a:solidFill>
                  <a:srgbClr val="0000FF"/>
                </a:solidFill>
              </a:rPr>
              <a:t>A</a:t>
            </a:r>
          </a:p>
        </p:txBody>
      </p:sp>
      <p:sp>
        <p:nvSpPr>
          <p:cNvPr id="10" name="Oval 9"/>
          <p:cNvSpPr/>
          <p:nvPr/>
        </p:nvSpPr>
        <p:spPr>
          <a:xfrm>
            <a:off x="1629948" y="145204"/>
            <a:ext cx="496868" cy="56667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9900"/>
                </a:solidFill>
              </a:rPr>
              <a:t>2</a:t>
            </a:r>
          </a:p>
        </p:txBody>
      </p:sp>
      <p:graphicFrame>
        <p:nvGraphicFramePr>
          <p:cNvPr id="3" name="Table 2"/>
          <p:cNvGraphicFramePr>
            <a:graphicFrameLocks noGrp="1"/>
          </p:cNvGraphicFramePr>
          <p:nvPr/>
        </p:nvGraphicFramePr>
        <p:xfrm>
          <a:off x="3130255" y="1912204"/>
          <a:ext cx="6156960" cy="853440"/>
        </p:xfrm>
        <a:graphic>
          <a:graphicData uri="http://schemas.openxmlformats.org/drawingml/2006/table">
            <a:tbl>
              <a:tblPr firstRow="1" firstCol="1" bandRow="1">
                <a:tableStyleId>{5C22544A-7EE6-4342-B048-85BDC9FD1C3A}</a:tableStyleId>
              </a:tblPr>
              <a:tblGrid>
                <a:gridCol w="3078480">
                  <a:extLst>
                    <a:ext uri="{9D8B030D-6E8A-4147-A177-3AD203B41FA5}">
                      <a16:colId xmlns:a16="http://schemas.microsoft.com/office/drawing/2014/main" val="20000"/>
                    </a:ext>
                  </a:extLst>
                </a:gridCol>
                <a:gridCol w="3078480">
                  <a:extLst>
                    <a:ext uri="{9D8B030D-6E8A-4147-A177-3AD203B41FA5}">
                      <a16:colId xmlns:a16="http://schemas.microsoft.com/office/drawing/2014/main" val="20001"/>
                    </a:ext>
                  </a:extLst>
                </a:gridCol>
              </a:tblGrid>
              <a:tr h="0">
                <a:tc>
                  <a:txBody>
                    <a:bodyPr/>
                    <a:lstStyle/>
                    <a:p>
                      <a:pPr algn="just">
                        <a:spcAft>
                          <a:spcPts val="0"/>
                        </a:spcAft>
                      </a:pPr>
                      <a:r>
                        <a:rPr lang="nl-NL" sz="2800" dirty="0">
                          <a:effectLst/>
                        </a:rPr>
                        <a:t>A. </a:t>
                      </a:r>
                      <a:r>
                        <a:rPr lang="en-US" altLang="nl-NL" sz="2800" dirty="0">
                          <a:effectLst/>
                        </a:rPr>
                        <a:t>2</a:t>
                      </a:r>
                      <a:endParaRPr lang="en-US" altLang="nl-NL" sz="2800" dirty="0">
                        <a:effectLst/>
                        <a:latin typeface="Times New Roman" panose="02020603050405020304"/>
                        <a:ea typeface="Times New Roman" panose="02020603050405020304"/>
                        <a:cs typeface="Times New Roman" panose="02020603050405020304"/>
                      </a:endParaRPr>
                    </a:p>
                  </a:txBody>
                  <a:tcPr marL="68580" marR="68580" marT="0" marB="0"/>
                </a:tc>
                <a:tc>
                  <a:txBody>
                    <a:bodyPr/>
                    <a:lstStyle/>
                    <a:p>
                      <a:pPr algn="just">
                        <a:spcAft>
                          <a:spcPts val="0"/>
                        </a:spcAft>
                      </a:pPr>
                      <a:r>
                        <a:rPr lang="nl-NL" sz="2800">
                          <a:effectLst/>
                        </a:rPr>
                        <a:t>B. </a:t>
                      </a:r>
                      <a:r>
                        <a:rPr lang="en-US" altLang="nl-NL" sz="2800">
                          <a:effectLst/>
                        </a:rPr>
                        <a:t>3</a:t>
                      </a:r>
                      <a:endParaRPr lang="en-US" altLang="nl-NL" sz="2800">
                        <a:effectLst/>
                        <a:latin typeface="Times New Roman" panose="02020603050405020304"/>
                        <a:ea typeface="Times New Roman" panose="02020603050405020304"/>
                        <a:cs typeface="Times New Roman" panose="02020603050405020304"/>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nl-NL" sz="2800" dirty="0">
                          <a:effectLst/>
                        </a:rPr>
                        <a:t>C. </a:t>
                      </a:r>
                      <a:r>
                        <a:rPr lang="en-US" altLang="nl-NL" sz="2800" dirty="0">
                          <a:effectLst/>
                        </a:rPr>
                        <a:t>4</a:t>
                      </a:r>
                      <a:endParaRPr lang="en-US" altLang="nl-NL" sz="2800" dirty="0">
                        <a:effectLst/>
                        <a:latin typeface="Times New Roman" panose="02020603050405020304"/>
                        <a:ea typeface="Times New Roman" panose="02020603050405020304"/>
                        <a:cs typeface="Times New Roman" panose="02020603050405020304"/>
                      </a:endParaRPr>
                    </a:p>
                  </a:txBody>
                  <a:tcPr marL="68580" marR="68580" marT="0" marB="0"/>
                </a:tc>
                <a:tc>
                  <a:txBody>
                    <a:bodyPr/>
                    <a:lstStyle/>
                    <a:p>
                      <a:pPr algn="just">
                        <a:spcAft>
                          <a:spcPts val="0"/>
                        </a:spcAft>
                      </a:pPr>
                      <a:r>
                        <a:rPr lang="nl-NL" sz="2800" dirty="0">
                          <a:effectLst/>
                        </a:rPr>
                        <a:t>D. </a:t>
                      </a:r>
                      <a:r>
                        <a:rPr lang="en-US" altLang="nl-NL" sz="2800" dirty="0">
                          <a:effectLst/>
                        </a:rPr>
                        <a:t>5</a:t>
                      </a:r>
                      <a:endParaRPr lang="en-US" altLang="nl-NL" sz="2800" dirty="0">
                        <a:effectLst/>
                        <a:latin typeface="Times New Roman" panose="02020603050405020304"/>
                        <a:ea typeface="Times New Roman" panose="02020603050405020304"/>
                        <a:cs typeface="Times New Roman" panose="02020603050405020304"/>
                      </a:endParaRPr>
                    </a:p>
                  </a:txBody>
                  <a:tcPr marL="68580" marR="68580" marT="0" marB="0"/>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p:bldP spid="11" grpId="0"/>
      <p:bldP spid="10"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5103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6615" y="0"/>
            <a:ext cx="8239760" cy="503491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8210" y="5151755"/>
            <a:ext cx="3475990" cy="1858645"/>
          </a:xfrm>
          <a:prstGeom prst="rect">
            <a:avLst/>
          </a:prstGeom>
        </p:spPr>
      </p:pic>
      <p:pic>
        <p:nvPicPr>
          <p:cNvPr id="7" name="Picture 6">
            <a:hlinkClick r:id="rId4" action="ppaction://hlinksldjump"/>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104181" y="5035678"/>
            <a:ext cx="1408346" cy="1646682"/>
          </a:xfrm>
          <a:prstGeom prst="rect">
            <a:avLst/>
          </a:prstGeom>
        </p:spPr>
      </p:pic>
      <p:sp>
        <p:nvSpPr>
          <p:cNvPr id="11" name="TextBox 10"/>
          <p:cNvSpPr txBox="1"/>
          <p:nvPr/>
        </p:nvSpPr>
        <p:spPr>
          <a:xfrm>
            <a:off x="4968461" y="5151133"/>
            <a:ext cx="537845" cy="706755"/>
          </a:xfrm>
          <a:prstGeom prst="rect">
            <a:avLst/>
          </a:prstGeom>
          <a:noFill/>
        </p:spPr>
        <p:txBody>
          <a:bodyPr wrap="none" rtlCol="0">
            <a:spAutoFit/>
          </a:bodyPr>
          <a:lstStyle/>
          <a:p>
            <a:r>
              <a:rPr lang="en-US" sz="4000" b="1" dirty="0">
                <a:solidFill>
                  <a:srgbClr val="0000FF"/>
                </a:solidFill>
              </a:rPr>
              <a:t>A</a:t>
            </a:r>
          </a:p>
        </p:txBody>
      </p:sp>
      <p:sp>
        <p:nvSpPr>
          <p:cNvPr id="10" name="Oval 9"/>
          <p:cNvSpPr/>
          <p:nvPr/>
        </p:nvSpPr>
        <p:spPr>
          <a:xfrm>
            <a:off x="1576975" y="121606"/>
            <a:ext cx="496868" cy="56667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9900"/>
                </a:solidFill>
              </a:rPr>
              <a:t>3</a:t>
            </a:r>
          </a:p>
        </p:txBody>
      </p:sp>
      <p:sp>
        <p:nvSpPr>
          <p:cNvPr id="5" name="TextBox 4"/>
          <p:cNvSpPr txBox="1"/>
          <p:nvPr/>
        </p:nvSpPr>
        <p:spPr>
          <a:xfrm>
            <a:off x="2924810" y="688340"/>
            <a:ext cx="6336030" cy="1076325"/>
          </a:xfrm>
          <a:prstGeom prst="rect">
            <a:avLst/>
          </a:prstGeom>
          <a:noFill/>
        </p:spPr>
        <p:txBody>
          <a:bodyPr wrap="square" rtlCol="0">
            <a:spAutoFit/>
          </a:bodyPr>
          <a:lstStyle/>
          <a:p>
            <a:pPr algn="l"/>
            <a:r>
              <a:rPr lang="en-US" sz="3200">
                <a:sym typeface="+mn-ea"/>
              </a:rPr>
              <a:t>Các nhà khoa học sử dụng khoá lưỡng phân để</a:t>
            </a:r>
            <a:endParaRPr lang="en-US" sz="3200" dirty="0"/>
          </a:p>
        </p:txBody>
      </p:sp>
      <p:graphicFrame>
        <p:nvGraphicFramePr>
          <p:cNvPr id="13" name="Table 12"/>
          <p:cNvGraphicFramePr>
            <a:graphicFrameLocks noGrp="1"/>
          </p:cNvGraphicFramePr>
          <p:nvPr>
            <p:extLst>
              <p:ext uri="{D42A27DB-BD31-4B8C-83A1-F6EECF244321}">
                <p14:modId xmlns:p14="http://schemas.microsoft.com/office/powerpoint/2010/main" val="1251741095"/>
              </p:ext>
            </p:extLst>
          </p:nvPr>
        </p:nvGraphicFramePr>
        <p:xfrm>
          <a:off x="3185519" y="1884218"/>
          <a:ext cx="5897880" cy="2560320"/>
        </p:xfrm>
        <a:graphic>
          <a:graphicData uri="http://schemas.openxmlformats.org/drawingml/2006/table">
            <a:tbl>
              <a:tblPr firstRow="1" firstCol="1" bandRow="1">
                <a:tableStyleId>{5C22544A-7EE6-4342-B048-85BDC9FD1C3A}</a:tableStyleId>
              </a:tblPr>
              <a:tblGrid>
                <a:gridCol w="2948940">
                  <a:extLst>
                    <a:ext uri="{9D8B030D-6E8A-4147-A177-3AD203B41FA5}">
                      <a16:colId xmlns:a16="http://schemas.microsoft.com/office/drawing/2014/main" val="20000"/>
                    </a:ext>
                  </a:extLst>
                </a:gridCol>
                <a:gridCol w="2948940">
                  <a:extLst>
                    <a:ext uri="{9D8B030D-6E8A-4147-A177-3AD203B41FA5}">
                      <a16:colId xmlns:a16="http://schemas.microsoft.com/office/drawing/2014/main" val="20001"/>
                    </a:ext>
                  </a:extLst>
                </a:gridCol>
              </a:tblGrid>
              <a:tr h="853440">
                <a:tc>
                  <a:txBody>
                    <a:bodyPr/>
                    <a:lstStyle/>
                    <a:p>
                      <a:pPr algn="just">
                        <a:spcAft>
                          <a:spcPts val="0"/>
                        </a:spcAft>
                      </a:pPr>
                      <a:r>
                        <a:rPr lang="nl-NL" sz="2800" dirty="0">
                          <a:effectLst/>
                        </a:rPr>
                        <a:t>A. </a:t>
                      </a:r>
                      <a:r>
                        <a:rPr lang="en-US" sz="2800">
                          <a:sym typeface="+mn-ea"/>
                        </a:rPr>
                        <a:t>phân chia sinh vật thành từng nhóm.</a:t>
                      </a:r>
                      <a:endParaRPr lang="en-US" sz="2800" dirty="0">
                        <a:effectLst/>
                        <a:latin typeface="Times New Roman" panose="02020603050405020304"/>
                        <a:ea typeface="Times New Roman" panose="02020603050405020304"/>
                        <a:cs typeface="Times New Roman" panose="02020603050405020304"/>
                      </a:endParaRPr>
                    </a:p>
                  </a:txBody>
                  <a:tcPr marL="68580" marR="68580" marT="0" marB="0"/>
                </a:tc>
                <a:tc>
                  <a:txBody>
                    <a:bodyPr/>
                    <a:lstStyle/>
                    <a:p>
                      <a:pPr algn="just">
                        <a:spcAft>
                          <a:spcPts val="0"/>
                        </a:spcAft>
                      </a:pPr>
                      <a:r>
                        <a:rPr lang="nl-NL" sz="2800" dirty="0">
                          <a:effectLst/>
                        </a:rPr>
                        <a:t>B</a:t>
                      </a:r>
                      <a:r>
                        <a:rPr lang="nl-NL" sz="2800" dirty="0" smtClean="0">
                          <a:effectLst/>
                        </a:rPr>
                        <a:t>.</a:t>
                      </a:r>
                      <a:r>
                        <a:rPr lang="vi-VN" sz="2800" dirty="0" smtClean="0">
                          <a:effectLst/>
                        </a:rPr>
                        <a:t> </a:t>
                      </a:r>
                      <a:r>
                        <a:rPr lang="en-US" sz="2800" dirty="0" err="1" smtClean="0">
                          <a:sym typeface="+mn-ea"/>
                        </a:rPr>
                        <a:t>xây</a:t>
                      </a:r>
                      <a:r>
                        <a:rPr lang="en-US" sz="2800" dirty="0" smtClean="0">
                          <a:sym typeface="+mn-ea"/>
                        </a:rPr>
                        <a:t> </a:t>
                      </a:r>
                      <a:r>
                        <a:rPr lang="en-US" sz="2800" dirty="0" err="1">
                          <a:sym typeface="+mn-ea"/>
                        </a:rPr>
                        <a:t>dựng</a:t>
                      </a:r>
                      <a:r>
                        <a:rPr lang="en-US" sz="2800" dirty="0">
                          <a:sym typeface="+mn-ea"/>
                        </a:rPr>
                        <a:t> </a:t>
                      </a:r>
                      <a:r>
                        <a:rPr lang="en-US" sz="2800" dirty="0" err="1">
                          <a:sym typeface="+mn-ea"/>
                        </a:rPr>
                        <a:t>thí</a:t>
                      </a:r>
                      <a:r>
                        <a:rPr lang="en-US" sz="2800" dirty="0">
                          <a:sym typeface="+mn-ea"/>
                        </a:rPr>
                        <a:t> </a:t>
                      </a:r>
                      <a:r>
                        <a:rPr lang="en-US" sz="2800" dirty="0" err="1">
                          <a:sym typeface="+mn-ea"/>
                        </a:rPr>
                        <a:t>nghiệm</a:t>
                      </a:r>
                      <a:r>
                        <a:rPr lang="en-US" sz="2800" dirty="0">
                          <a:sym typeface="+mn-ea"/>
                        </a:rPr>
                        <a:t>.</a:t>
                      </a:r>
                      <a:endParaRPr lang="en-US" sz="2800" dirty="0">
                        <a:effectLst/>
                        <a:latin typeface="Times New Roman" panose="02020603050405020304"/>
                        <a:ea typeface="Times New Roman" panose="02020603050405020304"/>
                        <a:cs typeface="Times New Roman" panose="02020603050405020304"/>
                      </a:endParaRPr>
                    </a:p>
                  </a:txBody>
                  <a:tcPr marL="68580" marR="68580" marT="0" marB="0"/>
                </a:tc>
                <a:extLst>
                  <a:ext uri="{0D108BD9-81ED-4DB2-BD59-A6C34878D82A}">
                    <a16:rowId xmlns:a16="http://schemas.microsoft.com/office/drawing/2014/main" val="10000"/>
                  </a:ext>
                </a:extLst>
              </a:tr>
              <a:tr h="853440">
                <a:tc>
                  <a:txBody>
                    <a:bodyPr/>
                    <a:lstStyle/>
                    <a:p>
                      <a:pPr algn="just">
                        <a:spcAft>
                          <a:spcPts val="0"/>
                        </a:spcAft>
                      </a:pPr>
                      <a:r>
                        <a:rPr lang="nl-NL" sz="2800" dirty="0">
                          <a:effectLst/>
                        </a:rPr>
                        <a:t>C</a:t>
                      </a:r>
                      <a:r>
                        <a:rPr lang="nl-NL" sz="2800" dirty="0" smtClean="0">
                          <a:effectLst/>
                        </a:rPr>
                        <a:t>.</a:t>
                      </a:r>
                      <a:r>
                        <a:rPr lang="vi-VN" sz="2800" dirty="0" smtClean="0">
                          <a:effectLst/>
                        </a:rPr>
                        <a:t> </a:t>
                      </a:r>
                      <a:r>
                        <a:rPr lang="en-US" sz="2800" dirty="0" err="1" smtClean="0">
                          <a:sym typeface="+mn-ea"/>
                        </a:rPr>
                        <a:t>xác</a:t>
                      </a:r>
                      <a:r>
                        <a:rPr lang="en-US" sz="2800" dirty="0" smtClean="0">
                          <a:sym typeface="+mn-ea"/>
                        </a:rPr>
                        <a:t> </a:t>
                      </a:r>
                      <a:r>
                        <a:rPr lang="en-US" sz="2800" dirty="0" err="1">
                          <a:sym typeface="+mn-ea"/>
                        </a:rPr>
                        <a:t>định</a:t>
                      </a:r>
                      <a:r>
                        <a:rPr lang="en-US" sz="2800" dirty="0">
                          <a:sym typeface="+mn-ea"/>
                        </a:rPr>
                        <a:t> </a:t>
                      </a:r>
                      <a:r>
                        <a:rPr lang="en-US" sz="2800" dirty="0" err="1">
                          <a:sym typeface="+mn-ea"/>
                        </a:rPr>
                        <a:t>loài</a:t>
                      </a:r>
                      <a:r>
                        <a:rPr lang="en-US" sz="2800" dirty="0">
                          <a:sym typeface="+mn-ea"/>
                        </a:rPr>
                        <a:t> </a:t>
                      </a:r>
                      <a:r>
                        <a:rPr lang="en-US" sz="2800" dirty="0" err="1">
                          <a:sym typeface="+mn-ea"/>
                        </a:rPr>
                        <a:t>sinh</a:t>
                      </a:r>
                      <a:r>
                        <a:rPr lang="en-US" sz="2800" dirty="0">
                          <a:sym typeface="+mn-ea"/>
                        </a:rPr>
                        <a:t> </a:t>
                      </a:r>
                      <a:r>
                        <a:rPr lang="en-US" sz="2800" dirty="0" err="1">
                          <a:sym typeface="+mn-ea"/>
                        </a:rPr>
                        <a:t>sản</a:t>
                      </a:r>
                      <a:r>
                        <a:rPr lang="en-US" sz="2800" dirty="0">
                          <a:sym typeface="+mn-ea"/>
                        </a:rPr>
                        <a:t> </a:t>
                      </a:r>
                      <a:r>
                        <a:rPr lang="en-US" sz="2800" dirty="0" err="1">
                          <a:sym typeface="+mn-ea"/>
                        </a:rPr>
                        <a:t>vô</a:t>
                      </a:r>
                      <a:r>
                        <a:rPr lang="en-US" sz="2800" dirty="0">
                          <a:sym typeface="+mn-ea"/>
                        </a:rPr>
                        <a:t> </a:t>
                      </a:r>
                      <a:r>
                        <a:rPr lang="en-US" sz="2800" dirty="0" err="1">
                          <a:sym typeface="+mn-ea"/>
                        </a:rPr>
                        <a:t>tính</a:t>
                      </a:r>
                      <a:r>
                        <a:rPr lang="en-US" sz="2800" dirty="0">
                          <a:sym typeface="+mn-ea"/>
                        </a:rPr>
                        <a:t> hay </a:t>
                      </a:r>
                      <a:r>
                        <a:rPr lang="en-US" sz="2800" dirty="0" err="1">
                          <a:sym typeface="+mn-ea"/>
                        </a:rPr>
                        <a:t>hữu</a:t>
                      </a:r>
                      <a:r>
                        <a:rPr lang="en-US" sz="2800" dirty="0">
                          <a:sym typeface="+mn-ea"/>
                        </a:rPr>
                        <a:t> </a:t>
                      </a:r>
                      <a:r>
                        <a:rPr lang="en-US" sz="2800" dirty="0" err="1">
                          <a:sym typeface="+mn-ea"/>
                        </a:rPr>
                        <a:t>tính</a:t>
                      </a:r>
                      <a:r>
                        <a:rPr lang="en-US" sz="2800" dirty="0">
                          <a:sym typeface="+mn-ea"/>
                        </a:rPr>
                        <a:t>.</a:t>
                      </a:r>
                      <a:endParaRPr lang="en-US" sz="2800" dirty="0">
                        <a:effectLst/>
                        <a:latin typeface="Times New Roman" panose="02020603050405020304"/>
                        <a:ea typeface="Times New Roman" panose="02020603050405020304"/>
                        <a:cs typeface="Times New Roman" panose="02020603050405020304"/>
                      </a:endParaRPr>
                    </a:p>
                  </a:txBody>
                  <a:tcPr marL="68580" marR="68580" marT="0" marB="0"/>
                </a:tc>
                <a:tc>
                  <a:txBody>
                    <a:bodyPr/>
                    <a:lstStyle/>
                    <a:p>
                      <a:pPr algn="just">
                        <a:spcAft>
                          <a:spcPts val="0"/>
                        </a:spcAft>
                      </a:pPr>
                      <a:r>
                        <a:rPr lang="nl-NL" sz="2800" dirty="0">
                          <a:effectLst/>
                        </a:rPr>
                        <a:t>D. </a:t>
                      </a:r>
                      <a:r>
                        <a:rPr lang="en-US" sz="2800" dirty="0" err="1">
                          <a:sym typeface="+mn-ea"/>
                        </a:rPr>
                        <a:t>dự</a:t>
                      </a:r>
                      <a:r>
                        <a:rPr lang="en-US" sz="2800" dirty="0">
                          <a:sym typeface="+mn-ea"/>
                        </a:rPr>
                        <a:t> </a:t>
                      </a:r>
                      <a:r>
                        <a:rPr lang="en-US" sz="2800" dirty="0" err="1">
                          <a:sym typeface="+mn-ea"/>
                        </a:rPr>
                        <a:t>đoán</a:t>
                      </a:r>
                      <a:r>
                        <a:rPr lang="en-US" sz="2800" dirty="0">
                          <a:sym typeface="+mn-ea"/>
                        </a:rPr>
                        <a:t> </a:t>
                      </a:r>
                      <a:r>
                        <a:rPr lang="en-US" sz="2800" dirty="0" err="1">
                          <a:sym typeface="+mn-ea"/>
                        </a:rPr>
                        <a:t>thế</a:t>
                      </a:r>
                      <a:r>
                        <a:rPr lang="en-US" sz="2800" dirty="0">
                          <a:sym typeface="+mn-ea"/>
                        </a:rPr>
                        <a:t> </a:t>
                      </a:r>
                      <a:r>
                        <a:rPr lang="en-US" sz="2800" dirty="0" err="1">
                          <a:sym typeface="+mn-ea"/>
                        </a:rPr>
                        <a:t>hệ</a:t>
                      </a:r>
                      <a:r>
                        <a:rPr lang="en-US" sz="2800" dirty="0">
                          <a:sym typeface="+mn-ea"/>
                        </a:rPr>
                        <a:t> </a:t>
                      </a:r>
                      <a:r>
                        <a:rPr lang="en-US" sz="2800" dirty="0" err="1">
                          <a:sym typeface="+mn-ea"/>
                        </a:rPr>
                        <a:t>sau</a:t>
                      </a:r>
                      <a:r>
                        <a:rPr lang="en-US" sz="2800" dirty="0">
                          <a:sym typeface="+mn-ea"/>
                        </a:rPr>
                        <a:t>.</a:t>
                      </a:r>
                      <a:endParaRPr lang="en-US" sz="2800" dirty="0">
                        <a:effectLst/>
                        <a:latin typeface="Times New Roman" panose="02020603050405020304"/>
                        <a:ea typeface="Times New Roman" panose="02020603050405020304"/>
                        <a:cs typeface="Times New Roman" panose="02020603050405020304"/>
                      </a:endParaRPr>
                    </a:p>
                  </a:txBody>
                  <a:tcPr marL="68580" marR="68580" marT="0" marB="0"/>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1" grpId="0"/>
      <p:bldP spid="10" grpId="0" bldLvl="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167395" y="952191"/>
            <a:ext cx="9722225" cy="2849100"/>
            <a:chOff x="1922928" y="955598"/>
            <a:chExt cx="8552331" cy="1215036"/>
          </a:xfrm>
          <a:effectLst>
            <a:outerShdw blurRad="76200" dir="18900000" sy="23000" kx="-1200000" algn="bl" rotWithShape="0">
              <a:prstClr val="black">
                <a:alpha val="20000"/>
              </a:prstClr>
            </a:outerShdw>
          </a:effectLst>
          <a:scene3d>
            <a:camera prst="orthographicFront">
              <a:rot lat="0" lon="0" rev="0"/>
            </a:camera>
            <a:lightRig rig="contrasting" dir="t">
              <a:rot lat="0" lon="0" rev="7800000"/>
            </a:lightRig>
          </a:scene3d>
        </p:grpSpPr>
        <p:sp>
          <p:nvSpPr>
            <p:cNvPr id="4" name="Rounded Rectangle 3"/>
            <p:cNvSpPr/>
            <p:nvPr/>
          </p:nvSpPr>
          <p:spPr>
            <a:xfrm>
              <a:off x="1922928" y="955598"/>
              <a:ext cx="8552331" cy="1215036"/>
            </a:xfrm>
            <a:prstGeom prst="roundRect">
              <a:avLst/>
            </a:prstGeom>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smtClean="0"/>
            </a:p>
            <a:p>
              <a:pPr algn="ctr"/>
              <a:endParaRPr lang="vi-VN" dirty="0"/>
            </a:p>
          </p:txBody>
        </p:sp>
        <p:sp>
          <p:nvSpPr>
            <p:cNvPr id="5" name="TextBox 4"/>
            <p:cNvSpPr txBox="1"/>
            <p:nvPr/>
          </p:nvSpPr>
          <p:spPr>
            <a:xfrm>
              <a:off x="2056597" y="1291679"/>
              <a:ext cx="8193067" cy="666491"/>
            </a:xfrm>
            <a:prstGeom prst="rect">
              <a:avLst/>
            </a:prstGeom>
            <a:noFill/>
            <a:ln>
              <a:noFill/>
            </a:ln>
            <a:effectLst/>
            <a:sp3d>
              <a:bevelT w="139700" h="139700"/>
            </a:sp3d>
          </p:spPr>
          <p:txBody>
            <a:bodyPr wrap="square" rtlCol="0">
              <a:spAutoFit/>
            </a:bodyPr>
            <a:lstStyle/>
            <a:p>
              <a:pPr algn="just"/>
              <a:r>
                <a:rPr lang="vi-VN"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Dặn dò về nhà</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vi-VN"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1. Tiếp tục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xây</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dựng</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được</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khóa</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lưỡng</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phân</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cho</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từ</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4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đến</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6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loài</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thực</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vật</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quan</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sát</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được</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trong</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vườn</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vi-VN"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nhà em. </a:t>
              </a:r>
            </a:p>
            <a:p>
              <a:pPr algn="just"/>
              <a:r>
                <a:rPr lang="vi-VN"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vi-VN"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2. Tìm hiểu trước </a:t>
              </a:r>
              <a:r>
                <a:rPr lang="vi-VN" sz="2800" dirty="0">
                  <a:solidFill>
                    <a:schemeClr val="bg1"/>
                  </a:solidFill>
                  <a:latin typeface="+mj-lt"/>
                </a:rPr>
                <a:t>Bài 16: Virus và vi </a:t>
              </a:r>
              <a:r>
                <a:rPr lang="vi-VN" sz="2800" dirty="0" smtClean="0">
                  <a:solidFill>
                    <a:schemeClr val="bg1"/>
                  </a:solidFill>
                  <a:latin typeface="+mj-lt"/>
                </a:rPr>
                <a:t>khuẩn mục I. </a:t>
              </a:r>
              <a:endParaRPr lang="en-US" sz="2800" b="1" dirty="0">
                <a:solidFill>
                  <a:schemeClr val="bg1"/>
                </a:solidFill>
                <a:latin typeface="+mj-lt"/>
                <a:ea typeface="Tahoma" panose="020B0604030504040204" pitchFamily="34" charset="0"/>
                <a:cs typeface="Times New Roman" panose="02020603050405020304" pitchFamily="18" charset="0"/>
              </a:endParaRPr>
            </a:p>
          </p:txBody>
        </p:sp>
      </p:grpSp>
    </p:spTree>
    <p:extLst>
      <p:ext uri="{BB962C8B-B14F-4D97-AF65-F5344CB8AC3E}">
        <p14:creationId xmlns:p14="http://schemas.microsoft.com/office/powerpoint/2010/main" val="3169706859"/>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284" y="297157"/>
            <a:ext cx="10853967" cy="629972"/>
          </a:xfrm>
        </p:spPr>
        <p:txBody>
          <a:bodyPr/>
          <a:lstStyle/>
          <a:p>
            <a:pPr algn="ctr"/>
            <a:r>
              <a:rPr lang="en-US" sz="3067" b="1" dirty="0" err="1">
                <a:latin typeface="Times New Roman" panose="02020603050405020304" pitchFamily="18" charset="0"/>
                <a:cs typeface="Times New Roman" panose="02020603050405020304" pitchFamily="18" charset="0"/>
              </a:rPr>
              <a:t>Các</a:t>
            </a:r>
            <a:r>
              <a:rPr lang="en-US" sz="3067" b="1" dirty="0">
                <a:latin typeface="Times New Roman" panose="02020603050405020304" pitchFamily="18" charset="0"/>
                <a:cs typeface="Times New Roman" panose="02020603050405020304" pitchFamily="18" charset="0"/>
              </a:rPr>
              <a:t> </a:t>
            </a:r>
            <a:r>
              <a:rPr lang="vi-VN" sz="3067" b="1" dirty="0" smtClean="0">
                <a:latin typeface="Times New Roman" panose="02020603050405020304" pitchFamily="18" charset="0"/>
                <a:cs typeface="Times New Roman" panose="02020603050405020304" pitchFamily="18" charset="0"/>
              </a:rPr>
              <a:t>đặc điểm của cây</a:t>
            </a:r>
            <a:endParaRPr lang="en-US" sz="3067" b="1"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00000000-1234-1234-1234-123412341234}" type="slidenum">
              <a:rPr lang="en" smtClean="0"/>
              <a:pPr/>
              <a:t>2</a:t>
            </a:fld>
            <a:endParaRPr lang="en"/>
          </a:p>
        </p:txBody>
      </p:sp>
      <p:sp>
        <p:nvSpPr>
          <p:cNvPr id="4" name="Rounded Rectangle 3"/>
          <p:cNvSpPr/>
          <p:nvPr/>
        </p:nvSpPr>
        <p:spPr>
          <a:xfrm>
            <a:off x="3739938" y="919883"/>
            <a:ext cx="4958199" cy="1063143"/>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Hoa sen</a:t>
            </a:r>
            <a:r>
              <a:rPr lang="en-US" sz="2400" b="1"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2400" b="1"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sống dưới nước, lá vươn cao khỏi mặt nước</a:t>
            </a:r>
            <a:endParaRPr lang="en-US" sz="2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Rounded Rectangle 4"/>
          <p:cNvSpPr/>
          <p:nvPr/>
        </p:nvSpPr>
        <p:spPr>
          <a:xfrm>
            <a:off x="3773865" y="2450541"/>
            <a:ext cx="5152817" cy="1201782"/>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dirty="0" smtClean="0">
                <a:ln w="0"/>
                <a:solidFill>
                  <a:srgbClr val="00B0F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Cây bèo dâu( lục bình): Sống dưới nước, cuống lá phình to, nổi trên mặt nước.</a:t>
            </a:r>
            <a:endParaRPr lang="en-US" sz="2400" b="1" dirty="0">
              <a:ln w="0"/>
              <a:solidFill>
                <a:srgbClr val="00B0F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9" name="Rounded Rectangle 8"/>
          <p:cNvSpPr/>
          <p:nvPr/>
        </p:nvSpPr>
        <p:spPr>
          <a:xfrm>
            <a:off x="3907519" y="5315417"/>
            <a:ext cx="5542102" cy="1202689"/>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dirty="0" smtClean="0">
                <a:solidFill>
                  <a:srgbClr val="00B050"/>
                </a:solidFill>
                <a:latin typeface="Times New Roman" panose="02020603050405020304" pitchFamily="18" charset="0"/>
                <a:cs typeface="Times New Roman" panose="02020603050405020304" pitchFamily="18" charset="0"/>
              </a:rPr>
              <a:t>Cây sắn: sống trên cạn, có củ nằm trong đất.</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3773865" y="3960063"/>
            <a:ext cx="5999192" cy="1050981"/>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dirty="0" smtClean="0">
                <a:solidFill>
                  <a:srgbClr val="FFC000"/>
                </a:solidFill>
                <a:latin typeface="Times New Roman" panose="02020603050405020304" pitchFamily="18" charset="0"/>
                <a:cs typeface="Times New Roman" panose="02020603050405020304" pitchFamily="18" charset="0"/>
              </a:rPr>
              <a:t>Cây hoa súng: Sống dưới nước, cuông lá </a:t>
            </a:r>
            <a:r>
              <a:rPr lang="vi-VN" sz="2400" b="1" dirty="0">
                <a:solidFill>
                  <a:srgbClr val="FFC000"/>
                </a:solidFill>
                <a:latin typeface="Times New Roman" panose="02020603050405020304" pitchFamily="18" charset="0"/>
                <a:cs typeface="Times New Roman" panose="02020603050405020304" pitchFamily="18" charset="0"/>
              </a:rPr>
              <a:t>vươn dài, </a:t>
            </a:r>
            <a:r>
              <a:rPr lang="vi-VN" sz="2400" b="1" dirty="0" smtClean="0">
                <a:solidFill>
                  <a:srgbClr val="FFC000"/>
                </a:solidFill>
                <a:latin typeface="Times New Roman" panose="02020603050405020304" pitchFamily="18" charset="0"/>
                <a:cs typeface="Times New Roman" panose="02020603050405020304" pitchFamily="18" charset="0"/>
              </a:rPr>
              <a:t>phiến lá </a:t>
            </a:r>
            <a:r>
              <a:rPr lang="vi-VN" sz="2400" b="1" dirty="0">
                <a:solidFill>
                  <a:srgbClr val="FFC000"/>
                </a:solidFill>
                <a:latin typeface="Times New Roman" panose="02020603050405020304" pitchFamily="18" charset="0"/>
                <a:cs typeface="Times New Roman" panose="02020603050405020304" pitchFamily="18" charset="0"/>
              </a:rPr>
              <a:t>nổi trên mặt </a:t>
            </a:r>
            <a:r>
              <a:rPr lang="vi-VN" sz="2400" b="1" dirty="0" smtClean="0">
                <a:solidFill>
                  <a:srgbClr val="FFC000"/>
                </a:solidFill>
                <a:latin typeface="Times New Roman" panose="02020603050405020304" pitchFamily="18" charset="0"/>
                <a:cs typeface="Times New Roman" panose="02020603050405020304" pitchFamily="18" charset="0"/>
              </a:rPr>
              <a:t>nước.</a:t>
            </a:r>
            <a:endParaRPr lang="en-US" sz="2400" b="1" dirty="0">
              <a:solidFill>
                <a:srgbClr val="FFC00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38" y="948798"/>
            <a:ext cx="3101898" cy="103422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517" y="2327376"/>
            <a:ext cx="3023519" cy="106896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284" y="3824329"/>
            <a:ext cx="2911751" cy="118671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305" y="5315417"/>
            <a:ext cx="2684164" cy="1202689"/>
          </a:xfrm>
          <a:prstGeom prst="rect">
            <a:avLst/>
          </a:prstGeom>
        </p:spPr>
      </p:pic>
    </p:spTree>
    <p:extLst>
      <p:ext uri="{BB962C8B-B14F-4D97-AF65-F5344CB8AC3E}">
        <p14:creationId xmlns:p14="http://schemas.microsoft.com/office/powerpoint/2010/main" val="2643441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999"/>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100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1000"/>
                                        <p:tgtEl>
                                          <p:spTgt spid="9"/>
                                        </p:tgtEl>
                                      </p:cBhvr>
                                    </p:animEffect>
                                    <p:anim calcmode="lin" valueType="num">
                                      <p:cBhvr>
                                        <p:cTn id="51" dur="1000" fill="hold"/>
                                        <p:tgtEl>
                                          <p:spTgt spid="9"/>
                                        </p:tgtEl>
                                        <p:attrNameLst>
                                          <p:attrName>ppt_x</p:attrName>
                                        </p:attrNameLst>
                                      </p:cBhvr>
                                      <p:tavLst>
                                        <p:tav tm="0">
                                          <p:val>
                                            <p:strVal val="#ppt_x"/>
                                          </p:val>
                                        </p:tav>
                                        <p:tav tm="100000">
                                          <p:val>
                                            <p:strVal val="#ppt_x"/>
                                          </p:val>
                                        </p:tav>
                                      </p:tavLst>
                                    </p:anim>
                                    <p:anim calcmode="lin" valueType="num">
                                      <p:cBhvr>
                                        <p:cTn id="5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9"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102179" y="87265"/>
            <a:ext cx="6390772" cy="685530"/>
          </a:xfrm>
          <a:prstGeom prst="rect">
            <a:avLst/>
          </a:prstGeom>
          <a:solidFill>
            <a:srgbClr val="FFFFFF"/>
          </a:solidFill>
          <a:ln w="19050">
            <a:solidFill>
              <a:srgbClr val="002060"/>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vi-VN" altLang="en-US" sz="2400" b="1" i="0" u="none" strike="noStrike" cap="none" normalizeH="0" baseline="0" dirty="0" smtClean="0">
                <a:ln>
                  <a:noFill/>
                </a:ln>
                <a:solidFill>
                  <a:srgbClr val="000000"/>
                </a:solidFill>
                <a:effectLst/>
                <a:latin typeface="+mj-lt"/>
                <a:ea typeface="Tahoma" panose="020B0604030504040204" pitchFamily="34" charset="0"/>
                <a:cs typeface="Tahoma" panose="020B0604030504040204" pitchFamily="34" charset="0"/>
              </a:rPr>
              <a:t>Hoa sen, Hoa</a:t>
            </a:r>
            <a:r>
              <a:rPr kumimoji="0" lang="vi-VN" altLang="en-US" sz="2400" b="1" i="0" u="none" strike="noStrike" cap="none" normalizeH="0" dirty="0" smtClean="0">
                <a:ln>
                  <a:noFill/>
                </a:ln>
                <a:solidFill>
                  <a:srgbClr val="000000"/>
                </a:solidFill>
                <a:effectLst/>
                <a:latin typeface="+mj-lt"/>
                <a:ea typeface="Tahoma" panose="020B0604030504040204" pitchFamily="34" charset="0"/>
                <a:cs typeface="Tahoma" panose="020B0604030504040204" pitchFamily="34" charset="0"/>
              </a:rPr>
              <a:t> súng,</a:t>
            </a:r>
            <a:r>
              <a:rPr kumimoji="0" lang="vi-VN" altLang="en-US" sz="2400" b="1" i="0" u="none" strike="noStrike" cap="none" normalizeH="0" baseline="0" dirty="0" smtClean="0">
                <a:ln>
                  <a:noFill/>
                </a:ln>
                <a:solidFill>
                  <a:srgbClr val="000000"/>
                </a:solidFill>
                <a:effectLst/>
                <a:latin typeface="+mj-lt"/>
                <a:ea typeface="Tahoma" panose="020B0604030504040204" pitchFamily="34" charset="0"/>
                <a:cs typeface="Tahoma" panose="020B0604030504040204" pitchFamily="34" charset="0"/>
              </a:rPr>
              <a:t> </a:t>
            </a:r>
            <a:r>
              <a:rPr kumimoji="0" lang="vi-VN" altLang="en-US" sz="2400" b="1" i="0" u="none" strike="noStrike" cap="none" normalizeH="0" dirty="0" smtClean="0">
                <a:ln>
                  <a:noFill/>
                </a:ln>
                <a:solidFill>
                  <a:srgbClr val="000000"/>
                </a:solidFill>
                <a:effectLst/>
                <a:latin typeface="+mj-lt"/>
                <a:ea typeface="Tahoma" panose="020B0604030504040204" pitchFamily="34" charset="0"/>
                <a:cs typeface="Tahoma" panose="020B0604030504040204" pitchFamily="34" charset="0"/>
              </a:rPr>
              <a:t>cây sắn, Bèo dâu</a:t>
            </a:r>
            <a:endParaRPr kumimoji="0" lang="en-US" altLang="en-US" sz="2400" b="0" i="0" u="none" strike="noStrike" cap="none" normalizeH="0" baseline="0" dirty="0" smtClean="0">
              <a:ln>
                <a:noFill/>
              </a:ln>
              <a:solidFill>
                <a:schemeClr val="tx1"/>
              </a:solidFill>
              <a:effectLst/>
              <a:latin typeface="+mj-lt"/>
              <a:ea typeface="Tahoma" panose="020B0604030504040204" pitchFamily="34" charset="0"/>
              <a:cs typeface="Tahoma" panose="020B0604030504040204" pitchFamily="34" charset="0"/>
            </a:endParaRPr>
          </a:p>
        </p:txBody>
      </p:sp>
      <p:sp>
        <p:nvSpPr>
          <p:cNvPr id="9" name="Rectangle 8"/>
          <p:cNvSpPr>
            <a:spLocks noChangeArrowheads="1"/>
          </p:cNvSpPr>
          <p:nvPr/>
        </p:nvSpPr>
        <p:spPr bwMode="auto">
          <a:xfrm>
            <a:off x="2222500" y="1129424"/>
            <a:ext cx="2514600" cy="405592"/>
          </a:xfrm>
          <a:prstGeom prst="rect">
            <a:avLst/>
          </a:prstGeom>
          <a:solidFill>
            <a:srgbClr val="FFFFFF"/>
          </a:solidFill>
          <a:ln w="19050">
            <a:solidFill>
              <a:srgbClr val="002060"/>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endParaRPr kumimoji="0" lang="en-US" altLang="en-US" sz="20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0" name="Rectangle 10"/>
          <p:cNvSpPr>
            <a:spLocks noChangeArrowheads="1"/>
          </p:cNvSpPr>
          <p:nvPr/>
        </p:nvSpPr>
        <p:spPr bwMode="auto">
          <a:xfrm>
            <a:off x="7566977" y="1242341"/>
            <a:ext cx="2681605" cy="639445"/>
          </a:xfrm>
          <a:prstGeom prst="rect">
            <a:avLst/>
          </a:prstGeom>
          <a:solidFill>
            <a:srgbClr val="FFFFFF"/>
          </a:solidFill>
          <a:ln w="19050">
            <a:solidFill>
              <a:srgbClr val="002060"/>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lang="vi-VN" altLang="en-US" sz="20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Sống trên cạn</a:t>
            </a:r>
            <a:endParaRPr kumimoji="0" lang="en-US" altLang="en-US" sz="20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9" name="Rectangle 23"/>
          <p:cNvSpPr>
            <a:spLocks noChangeArrowheads="1"/>
          </p:cNvSpPr>
          <p:nvPr/>
        </p:nvSpPr>
        <p:spPr bwMode="auto">
          <a:xfrm>
            <a:off x="1214120" y="1948815"/>
            <a:ext cx="2016760" cy="592455"/>
          </a:xfrm>
          <a:prstGeom prst="rect">
            <a:avLst/>
          </a:prstGeom>
          <a:solidFill>
            <a:srgbClr val="FFFFFF"/>
          </a:solidFill>
          <a:ln w="19050">
            <a:solidFill>
              <a:srgbClr val="002060"/>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vi-VN" altLang="en-US" sz="2000" b="1" i="0" u="none" strike="noStrike" cap="none" normalizeH="0" baseline="0" dirty="0" smtClean="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Lá</a:t>
            </a:r>
            <a:r>
              <a:rPr kumimoji="0" lang="vi-VN" altLang="en-US" sz="2000" b="1" i="0" u="none" strike="noStrike" cap="none" normalizeH="0" dirty="0" smtClean="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vươn lên trên mặt nước</a:t>
            </a:r>
            <a:endParaRPr kumimoji="0" lang="en-US" altLang="en-US" sz="20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0" name="Rectangle 24"/>
          <p:cNvSpPr>
            <a:spLocks noChangeArrowheads="1"/>
          </p:cNvSpPr>
          <p:nvPr/>
        </p:nvSpPr>
        <p:spPr bwMode="auto">
          <a:xfrm>
            <a:off x="2495007" y="2949575"/>
            <a:ext cx="2242094" cy="644525"/>
          </a:xfrm>
          <a:prstGeom prst="rect">
            <a:avLst/>
          </a:prstGeom>
          <a:solidFill>
            <a:srgbClr val="FFFFFF"/>
          </a:solidFill>
          <a:ln w="19050">
            <a:solidFill>
              <a:srgbClr val="002060"/>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lang="vi-VN" altLang="en-US" sz="20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Cuống lá phình to thành phao</a:t>
            </a:r>
            <a:endParaRPr kumimoji="0" lang="en-US" altLang="en-US" sz="2000" b="1" i="0" u="none" strike="noStrike" cap="none" normalizeH="0" baseline="0" dirty="0" smtClean="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1" name="Rectangle 25"/>
          <p:cNvSpPr>
            <a:spLocks noChangeArrowheads="1"/>
          </p:cNvSpPr>
          <p:nvPr/>
        </p:nvSpPr>
        <p:spPr bwMode="auto">
          <a:xfrm>
            <a:off x="3596376" y="1844533"/>
            <a:ext cx="2564765" cy="598170"/>
          </a:xfrm>
          <a:prstGeom prst="rect">
            <a:avLst/>
          </a:prstGeom>
          <a:solidFill>
            <a:srgbClr val="FFFFFF"/>
          </a:solidFill>
          <a:ln w="19050">
            <a:solidFill>
              <a:srgbClr val="002060"/>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endParaRPr kumimoji="0" lang="en-US" altLang="en-US" sz="20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2" name="Rectangle 26"/>
          <p:cNvSpPr>
            <a:spLocks noChangeArrowheads="1"/>
          </p:cNvSpPr>
          <p:nvPr/>
        </p:nvSpPr>
        <p:spPr bwMode="auto">
          <a:xfrm>
            <a:off x="5259705" y="2980055"/>
            <a:ext cx="2924175" cy="634365"/>
          </a:xfrm>
          <a:prstGeom prst="rect">
            <a:avLst/>
          </a:prstGeom>
          <a:solidFill>
            <a:srgbClr val="FFFFFF"/>
          </a:solidFill>
          <a:ln w="19050">
            <a:solidFill>
              <a:srgbClr val="002060"/>
            </a:solidFill>
            <a:miter lim="800000"/>
          </a:ln>
        </p:spPr>
        <p:txBody>
          <a:bodyPr vert="horz" wrap="square" lIns="91440" tIns="45720" rIns="91440" bIns="45720" numCol="1" anchor="ctr" anchorCtr="0" compatLnSpc="1"/>
          <a:lstStyle/>
          <a:p>
            <a:pPr lvl="0" algn="ctr" defTabSz="914400" eaLnBrk="0" fontAlgn="base" hangingPunct="0">
              <a:spcBef>
                <a:spcPct val="0"/>
              </a:spcBef>
              <a:spcAft>
                <a:spcPct val="0"/>
              </a:spcAft>
            </a:pPr>
            <a:endParaRPr lang="en-US" altLang="en-US" sz="20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23" name="Straight Arrow Connector 22"/>
          <p:cNvCxnSpPr/>
          <p:nvPr/>
        </p:nvCxnSpPr>
        <p:spPr>
          <a:xfrm>
            <a:off x="2176415" y="2620864"/>
            <a:ext cx="0" cy="36674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952161" y="3769011"/>
            <a:ext cx="0" cy="36674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9283427" y="1922208"/>
            <a:ext cx="4445" cy="4381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564890" y="3667125"/>
            <a:ext cx="20955" cy="46863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84" name="Group 83"/>
          <p:cNvGrpSpPr/>
          <p:nvPr/>
        </p:nvGrpSpPr>
        <p:grpSpPr>
          <a:xfrm>
            <a:off x="3394869" y="732841"/>
            <a:ext cx="5514340" cy="518795"/>
            <a:chOff x="3539635" y="1956364"/>
            <a:chExt cx="5514655" cy="974758"/>
          </a:xfrm>
        </p:grpSpPr>
        <p:cxnSp>
          <p:nvCxnSpPr>
            <p:cNvPr id="6" name="Straight Connector 5"/>
            <p:cNvCxnSpPr/>
            <p:nvPr/>
          </p:nvCxnSpPr>
          <p:spPr>
            <a:xfrm>
              <a:off x="3539635" y="2438400"/>
              <a:ext cx="551465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041066" y="2423248"/>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539635" y="2449088"/>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200704" y="1956364"/>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a:off x="2176145" y="1508125"/>
            <a:ext cx="2913380" cy="252164"/>
            <a:chOff x="3539635" y="1956364"/>
            <a:chExt cx="5514655" cy="974758"/>
          </a:xfrm>
        </p:grpSpPr>
        <p:cxnSp>
          <p:nvCxnSpPr>
            <p:cNvPr id="86" name="Straight Connector 85"/>
            <p:cNvCxnSpPr/>
            <p:nvPr/>
          </p:nvCxnSpPr>
          <p:spPr>
            <a:xfrm>
              <a:off x="3539635" y="2438400"/>
              <a:ext cx="551465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9041066" y="2423248"/>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539635" y="2449088"/>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200704" y="1956364"/>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3585845" y="2566670"/>
            <a:ext cx="3181350" cy="393065"/>
            <a:chOff x="3539635" y="1956364"/>
            <a:chExt cx="5514655" cy="974758"/>
          </a:xfrm>
        </p:grpSpPr>
        <p:cxnSp>
          <p:nvCxnSpPr>
            <p:cNvPr id="91" name="Straight Connector 90"/>
            <p:cNvCxnSpPr/>
            <p:nvPr/>
          </p:nvCxnSpPr>
          <p:spPr>
            <a:xfrm>
              <a:off x="3539635" y="2438400"/>
              <a:ext cx="551465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9041066" y="2423248"/>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3539635" y="2449088"/>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6200704" y="1956364"/>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60895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102179" y="87265"/>
            <a:ext cx="6390772" cy="685530"/>
          </a:xfrm>
          <a:prstGeom prst="rect">
            <a:avLst/>
          </a:prstGeom>
          <a:solidFill>
            <a:srgbClr val="FFFFFF"/>
          </a:solidFill>
          <a:ln w="19050">
            <a:solidFill>
              <a:srgbClr val="002060"/>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vi-VN" altLang="en-US" sz="2400" b="1" i="0" u="none" strike="noStrike" cap="none" normalizeH="0" baseline="0" dirty="0" smtClean="0">
                <a:ln>
                  <a:noFill/>
                </a:ln>
                <a:solidFill>
                  <a:srgbClr val="000000"/>
                </a:solidFill>
                <a:effectLst/>
                <a:latin typeface="+mj-lt"/>
                <a:ea typeface="Tahoma" panose="020B0604030504040204" pitchFamily="34" charset="0"/>
                <a:cs typeface="Tahoma" panose="020B0604030504040204" pitchFamily="34" charset="0"/>
              </a:rPr>
              <a:t>Hoa sen, Hoa</a:t>
            </a:r>
            <a:r>
              <a:rPr kumimoji="0" lang="vi-VN" altLang="en-US" sz="2400" b="1" i="0" u="none" strike="noStrike" cap="none" normalizeH="0" dirty="0" smtClean="0">
                <a:ln>
                  <a:noFill/>
                </a:ln>
                <a:solidFill>
                  <a:srgbClr val="000000"/>
                </a:solidFill>
                <a:effectLst/>
                <a:latin typeface="+mj-lt"/>
                <a:ea typeface="Tahoma" panose="020B0604030504040204" pitchFamily="34" charset="0"/>
                <a:cs typeface="Tahoma" panose="020B0604030504040204" pitchFamily="34" charset="0"/>
              </a:rPr>
              <a:t> súng,</a:t>
            </a:r>
            <a:r>
              <a:rPr kumimoji="0" lang="vi-VN" altLang="en-US" sz="2400" b="1" i="0" u="none" strike="noStrike" cap="none" normalizeH="0" baseline="0" dirty="0" smtClean="0">
                <a:ln>
                  <a:noFill/>
                </a:ln>
                <a:solidFill>
                  <a:srgbClr val="000000"/>
                </a:solidFill>
                <a:effectLst/>
                <a:latin typeface="+mj-lt"/>
                <a:ea typeface="Tahoma" panose="020B0604030504040204" pitchFamily="34" charset="0"/>
                <a:cs typeface="Tahoma" panose="020B0604030504040204" pitchFamily="34" charset="0"/>
              </a:rPr>
              <a:t> </a:t>
            </a:r>
            <a:r>
              <a:rPr lang="vi-VN" altLang="en-US" sz="2400" b="1" dirty="0" smtClean="0">
                <a:solidFill>
                  <a:srgbClr val="000000"/>
                </a:solidFill>
                <a:latin typeface="+mj-lt"/>
                <a:ea typeface="Tahoma" panose="020B0604030504040204" pitchFamily="34" charset="0"/>
                <a:cs typeface="Tahoma" panose="020B0604030504040204" pitchFamily="34" charset="0"/>
              </a:rPr>
              <a:t>cây Sắn</a:t>
            </a:r>
            <a:r>
              <a:rPr kumimoji="0" lang="vi-VN" altLang="en-US" sz="2400" b="1" i="0" u="none" strike="noStrike" cap="none" normalizeH="0" dirty="0" smtClean="0">
                <a:ln>
                  <a:noFill/>
                </a:ln>
                <a:solidFill>
                  <a:srgbClr val="000000"/>
                </a:solidFill>
                <a:effectLst/>
                <a:latin typeface="+mj-lt"/>
                <a:ea typeface="Tahoma" panose="020B0604030504040204" pitchFamily="34" charset="0"/>
                <a:cs typeface="Tahoma" panose="020B0604030504040204" pitchFamily="34" charset="0"/>
              </a:rPr>
              <a:t>, Bèo dâu</a:t>
            </a:r>
            <a:endParaRPr kumimoji="0" lang="en-US" altLang="en-US" sz="2400" b="0" i="0" u="none" strike="noStrike" cap="none" normalizeH="0" baseline="0" dirty="0" smtClean="0">
              <a:ln>
                <a:noFill/>
              </a:ln>
              <a:solidFill>
                <a:schemeClr val="tx1"/>
              </a:solidFill>
              <a:effectLst/>
              <a:latin typeface="+mj-lt"/>
              <a:ea typeface="Tahoma" panose="020B0604030504040204" pitchFamily="34" charset="0"/>
              <a:cs typeface="Tahoma" panose="020B0604030504040204" pitchFamily="34" charset="0"/>
            </a:endParaRPr>
          </a:p>
        </p:txBody>
      </p:sp>
      <p:sp>
        <p:nvSpPr>
          <p:cNvPr id="9" name="Rectangle 8"/>
          <p:cNvSpPr>
            <a:spLocks noChangeArrowheads="1"/>
          </p:cNvSpPr>
          <p:nvPr/>
        </p:nvSpPr>
        <p:spPr bwMode="auto">
          <a:xfrm>
            <a:off x="2222500" y="1129424"/>
            <a:ext cx="2514600" cy="405592"/>
          </a:xfrm>
          <a:prstGeom prst="rect">
            <a:avLst/>
          </a:prstGeom>
          <a:solidFill>
            <a:srgbClr val="FFFFFF"/>
          </a:solidFill>
          <a:ln w="19050">
            <a:solidFill>
              <a:srgbClr val="002060"/>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lang="vi-VN" altLang="en-US" sz="20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Sống dưới nước</a:t>
            </a:r>
            <a:endParaRPr kumimoji="0" lang="en-US" altLang="en-US" sz="20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0" name="Rectangle 10"/>
          <p:cNvSpPr>
            <a:spLocks noChangeArrowheads="1"/>
          </p:cNvSpPr>
          <p:nvPr/>
        </p:nvSpPr>
        <p:spPr bwMode="auto">
          <a:xfrm>
            <a:off x="7566977" y="1242341"/>
            <a:ext cx="2681605" cy="639445"/>
          </a:xfrm>
          <a:prstGeom prst="rect">
            <a:avLst/>
          </a:prstGeom>
          <a:solidFill>
            <a:srgbClr val="FFFFFF"/>
          </a:solidFill>
          <a:ln w="19050">
            <a:solidFill>
              <a:srgbClr val="002060"/>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lang="vi-VN" altLang="en-US" sz="20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Sống trên cạn</a:t>
            </a:r>
            <a:endParaRPr kumimoji="0" lang="en-US" altLang="en-US" sz="20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9" name="Rectangle 23"/>
          <p:cNvSpPr>
            <a:spLocks noChangeArrowheads="1"/>
          </p:cNvSpPr>
          <p:nvPr/>
        </p:nvSpPr>
        <p:spPr bwMode="auto">
          <a:xfrm>
            <a:off x="1214120" y="1948815"/>
            <a:ext cx="2016760" cy="592455"/>
          </a:xfrm>
          <a:prstGeom prst="rect">
            <a:avLst/>
          </a:prstGeom>
          <a:solidFill>
            <a:srgbClr val="FFFFFF"/>
          </a:solidFill>
          <a:ln w="19050">
            <a:solidFill>
              <a:srgbClr val="002060"/>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vi-VN" altLang="en-US" sz="2000" b="1" i="0" u="none" strike="noStrike" cap="none" normalizeH="0" baseline="0" dirty="0" smtClean="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Lá</a:t>
            </a:r>
            <a:r>
              <a:rPr kumimoji="0" lang="vi-VN" altLang="en-US" sz="2000" b="1" i="0" u="none" strike="noStrike" cap="none" normalizeH="0" dirty="0" smtClean="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vươn lên trên mặt nước</a:t>
            </a:r>
            <a:endParaRPr kumimoji="0" lang="en-US" altLang="en-US" sz="20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0" name="Rectangle 24"/>
          <p:cNvSpPr>
            <a:spLocks noChangeArrowheads="1"/>
          </p:cNvSpPr>
          <p:nvPr/>
        </p:nvSpPr>
        <p:spPr bwMode="auto">
          <a:xfrm>
            <a:off x="2495007" y="2949575"/>
            <a:ext cx="2242094" cy="644525"/>
          </a:xfrm>
          <a:prstGeom prst="rect">
            <a:avLst/>
          </a:prstGeom>
          <a:solidFill>
            <a:srgbClr val="FFFFFF"/>
          </a:solidFill>
          <a:ln w="19050">
            <a:solidFill>
              <a:srgbClr val="002060"/>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lang="vi-VN" altLang="en-US" sz="20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Cuống lá phình to thành phao</a:t>
            </a:r>
            <a:endParaRPr kumimoji="0" lang="en-US" altLang="en-US" sz="2000" b="1" i="0" u="none" strike="noStrike" cap="none" normalizeH="0" baseline="0" dirty="0" smtClean="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1" name="Rectangle 25"/>
          <p:cNvSpPr>
            <a:spLocks noChangeArrowheads="1"/>
          </p:cNvSpPr>
          <p:nvPr/>
        </p:nvSpPr>
        <p:spPr bwMode="auto">
          <a:xfrm>
            <a:off x="3596376" y="1844533"/>
            <a:ext cx="2564765" cy="598170"/>
          </a:xfrm>
          <a:prstGeom prst="rect">
            <a:avLst/>
          </a:prstGeom>
          <a:solidFill>
            <a:srgbClr val="FFFFFF"/>
          </a:solidFill>
          <a:ln w="19050">
            <a:solidFill>
              <a:srgbClr val="002060"/>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vi-VN" altLang="en-US" sz="2000" b="1" i="0" u="none" strike="noStrike" cap="none" normalizeH="0" baseline="0" dirty="0" smtClean="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Lá</a:t>
            </a:r>
            <a:r>
              <a:rPr kumimoji="0" lang="vi-VN" altLang="en-US" sz="2000" b="1" i="0" u="none" strike="noStrike" cap="none" normalizeH="0" dirty="0" smtClean="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nổi trên mặt nước</a:t>
            </a:r>
            <a:endParaRPr kumimoji="0" lang="en-US" altLang="en-US" sz="20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2" name="Rectangle 26"/>
          <p:cNvSpPr>
            <a:spLocks noChangeArrowheads="1"/>
          </p:cNvSpPr>
          <p:nvPr/>
        </p:nvSpPr>
        <p:spPr bwMode="auto">
          <a:xfrm>
            <a:off x="5259705" y="2980055"/>
            <a:ext cx="2924175" cy="634365"/>
          </a:xfrm>
          <a:prstGeom prst="rect">
            <a:avLst/>
          </a:prstGeom>
          <a:solidFill>
            <a:srgbClr val="FFFFFF"/>
          </a:solidFill>
          <a:ln w="19050">
            <a:solidFill>
              <a:srgbClr val="002060"/>
            </a:solidFill>
            <a:miter lim="800000"/>
          </a:ln>
        </p:spPr>
        <p:txBody>
          <a:bodyPr vert="horz" wrap="square" lIns="91440" tIns="45720" rIns="91440" bIns="45720" numCol="1" anchor="ctr" anchorCtr="0" compatLnSpc="1"/>
          <a:lstStyle/>
          <a:p>
            <a:pPr lvl="0" algn="ctr" defTabSz="914400" eaLnBrk="0" fontAlgn="base" hangingPunct="0">
              <a:spcBef>
                <a:spcPct val="0"/>
              </a:spcBef>
              <a:spcAft>
                <a:spcPct val="0"/>
              </a:spcAft>
            </a:pPr>
            <a:r>
              <a:rPr lang="vi-VN" altLang="en-US" sz="20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Cuống lá không phình to</a:t>
            </a:r>
            <a:endParaRPr lang="en-US" altLang="en-US" sz="20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23" name="Straight Arrow Connector 22"/>
          <p:cNvCxnSpPr/>
          <p:nvPr/>
        </p:nvCxnSpPr>
        <p:spPr>
          <a:xfrm>
            <a:off x="1379581" y="2550626"/>
            <a:ext cx="0" cy="36674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782979" y="3614420"/>
            <a:ext cx="0" cy="36674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564890" y="3667125"/>
            <a:ext cx="20955" cy="46863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84" name="Group 83"/>
          <p:cNvGrpSpPr/>
          <p:nvPr/>
        </p:nvGrpSpPr>
        <p:grpSpPr>
          <a:xfrm>
            <a:off x="3394869" y="732841"/>
            <a:ext cx="5514340" cy="518795"/>
            <a:chOff x="3539635" y="1956364"/>
            <a:chExt cx="5514655" cy="974758"/>
          </a:xfrm>
        </p:grpSpPr>
        <p:cxnSp>
          <p:nvCxnSpPr>
            <p:cNvPr id="6" name="Straight Connector 5"/>
            <p:cNvCxnSpPr/>
            <p:nvPr/>
          </p:nvCxnSpPr>
          <p:spPr>
            <a:xfrm>
              <a:off x="3539635" y="2438400"/>
              <a:ext cx="551465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041066" y="2423248"/>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539635" y="2449088"/>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200704" y="1956364"/>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a:off x="2176145" y="1508125"/>
            <a:ext cx="2913380" cy="252164"/>
            <a:chOff x="3539635" y="1956364"/>
            <a:chExt cx="5514655" cy="974758"/>
          </a:xfrm>
        </p:grpSpPr>
        <p:cxnSp>
          <p:nvCxnSpPr>
            <p:cNvPr id="86" name="Straight Connector 85"/>
            <p:cNvCxnSpPr/>
            <p:nvPr/>
          </p:nvCxnSpPr>
          <p:spPr>
            <a:xfrm>
              <a:off x="3539635" y="2438400"/>
              <a:ext cx="551465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9041066" y="2423248"/>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539635" y="2449088"/>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200704" y="1956364"/>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3585845" y="2566670"/>
            <a:ext cx="3181350" cy="393065"/>
            <a:chOff x="3539635" y="1956364"/>
            <a:chExt cx="5514655" cy="974758"/>
          </a:xfrm>
        </p:grpSpPr>
        <p:cxnSp>
          <p:nvCxnSpPr>
            <p:cNvPr id="91" name="Straight Connector 90"/>
            <p:cNvCxnSpPr/>
            <p:nvPr/>
          </p:nvCxnSpPr>
          <p:spPr>
            <a:xfrm>
              <a:off x="3539635" y="2438400"/>
              <a:ext cx="551465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9041066" y="2423248"/>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3539635" y="2449088"/>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6200704" y="1956364"/>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65" name="Straight Arrow Connector 64"/>
          <p:cNvCxnSpPr/>
          <p:nvPr/>
        </p:nvCxnSpPr>
        <p:spPr>
          <a:xfrm>
            <a:off x="9780018" y="1992770"/>
            <a:ext cx="4445" cy="4381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703" y="2852604"/>
            <a:ext cx="1053592" cy="128315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7565" y="3981164"/>
            <a:ext cx="1054734" cy="194219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1944" y="4077798"/>
            <a:ext cx="1309071" cy="1927465"/>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88301" y="2430920"/>
            <a:ext cx="1289971" cy="1808744"/>
          </a:xfrm>
          <a:prstGeom prst="rect">
            <a:avLst/>
          </a:prstGeom>
        </p:spPr>
      </p:pic>
      <p:sp>
        <p:nvSpPr>
          <p:cNvPr id="56" name="Rectangle 55"/>
          <p:cNvSpPr>
            <a:spLocks noChangeArrowheads="1"/>
          </p:cNvSpPr>
          <p:nvPr/>
        </p:nvSpPr>
        <p:spPr bwMode="auto">
          <a:xfrm>
            <a:off x="3230880" y="6172470"/>
            <a:ext cx="6390772" cy="437336"/>
          </a:xfrm>
          <a:prstGeom prst="rect">
            <a:avLst/>
          </a:prstGeom>
          <a:solidFill>
            <a:srgbClr val="FFFFFF"/>
          </a:solidFill>
          <a:ln w="19050">
            <a:solidFill>
              <a:srgbClr val="002060"/>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vi-VN" altLang="en-US" sz="2400" b="1" i="0" u="none" strike="noStrike" cap="none" normalizeH="0" baseline="0" dirty="0" smtClean="0">
                <a:ln>
                  <a:noFill/>
                </a:ln>
                <a:solidFill>
                  <a:srgbClr val="000000"/>
                </a:solidFill>
                <a:effectLst/>
                <a:latin typeface="+mj-lt"/>
                <a:ea typeface="Tahoma" panose="020B0604030504040204" pitchFamily="34" charset="0"/>
                <a:cs typeface="Tahoma" panose="020B0604030504040204" pitchFamily="34" charset="0"/>
              </a:rPr>
              <a:t>Cây</a:t>
            </a:r>
            <a:r>
              <a:rPr kumimoji="0" lang="vi-VN" altLang="en-US" sz="2400" b="1" i="0" u="none" strike="noStrike" cap="none" normalizeH="0" dirty="0" smtClean="0">
                <a:ln>
                  <a:noFill/>
                </a:ln>
                <a:solidFill>
                  <a:srgbClr val="000000"/>
                </a:solidFill>
                <a:effectLst/>
                <a:latin typeface="+mj-lt"/>
                <a:ea typeface="Tahoma" panose="020B0604030504040204" pitchFamily="34" charset="0"/>
                <a:cs typeface="Tahoma" panose="020B0604030504040204" pitchFamily="34" charset="0"/>
              </a:rPr>
              <a:t> phân loại 4 loại thực vật</a:t>
            </a:r>
            <a:endParaRPr kumimoji="0" lang="en-US" altLang="en-US" sz="2400" b="0" i="0" u="none" strike="noStrike" cap="none" normalizeH="0" baseline="0" dirty="0" smtClean="0">
              <a:ln>
                <a:noFill/>
              </a:ln>
              <a:solidFill>
                <a:schemeClr val="tx1"/>
              </a:solidFill>
              <a:effectLst/>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56102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circle(in)">
                                      <p:cBhvr>
                                        <p:cTn id="42" dur="20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1000"/>
                                        <p:tgtEl>
                                          <p:spTgt spid="3"/>
                                        </p:tgtEl>
                                      </p:cBhvr>
                                    </p:animEffect>
                                    <p:anim calcmode="lin" valueType="num">
                                      <p:cBhvr>
                                        <p:cTn id="54" dur="1000" fill="hold"/>
                                        <p:tgtEl>
                                          <p:spTgt spid="3"/>
                                        </p:tgtEl>
                                        <p:attrNameLst>
                                          <p:attrName>ppt_x</p:attrName>
                                        </p:attrNameLst>
                                      </p:cBhvr>
                                      <p:tavLst>
                                        <p:tav tm="0">
                                          <p:val>
                                            <p:strVal val="#ppt_x"/>
                                          </p:val>
                                        </p:tav>
                                        <p:tav tm="100000">
                                          <p:val>
                                            <p:strVal val="#ppt_x"/>
                                          </p:val>
                                        </p:tav>
                                      </p:tavLst>
                                    </p:anim>
                                    <p:anim calcmode="lin" valueType="num">
                                      <p:cBhvr>
                                        <p:cTn id="5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1000"/>
                                        <p:tgtEl>
                                          <p:spTgt spid="16"/>
                                        </p:tgtEl>
                                      </p:cBhvr>
                                    </p:animEffect>
                                    <p:anim calcmode="lin" valueType="num">
                                      <p:cBhvr>
                                        <p:cTn id="61" dur="1000" fill="hold"/>
                                        <p:tgtEl>
                                          <p:spTgt spid="16"/>
                                        </p:tgtEl>
                                        <p:attrNameLst>
                                          <p:attrName>ppt_x</p:attrName>
                                        </p:attrNameLst>
                                      </p:cBhvr>
                                      <p:tavLst>
                                        <p:tav tm="0">
                                          <p:val>
                                            <p:strVal val="#ppt_x"/>
                                          </p:val>
                                        </p:tav>
                                        <p:tav tm="100000">
                                          <p:val>
                                            <p:strVal val="#ppt_x"/>
                                          </p:val>
                                        </p:tav>
                                      </p:tavLst>
                                    </p:anim>
                                    <p:anim calcmode="lin" valueType="num">
                                      <p:cBhvr>
                                        <p:cTn id="6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9" grpId="0" animBg="1"/>
      <p:bldP spid="20" grpId="0" animBg="1"/>
      <p:bldP spid="21" grpId="0" animBg="1"/>
      <p:bldP spid="22" grpId="0" animBg="1"/>
      <p:bldP spid="5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130175" y="20320"/>
            <a:ext cx="11735435" cy="1384995"/>
          </a:xfrm>
          <a:prstGeom prst="rect">
            <a:avLst/>
          </a:prstGeom>
          <a:noFill/>
        </p:spPr>
        <p:txBody>
          <a:bodyPr wrap="square" rtlCol="0" anchor="t">
            <a:spAutoFit/>
          </a:bodyPr>
          <a:lstStyle/>
          <a:p>
            <a:r>
              <a:rPr lang="en-US" sz="2800" dirty="0"/>
              <a:t>        </a:t>
            </a:r>
            <a:r>
              <a:rPr lang="vi-VN" sz="2800" dirty="0" smtClean="0">
                <a:latin typeface="Times New Roman" panose="02020603050405020304" pitchFamily="18" charset="0"/>
                <a:cs typeface="Times New Roman" panose="02020603050405020304" pitchFamily="18" charset="0"/>
              </a:rPr>
              <a:t>Khóa </a:t>
            </a:r>
            <a:r>
              <a:rPr lang="en-US" sz="2800" dirty="0" err="1" smtClean="0">
                <a:latin typeface="Times New Roman" panose="02020603050405020304" pitchFamily="18" charset="0"/>
                <a:cs typeface="Times New Roman" panose="02020603050405020304" pitchFamily="18" charset="0"/>
              </a:rPr>
              <a:t>lưỡng</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loài</a:t>
            </a:r>
            <a:r>
              <a:rPr lang="en-US"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thực</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Hoa sen, Hoa súng, Bèo dâu, cây sắn.</a:t>
            </a:r>
            <a:endParaRPr lang="en-US" sz="2800" dirty="0">
              <a:latin typeface="Times New Roman" panose="02020603050405020304" pitchFamily="18" charset="0"/>
              <a:cs typeface="Times New Roman" panose="02020603050405020304" pitchFamily="18" charset="0"/>
            </a:endParaRPr>
          </a:p>
          <a:p>
            <a:endParaRPr lang="en-US" sz="2800" dirty="0"/>
          </a:p>
        </p:txBody>
      </p:sp>
      <p:graphicFrame>
        <p:nvGraphicFramePr>
          <p:cNvPr id="2" name="Table 1"/>
          <p:cNvGraphicFramePr/>
          <p:nvPr>
            <p:extLst>
              <p:ext uri="{D42A27DB-BD31-4B8C-83A1-F6EECF244321}">
                <p14:modId xmlns:p14="http://schemas.microsoft.com/office/powerpoint/2010/main" val="3133536131"/>
              </p:ext>
            </p:extLst>
          </p:nvPr>
        </p:nvGraphicFramePr>
        <p:xfrm>
          <a:off x="457200" y="1036955"/>
          <a:ext cx="11661140" cy="3463925"/>
        </p:xfrm>
        <a:graphic>
          <a:graphicData uri="http://schemas.openxmlformats.org/drawingml/2006/table">
            <a:tbl>
              <a:tblPr firstRow="1" bandRow="1">
                <a:tableStyleId>{5C22544A-7EE6-4342-B048-85BDC9FD1C3A}</a:tableStyleId>
              </a:tblPr>
              <a:tblGrid>
                <a:gridCol w="2522160">
                  <a:extLst>
                    <a:ext uri="{9D8B030D-6E8A-4147-A177-3AD203B41FA5}">
                      <a16:colId xmlns:a16="http://schemas.microsoft.com/office/drawing/2014/main" val="20000"/>
                    </a:ext>
                  </a:extLst>
                </a:gridCol>
                <a:gridCol w="5159512">
                  <a:extLst>
                    <a:ext uri="{9D8B030D-6E8A-4147-A177-3AD203B41FA5}">
                      <a16:colId xmlns:a16="http://schemas.microsoft.com/office/drawing/2014/main" val="20001"/>
                    </a:ext>
                  </a:extLst>
                </a:gridCol>
                <a:gridCol w="3979468">
                  <a:extLst>
                    <a:ext uri="{9D8B030D-6E8A-4147-A177-3AD203B41FA5}">
                      <a16:colId xmlns:a16="http://schemas.microsoft.com/office/drawing/2014/main" val="20002"/>
                    </a:ext>
                  </a:extLst>
                </a:gridCol>
              </a:tblGrid>
              <a:tr h="620395">
                <a:tc>
                  <a:txBody>
                    <a:bodyPr/>
                    <a:lstStyle/>
                    <a:p>
                      <a:pPr algn="ctr">
                        <a:buNone/>
                      </a:pPr>
                      <a:r>
                        <a:rPr lang="en-US" sz="2400" dirty="0" err="1">
                          <a:latin typeface="Times New Roman" panose="02020603050405020304" pitchFamily="18" charset="0"/>
                          <a:cs typeface="Times New Roman" panose="02020603050405020304" pitchFamily="18" charset="0"/>
                        </a:rPr>
                        <a:t>Bước</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buNone/>
                      </a:pPr>
                      <a:r>
                        <a:rPr lang="en-US" sz="2400">
                          <a:latin typeface="Times New Roman" panose="02020603050405020304" pitchFamily="18" charset="0"/>
                          <a:cs typeface="Times New Roman" panose="02020603050405020304" pitchFamily="18" charset="0"/>
                        </a:rPr>
                        <a:t>Đặc điểm</a:t>
                      </a:r>
                    </a:p>
                  </a:txBody>
                  <a:tcPr/>
                </a:tc>
                <a:tc>
                  <a:txBody>
                    <a:bodyPr/>
                    <a:lstStyle/>
                    <a:p>
                      <a:pPr algn="ctr">
                        <a:buNone/>
                      </a:pP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thực</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830580">
                <a:tc>
                  <a:txBody>
                    <a:bodyPr/>
                    <a:lstStyle/>
                    <a:p>
                      <a:pPr>
                        <a:buNone/>
                      </a:pP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1</a:t>
                      </a:r>
                    </a:p>
                  </a:txBody>
                  <a:tcPr/>
                </a:tc>
                <a:tc>
                  <a:txBody>
                    <a:bodyPr/>
                    <a:lstStyle/>
                    <a:p>
                      <a:pPr>
                        <a:buNone/>
                      </a:pPr>
                      <a:r>
                        <a:rPr lang="en-US" sz="2400" dirty="0" smtClean="0">
                          <a:latin typeface="Times New Roman" panose="02020603050405020304" pitchFamily="18" charset="0"/>
                          <a:cs typeface="Times New Roman" panose="02020603050405020304" pitchFamily="18" charset="0"/>
                        </a:rPr>
                        <a:t>a.</a:t>
                      </a:r>
                      <a:r>
                        <a:rPr lang="vi-VN" sz="2400" baseline="0" dirty="0" smtClean="0">
                          <a:latin typeface="Times New Roman" panose="02020603050405020304" pitchFamily="18" charset="0"/>
                          <a:cs typeface="Times New Roman" panose="02020603050405020304" pitchFamily="18" charset="0"/>
                        </a:rPr>
                        <a:t> Dưới nước</a:t>
                      </a:r>
                      <a:endParaRPr lang="en-US" sz="2400" dirty="0">
                        <a:latin typeface="Times New Roman" panose="02020603050405020304" pitchFamily="18" charset="0"/>
                        <a:cs typeface="Times New Roman" panose="02020603050405020304" pitchFamily="18" charset="0"/>
                      </a:endParaRPr>
                    </a:p>
                    <a:p>
                      <a:pPr>
                        <a:buNone/>
                      </a:pPr>
                      <a:r>
                        <a:rPr lang="en-US" sz="2400" dirty="0" smtClean="0">
                          <a:latin typeface="Times New Roman" panose="02020603050405020304" pitchFamily="18" charset="0"/>
                          <a:cs typeface="Times New Roman" panose="02020603050405020304" pitchFamily="18" charset="0"/>
                        </a:rPr>
                        <a:t>b.</a:t>
                      </a:r>
                      <a:r>
                        <a:rPr lang="vi-VN" sz="2400" dirty="0" smtClean="0">
                          <a:latin typeface="Times New Roman" panose="02020603050405020304" pitchFamily="18" charset="0"/>
                          <a:cs typeface="Times New Roman" panose="02020603050405020304" pitchFamily="18" charset="0"/>
                        </a:rPr>
                        <a:t>Trên</a:t>
                      </a:r>
                      <a:r>
                        <a:rPr lang="vi-VN" sz="2400" baseline="0" dirty="0" smtClean="0">
                          <a:latin typeface="Times New Roman" panose="02020603050405020304" pitchFamily="18" charset="0"/>
                          <a:cs typeface="Times New Roman" panose="02020603050405020304" pitchFamily="18" charset="0"/>
                        </a:rPr>
                        <a:t> cạn</a:t>
                      </a:r>
                      <a:endParaRPr lang="en-US" sz="2400" dirty="0">
                        <a:latin typeface="Times New Roman" panose="02020603050405020304" pitchFamily="18" charset="0"/>
                        <a:cs typeface="Times New Roman" panose="02020603050405020304" pitchFamily="18" charset="0"/>
                      </a:endParaRPr>
                    </a:p>
                  </a:txBody>
                  <a:tcPr/>
                </a:tc>
                <a:tc>
                  <a:txBody>
                    <a:bodyPr/>
                    <a:lstStyle/>
                    <a:p>
                      <a:pPr>
                        <a:buNone/>
                      </a:pPr>
                      <a:r>
                        <a:rPr lang="en-US" sz="2400" dirty="0" err="1" smtClean="0">
                          <a:latin typeface="Times New Roman" panose="02020603050405020304" pitchFamily="18" charset="0"/>
                          <a:cs typeface="Times New Roman" panose="02020603050405020304" pitchFamily="18" charset="0"/>
                        </a:rPr>
                        <a:t>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bước</a:t>
                      </a:r>
                      <a:r>
                        <a:rPr lang="en-US" sz="2400" dirty="0" smtClean="0">
                          <a:latin typeface="Times New Roman" panose="02020603050405020304" pitchFamily="18" charset="0"/>
                          <a:cs typeface="Times New Roman" panose="02020603050405020304" pitchFamily="18" charset="0"/>
                        </a:rPr>
                        <a:t> 2.</a:t>
                      </a:r>
                    </a:p>
                    <a:p>
                      <a:pPr>
                        <a:buNone/>
                      </a:pPr>
                      <a:r>
                        <a:rPr lang="vi-VN" sz="2400" dirty="0" smtClean="0">
                          <a:latin typeface="Times New Roman" panose="02020603050405020304" pitchFamily="18" charset="0"/>
                          <a:cs typeface="Times New Roman" panose="02020603050405020304" pitchFamily="18" charset="0"/>
                        </a:rPr>
                        <a:t>Cây</a:t>
                      </a:r>
                      <a:r>
                        <a:rPr lang="vi-VN" sz="2400" baseline="0" dirty="0" smtClean="0">
                          <a:latin typeface="Times New Roman" panose="02020603050405020304" pitchFamily="18" charset="0"/>
                          <a:cs typeface="Times New Roman" panose="02020603050405020304" pitchFamily="18" charset="0"/>
                        </a:rPr>
                        <a:t> sắn</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922655">
                <a:tc>
                  <a:txBody>
                    <a:bodyPr/>
                    <a:lstStyle/>
                    <a:p>
                      <a:pPr>
                        <a:buNone/>
                      </a:pP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2</a:t>
                      </a:r>
                    </a:p>
                  </a:txBody>
                  <a:tcPr/>
                </a:tc>
                <a:tc>
                  <a:txBody>
                    <a:bodyPr/>
                    <a:lstStyle/>
                    <a:p>
                      <a:pPr>
                        <a:buNone/>
                      </a:pPr>
                      <a:r>
                        <a:rPr lang="en-US" sz="2400" dirty="0" smtClean="0">
                          <a:latin typeface="Times New Roman" panose="02020603050405020304" pitchFamily="18" charset="0"/>
                          <a:cs typeface="Times New Roman" panose="02020603050405020304" pitchFamily="18" charset="0"/>
                        </a:rPr>
                        <a:t>a.</a:t>
                      </a:r>
                      <a:r>
                        <a:rPr lang="vi-VN" sz="2400" baseline="0" dirty="0" smtClean="0">
                          <a:latin typeface="Times New Roman" panose="02020603050405020304" pitchFamily="18" charset="0"/>
                          <a:cs typeface="Times New Roman" panose="02020603050405020304" pitchFamily="18" charset="0"/>
                        </a:rPr>
                        <a:t> Lá vươn trên mặt nước</a:t>
                      </a:r>
                      <a:endParaRPr lang="en-US" sz="2400" dirty="0">
                        <a:latin typeface="Times New Roman" panose="02020603050405020304" pitchFamily="18" charset="0"/>
                        <a:cs typeface="Times New Roman" panose="02020603050405020304" pitchFamily="18" charset="0"/>
                      </a:endParaRPr>
                    </a:p>
                    <a:p>
                      <a:pPr>
                        <a:buNone/>
                      </a:pPr>
                      <a:r>
                        <a:rPr lang="en-US" sz="2400" dirty="0">
                          <a:latin typeface="Times New Roman" panose="02020603050405020304" pitchFamily="18" charset="0"/>
                          <a:cs typeface="Times New Roman" panose="02020603050405020304" pitchFamily="18" charset="0"/>
                        </a:rPr>
                        <a:t>b. </a:t>
                      </a:r>
                      <a:r>
                        <a:rPr lang="vi-VN" sz="2400" dirty="0" smtClean="0">
                          <a:latin typeface="Times New Roman" panose="02020603050405020304" pitchFamily="18" charset="0"/>
                          <a:cs typeface="Times New Roman" panose="02020603050405020304" pitchFamily="18" charset="0"/>
                        </a:rPr>
                        <a:t>Lá</a:t>
                      </a:r>
                      <a:r>
                        <a:rPr lang="vi-VN" sz="2400" baseline="0" dirty="0" smtClean="0">
                          <a:latin typeface="Times New Roman" panose="02020603050405020304" pitchFamily="18" charset="0"/>
                          <a:cs typeface="Times New Roman" panose="02020603050405020304" pitchFamily="18" charset="0"/>
                        </a:rPr>
                        <a:t> nổi trên mặt nước</a:t>
                      </a:r>
                      <a:endParaRPr lang="en-US" sz="2400" dirty="0">
                        <a:latin typeface="Times New Roman" panose="02020603050405020304" pitchFamily="18" charset="0"/>
                        <a:cs typeface="Times New Roman" panose="02020603050405020304" pitchFamily="18" charset="0"/>
                      </a:endParaRPr>
                    </a:p>
                  </a:txBody>
                  <a:tcPr/>
                </a:tc>
                <a:tc>
                  <a:txBody>
                    <a:bodyPr/>
                    <a:lstStyle/>
                    <a:p>
                      <a:pPr>
                        <a:buNone/>
                      </a:pPr>
                      <a:r>
                        <a:rPr lang="vi-VN" sz="2400" dirty="0" smtClean="0">
                          <a:latin typeface="Times New Roman" panose="02020603050405020304" pitchFamily="18" charset="0"/>
                          <a:cs typeface="Times New Roman" panose="02020603050405020304" pitchFamily="18" charset="0"/>
                          <a:sym typeface="+mn-ea"/>
                        </a:rPr>
                        <a:t>Hoa sen</a:t>
                      </a:r>
                      <a:endParaRPr lang="en-US" sz="2400" dirty="0">
                        <a:latin typeface="Times New Roman" panose="02020603050405020304" pitchFamily="18" charset="0"/>
                        <a:cs typeface="Times New Roman" panose="02020603050405020304" pitchFamily="18" charset="0"/>
                      </a:endParaRPr>
                    </a:p>
                    <a:p>
                      <a:pPr>
                        <a:buNone/>
                      </a:pPr>
                      <a:r>
                        <a:rPr lang="en-US" sz="2400" dirty="0" err="1">
                          <a:latin typeface="Times New Roman" panose="02020603050405020304" pitchFamily="18" charset="0"/>
                          <a:cs typeface="Times New Roman" panose="02020603050405020304" pitchFamily="18" charset="0"/>
                          <a:sym typeface="+mn-ea"/>
                        </a:rPr>
                        <a:t>Đi</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tới</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bước</a:t>
                      </a:r>
                      <a:r>
                        <a:rPr lang="en-US" sz="2400" dirty="0">
                          <a:latin typeface="Times New Roman" panose="02020603050405020304" pitchFamily="18" charset="0"/>
                          <a:cs typeface="Times New Roman" panose="02020603050405020304" pitchFamily="18" charset="0"/>
                          <a:sym typeface="+mn-ea"/>
                        </a:rPr>
                        <a:t> 3</a:t>
                      </a:r>
                    </a:p>
                  </a:txBody>
                  <a:tcPr/>
                </a:tc>
                <a:extLst>
                  <a:ext uri="{0D108BD9-81ED-4DB2-BD59-A6C34878D82A}">
                    <a16:rowId xmlns:a16="http://schemas.microsoft.com/office/drawing/2014/main" val="10002"/>
                  </a:ext>
                </a:extLst>
              </a:tr>
              <a:tr h="1090295">
                <a:tc>
                  <a:txBody>
                    <a:bodyPr/>
                    <a:lstStyle/>
                    <a:p>
                      <a:pPr>
                        <a:buNone/>
                      </a:pPr>
                      <a:r>
                        <a:rPr lang="en-US" sz="2400">
                          <a:latin typeface="Times New Roman" panose="02020603050405020304" pitchFamily="18" charset="0"/>
                          <a:cs typeface="Times New Roman" panose="02020603050405020304" pitchFamily="18" charset="0"/>
                        </a:rPr>
                        <a:t>Bước 3</a:t>
                      </a:r>
                    </a:p>
                  </a:txBody>
                  <a:tcPr/>
                </a:tc>
                <a:tc>
                  <a:txBody>
                    <a:bodyPr/>
                    <a:lstStyle/>
                    <a:p>
                      <a:pPr>
                        <a:buNone/>
                      </a:pPr>
                      <a:r>
                        <a:rPr lang="en-US" sz="2400" dirty="0" smtClean="0">
                          <a:latin typeface="Times New Roman" panose="02020603050405020304" pitchFamily="18" charset="0"/>
                          <a:cs typeface="Times New Roman" panose="02020603050405020304" pitchFamily="18" charset="0"/>
                          <a:sym typeface="+mn-ea"/>
                        </a:rPr>
                        <a:t>a.</a:t>
                      </a:r>
                      <a:r>
                        <a:rPr lang="vi-VN" sz="2400" dirty="0" smtClean="0">
                          <a:latin typeface="Times New Roman" panose="02020603050405020304" pitchFamily="18" charset="0"/>
                          <a:cs typeface="Times New Roman" panose="02020603050405020304" pitchFamily="18" charset="0"/>
                          <a:sym typeface="+mn-ea"/>
                        </a:rPr>
                        <a:t>Cuống</a:t>
                      </a:r>
                      <a:r>
                        <a:rPr lang="vi-VN" sz="2400" baseline="0" dirty="0" smtClean="0">
                          <a:latin typeface="Times New Roman" panose="02020603050405020304" pitchFamily="18" charset="0"/>
                          <a:cs typeface="Times New Roman" panose="02020603050405020304" pitchFamily="18" charset="0"/>
                          <a:sym typeface="+mn-ea"/>
                        </a:rPr>
                        <a:t> lá phình to tạo thành phao</a:t>
                      </a:r>
                      <a:r>
                        <a:rPr lang="en-US" sz="2400" dirty="0" smtClean="0">
                          <a:latin typeface="Times New Roman" panose="02020603050405020304" pitchFamily="18" charset="0"/>
                          <a:cs typeface="Times New Roman" panose="02020603050405020304" pitchFamily="18" charset="0"/>
                          <a:sym typeface="+mn-ea"/>
                        </a:rPr>
                        <a:t>.</a:t>
                      </a:r>
                      <a:endParaRPr lang="en-US" sz="2400" dirty="0">
                        <a:latin typeface="Times New Roman" panose="02020603050405020304" pitchFamily="18" charset="0"/>
                        <a:cs typeface="Times New Roman" panose="02020603050405020304" pitchFamily="18" charset="0"/>
                        <a:sym typeface="+mn-ea"/>
                      </a:endParaRPr>
                    </a:p>
                    <a:p>
                      <a:pPr>
                        <a:buNone/>
                      </a:pPr>
                      <a:r>
                        <a:rPr lang="vi-VN" sz="2400" dirty="0" smtClean="0">
                          <a:latin typeface="Times New Roman" panose="02020603050405020304" pitchFamily="18" charset="0"/>
                          <a:cs typeface="Times New Roman" panose="02020603050405020304" pitchFamily="18" charset="0"/>
                          <a:sym typeface="+mn-ea"/>
                        </a:rPr>
                        <a:t>b.Cuống</a:t>
                      </a:r>
                      <a:r>
                        <a:rPr lang="vi-VN" sz="2400" baseline="0" dirty="0" smtClean="0">
                          <a:latin typeface="Times New Roman" panose="02020603050405020304" pitchFamily="18" charset="0"/>
                          <a:cs typeface="Times New Roman" panose="02020603050405020304" pitchFamily="18" charset="0"/>
                          <a:sym typeface="+mn-ea"/>
                        </a:rPr>
                        <a:t> lá không phình</a:t>
                      </a:r>
                      <a:endParaRPr lang="en-US" sz="2400" dirty="0">
                        <a:latin typeface="Times New Roman" panose="02020603050405020304" pitchFamily="18" charset="0"/>
                        <a:cs typeface="Times New Roman" panose="02020603050405020304" pitchFamily="18" charset="0"/>
                        <a:sym typeface="+mn-ea"/>
                      </a:endParaRPr>
                    </a:p>
                  </a:txBody>
                  <a:tcPr/>
                </a:tc>
                <a:tc>
                  <a:txBody>
                    <a:bodyPr/>
                    <a:lstStyle/>
                    <a:p>
                      <a:pPr>
                        <a:buNone/>
                      </a:pPr>
                      <a:r>
                        <a:rPr lang="vi-VN" sz="2400" dirty="0" smtClean="0">
                          <a:latin typeface="Times New Roman" panose="02020603050405020304" pitchFamily="18" charset="0"/>
                          <a:cs typeface="Times New Roman" panose="02020603050405020304" pitchFamily="18" charset="0"/>
                          <a:sym typeface="+mn-ea"/>
                        </a:rPr>
                        <a:t>Bèo</a:t>
                      </a:r>
                      <a:r>
                        <a:rPr lang="vi-VN" sz="2400" baseline="0" dirty="0" smtClean="0">
                          <a:latin typeface="Times New Roman" panose="02020603050405020304" pitchFamily="18" charset="0"/>
                          <a:cs typeface="Times New Roman" panose="02020603050405020304" pitchFamily="18" charset="0"/>
                          <a:sym typeface="+mn-ea"/>
                        </a:rPr>
                        <a:t> dâu</a:t>
                      </a:r>
                      <a:endParaRPr lang="en-US" sz="2400" dirty="0">
                        <a:latin typeface="Times New Roman" panose="02020603050405020304" pitchFamily="18" charset="0"/>
                        <a:cs typeface="Times New Roman" panose="02020603050405020304" pitchFamily="18" charset="0"/>
                      </a:endParaRPr>
                    </a:p>
                    <a:p>
                      <a:pPr>
                        <a:buNone/>
                      </a:pPr>
                      <a:r>
                        <a:rPr lang="vi-VN" sz="2400" dirty="0" smtClean="0">
                          <a:latin typeface="Times New Roman" panose="02020603050405020304" pitchFamily="18" charset="0"/>
                          <a:cs typeface="Times New Roman" panose="02020603050405020304" pitchFamily="18" charset="0"/>
                          <a:sym typeface="+mn-ea"/>
                        </a:rPr>
                        <a:t>Hoa súng</a:t>
                      </a:r>
                      <a:endParaRPr lang="en-US" sz="2400" dirty="0">
                        <a:latin typeface="Times New Roman" panose="02020603050405020304" pitchFamily="18" charset="0"/>
                        <a:cs typeface="Times New Roman" panose="02020603050405020304" pitchFamily="18" charset="0"/>
                        <a:sym typeface="+mn-ea"/>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285549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284" y="297157"/>
            <a:ext cx="10853967" cy="629972"/>
          </a:xfrm>
        </p:spPr>
        <p:txBody>
          <a:bodyPr/>
          <a:lstStyle/>
          <a:p>
            <a:pPr algn="ctr"/>
            <a:r>
              <a:rPr lang="en-US" sz="3067" b="1" dirty="0" err="1">
                <a:latin typeface="Times New Roman" panose="02020603050405020304" pitchFamily="18" charset="0"/>
                <a:cs typeface="Times New Roman" panose="02020603050405020304" pitchFamily="18" charset="0"/>
              </a:rPr>
              <a:t>Các</a:t>
            </a:r>
            <a:r>
              <a:rPr lang="en-US" sz="3067" b="1" dirty="0">
                <a:latin typeface="Times New Roman" panose="02020603050405020304" pitchFamily="18" charset="0"/>
                <a:cs typeface="Times New Roman" panose="02020603050405020304" pitchFamily="18" charset="0"/>
              </a:rPr>
              <a:t> </a:t>
            </a:r>
            <a:r>
              <a:rPr lang="vi-VN" sz="3067" b="1" dirty="0" smtClean="0">
                <a:latin typeface="Times New Roman" panose="02020603050405020304" pitchFamily="18" charset="0"/>
                <a:cs typeface="Times New Roman" panose="02020603050405020304" pitchFamily="18" charset="0"/>
              </a:rPr>
              <a:t>đặc điểm của các loài Động vật</a:t>
            </a:r>
            <a:endParaRPr lang="en-US" sz="3067" b="1"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00000000-1234-1234-1234-123412341234}" type="slidenum">
              <a:rPr lang="en" smtClean="0"/>
              <a:pPr/>
              <a:t>6</a:t>
            </a:fld>
            <a:endParaRPr lang="en"/>
          </a:p>
        </p:txBody>
      </p:sp>
      <p:sp>
        <p:nvSpPr>
          <p:cNvPr id="4" name="Rounded Rectangle 3"/>
          <p:cNvSpPr/>
          <p:nvPr/>
        </p:nvSpPr>
        <p:spPr>
          <a:xfrm>
            <a:off x="3739938" y="919883"/>
            <a:ext cx="4958199" cy="1063143"/>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 trắm</a:t>
            </a:r>
            <a:r>
              <a:rPr lang="en-US" sz="2400" b="1"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2400" b="1"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sống dưới nước, có vây, biết bơi</a:t>
            </a:r>
            <a:endParaRPr lang="en-US" sz="2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Rounded Rectangle 4"/>
          <p:cNvSpPr/>
          <p:nvPr/>
        </p:nvSpPr>
        <p:spPr>
          <a:xfrm>
            <a:off x="3773865" y="2450541"/>
            <a:ext cx="5152817" cy="1201782"/>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dirty="0" smtClean="0">
                <a:ln w="0"/>
                <a:solidFill>
                  <a:srgbClr val="00B0F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Chim bồ câu: sống trên cạn, có cánh, biết bay</a:t>
            </a:r>
            <a:endParaRPr lang="en-US" sz="2400" b="1" dirty="0">
              <a:ln w="0"/>
              <a:solidFill>
                <a:srgbClr val="00B0F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9" name="Rounded Rectangle 8"/>
          <p:cNvSpPr/>
          <p:nvPr/>
        </p:nvSpPr>
        <p:spPr>
          <a:xfrm>
            <a:off x="3284216" y="5035740"/>
            <a:ext cx="5542102" cy="1202689"/>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dirty="0" smtClean="0">
                <a:solidFill>
                  <a:srgbClr val="00B050"/>
                </a:solidFill>
                <a:latin typeface="Times New Roman" panose="02020603050405020304" pitchFamily="18" charset="0"/>
                <a:cs typeface="Times New Roman" panose="02020603050405020304" pitchFamily="18" charset="0"/>
              </a:rPr>
              <a:t>Con chó: Sống trên cạn, có tai, có lông, chạy nhanh, biết sủa.</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3450429" y="3782277"/>
            <a:ext cx="4766108" cy="1050981"/>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dirty="0" smtClean="0">
                <a:solidFill>
                  <a:srgbClr val="C00000"/>
                </a:solidFill>
                <a:latin typeface="Times New Roman" panose="02020603050405020304" pitchFamily="18" charset="0"/>
                <a:cs typeface="Times New Roman" panose="02020603050405020304" pitchFamily="18" charset="0"/>
              </a:rPr>
              <a:t>Con trâu: sống trên cạn, có sừng, ăn cỏ.</a:t>
            </a:r>
            <a:endParaRPr lang="en-US" sz="2400" b="1" dirty="0">
              <a:solidFill>
                <a:srgbClr val="C00000"/>
              </a:solidFill>
              <a:latin typeface="Times New Roman" panose="02020603050405020304" pitchFamily="18" charset="0"/>
              <a:cs typeface="Times New Roman" panose="02020603050405020304" pitchFamily="18" charset="0"/>
            </a:endParaRPr>
          </a:p>
        </p:txBody>
      </p:sp>
      <p:pic>
        <p:nvPicPr>
          <p:cNvPr id="14" name="Picture 2" descr="Cá trắm trắng là cá gì?"/>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1036321"/>
            <a:ext cx="3087506" cy="98668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ình ảnh bồ câu đẹ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932" y="1983027"/>
            <a:ext cx="3143537" cy="140025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https://img-cache.coccoc.com/image2?i=1&amp;l=67/226196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174" y="3524998"/>
            <a:ext cx="3004911" cy="13082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Cún Yêu, Chú Chó, Thú Cưng, Cổ Á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962" y="5009710"/>
            <a:ext cx="2564991" cy="147578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descr="Mèo, Động Vật Trẻ, Mèo Con, Mèo Xá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36917" y="612143"/>
            <a:ext cx="1796439" cy="2150950"/>
          </a:xfrm>
          <a:prstGeom prst="rect">
            <a:avLst/>
          </a:prstGeom>
          <a:noFill/>
          <a:extLst>
            <a:ext uri="{909E8E84-426E-40DD-AFC4-6F175D3DCCD1}">
              <a14:hiddenFill xmlns:a14="http://schemas.microsoft.com/office/drawing/2010/main">
                <a:solidFill>
                  <a:srgbClr val="FFFFFF"/>
                </a:solidFill>
              </a14:hiddenFill>
            </a:ext>
          </a:extLst>
        </p:spPr>
      </p:pic>
      <p:sp>
        <p:nvSpPr>
          <p:cNvPr id="19" name="Rounded Rectangle 18"/>
          <p:cNvSpPr/>
          <p:nvPr/>
        </p:nvSpPr>
        <p:spPr>
          <a:xfrm>
            <a:off x="9183189" y="3631476"/>
            <a:ext cx="2299062" cy="1835644"/>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dirty="0" smtClean="0">
                <a:ln w="0"/>
                <a:solidFill>
                  <a:srgbClr val="00B0F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Con mèo: Sống trên cạn, vuốt sắc, bắt chuột, leo trèo giỏi</a:t>
            </a:r>
            <a:endParaRPr lang="en-US" sz="2400" b="1" dirty="0">
              <a:ln w="0"/>
              <a:solidFill>
                <a:srgbClr val="00B0F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9551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0"/>
                                        <p:tgtEl>
                                          <p:spTgt spid="18"/>
                                        </p:tgtEl>
                                      </p:cBhvr>
                                    </p:animEffect>
                                    <p:anim calcmode="lin" valueType="num">
                                      <p:cBhvr>
                                        <p:cTn id="55" dur="1000" fill="hold"/>
                                        <p:tgtEl>
                                          <p:spTgt spid="18"/>
                                        </p:tgtEl>
                                        <p:attrNameLst>
                                          <p:attrName>ppt_x</p:attrName>
                                        </p:attrNameLst>
                                      </p:cBhvr>
                                      <p:tavLst>
                                        <p:tav tm="0">
                                          <p:val>
                                            <p:strVal val="#ppt_x"/>
                                          </p:val>
                                        </p:tav>
                                        <p:tav tm="100000">
                                          <p:val>
                                            <p:strVal val="#ppt_x"/>
                                          </p:val>
                                        </p:tav>
                                      </p:tavLst>
                                    </p:anim>
                                    <p:anim calcmode="lin" valueType="num">
                                      <p:cBhvr>
                                        <p:cTn id="5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barn(inVertical)">
                                      <p:cBhvr>
                                        <p:cTn id="6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9" grpId="0" animBg="1"/>
      <p:bldP spid="11"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130175" y="20320"/>
            <a:ext cx="11735435" cy="1383665"/>
          </a:xfrm>
          <a:prstGeom prst="rect">
            <a:avLst/>
          </a:prstGeom>
          <a:noFill/>
        </p:spPr>
        <p:txBody>
          <a:bodyPr wrap="square" rtlCol="0" anchor="t">
            <a:spAutoFit/>
          </a:bodyPr>
          <a:lstStyle/>
          <a:p>
            <a:r>
              <a:rPr lang="en-US" sz="2800" dirty="0"/>
              <a:t>    </a:t>
            </a:r>
            <a:r>
              <a:rPr lang="vi-VN" sz="2800" dirty="0" smtClean="0">
                <a:latin typeface="+mj-lt"/>
              </a:rPr>
              <a:t>Bài tập 2:</a:t>
            </a:r>
            <a:r>
              <a:rPr lang="en-US" sz="2800" dirty="0" smtClean="0">
                <a:latin typeface="+mj-lt"/>
              </a:rPr>
              <a:t> </a:t>
            </a:r>
            <a:r>
              <a:rPr lang="en-US" sz="2800" dirty="0" err="1" smtClean="0">
                <a:latin typeface="Times New Roman" panose="02020603050405020304" pitchFamily="18" charset="0"/>
                <a:cs typeface="Times New Roman" panose="02020603050405020304" pitchFamily="18" charset="0"/>
              </a:rPr>
              <a:t>Xây</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sau</a:t>
            </a:r>
            <a:r>
              <a:rPr lang="en-US" sz="2800" dirty="0" smtClean="0">
                <a:latin typeface="Times New Roman" panose="02020603050405020304" pitchFamily="18" charset="0"/>
                <a:cs typeface="Times New Roman" panose="02020603050405020304" pitchFamily="18" charset="0"/>
              </a:rPr>
              <a:t>:</a:t>
            </a:r>
            <a:r>
              <a:rPr lang="vi-VN"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a:t>
            </a:r>
            <a:r>
              <a:rPr lang="en-US" sz="2800" dirty="0" smtClean="0">
                <a:latin typeface="Times New Roman" panose="02020603050405020304" pitchFamily="18" charset="0"/>
                <a:cs typeface="Times New Roman" panose="02020603050405020304" pitchFamily="18" charset="0"/>
              </a:rPr>
              <a:t> </a:t>
            </a:r>
            <a:r>
              <a:rPr lang="vi-VN" sz="2800" dirty="0" smtClean="0">
                <a:latin typeface="+mj-lt"/>
              </a:rPr>
              <a:t>trắm</a:t>
            </a:r>
            <a:r>
              <a:rPr lang="en-US" sz="2800" dirty="0" smtClean="0">
                <a:latin typeface="+mj-lt"/>
              </a:rPr>
              <a:t>, </a:t>
            </a:r>
            <a:r>
              <a:rPr lang="vi-VN" sz="2800" dirty="0" smtClean="0">
                <a:latin typeface="+mj-lt"/>
              </a:rPr>
              <a:t>chim bồ câu</a:t>
            </a:r>
            <a:r>
              <a:rPr lang="en-US" sz="2800" dirty="0" smtClean="0">
                <a:latin typeface="+mj-lt"/>
              </a:rPr>
              <a:t>, </a:t>
            </a:r>
            <a:r>
              <a:rPr lang="vi-VN" sz="2800" dirty="0" smtClean="0">
                <a:latin typeface="+mj-lt"/>
              </a:rPr>
              <a:t>con trâu</a:t>
            </a:r>
            <a:r>
              <a:rPr lang="en-US" sz="2800" dirty="0" smtClean="0">
                <a:latin typeface="+mj-lt"/>
              </a:rPr>
              <a:t>,</a:t>
            </a:r>
            <a:r>
              <a:rPr lang="vi-VN" sz="2800" dirty="0" smtClean="0">
                <a:latin typeface="+mj-lt"/>
              </a:rPr>
              <a:t> con</a:t>
            </a:r>
            <a:r>
              <a:rPr lang="en-US" sz="2800" dirty="0" smtClean="0">
                <a:latin typeface="+mj-lt"/>
              </a:rPr>
              <a:t> </a:t>
            </a:r>
            <a:r>
              <a:rPr lang="vi-VN" sz="2800" dirty="0" smtClean="0">
                <a:latin typeface="+mj-lt"/>
              </a:rPr>
              <a:t>chó</a:t>
            </a:r>
            <a:r>
              <a:rPr lang="en-US" sz="2800" dirty="0" smtClean="0">
                <a:latin typeface="+mj-lt"/>
              </a:rPr>
              <a:t>, </a:t>
            </a:r>
            <a:r>
              <a:rPr lang="vi-VN" sz="2800" dirty="0" smtClean="0">
                <a:latin typeface="+mj-lt"/>
              </a:rPr>
              <a:t>con mèo</a:t>
            </a:r>
            <a:r>
              <a:rPr lang="en-US" sz="2800" dirty="0" smtClean="0"/>
              <a:t>.</a:t>
            </a:r>
            <a:endParaRPr lang="en-US" sz="2800" dirty="0"/>
          </a:p>
          <a:p>
            <a:endParaRPr lang="en-US" sz="2800" dirty="0"/>
          </a:p>
        </p:txBody>
      </p:sp>
      <p:pic>
        <p:nvPicPr>
          <p:cNvPr id="1026" name="Picture 2" descr="Cá trắm trắng là cá gì?"/>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1036320"/>
            <a:ext cx="1866900" cy="20491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bồ câu đẹ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2389" y="1036319"/>
            <a:ext cx="7524205" cy="204914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img-cache.coccoc.com/image2?i=1&amp;l=67/226196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175" y="3524997"/>
            <a:ext cx="2071688" cy="224878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ún Yêu, Chú Chó, Thú Cưng, Cổ Á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7120" y="3422787"/>
            <a:ext cx="4069806" cy="235099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Mèo, Động Vật Trẻ, Mèo Con, Mèo Xá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9630" y="3422787"/>
            <a:ext cx="3808119" cy="215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5360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extLst>
              <p:ext uri="{D42A27DB-BD31-4B8C-83A1-F6EECF244321}">
                <p14:modId xmlns:p14="http://schemas.microsoft.com/office/powerpoint/2010/main" val="3093425107"/>
              </p:ext>
            </p:extLst>
          </p:nvPr>
        </p:nvGraphicFramePr>
        <p:xfrm>
          <a:off x="548640" y="1036319"/>
          <a:ext cx="11129555" cy="5025133"/>
        </p:xfrm>
        <a:graphic>
          <a:graphicData uri="http://schemas.openxmlformats.org/drawingml/2006/table">
            <a:tbl>
              <a:tblPr firstRow="1" bandRow="1">
                <a:tableStyleId>{5C22544A-7EE6-4342-B048-85BDC9FD1C3A}</a:tableStyleId>
              </a:tblPr>
              <a:tblGrid>
                <a:gridCol w="2461791">
                  <a:extLst>
                    <a:ext uri="{9D8B030D-6E8A-4147-A177-3AD203B41FA5}">
                      <a16:colId xmlns:a16="http://schemas.microsoft.com/office/drawing/2014/main" val="20000"/>
                    </a:ext>
                  </a:extLst>
                </a:gridCol>
                <a:gridCol w="4957441">
                  <a:extLst>
                    <a:ext uri="{9D8B030D-6E8A-4147-A177-3AD203B41FA5}">
                      <a16:colId xmlns:a16="http://schemas.microsoft.com/office/drawing/2014/main" val="20001"/>
                    </a:ext>
                  </a:extLst>
                </a:gridCol>
                <a:gridCol w="3710323">
                  <a:extLst>
                    <a:ext uri="{9D8B030D-6E8A-4147-A177-3AD203B41FA5}">
                      <a16:colId xmlns:a16="http://schemas.microsoft.com/office/drawing/2014/main" val="20002"/>
                    </a:ext>
                  </a:extLst>
                </a:gridCol>
              </a:tblGrid>
              <a:tr h="512007">
                <a:tc>
                  <a:txBody>
                    <a:bodyPr/>
                    <a:lstStyle/>
                    <a:p>
                      <a:pPr algn="ctr">
                        <a:buNone/>
                      </a:pPr>
                      <a:r>
                        <a:rPr lang="en-US" sz="2600" dirty="0" err="1">
                          <a:latin typeface="Times New Roman" panose="02020603050405020304" pitchFamily="18" charset="0"/>
                          <a:cs typeface="Times New Roman" panose="02020603050405020304" pitchFamily="18" charset="0"/>
                        </a:rPr>
                        <a:t>Bước</a:t>
                      </a:r>
                      <a:endParaRPr lang="en-US" sz="2600" dirty="0">
                        <a:latin typeface="Times New Roman" panose="02020603050405020304" pitchFamily="18" charset="0"/>
                        <a:cs typeface="Times New Roman" panose="02020603050405020304" pitchFamily="18" charset="0"/>
                      </a:endParaRPr>
                    </a:p>
                  </a:txBody>
                  <a:tcPr/>
                </a:tc>
                <a:tc>
                  <a:txBody>
                    <a:bodyPr/>
                    <a:lstStyle/>
                    <a:p>
                      <a:pPr algn="ctr">
                        <a:buNone/>
                      </a:pPr>
                      <a:r>
                        <a:rPr lang="en-US" sz="2600">
                          <a:latin typeface="Times New Roman" panose="02020603050405020304" pitchFamily="18" charset="0"/>
                          <a:cs typeface="Times New Roman" panose="02020603050405020304" pitchFamily="18" charset="0"/>
                        </a:rPr>
                        <a:t>Đặc điểm</a:t>
                      </a:r>
                    </a:p>
                  </a:txBody>
                  <a:tcPr/>
                </a:tc>
                <a:tc>
                  <a:txBody>
                    <a:bodyPr/>
                    <a:lstStyle/>
                    <a:p>
                      <a:pPr algn="ctr">
                        <a:buNone/>
                      </a:pPr>
                      <a:r>
                        <a:rPr lang="en-US" sz="2600">
                          <a:latin typeface="Times New Roman" panose="02020603050405020304" pitchFamily="18" charset="0"/>
                          <a:cs typeface="Times New Roman" panose="02020603050405020304" pitchFamily="18" charset="0"/>
                        </a:rPr>
                        <a:t>Tên động vật</a:t>
                      </a:r>
                    </a:p>
                  </a:txBody>
                  <a:tcPr/>
                </a:tc>
                <a:extLst>
                  <a:ext uri="{0D108BD9-81ED-4DB2-BD59-A6C34878D82A}">
                    <a16:rowId xmlns:a16="http://schemas.microsoft.com/office/drawing/2014/main" val="10000"/>
                  </a:ext>
                </a:extLst>
              </a:tr>
              <a:tr h="1056794">
                <a:tc>
                  <a:txBody>
                    <a:bodyPr/>
                    <a:lstStyle/>
                    <a:p>
                      <a:pPr>
                        <a:buNone/>
                      </a:pPr>
                      <a:r>
                        <a:rPr lang="en-US" sz="2600" dirty="0" err="1">
                          <a:latin typeface="Times New Roman" panose="02020603050405020304" pitchFamily="18" charset="0"/>
                          <a:cs typeface="Times New Roman" panose="02020603050405020304" pitchFamily="18" charset="0"/>
                        </a:rPr>
                        <a:t>Bước</a:t>
                      </a:r>
                      <a:r>
                        <a:rPr lang="en-US" sz="2600" dirty="0">
                          <a:latin typeface="Times New Roman" panose="02020603050405020304" pitchFamily="18" charset="0"/>
                          <a:cs typeface="Times New Roman" panose="02020603050405020304" pitchFamily="18" charset="0"/>
                        </a:rPr>
                        <a:t> 1</a:t>
                      </a:r>
                    </a:p>
                  </a:txBody>
                  <a:tcPr/>
                </a:tc>
                <a:tc>
                  <a:txBody>
                    <a:bodyPr/>
                    <a:lstStyle/>
                    <a:p>
                      <a:pPr>
                        <a:buNone/>
                      </a:pPr>
                      <a:r>
                        <a:rPr lang="vi-VN" sz="2600" dirty="0" smtClean="0">
                          <a:latin typeface="Times New Roman" panose="02020603050405020304" pitchFamily="18" charset="0"/>
                          <a:cs typeface="Times New Roman" panose="02020603050405020304" pitchFamily="18" charset="0"/>
                        </a:rPr>
                        <a:t>a. Dưới</a:t>
                      </a:r>
                      <a:r>
                        <a:rPr lang="vi-VN" sz="2600" baseline="0" dirty="0" smtClean="0">
                          <a:latin typeface="Times New Roman" panose="02020603050405020304" pitchFamily="18" charset="0"/>
                          <a:cs typeface="Times New Roman" panose="02020603050405020304" pitchFamily="18" charset="0"/>
                        </a:rPr>
                        <a:t> nưới</a:t>
                      </a:r>
                      <a:endParaRPr lang="en-US" sz="2600" dirty="0">
                        <a:latin typeface="Times New Roman" panose="02020603050405020304" pitchFamily="18" charset="0"/>
                        <a:cs typeface="Times New Roman" panose="02020603050405020304" pitchFamily="18" charset="0"/>
                      </a:endParaRPr>
                    </a:p>
                    <a:p>
                      <a:pPr>
                        <a:buNone/>
                      </a:pPr>
                      <a:r>
                        <a:rPr lang="en-US" sz="2600" dirty="0" smtClean="0">
                          <a:latin typeface="Times New Roman" panose="02020603050405020304" pitchFamily="18" charset="0"/>
                          <a:cs typeface="Times New Roman" panose="02020603050405020304" pitchFamily="18" charset="0"/>
                        </a:rPr>
                        <a:t>b</a:t>
                      </a:r>
                      <a:r>
                        <a:rPr lang="vi-VN" sz="2600" dirty="0" smtClean="0">
                          <a:latin typeface="Times New Roman" panose="02020603050405020304" pitchFamily="18" charset="0"/>
                          <a:cs typeface="Times New Roman" panose="02020603050405020304" pitchFamily="18" charset="0"/>
                        </a:rPr>
                        <a:t>. Trên</a:t>
                      </a:r>
                      <a:r>
                        <a:rPr lang="vi-VN" sz="2600" baseline="0" dirty="0" smtClean="0">
                          <a:latin typeface="Times New Roman" panose="02020603050405020304" pitchFamily="18" charset="0"/>
                          <a:cs typeface="Times New Roman" panose="02020603050405020304" pitchFamily="18" charset="0"/>
                        </a:rPr>
                        <a:t> cạn</a:t>
                      </a:r>
                      <a:endParaRPr lang="en-US" sz="2600" dirty="0">
                        <a:latin typeface="Times New Roman" panose="02020603050405020304" pitchFamily="18" charset="0"/>
                        <a:cs typeface="Times New Roman" panose="02020603050405020304" pitchFamily="18" charset="0"/>
                      </a:endParaRPr>
                    </a:p>
                  </a:txBody>
                  <a:tcPr/>
                </a:tc>
                <a:tc>
                  <a:txBody>
                    <a:bodyPr/>
                    <a:lstStyle/>
                    <a:p>
                      <a:pPr>
                        <a:buNone/>
                      </a:pPr>
                      <a:r>
                        <a:rPr lang="vi-VN" sz="2600" dirty="0" smtClean="0">
                          <a:latin typeface="Times New Roman" panose="02020603050405020304" pitchFamily="18" charset="0"/>
                          <a:cs typeface="Times New Roman" panose="02020603050405020304" pitchFamily="18" charset="0"/>
                        </a:rPr>
                        <a:t>Cá</a:t>
                      </a:r>
                      <a:r>
                        <a:rPr lang="vi-VN" sz="2600" baseline="0" dirty="0" smtClean="0">
                          <a:latin typeface="Times New Roman" panose="02020603050405020304" pitchFamily="18" charset="0"/>
                          <a:cs typeface="Times New Roman" panose="02020603050405020304" pitchFamily="18" charset="0"/>
                        </a:rPr>
                        <a:t> trắm</a:t>
                      </a:r>
                      <a:endParaRPr lang="en-US" sz="260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2600" kern="1200" dirty="0" smtClean="0">
                          <a:solidFill>
                            <a:schemeClr val="dk1"/>
                          </a:solidFill>
                          <a:latin typeface="Times New Roman" panose="02020603050405020304" pitchFamily="18" charset="0"/>
                          <a:ea typeface="+mn-ea"/>
                          <a:cs typeface="Times New Roman" panose="02020603050405020304" pitchFamily="18" charset="0"/>
                        </a:rPr>
                        <a:t>Bước</a:t>
                      </a:r>
                      <a:r>
                        <a:rPr lang="vi-VN" sz="2600" kern="1200" baseline="0" dirty="0" smtClean="0">
                          <a:solidFill>
                            <a:schemeClr val="dk1"/>
                          </a:solidFill>
                          <a:latin typeface="Times New Roman" panose="02020603050405020304" pitchFamily="18" charset="0"/>
                          <a:ea typeface="+mn-ea"/>
                          <a:cs typeface="Times New Roman" panose="02020603050405020304" pitchFamily="18" charset="0"/>
                        </a:rPr>
                        <a:t> 2</a:t>
                      </a:r>
                      <a:endParaRPr lang="en-US" sz="2600" kern="1200" dirty="0" smtClean="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1"/>
                  </a:ext>
                </a:extLst>
              </a:tr>
              <a:tr h="896012">
                <a:tc>
                  <a:txBody>
                    <a:bodyPr/>
                    <a:lstStyle/>
                    <a:p>
                      <a:pPr>
                        <a:buNone/>
                      </a:pPr>
                      <a:r>
                        <a:rPr lang="en-US" sz="2600" dirty="0" err="1">
                          <a:latin typeface="Times New Roman" panose="02020603050405020304" pitchFamily="18" charset="0"/>
                          <a:cs typeface="Times New Roman" panose="02020603050405020304" pitchFamily="18" charset="0"/>
                        </a:rPr>
                        <a:t>Bước</a:t>
                      </a:r>
                      <a:r>
                        <a:rPr lang="en-US" sz="2600" dirty="0">
                          <a:latin typeface="Times New Roman" panose="02020603050405020304" pitchFamily="18" charset="0"/>
                          <a:cs typeface="Times New Roman" panose="02020603050405020304" pitchFamily="18" charset="0"/>
                        </a:rPr>
                        <a:t> 2</a:t>
                      </a:r>
                    </a:p>
                  </a:txBody>
                  <a:tcPr/>
                </a:tc>
                <a:tc>
                  <a:txBody>
                    <a:bodyPr/>
                    <a:lstStyle/>
                    <a:p>
                      <a:pPr>
                        <a:buNone/>
                      </a:pPr>
                      <a:r>
                        <a:rPr lang="en-US" sz="2600" dirty="0" smtClean="0">
                          <a:latin typeface="Times New Roman" panose="02020603050405020304" pitchFamily="18" charset="0"/>
                          <a:cs typeface="Times New Roman" panose="02020603050405020304" pitchFamily="18" charset="0"/>
                        </a:rPr>
                        <a:t>a</a:t>
                      </a:r>
                      <a:r>
                        <a:rPr lang="vi-VN" sz="2600" dirty="0" smtClean="0">
                          <a:latin typeface="Times New Roman" panose="02020603050405020304" pitchFamily="18" charset="0"/>
                          <a:cs typeface="Times New Roman" panose="02020603050405020304" pitchFamily="18" charset="0"/>
                        </a:rPr>
                        <a:t>.</a:t>
                      </a:r>
                      <a:r>
                        <a:rPr lang="vi-VN" sz="2600" baseline="0" dirty="0" smtClean="0">
                          <a:latin typeface="Times New Roman" panose="02020603050405020304" pitchFamily="18" charset="0"/>
                          <a:cs typeface="Times New Roman" panose="02020603050405020304" pitchFamily="18" charset="0"/>
                        </a:rPr>
                        <a:t> </a:t>
                      </a:r>
                      <a:r>
                        <a:rPr lang="vi-VN" sz="2600" dirty="0" smtClean="0">
                          <a:latin typeface="Times New Roman" panose="02020603050405020304" pitchFamily="18" charset="0"/>
                          <a:cs typeface="Times New Roman" panose="02020603050405020304" pitchFamily="18" charset="0"/>
                        </a:rPr>
                        <a:t>Có</a:t>
                      </a:r>
                      <a:r>
                        <a:rPr lang="vi-VN" sz="2600" baseline="0" dirty="0" smtClean="0">
                          <a:latin typeface="Times New Roman" panose="02020603050405020304" pitchFamily="18" charset="0"/>
                          <a:cs typeface="Times New Roman" panose="02020603050405020304" pitchFamily="18" charset="0"/>
                        </a:rPr>
                        <a:t> thể bay</a:t>
                      </a:r>
                      <a:endParaRPr lang="en-US" sz="2600" dirty="0">
                        <a:latin typeface="Times New Roman" panose="02020603050405020304" pitchFamily="18" charset="0"/>
                        <a:cs typeface="Times New Roman" panose="02020603050405020304" pitchFamily="18" charset="0"/>
                      </a:endParaRPr>
                    </a:p>
                    <a:p>
                      <a:pPr>
                        <a:buNone/>
                      </a:pPr>
                      <a:r>
                        <a:rPr lang="en-US" sz="2600" dirty="0" smtClean="0">
                          <a:latin typeface="Times New Roman" panose="02020603050405020304" pitchFamily="18" charset="0"/>
                          <a:cs typeface="Times New Roman" panose="02020603050405020304" pitchFamily="18" charset="0"/>
                        </a:rPr>
                        <a:t>b</a:t>
                      </a:r>
                      <a:r>
                        <a:rPr lang="vi-VN" sz="2600" dirty="0" smtClean="0">
                          <a:latin typeface="Times New Roman" panose="02020603050405020304" pitchFamily="18" charset="0"/>
                          <a:cs typeface="Times New Roman" panose="02020603050405020304" pitchFamily="18" charset="0"/>
                        </a:rPr>
                        <a:t>. Không</a:t>
                      </a:r>
                      <a:r>
                        <a:rPr lang="vi-VN" sz="2600" baseline="0" dirty="0" smtClean="0">
                          <a:latin typeface="Times New Roman" panose="02020603050405020304" pitchFamily="18" charset="0"/>
                          <a:cs typeface="Times New Roman" panose="02020603050405020304" pitchFamily="18" charset="0"/>
                        </a:rPr>
                        <a:t> thể bay</a:t>
                      </a:r>
                      <a:endParaRPr lang="en-US" sz="2600" dirty="0">
                        <a:latin typeface="Times New Roman" panose="02020603050405020304" pitchFamily="18" charset="0"/>
                        <a:cs typeface="Times New Roman" panose="02020603050405020304" pitchFamily="18" charset="0"/>
                      </a:endParaRPr>
                    </a:p>
                  </a:txBody>
                  <a:tcPr/>
                </a:tc>
                <a:tc>
                  <a:txBody>
                    <a:bodyPr/>
                    <a:lstStyle/>
                    <a:p>
                      <a:pPr>
                        <a:buNone/>
                      </a:pPr>
                      <a:r>
                        <a:rPr lang="vi-VN" sz="2600" dirty="0" smtClean="0">
                          <a:latin typeface="Times New Roman" panose="02020603050405020304" pitchFamily="18" charset="0"/>
                          <a:cs typeface="Times New Roman" panose="02020603050405020304" pitchFamily="18" charset="0"/>
                          <a:sym typeface="+mn-ea"/>
                        </a:rPr>
                        <a:t>Chim bồ</a:t>
                      </a:r>
                      <a:r>
                        <a:rPr lang="vi-VN" sz="2600" baseline="0" dirty="0" smtClean="0">
                          <a:latin typeface="Times New Roman" panose="02020603050405020304" pitchFamily="18" charset="0"/>
                          <a:cs typeface="Times New Roman" panose="02020603050405020304" pitchFamily="18" charset="0"/>
                          <a:sym typeface="+mn-ea"/>
                        </a:rPr>
                        <a:t> câu</a:t>
                      </a:r>
                      <a:endParaRPr lang="en-US" sz="2600" dirty="0">
                        <a:latin typeface="Times New Roman" panose="02020603050405020304" pitchFamily="18" charset="0"/>
                        <a:cs typeface="Times New Roman" panose="02020603050405020304" pitchFamily="18" charset="0"/>
                      </a:endParaRPr>
                    </a:p>
                    <a:p>
                      <a:pPr>
                        <a:buNone/>
                      </a:pPr>
                      <a:r>
                        <a:rPr lang="vi-VN" sz="2600" kern="1200" dirty="0" smtClean="0">
                          <a:solidFill>
                            <a:schemeClr val="dk1"/>
                          </a:solidFill>
                          <a:latin typeface="Times New Roman" panose="02020603050405020304" pitchFamily="18" charset="0"/>
                          <a:ea typeface="+mn-ea"/>
                          <a:cs typeface="Times New Roman" panose="02020603050405020304" pitchFamily="18" charset="0"/>
                        </a:rPr>
                        <a:t>Bước</a:t>
                      </a:r>
                      <a:r>
                        <a:rPr lang="vi-VN" sz="2600" kern="1200" baseline="0" dirty="0" smtClean="0">
                          <a:solidFill>
                            <a:schemeClr val="dk1"/>
                          </a:solidFill>
                          <a:latin typeface="Times New Roman" panose="02020603050405020304" pitchFamily="18" charset="0"/>
                          <a:ea typeface="+mn-ea"/>
                          <a:cs typeface="Times New Roman" panose="02020603050405020304" pitchFamily="18" charset="0"/>
                        </a:rPr>
                        <a:t> 3</a:t>
                      </a:r>
                      <a:endParaRPr lang="en-US" sz="2600" kern="1200" dirty="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2"/>
                  </a:ext>
                </a:extLst>
              </a:tr>
              <a:tr h="1280017">
                <a:tc>
                  <a:txBody>
                    <a:bodyPr/>
                    <a:lstStyle/>
                    <a:p>
                      <a:pPr>
                        <a:buNone/>
                      </a:pPr>
                      <a:r>
                        <a:rPr lang="en-US" sz="2600" dirty="0" err="1">
                          <a:latin typeface="Times New Roman" panose="02020603050405020304" pitchFamily="18" charset="0"/>
                          <a:cs typeface="Times New Roman" panose="02020603050405020304" pitchFamily="18" charset="0"/>
                        </a:rPr>
                        <a:t>Bước</a:t>
                      </a:r>
                      <a:r>
                        <a:rPr lang="en-US" sz="2600" dirty="0">
                          <a:latin typeface="Times New Roman" panose="02020603050405020304" pitchFamily="18" charset="0"/>
                          <a:cs typeface="Times New Roman" panose="02020603050405020304" pitchFamily="18" charset="0"/>
                        </a:rPr>
                        <a:t> 3</a:t>
                      </a:r>
                    </a:p>
                  </a:txBody>
                  <a:tcPr/>
                </a:tc>
                <a:tc>
                  <a:txBody>
                    <a:bodyPr/>
                    <a:lstStyle/>
                    <a:p>
                      <a:pPr>
                        <a:buNone/>
                      </a:pPr>
                      <a:r>
                        <a:rPr lang="en-US" sz="2600" dirty="0" smtClean="0">
                          <a:latin typeface="Times New Roman" panose="02020603050405020304" pitchFamily="18" charset="0"/>
                          <a:cs typeface="Times New Roman" panose="02020603050405020304" pitchFamily="18" charset="0"/>
                        </a:rPr>
                        <a:t>a</a:t>
                      </a:r>
                      <a:r>
                        <a:rPr lang="vi-VN" sz="2600" dirty="0" smtClean="0">
                          <a:latin typeface="Times New Roman" panose="02020603050405020304" pitchFamily="18" charset="0"/>
                          <a:cs typeface="Times New Roman" panose="02020603050405020304" pitchFamily="18" charset="0"/>
                        </a:rPr>
                        <a:t>.</a:t>
                      </a:r>
                      <a:r>
                        <a:rPr lang="vi-VN" sz="2600" baseline="0" dirty="0" smtClean="0">
                          <a:latin typeface="Times New Roman" panose="02020603050405020304" pitchFamily="18" charset="0"/>
                          <a:cs typeface="Times New Roman" panose="02020603050405020304" pitchFamily="18" charset="0"/>
                        </a:rPr>
                        <a:t> Có sừng</a:t>
                      </a:r>
                    </a:p>
                    <a:p>
                      <a:pPr>
                        <a:buNone/>
                      </a:pPr>
                      <a:r>
                        <a:rPr lang="en-US" sz="2600" dirty="0" smtClean="0">
                          <a:latin typeface="Times New Roman" panose="02020603050405020304" pitchFamily="18" charset="0"/>
                          <a:cs typeface="Times New Roman" panose="02020603050405020304" pitchFamily="18" charset="0"/>
                        </a:rPr>
                        <a:t>b</a:t>
                      </a:r>
                      <a:r>
                        <a:rPr lang="vi-VN" sz="2600" dirty="0" smtClean="0">
                          <a:latin typeface="Times New Roman" panose="02020603050405020304" pitchFamily="18" charset="0"/>
                          <a:cs typeface="Times New Roman" panose="02020603050405020304" pitchFamily="18" charset="0"/>
                        </a:rPr>
                        <a:t>. Không</a:t>
                      </a:r>
                      <a:r>
                        <a:rPr lang="vi-VN" sz="2600" baseline="0" dirty="0" smtClean="0">
                          <a:latin typeface="Times New Roman" panose="02020603050405020304" pitchFamily="18" charset="0"/>
                          <a:cs typeface="Times New Roman" panose="02020603050405020304" pitchFamily="18" charset="0"/>
                        </a:rPr>
                        <a:t> có sừng</a:t>
                      </a:r>
                      <a:r>
                        <a:rPr lang="vi-VN" sz="2600" dirty="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txBody>
                  <a:tcPr/>
                </a:tc>
                <a:tc>
                  <a:txBody>
                    <a:bodyPr/>
                    <a:lstStyle/>
                    <a:p>
                      <a:pPr>
                        <a:buNone/>
                      </a:pPr>
                      <a:r>
                        <a:rPr lang="vi-VN" sz="2600" dirty="0" smtClean="0">
                          <a:latin typeface="Times New Roman" panose="02020603050405020304" pitchFamily="18" charset="0"/>
                          <a:cs typeface="Times New Roman" panose="02020603050405020304" pitchFamily="18" charset="0"/>
                          <a:sym typeface="+mn-ea"/>
                        </a:rPr>
                        <a:t>Con trâu</a:t>
                      </a:r>
                      <a:endParaRPr lang="en-US" sz="2600" dirty="0">
                        <a:latin typeface="Times New Roman" panose="02020603050405020304" pitchFamily="18" charset="0"/>
                        <a:cs typeface="Times New Roman" panose="02020603050405020304" pitchFamily="18" charset="0"/>
                      </a:endParaRPr>
                    </a:p>
                    <a:p>
                      <a:pPr>
                        <a:buNone/>
                      </a:pPr>
                      <a:r>
                        <a:rPr lang="vi-VN" sz="2600" dirty="0" smtClean="0">
                          <a:latin typeface="Times New Roman" panose="02020603050405020304" pitchFamily="18" charset="0"/>
                          <a:cs typeface="Times New Roman" panose="02020603050405020304" pitchFamily="18" charset="0"/>
                          <a:sym typeface="+mn-ea"/>
                        </a:rPr>
                        <a:t>Bước</a:t>
                      </a:r>
                      <a:r>
                        <a:rPr lang="vi-VN" sz="2600" baseline="0" dirty="0" smtClean="0">
                          <a:latin typeface="Times New Roman" panose="02020603050405020304" pitchFamily="18" charset="0"/>
                          <a:cs typeface="Times New Roman" panose="02020603050405020304" pitchFamily="18" charset="0"/>
                          <a:sym typeface="+mn-ea"/>
                        </a:rPr>
                        <a:t> 4</a:t>
                      </a:r>
                      <a:endParaRPr lang="en-US" sz="2600" dirty="0">
                        <a:latin typeface="Times New Roman" panose="02020603050405020304" pitchFamily="18" charset="0"/>
                        <a:cs typeface="Times New Roman" panose="02020603050405020304" pitchFamily="18" charset="0"/>
                      </a:endParaRPr>
                    </a:p>
                    <a:p>
                      <a:pPr>
                        <a:buNone/>
                      </a:pPr>
                      <a:endParaRPr lang="en-US" sz="2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1280017">
                <a:tc>
                  <a:txBody>
                    <a:bodyPr/>
                    <a:lstStyle/>
                    <a:p>
                      <a:pPr>
                        <a:buNone/>
                      </a:pPr>
                      <a:r>
                        <a:rPr lang="en-US" sz="2600" dirty="0" err="1">
                          <a:latin typeface="Times New Roman" panose="02020603050405020304" pitchFamily="18" charset="0"/>
                          <a:cs typeface="Times New Roman" panose="02020603050405020304" pitchFamily="18" charset="0"/>
                        </a:rPr>
                        <a:t>Bước</a:t>
                      </a:r>
                      <a:r>
                        <a:rPr lang="en-US" sz="2600" dirty="0">
                          <a:latin typeface="Times New Roman" panose="02020603050405020304" pitchFamily="18" charset="0"/>
                          <a:cs typeface="Times New Roman" panose="02020603050405020304" pitchFamily="18" charset="0"/>
                        </a:rPr>
                        <a:t> 4</a:t>
                      </a:r>
                    </a:p>
                  </a:txBody>
                  <a:tcPr/>
                </a:tc>
                <a:tc>
                  <a:txBody>
                    <a:bodyPr/>
                    <a:lstStyle/>
                    <a:p>
                      <a:pPr>
                        <a:buNone/>
                      </a:pPr>
                      <a:r>
                        <a:rPr lang="en-US" sz="2600" dirty="0" smtClean="0">
                          <a:latin typeface="Times New Roman" panose="02020603050405020304" pitchFamily="18" charset="0"/>
                          <a:cs typeface="Times New Roman" panose="02020603050405020304" pitchFamily="18" charset="0"/>
                          <a:sym typeface="+mn-ea"/>
                        </a:rPr>
                        <a:t>a</a:t>
                      </a:r>
                      <a:r>
                        <a:rPr lang="vi-VN" sz="2600" dirty="0" smtClean="0">
                          <a:latin typeface="Times New Roman" panose="02020603050405020304" pitchFamily="18" charset="0"/>
                          <a:cs typeface="Times New Roman" panose="02020603050405020304" pitchFamily="18" charset="0"/>
                          <a:sym typeface="+mn-ea"/>
                        </a:rPr>
                        <a:t>. Biết</a:t>
                      </a:r>
                      <a:r>
                        <a:rPr lang="vi-VN" sz="2600" baseline="0" dirty="0" smtClean="0">
                          <a:latin typeface="Times New Roman" panose="02020603050405020304" pitchFamily="18" charset="0"/>
                          <a:cs typeface="Times New Roman" panose="02020603050405020304" pitchFamily="18" charset="0"/>
                          <a:sym typeface="+mn-ea"/>
                        </a:rPr>
                        <a:t> trèo cây</a:t>
                      </a:r>
                      <a:endParaRPr lang="en-US" sz="2600" dirty="0">
                        <a:latin typeface="Times New Roman" panose="02020603050405020304" pitchFamily="18" charset="0"/>
                        <a:cs typeface="Times New Roman" panose="02020603050405020304" pitchFamily="18" charset="0"/>
                      </a:endParaRPr>
                    </a:p>
                    <a:p>
                      <a:pPr>
                        <a:buNone/>
                      </a:pPr>
                      <a:r>
                        <a:rPr lang="en-US" sz="2600" dirty="0" smtClean="0">
                          <a:latin typeface="Times New Roman" panose="02020603050405020304" pitchFamily="18" charset="0"/>
                          <a:cs typeface="Times New Roman" panose="02020603050405020304" pitchFamily="18" charset="0"/>
                          <a:sym typeface="+mn-ea"/>
                        </a:rPr>
                        <a:t>b</a:t>
                      </a:r>
                      <a:r>
                        <a:rPr lang="vi-VN" sz="2600" dirty="0" smtClean="0">
                          <a:latin typeface="Times New Roman" panose="02020603050405020304" pitchFamily="18" charset="0"/>
                          <a:cs typeface="Times New Roman" panose="02020603050405020304" pitchFamily="18" charset="0"/>
                          <a:sym typeface="+mn-ea"/>
                        </a:rPr>
                        <a:t>. Không</a:t>
                      </a:r>
                      <a:r>
                        <a:rPr lang="vi-VN" sz="2600" baseline="0" dirty="0" smtClean="0">
                          <a:latin typeface="Times New Roman" panose="02020603050405020304" pitchFamily="18" charset="0"/>
                          <a:cs typeface="Times New Roman" panose="02020603050405020304" pitchFamily="18" charset="0"/>
                          <a:sym typeface="+mn-ea"/>
                        </a:rPr>
                        <a:t> biết trèo cây</a:t>
                      </a:r>
                      <a:endParaRPr lang="en-US" sz="2600" dirty="0">
                        <a:latin typeface="Times New Roman" panose="02020603050405020304" pitchFamily="18" charset="0"/>
                        <a:cs typeface="Times New Roman" panose="02020603050405020304" pitchFamily="18" charset="0"/>
                      </a:endParaRPr>
                    </a:p>
                  </a:txBody>
                  <a:tcPr/>
                </a:tc>
                <a:tc>
                  <a:txBody>
                    <a:bodyPr/>
                    <a:lstStyle/>
                    <a:p>
                      <a:pPr>
                        <a:buNone/>
                      </a:pPr>
                      <a:r>
                        <a:rPr lang="vi-VN" sz="2600" dirty="0" smtClean="0">
                          <a:latin typeface="Times New Roman" panose="02020603050405020304" pitchFamily="18" charset="0"/>
                          <a:cs typeface="Times New Roman" panose="02020603050405020304" pitchFamily="18" charset="0"/>
                          <a:sym typeface="+mn-ea"/>
                        </a:rPr>
                        <a:t>Con mèo</a:t>
                      </a:r>
                      <a:endParaRPr lang="en-US" sz="2600" dirty="0">
                        <a:latin typeface="Times New Roman" panose="02020603050405020304" pitchFamily="18" charset="0"/>
                        <a:cs typeface="Times New Roman" panose="02020603050405020304" pitchFamily="18" charset="0"/>
                      </a:endParaRPr>
                    </a:p>
                    <a:p>
                      <a:pPr>
                        <a:buNone/>
                      </a:pPr>
                      <a:r>
                        <a:rPr lang="vi-VN" sz="2600" dirty="0" smtClean="0">
                          <a:latin typeface="Times New Roman" panose="02020603050405020304" pitchFamily="18" charset="0"/>
                          <a:cs typeface="Times New Roman" panose="02020603050405020304" pitchFamily="18" charset="0"/>
                          <a:sym typeface="+mn-ea"/>
                        </a:rPr>
                        <a:t>Con chó</a:t>
                      </a:r>
                      <a:endParaRPr lang="en-US" sz="2600" dirty="0">
                        <a:latin typeface="Times New Roman" panose="02020603050405020304" pitchFamily="18" charset="0"/>
                        <a:cs typeface="Times New Roman" panose="02020603050405020304" pitchFamily="18" charset="0"/>
                      </a:endParaRPr>
                    </a:p>
                    <a:p>
                      <a:pPr>
                        <a:buNone/>
                      </a:pPr>
                      <a:endParaRPr lang="en-US" sz="2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bl>
          </a:graphicData>
        </a:graphic>
      </p:graphicFrame>
      <p:sp>
        <p:nvSpPr>
          <p:cNvPr id="5" name="Text Box 4"/>
          <p:cNvSpPr txBox="1"/>
          <p:nvPr/>
        </p:nvSpPr>
        <p:spPr>
          <a:xfrm>
            <a:off x="130175" y="20320"/>
            <a:ext cx="11735435" cy="1383665"/>
          </a:xfrm>
          <a:prstGeom prst="rect">
            <a:avLst/>
          </a:prstGeom>
          <a:noFill/>
        </p:spPr>
        <p:txBody>
          <a:bodyPr wrap="square" rtlCol="0" anchor="t">
            <a:spAutoFit/>
          </a:bodyPr>
          <a:lstStyle/>
          <a:p>
            <a:r>
              <a:rPr lang="en-US" sz="2800" dirty="0"/>
              <a:t>    </a:t>
            </a:r>
            <a:r>
              <a:rPr lang="vi-VN" sz="2800" dirty="0" smtClean="0">
                <a:latin typeface="+mj-lt"/>
              </a:rPr>
              <a:t>Bài tập 2:</a:t>
            </a:r>
            <a:r>
              <a:rPr lang="en-US" sz="2800" dirty="0" smtClean="0">
                <a:latin typeface="+mj-lt"/>
              </a:rPr>
              <a:t> </a:t>
            </a:r>
            <a:r>
              <a:rPr lang="en-US" sz="2800" dirty="0" err="1" smtClean="0">
                <a:latin typeface="Times New Roman" panose="02020603050405020304" pitchFamily="18" charset="0"/>
                <a:cs typeface="Times New Roman" panose="02020603050405020304" pitchFamily="18" charset="0"/>
              </a:rPr>
              <a:t>Xây</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sau</a:t>
            </a:r>
            <a:r>
              <a:rPr lang="en-US" sz="2800" dirty="0" smtClean="0">
                <a:latin typeface="Times New Roman" panose="02020603050405020304" pitchFamily="18" charset="0"/>
                <a:cs typeface="Times New Roman" panose="02020603050405020304" pitchFamily="18" charset="0"/>
              </a:rPr>
              <a:t>:</a:t>
            </a:r>
            <a:r>
              <a:rPr lang="vi-VN"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trắm</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chim bồ câu</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con trâu</a:t>
            </a:r>
            <a:r>
              <a:rPr lang="en-US" sz="2800" dirty="0" smtClean="0">
                <a:latin typeface="Times New Roman" panose="02020603050405020304" pitchFamily="18" charset="0"/>
                <a:cs typeface="Times New Roman" panose="02020603050405020304" pitchFamily="18" charset="0"/>
              </a:rPr>
              <a:t>,</a:t>
            </a:r>
            <a:r>
              <a:rPr lang="vi-VN" sz="2800" dirty="0" smtClean="0">
                <a:latin typeface="Times New Roman" panose="02020603050405020304" pitchFamily="18" charset="0"/>
                <a:cs typeface="Times New Roman" panose="02020603050405020304" pitchFamily="18" charset="0"/>
              </a:rPr>
              <a:t> con</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chó</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con mèo</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29624097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102179" y="87265"/>
            <a:ext cx="6851718" cy="537707"/>
          </a:xfrm>
          <a:prstGeom prst="rect">
            <a:avLst/>
          </a:prstGeom>
          <a:solidFill>
            <a:srgbClr val="FFFFFF"/>
          </a:solidFill>
          <a:ln w="19050">
            <a:solidFill>
              <a:srgbClr val="002060"/>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vi-VN" altLang="en-US" sz="2400" b="1" i="0" u="none" strike="noStrike" cap="none" normalizeH="0" baseline="0" dirty="0" smtClean="0">
                <a:ln>
                  <a:noFill/>
                </a:ln>
                <a:solidFill>
                  <a:srgbClr val="000000"/>
                </a:solidFill>
                <a:effectLst/>
                <a:latin typeface="+mj-lt"/>
                <a:ea typeface="Tahoma" panose="020B0604030504040204" pitchFamily="34" charset="0"/>
                <a:cs typeface="Tahoma" panose="020B0604030504040204" pitchFamily="34" charset="0"/>
              </a:rPr>
              <a:t>Cá</a:t>
            </a:r>
            <a:r>
              <a:rPr kumimoji="0" lang="vi-VN" altLang="en-US" sz="2400" b="1" i="0" u="none" strike="noStrike" cap="none" normalizeH="0" dirty="0" smtClean="0">
                <a:ln>
                  <a:noFill/>
                </a:ln>
                <a:solidFill>
                  <a:srgbClr val="000000"/>
                </a:solidFill>
                <a:effectLst/>
                <a:latin typeface="+mj-lt"/>
                <a:ea typeface="Tahoma" panose="020B0604030504040204" pitchFamily="34" charset="0"/>
                <a:cs typeface="Tahoma" panose="020B0604030504040204" pitchFamily="34" charset="0"/>
              </a:rPr>
              <a:t> trắm, chim bồ câu, con trâu, con chó, con mèo</a:t>
            </a:r>
            <a:endParaRPr kumimoji="0" lang="en-US" altLang="en-US" sz="2400" b="0" i="0" u="none" strike="noStrike" cap="none" normalizeH="0" baseline="0" dirty="0" smtClean="0">
              <a:ln>
                <a:noFill/>
              </a:ln>
              <a:solidFill>
                <a:schemeClr val="tx1"/>
              </a:solidFill>
              <a:effectLst/>
              <a:latin typeface="+mj-lt"/>
              <a:ea typeface="Tahoma" panose="020B0604030504040204" pitchFamily="34" charset="0"/>
              <a:cs typeface="Tahoma" panose="020B0604030504040204" pitchFamily="34" charset="0"/>
            </a:endParaRPr>
          </a:p>
        </p:txBody>
      </p:sp>
      <p:sp>
        <p:nvSpPr>
          <p:cNvPr id="9" name="Rectangle 8"/>
          <p:cNvSpPr>
            <a:spLocks noChangeArrowheads="1"/>
          </p:cNvSpPr>
          <p:nvPr/>
        </p:nvSpPr>
        <p:spPr bwMode="auto">
          <a:xfrm>
            <a:off x="2331993" y="1163335"/>
            <a:ext cx="2076450" cy="430530"/>
          </a:xfrm>
          <a:prstGeom prst="rect">
            <a:avLst/>
          </a:prstGeom>
          <a:solidFill>
            <a:srgbClr val="FFFFFF"/>
          </a:solidFill>
          <a:ln w="19050">
            <a:solidFill>
              <a:srgbClr val="002060"/>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vi-VN" altLang="en-US" sz="2000" b="1" i="0" u="none" strike="noStrike" cap="none" normalizeH="0" baseline="0" dirty="0" smtClean="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Trên</a:t>
            </a:r>
            <a:r>
              <a:rPr kumimoji="0" lang="vi-VN" altLang="en-US" sz="2000" b="1" i="0" u="none" strike="noStrike" cap="none" normalizeH="0" dirty="0" smtClean="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cạn</a:t>
            </a:r>
            <a:endParaRPr kumimoji="0" lang="en-US" altLang="en-US" sz="20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0" name="Rectangle 10"/>
          <p:cNvSpPr>
            <a:spLocks noChangeArrowheads="1"/>
          </p:cNvSpPr>
          <p:nvPr/>
        </p:nvSpPr>
        <p:spPr bwMode="auto">
          <a:xfrm>
            <a:off x="7684135" y="1167130"/>
            <a:ext cx="2681605" cy="639445"/>
          </a:xfrm>
          <a:prstGeom prst="rect">
            <a:avLst/>
          </a:prstGeom>
          <a:solidFill>
            <a:srgbClr val="FFFFFF"/>
          </a:solidFill>
          <a:ln w="19050">
            <a:solidFill>
              <a:srgbClr val="002060"/>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vi-VN" altLang="en-US" sz="2000" b="1" i="0" u="none" strike="noStrike" cap="none" normalizeH="0" baseline="0" dirty="0" smtClean="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Dưới</a:t>
            </a:r>
            <a:r>
              <a:rPr kumimoji="0" lang="vi-VN" altLang="en-US" sz="2000" b="1" i="0" u="none" strike="noStrike" cap="none" normalizeH="0" dirty="0" smtClean="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nước</a:t>
            </a:r>
            <a:endParaRPr kumimoji="0" lang="en-US" altLang="en-US" sz="20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9" name="Rectangle 23"/>
          <p:cNvSpPr>
            <a:spLocks noChangeArrowheads="1"/>
          </p:cNvSpPr>
          <p:nvPr/>
        </p:nvSpPr>
        <p:spPr bwMode="auto">
          <a:xfrm>
            <a:off x="1214120" y="1948815"/>
            <a:ext cx="2016760" cy="592455"/>
          </a:xfrm>
          <a:prstGeom prst="rect">
            <a:avLst/>
          </a:prstGeom>
          <a:solidFill>
            <a:srgbClr val="FFFFFF"/>
          </a:solidFill>
          <a:ln w="19050">
            <a:solidFill>
              <a:srgbClr val="002060"/>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2000" b="1" i="0" u="none" strike="noStrike" cap="none" normalizeH="0" baseline="0" smtClean="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Có thể bay</a:t>
            </a:r>
            <a:endParaRPr kumimoji="0" lang="en-US" altLang="en-US" sz="2000" b="0" i="0" u="none" strike="noStrike" cap="none" normalizeH="0" baseline="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0" name="Rectangle 24"/>
          <p:cNvSpPr>
            <a:spLocks noChangeArrowheads="1"/>
          </p:cNvSpPr>
          <p:nvPr/>
        </p:nvSpPr>
        <p:spPr bwMode="auto">
          <a:xfrm>
            <a:off x="2803525" y="2949575"/>
            <a:ext cx="1933575" cy="644525"/>
          </a:xfrm>
          <a:prstGeom prst="rect">
            <a:avLst/>
          </a:prstGeom>
          <a:solidFill>
            <a:srgbClr val="FFFFFF"/>
          </a:solidFill>
          <a:ln w="19050">
            <a:solidFill>
              <a:srgbClr val="002060"/>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vi-VN" altLang="en-US" sz="2000" b="1" i="0" u="none" strike="noStrike" cap="none" normalizeH="0" baseline="0" dirty="0" smtClean="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Có</a:t>
            </a:r>
            <a:r>
              <a:rPr kumimoji="0" lang="vi-VN" altLang="en-US" sz="2000" b="1" i="0" u="none" strike="noStrike" cap="none" normalizeH="0" dirty="0" smtClean="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sừng</a:t>
            </a:r>
            <a:endParaRPr kumimoji="0" lang="en-US" altLang="en-US" sz="2000" b="1" i="0" u="none" strike="noStrike" cap="none" normalizeH="0" baseline="0" dirty="0" smtClean="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1" name="Rectangle 25"/>
          <p:cNvSpPr>
            <a:spLocks noChangeArrowheads="1"/>
          </p:cNvSpPr>
          <p:nvPr/>
        </p:nvSpPr>
        <p:spPr bwMode="auto">
          <a:xfrm>
            <a:off x="3585845" y="1957705"/>
            <a:ext cx="2564765" cy="598170"/>
          </a:xfrm>
          <a:prstGeom prst="rect">
            <a:avLst/>
          </a:prstGeom>
          <a:solidFill>
            <a:srgbClr val="FFFFFF"/>
          </a:solidFill>
          <a:ln w="19050">
            <a:solidFill>
              <a:srgbClr val="002060"/>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2000" b="1" i="0" u="none" strike="noStrike" cap="none" normalizeH="0" baseline="0" dirty="0" err="1" smtClean="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Không thể bay</a:t>
            </a:r>
            <a:endParaRPr kumimoji="0" lang="en-US" altLang="en-US" sz="20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2" name="Rectangle 26"/>
          <p:cNvSpPr>
            <a:spLocks noChangeArrowheads="1"/>
          </p:cNvSpPr>
          <p:nvPr/>
        </p:nvSpPr>
        <p:spPr bwMode="auto">
          <a:xfrm>
            <a:off x="5259705" y="2980055"/>
            <a:ext cx="2924175" cy="634365"/>
          </a:xfrm>
          <a:prstGeom prst="rect">
            <a:avLst/>
          </a:prstGeom>
          <a:solidFill>
            <a:srgbClr val="FFFFFF"/>
          </a:solidFill>
          <a:ln w="19050">
            <a:solidFill>
              <a:srgbClr val="002060"/>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2000" b="1"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Không </a:t>
            </a:r>
            <a:r>
              <a:rPr kumimoji="0" lang="en-US" altLang="en-US" sz="2000" b="1" i="0" u="none" strike="noStrike" cap="none" normalizeH="0" baseline="0" dirty="0" err="1"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kumimoji="0" lang="en-US" altLang="en-US" sz="2000" b="1"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vi-VN" altLang="en-US" sz="2000" b="1"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sừng</a:t>
            </a:r>
            <a:endParaRPr kumimoji="0" lang="en-US" altLang="en-US" sz="2000" b="1"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cxnSp>
        <p:nvCxnSpPr>
          <p:cNvPr id="23" name="Straight Arrow Connector 22"/>
          <p:cNvCxnSpPr/>
          <p:nvPr/>
        </p:nvCxnSpPr>
        <p:spPr>
          <a:xfrm>
            <a:off x="2176415" y="2620864"/>
            <a:ext cx="0" cy="36674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169429" y="4460875"/>
            <a:ext cx="0" cy="36674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9133205" y="1806575"/>
            <a:ext cx="4445" cy="4381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564890" y="3667125"/>
            <a:ext cx="20955" cy="46863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84" name="Group 83"/>
          <p:cNvGrpSpPr/>
          <p:nvPr/>
        </p:nvGrpSpPr>
        <p:grpSpPr>
          <a:xfrm>
            <a:off x="3636645" y="639445"/>
            <a:ext cx="5514340" cy="518795"/>
            <a:chOff x="3539635" y="1956364"/>
            <a:chExt cx="5514655" cy="974758"/>
          </a:xfrm>
        </p:grpSpPr>
        <p:cxnSp>
          <p:nvCxnSpPr>
            <p:cNvPr id="6" name="Straight Connector 5"/>
            <p:cNvCxnSpPr/>
            <p:nvPr/>
          </p:nvCxnSpPr>
          <p:spPr>
            <a:xfrm>
              <a:off x="3539635" y="2438400"/>
              <a:ext cx="551465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041066" y="2423248"/>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539635" y="2449088"/>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200704" y="1956364"/>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a:off x="2176145" y="1508125"/>
            <a:ext cx="2913380" cy="435610"/>
            <a:chOff x="3539635" y="1956364"/>
            <a:chExt cx="5514655" cy="974758"/>
          </a:xfrm>
        </p:grpSpPr>
        <p:cxnSp>
          <p:nvCxnSpPr>
            <p:cNvPr id="86" name="Straight Connector 85"/>
            <p:cNvCxnSpPr/>
            <p:nvPr/>
          </p:nvCxnSpPr>
          <p:spPr>
            <a:xfrm>
              <a:off x="3539635" y="2438400"/>
              <a:ext cx="551465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9041066" y="2423248"/>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539635" y="2449088"/>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200704" y="1956364"/>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3585845" y="2566670"/>
            <a:ext cx="3181350" cy="393065"/>
            <a:chOff x="3539635" y="1956364"/>
            <a:chExt cx="5514655" cy="974758"/>
          </a:xfrm>
        </p:grpSpPr>
        <p:cxnSp>
          <p:nvCxnSpPr>
            <p:cNvPr id="91" name="Straight Connector 90"/>
            <p:cNvCxnSpPr/>
            <p:nvPr/>
          </p:nvCxnSpPr>
          <p:spPr>
            <a:xfrm>
              <a:off x="3539635" y="2438400"/>
              <a:ext cx="551465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9041066" y="2423248"/>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3539635" y="2449088"/>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6200704" y="1956364"/>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5436870" y="3644900"/>
            <a:ext cx="2757170" cy="393700"/>
            <a:chOff x="3539635" y="1956364"/>
            <a:chExt cx="5514655" cy="974758"/>
          </a:xfrm>
        </p:grpSpPr>
        <p:cxnSp>
          <p:nvCxnSpPr>
            <p:cNvPr id="12" name="Straight Connector 11"/>
            <p:cNvCxnSpPr/>
            <p:nvPr/>
          </p:nvCxnSpPr>
          <p:spPr>
            <a:xfrm>
              <a:off x="3539635" y="2438400"/>
              <a:ext cx="551465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041066" y="2423248"/>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539635" y="2449088"/>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200704" y="1956364"/>
              <a:ext cx="0" cy="48203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6" name="Rectangle 24"/>
          <p:cNvSpPr>
            <a:spLocks noChangeArrowheads="1"/>
          </p:cNvSpPr>
          <p:nvPr/>
        </p:nvSpPr>
        <p:spPr bwMode="auto">
          <a:xfrm>
            <a:off x="4737099" y="4031615"/>
            <a:ext cx="2135505" cy="429260"/>
          </a:xfrm>
          <a:prstGeom prst="rect">
            <a:avLst/>
          </a:prstGeom>
          <a:solidFill>
            <a:srgbClr val="FFFFFF"/>
          </a:solidFill>
          <a:ln w="19050">
            <a:solidFill>
              <a:srgbClr val="002060"/>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2000" b="1" i="0" u="none" strike="noStrike" cap="none" normalizeH="0" baseline="0" dirty="0" err="1" smtClean="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Có</a:t>
            </a:r>
            <a:r>
              <a:rPr kumimoji="0" lang="en-US" altLang="en-US" sz="2000" b="1" i="0" u="none" strike="noStrike" cap="none" normalizeH="0" baseline="0" dirty="0" smtClean="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2000" b="1" i="0" u="none" strike="noStrike" cap="none" normalizeH="0" baseline="0" dirty="0" err="1" smtClean="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thể</a:t>
            </a:r>
            <a:r>
              <a:rPr kumimoji="0" lang="en-US" altLang="en-US" sz="2000" b="1" i="0" u="none" strike="noStrike" cap="none" normalizeH="0" baseline="0" dirty="0" smtClean="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vi-VN" altLang="en-US" sz="20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trèo cây</a:t>
            </a:r>
            <a:endParaRPr kumimoji="0" lang="en-US" altLang="en-US" sz="2000" b="1" i="0" u="none" strike="noStrike" cap="none" normalizeH="0" baseline="0" dirty="0" smtClean="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7" name="Rectangle 24"/>
          <p:cNvSpPr>
            <a:spLocks noChangeArrowheads="1"/>
          </p:cNvSpPr>
          <p:nvPr/>
        </p:nvSpPr>
        <p:spPr bwMode="auto">
          <a:xfrm>
            <a:off x="7075170" y="4038600"/>
            <a:ext cx="2878727" cy="422275"/>
          </a:xfrm>
          <a:prstGeom prst="rect">
            <a:avLst/>
          </a:prstGeom>
          <a:solidFill>
            <a:srgbClr val="FFFFFF"/>
          </a:solidFill>
          <a:ln w="19050">
            <a:solidFill>
              <a:srgbClr val="002060"/>
            </a:solidFill>
            <a:miter lim="800000"/>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2000" b="1" i="0" u="none" strike="noStrike" cap="none" normalizeH="0" baseline="0" dirty="0" err="1" smtClean="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Không</a:t>
            </a:r>
            <a:r>
              <a:rPr kumimoji="0" lang="en-US" altLang="en-US" sz="2000" b="1" i="0" u="none" strike="noStrike" cap="none" normalizeH="0" baseline="0" dirty="0" smtClean="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2000" b="1" i="0" u="none" strike="noStrike" cap="none" normalizeH="0" baseline="0" dirty="0" err="1" smtClean="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thể</a:t>
            </a:r>
            <a:r>
              <a:rPr kumimoji="0" lang="en-US" altLang="en-US" sz="2000" b="1" i="0" u="none" strike="noStrike" cap="none" normalizeH="0" baseline="0" dirty="0" smtClean="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kumimoji="0" lang="vi-VN" altLang="en-US" sz="2000" b="1" i="0" u="none" strike="noStrike" cap="none" normalizeH="0" baseline="0" dirty="0" smtClean="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trèo</a:t>
            </a:r>
            <a:r>
              <a:rPr kumimoji="0" lang="vi-VN" altLang="en-US" sz="2000" b="1" i="0" u="none" strike="noStrike" cap="none" normalizeH="0" dirty="0" smtClean="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cây</a:t>
            </a:r>
            <a:endParaRPr kumimoji="0" lang="en-US" altLang="en-US" sz="2000" b="1" i="0" u="none" strike="noStrike" cap="none" normalizeH="0" baseline="0" dirty="0" smtClean="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p:txBody>
      </p:sp>
      <p:cxnSp>
        <p:nvCxnSpPr>
          <p:cNvPr id="36" name="Straight Arrow Connector 35"/>
          <p:cNvCxnSpPr/>
          <p:nvPr/>
        </p:nvCxnSpPr>
        <p:spPr>
          <a:xfrm>
            <a:off x="9024937" y="4471312"/>
            <a:ext cx="10795" cy="38608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0" name="Picture 2" descr="Cá trắm trắng là cá gì?"/>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5254" y="2197101"/>
            <a:ext cx="1866900" cy="139700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Hình ảnh bồ câu đẹ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155" y="2962747"/>
            <a:ext cx="1947816" cy="136430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0" descr="https://img-cache.coccoc.com/image2?i=1&amp;l=67/226196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2537" y="4107162"/>
            <a:ext cx="1715906" cy="1607204"/>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4" descr="Mèo, Động Vật Trẻ, Mèo Con, Mèo Xá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9705" y="4787900"/>
            <a:ext cx="1507490" cy="122101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2" descr="Cún Yêu, Chú Chó, Thú Cưng, Cổ Á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65170" y="4857392"/>
            <a:ext cx="1788727" cy="1402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182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501</TotalTime>
  <Words>777</Words>
  <Application>Microsoft Office PowerPoint</Application>
  <PresentationFormat>Widescreen</PresentationFormat>
  <Paragraphs>114</Paragraphs>
  <Slides>16</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.VnTime</vt:lpstr>
      <vt:lpstr>Algerian</vt:lpstr>
      <vt:lpstr>Arial</vt:lpstr>
      <vt:lpstr>Calibri</vt:lpstr>
      <vt:lpstr>Calibri Light</vt:lpstr>
      <vt:lpstr>Tahoma</vt:lpstr>
      <vt:lpstr>Times New Roman</vt:lpstr>
      <vt:lpstr>Office Theme</vt:lpstr>
      <vt:lpstr> Các bước để xây dựng một khóa lưỡng phân</vt:lpstr>
      <vt:lpstr>Các đặc điểm của cây</vt:lpstr>
      <vt:lpstr>PowerPoint Presentation</vt:lpstr>
      <vt:lpstr>PowerPoint Presentation</vt:lpstr>
      <vt:lpstr>PowerPoint Presentation</vt:lpstr>
      <vt:lpstr>Các đặc điểm của các loài Động vật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ThienIT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15:  KHÓA LƯỠNG PHÂN</dc:title>
  <dc:creator>Admin</dc:creator>
  <cp:lastModifiedBy>HAC</cp:lastModifiedBy>
  <cp:revision>97</cp:revision>
  <cp:lastPrinted>2022-11-30T01:30:23Z</cp:lastPrinted>
  <dcterms:created xsi:type="dcterms:W3CDTF">2021-05-10T06:00:00Z</dcterms:created>
  <dcterms:modified xsi:type="dcterms:W3CDTF">2023-11-29T01:17:26Z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45257226423F4CF3BAEB9EA05F909ABE</vt:lpwstr>
  </property>
  <property fmtid="{D5CDD505-2E9C-101B-9397-08002B2CF9AE}" pid="3" name="KSOProductBuildVer">
    <vt:lpwstr>1033-11.2.0.10323</vt:lpwstr>
  </property>
</Properties>
</file>