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5"/>
  </p:notesMasterIdLst>
  <p:sldIdLst>
    <p:sldId id="317" r:id="rId2"/>
    <p:sldId id="292" r:id="rId3"/>
    <p:sldId id="318" r:id="rId4"/>
    <p:sldId id="293" r:id="rId5"/>
    <p:sldId id="294" r:id="rId6"/>
    <p:sldId id="295" r:id="rId7"/>
    <p:sldId id="338" r:id="rId8"/>
    <p:sldId id="312" r:id="rId9"/>
    <p:sldId id="376" r:id="rId10"/>
    <p:sldId id="378" r:id="rId11"/>
    <p:sldId id="297" r:id="rId12"/>
    <p:sldId id="372" r:id="rId13"/>
    <p:sldId id="375" r:id="rId14"/>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FFF1B3"/>
    <a:srgbClr val="EDF6F7"/>
    <a:srgbClr val="C8FFFF"/>
    <a:srgbClr val="FF7043"/>
    <a:srgbClr val="FF00FF"/>
    <a:srgbClr val="FF9900"/>
    <a:srgbClr val="CC00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67" autoAdjust="0"/>
    <p:restoredTop sz="94356" autoAdjust="0"/>
  </p:normalViewPr>
  <p:slideViewPr>
    <p:cSldViewPr>
      <p:cViewPr varScale="1">
        <p:scale>
          <a:sx n="85" d="100"/>
          <a:sy n="85" d="100"/>
        </p:scale>
        <p:origin x="150" y="84"/>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2/25/2026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audio" Target="../media/media13.wav"/><Relationship Id="rId13" Type="http://schemas.microsoft.com/office/2007/relationships/media" Target="../media/media16.wav"/><Relationship Id="rId18" Type="http://schemas.openxmlformats.org/officeDocument/2006/relationships/image" Target="../media/image20.png"/><Relationship Id="rId3" Type="http://schemas.microsoft.com/office/2007/relationships/media" Target="../media/media11.wav"/><Relationship Id="rId21" Type="http://schemas.openxmlformats.org/officeDocument/2006/relationships/image" Target="../media/image17.png"/><Relationship Id="rId7" Type="http://schemas.microsoft.com/office/2007/relationships/media" Target="../media/media13.wav"/><Relationship Id="rId12" Type="http://schemas.openxmlformats.org/officeDocument/2006/relationships/audio" Target="../media/media15.wav"/><Relationship Id="rId17" Type="http://schemas.openxmlformats.org/officeDocument/2006/relationships/image" Target="../media/image19.png"/><Relationship Id="rId2" Type="http://schemas.openxmlformats.org/officeDocument/2006/relationships/audio" Target="../media/media10.wav"/><Relationship Id="rId16" Type="http://schemas.openxmlformats.org/officeDocument/2006/relationships/image" Target="../media/image12.gif"/><Relationship Id="rId20" Type="http://schemas.openxmlformats.org/officeDocument/2006/relationships/image" Target="../media/image22.png"/><Relationship Id="rId1" Type="http://schemas.microsoft.com/office/2007/relationships/media" Target="../media/media10.wav"/><Relationship Id="rId6" Type="http://schemas.openxmlformats.org/officeDocument/2006/relationships/audio" Target="../media/media12.wav"/><Relationship Id="rId11" Type="http://schemas.microsoft.com/office/2007/relationships/media" Target="../media/media15.wav"/><Relationship Id="rId5" Type="http://schemas.microsoft.com/office/2007/relationships/media" Target="../media/media12.wav"/><Relationship Id="rId15" Type="http://schemas.openxmlformats.org/officeDocument/2006/relationships/slideLayout" Target="../slideLayouts/slideLayout2.xml"/><Relationship Id="rId10" Type="http://schemas.openxmlformats.org/officeDocument/2006/relationships/audio" Target="../media/media14.wav"/><Relationship Id="rId19" Type="http://schemas.openxmlformats.org/officeDocument/2006/relationships/image" Target="../media/image21.png"/><Relationship Id="rId4" Type="http://schemas.openxmlformats.org/officeDocument/2006/relationships/audio" Target="../media/media11.wav"/><Relationship Id="rId9" Type="http://schemas.microsoft.com/office/2007/relationships/media" Target="../media/media14.wav"/><Relationship Id="rId14" Type="http://schemas.openxmlformats.org/officeDocument/2006/relationships/audio" Target="../media/media16.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7.mp4"/><Relationship Id="rId1" Type="http://schemas.microsoft.com/office/2007/relationships/media" Target="../media/media17.mp4"/><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audio" Target="../media/media6.wav"/><Relationship Id="rId13" Type="http://schemas.microsoft.com/office/2007/relationships/media" Target="../media/media9.wav"/><Relationship Id="rId18" Type="http://schemas.openxmlformats.org/officeDocument/2006/relationships/image" Target="../media/image14.png"/><Relationship Id="rId3" Type="http://schemas.microsoft.com/office/2007/relationships/media" Target="../media/media4.wav"/><Relationship Id="rId21" Type="http://schemas.openxmlformats.org/officeDocument/2006/relationships/image" Target="../media/image17.png"/><Relationship Id="rId7" Type="http://schemas.microsoft.com/office/2007/relationships/media" Target="../media/media6.wav"/><Relationship Id="rId12" Type="http://schemas.openxmlformats.org/officeDocument/2006/relationships/audio" Target="../media/media8.wav"/><Relationship Id="rId17" Type="http://schemas.openxmlformats.org/officeDocument/2006/relationships/image" Target="../media/image13.png"/><Relationship Id="rId2" Type="http://schemas.openxmlformats.org/officeDocument/2006/relationships/audio" Target="../media/media3.wav"/><Relationship Id="rId16" Type="http://schemas.openxmlformats.org/officeDocument/2006/relationships/image" Target="../media/image12.gif"/><Relationship Id="rId20" Type="http://schemas.openxmlformats.org/officeDocument/2006/relationships/image" Target="../media/image16.png"/><Relationship Id="rId1" Type="http://schemas.microsoft.com/office/2007/relationships/media" Target="../media/media3.wav"/><Relationship Id="rId6" Type="http://schemas.openxmlformats.org/officeDocument/2006/relationships/audio" Target="../media/media5.wav"/><Relationship Id="rId11" Type="http://schemas.microsoft.com/office/2007/relationships/media" Target="../media/media8.wav"/><Relationship Id="rId5" Type="http://schemas.microsoft.com/office/2007/relationships/media" Target="../media/media5.wav"/><Relationship Id="rId15" Type="http://schemas.openxmlformats.org/officeDocument/2006/relationships/slideLayout" Target="../slideLayouts/slideLayout2.xml"/><Relationship Id="rId10" Type="http://schemas.openxmlformats.org/officeDocument/2006/relationships/audio" Target="../media/media7.wav"/><Relationship Id="rId19" Type="http://schemas.openxmlformats.org/officeDocument/2006/relationships/image" Target="../media/image15.png"/><Relationship Id="rId4" Type="http://schemas.openxmlformats.org/officeDocument/2006/relationships/audio" Target="../media/media4.wav"/><Relationship Id="rId9" Type="http://schemas.microsoft.com/office/2007/relationships/media" Target="../media/media7.wav"/><Relationship Id="rId14"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6</a:t>
            </a:r>
          </a:p>
        </p:txBody>
      </p:sp>
    </p:spTree>
    <p:extLst>
      <p:ext uri="{BB962C8B-B14F-4D97-AF65-F5344CB8AC3E}">
        <p14:creationId xmlns:p14="http://schemas.microsoft.com/office/powerpoint/2010/main" val="3182148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879600" y="152400"/>
            <a:ext cx="8229600" cy="685800"/>
          </a:xfrm>
        </p:spPr>
        <p:txBody>
          <a:bodyPr/>
          <a:lstStyle/>
          <a:p>
            <a:r>
              <a:rPr lang="vi-VN" sz="3200" b="1">
                <a:solidFill>
                  <a:srgbClr val="0000FF"/>
                </a:solidFill>
                <a:cs typeface="Times New Roman" panose="02020603050405020304" pitchFamily="18" charset="0"/>
              </a:rPr>
              <a:t>Học hát từng câu </a:t>
            </a:r>
            <a:r>
              <a:rPr lang="en-US" sz="3200" b="1">
                <a:solidFill>
                  <a:srgbClr val="0000FF"/>
                </a:solidFill>
                <a:cs typeface="Times New Roman" panose="02020603050405020304" pitchFamily="18" charset="0"/>
              </a:rPr>
              <a:t>(đoạn</a:t>
            </a:r>
            <a:r>
              <a:rPr lang="vi-VN" sz="3200" b="1">
                <a:solidFill>
                  <a:srgbClr val="0000FF"/>
                </a:solidFill>
                <a:cs typeface="Times New Roman" panose="02020603050405020304" pitchFamily="18" charset="0"/>
              </a:rPr>
              <a:t> </a:t>
            </a:r>
            <a:r>
              <a:rPr lang="en-US" sz="3200" b="1">
                <a:solidFill>
                  <a:srgbClr val="0000FF"/>
                </a:solidFill>
                <a:cs typeface="Times New Roman" panose="02020603050405020304" pitchFamily="18" charset="0"/>
              </a:rPr>
              <a:t>2</a:t>
            </a:r>
            <a:r>
              <a:rPr lang="vi-VN" sz="3200" b="1">
                <a:solidFill>
                  <a:srgbClr val="0000FF"/>
                </a:solidFill>
                <a:cs typeface="Times New Roman" panose="02020603050405020304" pitchFamily="18" charset="0"/>
              </a:rPr>
              <a:t>)</a:t>
            </a:r>
            <a:endParaRPr lang="en-US" sz="3200" b="1" dirty="0">
              <a:solidFill>
                <a:srgbClr val="0000FF"/>
              </a:solidFill>
              <a:cs typeface="Times New Roman" panose="02020603050405020304" pitchFamily="18" charset="0"/>
            </a:endParaRPr>
          </a:p>
        </p:txBody>
      </p:sp>
      <p:sp>
        <p:nvSpPr>
          <p:cNvPr id="2" name="Left Brace 1"/>
          <p:cNvSpPr/>
          <p:nvPr/>
        </p:nvSpPr>
        <p:spPr bwMode="auto">
          <a:xfrm>
            <a:off x="2336800" y="1016000"/>
            <a:ext cx="685800" cy="2489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22563" y="1219200"/>
            <a:ext cx="219075" cy="466725"/>
          </a:xfrm>
          <a:prstGeom prst="rect">
            <a:avLst/>
          </a:prstGeom>
        </p:spPr>
      </p:pic>
      <p:pic>
        <p:nvPicPr>
          <p:cNvPr id="11" name="Picture 1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55900" y="2628900"/>
            <a:ext cx="219075" cy="466725"/>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93888" y="2117534"/>
            <a:ext cx="219075" cy="466725"/>
          </a:xfrm>
          <a:prstGeom prst="rect">
            <a:avLst/>
          </a:prstGeom>
        </p:spPr>
      </p:pic>
      <p:sp>
        <p:nvSpPr>
          <p:cNvPr id="14" name="Left Brace 13"/>
          <p:cNvSpPr/>
          <p:nvPr/>
        </p:nvSpPr>
        <p:spPr bwMode="auto">
          <a:xfrm>
            <a:off x="2336800" y="3657600"/>
            <a:ext cx="685800" cy="2616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22563" y="3990976"/>
            <a:ext cx="219075" cy="4667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55900" y="5341620"/>
            <a:ext cx="219075" cy="4667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93888" y="4816475"/>
            <a:ext cx="219075" cy="466725"/>
          </a:xfrm>
          <a:prstGeom prst="rect">
            <a:avLst/>
          </a:prstGeom>
        </p:spPr>
      </p:pic>
      <p:sp>
        <p:nvSpPr>
          <p:cNvPr id="18" name="Left Brace 17"/>
          <p:cNvSpPr/>
          <p:nvPr/>
        </p:nvSpPr>
        <p:spPr bwMode="auto">
          <a:xfrm>
            <a:off x="2108200" y="9906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9" name="Picture 1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697672" y="3445193"/>
            <a:ext cx="240983" cy="513398"/>
          </a:xfrm>
          <a:prstGeom prst="rect">
            <a:avLst/>
          </a:prstGeom>
        </p:spPr>
      </p:pic>
      <p:pic>
        <p:nvPicPr>
          <p:cNvPr id="24" name="Picture 23">
            <a:extLst>
              <a:ext uri="{FF2B5EF4-FFF2-40B4-BE49-F238E27FC236}">
                <a16:creationId xmlns:a16="http://schemas.microsoft.com/office/drawing/2014/main" id="{0C484259-0445-4805-83B8-E902866D7A18}"/>
              </a:ext>
            </a:extLst>
          </p:cNvPr>
          <p:cNvPicPr>
            <a:picLocks noChangeAspect="1"/>
          </p:cNvPicPr>
          <p:nvPr/>
        </p:nvPicPr>
        <p:blipFill rotWithShape="1">
          <a:blip r:embed="rId17"/>
          <a:srcRect l="10000" t="14445" r="53750" b="74444"/>
          <a:stretch/>
        </p:blipFill>
        <p:spPr>
          <a:xfrm>
            <a:off x="3175000" y="3804956"/>
            <a:ext cx="5634990" cy="971541"/>
          </a:xfrm>
          <a:prstGeom prst="rect">
            <a:avLst/>
          </a:prstGeom>
        </p:spPr>
      </p:pic>
      <p:pic>
        <p:nvPicPr>
          <p:cNvPr id="25" name="Picture 24">
            <a:extLst>
              <a:ext uri="{FF2B5EF4-FFF2-40B4-BE49-F238E27FC236}">
                <a16:creationId xmlns:a16="http://schemas.microsoft.com/office/drawing/2014/main" id="{CA41D2FC-0FBB-484B-B1F5-2E684D85659E}"/>
              </a:ext>
            </a:extLst>
          </p:cNvPr>
          <p:cNvPicPr>
            <a:picLocks noChangeAspect="1"/>
          </p:cNvPicPr>
          <p:nvPr/>
        </p:nvPicPr>
        <p:blipFill rotWithShape="1">
          <a:blip r:embed="rId18"/>
          <a:srcRect l="10625" t="14445" r="52500" b="74444"/>
          <a:stretch/>
        </p:blipFill>
        <p:spPr>
          <a:xfrm>
            <a:off x="3213418" y="5160019"/>
            <a:ext cx="5732145" cy="971541"/>
          </a:xfrm>
          <a:prstGeom prst="rect">
            <a:avLst/>
          </a:prstGeom>
        </p:spPr>
      </p:pic>
      <p:pic>
        <p:nvPicPr>
          <p:cNvPr id="26" name="Picture 25">
            <a:extLst>
              <a:ext uri="{FF2B5EF4-FFF2-40B4-BE49-F238E27FC236}">
                <a16:creationId xmlns:a16="http://schemas.microsoft.com/office/drawing/2014/main" id="{5DB9EC43-78B2-44DE-8D6A-F2FD2A3AC8A4}"/>
              </a:ext>
            </a:extLst>
          </p:cNvPr>
          <p:cNvPicPr>
            <a:picLocks noChangeAspect="1"/>
          </p:cNvPicPr>
          <p:nvPr/>
        </p:nvPicPr>
        <p:blipFill rotWithShape="1">
          <a:blip r:embed="rId19"/>
          <a:srcRect l="9999" t="14445" r="53126" b="74444"/>
          <a:stretch/>
        </p:blipFill>
        <p:spPr>
          <a:xfrm>
            <a:off x="3152458" y="1033834"/>
            <a:ext cx="5732145" cy="971541"/>
          </a:xfrm>
          <a:prstGeom prst="rect">
            <a:avLst/>
          </a:prstGeom>
        </p:spPr>
      </p:pic>
      <p:pic>
        <p:nvPicPr>
          <p:cNvPr id="27" name="Picture 26">
            <a:extLst>
              <a:ext uri="{FF2B5EF4-FFF2-40B4-BE49-F238E27FC236}">
                <a16:creationId xmlns:a16="http://schemas.microsoft.com/office/drawing/2014/main" id="{B4F5DF6B-0F19-4066-B21D-B588DEAE37A7}"/>
              </a:ext>
            </a:extLst>
          </p:cNvPr>
          <p:cNvPicPr>
            <a:picLocks noChangeAspect="1"/>
          </p:cNvPicPr>
          <p:nvPr/>
        </p:nvPicPr>
        <p:blipFill rotWithShape="1">
          <a:blip r:embed="rId20"/>
          <a:srcRect l="10625" t="14445" r="53750" b="74444"/>
          <a:stretch/>
        </p:blipFill>
        <p:spPr>
          <a:xfrm>
            <a:off x="3243898" y="2449893"/>
            <a:ext cx="5537835" cy="971541"/>
          </a:xfrm>
          <a:prstGeom prst="rect">
            <a:avLst/>
          </a:prstGeom>
        </p:spPr>
      </p:pic>
      <p:pic>
        <p:nvPicPr>
          <p:cNvPr id="3" name="Cau 5">
            <a:hlinkClick r:id="" action="ppaction://media"/>
            <a:extLst>
              <a:ext uri="{FF2B5EF4-FFF2-40B4-BE49-F238E27FC236}">
                <a16:creationId xmlns:a16="http://schemas.microsoft.com/office/drawing/2014/main" id="{2F51D3C3-9FE0-4271-B47B-901645E2B975}"/>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0363200" y="1101491"/>
            <a:ext cx="406400" cy="406400"/>
          </a:xfrm>
          <a:prstGeom prst="rect">
            <a:avLst/>
          </a:prstGeom>
        </p:spPr>
      </p:pic>
      <p:pic>
        <p:nvPicPr>
          <p:cNvPr id="6" name="Cau 6">
            <a:hlinkClick r:id="" action="ppaction://media"/>
            <a:extLst>
              <a:ext uri="{FF2B5EF4-FFF2-40B4-BE49-F238E27FC236}">
                <a16:creationId xmlns:a16="http://schemas.microsoft.com/office/drawing/2014/main" id="{64646493-220E-4A20-82D6-D9605E825367}"/>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0363200" y="2521000"/>
            <a:ext cx="406400" cy="406400"/>
          </a:xfrm>
          <a:prstGeom prst="rect">
            <a:avLst/>
          </a:prstGeom>
        </p:spPr>
      </p:pic>
      <p:pic>
        <p:nvPicPr>
          <p:cNvPr id="7" name="Cau 5 + 6">
            <a:hlinkClick r:id="" action="ppaction://media"/>
            <a:extLst>
              <a:ext uri="{FF2B5EF4-FFF2-40B4-BE49-F238E27FC236}">
                <a16:creationId xmlns:a16="http://schemas.microsoft.com/office/drawing/2014/main" id="{2C9B9E04-817A-4BFF-8C75-5E3E2D484744}"/>
              </a:ext>
            </a:extLst>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0363200" y="1854200"/>
            <a:ext cx="406400" cy="406400"/>
          </a:xfrm>
          <a:prstGeom prst="rect">
            <a:avLst/>
          </a:prstGeom>
        </p:spPr>
      </p:pic>
      <p:pic>
        <p:nvPicPr>
          <p:cNvPr id="8" name="Cau 7">
            <a:hlinkClick r:id="" action="ppaction://media"/>
            <a:extLst>
              <a:ext uri="{FF2B5EF4-FFF2-40B4-BE49-F238E27FC236}">
                <a16:creationId xmlns:a16="http://schemas.microsoft.com/office/drawing/2014/main" id="{768A9A44-528C-4BDA-8E42-5954E4E641FF}"/>
              </a:ext>
            </a:extLst>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10363200" y="3884326"/>
            <a:ext cx="406400" cy="406400"/>
          </a:xfrm>
          <a:prstGeom prst="rect">
            <a:avLst/>
          </a:prstGeom>
        </p:spPr>
      </p:pic>
      <p:pic>
        <p:nvPicPr>
          <p:cNvPr id="9" name="Cau 8">
            <a:hlinkClick r:id="" action="ppaction://media"/>
            <a:extLst>
              <a:ext uri="{FF2B5EF4-FFF2-40B4-BE49-F238E27FC236}">
                <a16:creationId xmlns:a16="http://schemas.microsoft.com/office/drawing/2014/main" id="{F749E137-E063-4466-9551-83DC182C7D92}"/>
              </a:ext>
            </a:extLst>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10363200" y="5278120"/>
            <a:ext cx="406400" cy="406400"/>
          </a:xfrm>
          <a:prstGeom prst="rect">
            <a:avLst/>
          </a:prstGeom>
        </p:spPr>
      </p:pic>
      <p:pic>
        <p:nvPicPr>
          <p:cNvPr id="28" name="Cau 7+ 8">
            <a:hlinkClick r:id="" action="ppaction://media"/>
            <a:extLst>
              <a:ext uri="{FF2B5EF4-FFF2-40B4-BE49-F238E27FC236}">
                <a16:creationId xmlns:a16="http://schemas.microsoft.com/office/drawing/2014/main" id="{6FC6608F-617F-4C9B-8F3A-0810295CBD36}"/>
              </a:ext>
            </a:extLst>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0349788" y="4646191"/>
            <a:ext cx="406400" cy="406400"/>
          </a:xfrm>
          <a:prstGeom prst="rect">
            <a:avLst/>
          </a:prstGeom>
        </p:spPr>
      </p:pic>
      <p:pic>
        <p:nvPicPr>
          <p:cNvPr id="29" name="Doan 2">
            <a:hlinkClick r:id="" action="ppaction://media"/>
            <a:extLst>
              <a:ext uri="{FF2B5EF4-FFF2-40B4-BE49-F238E27FC236}">
                <a16:creationId xmlns:a16="http://schemas.microsoft.com/office/drawing/2014/main" id="{C1B5DD45-E820-410B-910F-9BADC2D19364}"/>
              </a:ext>
            </a:extLst>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0336376" y="3185832"/>
            <a:ext cx="406400" cy="406400"/>
          </a:xfrm>
          <a:prstGeom prst="rect">
            <a:avLst/>
          </a:prstGeom>
        </p:spPr>
      </p:pic>
    </p:spTree>
    <p:extLst>
      <p:ext uri="{BB962C8B-B14F-4D97-AF65-F5344CB8AC3E}">
        <p14:creationId xmlns:p14="http://schemas.microsoft.com/office/powerpoint/2010/main" val="1563389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md type="call" cmd="stop">
                                      <p:cBhvr>
                                        <p:cTn id="11" dur="1">
                                          <p:stCondLst>
                                            <p:cond delay="499"/>
                                          </p:stCondLst>
                                        </p:cTn>
                                        <p:tgtEl>
                                          <p:spTgt spid="3"/>
                                        </p:tgtEl>
                                      </p:cBhvr>
                                    </p:cmd>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3" presetClass="exit" presetSubtype="10" fill="hold" nodeType="withEffect">
                                  <p:stCondLst>
                                    <p:cond delay="0"/>
                                  </p:stCondLst>
                                  <p:childTnLst>
                                    <p:animEffect transition="out" filter="blinds(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md type="call" cmd="stop">
                                      <p:cBhvr>
                                        <p:cTn id="26" dur="1">
                                          <p:stCondLst>
                                            <p:cond delay="499"/>
                                          </p:stCondLst>
                                        </p:cTn>
                                        <p:tgtEl>
                                          <p:spTgt spid="6"/>
                                        </p:tgtEl>
                                      </p:cBhvr>
                                    </p:cmd>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6" presetClass="entr" presetSubtype="16"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3" presetClass="exit" presetSubtype="10" fill="hold" nodeType="withEffect">
                                  <p:stCondLst>
                                    <p:cond delay="0"/>
                                  </p:stCondLst>
                                  <p:childTnLst>
                                    <p:animEffect transition="out" filter="blinds(horizontal)">
                                      <p:cBhvr>
                                        <p:cTn id="43" dur="500"/>
                                        <p:tgtEl>
                                          <p:spTgt spid="7"/>
                                        </p:tgtEl>
                                      </p:cBhvr>
                                    </p:animEffect>
                                    <p:set>
                                      <p:cBhvr>
                                        <p:cTn id="44" dur="1" fill="hold">
                                          <p:stCondLst>
                                            <p:cond delay="499"/>
                                          </p:stCondLst>
                                        </p:cTn>
                                        <p:tgtEl>
                                          <p:spTgt spid="7"/>
                                        </p:tgtEl>
                                        <p:attrNameLst>
                                          <p:attrName>style.visibility</p:attrName>
                                        </p:attrNameLst>
                                      </p:cBhvr>
                                      <p:to>
                                        <p:strVal val="hidden"/>
                                      </p:to>
                                    </p:set>
                                    <p:cmd type="call" cmd="stop">
                                      <p:cBhvr>
                                        <p:cTn id="45" dur="1">
                                          <p:stCondLst>
                                            <p:cond delay="499"/>
                                          </p:stCondLst>
                                        </p:cTn>
                                        <p:tgtEl>
                                          <p:spTgt spid="7"/>
                                        </p:tgtEl>
                                      </p:cBhvr>
                                    </p:cmd>
                                  </p:childTnLst>
                                </p:cTn>
                              </p:par>
                              <p:par>
                                <p:cTn id="46" presetID="1"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nodeType="clickEffect">
                                  <p:stCondLst>
                                    <p:cond delay="0"/>
                                  </p:stCondLst>
                                  <p:childTnLst>
                                    <p:animEffect transition="out" filter="blinds(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3" presetClass="exit" presetSubtype="10" fill="hold" nodeType="withEffect">
                                  <p:stCondLst>
                                    <p:cond delay="0"/>
                                  </p:stCondLst>
                                  <p:childTnLst>
                                    <p:animEffect transition="out" filter="blinds(horizontal)">
                                      <p:cBhvr>
                                        <p:cTn id="58" dur="500"/>
                                        <p:tgtEl>
                                          <p:spTgt spid="8"/>
                                        </p:tgtEl>
                                      </p:cBhvr>
                                    </p:animEffect>
                                    <p:set>
                                      <p:cBhvr>
                                        <p:cTn id="59" dur="1" fill="hold">
                                          <p:stCondLst>
                                            <p:cond delay="499"/>
                                          </p:stCondLst>
                                        </p:cTn>
                                        <p:tgtEl>
                                          <p:spTgt spid="8"/>
                                        </p:tgtEl>
                                        <p:attrNameLst>
                                          <p:attrName>style.visibility</p:attrName>
                                        </p:attrNameLst>
                                      </p:cBhvr>
                                      <p:to>
                                        <p:strVal val="hidden"/>
                                      </p:to>
                                    </p:set>
                                    <p:cmd type="call" cmd="stop">
                                      <p:cBhvr>
                                        <p:cTn id="60" dur="1">
                                          <p:stCondLst>
                                            <p:cond delay="499"/>
                                          </p:stCondLst>
                                        </p:cTn>
                                        <p:tgtEl>
                                          <p:spTgt spid="8"/>
                                        </p:tgtEl>
                                      </p:cBhvr>
                                    </p:cmd>
                                  </p:childTnLst>
                                </p:cTn>
                              </p:par>
                              <p:par>
                                <p:cTn id="61" presetID="1" presetClass="entr" presetSubtype="0" fill="hold" nodeType="withEffect">
                                  <p:stCondLst>
                                    <p:cond delay="0"/>
                                  </p:stCondLst>
                                  <p:childTnLst>
                                    <p:set>
                                      <p:cBhvr>
                                        <p:cTn id="62" dur="1" fill="hold">
                                          <p:stCondLst>
                                            <p:cond delay="0"/>
                                          </p:stCondLst>
                                        </p:cTn>
                                        <p:tgtEl>
                                          <p:spTgt spid="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circle(in)">
                                      <p:cBhvr>
                                        <p:cTn id="71" dur="500"/>
                                        <p:tgtEl>
                                          <p:spTgt spid="14"/>
                                        </p:tgtEl>
                                      </p:cBhvr>
                                    </p:animEffect>
                                  </p:childTnLst>
                                </p:cTn>
                              </p:par>
                              <p:par>
                                <p:cTn id="72" presetID="1" presetClass="entr" presetSubtype="0" fill="hold" nodeType="withEffect">
                                  <p:stCondLst>
                                    <p:cond delay="0"/>
                                  </p:stCondLst>
                                  <p:childTnLst>
                                    <p:set>
                                      <p:cBhvr>
                                        <p:cTn id="73" dur="1" fill="hold">
                                          <p:stCondLst>
                                            <p:cond delay="0"/>
                                          </p:stCondLst>
                                        </p:cTn>
                                        <p:tgtEl>
                                          <p:spTgt spid="17"/>
                                        </p:tgtEl>
                                        <p:attrNameLst>
                                          <p:attrName>style.visibility</p:attrName>
                                        </p:attrNameLst>
                                      </p:cBhvr>
                                      <p:to>
                                        <p:strVal val="visible"/>
                                      </p:to>
                                    </p:set>
                                  </p:childTnLst>
                                </p:cTn>
                              </p:par>
                              <p:par>
                                <p:cTn id="74" presetID="3" presetClass="exit" presetSubtype="10" fill="hold" nodeType="withEffect">
                                  <p:stCondLst>
                                    <p:cond delay="0"/>
                                  </p:stCondLst>
                                  <p:childTnLst>
                                    <p:animEffect transition="out" filter="blinds(horizontal)">
                                      <p:cBhvr>
                                        <p:cTn id="75" dur="500"/>
                                        <p:tgtEl>
                                          <p:spTgt spid="9"/>
                                        </p:tgtEl>
                                      </p:cBhvr>
                                    </p:animEffect>
                                    <p:set>
                                      <p:cBhvr>
                                        <p:cTn id="76" dur="1" fill="hold">
                                          <p:stCondLst>
                                            <p:cond delay="499"/>
                                          </p:stCondLst>
                                        </p:cTn>
                                        <p:tgtEl>
                                          <p:spTgt spid="9"/>
                                        </p:tgtEl>
                                        <p:attrNameLst>
                                          <p:attrName>style.visibility</p:attrName>
                                        </p:attrNameLst>
                                      </p:cBhvr>
                                      <p:to>
                                        <p:strVal val="hidden"/>
                                      </p:to>
                                    </p:set>
                                    <p:cmd type="call" cmd="stop">
                                      <p:cBhvr>
                                        <p:cTn id="77" dur="1">
                                          <p:stCondLst>
                                            <p:cond delay="499"/>
                                          </p:stCondLst>
                                        </p:cTn>
                                        <p:tgtEl>
                                          <p:spTgt spid="9"/>
                                        </p:tgtEl>
                                      </p:cBhvr>
                                    </p:cmd>
                                  </p:childTnLst>
                                </p:cTn>
                              </p:par>
                              <p:par>
                                <p:cTn id="78" presetID="3" presetClass="exit" presetSubtype="10" fill="hold" nodeType="withEffect">
                                  <p:stCondLst>
                                    <p:cond delay="0"/>
                                  </p:stCondLst>
                                  <p:childTnLst>
                                    <p:animEffect transition="out" filter="blinds(horizontal)">
                                      <p:cBhvr>
                                        <p:cTn id="79" dur="500"/>
                                        <p:tgtEl>
                                          <p:spTgt spid="16"/>
                                        </p:tgtEl>
                                      </p:cBhvr>
                                    </p:animEffect>
                                    <p:set>
                                      <p:cBhvr>
                                        <p:cTn id="80" dur="1" fill="hold">
                                          <p:stCondLst>
                                            <p:cond delay="499"/>
                                          </p:stCondLst>
                                        </p:cTn>
                                        <p:tgtEl>
                                          <p:spTgt spid="16"/>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ircle(in)">
                                      <p:cBhvr>
                                        <p:cTn id="87" dur="500"/>
                                        <p:tgtEl>
                                          <p:spTgt spid="18"/>
                                        </p:tgtEl>
                                      </p:cBhvr>
                                    </p:animEffect>
                                  </p:childTnLst>
                                </p:cTn>
                              </p:par>
                              <p:par>
                                <p:cTn id="88" presetID="3" presetClass="exit" presetSubtype="10" fill="hold" nodeType="withEffect">
                                  <p:stCondLst>
                                    <p:cond delay="0"/>
                                  </p:stCondLst>
                                  <p:childTnLst>
                                    <p:animEffect transition="out" filter="blinds(horizontal)">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par>
                                <p:cTn id="91" presetID="3" presetClass="exit" presetSubtype="10" fill="hold" grpId="1" nodeType="withEffect">
                                  <p:stCondLst>
                                    <p:cond delay="0"/>
                                  </p:stCondLst>
                                  <p:childTnLst>
                                    <p:animEffect transition="out" filter="blinds(horizontal)">
                                      <p:cBhvr>
                                        <p:cTn id="92" dur="500"/>
                                        <p:tgtEl>
                                          <p:spTgt spid="14"/>
                                        </p:tgtEl>
                                      </p:cBhvr>
                                    </p:animEffect>
                                    <p:set>
                                      <p:cBhvr>
                                        <p:cTn id="93" dur="1" fill="hold">
                                          <p:stCondLst>
                                            <p:cond delay="499"/>
                                          </p:stCondLst>
                                        </p:cTn>
                                        <p:tgtEl>
                                          <p:spTgt spid="14"/>
                                        </p:tgtEl>
                                        <p:attrNameLst>
                                          <p:attrName>style.visibility</p:attrName>
                                        </p:attrNameLst>
                                      </p:cBhvr>
                                      <p:to>
                                        <p:strVal val="hidden"/>
                                      </p:to>
                                    </p:set>
                                  </p:childTnLst>
                                </p:cTn>
                              </p:par>
                              <p:par>
                                <p:cTn id="94" presetID="3" presetClass="exit" presetSubtype="10" fill="hold" nodeType="withEffect">
                                  <p:stCondLst>
                                    <p:cond delay="0"/>
                                  </p:stCondLst>
                                  <p:childTnLst>
                                    <p:animEffect transition="out" filter="blinds(horizontal)">
                                      <p:cBhvr>
                                        <p:cTn id="95" dur="500"/>
                                        <p:tgtEl>
                                          <p:spTgt spid="28"/>
                                        </p:tgtEl>
                                      </p:cBhvr>
                                    </p:animEffect>
                                    <p:set>
                                      <p:cBhvr>
                                        <p:cTn id="96" dur="1" fill="hold">
                                          <p:stCondLst>
                                            <p:cond delay="499"/>
                                          </p:stCondLst>
                                        </p:cTn>
                                        <p:tgtEl>
                                          <p:spTgt spid="28"/>
                                        </p:tgtEl>
                                        <p:attrNameLst>
                                          <p:attrName>style.visibility</p:attrName>
                                        </p:attrNameLst>
                                      </p:cBhvr>
                                      <p:to>
                                        <p:strVal val="hidden"/>
                                      </p:to>
                                    </p:set>
                                    <p:cmd type="call" cmd="stop">
                                      <p:cBhvr>
                                        <p:cTn id="97" dur="1">
                                          <p:stCondLst>
                                            <p:cond delay="499"/>
                                          </p:stCondLst>
                                        </p:cTn>
                                        <p:tgtEl>
                                          <p:spTgt spid="28"/>
                                        </p:tgtEl>
                                      </p:cBhvr>
                                    </p:cmd>
                                  </p:childTnLst>
                                </p:cTn>
                              </p:par>
                              <p:par>
                                <p:cTn id="98" presetID="1"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2" fill="hold" display="0">
                  <p:stCondLst>
                    <p:cond delay="indefinite"/>
                  </p:stCondLst>
                  <p:endCondLst>
                    <p:cond evt="onStopAudio" delay="0">
                      <p:tgtEl>
                        <p:sldTgt/>
                      </p:tgtEl>
                    </p:cond>
                  </p:endCondLst>
                </p:cTn>
                <p:tgtEl>
                  <p:spTgt spid="3"/>
                </p:tgtEl>
              </p:cMediaNode>
            </p:audio>
            <p:audio>
              <p:cMediaNode vol="80000">
                <p:cTn id="103" fill="hold" display="0">
                  <p:stCondLst>
                    <p:cond delay="indefinite"/>
                  </p:stCondLst>
                  <p:endCondLst>
                    <p:cond evt="onStopAudio" delay="0">
                      <p:tgtEl>
                        <p:sldTgt/>
                      </p:tgtEl>
                    </p:cond>
                  </p:endCondLst>
                </p:cTn>
                <p:tgtEl>
                  <p:spTgt spid="6"/>
                </p:tgtEl>
              </p:cMediaNode>
            </p:audio>
            <p:audio>
              <p:cMediaNode vol="80000">
                <p:cTn id="104" fill="hold" display="0">
                  <p:stCondLst>
                    <p:cond delay="indefinite"/>
                  </p:stCondLst>
                  <p:endCondLst>
                    <p:cond evt="onStopAudio" delay="0">
                      <p:tgtEl>
                        <p:sldTgt/>
                      </p:tgtEl>
                    </p:cond>
                  </p:endCondLst>
                </p:cTn>
                <p:tgtEl>
                  <p:spTgt spid="7"/>
                </p:tgtEl>
              </p:cMediaNode>
            </p:audio>
            <p:audio>
              <p:cMediaNode vol="80000">
                <p:cTn id="105" fill="hold" display="0">
                  <p:stCondLst>
                    <p:cond delay="indefinite"/>
                  </p:stCondLst>
                  <p:endCondLst>
                    <p:cond evt="onStopAudio" delay="0">
                      <p:tgtEl>
                        <p:sldTgt/>
                      </p:tgtEl>
                    </p:cond>
                  </p:endCondLst>
                </p:cTn>
                <p:tgtEl>
                  <p:spTgt spid="8"/>
                </p:tgtEl>
              </p:cMediaNode>
            </p:audio>
            <p:audio>
              <p:cMediaNode vol="80000">
                <p:cTn id="106" fill="hold" display="0">
                  <p:stCondLst>
                    <p:cond delay="indefinite"/>
                  </p:stCondLst>
                  <p:endCondLst>
                    <p:cond evt="onStopAudio" delay="0">
                      <p:tgtEl>
                        <p:sldTgt/>
                      </p:tgtEl>
                    </p:cond>
                  </p:endCondLst>
                </p:cTn>
                <p:tgtEl>
                  <p:spTgt spid="9"/>
                </p:tgtEl>
              </p:cMediaNode>
            </p:audio>
            <p:audio>
              <p:cMediaNode vol="80000">
                <p:cTn id="107" fill="hold" display="0">
                  <p:stCondLst>
                    <p:cond delay="indefinite"/>
                  </p:stCondLst>
                  <p:endCondLst>
                    <p:cond evt="onStopAudio" delay="0">
                      <p:tgtEl>
                        <p:sldTgt/>
                      </p:tgtEl>
                    </p:cond>
                  </p:endCondLst>
                </p:cTn>
                <p:tgtEl>
                  <p:spTgt spid="28"/>
                </p:tgtEl>
              </p:cMediaNode>
            </p:audio>
            <p:audio>
              <p:cMediaNode vol="80000">
                <p:cTn id="108" fill="hold" display="0">
                  <p:stCondLst>
                    <p:cond delay="indefinite"/>
                  </p:stCondLst>
                  <p:endCondLst>
                    <p:cond evt="onStopAudio" delay="0">
                      <p:tgtEl>
                        <p:sldTgt/>
                      </p:tgtEl>
                    </p:cond>
                  </p:endCondLst>
                </p:cTn>
                <p:tgtEl>
                  <p:spTgt spid="29"/>
                </p:tgtEl>
              </p:cMediaNode>
            </p:audio>
          </p:childTnLst>
        </p:cTn>
      </p:par>
    </p:tnLst>
    <p:bldLst>
      <p:bldP spid="2" grpId="0" animBg="1"/>
      <p:bldP spid="2" grpId="1" animBg="1"/>
      <p:bldP spid="14" grpId="0" animBg="1"/>
      <p:bldP spid="14" grpId="1"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0"/>
            <a:ext cx="8229600" cy="685800"/>
          </a:xfrm>
        </p:spPr>
        <p:txBody>
          <a:bodyPr/>
          <a:lstStyle/>
          <a:p>
            <a:r>
              <a:rPr lang="vi-VN" sz="2800" b="1">
                <a:solidFill>
                  <a:srgbClr val="0000FF"/>
                </a:solidFill>
                <a:cs typeface="Times New Roman" panose="02020603050405020304" pitchFamily="18" charset="0"/>
              </a:rPr>
              <a:t>Hát hoàn chỉnh cả bài</a:t>
            </a:r>
            <a:endParaRPr lang="en-US" sz="2800" b="1" dirty="0">
              <a:solidFill>
                <a:srgbClr val="0000FF"/>
              </a:solidFill>
              <a:cs typeface="Times New Roman" panose="02020603050405020304" pitchFamily="18" charset="0"/>
            </a:endParaRPr>
          </a:p>
        </p:txBody>
      </p:sp>
      <p:pic>
        <p:nvPicPr>
          <p:cNvPr id="4" name="NhungLaThuyenUocMo Beat 1 lan BQ2">
            <a:hlinkClick r:id="" action="ppaction://media"/>
            <a:extLst>
              <a:ext uri="{FF2B5EF4-FFF2-40B4-BE49-F238E27FC236}">
                <a16:creationId xmlns:a16="http://schemas.microsoft.com/office/drawing/2014/main" id="{8AE6BBF4-5DAA-4594-B011-34305C5B701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30776" y="760164"/>
            <a:ext cx="8229600" cy="5995526"/>
          </a:xfrm>
          <a:prstGeom prst="rect">
            <a:avLst/>
          </a:prstGeom>
        </p:spPr>
      </p:pic>
    </p:spTree>
    <p:extLst>
      <p:ext uri="{BB962C8B-B14F-4D97-AF65-F5344CB8AC3E}">
        <p14:creationId xmlns:p14="http://schemas.microsoft.com/office/powerpoint/2010/main" val="302591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8382000" cy="381000"/>
          </a:xfrm>
        </p:spPr>
        <p:txBody>
          <a:bodyPr/>
          <a:lstStyle/>
          <a:p>
            <a:r>
              <a:rPr lang="en-US" sz="3200" b="1">
                <a:solidFill>
                  <a:srgbClr val="0000FF"/>
                </a:solidFill>
              </a:rPr>
              <a:t>II. </a:t>
            </a:r>
            <a:r>
              <a:rPr lang="en-US" sz="3200" b="1" dirty="0" err="1">
                <a:solidFill>
                  <a:srgbClr val="0000FF"/>
                </a:solidFill>
              </a:rPr>
              <a:t>Trải</a:t>
            </a:r>
            <a:r>
              <a:rPr lang="en-US" sz="3200" b="1" dirty="0">
                <a:solidFill>
                  <a:srgbClr val="0000FF"/>
                </a:solidFill>
              </a:rPr>
              <a:t> </a:t>
            </a:r>
            <a:r>
              <a:rPr lang="en-US" sz="3200" b="1" dirty="0" err="1">
                <a:solidFill>
                  <a:srgbClr val="0000FF"/>
                </a:solidFill>
              </a:rPr>
              <a:t>nghiệm</a:t>
            </a:r>
            <a:r>
              <a:rPr lang="en-US" sz="3200" b="1" dirty="0">
                <a:solidFill>
                  <a:srgbClr val="0000FF"/>
                </a:solidFill>
              </a:rPr>
              <a:t> </a:t>
            </a:r>
            <a:r>
              <a:rPr lang="en-US" sz="3200" b="1" dirty="0" err="1">
                <a:solidFill>
                  <a:srgbClr val="0000FF"/>
                </a:solidFill>
              </a:rPr>
              <a:t>và</a:t>
            </a:r>
            <a:r>
              <a:rPr lang="en-US" sz="3200" b="1" dirty="0">
                <a:solidFill>
                  <a:srgbClr val="0000FF"/>
                </a:solidFill>
              </a:rPr>
              <a:t> </a:t>
            </a:r>
            <a:r>
              <a:rPr lang="en-US" sz="3200" b="1" err="1">
                <a:solidFill>
                  <a:srgbClr val="0000FF"/>
                </a:solidFill>
              </a:rPr>
              <a:t>khám</a:t>
            </a:r>
            <a:r>
              <a:rPr lang="en-US" sz="3200" b="1">
                <a:solidFill>
                  <a:srgbClr val="0000FF"/>
                </a:solidFill>
              </a:rPr>
              <a:t> phá</a:t>
            </a:r>
            <a:endParaRPr lang="en-US" sz="3200" b="1" dirty="0">
              <a:solidFill>
                <a:srgbClr val="0000FF"/>
              </a:solidFill>
            </a:endParaRPr>
          </a:p>
        </p:txBody>
      </p:sp>
      <p:sp>
        <p:nvSpPr>
          <p:cNvPr id="3" name="TextBox 2">
            <a:extLst>
              <a:ext uri="{FF2B5EF4-FFF2-40B4-BE49-F238E27FC236}">
                <a16:creationId xmlns:a16="http://schemas.microsoft.com/office/drawing/2014/main" id="{BA2A765E-BBEE-4B96-A875-6D07D37941DD}"/>
              </a:ext>
            </a:extLst>
          </p:cNvPr>
          <p:cNvSpPr txBox="1"/>
          <p:nvPr/>
        </p:nvSpPr>
        <p:spPr>
          <a:xfrm>
            <a:off x="2819400" y="929643"/>
            <a:ext cx="6781800" cy="89915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gn="just">
              <a:lnSpc>
                <a:spcPct val="114000"/>
              </a:lnSpc>
              <a:buFont typeface="Wingdings" panose="05000000000000000000" pitchFamily="2" charset="2"/>
              <a:buChar char="v"/>
            </a:pPr>
            <a:r>
              <a:rPr lang="en-US" sz="2400">
                <a:solidFill>
                  <a:srgbClr val="009900"/>
                </a:solidFill>
              </a:rPr>
              <a:t>Làm nhạc cụ gõ bằng các vật liệu, đồ dùng đã qua sử dụng để góp phần bảo vệ môi trường. </a:t>
            </a:r>
          </a:p>
        </p:txBody>
      </p:sp>
      <p:pic>
        <p:nvPicPr>
          <p:cNvPr id="7" name="Picture 6">
            <a:extLst>
              <a:ext uri="{FF2B5EF4-FFF2-40B4-BE49-F238E27FC236}">
                <a16:creationId xmlns:a16="http://schemas.microsoft.com/office/drawing/2014/main" id="{86C3E1D8-A7C8-49CC-87A6-BBC4F38AD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1990" y="1828800"/>
            <a:ext cx="6347333" cy="4648200"/>
          </a:xfrm>
          <a:prstGeom prst="rect">
            <a:avLst/>
          </a:prstGeom>
        </p:spPr>
      </p:pic>
    </p:spTree>
    <p:extLst>
      <p:ext uri="{BB962C8B-B14F-4D97-AF65-F5344CB8AC3E}">
        <p14:creationId xmlns:p14="http://schemas.microsoft.com/office/powerpoint/2010/main" val="2288920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484" y="3574293"/>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1905000" y="2179639"/>
            <a:ext cx="8534400" cy="1020762"/>
          </a:xfrm>
        </p:spPr>
        <p:txBody>
          <a:bodyPr/>
          <a:lstStyle/>
          <a:p>
            <a:pPr>
              <a:buFontTx/>
              <a:buChar char="-"/>
            </a:pPr>
            <a:r>
              <a:rPr lang="en-US" sz="2800">
                <a:solidFill>
                  <a:srgbClr val="0000FF"/>
                </a:solidFill>
              </a:rPr>
              <a:t>Tập hát bài </a:t>
            </a:r>
            <a:r>
              <a:rPr lang="en-US" sz="2800" i="1">
                <a:solidFill>
                  <a:srgbClr val="0000FF"/>
                </a:solidFill>
              </a:rPr>
              <a:t>Những lá thuyền ước mơ; </a:t>
            </a:r>
            <a:r>
              <a:rPr lang="en-US" sz="2800">
                <a:solidFill>
                  <a:srgbClr val="0000FF"/>
                </a:solidFill>
              </a:rPr>
              <a:t>thuộc lời ca.</a:t>
            </a:r>
          </a:p>
          <a:p>
            <a:pPr>
              <a:buFontTx/>
              <a:buChar char="-"/>
            </a:pPr>
            <a:r>
              <a:rPr lang="en-US" sz="2800">
                <a:solidFill>
                  <a:srgbClr val="0000FF"/>
                </a:solidFill>
              </a:rPr>
              <a:t>Hoàn thiện nhạc cụ gõ tự tạo. </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3048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6</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ƯỚC MƠ</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838200" y="1905000"/>
            <a:ext cx="10744200" cy="4191000"/>
          </a:xfrm>
        </p:spPr>
        <p:txBody>
          <a:bodyPr/>
          <a:lstStyle/>
          <a:p>
            <a:pPr algn="just">
              <a:spcAft>
                <a:spcPts val="300"/>
              </a:spcAft>
            </a:pPr>
            <a:r>
              <a:rPr lang="en-US" sz="2800" b="1">
                <a:solidFill>
                  <a:srgbClr val="0000FF"/>
                </a:solidFill>
                <a:latin typeface="+mj-lt"/>
                <a:cs typeface="Times New Roman" panose="02020603050405020304" pitchFamily="18" charset="0"/>
              </a:rPr>
              <a:t>– Hát: Bài </a:t>
            </a:r>
            <a:r>
              <a:rPr lang="en-US" sz="2800" b="1" i="1">
                <a:solidFill>
                  <a:srgbClr val="C00000"/>
                </a:solidFill>
                <a:latin typeface="+mj-lt"/>
                <a:cs typeface="Times New Roman" panose="02020603050405020304" pitchFamily="18" charset="0"/>
              </a:rPr>
              <a:t>Những lá thuyền ước mơ</a:t>
            </a:r>
          </a:p>
          <a:p>
            <a:pPr algn="just">
              <a:spcAft>
                <a:spcPts val="300"/>
              </a:spcAft>
            </a:pPr>
            <a:r>
              <a:rPr lang="en-US" sz="2800" b="1">
                <a:solidFill>
                  <a:srgbClr val="0000FF"/>
                </a:solidFill>
                <a:latin typeface="+mj-lt"/>
                <a:cs typeface="Times New Roman" panose="02020603050405020304" pitchFamily="18" charset="0"/>
              </a:rPr>
              <a:t>– Nghe nhạc: </a:t>
            </a:r>
            <a:r>
              <a:rPr lang="en-US" sz="2800" b="1" i="1">
                <a:solidFill>
                  <a:srgbClr val="C00000"/>
                </a:solidFill>
                <a:latin typeface="+mj-lt"/>
                <a:cs typeface="Times New Roman" panose="02020603050405020304" pitchFamily="18" charset="0"/>
              </a:rPr>
              <a:t>Romance</a:t>
            </a:r>
          </a:p>
          <a:p>
            <a:pPr algn="just">
              <a:spcAft>
                <a:spcPts val="300"/>
              </a:spcAft>
            </a:pPr>
            <a:r>
              <a:rPr lang="en-US" sz="2800" b="1">
                <a:solidFill>
                  <a:srgbClr val="0000FF"/>
                </a:solidFill>
                <a:latin typeface="+mj-lt"/>
                <a:cs typeface="Times New Roman" panose="02020603050405020304" pitchFamily="18" charset="0"/>
              </a:rPr>
              <a:t>– Đọc nhạc: </a:t>
            </a:r>
            <a:r>
              <a:rPr lang="en-US" sz="2800" b="1" i="1">
                <a:solidFill>
                  <a:srgbClr val="C00000"/>
                </a:solidFill>
                <a:latin typeface="+mj-lt"/>
                <a:cs typeface="Times New Roman" panose="02020603050405020304" pitchFamily="18" charset="0"/>
              </a:rPr>
              <a:t>Bài đọc nhạc số 6 </a:t>
            </a:r>
            <a:endParaRPr lang="en-US" sz="2800" i="1" dirty="0">
              <a:solidFill>
                <a:srgbClr val="C00000"/>
              </a:solidFill>
              <a:latin typeface="+mj-lt"/>
              <a:cs typeface="Times New Roman" panose="02020603050405020304" pitchFamily="18" charset="0"/>
            </a:endParaRPr>
          </a:p>
          <a:p>
            <a:pPr algn="just">
              <a:spcAft>
                <a:spcPts val="300"/>
              </a:spcAft>
            </a:pPr>
            <a:r>
              <a:rPr lang="en-US" sz="2800" b="1">
                <a:solidFill>
                  <a:srgbClr val="0000FF"/>
                </a:solidFill>
                <a:latin typeface="+mj-lt"/>
                <a:cs typeface="Times New Roman" panose="02020603050405020304" pitchFamily="18" charset="0"/>
              </a:rPr>
              <a:t>– Nhạc cụ: </a:t>
            </a:r>
            <a:r>
              <a:rPr lang="en-US" sz="2800" b="1">
                <a:solidFill>
                  <a:srgbClr val="C00000"/>
                </a:solidFill>
                <a:latin typeface="+mj-lt"/>
                <a:cs typeface="Times New Roman" panose="02020603050405020304" pitchFamily="18" charset="0"/>
              </a:rPr>
              <a:t>Thể hiện tiết tấu</a:t>
            </a:r>
          </a:p>
          <a:p>
            <a:pPr algn="just">
              <a:spcAft>
                <a:spcPts val="300"/>
              </a:spcAft>
            </a:pPr>
            <a:r>
              <a:rPr lang="en-US" sz="2800" b="1">
                <a:solidFill>
                  <a:srgbClr val="0000FF"/>
                </a:solidFill>
                <a:latin typeface="+mj-lt"/>
                <a:cs typeface="Times New Roman" panose="02020603050405020304" pitchFamily="18" charset="0"/>
              </a:rPr>
              <a:t>–</a:t>
            </a:r>
            <a:r>
              <a:rPr lang="en-US" sz="2800" b="1">
                <a:solidFill>
                  <a:srgbClr val="C00000"/>
                </a:solidFill>
                <a:latin typeface="+mj-lt"/>
                <a:cs typeface="Times New Roman" panose="02020603050405020304" pitchFamily="18" charset="0"/>
              </a:rPr>
              <a:t> </a:t>
            </a:r>
            <a:r>
              <a:rPr lang="en-US" sz="2800" b="1">
                <a:solidFill>
                  <a:srgbClr val="0000FF"/>
                </a:solidFill>
                <a:latin typeface="+mj-lt"/>
                <a:cs typeface="Times New Roman" panose="02020603050405020304" pitchFamily="18" charset="0"/>
              </a:rPr>
              <a:t>Lí thuyết âm nhạc: </a:t>
            </a:r>
            <a:r>
              <a:rPr lang="en-US" sz="2800" b="1">
                <a:solidFill>
                  <a:srgbClr val="C00000"/>
                </a:solidFill>
                <a:latin typeface="+mj-lt"/>
                <a:cs typeface="Times New Roman" panose="02020603050405020304" pitchFamily="18" charset="0"/>
              </a:rPr>
              <a:t>Cung và nửa cung</a:t>
            </a:r>
          </a:p>
          <a:p>
            <a:pPr algn="just">
              <a:spcAft>
                <a:spcPts val="300"/>
              </a:spcAft>
            </a:pPr>
            <a:r>
              <a:rPr lang="en-US" sz="2800" b="1">
                <a:solidFill>
                  <a:srgbClr val="0000FF"/>
                </a:solidFill>
                <a:latin typeface="+mj-lt"/>
                <a:cs typeface="Times New Roman" panose="02020603050405020304" pitchFamily="18" charset="0"/>
              </a:rPr>
              <a:t>– Th</a:t>
            </a:r>
            <a:r>
              <a:rPr lang="vi-VN" sz="2800" b="1">
                <a:solidFill>
                  <a:srgbClr val="0000FF"/>
                </a:solidFill>
                <a:latin typeface="+mj-lt"/>
                <a:cs typeface="Times New Roman" panose="02020603050405020304" pitchFamily="18" charset="0"/>
              </a:rPr>
              <a:t>ường</a:t>
            </a:r>
            <a:r>
              <a:rPr lang="en-US" sz="2800" b="1">
                <a:solidFill>
                  <a:srgbClr val="0000FF"/>
                </a:solidFill>
                <a:latin typeface="+mj-lt"/>
                <a:cs typeface="Times New Roman" panose="02020603050405020304" pitchFamily="18" charset="0"/>
              </a:rPr>
              <a:t> thức âm nhạc: </a:t>
            </a:r>
            <a:r>
              <a:rPr lang="en-US" sz="2800" b="1">
                <a:solidFill>
                  <a:srgbClr val="C00000"/>
                </a:solidFill>
                <a:latin typeface="+mj-lt"/>
                <a:cs typeface="Times New Roman" panose="02020603050405020304" pitchFamily="18" charset="0"/>
              </a:rPr>
              <a:t>Đàn guitar và đàn accordion</a:t>
            </a:r>
            <a:r>
              <a:rPr lang="en-US" sz="2800" b="1">
                <a:solidFill>
                  <a:srgbClr val="0000FF"/>
                </a:solidFill>
                <a:latin typeface="+mj-lt"/>
                <a:cs typeface="Times New Roman" panose="02020603050405020304" pitchFamily="18" charset="0"/>
              </a:rPr>
              <a:t>                                        </a:t>
            </a:r>
            <a:endParaRPr lang="en-US" sz="2800" dirty="0">
              <a:solidFill>
                <a:srgbClr val="0000FF"/>
              </a:solidFill>
              <a:latin typeface="+mj-lt"/>
              <a:cs typeface="Times New Roman" panose="02020603050405020304" pitchFamily="18" charset="0"/>
            </a:endParaRPr>
          </a:p>
          <a:p>
            <a:pPr algn="just">
              <a:spcAft>
                <a:spcPts val="300"/>
              </a:spcAft>
            </a:pPr>
            <a:r>
              <a:rPr lang="en-US" sz="2800" b="1" dirty="0">
                <a:solidFill>
                  <a:srgbClr val="0000FF"/>
                </a:solidFill>
                <a:latin typeface="+mj-lt"/>
                <a:cs typeface="Times New Roman" panose="02020603050405020304" pitchFamily="18" charset="0"/>
              </a:rPr>
              <a:t>– </a:t>
            </a:r>
            <a:r>
              <a:rPr lang="en-US" sz="2800" b="1" dirty="0" err="1">
                <a:solidFill>
                  <a:srgbClr val="0000FF"/>
                </a:solidFill>
                <a:latin typeface="+mj-lt"/>
                <a:cs typeface="Times New Roman" panose="02020603050405020304" pitchFamily="18" charset="0"/>
              </a:rPr>
              <a:t>Trải</a:t>
            </a:r>
            <a:r>
              <a:rPr lang="en-US" sz="2800" b="1" dirty="0">
                <a:solidFill>
                  <a:srgbClr val="0000FF"/>
                </a:solidFill>
                <a:latin typeface="+mj-lt"/>
                <a:cs typeface="Times New Roman" panose="02020603050405020304" pitchFamily="18" charset="0"/>
              </a:rPr>
              <a:t> </a:t>
            </a:r>
            <a:r>
              <a:rPr lang="en-US" sz="2800" b="1" err="1">
                <a:solidFill>
                  <a:srgbClr val="0000FF"/>
                </a:solidFill>
                <a:latin typeface="+mj-lt"/>
                <a:cs typeface="Times New Roman" panose="02020603050405020304" pitchFamily="18" charset="0"/>
              </a:rPr>
              <a:t>nghiệm</a:t>
            </a:r>
            <a:r>
              <a:rPr lang="en-US" sz="2800" b="1">
                <a:solidFill>
                  <a:srgbClr val="0000FF"/>
                </a:solidFill>
                <a:latin typeface="+mj-lt"/>
                <a:cs typeface="Times New Roman" panose="02020603050405020304" pitchFamily="18" charset="0"/>
              </a:rPr>
              <a:t> và </a:t>
            </a:r>
            <a:r>
              <a:rPr lang="en-US" sz="2800" b="1" err="1">
                <a:solidFill>
                  <a:srgbClr val="0000FF"/>
                </a:solidFill>
                <a:latin typeface="+mj-lt"/>
                <a:cs typeface="Times New Roman" panose="02020603050405020304" pitchFamily="18" charset="0"/>
              </a:rPr>
              <a:t>khám</a:t>
            </a:r>
            <a:r>
              <a:rPr lang="en-US" sz="2800" b="1">
                <a:solidFill>
                  <a:srgbClr val="0000FF"/>
                </a:solidFill>
                <a:latin typeface="+mj-lt"/>
                <a:cs typeface="Times New Roman" panose="02020603050405020304" pitchFamily="18" charset="0"/>
              </a:rPr>
              <a:t> phá: </a:t>
            </a:r>
            <a:r>
              <a:rPr lang="en-US" sz="2800" b="1">
                <a:solidFill>
                  <a:srgbClr val="C00000"/>
                </a:solidFill>
                <a:latin typeface="+mj-lt"/>
                <a:cs typeface="Times New Roman" panose="02020603050405020304" pitchFamily="18" charset="0"/>
              </a:rPr>
              <a:t>Thể hiện bài tập tiết tấu bằng các động tác cơ thể; Làm nhạc cụ gõ bằng các vật liệu, đồ dùng đã qua sử dụng</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132384"/>
            <a:ext cx="1727200" cy="1930400"/>
          </a:xfrm>
          <a:prstGeom prst="rect">
            <a:avLst/>
          </a:prstGeom>
        </p:spPr>
      </p:pic>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057400" y="533401"/>
            <a:ext cx="7772400" cy="1470025"/>
          </a:xfrm>
        </p:spPr>
        <p:txBody>
          <a:bodyPr/>
          <a:lstStyle/>
          <a:p>
            <a:r>
              <a:rPr lang="en-US" sz="4000" b="1">
                <a:solidFill>
                  <a:srgbClr val="0000FF"/>
                </a:solidFill>
                <a:effectLst>
                  <a:outerShdw blurRad="38100" dist="38100" dir="2700000" algn="tl">
                    <a:srgbClr val="000000">
                      <a:alpha val="43137"/>
                    </a:srgbClr>
                  </a:outerShdw>
                </a:effectLst>
              </a:rPr>
              <a:t>Chủ đề 6</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ƯỚC MƠ</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1600200" y="2563812"/>
            <a:ext cx="8839200" cy="2312988"/>
          </a:xfrm>
        </p:spPr>
        <p:txBody>
          <a:bodyPr/>
          <a:lstStyle/>
          <a:p>
            <a:r>
              <a:rPr lang="en-US" sz="4000" b="1" dirty="0" err="1">
                <a:solidFill>
                  <a:srgbClr val="0000FF"/>
                </a:solidFill>
                <a:latin typeface="+mj-lt"/>
                <a:cs typeface="Times New Roman" panose="02020603050405020304" pitchFamily="18" charset="0"/>
              </a:rPr>
              <a:t>Tiết</a:t>
            </a:r>
            <a:r>
              <a:rPr lang="vi-VN" sz="4000" b="1" dirty="0">
                <a:solidFill>
                  <a:srgbClr val="0000FF"/>
                </a:solidFill>
                <a:latin typeface="+mj-lt"/>
                <a:cs typeface="Times New Roman" panose="02020603050405020304" pitchFamily="18" charset="0"/>
              </a:rPr>
              <a:t> 1</a:t>
            </a:r>
            <a:endParaRPr lang="en-US" sz="4000" b="1" dirty="0">
              <a:solidFill>
                <a:srgbClr val="0000FF"/>
              </a:solidFill>
              <a:latin typeface="+mj-lt"/>
              <a:cs typeface="Times New Roman" panose="02020603050405020304" pitchFamily="18" charset="0"/>
            </a:endParaRPr>
          </a:p>
          <a:p>
            <a:pPr algn="just"/>
            <a:r>
              <a:rPr lang="en-US" sz="2800" b="1" i="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Hát</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bài</a:t>
            </a:r>
            <a:r>
              <a:rPr lang="en-US" sz="2800" b="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Những</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lá</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thuyền</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ước</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mơ</a:t>
            </a:r>
            <a:endParaRPr lang="en-US" sz="2800" dirty="0">
              <a:solidFill>
                <a:srgbClr val="C00000"/>
              </a:solidFill>
              <a:latin typeface="+mj-lt"/>
              <a:cs typeface="Times New Roman" panose="02020603050405020304" pitchFamily="18" charset="0"/>
            </a:endParaRPr>
          </a:p>
          <a:p>
            <a:pPr algn="just"/>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Trải</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nghiệm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và</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khám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phá</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Làm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nhạc</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cụ</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gõ</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bằng</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các</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vật</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liệu</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đồ</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dùng</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đã</a:t>
            </a:r>
            <a:r>
              <a:rPr lang="en-US" sz="2800" b="1" dirty="0">
                <a:solidFill>
                  <a:srgbClr val="C00000"/>
                </a:solidFill>
                <a:latin typeface="+mj-lt"/>
                <a:cs typeface="Times New Roman" panose="02020603050405020304" pitchFamily="18" charset="0"/>
              </a:rPr>
              <a:t> qua </a:t>
            </a:r>
            <a:r>
              <a:rPr lang="en-US" sz="2800" b="1" dirty="0" err="1">
                <a:solidFill>
                  <a:srgbClr val="C00000"/>
                </a:solidFill>
                <a:latin typeface="+mj-lt"/>
                <a:cs typeface="Times New Roman" panose="02020603050405020304" pitchFamily="18" charset="0"/>
              </a:rPr>
              <a:t>sử</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dụng</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2661451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525110-CAFF-4D2D-81EE-3109A8A42853}"/>
              </a:ext>
            </a:extLst>
          </p:cNvPr>
          <p:cNvGrpSpPr/>
          <p:nvPr/>
        </p:nvGrpSpPr>
        <p:grpSpPr>
          <a:xfrm>
            <a:off x="1981200" y="609600"/>
            <a:ext cx="8216265" cy="5983605"/>
            <a:chOff x="1981200" y="721995"/>
            <a:chExt cx="8216265" cy="5983605"/>
          </a:xfrm>
        </p:grpSpPr>
        <p:pic>
          <p:nvPicPr>
            <p:cNvPr id="4" name="Picture 3">
              <a:extLst>
                <a:ext uri="{FF2B5EF4-FFF2-40B4-BE49-F238E27FC236}">
                  <a16:creationId xmlns:a16="http://schemas.microsoft.com/office/drawing/2014/main" id="{362FB442-7CA3-440A-A7F6-3D592BF5D2C3}"/>
                </a:ext>
              </a:extLst>
            </p:cNvPr>
            <p:cNvPicPr>
              <a:picLocks noChangeAspect="1"/>
            </p:cNvPicPr>
            <p:nvPr/>
          </p:nvPicPr>
          <p:blipFill>
            <a:blip r:embed="rId2"/>
            <a:stretch>
              <a:fillRect/>
            </a:stretch>
          </p:blipFill>
          <p:spPr>
            <a:xfrm>
              <a:off x="1981200" y="1004887"/>
              <a:ext cx="8216265" cy="5700713"/>
            </a:xfrm>
            <a:prstGeom prst="rect">
              <a:avLst/>
            </a:prstGeom>
          </p:spPr>
        </p:pic>
        <p:pic>
          <p:nvPicPr>
            <p:cNvPr id="9" name="Picture 8">
              <a:extLst>
                <a:ext uri="{FF2B5EF4-FFF2-40B4-BE49-F238E27FC236}">
                  <a16:creationId xmlns:a16="http://schemas.microsoft.com/office/drawing/2014/main" id="{9B6EEB44-4CDE-43DC-A966-590E02C19754}"/>
                </a:ext>
              </a:extLst>
            </p:cNvPr>
            <p:cNvPicPr>
              <a:picLocks noChangeAspect="1"/>
            </p:cNvPicPr>
            <p:nvPr/>
          </p:nvPicPr>
          <p:blipFill>
            <a:blip r:embed="rId3"/>
            <a:stretch>
              <a:fillRect/>
            </a:stretch>
          </p:blipFill>
          <p:spPr>
            <a:xfrm>
              <a:off x="4158615" y="721995"/>
              <a:ext cx="3918585" cy="421005"/>
            </a:xfrm>
            <a:prstGeom prst="rect">
              <a:avLst/>
            </a:prstGeom>
          </p:spPr>
        </p:pic>
      </p:grpSp>
      <p:sp>
        <p:nvSpPr>
          <p:cNvPr id="2" name="Title 1"/>
          <p:cNvSpPr>
            <a:spLocks noGrp="1"/>
          </p:cNvSpPr>
          <p:nvPr>
            <p:ph type="title"/>
          </p:nvPr>
        </p:nvSpPr>
        <p:spPr>
          <a:xfrm>
            <a:off x="2362200" y="0"/>
            <a:ext cx="7315200" cy="715962"/>
          </a:xfrm>
        </p:spPr>
        <p:txBody>
          <a:bodyPr/>
          <a:lstStyle/>
          <a:p>
            <a:r>
              <a:rPr lang="en-US" sz="3200" b="1">
                <a:solidFill>
                  <a:srgbClr val="C00000"/>
                </a:solidFill>
                <a:latin typeface="+mn-lt"/>
                <a:cs typeface="Times New Roman" panose="02020603050405020304" pitchFamily="18" charset="0"/>
              </a:rPr>
              <a:t>I.</a:t>
            </a:r>
            <a:r>
              <a:rPr lang="vi-VN" sz="3200" b="1">
                <a:solidFill>
                  <a:srgbClr val="C00000"/>
                </a:solidFill>
                <a:latin typeface="+mn-lt"/>
                <a:cs typeface="Times New Roman" panose="02020603050405020304" pitchFamily="18" charset="0"/>
              </a:rPr>
              <a:t> H</a:t>
            </a:r>
            <a:r>
              <a:rPr lang="en-US" sz="3200" b="1">
                <a:solidFill>
                  <a:srgbClr val="C00000"/>
                </a:solidFill>
                <a:latin typeface="+mn-lt"/>
                <a:cs typeface="Times New Roman" panose="02020603050405020304" pitchFamily="18" charset="0"/>
              </a:rPr>
              <a:t>át bài</a:t>
            </a:r>
            <a:endParaRPr lang="en-US" sz="3200" b="1" i="1" dirty="0">
              <a:solidFill>
                <a:srgbClr val="C00000"/>
              </a:solidFill>
              <a:latin typeface="+mn-lt"/>
              <a:cs typeface="Times New Roman" panose="02020603050405020304" pitchFamily="18" charset="0"/>
            </a:endParaRPr>
          </a:p>
        </p:txBody>
      </p:sp>
      <p:sp>
        <p:nvSpPr>
          <p:cNvPr id="5" name="Rectangle 4">
            <a:extLst>
              <a:ext uri="{FF2B5EF4-FFF2-40B4-BE49-F238E27FC236}">
                <a16:creationId xmlns:a16="http://schemas.microsoft.com/office/drawing/2014/main" id="{6EE95E16-1859-4356-8455-5B354917A0E7}"/>
              </a:ext>
            </a:extLst>
          </p:cNvPr>
          <p:cNvSpPr/>
          <p:nvPr/>
        </p:nvSpPr>
        <p:spPr bwMode="auto">
          <a:xfrm>
            <a:off x="1524000" y="304800"/>
            <a:ext cx="1600200" cy="914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75267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508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0" y="1371600"/>
            <a:ext cx="5715000" cy="4572000"/>
          </a:xfrm>
        </p:spPr>
        <p:txBody>
          <a:bodyPr/>
          <a:lstStyle/>
          <a:p>
            <a:pPr indent="274320" algn="just">
              <a:lnSpc>
                <a:spcPct val="115000"/>
              </a:lnSpc>
              <a:spcBef>
                <a:spcPts val="300"/>
              </a:spcBef>
              <a:spcAft>
                <a:spcPts val="300"/>
              </a:spcAft>
              <a:buNone/>
            </a:pPr>
            <a:r>
              <a:rPr lang="en-US" sz="2400" i="1">
                <a:solidFill>
                  <a:srgbClr val="0000FF"/>
                </a:solidFill>
                <a:effectLst/>
                <a:ea typeface="Calibri" panose="020F0502020204030204" pitchFamily="34" charset="0"/>
                <a:cs typeface="Times New Roman" panose="02020603050405020304" pitchFamily="18" charset="0"/>
              </a:rPr>
              <a:t>Nội dung bài hát </a:t>
            </a:r>
            <a:r>
              <a:rPr lang="en-US" sz="2400" i="1">
                <a:solidFill>
                  <a:srgbClr val="C00000"/>
                </a:solidFill>
                <a:effectLst/>
                <a:ea typeface="Calibri" panose="020F0502020204030204" pitchFamily="34" charset="0"/>
                <a:cs typeface="Times New Roman" panose="02020603050405020304" pitchFamily="18" charset="0"/>
              </a:rPr>
              <a:t>Những lá thuyền ước mơ</a:t>
            </a:r>
            <a:r>
              <a:rPr lang="en-US" sz="2400" i="1">
                <a:solidFill>
                  <a:srgbClr val="0000FF"/>
                </a:solidFill>
                <a:effectLst/>
                <a:ea typeface="Calibri" panose="020F0502020204030204" pitchFamily="34" charset="0"/>
                <a:cs typeface="Times New Roman" panose="02020603050405020304" pitchFamily="18" charset="0"/>
              </a:rPr>
              <a:t> diễn tả trò chơi thả thuyền lá của các em thiếu nhi, đồng thời thể hiện ước muốn của các em được theo những con thuyền vượt sóng ra khơi đi khắp mọi miền.</a:t>
            </a:r>
            <a:r>
              <a:rPr lang="vi-VN" sz="2400" i="1">
                <a:solidFill>
                  <a:srgbClr val="0000FF"/>
                </a:solidFill>
                <a:effectLst/>
                <a:ea typeface="Calibri" panose="020F0502020204030204" pitchFamily="34" charset="0"/>
                <a:cs typeface="Times New Roman" panose="02020603050405020304" pitchFamily="18" charset="0"/>
              </a:rPr>
              <a:t> </a:t>
            </a:r>
            <a:endParaRPr lang="en-US" sz="2400">
              <a:solidFill>
                <a:srgbClr val="0000FF"/>
              </a:solidFill>
              <a:effectLst/>
              <a:latin typeface="+mj-lt"/>
              <a:ea typeface="Calibri" panose="020F0502020204030204" pitchFamily="34" charset="0"/>
              <a:cs typeface="Times New Roman" panose="02020603050405020304" pitchFamily="18" charset="0"/>
            </a:endParaRPr>
          </a:p>
          <a:p>
            <a:pPr indent="274320" algn="just">
              <a:lnSpc>
                <a:spcPct val="115000"/>
              </a:lnSpc>
              <a:spcBef>
                <a:spcPts val="300"/>
              </a:spcBef>
              <a:spcAft>
                <a:spcPts val="300"/>
              </a:spcAft>
              <a:buNone/>
            </a:pPr>
            <a:r>
              <a:rPr lang="en-US" sz="2400">
                <a:solidFill>
                  <a:srgbClr val="0000FF"/>
                </a:solidFill>
                <a:latin typeface="+mj-lt"/>
                <a:ea typeface="Calibri" panose="020F0502020204030204" pitchFamily="34" charset="0"/>
                <a:cs typeface="Times New Roman" panose="02020603050405020304" pitchFamily="18" charset="0"/>
              </a:rPr>
              <a:t>Tác giả bài hát - </a:t>
            </a:r>
            <a:r>
              <a:rPr lang="vi-VN" sz="2400">
                <a:solidFill>
                  <a:srgbClr val="0000FF"/>
                </a:solidFill>
                <a:effectLst/>
                <a:ea typeface="Calibri" panose="020F0502020204030204" pitchFamily="34" charset="0"/>
                <a:cs typeface="Times New Roman" panose="02020603050405020304" pitchFamily="18" charset="0"/>
              </a:rPr>
              <a:t>nhạc sĩ Thảo Linh</a:t>
            </a:r>
            <a:r>
              <a:rPr lang="vi-VN" sz="2400" i="1">
                <a:solidFill>
                  <a:srgbClr val="0000FF"/>
                </a:solidFill>
                <a:effectLst/>
                <a:ea typeface="Calibri" panose="020F0502020204030204" pitchFamily="34" charset="0"/>
                <a:cs typeface="Times New Roman" panose="02020603050405020304" pitchFamily="18" charset="0"/>
              </a:rPr>
              <a:t> </a:t>
            </a:r>
            <a:r>
              <a:rPr lang="en-US" sz="2400">
                <a:solidFill>
                  <a:srgbClr val="0000FF"/>
                </a:solidFill>
                <a:effectLst/>
                <a:latin typeface="+mj-lt"/>
                <a:ea typeface="Calibri" panose="020F0502020204030204" pitchFamily="34" charset="0"/>
                <a:cs typeface="Times New Roman" panose="02020603050405020304" pitchFamily="18" charset="0"/>
              </a:rPr>
              <a:t>đã sáng tác một số ca khúc cho thiếu nhi như: </a:t>
            </a:r>
            <a:r>
              <a:rPr lang="en-US" sz="2400" i="1">
                <a:solidFill>
                  <a:srgbClr val="C00000"/>
                </a:solidFill>
                <a:effectLst/>
                <a:latin typeface="+mj-lt"/>
                <a:ea typeface="Calibri" panose="020F0502020204030204" pitchFamily="34" charset="0"/>
              </a:rPr>
              <a:t>Bé tập vẽ, Bé tô màu, Gọi trâu, Chuyện mưa, Chơi bập bênh,...</a:t>
            </a:r>
            <a:r>
              <a:rPr lang="en-US" sz="2400">
                <a:solidFill>
                  <a:srgbClr val="C00000"/>
                </a:solidFill>
                <a:effectLst/>
                <a:latin typeface="+mj-lt"/>
                <a:ea typeface="Calibri" panose="020F0502020204030204" pitchFamily="34" charset="0"/>
                <a:cs typeface="Times New Roman" panose="02020603050405020304" pitchFamily="18" charset="0"/>
              </a:rPr>
              <a:t> </a:t>
            </a:r>
            <a:endParaRPr lang="en-US" sz="2400">
              <a:solidFill>
                <a:srgbClr val="C00000"/>
              </a:solidFill>
              <a:effectLst/>
              <a:latin typeface="+mj-lt"/>
              <a:ea typeface="Times New Roman" panose="02020603050405020304" pitchFamily="18" charset="0"/>
              <a:cs typeface="Times New Roman" panose="02020603050405020304" pitchFamily="18" charset="0"/>
            </a:endParaRPr>
          </a:p>
          <a:p>
            <a:pPr indent="0" algn="just">
              <a:lnSpc>
                <a:spcPct val="115000"/>
              </a:lnSpc>
              <a:spcAft>
                <a:spcPts val="300"/>
              </a:spcAft>
              <a:buNone/>
            </a:pP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p>
            <a:pPr indent="182880" algn="just">
              <a:lnSpc>
                <a:spcPct val="115000"/>
              </a:lnSpc>
              <a:spcBef>
                <a:spcPts val="300"/>
              </a:spcBef>
              <a:spcAft>
                <a:spcPts val="300"/>
              </a:spcAft>
              <a:buNone/>
            </a:pPr>
            <a:endParaRPr lang="en-US" sz="2400">
              <a:solidFill>
                <a:srgbClr val="0000FF"/>
              </a:solidFill>
              <a:effectLst/>
              <a:ea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5884CA5E-D1C6-490D-986F-2F736795E575}"/>
              </a:ext>
            </a:extLst>
          </p:cNvPr>
          <p:cNvPicPr>
            <a:picLocks noChangeAspect="1"/>
          </p:cNvPicPr>
          <p:nvPr/>
        </p:nvPicPr>
        <p:blipFill>
          <a:blip r:embed="rId2"/>
          <a:stretch>
            <a:fillRect/>
          </a:stretch>
        </p:blipFill>
        <p:spPr>
          <a:xfrm>
            <a:off x="6019800" y="1769269"/>
            <a:ext cx="5774158" cy="3564731"/>
          </a:xfrm>
          <a:prstGeom prst="rect">
            <a:avLst/>
          </a:prstGeom>
          <a:ln>
            <a:noFill/>
          </a:ln>
          <a:effectLst>
            <a:softEdge rad="112500"/>
          </a:effectLst>
        </p:spPr>
      </p:pic>
    </p:spTree>
    <p:extLst>
      <p:ext uri="{BB962C8B-B14F-4D97-AF65-F5344CB8AC3E}">
        <p14:creationId xmlns:p14="http://schemas.microsoft.com/office/powerpoint/2010/main" val="2534632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6200"/>
            <a:ext cx="7391400" cy="792162"/>
          </a:xfrm>
        </p:spPr>
        <p:txBody>
          <a:bodyPr/>
          <a:lstStyle/>
          <a:p>
            <a:r>
              <a:rPr lang="vi-VN" sz="2800" b="1" dirty="0">
                <a:solidFill>
                  <a:srgbClr val="0000FF"/>
                </a:solidFill>
                <a:cs typeface="Times New Roman" panose="02020603050405020304" pitchFamily="18" charset="0"/>
              </a:rPr>
              <a:t>Nghe hát mẫu</a:t>
            </a:r>
            <a:endParaRPr lang="en-US" sz="2800" b="1" dirty="0">
              <a:solidFill>
                <a:srgbClr val="0000FF"/>
              </a:solidFill>
              <a:cs typeface="Times New Roman" panose="02020603050405020304" pitchFamily="18" charset="0"/>
            </a:endParaRPr>
          </a:p>
        </p:txBody>
      </p:sp>
      <p:pic>
        <p:nvPicPr>
          <p:cNvPr id="3" name="NhungLaThuyenUocMo HatMau 1 lan BQ2">
            <a:hlinkClick r:id="" action="ppaction://media"/>
            <a:extLst>
              <a:ext uri="{FF2B5EF4-FFF2-40B4-BE49-F238E27FC236}">
                <a16:creationId xmlns:a16="http://schemas.microsoft.com/office/drawing/2014/main" id="{A363FF00-36D3-4BF0-8EA4-E3EA83E1FBC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39900" y="597780"/>
            <a:ext cx="8470900" cy="6171320"/>
          </a:xfrm>
          <a:prstGeom prst="rect">
            <a:avLst/>
          </a:prstGeom>
        </p:spPr>
      </p:pic>
    </p:spTree>
    <p:extLst>
      <p:ext uri="{BB962C8B-B14F-4D97-AF65-F5344CB8AC3E}">
        <p14:creationId xmlns:p14="http://schemas.microsoft.com/office/powerpoint/2010/main" val="1378358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pic>
        <p:nvPicPr>
          <p:cNvPr id="8" name="Khoi Dong Giong">
            <a:hlinkClick r:id="" action="ppaction://media"/>
            <a:extLst>
              <a:ext uri="{FF2B5EF4-FFF2-40B4-BE49-F238E27FC236}">
                <a16:creationId xmlns:a16="http://schemas.microsoft.com/office/drawing/2014/main" id="{9D6FEEE2-307B-4C17-855A-B534CE2AB21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490" r="2104"/>
          <a:stretch/>
        </p:blipFill>
        <p:spPr>
          <a:xfrm>
            <a:off x="1524000" y="609600"/>
            <a:ext cx="8953450" cy="3653537"/>
          </a:xfrm>
          <a:prstGeom prst="rect">
            <a:avLst/>
          </a:prstGeom>
        </p:spPr>
      </p:pic>
    </p:spTree>
    <p:extLst>
      <p:ext uri="{BB962C8B-B14F-4D97-AF65-F5344CB8AC3E}">
        <p14:creationId xmlns:p14="http://schemas.microsoft.com/office/powerpoint/2010/main" val="102131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879600" y="152400"/>
            <a:ext cx="8229600" cy="685800"/>
          </a:xfrm>
        </p:spPr>
        <p:txBody>
          <a:bodyPr/>
          <a:lstStyle/>
          <a:p>
            <a:r>
              <a:rPr lang="vi-VN" sz="3200" b="1">
                <a:solidFill>
                  <a:srgbClr val="0000FF"/>
                </a:solidFill>
                <a:cs typeface="Times New Roman" panose="02020603050405020304" pitchFamily="18" charset="0"/>
              </a:rPr>
              <a:t>Học hát từng câu </a:t>
            </a:r>
            <a:r>
              <a:rPr lang="en-US" sz="3200" b="1">
                <a:solidFill>
                  <a:srgbClr val="0000FF"/>
                </a:solidFill>
                <a:cs typeface="Times New Roman" panose="02020603050405020304" pitchFamily="18" charset="0"/>
              </a:rPr>
              <a:t>lời 1 (đoạn</a:t>
            </a:r>
            <a:r>
              <a:rPr lang="vi-VN" sz="3200" b="1">
                <a:solidFill>
                  <a:srgbClr val="0000FF"/>
                </a:solidFill>
                <a:cs typeface="Times New Roman" panose="02020603050405020304" pitchFamily="18" charset="0"/>
              </a:rPr>
              <a:t> 1)</a:t>
            </a:r>
            <a:endParaRPr lang="en-US" sz="3200" b="1" dirty="0">
              <a:solidFill>
                <a:srgbClr val="0000FF"/>
              </a:solidFill>
              <a:cs typeface="Times New Roman" panose="02020603050405020304" pitchFamily="18" charset="0"/>
            </a:endParaRPr>
          </a:p>
        </p:txBody>
      </p:sp>
      <p:sp>
        <p:nvSpPr>
          <p:cNvPr id="2" name="Left Brace 1"/>
          <p:cNvSpPr/>
          <p:nvPr/>
        </p:nvSpPr>
        <p:spPr bwMode="auto">
          <a:xfrm>
            <a:off x="2336800" y="1016000"/>
            <a:ext cx="685800" cy="2489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22563" y="1219200"/>
            <a:ext cx="219075" cy="466725"/>
          </a:xfrm>
          <a:prstGeom prst="rect">
            <a:avLst/>
          </a:prstGeom>
        </p:spPr>
      </p:pic>
      <p:pic>
        <p:nvPicPr>
          <p:cNvPr id="11" name="Picture 1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55900" y="2628900"/>
            <a:ext cx="219075" cy="466725"/>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93888" y="2117534"/>
            <a:ext cx="219075" cy="466725"/>
          </a:xfrm>
          <a:prstGeom prst="rect">
            <a:avLst/>
          </a:prstGeom>
        </p:spPr>
      </p:pic>
      <p:sp>
        <p:nvSpPr>
          <p:cNvPr id="14" name="Left Brace 13"/>
          <p:cNvSpPr/>
          <p:nvPr/>
        </p:nvSpPr>
        <p:spPr bwMode="auto">
          <a:xfrm>
            <a:off x="2336800" y="3657600"/>
            <a:ext cx="685800" cy="2616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22563" y="3990976"/>
            <a:ext cx="219075" cy="4667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2755900" y="5341620"/>
            <a:ext cx="219075" cy="4667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93888" y="4816475"/>
            <a:ext cx="219075" cy="466725"/>
          </a:xfrm>
          <a:prstGeom prst="rect">
            <a:avLst/>
          </a:prstGeom>
        </p:spPr>
      </p:pic>
      <p:sp>
        <p:nvSpPr>
          <p:cNvPr id="18" name="Left Brace 17"/>
          <p:cNvSpPr/>
          <p:nvPr/>
        </p:nvSpPr>
        <p:spPr bwMode="auto">
          <a:xfrm>
            <a:off x="2108200" y="9906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9" name="Picture 1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697672" y="3445193"/>
            <a:ext cx="240983" cy="513398"/>
          </a:xfrm>
          <a:prstGeom prst="rect">
            <a:avLst/>
          </a:prstGeom>
        </p:spPr>
      </p:pic>
      <p:pic>
        <p:nvPicPr>
          <p:cNvPr id="30" name="Picture 29">
            <a:extLst>
              <a:ext uri="{FF2B5EF4-FFF2-40B4-BE49-F238E27FC236}">
                <a16:creationId xmlns:a16="http://schemas.microsoft.com/office/drawing/2014/main" id="{A8D759F5-07B5-4233-857F-9112C89F9191}"/>
              </a:ext>
            </a:extLst>
          </p:cNvPr>
          <p:cNvPicPr>
            <a:picLocks noChangeAspect="1"/>
          </p:cNvPicPr>
          <p:nvPr/>
        </p:nvPicPr>
        <p:blipFill rotWithShape="1">
          <a:blip r:embed="rId17"/>
          <a:srcRect l="9375" t="23333" r="54375" b="65556"/>
          <a:stretch/>
        </p:blipFill>
        <p:spPr>
          <a:xfrm>
            <a:off x="3175000" y="990600"/>
            <a:ext cx="5634990" cy="971541"/>
          </a:xfrm>
          <a:prstGeom prst="rect">
            <a:avLst/>
          </a:prstGeom>
        </p:spPr>
      </p:pic>
      <p:pic>
        <p:nvPicPr>
          <p:cNvPr id="31" name="Picture 30">
            <a:extLst>
              <a:ext uri="{FF2B5EF4-FFF2-40B4-BE49-F238E27FC236}">
                <a16:creationId xmlns:a16="http://schemas.microsoft.com/office/drawing/2014/main" id="{48FAF57B-6C63-4C9A-A2DA-A49AE129CC3C}"/>
              </a:ext>
            </a:extLst>
          </p:cNvPr>
          <p:cNvPicPr>
            <a:picLocks noChangeAspect="1"/>
          </p:cNvPicPr>
          <p:nvPr/>
        </p:nvPicPr>
        <p:blipFill rotWithShape="1">
          <a:blip r:embed="rId18"/>
          <a:srcRect l="9376" t="23333" r="54374" b="65556"/>
          <a:stretch/>
        </p:blipFill>
        <p:spPr>
          <a:xfrm>
            <a:off x="3226435" y="2418080"/>
            <a:ext cx="5634990" cy="971541"/>
          </a:xfrm>
          <a:prstGeom prst="rect">
            <a:avLst/>
          </a:prstGeom>
        </p:spPr>
      </p:pic>
      <p:pic>
        <p:nvPicPr>
          <p:cNvPr id="32" name="Picture 31">
            <a:extLst>
              <a:ext uri="{FF2B5EF4-FFF2-40B4-BE49-F238E27FC236}">
                <a16:creationId xmlns:a16="http://schemas.microsoft.com/office/drawing/2014/main" id="{4233B10F-923C-41FE-8485-7E66CD59DBD4}"/>
              </a:ext>
            </a:extLst>
          </p:cNvPr>
          <p:cNvPicPr>
            <a:picLocks noChangeAspect="1"/>
          </p:cNvPicPr>
          <p:nvPr/>
        </p:nvPicPr>
        <p:blipFill rotWithShape="1">
          <a:blip r:embed="rId19"/>
          <a:srcRect l="9375" t="23333" r="54375" b="65556"/>
          <a:stretch/>
        </p:blipFill>
        <p:spPr>
          <a:xfrm>
            <a:off x="3234690" y="3774440"/>
            <a:ext cx="5634990" cy="971541"/>
          </a:xfrm>
          <a:prstGeom prst="rect">
            <a:avLst/>
          </a:prstGeom>
        </p:spPr>
      </p:pic>
      <p:pic>
        <p:nvPicPr>
          <p:cNvPr id="33" name="Picture 32">
            <a:extLst>
              <a:ext uri="{FF2B5EF4-FFF2-40B4-BE49-F238E27FC236}">
                <a16:creationId xmlns:a16="http://schemas.microsoft.com/office/drawing/2014/main" id="{FE7CF6F3-1D40-495C-8527-7EA4EAA15BB6}"/>
              </a:ext>
            </a:extLst>
          </p:cNvPr>
          <p:cNvPicPr>
            <a:picLocks noChangeAspect="1"/>
          </p:cNvPicPr>
          <p:nvPr/>
        </p:nvPicPr>
        <p:blipFill rotWithShape="1">
          <a:blip r:embed="rId20"/>
          <a:srcRect l="9375" t="22222" r="55000" b="65555"/>
          <a:stretch/>
        </p:blipFill>
        <p:spPr>
          <a:xfrm>
            <a:off x="3241040" y="5027227"/>
            <a:ext cx="5537835" cy="1068773"/>
          </a:xfrm>
          <a:prstGeom prst="rect">
            <a:avLst/>
          </a:prstGeom>
        </p:spPr>
      </p:pic>
      <p:pic>
        <p:nvPicPr>
          <p:cNvPr id="10" name="Cau 1">
            <a:hlinkClick r:id="" action="ppaction://media"/>
            <a:extLst>
              <a:ext uri="{FF2B5EF4-FFF2-40B4-BE49-F238E27FC236}">
                <a16:creationId xmlns:a16="http://schemas.microsoft.com/office/drawing/2014/main" id="{9DF10621-C3E2-456A-ABD4-5D136C85D8D5}"/>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0490200" y="1143000"/>
            <a:ext cx="406400" cy="406400"/>
          </a:xfrm>
          <a:prstGeom prst="rect">
            <a:avLst/>
          </a:prstGeom>
        </p:spPr>
      </p:pic>
      <p:pic>
        <p:nvPicPr>
          <p:cNvPr id="12" name="Cau 2">
            <a:hlinkClick r:id="" action="ppaction://media"/>
            <a:extLst>
              <a:ext uri="{FF2B5EF4-FFF2-40B4-BE49-F238E27FC236}">
                <a16:creationId xmlns:a16="http://schemas.microsoft.com/office/drawing/2014/main" id="{1B05C611-B2A6-4FFD-B390-E50BCBFE2754}"/>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0490200" y="2543366"/>
            <a:ext cx="406400" cy="406400"/>
          </a:xfrm>
          <a:prstGeom prst="rect">
            <a:avLst/>
          </a:prstGeom>
        </p:spPr>
      </p:pic>
      <p:pic>
        <p:nvPicPr>
          <p:cNvPr id="20" name="Cau 1 + 2">
            <a:hlinkClick r:id="" action="ppaction://media"/>
            <a:extLst>
              <a:ext uri="{FF2B5EF4-FFF2-40B4-BE49-F238E27FC236}">
                <a16:creationId xmlns:a16="http://schemas.microsoft.com/office/drawing/2014/main" id="{521980A1-D8D1-43C6-BFF5-CA52EC328118}"/>
              </a:ext>
            </a:extLst>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0459775" y="1906393"/>
            <a:ext cx="406400" cy="406400"/>
          </a:xfrm>
          <a:prstGeom prst="rect">
            <a:avLst/>
          </a:prstGeom>
        </p:spPr>
      </p:pic>
      <p:pic>
        <p:nvPicPr>
          <p:cNvPr id="21" name="Cau 3">
            <a:hlinkClick r:id="" action="ppaction://media"/>
            <a:extLst>
              <a:ext uri="{FF2B5EF4-FFF2-40B4-BE49-F238E27FC236}">
                <a16:creationId xmlns:a16="http://schemas.microsoft.com/office/drawing/2014/main" id="{04BA28F3-5A98-4234-A38A-6223A7B243E1}"/>
              </a:ext>
            </a:extLst>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10459775" y="3908234"/>
            <a:ext cx="406400" cy="406400"/>
          </a:xfrm>
          <a:prstGeom prst="rect">
            <a:avLst/>
          </a:prstGeom>
        </p:spPr>
      </p:pic>
      <p:pic>
        <p:nvPicPr>
          <p:cNvPr id="22" name="Cau 4">
            <a:hlinkClick r:id="" action="ppaction://media"/>
            <a:extLst>
              <a:ext uri="{FF2B5EF4-FFF2-40B4-BE49-F238E27FC236}">
                <a16:creationId xmlns:a16="http://schemas.microsoft.com/office/drawing/2014/main" id="{D92836CB-1D97-43FE-AD84-D452A96977FF}"/>
              </a:ext>
            </a:extLst>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10490200" y="5257800"/>
            <a:ext cx="406400" cy="406400"/>
          </a:xfrm>
          <a:prstGeom prst="rect">
            <a:avLst/>
          </a:prstGeom>
        </p:spPr>
      </p:pic>
      <p:pic>
        <p:nvPicPr>
          <p:cNvPr id="23" name="Cau 3 + 4">
            <a:hlinkClick r:id="" action="ppaction://media"/>
            <a:extLst>
              <a:ext uri="{FF2B5EF4-FFF2-40B4-BE49-F238E27FC236}">
                <a16:creationId xmlns:a16="http://schemas.microsoft.com/office/drawing/2014/main" id="{E371B5BB-C727-47B4-A74D-8C285756234C}"/>
              </a:ext>
            </a:extLst>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0459775" y="4620827"/>
            <a:ext cx="406400" cy="406400"/>
          </a:xfrm>
          <a:prstGeom prst="rect">
            <a:avLst/>
          </a:prstGeom>
        </p:spPr>
      </p:pic>
      <p:pic>
        <p:nvPicPr>
          <p:cNvPr id="34" name="Doan 1">
            <a:hlinkClick r:id="" action="ppaction://media"/>
            <a:extLst>
              <a:ext uri="{FF2B5EF4-FFF2-40B4-BE49-F238E27FC236}">
                <a16:creationId xmlns:a16="http://schemas.microsoft.com/office/drawing/2014/main" id="{642587EE-9023-4533-8A55-FDABCC7A89A5}"/>
              </a:ext>
            </a:extLst>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0459775" y="3295492"/>
            <a:ext cx="406400" cy="406400"/>
          </a:xfrm>
          <a:prstGeom prst="rect">
            <a:avLst/>
          </a:prstGeom>
        </p:spPr>
      </p:pic>
    </p:spTree>
    <p:extLst>
      <p:ext uri="{BB962C8B-B14F-4D97-AF65-F5344CB8AC3E}">
        <p14:creationId xmlns:p14="http://schemas.microsoft.com/office/powerpoint/2010/main" val="2893382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4"/>
                                        </p:tgtEl>
                                      </p:cBhvr>
                                    </p:animEffect>
                                    <p:set>
                                      <p:cBhvr>
                                        <p:cTn id="11" dur="1" fill="hold">
                                          <p:stCondLst>
                                            <p:cond delay="499"/>
                                          </p:stCondLst>
                                        </p:cTn>
                                        <p:tgtEl>
                                          <p:spTgt spid="4"/>
                                        </p:tgtEl>
                                        <p:attrNameLst>
                                          <p:attrName>style.visibility</p:attrName>
                                        </p:attrNameLst>
                                      </p:cBhvr>
                                      <p:to>
                                        <p:strVal val="hidden"/>
                                      </p:to>
                                    </p:set>
                                  </p:childTnLst>
                                </p:cTn>
                              </p:par>
                              <p:par>
                                <p:cTn id="12" presetID="3" presetClass="exit" presetSubtype="10" fill="hold" nodeType="withEffect">
                                  <p:stCondLst>
                                    <p:cond delay="0"/>
                                  </p:stCondLst>
                                  <p:childTnLst>
                                    <p:animEffect transition="out" filter="blinds(horizontal)">
                                      <p:cBhvr>
                                        <p:cTn id="13" dur="500"/>
                                        <p:tgtEl>
                                          <p:spTgt spid="10"/>
                                        </p:tgtEl>
                                      </p:cBhvr>
                                    </p:animEffect>
                                    <p:set>
                                      <p:cBhvr>
                                        <p:cTn id="14" dur="1" fill="hold">
                                          <p:stCondLst>
                                            <p:cond delay="499"/>
                                          </p:stCondLst>
                                        </p:cTn>
                                        <p:tgtEl>
                                          <p:spTgt spid="10"/>
                                        </p:tgtEl>
                                        <p:attrNameLst>
                                          <p:attrName>style.visibility</p:attrName>
                                        </p:attrNameLst>
                                      </p:cBhvr>
                                      <p:to>
                                        <p:strVal val="hidden"/>
                                      </p:to>
                                    </p:set>
                                    <p:cmd type="call" cmd="stop">
                                      <p:cBhvr>
                                        <p:cTn id="15" dur="1">
                                          <p:stCondLst>
                                            <p:cond delay="499"/>
                                          </p:stCondLst>
                                        </p:cTn>
                                        <p:tgtEl>
                                          <p:spTgt spid="10"/>
                                        </p:tgtEl>
                                      </p:cBhvr>
                                    </p:cmd>
                                  </p:childTnLst>
                                </p:cTn>
                              </p:par>
                              <p:par>
                                <p:cTn id="16" presetID="1"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xit" presetSubtype="10" fill="hold" nodeType="clickEffect">
                                  <p:stCondLst>
                                    <p:cond delay="0"/>
                                  </p:stCondLst>
                                  <p:childTnLst>
                                    <p:animEffect transition="out" filter="blinds(horizontal)">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par>
                                <p:cTn id="27" presetID="3" presetClass="exit" presetSubtype="10" fill="hold" nodeType="withEffect">
                                  <p:stCondLst>
                                    <p:cond delay="0"/>
                                  </p:stCondLst>
                                  <p:childTnLst>
                                    <p:animEffect transition="out" filter="blinds(horizontal)">
                                      <p:cBhvr>
                                        <p:cTn id="28" dur="500"/>
                                        <p:tgtEl>
                                          <p:spTgt spid="12"/>
                                        </p:tgtEl>
                                      </p:cBhvr>
                                    </p:animEffect>
                                    <p:set>
                                      <p:cBhvr>
                                        <p:cTn id="29" dur="1" fill="hold">
                                          <p:stCondLst>
                                            <p:cond delay="499"/>
                                          </p:stCondLst>
                                        </p:cTn>
                                        <p:tgtEl>
                                          <p:spTgt spid="12"/>
                                        </p:tgtEl>
                                        <p:attrNameLst>
                                          <p:attrName>style.visibility</p:attrName>
                                        </p:attrNameLst>
                                      </p:cBhvr>
                                      <p:to>
                                        <p:strVal val="hidden"/>
                                      </p:to>
                                    </p:set>
                                    <p:cmd type="call" cmd="stop">
                                      <p:cBhvr>
                                        <p:cTn id="30" dur="1">
                                          <p:stCondLst>
                                            <p:cond delay="499"/>
                                          </p:stCondLst>
                                        </p:cTn>
                                        <p:tgtEl>
                                          <p:spTgt spid="12"/>
                                        </p:tgtEl>
                                      </p:cBhvr>
                                    </p:cmd>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6" presetClass="entr" presetSubtype="16"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circle(in)">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3" presetClass="exit" presetSubtype="10" fill="hold" nodeType="withEffect">
                                  <p:stCondLst>
                                    <p:cond delay="0"/>
                                  </p:stCondLst>
                                  <p:childTnLst>
                                    <p:animEffect transition="out" filter="blinds(horizontal)">
                                      <p:cBhvr>
                                        <p:cTn id="44" dur="500"/>
                                        <p:tgtEl>
                                          <p:spTgt spid="20"/>
                                        </p:tgtEl>
                                      </p:cBhvr>
                                    </p:animEffect>
                                    <p:set>
                                      <p:cBhvr>
                                        <p:cTn id="45" dur="1" fill="hold">
                                          <p:stCondLst>
                                            <p:cond delay="499"/>
                                          </p:stCondLst>
                                        </p:cTn>
                                        <p:tgtEl>
                                          <p:spTgt spid="20"/>
                                        </p:tgtEl>
                                        <p:attrNameLst>
                                          <p:attrName>style.visibility</p:attrName>
                                        </p:attrNameLst>
                                      </p:cBhvr>
                                      <p:to>
                                        <p:strVal val="hidden"/>
                                      </p:to>
                                    </p:set>
                                    <p:cmd type="call" cmd="stop">
                                      <p:cBhvr>
                                        <p:cTn id="46" dur="1">
                                          <p:stCondLst>
                                            <p:cond delay="499"/>
                                          </p:stCondLst>
                                        </p:cTn>
                                        <p:tgtEl>
                                          <p:spTgt spid="20"/>
                                        </p:tgtEl>
                                      </p:cBhvr>
                                    </p:cmd>
                                  </p:childTnLst>
                                </p:cTn>
                              </p:par>
                              <p:par>
                                <p:cTn id="47" presetID="3" presetClass="exit" presetSubtype="10" fill="hold" grpId="1" nodeType="withEffect">
                                  <p:stCondLst>
                                    <p:cond delay="0"/>
                                  </p:stCondLst>
                                  <p:childTnLst>
                                    <p:animEffect transition="out" filter="blinds(horizontal)">
                                      <p:cBhvr>
                                        <p:cTn id="48" dur="500"/>
                                        <p:tgtEl>
                                          <p:spTgt spid="2"/>
                                        </p:tgtEl>
                                      </p:cBhvr>
                                    </p:animEffect>
                                    <p:set>
                                      <p:cBhvr>
                                        <p:cTn id="49" dur="1" fill="hold">
                                          <p:stCondLst>
                                            <p:cond delay="499"/>
                                          </p:stCondLst>
                                        </p:cTn>
                                        <p:tgtEl>
                                          <p:spTgt spid="2"/>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3" presetClass="exit" presetSubtype="10" fill="hold" nodeType="clickEffect">
                                  <p:stCondLst>
                                    <p:cond delay="0"/>
                                  </p:stCondLst>
                                  <p:childTnLst>
                                    <p:animEffect transition="out" filter="blinds(horizontal)">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par>
                                <p:cTn id="61" presetID="3" presetClass="exit" presetSubtype="10" fill="hold" nodeType="withEffect">
                                  <p:stCondLst>
                                    <p:cond delay="0"/>
                                  </p:stCondLst>
                                  <p:childTnLst>
                                    <p:animEffect transition="out" filter="blinds(horizontal)">
                                      <p:cBhvr>
                                        <p:cTn id="62" dur="500"/>
                                        <p:tgtEl>
                                          <p:spTgt spid="21"/>
                                        </p:tgtEl>
                                      </p:cBhvr>
                                    </p:animEffect>
                                    <p:set>
                                      <p:cBhvr>
                                        <p:cTn id="63" dur="1" fill="hold">
                                          <p:stCondLst>
                                            <p:cond delay="499"/>
                                          </p:stCondLst>
                                        </p:cTn>
                                        <p:tgtEl>
                                          <p:spTgt spid="21"/>
                                        </p:tgtEl>
                                        <p:attrNameLst>
                                          <p:attrName>style.visibility</p:attrName>
                                        </p:attrNameLst>
                                      </p:cBhvr>
                                      <p:to>
                                        <p:strVal val="hidden"/>
                                      </p:to>
                                    </p:set>
                                    <p:cmd type="call" cmd="stop">
                                      <p:cBhvr>
                                        <p:cTn id="64" dur="1">
                                          <p:stCondLst>
                                            <p:cond delay="499"/>
                                          </p:stCondLst>
                                        </p:cTn>
                                        <p:tgtEl>
                                          <p:spTgt spid="21"/>
                                        </p:tgtEl>
                                      </p:cBhvr>
                                    </p:cmd>
                                  </p:childTnLst>
                                </p:cTn>
                              </p:par>
                              <p:par>
                                <p:cTn id="65" presetID="1"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circle(in)">
                                      <p:cBhvr>
                                        <p:cTn id="75" dur="500"/>
                                        <p:tgtEl>
                                          <p:spTgt spid="14"/>
                                        </p:tgtEl>
                                      </p:cBhvr>
                                    </p:animEffect>
                                  </p:childTnLst>
                                </p:cTn>
                              </p:par>
                              <p:par>
                                <p:cTn id="76" presetID="1" presetClass="entr" presetSubtype="0"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childTnLst>
                                </p:cTn>
                              </p:par>
                              <p:par>
                                <p:cTn id="78" presetID="3" presetClass="exit" presetSubtype="10" fill="hold" nodeType="withEffect">
                                  <p:stCondLst>
                                    <p:cond delay="0"/>
                                  </p:stCondLst>
                                  <p:childTnLst>
                                    <p:animEffect transition="out" filter="blinds(horizontal)">
                                      <p:cBhvr>
                                        <p:cTn id="79" dur="500"/>
                                        <p:tgtEl>
                                          <p:spTgt spid="22"/>
                                        </p:tgtEl>
                                      </p:cBhvr>
                                    </p:animEffect>
                                    <p:set>
                                      <p:cBhvr>
                                        <p:cTn id="80" dur="1" fill="hold">
                                          <p:stCondLst>
                                            <p:cond delay="499"/>
                                          </p:stCondLst>
                                        </p:cTn>
                                        <p:tgtEl>
                                          <p:spTgt spid="22"/>
                                        </p:tgtEl>
                                        <p:attrNameLst>
                                          <p:attrName>style.visibility</p:attrName>
                                        </p:attrNameLst>
                                      </p:cBhvr>
                                      <p:to>
                                        <p:strVal val="hidden"/>
                                      </p:to>
                                    </p:set>
                                    <p:cmd type="call" cmd="stop">
                                      <p:cBhvr>
                                        <p:cTn id="81" dur="1">
                                          <p:stCondLst>
                                            <p:cond delay="499"/>
                                          </p:stCondLst>
                                        </p:cTn>
                                        <p:tgtEl>
                                          <p:spTgt spid="22"/>
                                        </p:tgtEl>
                                      </p:cBhvr>
                                    </p:cmd>
                                  </p:childTnLst>
                                </p:cTn>
                              </p:par>
                              <p:par>
                                <p:cTn id="82" presetID="1" presetClass="entr" presetSubtype="0" fill="hold" nodeType="withEffect">
                                  <p:stCondLst>
                                    <p:cond delay="0"/>
                                  </p:stCondLst>
                                  <p:childTnLst>
                                    <p:set>
                                      <p:cBhvr>
                                        <p:cTn id="83" dur="1" fill="hold">
                                          <p:stCondLst>
                                            <p:cond delay="0"/>
                                          </p:stCondLst>
                                        </p:cTn>
                                        <p:tgtEl>
                                          <p:spTgt spid="23"/>
                                        </p:tgtEl>
                                        <p:attrNameLst>
                                          <p:attrName>style.visibility</p:attrName>
                                        </p:attrNameLst>
                                      </p:cBhvr>
                                      <p:to>
                                        <p:strVal val="visible"/>
                                      </p:to>
                                    </p:set>
                                  </p:childTnLst>
                                </p:cTn>
                              </p:par>
                              <p:par>
                                <p:cTn id="84" presetID="3" presetClass="exit" presetSubtype="10" fill="hold" nodeType="withEffect">
                                  <p:stCondLst>
                                    <p:cond delay="0"/>
                                  </p:stCondLst>
                                  <p:childTnLst>
                                    <p:animEffect transition="out" filter="blinds(horizontal)">
                                      <p:cBhvr>
                                        <p:cTn id="85" dur="500"/>
                                        <p:tgtEl>
                                          <p:spTgt spid="16"/>
                                        </p:tgtEl>
                                      </p:cBhvr>
                                    </p:animEffect>
                                    <p:set>
                                      <p:cBhvr>
                                        <p:cTn id="86" dur="1" fill="hold">
                                          <p:stCondLst>
                                            <p:cond delay="499"/>
                                          </p:stCondLst>
                                        </p:cTn>
                                        <p:tgtEl>
                                          <p:spTgt spid="16"/>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circle(in)">
                                      <p:cBhvr>
                                        <p:cTn id="91" dur="500"/>
                                        <p:tgtEl>
                                          <p:spTgt spid="18"/>
                                        </p:tgtEl>
                                      </p:cBhvr>
                                    </p:animEffect>
                                  </p:childTnLst>
                                </p:cTn>
                              </p:par>
                              <p:par>
                                <p:cTn id="92" presetID="3" presetClass="exit" presetSubtype="10" fill="hold" nodeType="withEffect">
                                  <p:stCondLst>
                                    <p:cond delay="0"/>
                                  </p:stCondLst>
                                  <p:childTnLst>
                                    <p:animEffect transition="out" filter="blinds(horizontal)">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par>
                                <p:cTn id="95" presetID="3" presetClass="exit" presetSubtype="10" fill="hold" grpId="1" nodeType="withEffect">
                                  <p:stCondLst>
                                    <p:cond delay="0"/>
                                  </p:stCondLst>
                                  <p:childTnLst>
                                    <p:animEffect transition="out" filter="blinds(horizontal)">
                                      <p:cBhvr>
                                        <p:cTn id="96" dur="500"/>
                                        <p:tgtEl>
                                          <p:spTgt spid="14"/>
                                        </p:tgtEl>
                                      </p:cBhvr>
                                    </p:animEffect>
                                    <p:set>
                                      <p:cBhvr>
                                        <p:cTn id="97" dur="1" fill="hold">
                                          <p:stCondLst>
                                            <p:cond delay="499"/>
                                          </p:stCondLst>
                                        </p:cTn>
                                        <p:tgtEl>
                                          <p:spTgt spid="14"/>
                                        </p:tgtEl>
                                        <p:attrNameLst>
                                          <p:attrName>style.visibility</p:attrName>
                                        </p:attrNameLst>
                                      </p:cBhvr>
                                      <p:to>
                                        <p:strVal val="hidden"/>
                                      </p:to>
                                    </p:set>
                                  </p:childTnLst>
                                </p:cTn>
                              </p:par>
                              <p:par>
                                <p:cTn id="98" presetID="3" presetClass="exit" presetSubtype="10" fill="hold" nodeType="withEffect">
                                  <p:stCondLst>
                                    <p:cond delay="0"/>
                                  </p:stCondLst>
                                  <p:childTnLst>
                                    <p:animEffect transition="out" filter="blinds(horizontal)">
                                      <p:cBhvr>
                                        <p:cTn id="99" dur="500"/>
                                        <p:tgtEl>
                                          <p:spTgt spid="23"/>
                                        </p:tgtEl>
                                      </p:cBhvr>
                                    </p:animEffect>
                                    <p:set>
                                      <p:cBhvr>
                                        <p:cTn id="100" dur="1" fill="hold">
                                          <p:stCondLst>
                                            <p:cond delay="499"/>
                                          </p:stCondLst>
                                        </p:cTn>
                                        <p:tgtEl>
                                          <p:spTgt spid="23"/>
                                        </p:tgtEl>
                                        <p:attrNameLst>
                                          <p:attrName>style.visibility</p:attrName>
                                        </p:attrNameLst>
                                      </p:cBhvr>
                                      <p:to>
                                        <p:strVal val="hidden"/>
                                      </p:to>
                                    </p:set>
                                    <p:cmd type="call" cmd="stop">
                                      <p:cBhvr>
                                        <p:cTn id="101" dur="1">
                                          <p:stCondLst>
                                            <p:cond delay="499"/>
                                          </p:stCondLst>
                                        </p:cTn>
                                        <p:tgtEl>
                                          <p:spTgt spid="23"/>
                                        </p:tgtEl>
                                      </p:cBhvr>
                                    </p:cmd>
                                  </p:childTnLst>
                                </p:cTn>
                              </p:par>
                              <p:par>
                                <p:cTn id="102" presetID="1" presetClass="entr" presetSubtype="0" fill="hold" nodeType="withEffect">
                                  <p:stCondLst>
                                    <p:cond delay="0"/>
                                  </p:stCondLst>
                                  <p:childTnLst>
                                    <p:set>
                                      <p:cBhvr>
                                        <p:cTn id="103" dur="1" fill="hold">
                                          <p:stCondLst>
                                            <p:cond delay="0"/>
                                          </p:stCondLst>
                                        </p:cTn>
                                        <p:tgtEl>
                                          <p:spTgt spid="34"/>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6" fill="hold" display="0">
                  <p:stCondLst>
                    <p:cond delay="indefinite"/>
                  </p:stCondLst>
                  <p:endCondLst>
                    <p:cond evt="onStopAudio" delay="0">
                      <p:tgtEl>
                        <p:sldTgt/>
                      </p:tgtEl>
                    </p:cond>
                  </p:endCondLst>
                </p:cTn>
                <p:tgtEl>
                  <p:spTgt spid="10"/>
                </p:tgtEl>
              </p:cMediaNode>
            </p:audio>
            <p:audio>
              <p:cMediaNode vol="80000">
                <p:cTn id="107" fill="hold" display="0">
                  <p:stCondLst>
                    <p:cond delay="indefinite"/>
                  </p:stCondLst>
                  <p:endCondLst>
                    <p:cond evt="onStopAudio" delay="0">
                      <p:tgtEl>
                        <p:sldTgt/>
                      </p:tgtEl>
                    </p:cond>
                  </p:endCondLst>
                </p:cTn>
                <p:tgtEl>
                  <p:spTgt spid="12"/>
                </p:tgtEl>
              </p:cMediaNode>
            </p:audio>
            <p:audio>
              <p:cMediaNode vol="80000">
                <p:cTn id="108" fill="hold" display="0">
                  <p:stCondLst>
                    <p:cond delay="indefinite"/>
                  </p:stCondLst>
                  <p:endCondLst>
                    <p:cond evt="onStopAudio" delay="0">
                      <p:tgtEl>
                        <p:sldTgt/>
                      </p:tgtEl>
                    </p:cond>
                  </p:endCondLst>
                </p:cTn>
                <p:tgtEl>
                  <p:spTgt spid="20"/>
                </p:tgtEl>
              </p:cMediaNode>
            </p:audio>
            <p:audio>
              <p:cMediaNode vol="80000">
                <p:cTn id="109" fill="hold" display="0">
                  <p:stCondLst>
                    <p:cond delay="indefinite"/>
                  </p:stCondLst>
                  <p:endCondLst>
                    <p:cond evt="onStopAudio" delay="0">
                      <p:tgtEl>
                        <p:sldTgt/>
                      </p:tgtEl>
                    </p:cond>
                  </p:endCondLst>
                </p:cTn>
                <p:tgtEl>
                  <p:spTgt spid="21"/>
                </p:tgtEl>
              </p:cMediaNode>
            </p:audio>
            <p:audio>
              <p:cMediaNode vol="80000">
                <p:cTn id="110" fill="hold" display="0">
                  <p:stCondLst>
                    <p:cond delay="indefinite"/>
                  </p:stCondLst>
                  <p:endCondLst>
                    <p:cond evt="onStopAudio" delay="0">
                      <p:tgtEl>
                        <p:sldTgt/>
                      </p:tgtEl>
                    </p:cond>
                  </p:endCondLst>
                </p:cTn>
                <p:tgtEl>
                  <p:spTgt spid="22"/>
                </p:tgtEl>
              </p:cMediaNode>
            </p:audio>
            <p:audio>
              <p:cMediaNode vol="80000">
                <p:cTn id="111" fill="hold" display="0">
                  <p:stCondLst>
                    <p:cond delay="indefinite"/>
                  </p:stCondLst>
                  <p:endCondLst>
                    <p:cond evt="onStopAudio" delay="0">
                      <p:tgtEl>
                        <p:sldTgt/>
                      </p:tgtEl>
                    </p:cond>
                  </p:endCondLst>
                </p:cTn>
                <p:tgtEl>
                  <p:spTgt spid="23"/>
                </p:tgtEl>
              </p:cMediaNode>
            </p:audio>
            <p:audio>
              <p:cMediaNode vol="80000">
                <p:cTn id="112" fill="hold" display="0">
                  <p:stCondLst>
                    <p:cond delay="indefinite"/>
                  </p:stCondLst>
                  <p:endCondLst>
                    <p:cond evt="onStopAudio" delay="0">
                      <p:tgtEl>
                        <p:sldTgt/>
                      </p:tgtEl>
                    </p:cond>
                  </p:endCondLst>
                </p:cTn>
                <p:tgtEl>
                  <p:spTgt spid="34"/>
                </p:tgtEl>
              </p:cMediaNode>
            </p:audio>
          </p:childTnLst>
        </p:cTn>
      </p:par>
    </p:tnLst>
    <p:bldLst>
      <p:bldP spid="2" grpId="0" animBg="1"/>
      <p:bldP spid="2" grpId="1" animBg="1"/>
      <p:bldP spid="14" grpId="0" animBg="1"/>
      <p:bldP spid="14" grpId="1"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04222BD-5EDE-4C18-8B6E-11883B309392}"/>
              </a:ext>
            </a:extLst>
          </p:cNvPr>
          <p:cNvSpPr>
            <a:spLocks noGrp="1"/>
          </p:cNvSpPr>
          <p:nvPr>
            <p:ph type="title"/>
          </p:nvPr>
        </p:nvSpPr>
        <p:spPr>
          <a:xfrm>
            <a:off x="1879600" y="152400"/>
            <a:ext cx="8229600" cy="685800"/>
          </a:xfrm>
        </p:spPr>
        <p:txBody>
          <a:bodyPr/>
          <a:lstStyle/>
          <a:p>
            <a:r>
              <a:rPr lang="vi-VN" sz="3200" b="1">
                <a:solidFill>
                  <a:srgbClr val="0000FF"/>
                </a:solidFill>
                <a:cs typeface="Times New Roman" panose="02020603050405020304" pitchFamily="18" charset="0"/>
              </a:rPr>
              <a:t>Học hát </a:t>
            </a:r>
            <a:r>
              <a:rPr lang="en-US" sz="3200" b="1">
                <a:solidFill>
                  <a:srgbClr val="0000FF"/>
                </a:solidFill>
                <a:cs typeface="Times New Roman" panose="02020603050405020304" pitchFamily="18" charset="0"/>
              </a:rPr>
              <a:t>lời 2</a:t>
            </a:r>
            <a:r>
              <a:rPr lang="vi-VN" sz="3200" b="1">
                <a:solidFill>
                  <a:srgbClr val="0000FF"/>
                </a:solidFill>
                <a:cs typeface="Times New Roman" panose="02020603050405020304" pitchFamily="18" charset="0"/>
              </a:rPr>
              <a:t> (</a:t>
            </a:r>
            <a:r>
              <a:rPr lang="en-US" sz="3200" b="1">
                <a:solidFill>
                  <a:srgbClr val="0000FF"/>
                </a:solidFill>
                <a:cs typeface="Times New Roman" panose="02020603050405020304" pitchFamily="18" charset="0"/>
              </a:rPr>
              <a:t>đoạn</a:t>
            </a:r>
            <a:r>
              <a:rPr lang="vi-VN" sz="3200" b="1">
                <a:solidFill>
                  <a:srgbClr val="0000FF"/>
                </a:solidFill>
                <a:cs typeface="Times New Roman" panose="02020603050405020304" pitchFamily="18" charset="0"/>
              </a:rPr>
              <a:t> 1)</a:t>
            </a:r>
            <a:endParaRPr lang="en-US" sz="3200" b="1" dirty="0">
              <a:solidFill>
                <a:srgbClr val="0000FF"/>
              </a:solidFill>
              <a:cs typeface="Times New Roman" panose="02020603050405020304" pitchFamily="18" charset="0"/>
            </a:endParaRPr>
          </a:p>
        </p:txBody>
      </p:sp>
      <p:pic>
        <p:nvPicPr>
          <p:cNvPr id="18" name="Doan 1">
            <a:hlinkClick r:id="" action="ppaction://media"/>
            <a:extLst>
              <a:ext uri="{FF2B5EF4-FFF2-40B4-BE49-F238E27FC236}">
                <a16:creationId xmlns:a16="http://schemas.microsoft.com/office/drawing/2014/main" id="{8FD2FC25-F2DA-43CC-8259-92BB359BFE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9400" y="1219200"/>
            <a:ext cx="406400" cy="406400"/>
          </a:xfrm>
          <a:prstGeom prst="rect">
            <a:avLst/>
          </a:prstGeom>
        </p:spPr>
      </p:pic>
      <p:pic>
        <p:nvPicPr>
          <p:cNvPr id="20" name="Picture 19">
            <a:extLst>
              <a:ext uri="{FF2B5EF4-FFF2-40B4-BE49-F238E27FC236}">
                <a16:creationId xmlns:a16="http://schemas.microsoft.com/office/drawing/2014/main" id="{E2D46E7C-B353-4EFD-A169-87F2FE19C24B}"/>
              </a:ext>
            </a:extLst>
          </p:cNvPr>
          <p:cNvPicPr>
            <a:picLocks noChangeAspect="1"/>
          </p:cNvPicPr>
          <p:nvPr/>
        </p:nvPicPr>
        <p:blipFill rotWithShape="1">
          <a:blip r:embed="rId5"/>
          <a:srcRect l="10001" t="15556" r="52499" b="32222"/>
          <a:stretch/>
        </p:blipFill>
        <p:spPr>
          <a:xfrm>
            <a:off x="3079750" y="1066800"/>
            <a:ext cx="5829300" cy="4566265"/>
          </a:xfrm>
          <a:prstGeom prst="rect">
            <a:avLst/>
          </a:prstGeom>
        </p:spPr>
      </p:pic>
    </p:spTree>
    <p:extLst>
      <p:ext uri="{BB962C8B-B14F-4D97-AF65-F5344CB8AC3E}">
        <p14:creationId xmlns:p14="http://schemas.microsoft.com/office/powerpoint/2010/main" val="1781852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8"/>
                </p:tgtEl>
              </p:cMediaNode>
            </p:audio>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7414</TotalTime>
  <Words>311</Words>
  <Application>Microsoft Office PowerPoint</Application>
  <PresentationFormat>Widescreen</PresentationFormat>
  <Paragraphs>27</Paragraphs>
  <Slides>13</Slides>
  <Notes>0</Notes>
  <HiddenSlides>0</HiddenSlides>
  <MMClips>18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Times New Roman</vt:lpstr>
      <vt:lpstr>Wingdings</vt:lpstr>
      <vt:lpstr>Default Design</vt:lpstr>
      <vt:lpstr>PowerPoint Presentation</vt:lpstr>
      <vt:lpstr>Chủ đề 6 ƯỚC MƠ</vt:lpstr>
      <vt:lpstr>Chủ đề 6 ƯỚC MƠ</vt:lpstr>
      <vt:lpstr>I. Hát bài</vt:lpstr>
      <vt:lpstr>Giới thiệu bài hát</vt:lpstr>
      <vt:lpstr>Nghe hát mẫu</vt:lpstr>
      <vt:lpstr>PowerPoint Presentation</vt:lpstr>
      <vt:lpstr>Học hát từng câu lời 1 (đoạn 1)</vt:lpstr>
      <vt:lpstr>Học hát lời 2 (đoạn 1)</vt:lpstr>
      <vt:lpstr>Học hát từng câu (đoạn 2)</vt:lpstr>
      <vt:lpstr>Hát hoàn chỉnh cả bài</vt:lpstr>
      <vt:lpstr>II. Trải nghiệm và khám phá</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Administrator</cp:lastModifiedBy>
  <cp:revision>284</cp:revision>
  <dcterms:created xsi:type="dcterms:W3CDTF">2006-11-06T13:45:38Z</dcterms:created>
  <dcterms:modified xsi:type="dcterms:W3CDTF">2026-02-25T08:57:34Z</dcterms:modified>
</cp:coreProperties>
</file>