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2" r:id="rId14"/>
  </p:sldIdLst>
  <p:sldSz cx="12188825" cy="6858000"/>
  <p:notesSz cx="6858000" cy="9144000"/>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1" d="100"/>
          <a:sy n="71" d="100"/>
        </p:scale>
        <p:origin x="36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3/20/2026</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9.png"/><Relationship Id="rId10" Type="http://schemas.openxmlformats.org/officeDocument/2006/relationships/image" Target="../media/image28.svg"/><Relationship Id="rId4" Type="http://schemas.openxmlformats.org/officeDocument/2006/relationships/image" Target="../media/image18.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7.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3461"/>
          <a:stretch>
            <a:fillRect/>
          </a:stretch>
        </p:blipFill>
        <p:spPr>
          <a:xfrm>
            <a:off x="0" y="0"/>
            <a:ext cx="12188825" cy="6858000"/>
          </a:xfrm>
          <a:prstGeom prst="rect">
            <a:avLst/>
          </a:prstGeom>
        </p:spPr>
      </p:pic>
      <p:grpSp>
        <p:nvGrpSpPr>
          <p:cNvPr id="3" name="Group 3"/>
          <p:cNvGrpSpPr/>
          <p:nvPr/>
        </p:nvGrpSpPr>
        <p:grpSpPr>
          <a:xfrm>
            <a:off x="-450281" y="1163991"/>
            <a:ext cx="6030895" cy="3270475"/>
            <a:chOff x="0" y="0"/>
            <a:chExt cx="2383197" cy="1292040"/>
          </a:xfrm>
        </p:grpSpPr>
        <p:sp>
          <p:nvSpPr>
            <p:cNvPr id="4" name="Freeform 4"/>
            <p:cNvSpPr/>
            <p:nvPr/>
          </p:nvSpPr>
          <p:spPr>
            <a:xfrm>
              <a:off x="0" y="0"/>
              <a:ext cx="2383197" cy="1292040"/>
            </a:xfrm>
            <a:custGeom>
              <a:avLst/>
              <a:gdLst/>
              <a:ahLst/>
              <a:cxnLst/>
              <a:rect l="l" t="t" r="r" b="b"/>
              <a:pathLst>
                <a:path w="2383197" h="1292040">
                  <a:moveTo>
                    <a:pt x="43635" y="0"/>
                  </a:moveTo>
                  <a:lnTo>
                    <a:pt x="2339562" y="0"/>
                  </a:lnTo>
                  <a:cubicBezTo>
                    <a:pt x="2351134" y="0"/>
                    <a:pt x="2362233" y="4597"/>
                    <a:pt x="2370416" y="12780"/>
                  </a:cubicBezTo>
                  <a:cubicBezTo>
                    <a:pt x="2378599" y="20963"/>
                    <a:pt x="2383197" y="32062"/>
                    <a:pt x="2383197" y="43635"/>
                  </a:cubicBezTo>
                  <a:lnTo>
                    <a:pt x="2383197" y="1248405"/>
                  </a:lnTo>
                  <a:cubicBezTo>
                    <a:pt x="2383197" y="1259978"/>
                    <a:pt x="2378599" y="1271076"/>
                    <a:pt x="2370416" y="1279259"/>
                  </a:cubicBezTo>
                  <a:cubicBezTo>
                    <a:pt x="2362233" y="1287443"/>
                    <a:pt x="2351134" y="1292040"/>
                    <a:pt x="2339562" y="1292040"/>
                  </a:cubicBezTo>
                  <a:lnTo>
                    <a:pt x="43635" y="1292040"/>
                  </a:lnTo>
                  <a:cubicBezTo>
                    <a:pt x="32062" y="1292040"/>
                    <a:pt x="20963" y="1287443"/>
                    <a:pt x="12780" y="1279259"/>
                  </a:cubicBezTo>
                  <a:cubicBezTo>
                    <a:pt x="4597" y="1271076"/>
                    <a:pt x="0" y="1259978"/>
                    <a:pt x="0" y="1248405"/>
                  </a:cubicBezTo>
                  <a:lnTo>
                    <a:pt x="0" y="43635"/>
                  </a:lnTo>
                  <a:cubicBezTo>
                    <a:pt x="0" y="32062"/>
                    <a:pt x="4597" y="20963"/>
                    <a:pt x="12780" y="12780"/>
                  </a:cubicBezTo>
                  <a:cubicBezTo>
                    <a:pt x="20963" y="4597"/>
                    <a:pt x="32062" y="0"/>
                    <a:pt x="43635" y="0"/>
                  </a:cubicBezTo>
                  <a:close/>
                </a:path>
              </a:pathLst>
            </a:custGeom>
            <a:solidFill>
              <a:srgbClr val="C0E4B1"/>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Freeform 6"/>
          <p:cNvSpPr/>
          <p:nvPr/>
        </p:nvSpPr>
        <p:spPr>
          <a:xfrm flipH="1">
            <a:off x="6396269" y="2010932"/>
            <a:ext cx="5361889" cy="4847069"/>
          </a:xfrm>
          <a:custGeom>
            <a:avLst/>
            <a:gdLst/>
            <a:ahLst/>
            <a:cxnLst/>
            <a:rect l="l" t="t" r="r" b="b"/>
            <a:pathLst>
              <a:path w="8044928" h="7270603">
                <a:moveTo>
                  <a:pt x="8044928" y="0"/>
                </a:moveTo>
                <a:lnTo>
                  <a:pt x="0" y="0"/>
                </a:lnTo>
                <a:lnTo>
                  <a:pt x="0" y="7270603"/>
                </a:lnTo>
                <a:lnTo>
                  <a:pt x="8044928" y="7270603"/>
                </a:lnTo>
                <a:lnTo>
                  <a:pt x="804492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244335" y="1325131"/>
            <a:ext cx="3864358" cy="718145"/>
          </a:xfrm>
          <a:prstGeom prst="rect">
            <a:avLst/>
          </a:prstGeom>
        </p:spPr>
        <p:txBody>
          <a:bodyPr lIns="0" tIns="0" rIns="0" bIns="0" rtlCol="0" anchor="t">
            <a:spAutoFit/>
          </a:bodyPr>
          <a:lstStyle/>
          <a:p>
            <a:pPr>
              <a:lnSpc>
                <a:spcPts val="5599"/>
              </a:lnSpc>
            </a:pPr>
            <a:r>
              <a:rPr lang="en-US" sz="4000">
                <a:solidFill>
                  <a:srgbClr val="000000"/>
                </a:solidFill>
                <a:latin typeface="Arial" pitchFamily="34" charset="0"/>
              </a:rPr>
              <a:t>Bài 39</a:t>
            </a:r>
          </a:p>
        </p:txBody>
      </p:sp>
      <p:sp>
        <p:nvSpPr>
          <p:cNvPr id="8" name="TextBox 8"/>
          <p:cNvSpPr txBox="1"/>
          <p:nvPr/>
        </p:nvSpPr>
        <p:spPr>
          <a:xfrm>
            <a:off x="244335" y="2068978"/>
            <a:ext cx="4764953" cy="2184637"/>
          </a:xfrm>
          <a:prstGeom prst="rect">
            <a:avLst/>
          </a:prstGeom>
        </p:spPr>
        <p:txBody>
          <a:bodyPr lIns="0" tIns="0" rIns="0" bIns="0" rtlCol="0" anchor="t">
            <a:spAutoFit/>
          </a:bodyPr>
          <a:lstStyle/>
          <a:p>
            <a:pPr>
              <a:lnSpc>
                <a:spcPct val="120000"/>
              </a:lnSpc>
              <a:spcBef>
                <a:spcPct val="0"/>
              </a:spcBef>
            </a:pPr>
            <a:r>
              <a:rPr lang="en-US" sz="6200" b="1">
                <a:solidFill>
                  <a:srgbClr val="000000"/>
                </a:solidFill>
                <a:latin typeface="Arial" pitchFamily="34" charset="0"/>
              </a:rPr>
              <a:t>QUẦN THỂ </a:t>
            </a:r>
          </a:p>
          <a:p>
            <a:pPr>
              <a:lnSpc>
                <a:spcPct val="120000"/>
              </a:lnSpc>
              <a:spcBef>
                <a:spcPct val="0"/>
              </a:spcBef>
            </a:pPr>
            <a:r>
              <a:rPr lang="en-US" sz="6200" b="1">
                <a:solidFill>
                  <a:srgbClr val="000000"/>
                </a:solidFill>
                <a:latin typeface="Arial" pitchFamily="34" charset="0"/>
              </a:rPr>
              <a:t>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Mật độ cá thể của quần thể được ứng dụng trong chăn nuôi, trồng trọt như thế nào?</a:t>
              </a:r>
            </a:p>
          </p:txBody>
        </p:sp>
      </p:grpSp>
      <p:sp>
        <p:nvSpPr>
          <p:cNvPr id="15" name="Freeform 15"/>
          <p:cNvSpPr/>
          <p:nvPr/>
        </p:nvSpPr>
        <p:spPr>
          <a:xfrm>
            <a:off x="6094413" y="3024902"/>
            <a:ext cx="5408791" cy="3604546"/>
          </a:xfrm>
          <a:custGeom>
            <a:avLst/>
            <a:gdLst/>
            <a:ahLst/>
            <a:cxnLst/>
            <a:rect l="l" t="t" r="r" b="b"/>
            <a:pathLst>
              <a:path w="8115300" h="5406819">
                <a:moveTo>
                  <a:pt x="0" y="0"/>
                </a:moveTo>
                <a:lnTo>
                  <a:pt x="8115300" y="0"/>
                </a:lnTo>
                <a:lnTo>
                  <a:pt x="8115300" y="5406819"/>
                </a:lnTo>
                <a:lnTo>
                  <a:pt x="0" y="5406819"/>
                </a:lnTo>
                <a:lnTo>
                  <a:pt x="0" y="0"/>
                </a:lnTo>
                <a:close/>
              </a:path>
            </a:pathLst>
          </a:custGeom>
          <a:blipFill>
            <a:blip r:embed="rId4"/>
            <a:stretch>
              <a:fillRect/>
            </a:stretch>
          </a:blipFill>
        </p:spPr>
      </p:sp>
      <p:sp>
        <p:nvSpPr>
          <p:cNvPr id="16" name="TextBox 16"/>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7" name="TextBox 17"/>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
        <p:nvSpPr>
          <p:cNvPr id="18" name="TextBox 18"/>
          <p:cNvSpPr txBox="1"/>
          <p:nvPr/>
        </p:nvSpPr>
        <p:spPr>
          <a:xfrm>
            <a:off x="685622" y="2980452"/>
            <a:ext cx="2720037" cy="384529"/>
          </a:xfrm>
          <a:prstGeom prst="rect">
            <a:avLst/>
          </a:prstGeom>
        </p:spPr>
        <p:txBody>
          <a:bodyPr lIns="0" tIns="0" rIns="0" bIns="0" rtlCol="0" anchor="t">
            <a:spAutoFit/>
          </a:bodyPr>
          <a:lstStyle/>
          <a:p>
            <a:pPr>
              <a:lnSpc>
                <a:spcPts val="3266"/>
              </a:lnSpc>
            </a:pPr>
            <a:r>
              <a:rPr lang="en-US" sz="2300" smtClean="0">
                <a:solidFill>
                  <a:srgbClr val="000000"/>
                </a:solidFill>
                <a:latin typeface="Arial" pitchFamily="34" charset="0"/>
              </a:rPr>
              <a:t>Đáp án</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094413" y="1842505"/>
            <a:ext cx="5408791" cy="4787352"/>
          </a:xfrm>
          <a:custGeom>
            <a:avLst/>
            <a:gdLst/>
            <a:ahLst/>
            <a:cxnLst/>
            <a:rect l="l" t="t" r="r" b="b"/>
            <a:pathLst>
              <a:path w="8115300" h="7181028">
                <a:moveTo>
                  <a:pt x="0" y="0"/>
                </a:moveTo>
                <a:lnTo>
                  <a:pt x="8115300" y="0"/>
                </a:lnTo>
                <a:lnTo>
                  <a:pt x="8115300" y="7181027"/>
                </a:lnTo>
                <a:lnTo>
                  <a:pt x="0" y="7181027"/>
                </a:lnTo>
                <a:lnTo>
                  <a:pt x="0" y="0"/>
                </a:lnTo>
                <a:close/>
              </a:path>
            </a:pathLst>
          </a:custGeom>
          <a:blipFill>
            <a:blip r:embed="rId4"/>
            <a:stretch>
              <a:fillRect l="-16407" r="-16407"/>
            </a:stretch>
          </a:blipFill>
        </p:spPr>
      </p:sp>
      <p:grpSp>
        <p:nvGrpSpPr>
          <p:cNvPr id="11" name="Group 11"/>
          <p:cNvGrpSpPr/>
          <p:nvPr/>
        </p:nvGrpSpPr>
        <p:grpSpPr>
          <a:xfrm>
            <a:off x="685622" y="1842505"/>
            <a:ext cx="5255764" cy="1678868"/>
            <a:chOff x="0" y="0"/>
            <a:chExt cx="10514266" cy="3357736"/>
          </a:xfrm>
        </p:grpSpPr>
        <p:grpSp>
          <p:nvGrpSpPr>
            <p:cNvPr id="12" name="Group 12"/>
            <p:cNvGrpSpPr/>
            <p:nvPr/>
          </p:nvGrpSpPr>
          <p:grpSpPr>
            <a:xfrm>
              <a:off x="0" y="0"/>
              <a:ext cx="10514266" cy="3357736"/>
              <a:chOff x="0" y="0"/>
              <a:chExt cx="2076892" cy="663257"/>
            </a:xfrm>
          </p:grpSpPr>
          <p:sp>
            <p:nvSpPr>
              <p:cNvPr id="13" name="Freeform 13"/>
              <p:cNvSpPr/>
              <p:nvPr/>
            </p:nvSpPr>
            <p:spPr>
              <a:xfrm>
                <a:off x="0" y="0"/>
                <a:ext cx="2076892" cy="663257"/>
              </a:xfrm>
              <a:custGeom>
                <a:avLst/>
                <a:gdLst/>
                <a:ahLst/>
                <a:cxnLst/>
                <a:rect l="l" t="t" r="r" b="b"/>
                <a:pathLst>
                  <a:path w="2076892" h="663257">
                    <a:moveTo>
                      <a:pt x="0" y="0"/>
                    </a:moveTo>
                    <a:lnTo>
                      <a:pt x="2076892" y="0"/>
                    </a:lnTo>
                    <a:lnTo>
                      <a:pt x="2076892" y="663257"/>
                    </a:lnTo>
                    <a:lnTo>
                      <a:pt x="0" y="663257"/>
                    </a:lnTo>
                    <a:close/>
                  </a:path>
                </a:pathLst>
              </a:custGeom>
              <a:solidFill>
                <a:srgbClr val="D2C7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148419" y="433210"/>
              <a:ext cx="10217427"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Mật độ cá thể của quần thể là số lượng cá thể trên một đơn vị diện tích hay thể tích của quần thể. </a:t>
              </a:r>
            </a:p>
          </p:txBody>
        </p:sp>
      </p:grpSp>
      <p:grpSp>
        <p:nvGrpSpPr>
          <p:cNvPr id="16" name="Group 16"/>
          <p:cNvGrpSpPr/>
          <p:nvPr/>
        </p:nvGrpSpPr>
        <p:grpSpPr>
          <a:xfrm>
            <a:off x="685622" y="3635673"/>
            <a:ext cx="5255764" cy="1207561"/>
            <a:chOff x="0" y="0"/>
            <a:chExt cx="10514266" cy="2415121"/>
          </a:xfrm>
        </p:grpSpPr>
        <p:grpSp>
          <p:nvGrpSpPr>
            <p:cNvPr id="17" name="Group 17"/>
            <p:cNvGrpSpPr/>
            <p:nvPr/>
          </p:nvGrpSpPr>
          <p:grpSpPr>
            <a:xfrm>
              <a:off x="0" y="0"/>
              <a:ext cx="10514266" cy="2415121"/>
              <a:chOff x="0" y="0"/>
              <a:chExt cx="2876725" cy="660782"/>
            </a:xfrm>
          </p:grpSpPr>
          <p:sp>
            <p:nvSpPr>
              <p:cNvPr id="18" name="Freeform 18"/>
              <p:cNvSpPr/>
              <p:nvPr/>
            </p:nvSpPr>
            <p:spPr>
              <a:xfrm>
                <a:off x="0" y="0"/>
                <a:ext cx="2876725" cy="660782"/>
              </a:xfrm>
              <a:custGeom>
                <a:avLst/>
                <a:gdLst/>
                <a:ahLst/>
                <a:cxnLst/>
                <a:rect l="l" t="t" r="r" b="b"/>
                <a:pathLst>
                  <a:path w="2876725" h="660782">
                    <a:moveTo>
                      <a:pt x="2752265" y="59690"/>
                    </a:moveTo>
                    <a:cubicBezTo>
                      <a:pt x="2787824" y="59690"/>
                      <a:pt x="2817034" y="88900"/>
                      <a:pt x="2817034" y="124460"/>
                    </a:cubicBezTo>
                    <a:lnTo>
                      <a:pt x="2817034" y="536322"/>
                    </a:lnTo>
                    <a:cubicBezTo>
                      <a:pt x="2817034" y="571882"/>
                      <a:pt x="2787824" y="601092"/>
                      <a:pt x="2752265" y="601092"/>
                    </a:cubicBezTo>
                    <a:lnTo>
                      <a:pt x="124460" y="601092"/>
                    </a:lnTo>
                    <a:cubicBezTo>
                      <a:pt x="88900" y="601092"/>
                      <a:pt x="59690" y="571882"/>
                      <a:pt x="59690" y="536322"/>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536322"/>
                    </a:lnTo>
                    <a:cubicBezTo>
                      <a:pt x="0" y="604902"/>
                      <a:pt x="55880" y="660782"/>
                      <a:pt x="124460" y="660782"/>
                    </a:cubicBezTo>
                    <a:lnTo>
                      <a:pt x="2752265" y="660782"/>
                    </a:lnTo>
                    <a:cubicBezTo>
                      <a:pt x="2820845" y="660782"/>
                      <a:pt x="2876725" y="604902"/>
                      <a:pt x="2876725" y="536322"/>
                    </a:cubicBezTo>
                    <a:lnTo>
                      <a:pt x="2876725" y="124460"/>
                    </a:lnTo>
                    <a:cubicBezTo>
                      <a:pt x="2876725" y="55880"/>
                      <a:pt x="2820845" y="0"/>
                      <a:pt x="2752265" y="0"/>
                    </a:cubicBezTo>
                    <a:close/>
                  </a:path>
                </a:pathLst>
              </a:custGeom>
              <a:solidFill>
                <a:srgbClr val="074F68"/>
              </a:solidFill>
            </p:spPr>
          </p:sp>
        </p:grpSp>
        <p:sp>
          <p:nvSpPr>
            <p:cNvPr id="19" name="TextBox 19"/>
            <p:cNvSpPr txBox="1"/>
            <p:nvPr/>
          </p:nvSpPr>
          <p:spPr>
            <a:xfrm>
              <a:off x="468160" y="365126"/>
              <a:ext cx="9577946"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có mật độ đặc trưng nhất định</a:t>
              </a:r>
            </a:p>
          </p:txBody>
        </p:sp>
      </p:grpSp>
      <p:grpSp>
        <p:nvGrpSpPr>
          <p:cNvPr id="20" name="Group 20"/>
          <p:cNvGrpSpPr/>
          <p:nvPr/>
        </p:nvGrpSpPr>
        <p:grpSpPr>
          <a:xfrm>
            <a:off x="685622" y="4957533"/>
            <a:ext cx="5253995" cy="1672323"/>
            <a:chOff x="0" y="0"/>
            <a:chExt cx="10510728" cy="3344646"/>
          </a:xfrm>
        </p:grpSpPr>
        <p:sp>
          <p:nvSpPr>
            <p:cNvPr id="21" name="Freeform 21"/>
            <p:cNvSpPr/>
            <p:nvPr/>
          </p:nvSpPr>
          <p:spPr>
            <a:xfrm>
              <a:off x="0" y="0"/>
              <a:ext cx="5668892" cy="3344646"/>
            </a:xfrm>
            <a:custGeom>
              <a:avLst/>
              <a:gdLst/>
              <a:ahLst/>
              <a:cxnLst/>
              <a:rect l="l" t="t" r="r" b="b"/>
              <a:pathLst>
                <a:path w="5668892" h="3344646">
                  <a:moveTo>
                    <a:pt x="0" y="0"/>
                  </a:moveTo>
                  <a:lnTo>
                    <a:pt x="5668892" y="0"/>
                  </a:lnTo>
                  <a:lnTo>
                    <a:pt x="5668892" y="3344646"/>
                  </a:lnTo>
                  <a:lnTo>
                    <a:pt x="0" y="33446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2" name="Freeform 22"/>
            <p:cNvSpPr/>
            <p:nvPr/>
          </p:nvSpPr>
          <p:spPr>
            <a:xfrm>
              <a:off x="7166082" y="0"/>
              <a:ext cx="3344646" cy="3344646"/>
            </a:xfrm>
            <a:custGeom>
              <a:avLst/>
              <a:gdLst/>
              <a:ahLst/>
              <a:cxnLst/>
              <a:rect l="l" t="t" r="r" b="b"/>
              <a:pathLst>
                <a:path w="3344646" h="3344646">
                  <a:moveTo>
                    <a:pt x="0" y="0"/>
                  </a:moveTo>
                  <a:lnTo>
                    <a:pt x="3344646" y="0"/>
                  </a:lnTo>
                  <a:lnTo>
                    <a:pt x="3344646" y="3344646"/>
                  </a:lnTo>
                  <a:lnTo>
                    <a:pt x="0" y="3344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3"/>
            <p:cNvSpPr/>
            <p:nvPr/>
          </p:nvSpPr>
          <p:spPr>
            <a:xfrm>
              <a:off x="3769643" y="0"/>
              <a:ext cx="4452108" cy="3344646"/>
            </a:xfrm>
            <a:custGeom>
              <a:avLst/>
              <a:gdLst/>
              <a:ahLst/>
              <a:cxnLst/>
              <a:rect l="l" t="t" r="r" b="b"/>
              <a:pathLst>
                <a:path w="4452108" h="3344646">
                  <a:moveTo>
                    <a:pt x="0" y="0"/>
                  </a:moveTo>
                  <a:lnTo>
                    <a:pt x="4452108" y="0"/>
                  </a:lnTo>
                  <a:lnTo>
                    <a:pt x="4452108" y="3344646"/>
                  </a:lnTo>
                  <a:lnTo>
                    <a:pt x="0" y="334464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4" name="TextBox 24"/>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25" name="TextBox 25"/>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094413" y="1842505"/>
            <a:ext cx="5408791" cy="4773353"/>
          </a:xfrm>
          <a:custGeom>
            <a:avLst/>
            <a:gdLst/>
            <a:ahLst/>
            <a:cxnLst/>
            <a:rect l="l" t="t" r="r" b="b"/>
            <a:pathLst>
              <a:path w="8115300" h="7160029">
                <a:moveTo>
                  <a:pt x="0" y="0"/>
                </a:moveTo>
                <a:lnTo>
                  <a:pt x="8115300" y="0"/>
                </a:lnTo>
                <a:lnTo>
                  <a:pt x="8115300" y="7160028"/>
                </a:lnTo>
                <a:lnTo>
                  <a:pt x="0" y="7160028"/>
                </a:lnTo>
                <a:lnTo>
                  <a:pt x="0" y="0"/>
                </a:lnTo>
                <a:close/>
              </a:path>
            </a:pathLst>
          </a:custGeom>
          <a:blipFill>
            <a:blip r:embed="rId4"/>
            <a:stretch>
              <a:fillRect l="-16052" r="-16052"/>
            </a:stretch>
          </a:blipFill>
        </p:spPr>
      </p:sp>
      <p:sp>
        <p:nvSpPr>
          <p:cNvPr id="11" name="Freeform 11"/>
          <p:cNvSpPr/>
          <p:nvPr/>
        </p:nvSpPr>
        <p:spPr>
          <a:xfrm>
            <a:off x="685622" y="3135788"/>
            <a:ext cx="5255764" cy="3480069"/>
          </a:xfrm>
          <a:custGeom>
            <a:avLst/>
            <a:gdLst/>
            <a:ahLst/>
            <a:cxnLst/>
            <a:rect l="l" t="t" r="r" b="b"/>
            <a:pathLst>
              <a:path w="7885699" h="5220104">
                <a:moveTo>
                  <a:pt x="0" y="0"/>
                </a:moveTo>
                <a:lnTo>
                  <a:pt x="7885699" y="0"/>
                </a:lnTo>
                <a:lnTo>
                  <a:pt x="7885699" y="5220104"/>
                </a:lnTo>
                <a:lnTo>
                  <a:pt x="0" y="5220104"/>
                </a:lnTo>
                <a:lnTo>
                  <a:pt x="0" y="0"/>
                </a:lnTo>
                <a:close/>
              </a:path>
            </a:pathLst>
          </a:custGeom>
          <a:blipFill>
            <a:blip r:embed="rId5"/>
            <a:stretch>
              <a:fillRect t="-25532" b="-25532"/>
            </a:stretch>
          </a:blipFill>
        </p:spPr>
      </p:sp>
      <p:sp>
        <p:nvSpPr>
          <p:cNvPr id="12" name="TextBox 12"/>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3" name="TextBox 13"/>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
        <p:nvSpPr>
          <p:cNvPr id="14" name="TextBox 14"/>
          <p:cNvSpPr txBox="1"/>
          <p:nvPr/>
        </p:nvSpPr>
        <p:spPr>
          <a:xfrm>
            <a:off x="685622" y="1798055"/>
            <a:ext cx="5255764" cy="1269578"/>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mật độ của cây thông là 1000 cây/ha đất đồi, mật độ của tôm là 1 - 2 con/1 lít nước 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Tỷ lệ giới tính</a:t>
            </a:r>
          </a:p>
        </p:txBody>
      </p:sp>
      <p:grpSp>
        <p:nvGrpSpPr>
          <p:cNvPr id="12" name="Group 12"/>
          <p:cNvGrpSpPr/>
          <p:nvPr/>
        </p:nvGrpSpPr>
        <p:grpSpPr>
          <a:xfrm>
            <a:off x="685622" y="1842506"/>
            <a:ext cx="10817582" cy="1257958"/>
            <a:chOff x="0" y="0"/>
            <a:chExt cx="21640800" cy="2895267"/>
          </a:xfrm>
        </p:grpSpPr>
        <p:grpSp>
          <p:nvGrpSpPr>
            <p:cNvPr id="13" name="Group 13"/>
            <p:cNvGrpSpPr/>
            <p:nvPr/>
          </p:nvGrpSpPr>
          <p:grpSpPr>
            <a:xfrm>
              <a:off x="815061" y="554958"/>
              <a:ext cx="20825739" cy="2340309"/>
              <a:chOff x="0" y="0"/>
              <a:chExt cx="4113726" cy="462283"/>
            </a:xfrm>
          </p:grpSpPr>
          <p:sp>
            <p:nvSpPr>
              <p:cNvPr id="14" name="Freeform 14"/>
              <p:cNvSpPr/>
              <p:nvPr/>
            </p:nvSpPr>
            <p:spPr>
              <a:xfrm>
                <a:off x="0" y="0"/>
                <a:ext cx="4113726" cy="462283"/>
              </a:xfrm>
              <a:custGeom>
                <a:avLst/>
                <a:gdLst/>
                <a:ahLst/>
                <a:cxnLst/>
                <a:rect l="l" t="t" r="r" b="b"/>
                <a:pathLst>
                  <a:path w="4113726" h="462283">
                    <a:moveTo>
                      <a:pt x="0" y="0"/>
                    </a:moveTo>
                    <a:lnTo>
                      <a:pt x="4113726" y="0"/>
                    </a:lnTo>
                    <a:lnTo>
                      <a:pt x="4113726" y="462283"/>
                    </a:lnTo>
                    <a:lnTo>
                      <a:pt x="0" y="462283"/>
                    </a:lnTo>
                    <a:close/>
                  </a:path>
                </a:pathLst>
              </a:custGeom>
              <a:solidFill>
                <a:srgbClr val="D2C7FF"/>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6" name="Freeform 16"/>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TextBox 17"/>
            <p:cNvSpPr txBox="1"/>
            <p:nvPr/>
          </p:nvSpPr>
          <p:spPr>
            <a:xfrm>
              <a:off x="1706322" y="1002864"/>
              <a:ext cx="19283742" cy="769058"/>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Nêu ví dụ tỉ lệ giới tính của loài có thể thay đổi trong quá trình sống</a:t>
              </a:r>
            </a:p>
          </p:txBody>
        </p:sp>
      </p:grpSp>
      <p:sp>
        <p:nvSpPr>
          <p:cNvPr id="18" name="TextBox 18"/>
          <p:cNvSpPr txBox="1"/>
          <p:nvPr/>
        </p:nvSpPr>
        <p:spPr>
          <a:xfrm>
            <a:off x="685622" y="3359988"/>
            <a:ext cx="10817582" cy="1269578"/>
          </a:xfrm>
          <a:prstGeom prst="rect">
            <a:avLst/>
          </a:prstGeom>
        </p:spPr>
        <p:txBody>
          <a:bodyPr wrap="square" lIns="0" tIns="0" rIns="0" bIns="0" rtlCol="0" anchor="t">
            <a:spAutoFit/>
          </a:bodyPr>
          <a:lstStyle/>
          <a:p>
            <a:pPr algn="just">
              <a:lnSpc>
                <a:spcPct val="120000"/>
              </a:lnSpc>
            </a:pPr>
            <a:r>
              <a:rPr lang="vi-VN" sz="2300">
                <a:solidFill>
                  <a:srgbClr val="000000"/>
                </a:solidFill>
                <a:latin typeface="Arial" pitchFamily="34" charset="0"/>
              </a:rPr>
              <a:t>Ví dụ tỉ lệ giới tính của loài có thể thay đổi trong quá trình sống: Trước mùa sinh sản, nhiều loài thằn lằn, rắn có số lượng cá thể cái nhiều hơn cá thể đực. Sau mùa sinh sản, số lượng cá thể đực và cá thể cái gần bằng nhau</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756837" y="309125"/>
            <a:ext cx="2704399" cy="2159576"/>
          </a:xfrm>
          <a:custGeom>
            <a:avLst/>
            <a:gdLst/>
            <a:ahLst/>
            <a:cxnLst/>
            <a:rect l="l" t="t" r="r" b="b"/>
            <a:pathLst>
              <a:path w="4056598" h="3240208">
                <a:moveTo>
                  <a:pt x="0" y="0"/>
                </a:moveTo>
                <a:lnTo>
                  <a:pt x="4056598" y="0"/>
                </a:lnTo>
                <a:lnTo>
                  <a:pt x="4056598" y="3240208"/>
                </a:lnTo>
                <a:lnTo>
                  <a:pt x="0" y="32402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153098" y="685800"/>
            <a:ext cx="10350106" cy="1068097"/>
            <a:chOff x="0" y="0"/>
            <a:chExt cx="20705603" cy="2136194"/>
          </a:xfrm>
        </p:grpSpPr>
        <p:grpSp>
          <p:nvGrpSpPr>
            <p:cNvPr id="4" name="Group 4"/>
            <p:cNvGrpSpPr/>
            <p:nvPr/>
          </p:nvGrpSpPr>
          <p:grpSpPr>
            <a:xfrm>
              <a:off x="0" y="0"/>
              <a:ext cx="20705603" cy="2136194"/>
              <a:chOff x="0" y="0"/>
              <a:chExt cx="4089996" cy="421964"/>
            </a:xfrm>
          </p:grpSpPr>
          <p:sp>
            <p:nvSpPr>
              <p:cNvPr id="5" name="Freeform 5"/>
              <p:cNvSpPr/>
              <p:nvPr/>
            </p:nvSpPr>
            <p:spPr>
              <a:xfrm>
                <a:off x="0" y="0"/>
                <a:ext cx="4089996" cy="421964"/>
              </a:xfrm>
              <a:custGeom>
                <a:avLst/>
                <a:gdLst/>
                <a:ahLst/>
                <a:cxnLst/>
                <a:rect l="l" t="t" r="r" b="b"/>
                <a:pathLst>
                  <a:path w="4089996" h="421964">
                    <a:moveTo>
                      <a:pt x="25426" y="0"/>
                    </a:moveTo>
                    <a:lnTo>
                      <a:pt x="4064570" y="0"/>
                    </a:lnTo>
                    <a:cubicBezTo>
                      <a:pt x="4071314" y="0"/>
                      <a:pt x="4077781" y="2679"/>
                      <a:pt x="4082549" y="7447"/>
                    </a:cubicBezTo>
                    <a:cubicBezTo>
                      <a:pt x="4087317" y="12215"/>
                      <a:pt x="4089996" y="18682"/>
                      <a:pt x="4089996" y="25426"/>
                    </a:cubicBezTo>
                    <a:lnTo>
                      <a:pt x="4089996" y="396539"/>
                    </a:lnTo>
                    <a:cubicBezTo>
                      <a:pt x="4089996" y="403282"/>
                      <a:pt x="4087317" y="409749"/>
                      <a:pt x="4082549" y="414517"/>
                    </a:cubicBezTo>
                    <a:cubicBezTo>
                      <a:pt x="4077781" y="419286"/>
                      <a:pt x="4071314" y="421964"/>
                      <a:pt x="4064570" y="421964"/>
                    </a:cubicBezTo>
                    <a:lnTo>
                      <a:pt x="25426" y="421964"/>
                    </a:lnTo>
                    <a:cubicBezTo>
                      <a:pt x="18682" y="421964"/>
                      <a:pt x="12215" y="419286"/>
                      <a:pt x="7447" y="414517"/>
                    </a:cubicBezTo>
                    <a:cubicBezTo>
                      <a:pt x="2679" y="409749"/>
                      <a:pt x="0" y="403282"/>
                      <a:pt x="0" y="396539"/>
                    </a:cubicBezTo>
                    <a:lnTo>
                      <a:pt x="0" y="25426"/>
                    </a:lnTo>
                    <a:cubicBezTo>
                      <a:pt x="0" y="18682"/>
                      <a:pt x="2679" y="12215"/>
                      <a:pt x="7447" y="7447"/>
                    </a:cubicBezTo>
                    <a:cubicBezTo>
                      <a:pt x="12215" y="2679"/>
                      <a:pt x="18682" y="0"/>
                      <a:pt x="25426" y="0"/>
                    </a:cubicBezTo>
                    <a:close/>
                  </a:path>
                </a:pathLst>
              </a:custGeom>
              <a:solidFill>
                <a:srgbClr val="FFDE59"/>
              </a:solidFill>
            </p:spPr>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239"/>
                  </a:lnSpc>
                </a:pPr>
                <a:endParaRPr>
                  <a:latin typeface="Arial" pitchFamily="34" charset="0"/>
                </a:endParaRPr>
              </a:p>
            </p:txBody>
          </p:sp>
        </p:grpSp>
        <p:sp>
          <p:nvSpPr>
            <p:cNvPr id="7" name="TextBox 7"/>
            <p:cNvSpPr txBox="1"/>
            <p:nvPr/>
          </p:nvSpPr>
          <p:spPr>
            <a:xfrm>
              <a:off x="611725" y="235190"/>
              <a:ext cx="1948215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Các cá thể sinh vật khi sống thành đàn có ưu thể gì so với khi sống đơn lẻ?</a:t>
              </a:r>
            </a:p>
          </p:txBody>
        </p:sp>
      </p:grpSp>
      <p:sp>
        <p:nvSpPr>
          <p:cNvPr id="8" name="Freeform 8"/>
          <p:cNvSpPr/>
          <p:nvPr/>
        </p:nvSpPr>
        <p:spPr>
          <a:xfrm rot="5400000">
            <a:off x="-103489" y="103489"/>
            <a:ext cx="1877657" cy="1670679"/>
          </a:xfrm>
          <a:custGeom>
            <a:avLst/>
            <a:gdLst/>
            <a:ahLst/>
            <a:cxnLst/>
            <a:rect l="l" t="t" r="r" b="b"/>
            <a:pathLst>
              <a:path w="2816486" h="2506672">
                <a:moveTo>
                  <a:pt x="0" y="0"/>
                </a:moveTo>
                <a:lnTo>
                  <a:pt x="2816486" y="0"/>
                </a:lnTo>
                <a:lnTo>
                  <a:pt x="2816486" y="2506672"/>
                </a:lnTo>
                <a:lnTo>
                  <a:pt x="0" y="25066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685622" y="1877657"/>
            <a:ext cx="5529410" cy="4681171"/>
          </a:xfrm>
          <a:custGeom>
            <a:avLst/>
            <a:gdLst/>
            <a:ahLst/>
            <a:cxnLst/>
            <a:rect l="l" t="t" r="r" b="b"/>
            <a:pathLst>
              <a:path w="8296275" h="7021756">
                <a:moveTo>
                  <a:pt x="0" y="0"/>
                </a:moveTo>
                <a:lnTo>
                  <a:pt x="8296275" y="0"/>
                </a:lnTo>
                <a:lnTo>
                  <a:pt x="8296275" y="7021756"/>
                </a:lnTo>
                <a:lnTo>
                  <a:pt x="0" y="7021756"/>
                </a:lnTo>
                <a:lnTo>
                  <a:pt x="0" y="0"/>
                </a:lnTo>
                <a:close/>
              </a:path>
            </a:pathLst>
          </a:custGeom>
          <a:blipFill>
            <a:blip r:embed="rId6"/>
            <a:stretch>
              <a:fillRect l="-11073" r="-15962"/>
            </a:stretch>
          </a:blipFill>
        </p:spPr>
      </p:sp>
      <p:sp>
        <p:nvSpPr>
          <p:cNvPr id="10" name="Freeform 10"/>
          <p:cNvSpPr/>
          <p:nvPr/>
        </p:nvSpPr>
        <p:spPr>
          <a:xfrm>
            <a:off x="6328151" y="1877657"/>
            <a:ext cx="5175053" cy="4681171"/>
          </a:xfrm>
          <a:custGeom>
            <a:avLst/>
            <a:gdLst/>
            <a:ahLst/>
            <a:cxnLst/>
            <a:rect l="l" t="t" r="r" b="b"/>
            <a:pathLst>
              <a:path w="7764601" h="7021756">
                <a:moveTo>
                  <a:pt x="0" y="0"/>
                </a:moveTo>
                <a:lnTo>
                  <a:pt x="7764601" y="0"/>
                </a:lnTo>
                <a:lnTo>
                  <a:pt x="7764601" y="7021756"/>
                </a:lnTo>
                <a:lnTo>
                  <a:pt x="0" y="7021756"/>
                </a:lnTo>
                <a:lnTo>
                  <a:pt x="0" y="0"/>
                </a:lnTo>
                <a:close/>
              </a:path>
            </a:pathLst>
          </a:custGeom>
          <a:blipFill>
            <a:blip r:embed="rId7"/>
            <a:stretch>
              <a:fillRect l="-15294" r="-15294"/>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1242465"/>
            <a:ext cx="10817582" cy="1068097"/>
            <a:chOff x="0" y="0"/>
            <a:chExt cx="21640800" cy="2136194"/>
          </a:xfrm>
        </p:grpSpPr>
        <p:grpSp>
          <p:nvGrpSpPr>
            <p:cNvPr id="3" name="Group 3"/>
            <p:cNvGrpSpPr/>
            <p:nvPr/>
          </p:nvGrpSpPr>
          <p:grpSpPr>
            <a:xfrm>
              <a:off x="0" y="0"/>
              <a:ext cx="21640800" cy="2136194"/>
              <a:chOff x="0" y="0"/>
              <a:chExt cx="4274726" cy="421964"/>
            </a:xfrm>
          </p:grpSpPr>
          <p:sp>
            <p:nvSpPr>
              <p:cNvPr id="4" name="Freeform 4"/>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6" name="TextBox 6"/>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Dựa vào những đặc điểm nào để xác định một nhóm cá thể là quần thể sinh vật?</a:t>
              </a:r>
            </a:p>
          </p:txBody>
        </p:sp>
      </p:grpSp>
      <p:grpSp>
        <p:nvGrpSpPr>
          <p:cNvPr id="7" name="Group 7"/>
          <p:cNvGrpSpPr/>
          <p:nvPr/>
        </p:nvGrpSpPr>
        <p:grpSpPr>
          <a:xfrm>
            <a:off x="-387332" y="-1341314"/>
            <a:ext cx="13654735" cy="2826415"/>
            <a:chOff x="0" y="1250397"/>
            <a:chExt cx="27316583" cy="5652830"/>
          </a:xfrm>
        </p:grpSpPr>
        <p:grpSp>
          <p:nvGrpSpPr>
            <p:cNvPr id="8" name="Group 8"/>
            <p:cNvGrpSpPr/>
            <p:nvPr/>
          </p:nvGrpSpPr>
          <p:grpSpPr>
            <a:xfrm>
              <a:off x="0" y="1875624"/>
              <a:ext cx="27316583" cy="4114800"/>
              <a:chOff x="0" y="0"/>
              <a:chExt cx="5395868" cy="812800"/>
            </a:xfrm>
          </p:grpSpPr>
          <p:sp>
            <p:nvSpPr>
              <p:cNvPr id="9" name="Freeform 9"/>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solidFill>
                <a:srgbClr val="BDE3B1"/>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11" name="Freeform 11"/>
            <p:cNvSpPr/>
            <p:nvPr/>
          </p:nvSpPr>
          <p:spPr>
            <a:xfrm rot="5400000">
              <a:off x="22132603" y="3944162"/>
              <a:ext cx="2970203" cy="2947927"/>
            </a:xfrm>
            <a:custGeom>
              <a:avLst/>
              <a:gdLst/>
              <a:ahLst/>
              <a:cxnLst/>
              <a:rect l="l" t="t" r="r" b="b"/>
              <a:pathLst>
                <a:path w="2970203" h="2947927">
                  <a:moveTo>
                    <a:pt x="0" y="0"/>
                  </a:moveTo>
                  <a:lnTo>
                    <a:pt x="2970203" y="0"/>
                  </a:lnTo>
                  <a:lnTo>
                    <a:pt x="2970203" y="2947927"/>
                  </a:lnTo>
                  <a:lnTo>
                    <a:pt x="0" y="2947927"/>
                  </a:lnTo>
                  <a:lnTo>
                    <a:pt x="0" y="0"/>
                  </a:lnTo>
                  <a:close/>
                </a:path>
              </a:pathLst>
            </a:custGeom>
            <a:blipFill>
              <a:blip r:embed="rId2"/>
              <a:stretch>
                <a:fillRect/>
              </a:stretch>
            </a:blipFill>
          </p:spPr>
        </p:sp>
        <p:sp>
          <p:nvSpPr>
            <p:cNvPr id="12" name="Freeform 12"/>
            <p:cNvSpPr/>
            <p:nvPr/>
          </p:nvSpPr>
          <p:spPr>
            <a:xfrm rot="2935212">
              <a:off x="17785894" y="1025027"/>
              <a:ext cx="5365254" cy="5815994"/>
            </a:xfrm>
            <a:custGeom>
              <a:avLst/>
              <a:gdLst/>
              <a:ahLst/>
              <a:cxnLst/>
              <a:rect l="l" t="t" r="r" b="b"/>
              <a:pathLst>
                <a:path w="5365254" h="5815994">
                  <a:moveTo>
                    <a:pt x="0" y="0"/>
                  </a:moveTo>
                  <a:lnTo>
                    <a:pt x="5365255" y="0"/>
                  </a:lnTo>
                  <a:lnTo>
                    <a:pt x="5365255" y="5815994"/>
                  </a:lnTo>
                  <a:lnTo>
                    <a:pt x="0" y="5815994"/>
                  </a:lnTo>
                  <a:lnTo>
                    <a:pt x="0" y="0"/>
                  </a:lnTo>
                  <a:close/>
                </a:path>
              </a:pathLst>
            </a:custGeom>
            <a:blipFill>
              <a:blip r:embed="rId3"/>
              <a:stretch>
                <a:fillRect/>
              </a:stretch>
            </a:blipFill>
          </p:spPr>
        </p:sp>
        <p:sp>
          <p:nvSpPr>
            <p:cNvPr id="13" name="TextBox 13"/>
            <p:cNvSpPr txBox="1"/>
            <p:nvPr/>
          </p:nvSpPr>
          <p:spPr>
            <a:xfrm>
              <a:off x="2146467" y="4530983"/>
              <a:ext cx="11972402" cy="769058"/>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KHÁI NIỆM QUẦN THỂ</a:t>
              </a:r>
            </a:p>
          </p:txBody>
        </p:sp>
      </p:grpSp>
      <p:sp>
        <p:nvSpPr>
          <p:cNvPr id="14" name="TextBox 14"/>
          <p:cNvSpPr txBox="1"/>
          <p:nvPr/>
        </p:nvSpPr>
        <p:spPr>
          <a:xfrm>
            <a:off x="685622" y="2482012"/>
            <a:ext cx="10817582" cy="2175211"/>
          </a:xfrm>
          <a:prstGeom prst="rect">
            <a:avLst/>
          </a:prstGeom>
        </p:spPr>
        <p:txBody>
          <a:bodyPr wrap="square" lIns="0" tIns="0" rIns="0" bIns="0" rtlCol="0" anchor="t">
            <a:spAutoFit/>
          </a:bodyPr>
          <a:lstStyle/>
          <a:p>
            <a:pPr algn="just">
              <a:lnSpc>
                <a:spcPct val="120000"/>
              </a:lnSpc>
            </a:pPr>
            <a:r>
              <a:rPr lang="en-US" sz="2400">
                <a:latin typeface="Arial" pitchFamily="34" charset="0"/>
                <a:cs typeface="Arial" pitchFamily="34" charset="0"/>
              </a:rPr>
              <a:t>Những đặc điểm để xác định một nhóm cá thể là quần thể sinh vật:</a:t>
            </a:r>
          </a:p>
          <a:p>
            <a:pPr algn="just">
              <a:lnSpc>
                <a:spcPct val="120000"/>
              </a:lnSpc>
            </a:pPr>
            <a:r>
              <a:rPr lang="en-US" sz="2400">
                <a:latin typeface="Arial" pitchFamily="34" charset="0"/>
                <a:cs typeface="Arial" pitchFamily="34" charset="0"/>
              </a:rPr>
              <a:t>- Cùng loài.</a:t>
            </a:r>
          </a:p>
          <a:p>
            <a:pPr algn="just">
              <a:lnSpc>
                <a:spcPct val="120000"/>
              </a:lnSpc>
            </a:pPr>
            <a:r>
              <a:rPr lang="en-US" sz="2400">
                <a:latin typeface="Arial" pitchFamily="34" charset="0"/>
                <a:cs typeface="Arial" pitchFamily="34" charset="0"/>
              </a:rPr>
              <a:t>- Cùng sinh sống trong một khoảng không gian xác định, vào một thời điểm nhất định.</a:t>
            </a:r>
          </a:p>
          <a:p>
            <a:pPr algn="just">
              <a:lnSpc>
                <a:spcPct val="120000"/>
              </a:lnSpc>
            </a:pPr>
            <a:r>
              <a:rPr lang="en-US" sz="2400">
                <a:latin typeface="Arial" pitchFamily="34" charset="0"/>
                <a:cs typeface="Arial" pitchFamily="34" charset="0"/>
              </a:rPr>
              <a:t>- Có khả năng sinh sản tạo nên những thế hệ mới.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solidFill>
              <a:srgbClr val="BDE3B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a:off x="7699932" y="1175638"/>
            <a:ext cx="3803272" cy="5527893"/>
          </a:xfrm>
          <a:custGeom>
            <a:avLst/>
            <a:gdLst/>
            <a:ahLst/>
            <a:cxnLst/>
            <a:rect l="l" t="t" r="r" b="b"/>
            <a:pathLst>
              <a:path w="5706394" h="8291839">
                <a:moveTo>
                  <a:pt x="0" y="0"/>
                </a:moveTo>
                <a:lnTo>
                  <a:pt x="5706394" y="0"/>
                </a:lnTo>
                <a:lnTo>
                  <a:pt x="5706394" y="8291838"/>
                </a:lnTo>
                <a:lnTo>
                  <a:pt x="0" y="8291838"/>
                </a:lnTo>
                <a:lnTo>
                  <a:pt x="0" y="0"/>
                </a:lnTo>
                <a:close/>
              </a:path>
            </a:pathLst>
          </a:custGeom>
          <a:blipFill>
            <a:blip r:embed="rId2"/>
            <a:stretch>
              <a:fillRect t="-1139" b="-1139"/>
            </a:stretch>
          </a:blipFill>
        </p:spPr>
      </p:sp>
      <p:sp>
        <p:nvSpPr>
          <p:cNvPr id="6" name="Freeform 6"/>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3"/>
            <a:stretch>
              <a:fillRect/>
            </a:stretch>
          </a:blipFill>
        </p:spPr>
      </p:sp>
      <p:sp>
        <p:nvSpPr>
          <p:cNvPr id="7" name="Freeform 7"/>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4"/>
            <a:stretch>
              <a:fillRect/>
            </a:stretch>
          </a:blipFill>
        </p:spPr>
      </p:sp>
      <p:grpSp>
        <p:nvGrpSpPr>
          <p:cNvPr id="8" name="Group 8"/>
          <p:cNvGrpSpPr/>
          <p:nvPr/>
        </p:nvGrpSpPr>
        <p:grpSpPr>
          <a:xfrm>
            <a:off x="685622" y="1175638"/>
            <a:ext cx="6921944" cy="2091618"/>
            <a:chOff x="0" y="0"/>
            <a:chExt cx="13847495" cy="4183236"/>
          </a:xfrm>
        </p:grpSpPr>
        <p:grpSp>
          <p:nvGrpSpPr>
            <p:cNvPr id="9" name="Group 9"/>
            <p:cNvGrpSpPr/>
            <p:nvPr/>
          </p:nvGrpSpPr>
          <p:grpSpPr>
            <a:xfrm>
              <a:off x="0" y="0"/>
              <a:ext cx="13847495" cy="4183236"/>
              <a:chOff x="0" y="0"/>
              <a:chExt cx="2735308" cy="826318"/>
            </a:xfrm>
          </p:grpSpPr>
          <p:sp>
            <p:nvSpPr>
              <p:cNvPr id="10" name="Freeform 10"/>
              <p:cNvSpPr/>
              <p:nvPr/>
            </p:nvSpPr>
            <p:spPr>
              <a:xfrm>
                <a:off x="0" y="0"/>
                <a:ext cx="2735308" cy="826318"/>
              </a:xfrm>
              <a:custGeom>
                <a:avLst/>
                <a:gdLst/>
                <a:ahLst/>
                <a:cxnLst/>
                <a:rect l="l" t="t" r="r" b="b"/>
                <a:pathLst>
                  <a:path w="2735308" h="826318">
                    <a:moveTo>
                      <a:pt x="0" y="0"/>
                    </a:moveTo>
                    <a:lnTo>
                      <a:pt x="2735308" y="0"/>
                    </a:lnTo>
                    <a:lnTo>
                      <a:pt x="2735308" y="826318"/>
                    </a:lnTo>
                    <a:lnTo>
                      <a:pt x="0" y="826318"/>
                    </a:lnTo>
                    <a:close/>
                  </a:path>
                </a:pathLst>
              </a:custGeom>
              <a:gradFill rotWithShape="1">
                <a:gsLst>
                  <a:gs pos="0">
                    <a:srgbClr val="0CC0DF">
                      <a:alpha val="100000"/>
                    </a:srgbClr>
                  </a:gs>
                  <a:gs pos="100000">
                    <a:srgbClr val="FFDE59">
                      <a:alpha val="100000"/>
                    </a:srgbClr>
                  </a:gs>
                </a:gsLst>
                <a:lin ang="0"/>
              </a:gra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2" name="TextBox 12"/>
            <p:cNvSpPr txBox="1"/>
            <p:nvPr/>
          </p:nvSpPr>
          <p:spPr>
            <a:xfrm>
              <a:off x="131088" y="433210"/>
              <a:ext cx="13585319"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thể là tập hợp các cá thể cùng loài, cùng sinh sống trong một khoảng không gian xác định, vào một thời điểm nhất định và có khả năng sinh sản tạo nên những thế hệ mới</a:t>
              </a:r>
            </a:p>
          </p:txBody>
        </p:sp>
      </p:grpSp>
      <p:grpSp>
        <p:nvGrpSpPr>
          <p:cNvPr id="13" name="Group 13"/>
          <p:cNvGrpSpPr/>
          <p:nvPr/>
        </p:nvGrpSpPr>
        <p:grpSpPr>
          <a:xfrm>
            <a:off x="685622" y="3429000"/>
            <a:ext cx="6921944" cy="1620311"/>
            <a:chOff x="0" y="0"/>
            <a:chExt cx="13847495" cy="3240621"/>
          </a:xfrm>
        </p:grpSpPr>
        <p:grpSp>
          <p:nvGrpSpPr>
            <p:cNvPr id="14" name="Group 14"/>
            <p:cNvGrpSpPr/>
            <p:nvPr/>
          </p:nvGrpSpPr>
          <p:grpSpPr>
            <a:xfrm>
              <a:off x="0" y="0"/>
              <a:ext cx="13847495" cy="3240621"/>
              <a:chOff x="0" y="0"/>
              <a:chExt cx="3788703" cy="886641"/>
            </a:xfrm>
          </p:grpSpPr>
          <p:sp>
            <p:nvSpPr>
              <p:cNvPr id="15" name="Freeform 15"/>
              <p:cNvSpPr/>
              <p:nvPr/>
            </p:nvSpPr>
            <p:spPr>
              <a:xfrm>
                <a:off x="0" y="0"/>
                <a:ext cx="3788703" cy="886641"/>
              </a:xfrm>
              <a:custGeom>
                <a:avLst/>
                <a:gdLst/>
                <a:ahLst/>
                <a:cxnLst/>
                <a:rect l="l" t="t" r="r" b="b"/>
                <a:pathLst>
                  <a:path w="3788703" h="886641">
                    <a:moveTo>
                      <a:pt x="3664243" y="59690"/>
                    </a:moveTo>
                    <a:cubicBezTo>
                      <a:pt x="3699802" y="59690"/>
                      <a:pt x="3729013" y="88900"/>
                      <a:pt x="3729013" y="124460"/>
                    </a:cubicBezTo>
                    <a:lnTo>
                      <a:pt x="3729013" y="762181"/>
                    </a:lnTo>
                    <a:cubicBezTo>
                      <a:pt x="3729013" y="797741"/>
                      <a:pt x="3699802" y="826951"/>
                      <a:pt x="3664243" y="826951"/>
                    </a:cubicBezTo>
                    <a:lnTo>
                      <a:pt x="124460" y="826951"/>
                    </a:lnTo>
                    <a:cubicBezTo>
                      <a:pt x="88900" y="826951"/>
                      <a:pt x="59690" y="797741"/>
                      <a:pt x="59690" y="762181"/>
                    </a:cubicBezTo>
                    <a:lnTo>
                      <a:pt x="59690" y="124460"/>
                    </a:lnTo>
                    <a:cubicBezTo>
                      <a:pt x="59690" y="88900"/>
                      <a:pt x="88900" y="59690"/>
                      <a:pt x="124460" y="59690"/>
                    </a:cubicBezTo>
                    <a:lnTo>
                      <a:pt x="3664243" y="59690"/>
                    </a:lnTo>
                    <a:moveTo>
                      <a:pt x="3664243" y="0"/>
                    </a:moveTo>
                    <a:lnTo>
                      <a:pt x="124460" y="0"/>
                    </a:lnTo>
                    <a:cubicBezTo>
                      <a:pt x="55880" y="0"/>
                      <a:pt x="0" y="55880"/>
                      <a:pt x="0" y="124460"/>
                    </a:cubicBezTo>
                    <a:lnTo>
                      <a:pt x="0" y="762181"/>
                    </a:lnTo>
                    <a:cubicBezTo>
                      <a:pt x="0" y="830761"/>
                      <a:pt x="55880" y="886641"/>
                      <a:pt x="124460" y="886641"/>
                    </a:cubicBezTo>
                    <a:lnTo>
                      <a:pt x="3664243" y="886641"/>
                    </a:lnTo>
                    <a:cubicBezTo>
                      <a:pt x="3732823" y="886641"/>
                      <a:pt x="3788703" y="830761"/>
                      <a:pt x="3788703" y="762181"/>
                    </a:cubicBezTo>
                    <a:lnTo>
                      <a:pt x="3788703" y="124460"/>
                    </a:lnTo>
                    <a:cubicBezTo>
                      <a:pt x="3788703" y="55880"/>
                      <a:pt x="3732823" y="0"/>
                      <a:pt x="3664243" y="0"/>
                    </a:cubicBezTo>
                    <a:close/>
                  </a:path>
                </a:pathLst>
              </a:custGeom>
              <a:solidFill>
                <a:srgbClr val="074F68"/>
              </a:solidFill>
            </p:spPr>
          </p:sp>
        </p:grpSp>
        <p:sp>
          <p:nvSpPr>
            <p:cNvPr id="16" name="TextBox 16"/>
            <p:cNvSpPr txBox="1"/>
            <p:nvPr/>
          </p:nvSpPr>
          <p:spPr>
            <a:xfrm>
              <a:off x="616577" y="365126"/>
              <a:ext cx="12614342" cy="253915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có những đặc trưng về kích thước, mật độ, tỉ lệ giới tính, thành phần nhóm tuổi và kiểu phân bố</a:t>
              </a:r>
            </a:p>
          </p:txBody>
        </p:sp>
      </p:grpSp>
      <p:sp>
        <p:nvSpPr>
          <p:cNvPr id="17" name="Freeform 17"/>
          <p:cNvSpPr/>
          <p:nvPr/>
        </p:nvSpPr>
        <p:spPr>
          <a:xfrm>
            <a:off x="685622" y="5208061"/>
            <a:ext cx="6921944" cy="1562548"/>
          </a:xfrm>
          <a:custGeom>
            <a:avLst/>
            <a:gdLst/>
            <a:ahLst/>
            <a:cxnLst/>
            <a:rect l="l" t="t" r="r" b="b"/>
            <a:pathLst>
              <a:path w="10385621" h="2343822">
                <a:moveTo>
                  <a:pt x="0" y="0"/>
                </a:moveTo>
                <a:lnTo>
                  <a:pt x="10385621" y="0"/>
                </a:lnTo>
                <a:lnTo>
                  <a:pt x="10385621" y="2343822"/>
                </a:lnTo>
                <a:lnTo>
                  <a:pt x="0" y="2343822"/>
                </a:lnTo>
                <a:lnTo>
                  <a:pt x="0" y="0"/>
                </a:lnTo>
                <a:close/>
              </a:path>
            </a:pathLst>
          </a:custGeom>
          <a:blipFill>
            <a:blip r:embed="rId5"/>
            <a:stretch>
              <a:fillRect t="-16909" b="-16909"/>
            </a:stretch>
          </a:blipFill>
        </p:spPr>
      </p:sp>
      <p:sp>
        <p:nvSpPr>
          <p:cNvPr id="18" name="TextBox 18"/>
          <p:cNvSpPr txBox="1"/>
          <p:nvPr/>
        </p:nvSpPr>
        <p:spPr>
          <a:xfrm>
            <a:off x="685622" y="287867"/>
            <a:ext cx="598464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KHÁI NIỆM QUẦN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solidFill>
              <a:srgbClr val="BDE3B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 name="Freeform 5"/>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6" name="Freeform 6"/>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7" name="TextBox 7"/>
          <p:cNvSpPr txBox="1"/>
          <p:nvPr/>
        </p:nvSpPr>
        <p:spPr>
          <a:xfrm>
            <a:off x="685622" y="287867"/>
            <a:ext cx="5984642"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 KHÁI NIỆM QUẦN THỂ</a:t>
            </a:r>
          </a:p>
        </p:txBody>
      </p:sp>
      <p:grpSp>
        <p:nvGrpSpPr>
          <p:cNvPr id="8" name="Group 8"/>
          <p:cNvGrpSpPr/>
          <p:nvPr/>
        </p:nvGrpSpPr>
        <p:grpSpPr>
          <a:xfrm>
            <a:off x="685622" y="1189874"/>
            <a:ext cx="10817582" cy="4809888"/>
            <a:chOff x="0" y="0"/>
            <a:chExt cx="21640800" cy="9619776"/>
          </a:xfrm>
        </p:grpSpPr>
        <p:grpSp>
          <p:nvGrpSpPr>
            <p:cNvPr id="9" name="Group 9"/>
            <p:cNvGrpSpPr/>
            <p:nvPr/>
          </p:nvGrpSpPr>
          <p:grpSpPr>
            <a:xfrm>
              <a:off x="815061" y="554958"/>
              <a:ext cx="20825739" cy="9064818"/>
              <a:chOff x="0" y="0"/>
              <a:chExt cx="4113726" cy="1790581"/>
            </a:xfrm>
          </p:grpSpPr>
          <p:sp>
            <p:nvSpPr>
              <p:cNvPr id="10" name="Freeform 10"/>
              <p:cNvSpPr/>
              <p:nvPr/>
            </p:nvSpPr>
            <p:spPr>
              <a:xfrm>
                <a:off x="0" y="0"/>
                <a:ext cx="4113726" cy="1790581"/>
              </a:xfrm>
              <a:custGeom>
                <a:avLst/>
                <a:gdLst/>
                <a:ahLst/>
                <a:cxnLst/>
                <a:rect l="l" t="t" r="r" b="b"/>
                <a:pathLst>
                  <a:path w="4113726" h="1790581">
                    <a:moveTo>
                      <a:pt x="0" y="0"/>
                    </a:moveTo>
                    <a:lnTo>
                      <a:pt x="4113726" y="0"/>
                    </a:lnTo>
                    <a:lnTo>
                      <a:pt x="4113726" y="1790581"/>
                    </a:lnTo>
                    <a:lnTo>
                      <a:pt x="0" y="1790581"/>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2" name="Freeform 12"/>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TextBox 13"/>
            <p:cNvSpPr txBox="1"/>
            <p:nvPr/>
          </p:nvSpPr>
          <p:spPr>
            <a:xfrm>
              <a:off x="1706322" y="1002864"/>
              <a:ext cx="19283742" cy="8470012"/>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Trong những ví dụ dưới đây, tập hợp sinh vật nào là quần thể sinh vật?</a:t>
              </a:r>
            </a:p>
            <a:p>
              <a:pPr algn="just">
                <a:lnSpc>
                  <a:spcPct val="120000"/>
                </a:lnSpc>
              </a:pPr>
              <a:r>
                <a:rPr lang="en-US" sz="2300" b="1">
                  <a:solidFill>
                    <a:srgbClr val="000000"/>
                  </a:solidFill>
                  <a:latin typeface="Arial" pitchFamily="34" charset="0"/>
                </a:rPr>
                <a:t>a) Các cá thể cá chép, cá mè, cá rô phi sống chung trong một ao nuôi.</a:t>
              </a:r>
            </a:p>
            <a:p>
              <a:pPr algn="just">
                <a:lnSpc>
                  <a:spcPts val="3266"/>
                </a:lnSpc>
              </a:pPr>
              <a:r>
                <a:rPr lang="en-US" sz="2300" b="1">
                  <a:solidFill>
                    <a:srgbClr val="000000"/>
                  </a:solidFill>
                  <a:latin typeface="Arial" pitchFamily="34" charset="0"/>
                </a:rPr>
                <a:t>b) Các cá thể rắn hổ mang sống ở ba hòn đảo cách xa nhau.</a:t>
              </a:r>
            </a:p>
            <a:p>
              <a:pPr algn="just">
                <a:lnSpc>
                  <a:spcPts val="3266"/>
                </a:lnSpc>
              </a:pPr>
              <a:r>
                <a:rPr lang="en-US" sz="2300" b="1">
                  <a:solidFill>
                    <a:srgbClr val="000000"/>
                  </a:solidFill>
                  <a:latin typeface="Arial" pitchFamily="34" charset="0"/>
                </a:rPr>
                <a:t>c) Các cá thể cây thông nhựa phân bố tại vùng núi đông bắc Việt Nam. </a:t>
              </a:r>
            </a:p>
            <a:p>
              <a:pPr algn="just">
                <a:lnSpc>
                  <a:spcPts val="3266"/>
                </a:lnSpc>
                <a:spcBef>
                  <a:spcPct val="0"/>
                </a:spcBef>
              </a:pPr>
              <a:r>
                <a:rPr lang="en-US" sz="2300" b="1">
                  <a:solidFill>
                    <a:srgbClr val="000000"/>
                  </a:solidFill>
                  <a:latin typeface="Arial" pitchFamily="34" charset="0"/>
                </a:rPr>
                <a:t>d) Các cá thể chuột đồng sống trên cùng một cánh đồng lúa. Các cá thể chuột đực và chuột cái có khả năng giao phối với nhau để sinh ra chuột con.</a:t>
              </a:r>
            </a:p>
          </p:txBody>
        </p:sp>
      </p:grpSp>
      <p:sp>
        <p:nvSpPr>
          <p:cNvPr id="14" name="TextBox 14"/>
          <p:cNvSpPr txBox="1"/>
          <p:nvPr/>
        </p:nvSpPr>
        <p:spPr>
          <a:xfrm>
            <a:off x="685622" y="6114062"/>
            <a:ext cx="2720037" cy="423193"/>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956805"/>
            <a:ext cx="7181750" cy="1068097"/>
            <a:chOff x="0" y="0"/>
            <a:chExt cx="14367241" cy="2136194"/>
          </a:xfrm>
        </p:grpSpPr>
        <p:grpSp>
          <p:nvGrpSpPr>
            <p:cNvPr id="11" name="Group 11"/>
            <p:cNvGrpSpPr/>
            <p:nvPr/>
          </p:nvGrpSpPr>
          <p:grpSpPr>
            <a:xfrm>
              <a:off x="0" y="0"/>
              <a:ext cx="14367241" cy="2136194"/>
              <a:chOff x="0" y="0"/>
              <a:chExt cx="2837974" cy="421964"/>
            </a:xfrm>
          </p:grpSpPr>
          <p:sp>
            <p:nvSpPr>
              <p:cNvPr id="12" name="Freeform 12"/>
              <p:cNvSpPr/>
              <p:nvPr/>
            </p:nvSpPr>
            <p:spPr>
              <a:xfrm>
                <a:off x="0" y="0"/>
                <a:ext cx="2837973" cy="421964"/>
              </a:xfrm>
              <a:custGeom>
                <a:avLst/>
                <a:gdLst/>
                <a:ahLst/>
                <a:cxnLst/>
                <a:rect l="l" t="t" r="r" b="b"/>
                <a:pathLst>
                  <a:path w="2837973" h="421964">
                    <a:moveTo>
                      <a:pt x="36642" y="0"/>
                    </a:moveTo>
                    <a:lnTo>
                      <a:pt x="2801331" y="0"/>
                    </a:lnTo>
                    <a:cubicBezTo>
                      <a:pt x="2811049" y="0"/>
                      <a:pt x="2820369" y="3861"/>
                      <a:pt x="2827241" y="10732"/>
                    </a:cubicBezTo>
                    <a:cubicBezTo>
                      <a:pt x="2834113" y="17604"/>
                      <a:pt x="2837973" y="26924"/>
                      <a:pt x="2837973" y="36642"/>
                    </a:cubicBezTo>
                    <a:lnTo>
                      <a:pt x="2837973" y="385322"/>
                    </a:lnTo>
                    <a:cubicBezTo>
                      <a:pt x="2837973" y="405559"/>
                      <a:pt x="2821568" y="421964"/>
                      <a:pt x="2801331" y="421964"/>
                    </a:cubicBezTo>
                    <a:lnTo>
                      <a:pt x="36642" y="421964"/>
                    </a:lnTo>
                    <a:cubicBezTo>
                      <a:pt x="26924" y="421964"/>
                      <a:pt x="17604" y="418104"/>
                      <a:pt x="10732" y="411232"/>
                    </a:cubicBezTo>
                    <a:cubicBezTo>
                      <a:pt x="3861" y="404360"/>
                      <a:pt x="0" y="395040"/>
                      <a:pt x="0" y="385322"/>
                    </a:cubicBezTo>
                    <a:lnTo>
                      <a:pt x="0" y="36642"/>
                    </a:lnTo>
                    <a:cubicBezTo>
                      <a:pt x="0" y="26924"/>
                      <a:pt x="3861" y="17604"/>
                      <a:pt x="10732" y="10732"/>
                    </a:cubicBezTo>
                    <a:cubicBezTo>
                      <a:pt x="17604" y="3861"/>
                      <a:pt x="26924" y="0"/>
                      <a:pt x="36642"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424465" y="235190"/>
              <a:ext cx="13518312"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Đặc trưng kích thước của quần thể có ý nghĩa như thế nào?</a:t>
              </a:r>
            </a:p>
          </p:txBody>
        </p:sp>
      </p:grpSp>
      <p:sp>
        <p:nvSpPr>
          <p:cNvPr id="15" name="Freeform 15"/>
          <p:cNvSpPr/>
          <p:nvPr/>
        </p:nvSpPr>
        <p:spPr>
          <a:xfrm>
            <a:off x="8053205" y="1956805"/>
            <a:ext cx="3449999" cy="4738845"/>
          </a:xfrm>
          <a:custGeom>
            <a:avLst/>
            <a:gdLst/>
            <a:ahLst/>
            <a:cxnLst/>
            <a:rect l="l" t="t" r="r" b="b"/>
            <a:pathLst>
              <a:path w="5176346" h="7108267">
                <a:moveTo>
                  <a:pt x="0" y="0"/>
                </a:moveTo>
                <a:lnTo>
                  <a:pt x="5176346" y="0"/>
                </a:lnTo>
                <a:lnTo>
                  <a:pt x="5176346" y="7108266"/>
                </a:lnTo>
                <a:lnTo>
                  <a:pt x="0" y="7108266"/>
                </a:lnTo>
                <a:lnTo>
                  <a:pt x="0" y="0"/>
                </a:lnTo>
                <a:close/>
              </a:path>
            </a:pathLst>
          </a:custGeom>
          <a:blipFill>
            <a:blip r:embed="rId4"/>
            <a:stretch>
              <a:fillRect t="-2721" b="-2721"/>
            </a:stretch>
          </a:blipFill>
        </p:spPr>
      </p:sp>
      <p:sp>
        <p:nvSpPr>
          <p:cNvPr id="16" name="TextBox 16"/>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7" name="TextBox 17"/>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
        <p:nvSpPr>
          <p:cNvPr id="18" name="TextBox 18"/>
          <p:cNvSpPr txBox="1"/>
          <p:nvPr/>
        </p:nvSpPr>
        <p:spPr>
          <a:xfrm>
            <a:off x="685622" y="3094752"/>
            <a:ext cx="7181747" cy="2115964"/>
          </a:xfrm>
          <a:prstGeom prst="rect">
            <a:avLst/>
          </a:prstGeom>
        </p:spPr>
        <p:txBody>
          <a:bodyPr wrap="square" lIns="0" tIns="0" rIns="0" bIns="0" rtlCol="0" anchor="t">
            <a:spAutoFit/>
          </a:bodyPr>
          <a:lstStyle/>
          <a:p>
            <a:pPr algn="just">
              <a:lnSpc>
                <a:spcPct val="120000"/>
              </a:lnSpc>
            </a:pPr>
            <a:r>
              <a:rPr lang="vi-VN" sz="2300">
                <a:solidFill>
                  <a:srgbClr val="000000"/>
                </a:solidFill>
                <a:latin typeface="Arial" pitchFamily="34" charset="0"/>
              </a:rPr>
              <a:t>Ý nghĩa của đặc trưng kích thước của quần thể: Mỗi quần thể sinh vật có kích thước đặc trưng phù hợp với khả năng cung cấp nguồn sống của môi trường và thực hiện các chức năng sinh học, đảm bảo cho quần thể duy trì và phát triển.</a:t>
            </a:r>
            <a:endParaRPr lang="en-US" sz="230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8027185" y="1842505"/>
            <a:ext cx="3476019" cy="4912452"/>
          </a:xfrm>
          <a:custGeom>
            <a:avLst/>
            <a:gdLst/>
            <a:ahLst/>
            <a:cxnLst/>
            <a:rect l="l" t="t" r="r" b="b"/>
            <a:pathLst>
              <a:path w="5215387" h="7368678">
                <a:moveTo>
                  <a:pt x="0" y="0"/>
                </a:moveTo>
                <a:lnTo>
                  <a:pt x="5215387" y="0"/>
                </a:lnTo>
                <a:lnTo>
                  <a:pt x="5215387" y="7368678"/>
                </a:lnTo>
                <a:lnTo>
                  <a:pt x="0" y="7368678"/>
                </a:lnTo>
                <a:lnTo>
                  <a:pt x="0" y="0"/>
                </a:lnTo>
                <a:close/>
              </a:path>
            </a:pathLst>
          </a:custGeom>
          <a:blipFill>
            <a:blip r:embed="rId4"/>
            <a:stretch>
              <a:fillRect/>
            </a:stretch>
          </a:blipFill>
        </p:spPr>
      </p:sp>
      <p:grpSp>
        <p:nvGrpSpPr>
          <p:cNvPr id="11" name="Group 11"/>
          <p:cNvGrpSpPr/>
          <p:nvPr/>
        </p:nvGrpSpPr>
        <p:grpSpPr>
          <a:xfrm>
            <a:off x="685622" y="1842505"/>
            <a:ext cx="7181750" cy="2091618"/>
            <a:chOff x="0" y="0"/>
            <a:chExt cx="14367241" cy="4183236"/>
          </a:xfrm>
        </p:grpSpPr>
        <p:grpSp>
          <p:nvGrpSpPr>
            <p:cNvPr id="12" name="Group 12"/>
            <p:cNvGrpSpPr/>
            <p:nvPr/>
          </p:nvGrpSpPr>
          <p:grpSpPr>
            <a:xfrm>
              <a:off x="0" y="0"/>
              <a:ext cx="14367241" cy="4183236"/>
              <a:chOff x="0" y="0"/>
              <a:chExt cx="2837974" cy="826318"/>
            </a:xfrm>
          </p:grpSpPr>
          <p:sp>
            <p:nvSpPr>
              <p:cNvPr id="13" name="Freeform 13"/>
              <p:cNvSpPr/>
              <p:nvPr/>
            </p:nvSpPr>
            <p:spPr>
              <a:xfrm>
                <a:off x="0" y="0"/>
                <a:ext cx="2837973" cy="826318"/>
              </a:xfrm>
              <a:custGeom>
                <a:avLst/>
                <a:gdLst/>
                <a:ahLst/>
                <a:cxnLst/>
                <a:rect l="l" t="t" r="r" b="b"/>
                <a:pathLst>
                  <a:path w="2837973" h="826318">
                    <a:moveTo>
                      <a:pt x="0" y="0"/>
                    </a:moveTo>
                    <a:lnTo>
                      <a:pt x="2837973" y="0"/>
                    </a:lnTo>
                    <a:lnTo>
                      <a:pt x="2837973" y="826318"/>
                    </a:lnTo>
                    <a:lnTo>
                      <a:pt x="0" y="826318"/>
                    </a:lnTo>
                    <a:close/>
                  </a:path>
                </a:pathLst>
              </a:custGeom>
              <a:solidFill>
                <a:srgbClr val="D2C7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202809" y="433210"/>
              <a:ext cx="13961625"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sinh vật có số lượng cá thể (hoặc khối lượng, năng lượng tích luỹ trong các cá thể) phân bố trong khoảng không gian nhất định được gọi là kích thước của quần thể</a:t>
              </a:r>
            </a:p>
          </p:txBody>
        </p:sp>
      </p:grpSp>
      <p:sp>
        <p:nvSpPr>
          <p:cNvPr id="16" name="Freeform 16"/>
          <p:cNvSpPr/>
          <p:nvPr/>
        </p:nvSpPr>
        <p:spPr>
          <a:xfrm>
            <a:off x="685622" y="4048423"/>
            <a:ext cx="7181750" cy="2706534"/>
          </a:xfrm>
          <a:custGeom>
            <a:avLst/>
            <a:gdLst/>
            <a:ahLst/>
            <a:cxnLst/>
            <a:rect l="l" t="t" r="r" b="b"/>
            <a:pathLst>
              <a:path w="10775431" h="4059801">
                <a:moveTo>
                  <a:pt x="0" y="0"/>
                </a:moveTo>
                <a:lnTo>
                  <a:pt x="10775431" y="0"/>
                </a:lnTo>
                <a:lnTo>
                  <a:pt x="10775431" y="4059801"/>
                </a:lnTo>
                <a:lnTo>
                  <a:pt x="0" y="4059801"/>
                </a:lnTo>
                <a:lnTo>
                  <a:pt x="0" y="0"/>
                </a:lnTo>
                <a:close/>
              </a:path>
            </a:pathLst>
          </a:custGeom>
          <a:blipFill>
            <a:blip r:embed="rId5"/>
            <a:stretch>
              <a:fillRect l="-9232" t="-29410" r="-4029" b="-58417"/>
            </a:stretch>
          </a:blipFill>
        </p:spPr>
      </p:sp>
      <p:sp>
        <p:nvSpPr>
          <p:cNvPr id="17" name="TextBox 17"/>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8" name="TextBox 18"/>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5255764" cy="3271311"/>
            <a:chOff x="0" y="0"/>
            <a:chExt cx="10514266" cy="6542621"/>
          </a:xfrm>
        </p:grpSpPr>
        <p:grpSp>
          <p:nvGrpSpPr>
            <p:cNvPr id="11" name="Group 11"/>
            <p:cNvGrpSpPr/>
            <p:nvPr/>
          </p:nvGrpSpPr>
          <p:grpSpPr>
            <a:xfrm>
              <a:off x="0" y="0"/>
              <a:ext cx="10514266" cy="6542621"/>
              <a:chOff x="0" y="0"/>
              <a:chExt cx="2876725" cy="1790074"/>
            </a:xfrm>
          </p:grpSpPr>
          <p:sp>
            <p:nvSpPr>
              <p:cNvPr id="12" name="Freeform 12"/>
              <p:cNvSpPr/>
              <p:nvPr/>
            </p:nvSpPr>
            <p:spPr>
              <a:xfrm>
                <a:off x="0" y="0"/>
                <a:ext cx="2876725" cy="1790074"/>
              </a:xfrm>
              <a:custGeom>
                <a:avLst/>
                <a:gdLst/>
                <a:ahLst/>
                <a:cxnLst/>
                <a:rect l="l" t="t" r="r" b="b"/>
                <a:pathLst>
                  <a:path w="2876725" h="1790074">
                    <a:moveTo>
                      <a:pt x="2752265" y="59690"/>
                    </a:moveTo>
                    <a:cubicBezTo>
                      <a:pt x="2787824" y="59690"/>
                      <a:pt x="2817034" y="88900"/>
                      <a:pt x="2817034" y="124460"/>
                    </a:cubicBezTo>
                    <a:lnTo>
                      <a:pt x="2817034" y="1665615"/>
                    </a:lnTo>
                    <a:cubicBezTo>
                      <a:pt x="2817034" y="1701174"/>
                      <a:pt x="2787824" y="1730384"/>
                      <a:pt x="2752265" y="1730384"/>
                    </a:cubicBezTo>
                    <a:lnTo>
                      <a:pt x="124460" y="1730384"/>
                    </a:lnTo>
                    <a:cubicBezTo>
                      <a:pt x="88900" y="1730384"/>
                      <a:pt x="59690" y="1701174"/>
                      <a:pt x="59690" y="1665615"/>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1665615"/>
                    </a:lnTo>
                    <a:cubicBezTo>
                      <a:pt x="0" y="1734195"/>
                      <a:pt x="55880" y="1790074"/>
                      <a:pt x="124460" y="1790074"/>
                    </a:cubicBezTo>
                    <a:lnTo>
                      <a:pt x="2752265" y="1790074"/>
                    </a:lnTo>
                    <a:cubicBezTo>
                      <a:pt x="2820845" y="1790074"/>
                      <a:pt x="2876725" y="1734195"/>
                      <a:pt x="2876725" y="1665615"/>
                    </a:cubicBezTo>
                    <a:lnTo>
                      <a:pt x="2876725" y="124460"/>
                    </a:lnTo>
                    <a:cubicBezTo>
                      <a:pt x="2876725" y="55880"/>
                      <a:pt x="2820845" y="0"/>
                      <a:pt x="2752265" y="0"/>
                    </a:cubicBezTo>
                    <a:close/>
                  </a:path>
                </a:pathLst>
              </a:custGeom>
              <a:solidFill>
                <a:srgbClr val="1D412C"/>
              </a:solidFill>
            </p:spPr>
          </p:sp>
        </p:grpSp>
        <p:sp>
          <p:nvSpPr>
            <p:cNvPr id="13" name="TextBox 13"/>
            <p:cNvSpPr txBox="1"/>
            <p:nvPr/>
          </p:nvSpPr>
          <p:spPr>
            <a:xfrm>
              <a:off x="468160" y="732152"/>
              <a:ext cx="9577946" cy="50783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sinh vật có kích thước đặc trưng phù hợp với khả năng cung cấp nguồn sống của môi trường và thực hiện các chức năng sinh học, bảo đảm cho quần thể duy trì và phát triển</a:t>
              </a:r>
            </a:p>
          </p:txBody>
        </p:sp>
      </p:grpSp>
      <p:sp>
        <p:nvSpPr>
          <p:cNvPr id="14" name="Freeform 14"/>
          <p:cNvSpPr/>
          <p:nvPr/>
        </p:nvSpPr>
        <p:spPr>
          <a:xfrm>
            <a:off x="6094413" y="1842505"/>
            <a:ext cx="5408791" cy="4724545"/>
          </a:xfrm>
          <a:custGeom>
            <a:avLst/>
            <a:gdLst/>
            <a:ahLst/>
            <a:cxnLst/>
            <a:rect l="l" t="t" r="r" b="b"/>
            <a:pathLst>
              <a:path w="8115300" h="7086817">
                <a:moveTo>
                  <a:pt x="0" y="0"/>
                </a:moveTo>
                <a:lnTo>
                  <a:pt x="8115300" y="0"/>
                </a:lnTo>
                <a:lnTo>
                  <a:pt x="8115300" y="7086816"/>
                </a:lnTo>
                <a:lnTo>
                  <a:pt x="0" y="7086816"/>
                </a:lnTo>
                <a:lnTo>
                  <a:pt x="0" y="0"/>
                </a:lnTo>
                <a:close/>
              </a:path>
            </a:pathLst>
          </a:custGeom>
          <a:blipFill>
            <a:blip r:embed="rId4"/>
            <a:stretch>
              <a:fillRect t="-1404" r="-30874" b="-1404"/>
            </a:stretch>
          </a:blipFill>
        </p:spPr>
      </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
        <p:nvSpPr>
          <p:cNvPr id="17" name="TextBox 17"/>
          <p:cNvSpPr txBox="1"/>
          <p:nvPr/>
        </p:nvSpPr>
        <p:spPr>
          <a:xfrm>
            <a:off x="685622" y="5183665"/>
            <a:ext cx="5255764" cy="1274195"/>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ở vùng núi Tam Đảo kích thước của quần thể cây đỗ quyên hoa đỏ khoảng 150 cây</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4" name="Freeform 14"/>
          <p:cNvSpPr/>
          <p:nvPr/>
        </p:nvSpPr>
        <p:spPr>
          <a:xfrm>
            <a:off x="6094413" y="1842505"/>
            <a:ext cx="5408791" cy="4724545"/>
          </a:xfrm>
          <a:custGeom>
            <a:avLst/>
            <a:gdLst/>
            <a:ahLst/>
            <a:cxnLst/>
            <a:rect l="l" t="t" r="r" b="b"/>
            <a:pathLst>
              <a:path w="8115300" h="7086817">
                <a:moveTo>
                  <a:pt x="0" y="0"/>
                </a:moveTo>
                <a:lnTo>
                  <a:pt x="8115300" y="0"/>
                </a:lnTo>
                <a:lnTo>
                  <a:pt x="8115300" y="7086816"/>
                </a:lnTo>
                <a:lnTo>
                  <a:pt x="0" y="7086816"/>
                </a:lnTo>
                <a:lnTo>
                  <a:pt x="0" y="0"/>
                </a:lnTo>
                <a:close/>
              </a:path>
            </a:pathLst>
          </a:custGeom>
          <a:blipFill>
            <a:blip r:embed="rId4"/>
            <a:stretch>
              <a:fillRect l="-18223" r="-18223"/>
            </a:stretch>
          </a:blipFill>
        </p:spPr>
      </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
        <p:nvSpPr>
          <p:cNvPr id="17" name="TextBox 17"/>
          <p:cNvSpPr txBox="1"/>
          <p:nvPr/>
        </p:nvSpPr>
        <p:spPr>
          <a:xfrm>
            <a:off x="685622" y="5183665"/>
            <a:ext cx="5255764" cy="1230914"/>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ở Vườn quốc gia Yok Đôn, Đắk Lắk, quần thể voi châu Á có kích thước lớn nhất là 36 con</a:t>
            </a:r>
          </a:p>
        </p:txBody>
      </p:sp>
      <p:grpSp>
        <p:nvGrpSpPr>
          <p:cNvPr id="18" name="Group 10"/>
          <p:cNvGrpSpPr/>
          <p:nvPr/>
        </p:nvGrpSpPr>
        <p:grpSpPr>
          <a:xfrm>
            <a:off x="685622" y="1842505"/>
            <a:ext cx="5255764" cy="3271311"/>
            <a:chOff x="0" y="0"/>
            <a:chExt cx="10514266" cy="6542621"/>
          </a:xfrm>
        </p:grpSpPr>
        <p:grpSp>
          <p:nvGrpSpPr>
            <p:cNvPr id="19" name="Group 11"/>
            <p:cNvGrpSpPr/>
            <p:nvPr/>
          </p:nvGrpSpPr>
          <p:grpSpPr>
            <a:xfrm>
              <a:off x="0" y="0"/>
              <a:ext cx="10514266" cy="6542621"/>
              <a:chOff x="0" y="0"/>
              <a:chExt cx="2876725" cy="1790074"/>
            </a:xfrm>
          </p:grpSpPr>
          <p:sp>
            <p:nvSpPr>
              <p:cNvPr id="21" name="Freeform 12"/>
              <p:cNvSpPr/>
              <p:nvPr/>
            </p:nvSpPr>
            <p:spPr>
              <a:xfrm>
                <a:off x="0" y="0"/>
                <a:ext cx="2876725" cy="1790074"/>
              </a:xfrm>
              <a:custGeom>
                <a:avLst/>
                <a:gdLst/>
                <a:ahLst/>
                <a:cxnLst/>
                <a:rect l="l" t="t" r="r" b="b"/>
                <a:pathLst>
                  <a:path w="2876725" h="1790074">
                    <a:moveTo>
                      <a:pt x="2752265" y="59690"/>
                    </a:moveTo>
                    <a:cubicBezTo>
                      <a:pt x="2787824" y="59690"/>
                      <a:pt x="2817034" y="88900"/>
                      <a:pt x="2817034" y="124460"/>
                    </a:cubicBezTo>
                    <a:lnTo>
                      <a:pt x="2817034" y="1665615"/>
                    </a:lnTo>
                    <a:cubicBezTo>
                      <a:pt x="2817034" y="1701174"/>
                      <a:pt x="2787824" y="1730384"/>
                      <a:pt x="2752265" y="1730384"/>
                    </a:cubicBezTo>
                    <a:lnTo>
                      <a:pt x="124460" y="1730384"/>
                    </a:lnTo>
                    <a:cubicBezTo>
                      <a:pt x="88900" y="1730384"/>
                      <a:pt x="59690" y="1701174"/>
                      <a:pt x="59690" y="1665615"/>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1665615"/>
                    </a:lnTo>
                    <a:cubicBezTo>
                      <a:pt x="0" y="1734195"/>
                      <a:pt x="55880" y="1790074"/>
                      <a:pt x="124460" y="1790074"/>
                    </a:cubicBezTo>
                    <a:lnTo>
                      <a:pt x="2752265" y="1790074"/>
                    </a:lnTo>
                    <a:cubicBezTo>
                      <a:pt x="2820845" y="1790074"/>
                      <a:pt x="2876725" y="1734195"/>
                      <a:pt x="2876725" y="1665615"/>
                    </a:cubicBezTo>
                    <a:lnTo>
                      <a:pt x="2876725" y="124460"/>
                    </a:lnTo>
                    <a:cubicBezTo>
                      <a:pt x="2876725" y="55880"/>
                      <a:pt x="2820845" y="0"/>
                      <a:pt x="2752265" y="0"/>
                    </a:cubicBezTo>
                    <a:close/>
                  </a:path>
                </a:pathLst>
              </a:custGeom>
              <a:solidFill>
                <a:srgbClr val="1D412C"/>
              </a:solidFill>
            </p:spPr>
          </p:sp>
        </p:grpSp>
        <p:sp>
          <p:nvSpPr>
            <p:cNvPr id="20" name="TextBox 13"/>
            <p:cNvSpPr txBox="1"/>
            <p:nvPr/>
          </p:nvSpPr>
          <p:spPr>
            <a:xfrm>
              <a:off x="468160" y="732152"/>
              <a:ext cx="9577946" cy="507831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Mỗi quần thể sinh vật có kích thước đặc trưng phù hợp với khả năng cung cấp nguồn sống của môi trường và thực hiện các chức năng sinh học, bảo đảm cho quần thể duy trì và phát triển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836</Words>
  <Application>Microsoft Office PowerPoint</Application>
  <PresentationFormat>Custom</PresentationFormat>
  <Paragraphs>50</Paragraphs>
  <Slides>13</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13</vt:i4>
      </vt:variant>
    </vt:vector>
  </HeadingPairs>
  <TitlesOfParts>
    <vt:vector size="15"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39* QUẦN THỂ SINH VẬT</dc:title>
  <dc:creator>DO THUY QUYNH</dc:creator>
  <cp:lastModifiedBy>DO THUY QUYNH</cp:lastModifiedBy>
  <cp:revision>5</cp:revision>
  <dcterms:created xsi:type="dcterms:W3CDTF">2006-08-16T00:00:00Z</dcterms:created>
  <dcterms:modified xsi:type="dcterms:W3CDTF">2026-03-20T09:16:17Z</dcterms:modified>
  <dc:identifier>DAFlmDyqEds</dc:identifier>
</cp:coreProperties>
</file>