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9" r:id="rId12"/>
  </p:sldIdLst>
  <p:sldSz cx="12188825" cy="6858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330" y="5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4172236" y="1147777"/>
            <a:ext cx="6359516" cy="833562"/>
          </a:xfrm>
          <a:prstGeom prst="rect">
            <a:avLst/>
          </a:prstGeom>
        </p:spPr>
        <p:txBody>
          <a:bodyPr lIns="0" tIns="0" rIns="0" bIns="0" rtlCol="0" anchor="t">
            <a:spAutoFit/>
          </a:bodyPr>
          <a:lstStyle/>
          <a:p>
            <a:pPr>
              <a:lnSpc>
                <a:spcPts val="6531"/>
              </a:lnSpc>
              <a:spcBef>
                <a:spcPct val="0"/>
              </a:spcBef>
            </a:pPr>
            <a:r>
              <a:rPr lang="en-US" sz="4700">
                <a:solidFill>
                  <a:srgbClr val="000000"/>
                </a:solidFill>
                <a:latin typeface="Arial" pitchFamily="34" charset="0"/>
              </a:rPr>
              <a:t>BÀI 40</a:t>
            </a:r>
          </a:p>
        </p:txBody>
      </p:sp>
      <p:grpSp>
        <p:nvGrpSpPr>
          <p:cNvPr id="3" name="Group 3"/>
          <p:cNvGrpSpPr/>
          <p:nvPr/>
        </p:nvGrpSpPr>
        <p:grpSpPr>
          <a:xfrm>
            <a:off x="0" y="0"/>
            <a:ext cx="3766079" cy="6858000"/>
            <a:chOff x="0" y="0"/>
            <a:chExt cx="7534120" cy="13716000"/>
          </a:xfrm>
        </p:grpSpPr>
        <p:pic>
          <p:nvPicPr>
            <p:cNvPr id="4" name="Picture 4"/>
            <p:cNvPicPr>
              <a:picLocks noChangeAspect="1"/>
            </p:cNvPicPr>
            <p:nvPr/>
          </p:nvPicPr>
          <p:blipFill>
            <a:blip r:embed="rId2"/>
            <a:srcRect l="19070" r="50100"/>
            <a:stretch>
              <a:fillRect/>
            </a:stretch>
          </p:blipFill>
          <p:spPr>
            <a:xfrm>
              <a:off x="0" y="0"/>
              <a:ext cx="7534120" cy="13716000"/>
            </a:xfrm>
            <a:prstGeom prst="rect">
              <a:avLst/>
            </a:prstGeom>
          </p:spPr>
        </p:pic>
      </p:grpSp>
      <p:sp>
        <p:nvSpPr>
          <p:cNvPr id="5" name="Freeform 5"/>
          <p:cNvSpPr/>
          <p:nvPr/>
        </p:nvSpPr>
        <p:spPr>
          <a:xfrm>
            <a:off x="2041390" y="-2545590"/>
            <a:ext cx="4261691" cy="3782267"/>
          </a:xfrm>
          <a:custGeom>
            <a:avLst/>
            <a:gdLst/>
            <a:ahLst/>
            <a:cxnLst/>
            <a:rect l="l" t="t" r="r" b="b"/>
            <a:pathLst>
              <a:path w="6394201" h="5673400">
                <a:moveTo>
                  <a:pt x="0" y="0"/>
                </a:moveTo>
                <a:lnTo>
                  <a:pt x="6394201" y="0"/>
                </a:lnTo>
                <a:lnTo>
                  <a:pt x="6394201" y="5673400"/>
                </a:lnTo>
                <a:lnTo>
                  <a:pt x="0" y="5673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9131156" y="5739661"/>
            <a:ext cx="4261691" cy="3782267"/>
          </a:xfrm>
          <a:custGeom>
            <a:avLst/>
            <a:gdLst/>
            <a:ahLst/>
            <a:cxnLst/>
            <a:rect l="l" t="t" r="r" b="b"/>
            <a:pathLst>
              <a:path w="6394201" h="5673400">
                <a:moveTo>
                  <a:pt x="0" y="0"/>
                </a:moveTo>
                <a:lnTo>
                  <a:pt x="6394201" y="0"/>
                </a:lnTo>
                <a:lnTo>
                  <a:pt x="6394201" y="5673401"/>
                </a:lnTo>
                <a:lnTo>
                  <a:pt x="0" y="56734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3125260" flipH="1">
            <a:off x="11723968" y="2493186"/>
            <a:ext cx="1423035" cy="2742486"/>
          </a:xfrm>
          <a:custGeom>
            <a:avLst/>
            <a:gdLst/>
            <a:ahLst/>
            <a:cxnLst/>
            <a:rect l="l" t="t" r="r" b="b"/>
            <a:pathLst>
              <a:path w="2134553" h="4114800">
                <a:moveTo>
                  <a:pt x="2134553" y="0"/>
                </a:moveTo>
                <a:lnTo>
                  <a:pt x="0" y="0"/>
                </a:lnTo>
                <a:lnTo>
                  <a:pt x="0" y="4114800"/>
                </a:lnTo>
                <a:lnTo>
                  <a:pt x="2134553" y="4114800"/>
                </a:lnTo>
                <a:lnTo>
                  <a:pt x="2134553"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3125260" flipH="1">
            <a:off x="8073792" y="5301464"/>
            <a:ext cx="1423035" cy="2742486"/>
          </a:xfrm>
          <a:custGeom>
            <a:avLst/>
            <a:gdLst/>
            <a:ahLst/>
            <a:cxnLst/>
            <a:rect l="l" t="t" r="r" b="b"/>
            <a:pathLst>
              <a:path w="2134553" h="4114800">
                <a:moveTo>
                  <a:pt x="2134552" y="0"/>
                </a:moveTo>
                <a:lnTo>
                  <a:pt x="0" y="0"/>
                </a:lnTo>
                <a:lnTo>
                  <a:pt x="0" y="4114800"/>
                </a:lnTo>
                <a:lnTo>
                  <a:pt x="2134552" y="4114800"/>
                </a:lnTo>
                <a:lnTo>
                  <a:pt x="213455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4172235" y="2022270"/>
            <a:ext cx="6622086" cy="3488327"/>
          </a:xfrm>
          <a:prstGeom prst="rect">
            <a:avLst/>
          </a:prstGeom>
        </p:spPr>
        <p:txBody>
          <a:bodyPr lIns="0" tIns="0" rIns="0" bIns="0" rtlCol="0" anchor="t">
            <a:spAutoFit/>
          </a:bodyPr>
          <a:lstStyle/>
          <a:p>
            <a:pPr>
              <a:lnSpc>
                <a:spcPct val="120000"/>
              </a:lnSpc>
            </a:pPr>
            <a:r>
              <a:rPr lang="en-US" sz="9900" b="1">
                <a:solidFill>
                  <a:srgbClr val="000000"/>
                </a:solidFill>
                <a:latin typeface="Arial" pitchFamily="34" charset="0"/>
              </a:rPr>
              <a:t>QUẦN XÃ </a:t>
            </a:r>
          </a:p>
          <a:p>
            <a:pPr>
              <a:lnSpc>
                <a:spcPct val="120000"/>
              </a:lnSpc>
              <a:spcBef>
                <a:spcPct val="0"/>
              </a:spcBef>
            </a:pPr>
            <a:r>
              <a:rPr lang="en-US" sz="9900" b="1">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4629663" cy="1969970"/>
            <a:chOff x="0" y="0"/>
            <a:chExt cx="9261739" cy="3939940"/>
          </a:xfrm>
        </p:grpSpPr>
        <p:grpSp>
          <p:nvGrpSpPr>
            <p:cNvPr id="5" name="Group 5"/>
            <p:cNvGrpSpPr/>
            <p:nvPr/>
          </p:nvGrpSpPr>
          <p:grpSpPr>
            <a:xfrm>
              <a:off x="0" y="0"/>
              <a:ext cx="9261739" cy="3939940"/>
              <a:chOff x="0" y="0"/>
              <a:chExt cx="1829479" cy="778260"/>
            </a:xfrm>
          </p:grpSpPr>
          <p:sp>
            <p:nvSpPr>
              <p:cNvPr id="6" name="Freeform 6"/>
              <p:cNvSpPr/>
              <p:nvPr/>
            </p:nvSpPr>
            <p:spPr>
              <a:xfrm>
                <a:off x="0" y="0"/>
                <a:ext cx="1829479" cy="778260"/>
              </a:xfrm>
              <a:custGeom>
                <a:avLst/>
                <a:gdLst/>
                <a:ahLst/>
                <a:cxnLst/>
                <a:rect l="l" t="t" r="r" b="b"/>
                <a:pathLst>
                  <a:path w="1829479" h="778260">
                    <a:moveTo>
                      <a:pt x="0" y="0"/>
                    </a:moveTo>
                    <a:lnTo>
                      <a:pt x="1829479" y="0"/>
                    </a:lnTo>
                    <a:lnTo>
                      <a:pt x="1829479" y="778260"/>
                    </a:lnTo>
                    <a:lnTo>
                      <a:pt x="0" y="778260"/>
                    </a:lnTo>
                    <a:close/>
                  </a:path>
                </a:pathLst>
              </a:custGeom>
              <a:gradFill rotWithShape="1">
                <a:gsLst>
                  <a:gs pos="0">
                    <a:srgbClr val="FFDE59">
                      <a:alpha val="100000"/>
                    </a:srgbClr>
                  </a:gs>
                  <a:gs pos="100000">
                    <a:srgbClr val="FF914D">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30620" y="311562"/>
              <a:ext cx="880049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Loài đặc trưng là loài chỉ có ở một quần xã hoặc có số cá thể nhiều hơn hẳn các loài khác trong quần xã</a:t>
              </a:r>
            </a:p>
          </p:txBody>
        </p:sp>
      </p:grpSp>
      <p:sp>
        <p:nvSpPr>
          <p:cNvPr id="9" name="Freeform 9"/>
          <p:cNvSpPr/>
          <p:nvPr/>
        </p:nvSpPr>
        <p:spPr>
          <a:xfrm>
            <a:off x="5444683" y="1968210"/>
            <a:ext cx="6058521" cy="4761161"/>
          </a:xfrm>
          <a:custGeom>
            <a:avLst/>
            <a:gdLst/>
            <a:ahLst/>
            <a:cxnLst/>
            <a:rect l="l" t="t" r="r" b="b"/>
            <a:pathLst>
              <a:path w="9090149" h="7141742">
                <a:moveTo>
                  <a:pt x="0" y="0"/>
                </a:moveTo>
                <a:lnTo>
                  <a:pt x="9090149" y="0"/>
                </a:lnTo>
                <a:lnTo>
                  <a:pt x="9090149" y="7141742"/>
                </a:lnTo>
                <a:lnTo>
                  <a:pt x="0" y="7141742"/>
                </a:lnTo>
                <a:lnTo>
                  <a:pt x="0" y="0"/>
                </a:lnTo>
                <a:close/>
              </a:path>
            </a:pathLst>
          </a:custGeom>
          <a:blipFill>
            <a:blip r:embed="rId3"/>
            <a:stretch>
              <a:fillRect l="-12852" r="-12852"/>
            </a:stretch>
          </a:blipFill>
        </p:spPr>
      </p:sp>
      <p:sp>
        <p:nvSpPr>
          <p:cNvPr id="10" name="Freeform 10"/>
          <p:cNvSpPr/>
          <p:nvPr/>
        </p:nvSpPr>
        <p:spPr>
          <a:xfrm>
            <a:off x="899773" y="5548963"/>
            <a:ext cx="4201361" cy="824732"/>
          </a:xfrm>
          <a:custGeom>
            <a:avLst/>
            <a:gdLst/>
            <a:ahLst/>
            <a:cxnLst/>
            <a:rect l="l" t="t" r="r" b="b"/>
            <a:pathLst>
              <a:path w="6303683" h="1237098">
                <a:moveTo>
                  <a:pt x="0" y="0"/>
                </a:moveTo>
                <a:lnTo>
                  <a:pt x="6303682" y="0"/>
                </a:lnTo>
                <a:lnTo>
                  <a:pt x="6303682" y="1237098"/>
                </a:lnTo>
                <a:lnTo>
                  <a:pt x="0" y="1237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
        <p:nvSpPr>
          <p:cNvPr id="13" name="TextBox 13"/>
          <p:cNvSpPr txBox="1"/>
          <p:nvPr/>
        </p:nvSpPr>
        <p:spPr>
          <a:xfrm>
            <a:off x="700748" y="4109630"/>
            <a:ext cx="4629663"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Voọc cát bà chỉ sống ở các khu rừng trên những dãy núi đá vôi thuộc quần đảo Cát Bà, Hải Phòng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3942" t="-42248" r="-547" b="-563334"/>
            </a:stretch>
          </a:blipFill>
        </p:spPr>
      </p:sp>
      <p:sp>
        <p:nvSpPr>
          <p:cNvPr id="3" name="TextBox 3"/>
          <p:cNvSpPr txBox="1"/>
          <p:nvPr/>
        </p:nvSpPr>
        <p:spPr>
          <a:xfrm>
            <a:off x="685622" y="464609"/>
            <a:ext cx="1081758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III. MỘT SỐ BIỆN PHÁP BẢO VỆ SỰ ĐA DẠNG SINH HỌC TRONG QUẦN XÃ</a:t>
            </a:r>
          </a:p>
        </p:txBody>
      </p:sp>
      <p:grpSp>
        <p:nvGrpSpPr>
          <p:cNvPr id="4" name="Group 4"/>
          <p:cNvGrpSpPr/>
          <p:nvPr/>
        </p:nvGrpSpPr>
        <p:grpSpPr>
          <a:xfrm>
            <a:off x="685622" y="1281246"/>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Nêu ý nghĩa của một số biện pháp bảo vệ đa dạng sinh học</a:t>
              </a:r>
            </a:p>
          </p:txBody>
        </p:sp>
      </p:grpSp>
      <p:graphicFrame>
        <p:nvGraphicFramePr>
          <p:cNvPr id="10" name="Table 9"/>
          <p:cNvGraphicFramePr>
            <a:graphicFrameLocks noGrp="1"/>
          </p:cNvGraphicFramePr>
          <p:nvPr>
            <p:extLst>
              <p:ext uri="{D42A27DB-BD31-4B8C-83A1-F6EECF244321}">
                <p14:modId xmlns:p14="http://schemas.microsoft.com/office/powerpoint/2010/main" val="392672186"/>
              </p:ext>
            </p:extLst>
          </p:nvPr>
        </p:nvGraphicFramePr>
        <p:xfrm>
          <a:off x="685622" y="2212137"/>
          <a:ext cx="10742790" cy="4224528"/>
        </p:xfrm>
        <a:graphic>
          <a:graphicData uri="http://schemas.openxmlformats.org/drawingml/2006/table">
            <a:tbl>
              <a:tblPr firstRow="1" firstCol="1" bandRow="1">
                <a:tableStyleId>{5C22544A-7EE6-4342-B048-85BDC9FD1C3A}</a:tableStyleId>
              </a:tblPr>
              <a:tblGrid>
                <a:gridCol w="3960990"/>
                <a:gridCol w="6781800"/>
              </a:tblGrid>
              <a:tr h="229723">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Biện pháp</a:t>
                      </a:r>
                      <a:endParaRPr lang="en-US" sz="2100">
                        <a:effectLst/>
                        <a:latin typeface="Arial" pitchFamily="34" charset="0"/>
                        <a:ea typeface="Calibri"/>
                        <a:cs typeface="Arial" pitchFamily="34" charset="0"/>
                      </a:endParaRPr>
                    </a:p>
                  </a:txBody>
                  <a:tcPr marL="61169" marR="61169" marT="0" marB="0"/>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Ý nghĩa của biện pháp</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Tuyên truyền về ý thức bảo vệ đa dạng sinh học.</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Giúp người dân hiểu về tầm quan trọng của đa dạng sinh học, từ đó nâng cao ý thức bảo vệ đa dạng sinh học.</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Xây dựng các khu bảo tồn thiên nhiên, vườn quốc gia; bảo vệ rừng.</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Giúp bảo tồn môi trường sống tự nhiên của quần thể sinh vật, bảo vệ các quần thể sinh vật khỏi sự đe dọa bởi các hoạt động của con người.</a:t>
                      </a:r>
                      <a:endParaRPr lang="en-US" sz="2100">
                        <a:effectLst/>
                        <a:latin typeface="Arial" pitchFamily="34" charset="0"/>
                        <a:ea typeface="Calibri"/>
                        <a:cs typeface="Arial" pitchFamily="34" charset="0"/>
                      </a:endParaRPr>
                    </a:p>
                  </a:txBody>
                  <a:tcPr marL="61169" marR="61169" marT="0" marB="0"/>
                </a:tc>
              </a:tr>
              <a:tr h="689170">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Nghiêm cấm khai thác, săn bắt, buôn bán trái phép các loài sinh vật hoang dã có nguy cơ bị tuyệt chủng.</a:t>
                      </a:r>
                      <a:endParaRPr lang="en-US" sz="2100">
                        <a:effectLst/>
                        <a:latin typeface="Arial" pitchFamily="34" charset="0"/>
                        <a:ea typeface="Calibri"/>
                        <a:cs typeface="Arial" pitchFamily="34" charset="0"/>
                      </a:endParaRPr>
                    </a:p>
                  </a:txBody>
                  <a:tcPr marL="61169" marR="61169"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2100">
                          <a:effectLst/>
                          <a:latin typeface="Arial" pitchFamily="34" charset="0"/>
                          <a:cs typeface="Arial" pitchFamily="34" charset="0"/>
                        </a:rPr>
                        <a:t>- Giúp tránh khai thác quá mức gây ảnh hưởng đến khả năng phục hồi của quần thể sinh vật.</a:t>
                      </a:r>
                      <a:endParaRPr lang="en-US" sz="2100">
                        <a:effectLst/>
                        <a:latin typeface="Arial" pitchFamily="34" charset="0"/>
                        <a:ea typeface="Calibri"/>
                        <a:cs typeface="Arial" pitchFamily="34" charset="0"/>
                      </a:endParaRPr>
                    </a:p>
                  </a:txBody>
                  <a:tcPr marL="61169" marR="61169" marT="0" marB="0"/>
                </a:tc>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87362" y="-587362"/>
            <a:ext cx="4561428" cy="5736151"/>
          </a:xfrm>
          <a:custGeom>
            <a:avLst/>
            <a:gdLst/>
            <a:ahLst/>
            <a:cxnLst/>
            <a:rect l="l" t="t" r="r" b="b"/>
            <a:pathLst>
              <a:path w="6842142" h="8606468">
                <a:moveTo>
                  <a:pt x="0" y="0"/>
                </a:moveTo>
                <a:lnTo>
                  <a:pt x="6842142" y="0"/>
                </a:lnTo>
                <a:lnTo>
                  <a:pt x="6842142" y="8606468"/>
                </a:lnTo>
                <a:lnTo>
                  <a:pt x="0" y="8606468"/>
                </a:lnTo>
                <a:lnTo>
                  <a:pt x="0" y="0"/>
                </a:lnTo>
                <a:close/>
              </a:path>
            </a:pathLst>
          </a:custGeom>
          <a:blipFill>
            <a:blip r:embed="rId2"/>
            <a:stretch>
              <a:fillRect/>
            </a:stretch>
          </a:blipFill>
        </p:spPr>
      </p:sp>
      <p:grpSp>
        <p:nvGrpSpPr>
          <p:cNvPr id="3" name="Group 3"/>
          <p:cNvGrpSpPr/>
          <p:nvPr/>
        </p:nvGrpSpPr>
        <p:grpSpPr>
          <a:xfrm>
            <a:off x="1002673" y="0"/>
            <a:ext cx="11248914" cy="2701045"/>
            <a:chOff x="0" y="0"/>
            <a:chExt cx="22503690" cy="5402090"/>
          </a:xfrm>
        </p:grpSpPr>
        <p:grpSp>
          <p:nvGrpSpPr>
            <p:cNvPr id="4" name="Group 4"/>
            <p:cNvGrpSpPr/>
            <p:nvPr/>
          </p:nvGrpSpPr>
          <p:grpSpPr>
            <a:xfrm>
              <a:off x="0" y="2440396"/>
              <a:ext cx="21006532" cy="2961694"/>
              <a:chOff x="0" y="0"/>
              <a:chExt cx="4149438" cy="585026"/>
            </a:xfrm>
          </p:grpSpPr>
          <p:sp>
            <p:nvSpPr>
              <p:cNvPr id="5" name="Freeform 5"/>
              <p:cNvSpPr/>
              <p:nvPr/>
            </p:nvSpPr>
            <p:spPr>
              <a:xfrm>
                <a:off x="0" y="0"/>
                <a:ext cx="4149439" cy="585026"/>
              </a:xfrm>
              <a:custGeom>
                <a:avLst/>
                <a:gdLst/>
                <a:ahLst/>
                <a:cxnLst/>
                <a:rect l="l" t="t" r="r" b="b"/>
                <a:pathLst>
                  <a:path w="4149439" h="585026">
                    <a:moveTo>
                      <a:pt x="25061" y="0"/>
                    </a:moveTo>
                    <a:lnTo>
                      <a:pt x="4124377" y="0"/>
                    </a:lnTo>
                    <a:cubicBezTo>
                      <a:pt x="4138218" y="0"/>
                      <a:pt x="4149439" y="11220"/>
                      <a:pt x="4149439" y="25061"/>
                    </a:cubicBezTo>
                    <a:lnTo>
                      <a:pt x="4149439" y="559965"/>
                    </a:lnTo>
                    <a:cubicBezTo>
                      <a:pt x="4149439" y="573806"/>
                      <a:pt x="4138218" y="585026"/>
                      <a:pt x="4124377" y="585026"/>
                    </a:cubicBezTo>
                    <a:lnTo>
                      <a:pt x="25061" y="585026"/>
                    </a:lnTo>
                    <a:cubicBezTo>
                      <a:pt x="18415" y="585026"/>
                      <a:pt x="12040" y="582386"/>
                      <a:pt x="7340" y="577686"/>
                    </a:cubicBezTo>
                    <a:cubicBezTo>
                      <a:pt x="2640" y="572986"/>
                      <a:pt x="0" y="566611"/>
                      <a:pt x="0" y="559965"/>
                    </a:cubicBezTo>
                    <a:lnTo>
                      <a:pt x="0" y="25061"/>
                    </a:lnTo>
                    <a:cubicBezTo>
                      <a:pt x="0" y="11220"/>
                      <a:pt x="11220" y="0"/>
                      <a:pt x="25061" y="0"/>
                    </a:cubicBez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620616" y="2675584"/>
              <a:ext cx="19765301"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một ao tự nhiên (hoặc một khu rừng, một ruộng lúa,...) thường có những quần thể sinh vật nào? Tập hợp các quần thể sinh vật sống trong đó gọi là gì?</a:t>
              </a:r>
            </a:p>
          </p:txBody>
        </p:sp>
        <p:sp>
          <p:nvSpPr>
            <p:cNvPr id="8" name="Freeform 8"/>
            <p:cNvSpPr/>
            <p:nvPr/>
          </p:nvSpPr>
          <p:spPr>
            <a:xfrm>
              <a:off x="18181245" y="0"/>
              <a:ext cx="4322445" cy="2652900"/>
            </a:xfrm>
            <a:custGeom>
              <a:avLst/>
              <a:gdLst/>
              <a:ahLst/>
              <a:cxnLst/>
              <a:rect l="l" t="t" r="r" b="b"/>
              <a:pathLst>
                <a:path w="4322445" h="2652900">
                  <a:moveTo>
                    <a:pt x="0" y="0"/>
                  </a:moveTo>
                  <a:lnTo>
                    <a:pt x="4322445" y="0"/>
                  </a:lnTo>
                  <a:lnTo>
                    <a:pt x="4322445" y="2652900"/>
                  </a:lnTo>
                  <a:lnTo>
                    <a:pt x="0" y="2652900"/>
                  </a:lnTo>
                  <a:lnTo>
                    <a:pt x="0" y="0"/>
                  </a:lnTo>
                  <a:close/>
                </a:path>
              </a:pathLst>
            </a:custGeom>
            <a:blipFill>
              <a:blip r:embed="rId3"/>
              <a:stretch>
                <a:fillRect/>
              </a:stretch>
            </a:blipFill>
          </p:spPr>
        </p:sp>
        <p:sp>
          <p:nvSpPr>
            <p:cNvPr id="9" name="Freeform 9"/>
            <p:cNvSpPr/>
            <p:nvPr/>
          </p:nvSpPr>
          <p:spPr>
            <a:xfrm>
              <a:off x="16438782" y="0"/>
              <a:ext cx="3484927" cy="2652900"/>
            </a:xfrm>
            <a:custGeom>
              <a:avLst/>
              <a:gdLst/>
              <a:ahLst/>
              <a:cxnLst/>
              <a:rect l="l" t="t" r="r" b="b"/>
              <a:pathLst>
                <a:path w="3484927" h="2652900">
                  <a:moveTo>
                    <a:pt x="0" y="0"/>
                  </a:moveTo>
                  <a:lnTo>
                    <a:pt x="3484926" y="0"/>
                  </a:lnTo>
                  <a:lnTo>
                    <a:pt x="3484926" y="2652900"/>
                  </a:lnTo>
                  <a:lnTo>
                    <a:pt x="0" y="2652900"/>
                  </a:lnTo>
                  <a:lnTo>
                    <a:pt x="0" y="0"/>
                  </a:lnTo>
                  <a:close/>
                </a:path>
              </a:pathLst>
            </a:custGeom>
            <a:blipFill>
              <a:blip r:embed="rId4"/>
              <a:stretch>
                <a:fillRect/>
              </a:stretch>
            </a:blipFill>
          </p:spPr>
        </p:sp>
        <p:sp>
          <p:nvSpPr>
            <p:cNvPr id="10" name="Freeform 10"/>
            <p:cNvSpPr/>
            <p:nvPr/>
          </p:nvSpPr>
          <p:spPr>
            <a:xfrm>
              <a:off x="15715069" y="0"/>
              <a:ext cx="2466176" cy="2652900"/>
            </a:xfrm>
            <a:custGeom>
              <a:avLst/>
              <a:gdLst/>
              <a:ahLst/>
              <a:cxnLst/>
              <a:rect l="l" t="t" r="r" b="b"/>
              <a:pathLst>
                <a:path w="2466176" h="2652900">
                  <a:moveTo>
                    <a:pt x="0" y="0"/>
                  </a:moveTo>
                  <a:lnTo>
                    <a:pt x="2466176" y="0"/>
                  </a:lnTo>
                  <a:lnTo>
                    <a:pt x="2466176" y="2652900"/>
                  </a:lnTo>
                  <a:lnTo>
                    <a:pt x="0" y="2652900"/>
                  </a:lnTo>
                  <a:lnTo>
                    <a:pt x="0" y="0"/>
                  </a:lnTo>
                  <a:close/>
                </a:path>
              </a:pathLst>
            </a:custGeom>
            <a:blipFill>
              <a:blip r:embed="rId5"/>
              <a:stretch>
                <a:fillRect/>
              </a:stretch>
            </a:blipFill>
          </p:spPr>
        </p:sp>
      </p:grpSp>
      <p:sp>
        <p:nvSpPr>
          <p:cNvPr id="11" name="Freeform 11"/>
          <p:cNvSpPr/>
          <p:nvPr/>
        </p:nvSpPr>
        <p:spPr>
          <a:xfrm>
            <a:off x="5736151" y="2836276"/>
            <a:ext cx="5767052" cy="3875070"/>
          </a:xfrm>
          <a:custGeom>
            <a:avLst/>
            <a:gdLst/>
            <a:ahLst/>
            <a:cxnLst/>
            <a:rect l="l" t="t" r="r" b="b"/>
            <a:pathLst>
              <a:path w="8652832" h="5812605">
                <a:moveTo>
                  <a:pt x="0" y="0"/>
                </a:moveTo>
                <a:lnTo>
                  <a:pt x="8652832" y="0"/>
                </a:lnTo>
                <a:lnTo>
                  <a:pt x="8652832" y="5812605"/>
                </a:lnTo>
                <a:lnTo>
                  <a:pt x="0" y="5812605"/>
                </a:lnTo>
                <a:lnTo>
                  <a:pt x="0" y="0"/>
                </a:lnTo>
                <a:close/>
              </a:path>
            </a:pathLst>
          </a:custGeom>
          <a:blipFill>
            <a:blip r:embed="rId6"/>
            <a:stretch>
              <a:fillRect l="-25478" r="-25478"/>
            </a:stretch>
          </a:blipFill>
        </p:spPr>
      </p:sp>
      <p:sp>
        <p:nvSpPr>
          <p:cNvPr id="12" name="Freeform 12"/>
          <p:cNvSpPr/>
          <p:nvPr/>
        </p:nvSpPr>
        <p:spPr>
          <a:xfrm>
            <a:off x="1002673" y="2826009"/>
            <a:ext cx="4624196" cy="3885336"/>
          </a:xfrm>
          <a:custGeom>
            <a:avLst/>
            <a:gdLst/>
            <a:ahLst/>
            <a:cxnLst/>
            <a:rect l="l" t="t" r="r" b="b"/>
            <a:pathLst>
              <a:path w="6938101" h="5828004">
                <a:moveTo>
                  <a:pt x="0" y="0"/>
                </a:moveTo>
                <a:lnTo>
                  <a:pt x="6938100" y="0"/>
                </a:lnTo>
                <a:lnTo>
                  <a:pt x="6938100" y="5828004"/>
                </a:lnTo>
                <a:lnTo>
                  <a:pt x="0" y="5828004"/>
                </a:lnTo>
                <a:lnTo>
                  <a:pt x="0" y="0"/>
                </a:lnTo>
                <a:close/>
              </a:path>
            </a:pathLst>
          </a:custGeom>
          <a:blipFill>
            <a:blip r:embed="rId7"/>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TextBox 3"/>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grpSp>
        <p:nvGrpSpPr>
          <p:cNvPr id="4" name="Group 4"/>
          <p:cNvGrpSpPr/>
          <p:nvPr/>
        </p:nvGrpSpPr>
        <p:grpSpPr>
          <a:xfrm>
            <a:off x="685622" y="1286999"/>
            <a:ext cx="10817582" cy="655347"/>
            <a:chOff x="0" y="0"/>
            <a:chExt cx="21640800" cy="1310694"/>
          </a:xfrm>
        </p:grpSpPr>
        <p:grpSp>
          <p:nvGrpSpPr>
            <p:cNvPr id="5" name="Group 5"/>
            <p:cNvGrpSpPr/>
            <p:nvPr/>
          </p:nvGrpSpPr>
          <p:grpSpPr>
            <a:xfrm>
              <a:off x="0" y="0"/>
              <a:ext cx="21640800" cy="1310694"/>
              <a:chOff x="0" y="0"/>
              <a:chExt cx="4274726" cy="258903"/>
            </a:xfrm>
          </p:grpSpPr>
          <p:sp>
            <p:nvSpPr>
              <p:cNvPr id="6" name="Freeform 6"/>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Lấy ví dụ và chỉ ra các đặc điểm cho thấy đó là một quần xã sinh vật?</a:t>
              </a:r>
            </a:p>
          </p:txBody>
        </p:sp>
      </p:grpSp>
      <p:sp>
        <p:nvSpPr>
          <p:cNvPr id="9" name="TextBox 9"/>
          <p:cNvSpPr txBox="1"/>
          <p:nvPr/>
        </p:nvSpPr>
        <p:spPr>
          <a:xfrm>
            <a:off x="685622" y="2069346"/>
            <a:ext cx="10817582" cy="3385542"/>
          </a:xfrm>
          <a:prstGeom prst="rect">
            <a:avLst/>
          </a:prstGeom>
        </p:spPr>
        <p:txBody>
          <a:bodyPr wrap="square" lIns="0" tIns="0" rIns="0" bIns="0" rtlCol="0" anchor="t">
            <a:spAutoFit/>
          </a:bodyPr>
          <a:lstStyle/>
          <a:p>
            <a:pPr>
              <a:lnSpc>
                <a:spcPct val="120000"/>
              </a:lnSpc>
            </a:pPr>
            <a:r>
              <a:rPr lang="vi-VN" sz="2300">
                <a:solidFill>
                  <a:srgbClr val="000000"/>
                </a:solidFill>
                <a:latin typeface="Arial" pitchFamily="34" charset="0"/>
              </a:rPr>
              <a:t>- Ví dụ quần xã sinh vật: Quần xã sinh vật rừng mưa nhiệt đới.</a:t>
            </a:r>
          </a:p>
          <a:p>
            <a:pPr>
              <a:lnSpc>
                <a:spcPct val="120000"/>
              </a:lnSpc>
            </a:pPr>
            <a:r>
              <a:rPr lang="vi-VN" sz="2300">
                <a:solidFill>
                  <a:srgbClr val="000000"/>
                </a:solidFill>
                <a:latin typeface="Arial" pitchFamily="34" charset="0"/>
              </a:rPr>
              <a:t>- Các đặc điểm cho thấy quần xã sinh vật rừng mưa nhiệt đới là quần xã sinh vật:</a:t>
            </a:r>
          </a:p>
          <a:p>
            <a:pPr>
              <a:lnSpc>
                <a:spcPct val="120000"/>
              </a:lnSpc>
            </a:pPr>
            <a:r>
              <a:rPr lang="vi-VN" sz="2300">
                <a:solidFill>
                  <a:srgbClr val="000000"/>
                </a:solidFill>
                <a:latin typeface="Arial" pitchFamily="34" charset="0"/>
              </a:rPr>
              <a:t>	+ Đây là tập hợp các quần thể sinh vật thuộc nhiều loài khác nhau như quần thể cây chuối hột, quần thể lim xanh, quần thể dương xỉ, quần thể khỉ, quần thể rắn hổ mang, quần thể thỏ, quần thể vi sinh vật,… Các sinh vật trong đây có mối quan hệ gắn bó với nhau như một thể thống nhất.</a:t>
            </a:r>
          </a:p>
          <a:p>
            <a:pPr>
              <a:lnSpc>
                <a:spcPct val="120000"/>
              </a:lnSpc>
            </a:pPr>
            <a:r>
              <a:rPr lang="vi-VN" sz="2300">
                <a:solidFill>
                  <a:srgbClr val="000000"/>
                </a:solidFill>
                <a:latin typeface="Arial" pitchFamily="34" charset="0"/>
              </a:rPr>
              <a:t>	+ Tập hợp các quần thể sinh vật này cùng sống trong một không gian và thời gian nhất định.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grpSp>
        <p:nvGrpSpPr>
          <p:cNvPr id="3" name="Group 3"/>
          <p:cNvGrpSpPr/>
          <p:nvPr/>
        </p:nvGrpSpPr>
        <p:grpSpPr>
          <a:xfrm>
            <a:off x="685622" y="1262352"/>
            <a:ext cx="6821440" cy="1927815"/>
            <a:chOff x="0" y="0"/>
            <a:chExt cx="13646434" cy="3855631"/>
          </a:xfrm>
        </p:grpSpPr>
        <p:grpSp>
          <p:nvGrpSpPr>
            <p:cNvPr id="4" name="Group 4"/>
            <p:cNvGrpSpPr/>
            <p:nvPr/>
          </p:nvGrpSpPr>
          <p:grpSpPr>
            <a:xfrm>
              <a:off x="0" y="0"/>
              <a:ext cx="13646434" cy="3855631"/>
              <a:chOff x="0" y="0"/>
              <a:chExt cx="2695592" cy="761606"/>
            </a:xfrm>
          </p:grpSpPr>
          <p:sp>
            <p:nvSpPr>
              <p:cNvPr id="5" name="Freeform 5"/>
              <p:cNvSpPr/>
              <p:nvPr/>
            </p:nvSpPr>
            <p:spPr>
              <a:xfrm>
                <a:off x="0" y="0"/>
                <a:ext cx="2695592" cy="761606"/>
              </a:xfrm>
              <a:custGeom>
                <a:avLst/>
                <a:gdLst/>
                <a:ahLst/>
                <a:cxnLst/>
                <a:rect l="l" t="t" r="r" b="b"/>
                <a:pathLst>
                  <a:path w="2695592" h="761606">
                    <a:moveTo>
                      <a:pt x="38578" y="0"/>
                    </a:moveTo>
                    <a:lnTo>
                      <a:pt x="2657014" y="0"/>
                    </a:lnTo>
                    <a:cubicBezTo>
                      <a:pt x="2678320" y="0"/>
                      <a:pt x="2695592" y="17272"/>
                      <a:pt x="2695592" y="38578"/>
                    </a:cubicBezTo>
                    <a:lnTo>
                      <a:pt x="2695592" y="723028"/>
                    </a:lnTo>
                    <a:cubicBezTo>
                      <a:pt x="2695592" y="733260"/>
                      <a:pt x="2691527" y="743072"/>
                      <a:pt x="2684293" y="750307"/>
                    </a:cubicBezTo>
                    <a:cubicBezTo>
                      <a:pt x="2677058" y="757542"/>
                      <a:pt x="2667246" y="761606"/>
                      <a:pt x="2657014" y="761606"/>
                    </a:cubicBezTo>
                    <a:lnTo>
                      <a:pt x="38578" y="761606"/>
                    </a:lnTo>
                    <a:cubicBezTo>
                      <a:pt x="28346" y="761606"/>
                      <a:pt x="18534" y="757542"/>
                      <a:pt x="11299" y="750307"/>
                    </a:cubicBezTo>
                    <a:cubicBezTo>
                      <a:pt x="4064" y="743072"/>
                      <a:pt x="0" y="733260"/>
                      <a:pt x="0" y="723028"/>
                    </a:cubicBezTo>
                    <a:lnTo>
                      <a:pt x="0" y="38578"/>
                    </a:lnTo>
                    <a:cubicBezTo>
                      <a:pt x="0" y="28346"/>
                      <a:pt x="4064" y="18534"/>
                      <a:pt x="11299" y="11299"/>
                    </a:cubicBezTo>
                    <a:cubicBezTo>
                      <a:pt x="18534" y="4064"/>
                      <a:pt x="28346" y="0"/>
                      <a:pt x="38578" y="0"/>
                    </a:cubicBezTo>
                    <a:close/>
                  </a:path>
                </a:pathLst>
              </a:custGeom>
              <a:gradFill rotWithShape="1">
                <a:gsLst>
                  <a:gs pos="0">
                    <a:srgbClr val="CDFFD8">
                      <a:alpha val="100000"/>
                    </a:srgbClr>
                  </a:gs>
                  <a:gs pos="100000">
                    <a:srgbClr val="94B9FF">
                      <a:alpha val="100000"/>
                    </a:srgbClr>
                  </a:gs>
                </a:gsLst>
                <a:lin ang="0"/>
              </a:gra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7" name="TextBox 7"/>
            <p:cNvSpPr txBox="1"/>
            <p:nvPr/>
          </p:nvSpPr>
          <p:spPr>
            <a:xfrm>
              <a:off x="301192" y="269406"/>
              <a:ext cx="13044049" cy="330821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xã sinh vật là một tập hợp các quần thể sinh vật thuộc nhiều loài khác nhau</a:t>
              </a:r>
              <a:r>
                <a:rPr lang="en-US" sz="2300" b="1" smtClean="0">
                  <a:solidFill>
                    <a:srgbClr val="000000"/>
                  </a:solidFill>
                  <a:latin typeface="Arial" pitchFamily="34" charset="0"/>
                </a:rPr>
                <a:t>, chúng </a:t>
              </a:r>
              <a:r>
                <a:rPr lang="en-US" sz="2300" b="1">
                  <a:solidFill>
                    <a:srgbClr val="000000"/>
                  </a:solidFill>
                  <a:latin typeface="Arial" pitchFamily="34" charset="0"/>
                </a:rPr>
                <a:t>cùng sống trong một không gian và thời gian nhất định</a:t>
              </a:r>
            </a:p>
          </p:txBody>
        </p:sp>
      </p:grpSp>
      <p:sp>
        <p:nvSpPr>
          <p:cNvPr id="8" name="Freeform 8"/>
          <p:cNvSpPr/>
          <p:nvPr/>
        </p:nvSpPr>
        <p:spPr>
          <a:xfrm>
            <a:off x="7644696" y="1262352"/>
            <a:ext cx="3858508" cy="5464797"/>
          </a:xfrm>
          <a:custGeom>
            <a:avLst/>
            <a:gdLst/>
            <a:ahLst/>
            <a:cxnLst/>
            <a:rect l="l" t="t" r="r" b="b"/>
            <a:pathLst>
              <a:path w="5789269" h="8197195">
                <a:moveTo>
                  <a:pt x="0" y="0"/>
                </a:moveTo>
                <a:lnTo>
                  <a:pt x="5789269" y="0"/>
                </a:lnTo>
                <a:lnTo>
                  <a:pt x="5789269" y="8197195"/>
                </a:lnTo>
                <a:lnTo>
                  <a:pt x="0" y="8197195"/>
                </a:lnTo>
                <a:lnTo>
                  <a:pt x="0" y="0"/>
                </a:lnTo>
                <a:close/>
              </a:path>
            </a:pathLst>
          </a:custGeom>
          <a:blipFill>
            <a:blip r:embed="rId3"/>
            <a:stretch>
              <a:fillRect/>
            </a:stretch>
          </a:blipFill>
        </p:spPr>
      </p:sp>
      <p:sp>
        <p:nvSpPr>
          <p:cNvPr id="9" name="Freeform 9"/>
          <p:cNvSpPr/>
          <p:nvPr/>
        </p:nvSpPr>
        <p:spPr>
          <a:xfrm>
            <a:off x="685622" y="3336217"/>
            <a:ext cx="6821440" cy="3390931"/>
          </a:xfrm>
          <a:custGeom>
            <a:avLst/>
            <a:gdLst/>
            <a:ahLst/>
            <a:cxnLst/>
            <a:rect l="l" t="t" r="r" b="b"/>
            <a:pathLst>
              <a:path w="10234825" h="5086397">
                <a:moveTo>
                  <a:pt x="0" y="0"/>
                </a:moveTo>
                <a:lnTo>
                  <a:pt x="10234825" y="0"/>
                </a:lnTo>
                <a:lnTo>
                  <a:pt x="10234825" y="5086397"/>
                </a:lnTo>
                <a:lnTo>
                  <a:pt x="0" y="5086397"/>
                </a:lnTo>
                <a:lnTo>
                  <a:pt x="0" y="0"/>
                </a:lnTo>
                <a:close/>
              </a:path>
            </a:pathLst>
          </a:custGeom>
          <a:blipFill>
            <a:blip r:embed="rId4"/>
            <a:stretch>
              <a:fillRect t="-6592" b="-6592"/>
            </a:stretch>
          </a:blipFill>
        </p:spPr>
      </p:sp>
      <p:sp>
        <p:nvSpPr>
          <p:cNvPr id="10" name="TextBox 10"/>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271458" b="-334124"/>
            </a:stretch>
          </a:blipFill>
        </p:spPr>
      </p:sp>
      <p:sp>
        <p:nvSpPr>
          <p:cNvPr id="3" name="Freeform 3"/>
          <p:cNvSpPr/>
          <p:nvPr/>
        </p:nvSpPr>
        <p:spPr>
          <a:xfrm>
            <a:off x="685622" y="2265823"/>
            <a:ext cx="4646790" cy="4331173"/>
          </a:xfrm>
          <a:custGeom>
            <a:avLst/>
            <a:gdLst/>
            <a:ahLst/>
            <a:cxnLst/>
            <a:rect l="l" t="t" r="r" b="b"/>
            <a:pathLst>
              <a:path w="6279821" h="6496760">
                <a:moveTo>
                  <a:pt x="0" y="0"/>
                </a:moveTo>
                <a:lnTo>
                  <a:pt x="6279821" y="0"/>
                </a:lnTo>
                <a:lnTo>
                  <a:pt x="6279821" y="6496760"/>
                </a:lnTo>
                <a:lnTo>
                  <a:pt x="0" y="6496760"/>
                </a:lnTo>
                <a:lnTo>
                  <a:pt x="0" y="0"/>
                </a:lnTo>
                <a:close/>
              </a:path>
            </a:pathLst>
          </a:custGeom>
          <a:blipFill>
            <a:blip r:embed="rId3"/>
            <a:srcRect/>
            <a:stretch>
              <a:fillRect t="-8172" r="-5680"/>
            </a:stretch>
          </a:blipFill>
        </p:spPr>
      </p:sp>
      <p:sp>
        <p:nvSpPr>
          <p:cNvPr id="4" name="Freeform 4"/>
          <p:cNvSpPr/>
          <p:nvPr/>
        </p:nvSpPr>
        <p:spPr>
          <a:xfrm>
            <a:off x="5561012" y="2265823"/>
            <a:ext cx="5942192" cy="4331173"/>
          </a:xfrm>
          <a:custGeom>
            <a:avLst/>
            <a:gdLst/>
            <a:ahLst/>
            <a:cxnLst/>
            <a:rect l="l" t="t" r="r" b="b"/>
            <a:pathLst>
              <a:path w="9765582" h="6496760">
                <a:moveTo>
                  <a:pt x="0" y="0"/>
                </a:moveTo>
                <a:lnTo>
                  <a:pt x="9765582" y="0"/>
                </a:lnTo>
                <a:lnTo>
                  <a:pt x="9765582" y="6496760"/>
                </a:lnTo>
                <a:lnTo>
                  <a:pt x="0" y="6496760"/>
                </a:lnTo>
                <a:lnTo>
                  <a:pt x="0" y="0"/>
                </a:lnTo>
                <a:close/>
              </a:path>
            </a:pathLst>
          </a:custGeom>
          <a:blipFill>
            <a:blip r:embed="rId4"/>
            <a:stretch>
              <a:fillRect l="-9135" r="-9135"/>
            </a:stretch>
          </a:blipFill>
        </p:spPr>
      </p:sp>
      <p:sp>
        <p:nvSpPr>
          <p:cNvPr id="5" name="TextBox 5"/>
          <p:cNvSpPr txBox="1"/>
          <p:nvPr/>
        </p:nvSpPr>
        <p:spPr>
          <a:xfrm>
            <a:off x="685622" y="464609"/>
            <a:ext cx="6821440"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 KHÁI NIỆM QUẦN XÃ SINH VẬT</a:t>
            </a:r>
          </a:p>
        </p:txBody>
      </p:sp>
      <p:sp>
        <p:nvSpPr>
          <p:cNvPr id="6" name="TextBox 6"/>
          <p:cNvSpPr txBox="1"/>
          <p:nvPr/>
        </p:nvSpPr>
        <p:spPr>
          <a:xfrm>
            <a:off x="685622" y="1264640"/>
            <a:ext cx="10817582"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sinh vật trong quần xã có mối quan hệ gắn bó với nhau như một thể thống nhất, do vậy quần xã có cấu trúc tương đối ổn định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04710"/>
            <a:ext cx="10817582" cy="1068097"/>
            <a:chOff x="0" y="0"/>
            <a:chExt cx="21640800" cy="2136194"/>
          </a:xfrm>
        </p:grpSpPr>
        <p:grpSp>
          <p:nvGrpSpPr>
            <p:cNvPr id="5" name="Group 5"/>
            <p:cNvGrpSpPr/>
            <p:nvPr/>
          </p:nvGrpSpPr>
          <p:grpSpPr>
            <a:xfrm>
              <a:off x="0" y="0"/>
              <a:ext cx="21640800" cy="2136194"/>
              <a:chOff x="0" y="0"/>
              <a:chExt cx="4274726" cy="421964"/>
            </a:xfrm>
          </p:grpSpPr>
          <p:sp>
            <p:nvSpPr>
              <p:cNvPr id="6" name="Freeform 6"/>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và cho biết số lượng loài ở hai quần xã (vùng sa mạc và rừng lá rụng theo mùa) có sự khác nhau không? Vì sao?</a:t>
              </a:r>
            </a:p>
          </p:txBody>
        </p:sp>
      </p:grpSp>
      <p:sp>
        <p:nvSpPr>
          <p:cNvPr id="9" name="Freeform 9"/>
          <p:cNvSpPr/>
          <p:nvPr/>
        </p:nvSpPr>
        <p:spPr>
          <a:xfrm>
            <a:off x="685621" y="3188707"/>
            <a:ext cx="5408791" cy="3414857"/>
          </a:xfrm>
          <a:custGeom>
            <a:avLst/>
            <a:gdLst/>
            <a:ahLst/>
            <a:cxnLst/>
            <a:rect l="l" t="t" r="r" b="b"/>
            <a:pathLst>
              <a:path w="8115300" h="5122285">
                <a:moveTo>
                  <a:pt x="0" y="0"/>
                </a:moveTo>
                <a:lnTo>
                  <a:pt x="8115300" y="0"/>
                </a:lnTo>
                <a:lnTo>
                  <a:pt x="8115300" y="5122286"/>
                </a:lnTo>
                <a:lnTo>
                  <a:pt x="0" y="5122286"/>
                </a:lnTo>
                <a:lnTo>
                  <a:pt x="0" y="0"/>
                </a:lnTo>
                <a:close/>
              </a:path>
            </a:pathLst>
          </a:custGeom>
          <a:blipFill>
            <a:blip r:embed="rId3"/>
            <a:stretch>
              <a:fillRect t="-2876" b="-2876"/>
            </a:stretch>
          </a:blipFill>
        </p:spPr>
      </p:sp>
      <p:sp>
        <p:nvSpPr>
          <p:cNvPr id="10" name="Freeform 10"/>
          <p:cNvSpPr/>
          <p:nvPr/>
        </p:nvSpPr>
        <p:spPr>
          <a:xfrm>
            <a:off x="6229394" y="3188707"/>
            <a:ext cx="5388080" cy="3414857"/>
          </a:xfrm>
          <a:custGeom>
            <a:avLst/>
            <a:gdLst/>
            <a:ahLst/>
            <a:cxnLst/>
            <a:rect l="l" t="t" r="r" b="b"/>
            <a:pathLst>
              <a:path w="8084226" h="5122285">
                <a:moveTo>
                  <a:pt x="0" y="0"/>
                </a:moveTo>
                <a:lnTo>
                  <a:pt x="8084226" y="0"/>
                </a:lnTo>
                <a:lnTo>
                  <a:pt x="8084226" y="5122286"/>
                </a:lnTo>
                <a:lnTo>
                  <a:pt x="0" y="5122286"/>
                </a:lnTo>
                <a:lnTo>
                  <a:pt x="0" y="0"/>
                </a:lnTo>
                <a:close/>
              </a:path>
            </a:pathLst>
          </a:custGeom>
          <a:blipFill>
            <a:blip r:embed="rId4"/>
            <a:stretch>
              <a:fillRect t="-2608" b="-2608"/>
            </a:stretch>
          </a:blipFill>
        </p:spPr>
      </p:sp>
      <p:sp>
        <p:nvSpPr>
          <p:cNvPr id="11" name="TextBox 11"/>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2" name="TextBox 12"/>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Độ đa dạng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2" y="1968210"/>
            <a:ext cx="10817582" cy="1144470"/>
            <a:chOff x="0" y="0"/>
            <a:chExt cx="21640800" cy="2288940"/>
          </a:xfrm>
        </p:grpSpPr>
        <p:grpSp>
          <p:nvGrpSpPr>
            <p:cNvPr id="5" name="Group 5"/>
            <p:cNvGrpSpPr/>
            <p:nvPr/>
          </p:nvGrpSpPr>
          <p:grpSpPr>
            <a:xfrm>
              <a:off x="0" y="0"/>
              <a:ext cx="21640800" cy="2288940"/>
              <a:chOff x="0" y="0"/>
              <a:chExt cx="4274726" cy="452136"/>
            </a:xfrm>
          </p:grpSpPr>
          <p:sp>
            <p:nvSpPr>
              <p:cNvPr id="6" name="Freeform 6"/>
              <p:cNvSpPr/>
              <p:nvPr/>
            </p:nvSpPr>
            <p:spPr>
              <a:xfrm>
                <a:off x="0" y="0"/>
                <a:ext cx="4274726" cy="452136"/>
              </a:xfrm>
              <a:custGeom>
                <a:avLst/>
                <a:gdLst/>
                <a:ahLst/>
                <a:cxnLst/>
                <a:rect l="l" t="t" r="r" b="b"/>
                <a:pathLst>
                  <a:path w="4274726" h="452136">
                    <a:moveTo>
                      <a:pt x="0" y="0"/>
                    </a:moveTo>
                    <a:lnTo>
                      <a:pt x="4274726" y="0"/>
                    </a:lnTo>
                    <a:lnTo>
                      <a:pt x="4274726" y="452136"/>
                    </a:lnTo>
                    <a:lnTo>
                      <a:pt x="0" y="452136"/>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8" name="TextBox 8"/>
            <p:cNvSpPr txBox="1"/>
            <p:nvPr/>
          </p:nvSpPr>
          <p:spPr>
            <a:xfrm>
              <a:off x="538862" y="311562"/>
              <a:ext cx="20563075"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Độ đa dạng của quần xã được thể hiện qua số lượng loài và số lượng cá thể của mỗi loài trong quần xã</a:t>
              </a:r>
            </a:p>
          </p:txBody>
        </p:sp>
      </p:grpSp>
      <p:sp>
        <p:nvSpPr>
          <p:cNvPr id="9" name="Freeform 9"/>
          <p:cNvSpPr/>
          <p:nvPr/>
        </p:nvSpPr>
        <p:spPr>
          <a:xfrm>
            <a:off x="685622" y="3897963"/>
            <a:ext cx="10817582" cy="2691354"/>
          </a:xfrm>
          <a:custGeom>
            <a:avLst/>
            <a:gdLst/>
            <a:ahLst/>
            <a:cxnLst/>
            <a:rect l="l" t="t" r="r" b="b"/>
            <a:pathLst>
              <a:path w="16230600" h="4037031">
                <a:moveTo>
                  <a:pt x="0" y="0"/>
                </a:moveTo>
                <a:lnTo>
                  <a:pt x="16230600" y="0"/>
                </a:lnTo>
                <a:lnTo>
                  <a:pt x="16230600" y="4037032"/>
                </a:lnTo>
                <a:lnTo>
                  <a:pt x="0" y="4037032"/>
                </a:lnTo>
                <a:lnTo>
                  <a:pt x="0" y="0"/>
                </a:lnTo>
                <a:close/>
              </a:path>
            </a:pathLst>
          </a:custGeom>
          <a:blipFill>
            <a:blip r:embed="rId3"/>
            <a:stretch>
              <a:fillRect l="-3215" t="-36613" b="-29374"/>
            </a:stretch>
          </a:blipFill>
        </p:spPr>
      </p:sp>
      <p:sp>
        <p:nvSpPr>
          <p:cNvPr id="10" name="TextBox 10"/>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1" name="TextBox 11"/>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Độ đa dạng trong quần xã</a:t>
            </a:r>
          </a:p>
        </p:txBody>
      </p:sp>
      <p:sp>
        <p:nvSpPr>
          <p:cNvPr id="12" name="TextBox 12"/>
          <p:cNvSpPr txBox="1"/>
          <p:nvPr/>
        </p:nvSpPr>
        <p:spPr>
          <a:xfrm>
            <a:off x="685622" y="3284130"/>
            <a:ext cx="10817582" cy="384529"/>
          </a:xfrm>
          <a:prstGeom prst="rect">
            <a:avLst/>
          </a:prstGeom>
        </p:spPr>
        <p:txBody>
          <a:bodyPr lIns="0" tIns="0" rIns="0" bIns="0" rtlCol="0" anchor="t">
            <a:spAutoFit/>
          </a:bodyPr>
          <a:lstStyle/>
          <a:p>
            <a:pPr algn="ctr">
              <a:lnSpc>
                <a:spcPts val="3266"/>
              </a:lnSpc>
              <a:spcBef>
                <a:spcPct val="0"/>
              </a:spcBef>
            </a:pPr>
            <a:r>
              <a:rPr lang="en-US" sz="2300" b="1" i="1">
                <a:solidFill>
                  <a:srgbClr val="000000"/>
                </a:solidFill>
                <a:latin typeface="Arial" pitchFamily="34" charset="0"/>
              </a:rPr>
              <a:t>Quần xã có độ đa dạng càng cao thì tính ổn định càng lớn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sp>
        <p:nvSpPr>
          <p:cNvPr id="4" name="Freeform 4"/>
          <p:cNvSpPr/>
          <p:nvPr/>
        </p:nvSpPr>
        <p:spPr>
          <a:xfrm>
            <a:off x="685621" y="1968210"/>
            <a:ext cx="5408791" cy="4601603"/>
          </a:xfrm>
          <a:custGeom>
            <a:avLst/>
            <a:gdLst/>
            <a:ahLst/>
            <a:cxnLst/>
            <a:rect l="l" t="t" r="r" b="b"/>
            <a:pathLst>
              <a:path w="8115300" h="6902404">
                <a:moveTo>
                  <a:pt x="0" y="0"/>
                </a:moveTo>
                <a:lnTo>
                  <a:pt x="8115300" y="0"/>
                </a:lnTo>
                <a:lnTo>
                  <a:pt x="8115300" y="6902404"/>
                </a:lnTo>
                <a:lnTo>
                  <a:pt x="0" y="6902404"/>
                </a:lnTo>
                <a:lnTo>
                  <a:pt x="0" y="0"/>
                </a:lnTo>
                <a:close/>
              </a:path>
            </a:pathLst>
          </a:custGeom>
          <a:blipFill>
            <a:blip r:embed="rId3"/>
            <a:stretch>
              <a:fillRect l="-14715" r="-14715"/>
            </a:stretch>
          </a:blipFill>
        </p:spPr>
      </p:sp>
      <p:sp>
        <p:nvSpPr>
          <p:cNvPr id="5" name="Freeform 5"/>
          <p:cNvSpPr/>
          <p:nvPr/>
        </p:nvSpPr>
        <p:spPr>
          <a:xfrm>
            <a:off x="6217370" y="1968210"/>
            <a:ext cx="5285834" cy="4601603"/>
          </a:xfrm>
          <a:custGeom>
            <a:avLst/>
            <a:gdLst/>
            <a:ahLst/>
            <a:cxnLst/>
            <a:rect l="l" t="t" r="r" b="b"/>
            <a:pathLst>
              <a:path w="7930816" h="6902404">
                <a:moveTo>
                  <a:pt x="0" y="0"/>
                </a:moveTo>
                <a:lnTo>
                  <a:pt x="7930816" y="0"/>
                </a:lnTo>
                <a:lnTo>
                  <a:pt x="7930816" y="6902404"/>
                </a:lnTo>
                <a:lnTo>
                  <a:pt x="0" y="6902404"/>
                </a:lnTo>
                <a:lnTo>
                  <a:pt x="0" y="0"/>
                </a:lnTo>
                <a:close/>
              </a:path>
            </a:pathLst>
          </a:custGeom>
          <a:blipFill>
            <a:blip r:embed="rId4"/>
            <a:stretch>
              <a:fillRect l="-19688" r="-19688"/>
            </a:stretch>
          </a:blipFill>
        </p:spPr>
      </p:sp>
      <p:sp>
        <p:nvSpPr>
          <p:cNvPr id="6" name="TextBox 6"/>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7" name="TextBox 7"/>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88825" cy="1117164"/>
          </a:xfrm>
          <a:custGeom>
            <a:avLst/>
            <a:gdLst/>
            <a:ahLst/>
            <a:cxnLst/>
            <a:rect l="l" t="t" r="r" b="b"/>
            <a:pathLst>
              <a:path w="18288000" h="1675746">
                <a:moveTo>
                  <a:pt x="18288000" y="0"/>
                </a:moveTo>
                <a:lnTo>
                  <a:pt x="0" y="0"/>
                </a:lnTo>
                <a:lnTo>
                  <a:pt x="0" y="1675746"/>
                </a:lnTo>
                <a:lnTo>
                  <a:pt x="18288000" y="1675746"/>
                </a:lnTo>
                <a:lnTo>
                  <a:pt x="18288000" y="0"/>
                </a:lnTo>
                <a:close/>
              </a:path>
            </a:pathLst>
          </a:custGeom>
          <a:blipFill>
            <a:blip r:embed="rId2"/>
            <a:stretch>
              <a:fillRect l="-4490" t="-80117" b="-525465"/>
            </a:stretch>
          </a:blipFill>
        </p:spPr>
      </p:sp>
      <p:sp>
        <p:nvSpPr>
          <p:cNvPr id="3" name="Freeform 3"/>
          <p:cNvSpPr/>
          <p:nvPr/>
        </p:nvSpPr>
        <p:spPr>
          <a:xfrm flipH="1">
            <a:off x="0" y="1270532"/>
            <a:ext cx="12188825" cy="481777"/>
          </a:xfrm>
          <a:custGeom>
            <a:avLst/>
            <a:gdLst/>
            <a:ahLst/>
            <a:cxnLst/>
            <a:rect l="l" t="t" r="r" b="b"/>
            <a:pathLst>
              <a:path w="18288000" h="722666">
                <a:moveTo>
                  <a:pt x="18288000" y="0"/>
                </a:moveTo>
                <a:lnTo>
                  <a:pt x="0" y="0"/>
                </a:lnTo>
                <a:lnTo>
                  <a:pt x="0" y="722667"/>
                </a:lnTo>
                <a:lnTo>
                  <a:pt x="18288000" y="722667"/>
                </a:lnTo>
                <a:lnTo>
                  <a:pt x="18288000" y="0"/>
                </a:lnTo>
                <a:close/>
              </a:path>
            </a:pathLst>
          </a:custGeom>
          <a:blipFill>
            <a:blip r:embed="rId2"/>
            <a:stretch>
              <a:fillRect t="-429817" b="-1036008"/>
            </a:stretch>
          </a:blipFill>
        </p:spPr>
      </p:sp>
      <p:grpSp>
        <p:nvGrpSpPr>
          <p:cNvPr id="4" name="Group 4"/>
          <p:cNvGrpSpPr/>
          <p:nvPr/>
        </p:nvGrpSpPr>
        <p:grpSpPr>
          <a:xfrm>
            <a:off x="685621" y="1968210"/>
            <a:ext cx="5163342" cy="1557220"/>
            <a:chOff x="0" y="0"/>
            <a:chExt cx="10329374" cy="3114440"/>
          </a:xfrm>
        </p:grpSpPr>
        <p:grpSp>
          <p:nvGrpSpPr>
            <p:cNvPr id="5" name="Group 5"/>
            <p:cNvGrpSpPr/>
            <p:nvPr/>
          </p:nvGrpSpPr>
          <p:grpSpPr>
            <a:xfrm>
              <a:off x="0" y="0"/>
              <a:ext cx="10329374" cy="3114440"/>
              <a:chOff x="0" y="0"/>
              <a:chExt cx="2040370" cy="615198"/>
            </a:xfrm>
          </p:grpSpPr>
          <p:sp>
            <p:nvSpPr>
              <p:cNvPr id="6" name="Freeform 6"/>
              <p:cNvSpPr/>
              <p:nvPr/>
            </p:nvSpPr>
            <p:spPr>
              <a:xfrm>
                <a:off x="0" y="0"/>
                <a:ext cx="2040370" cy="615198"/>
              </a:xfrm>
              <a:custGeom>
                <a:avLst/>
                <a:gdLst/>
                <a:ahLst/>
                <a:cxnLst/>
                <a:rect l="l" t="t" r="r" b="b"/>
                <a:pathLst>
                  <a:path w="2040370" h="615198">
                    <a:moveTo>
                      <a:pt x="0" y="0"/>
                    </a:moveTo>
                    <a:lnTo>
                      <a:pt x="2040370" y="0"/>
                    </a:lnTo>
                    <a:lnTo>
                      <a:pt x="2040370" y="615198"/>
                    </a:lnTo>
                    <a:lnTo>
                      <a:pt x="0" y="615198"/>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8" name="TextBox 8"/>
            <p:cNvSpPr txBox="1"/>
            <p:nvPr/>
          </p:nvSpPr>
          <p:spPr>
            <a:xfrm>
              <a:off x="257205" y="311562"/>
              <a:ext cx="9814964"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loài trong quần xã có số lượng cá thể khác nhau và giữ một vai trò nhất định. </a:t>
              </a:r>
            </a:p>
          </p:txBody>
        </p:sp>
      </p:grpSp>
      <p:sp>
        <p:nvSpPr>
          <p:cNvPr id="9" name="Freeform 9"/>
          <p:cNvSpPr/>
          <p:nvPr/>
        </p:nvSpPr>
        <p:spPr>
          <a:xfrm>
            <a:off x="6094413" y="1968210"/>
            <a:ext cx="5408791" cy="4635354"/>
          </a:xfrm>
          <a:custGeom>
            <a:avLst/>
            <a:gdLst/>
            <a:ahLst/>
            <a:cxnLst/>
            <a:rect l="l" t="t" r="r" b="b"/>
            <a:pathLst>
              <a:path w="8115300" h="6953031">
                <a:moveTo>
                  <a:pt x="0" y="0"/>
                </a:moveTo>
                <a:lnTo>
                  <a:pt x="8115300" y="0"/>
                </a:lnTo>
                <a:lnTo>
                  <a:pt x="8115300" y="6953031"/>
                </a:lnTo>
                <a:lnTo>
                  <a:pt x="0" y="6953031"/>
                </a:lnTo>
                <a:lnTo>
                  <a:pt x="0" y="0"/>
                </a:lnTo>
                <a:close/>
              </a:path>
            </a:pathLst>
          </a:custGeom>
          <a:blipFill>
            <a:blip r:embed="rId3"/>
            <a:stretch>
              <a:fillRect l="-14298" r="-14298"/>
            </a:stretch>
          </a:blipFill>
        </p:spPr>
      </p:sp>
      <p:sp>
        <p:nvSpPr>
          <p:cNvPr id="10" name="TextBox 10"/>
          <p:cNvSpPr txBox="1"/>
          <p:nvPr/>
        </p:nvSpPr>
        <p:spPr>
          <a:xfrm>
            <a:off x="685621" y="3696880"/>
            <a:ext cx="5163342" cy="127419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Tuỳ thuộc vào số lượng, sự ảnh hưởng của các loài trong quần xã </a:t>
            </a:r>
            <a:r>
              <a:rPr lang="en-US" sz="2300" i="1" smtClean="0">
                <a:solidFill>
                  <a:srgbClr val="000000"/>
                </a:solidFill>
                <a:latin typeface="Arial" pitchFamily="34" charset="0"/>
              </a:rPr>
              <a:t>mà </a:t>
            </a:r>
            <a:r>
              <a:rPr lang="en-US" sz="2300" i="1">
                <a:solidFill>
                  <a:srgbClr val="000000"/>
                </a:solidFill>
                <a:latin typeface="Arial" pitchFamily="34" charset="0"/>
              </a:rPr>
              <a:t>phân thành: loài ưu thế, loài đặc trưng,...</a:t>
            </a:r>
          </a:p>
        </p:txBody>
      </p:sp>
      <p:grpSp>
        <p:nvGrpSpPr>
          <p:cNvPr id="11" name="Group 11"/>
          <p:cNvGrpSpPr/>
          <p:nvPr/>
        </p:nvGrpSpPr>
        <p:grpSpPr>
          <a:xfrm>
            <a:off x="685621" y="5076753"/>
            <a:ext cx="5163342" cy="1526811"/>
            <a:chOff x="0" y="0"/>
            <a:chExt cx="10329374" cy="3053621"/>
          </a:xfrm>
        </p:grpSpPr>
        <p:sp>
          <p:nvSpPr>
            <p:cNvPr id="12" name="Freeform 12"/>
            <p:cNvSpPr/>
            <p:nvPr/>
          </p:nvSpPr>
          <p:spPr>
            <a:xfrm>
              <a:off x="5164687" y="0"/>
              <a:ext cx="5164687" cy="3053621"/>
            </a:xfrm>
            <a:custGeom>
              <a:avLst/>
              <a:gdLst/>
              <a:ahLst/>
              <a:cxnLst/>
              <a:rect l="l" t="t" r="r" b="b"/>
              <a:pathLst>
                <a:path w="5164687" h="3053621">
                  <a:moveTo>
                    <a:pt x="0" y="0"/>
                  </a:moveTo>
                  <a:lnTo>
                    <a:pt x="5164687" y="0"/>
                  </a:lnTo>
                  <a:lnTo>
                    <a:pt x="5164687" y="3053621"/>
                  </a:lnTo>
                  <a:lnTo>
                    <a:pt x="0" y="3053621"/>
                  </a:lnTo>
                  <a:lnTo>
                    <a:pt x="0" y="0"/>
                  </a:lnTo>
                  <a:close/>
                </a:path>
              </a:pathLst>
            </a:custGeom>
            <a:blipFill>
              <a:blip r:embed="rId4"/>
              <a:stretch>
                <a:fillRect/>
              </a:stretch>
            </a:blipFill>
          </p:spPr>
        </p:sp>
        <p:sp>
          <p:nvSpPr>
            <p:cNvPr id="13" name="Freeform 13"/>
            <p:cNvSpPr/>
            <p:nvPr/>
          </p:nvSpPr>
          <p:spPr>
            <a:xfrm>
              <a:off x="3449354" y="512620"/>
              <a:ext cx="4297677" cy="2541001"/>
            </a:xfrm>
            <a:custGeom>
              <a:avLst/>
              <a:gdLst/>
              <a:ahLst/>
              <a:cxnLst/>
              <a:rect l="l" t="t" r="r" b="b"/>
              <a:pathLst>
                <a:path w="4297677" h="2541001">
                  <a:moveTo>
                    <a:pt x="0" y="0"/>
                  </a:moveTo>
                  <a:lnTo>
                    <a:pt x="4297676" y="0"/>
                  </a:lnTo>
                  <a:lnTo>
                    <a:pt x="4297676" y="2541001"/>
                  </a:lnTo>
                  <a:lnTo>
                    <a:pt x="0" y="2541001"/>
                  </a:lnTo>
                  <a:lnTo>
                    <a:pt x="0" y="0"/>
                  </a:lnTo>
                  <a:close/>
                </a:path>
              </a:pathLst>
            </a:custGeom>
            <a:blipFill>
              <a:blip r:embed="rId4"/>
              <a:stretch>
                <a:fillRect/>
              </a:stretch>
            </a:blipFill>
          </p:spPr>
        </p:sp>
        <p:sp>
          <p:nvSpPr>
            <p:cNvPr id="14" name="Freeform 14"/>
            <p:cNvSpPr/>
            <p:nvPr/>
          </p:nvSpPr>
          <p:spPr>
            <a:xfrm flipH="1">
              <a:off x="0" y="320084"/>
              <a:ext cx="5598192" cy="2733537"/>
            </a:xfrm>
            <a:custGeom>
              <a:avLst/>
              <a:gdLst/>
              <a:ahLst/>
              <a:cxnLst/>
              <a:rect l="l" t="t" r="r" b="b"/>
              <a:pathLst>
                <a:path w="5598192" h="2733537">
                  <a:moveTo>
                    <a:pt x="5598192" y="0"/>
                  </a:moveTo>
                  <a:lnTo>
                    <a:pt x="0" y="0"/>
                  </a:lnTo>
                  <a:lnTo>
                    <a:pt x="0" y="2733537"/>
                  </a:lnTo>
                  <a:lnTo>
                    <a:pt x="5598192" y="2733537"/>
                  </a:lnTo>
                  <a:lnTo>
                    <a:pt x="5598192" y="0"/>
                  </a:lnTo>
                  <a:close/>
                </a:path>
              </a:pathLst>
            </a:custGeom>
            <a:blipFill>
              <a:blip r:embed="rId5"/>
              <a:stretch>
                <a:fillRect t="-4783" b="-4783"/>
              </a:stretch>
            </a:blipFill>
          </p:spPr>
        </p:sp>
      </p:grpSp>
      <p:sp>
        <p:nvSpPr>
          <p:cNvPr id="15" name="TextBox 15"/>
          <p:cNvSpPr txBox="1"/>
          <p:nvPr/>
        </p:nvSpPr>
        <p:spPr>
          <a:xfrm>
            <a:off x="685622" y="464609"/>
            <a:ext cx="8001262" cy="384529"/>
          </a:xfrm>
          <a:prstGeom prst="rect">
            <a:avLst/>
          </a:prstGeom>
        </p:spPr>
        <p:txBody>
          <a:bodyPr lIns="0" tIns="0" rIns="0" bIns="0" rtlCol="0" anchor="t">
            <a:spAutoFit/>
          </a:bodyPr>
          <a:lstStyle/>
          <a:p>
            <a:pPr>
              <a:lnSpc>
                <a:spcPts val="3266"/>
              </a:lnSpc>
            </a:pPr>
            <a:r>
              <a:rPr lang="en-US" sz="2300" b="1">
                <a:solidFill>
                  <a:srgbClr val="000000"/>
                </a:solidFill>
                <a:latin typeface="Arial" pitchFamily="34" charset="0"/>
              </a:rPr>
              <a:t>II. MỘT SỐ ĐẶC TRƯNG CƠ BẢN CỦA QUẦN XÃ</a:t>
            </a:r>
          </a:p>
        </p:txBody>
      </p:sp>
      <p:sp>
        <p:nvSpPr>
          <p:cNvPr id="16" name="TextBox 16"/>
          <p:cNvSpPr txBox="1"/>
          <p:nvPr/>
        </p:nvSpPr>
        <p:spPr>
          <a:xfrm>
            <a:off x="685621" y="1290230"/>
            <a:ext cx="660282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Thành phần các loài trong quần xã</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627</Words>
  <Application>Microsoft Office PowerPoint</Application>
  <PresentationFormat>Custom</PresentationFormat>
  <Paragraphs>41</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40* QUẦN XÃ SINH VẬT</dc:title>
  <dc:creator>DO THUY QUYNH</dc:creator>
  <cp:lastModifiedBy>DO THUY QUYNH</cp:lastModifiedBy>
  <cp:revision>4</cp:revision>
  <dcterms:created xsi:type="dcterms:W3CDTF">2006-08-16T00:00:00Z</dcterms:created>
  <dcterms:modified xsi:type="dcterms:W3CDTF">2026-03-20T09:17:31Z</dcterms:modified>
  <dc:identifier>DAFlug_W5bY</dc:identifier>
</cp:coreProperties>
</file>