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60" r:id="rId4"/>
    <p:sldId id="264" r:id="rId5"/>
    <p:sldId id="266" r:id="rId6"/>
    <p:sldId id="267" r:id="rId7"/>
    <p:sldId id="268" r:id="rId8"/>
    <p:sldId id="269" r:id="rId9"/>
  </p:sldIdLst>
  <p:sldSz cx="12188825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24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48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71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95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619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43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67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9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276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F2925-D840-4216-ABBB-34AAA6147ACC}" type="datetimeFigureOut">
              <a:rPr lang="en-US" smtClean="0"/>
              <a:t>3/7/2026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0DD85-6C77-4B4F-AE76-9B1D69AB4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1420283"/>
            <a:ext cx="518025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2590800"/>
            <a:ext cx="4266089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8449" y="183092"/>
            <a:ext cx="1371243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183092"/>
            <a:ext cx="401215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16" y="2937934"/>
            <a:ext cx="518025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16" y="1937809"/>
            <a:ext cx="5180251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7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6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3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0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7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7993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23409"/>
            <a:ext cx="269275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21" y="1449917"/>
            <a:ext cx="269275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5877" y="1023409"/>
            <a:ext cx="269381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5877" y="1449917"/>
            <a:ext cx="269381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82033"/>
            <a:ext cx="2005020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746" y="182034"/>
            <a:ext cx="3406946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956734"/>
            <a:ext cx="2005020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7" y="3200400"/>
            <a:ext cx="3656648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547" y="408517"/>
            <a:ext cx="3656648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24" indent="0">
              <a:buNone/>
              <a:defRPr sz="1900"/>
            </a:lvl2pPr>
            <a:lvl3pPr marL="609448" indent="0">
              <a:buNone/>
              <a:defRPr sz="1600"/>
            </a:lvl3pPr>
            <a:lvl4pPr marL="914171" indent="0">
              <a:buNone/>
              <a:defRPr sz="1300"/>
            </a:lvl4pPr>
            <a:lvl5pPr marL="1218895" indent="0">
              <a:buNone/>
              <a:defRPr sz="1300"/>
            </a:lvl5pPr>
            <a:lvl6pPr marL="1523619" indent="0">
              <a:buNone/>
              <a:defRPr sz="1300"/>
            </a:lvl6pPr>
            <a:lvl7pPr marL="1828343" indent="0">
              <a:buNone/>
              <a:defRPr sz="1300"/>
            </a:lvl7pPr>
            <a:lvl8pPr marL="2133067" indent="0">
              <a:buNone/>
              <a:defRPr sz="1300"/>
            </a:lvl8pPr>
            <a:lvl9pPr marL="2437790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547" y="3578225"/>
            <a:ext cx="3656648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3092"/>
            <a:ext cx="5484971" cy="762000"/>
          </a:xfrm>
          <a:prstGeom prst="rect">
            <a:avLst/>
          </a:prstGeom>
        </p:spPr>
        <p:txBody>
          <a:bodyPr vert="horz" lIns="60945" tIns="30472" rIns="60945" bIns="304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66800"/>
            <a:ext cx="5484971" cy="3017309"/>
          </a:xfrm>
          <a:prstGeom prst="rect">
            <a:avLst/>
          </a:prstGeom>
        </p:spPr>
        <p:txBody>
          <a:bodyPr vert="horz" lIns="60945" tIns="30472" rIns="60945" bIns="304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20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258" y="4237567"/>
            <a:ext cx="1929897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662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60944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228543" indent="-228543" algn="l" defTabSz="6094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495176" indent="-190452" algn="l" defTabSz="60944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761810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66533" indent="-152362" algn="l" defTabSz="60944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257" indent="-152362" algn="l" defTabSz="60944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75981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705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429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152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24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48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71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95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619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43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067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9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2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svg"/><Relationship Id="rId7" Type="http://schemas.openxmlformats.org/officeDocument/2006/relationships/image" Target="../media/image1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sv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7.svg"/><Relationship Id="rId3" Type="http://schemas.openxmlformats.org/officeDocument/2006/relationships/image" Target="../media/image42.svg"/><Relationship Id="rId7" Type="http://schemas.openxmlformats.org/officeDocument/2006/relationships/image" Target="../media/image53.sv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5" Type="http://schemas.openxmlformats.org/officeDocument/2006/relationships/image" Target="../media/image59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2.svg"/><Relationship Id="rId7" Type="http://schemas.openxmlformats.org/officeDocument/2006/relationships/image" Target="../media/image6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1.svg"/><Relationship Id="rId4" Type="http://schemas.openxmlformats.org/officeDocument/2006/relationships/image" Target="../media/image32.png"/><Relationship Id="rId9" Type="http://schemas.openxmlformats.org/officeDocument/2006/relationships/image" Target="../media/image6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7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811" y="6172200"/>
            <a:ext cx="14429047" cy="2057400"/>
            <a:chOff x="0" y="0"/>
            <a:chExt cx="570184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0111" y="-1371600"/>
            <a:ext cx="14429047" cy="2057400"/>
            <a:chOff x="0" y="0"/>
            <a:chExt cx="57018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80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649912" y="1645111"/>
            <a:ext cx="3856621" cy="0"/>
          </a:xfrm>
          <a:prstGeom prst="line">
            <a:avLst/>
          </a:prstGeom>
          <a:ln w="95250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094412" y="-1371600"/>
            <a:ext cx="14429047" cy="2057400"/>
            <a:chOff x="0" y="0"/>
            <a:chExt cx="570184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94412" y="6172200"/>
            <a:ext cx="14429047" cy="2057400"/>
            <a:chOff x="0" y="0"/>
            <a:chExt cx="570184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01849" cy="812800"/>
            </a:xfrm>
            <a:custGeom>
              <a:avLst/>
              <a:gdLst/>
              <a:ahLst/>
              <a:cxnLst/>
              <a:rect l="l" t="t" r="r" b="b"/>
              <a:pathLst>
                <a:path w="5701849" h="812800">
                  <a:moveTo>
                    <a:pt x="0" y="0"/>
                  </a:moveTo>
                  <a:lnTo>
                    <a:pt x="5701849" y="0"/>
                  </a:lnTo>
                  <a:lnTo>
                    <a:pt x="57018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379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622" y="2912994"/>
            <a:ext cx="4651986" cy="28791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76248" y="2912994"/>
            <a:ext cx="4623962" cy="287916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913" y="857711"/>
            <a:ext cx="1514675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4000" b="1">
                <a:solidFill>
                  <a:srgbClr val="2952A1"/>
                </a:solidFill>
                <a:latin typeface="Arial" pitchFamily="34" charset="0"/>
              </a:rPr>
              <a:t>Bài 27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9912" y="1753061"/>
            <a:ext cx="12073900" cy="876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5300" b="1">
                <a:solidFill>
                  <a:srgbClr val="D61F27"/>
                </a:solidFill>
                <a:latin typeface="Arial" pitchFamily="34" charset="0"/>
              </a:rPr>
              <a:t>KHÁI QUÁT VỀ CƠ THỂ NGƯỜI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622" y="465988"/>
            <a:ext cx="10817582" cy="1777816"/>
            <a:chOff x="0" y="0"/>
            <a:chExt cx="21640800" cy="355563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3555633"/>
              <a:chOff x="0" y="0"/>
              <a:chExt cx="4274726" cy="7023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702347">
                    <a:moveTo>
                      <a:pt x="4274726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4274726" y="514387"/>
                    </a:lnTo>
                    <a:lnTo>
                      <a:pt x="4274726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023639" y="453950"/>
              <a:ext cx="19593525" cy="1620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Nêu tên các cơ quan ở hình và cho biết cơ quan đó có vị trí trong cơ thể tương ứng với số nào ở hình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059919" y="1991925"/>
            <a:ext cx="3630843" cy="4602444"/>
            <a:chOff x="0" y="0"/>
            <a:chExt cx="7263578" cy="92048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591354" cy="9204888"/>
            </a:xfrm>
            <a:prstGeom prst="rect">
              <a:avLst/>
            </a:prstGeom>
          </p:spPr>
        </p:pic>
        <p:sp>
          <p:nvSpPr>
            <p:cNvPr id="9" name="AutoShape 9"/>
            <p:cNvSpPr/>
            <p:nvPr/>
          </p:nvSpPr>
          <p:spPr>
            <a:xfrm rot="-10800000">
              <a:off x="2030071" y="50052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6214948" y="16398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11" name="AutoShape 11"/>
            <p:cNvSpPr/>
            <p:nvPr/>
          </p:nvSpPr>
          <p:spPr>
            <a:xfrm rot="-10800000">
              <a:off x="1780846" y="25439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5965724" y="22074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13" name="AutoShape 13"/>
            <p:cNvSpPr/>
            <p:nvPr/>
          </p:nvSpPr>
          <p:spPr>
            <a:xfrm rot="-10800000">
              <a:off x="2353857" y="28487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6538735" y="25122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15" name="AutoShape 15"/>
            <p:cNvSpPr/>
            <p:nvPr/>
          </p:nvSpPr>
          <p:spPr>
            <a:xfrm rot="-10800000">
              <a:off x="1599614" y="34583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5784493" y="31218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4</a:t>
              </a:r>
            </a:p>
          </p:txBody>
        </p:sp>
        <p:sp>
          <p:nvSpPr>
            <p:cNvPr id="17" name="AutoShape 17"/>
            <p:cNvSpPr/>
            <p:nvPr/>
          </p:nvSpPr>
          <p:spPr>
            <a:xfrm rot="-10800000">
              <a:off x="2413369" y="40679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6598247" y="37314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19" name="AutoShape 19"/>
            <p:cNvSpPr/>
            <p:nvPr/>
          </p:nvSpPr>
          <p:spPr>
            <a:xfrm rot="-10800000">
              <a:off x="2788584" y="3153549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6973462" y="2817000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6</a:t>
              </a:r>
            </a:p>
          </p:txBody>
        </p:sp>
        <p:sp>
          <p:nvSpPr>
            <p:cNvPr id="21" name="AutoShape 21"/>
            <p:cNvSpPr/>
            <p:nvPr/>
          </p:nvSpPr>
          <p:spPr>
            <a:xfrm rot="-10800000">
              <a:off x="2413369" y="4577044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6598247" y="4240494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7</a:t>
              </a:r>
            </a:p>
          </p:txBody>
        </p:sp>
        <p:sp>
          <p:nvSpPr>
            <p:cNvPr id="23" name="AutoShape 23"/>
            <p:cNvSpPr/>
            <p:nvPr/>
          </p:nvSpPr>
          <p:spPr>
            <a:xfrm rot="-10800000">
              <a:off x="2295677" y="5491444"/>
              <a:ext cx="4070707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6480554" y="5154894"/>
              <a:ext cx="29011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8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5622" y="2471101"/>
            <a:ext cx="1859174" cy="1259918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420122" y="3902874"/>
            <a:ext cx="390172" cy="390273"/>
            <a:chOff x="0" y="0"/>
            <a:chExt cx="780547" cy="78054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22168" y="2471101"/>
            <a:ext cx="1662825" cy="1259918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3458494" y="3902874"/>
            <a:ext cx="390172" cy="390273"/>
            <a:chOff x="0" y="0"/>
            <a:chExt cx="780547" cy="78054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0" y="130772"/>
              <a:ext cx="780547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b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64321" y="2471101"/>
            <a:ext cx="1425279" cy="1259918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>
            <a:off x="5281873" y="3902874"/>
            <a:ext cx="390172" cy="390273"/>
            <a:chOff x="0" y="0"/>
            <a:chExt cx="780547" cy="78054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784761" y="3902874"/>
            <a:ext cx="390172" cy="390273"/>
            <a:chOff x="0" y="0"/>
            <a:chExt cx="780547" cy="780547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d</a:t>
              </a:r>
            </a:p>
          </p:txBody>
        </p:sp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68927" y="2471101"/>
            <a:ext cx="1021842" cy="1259918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90328" y="4521748"/>
            <a:ext cx="1259590" cy="1259918"/>
          </a:xfrm>
          <a:prstGeom prst="rect">
            <a:avLst/>
          </a:prstGeom>
        </p:spPr>
      </p:pic>
      <p:grpSp>
        <p:nvGrpSpPr>
          <p:cNvPr id="50" name="Group 50"/>
          <p:cNvGrpSpPr/>
          <p:nvPr/>
        </p:nvGrpSpPr>
        <p:grpSpPr>
          <a:xfrm>
            <a:off x="1225036" y="5953521"/>
            <a:ext cx="390172" cy="390273"/>
            <a:chOff x="0" y="0"/>
            <a:chExt cx="780547" cy="780547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e</a:t>
              </a:r>
            </a:p>
          </p:txBody>
        </p:sp>
      </p:grpSp>
      <p:pic>
        <p:nvPicPr>
          <p:cNvPr id="55" name="Picture 5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87532" y="4521748"/>
            <a:ext cx="932097" cy="1259918"/>
          </a:xfrm>
          <a:prstGeom prst="rect">
            <a:avLst/>
          </a:prstGeom>
        </p:spPr>
      </p:pic>
      <p:grpSp>
        <p:nvGrpSpPr>
          <p:cNvPr id="56" name="Group 56"/>
          <p:cNvGrpSpPr/>
          <p:nvPr/>
        </p:nvGrpSpPr>
        <p:grpSpPr>
          <a:xfrm>
            <a:off x="3458494" y="5953521"/>
            <a:ext cx="390172" cy="390273"/>
            <a:chOff x="0" y="0"/>
            <a:chExt cx="780547" cy="780547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g</a:t>
              </a:r>
            </a:p>
          </p:txBody>
        </p:sp>
      </p:grpSp>
      <p:pic>
        <p:nvPicPr>
          <p:cNvPr id="61" name="Picture 6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825166" y="4521748"/>
            <a:ext cx="1303586" cy="1259918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>
            <a:off x="5281873" y="5953521"/>
            <a:ext cx="390172" cy="390273"/>
            <a:chOff x="0" y="0"/>
            <a:chExt cx="780547" cy="780547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780547" cy="780547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0" y="130772"/>
              <a:ext cx="780547" cy="49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h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6557097" y="4521747"/>
            <a:ext cx="845500" cy="1822047"/>
            <a:chOff x="0" y="0"/>
            <a:chExt cx="1691440" cy="3644093"/>
          </a:xfrm>
        </p:grpSpPr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1691440" cy="2519836"/>
            </a:xfrm>
            <a:prstGeom prst="rect">
              <a:avLst/>
            </a:prstGeom>
          </p:spPr>
        </p:pic>
        <p:grpSp>
          <p:nvGrpSpPr>
            <p:cNvPr id="69" name="Group 69"/>
            <p:cNvGrpSpPr/>
            <p:nvPr/>
          </p:nvGrpSpPr>
          <p:grpSpPr>
            <a:xfrm>
              <a:off x="455447" y="2863546"/>
              <a:ext cx="780547" cy="780547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3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455446" y="2994319"/>
              <a:ext cx="780547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4"/>
                </a:lnSpc>
              </a:pPr>
              <a:r>
                <a:rPr lang="en-US" sz="1500" b="1">
                  <a:solidFill>
                    <a:srgbClr val="FFFFFF"/>
                  </a:solidFill>
                  <a:latin typeface="Arial" pitchFamily="34" charset="0"/>
                </a:rPr>
                <a:t>i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432" y="-1028700"/>
            <a:ext cx="14703927" cy="2057400"/>
            <a:chOff x="0" y="0"/>
            <a:chExt cx="58104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0472" cy="812800"/>
            </a:xfrm>
            <a:custGeom>
              <a:avLst/>
              <a:gdLst/>
              <a:ahLst/>
              <a:cxnLst/>
              <a:rect l="l" t="t" r="r" b="b"/>
              <a:pathLst>
                <a:path w="5810472" h="812800">
                  <a:moveTo>
                    <a:pt x="0" y="0"/>
                  </a:moveTo>
                  <a:lnTo>
                    <a:pt x="5810472" y="0"/>
                  </a:lnTo>
                  <a:lnTo>
                    <a:pt x="58104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9E265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16003">
            <a:off x="8061075" y="-2440146"/>
            <a:ext cx="4941205" cy="58984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2" y="1237959"/>
            <a:ext cx="9564981" cy="1365066"/>
            <a:chOff x="0" y="0"/>
            <a:chExt cx="19134945" cy="273013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134945" cy="2730133"/>
              <a:chOff x="0" y="0"/>
              <a:chExt cx="3779742" cy="53928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79742" cy="539285"/>
              </a:xfrm>
              <a:custGeom>
                <a:avLst/>
                <a:gdLst/>
                <a:ahLst/>
                <a:cxnLst/>
                <a:rect l="l" t="t" r="r" b="b"/>
                <a:pathLst>
                  <a:path w="3779742" h="539285">
                    <a:moveTo>
                      <a:pt x="3779742" y="0"/>
                    </a:moveTo>
                    <a:lnTo>
                      <a:pt x="0" y="0"/>
                    </a:lnTo>
                    <a:lnTo>
                      <a:pt x="0" y="351325"/>
                    </a:lnTo>
                    <a:lnTo>
                      <a:pt x="157480" y="351325"/>
                    </a:lnTo>
                    <a:lnTo>
                      <a:pt x="157480" y="539285"/>
                    </a:lnTo>
                    <a:lnTo>
                      <a:pt x="463550" y="351325"/>
                    </a:lnTo>
                    <a:lnTo>
                      <a:pt x="3779742" y="351325"/>
                    </a:lnTo>
                    <a:lnTo>
                      <a:pt x="3779742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5108" y="453950"/>
              <a:ext cx="17324730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Quan sát hình và cho biết tên các hệ cơ quan trong cơ thể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89405" y="5672832"/>
            <a:ext cx="708733" cy="708918"/>
            <a:chOff x="0" y="0"/>
            <a:chExt cx="1417836" cy="141783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3433" y="2398661"/>
            <a:ext cx="3481776" cy="3771248"/>
            <a:chOff x="0" y="0"/>
            <a:chExt cx="6965367" cy="754249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76231" y="0"/>
              <a:ext cx="3369420" cy="654834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500276" cy="6548342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330680" y="6773438"/>
              <a:ext cx="1840111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287279" y="6773438"/>
              <a:ext cx="2678088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Xương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93658" y="2812575"/>
            <a:ext cx="3247104" cy="356917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8254290" y="2398661"/>
            <a:ext cx="1468901" cy="3983089"/>
            <a:chOff x="0" y="0"/>
            <a:chExt cx="2938569" cy="796617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938569" cy="6548342"/>
            </a:xfrm>
            <a:prstGeom prst="rect">
              <a:avLst/>
            </a:prstGeom>
          </p:spPr>
        </p:pic>
        <p:grpSp>
          <p:nvGrpSpPr>
            <p:cNvPr id="24" name="Group 24"/>
            <p:cNvGrpSpPr/>
            <p:nvPr/>
          </p:nvGrpSpPr>
          <p:grpSpPr>
            <a:xfrm>
              <a:off x="760366" y="6548342"/>
              <a:ext cx="1417836" cy="141783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60366" y="6778894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2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85621" y="325967"/>
            <a:ext cx="6560239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I. CÁC HỆ CƠ QUAN TRONG CƠ THỂ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250602" y="2398661"/>
            <a:ext cx="1407527" cy="3983089"/>
            <a:chOff x="0" y="0"/>
            <a:chExt cx="2815787" cy="7966178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15787" cy="6548342"/>
            </a:xfrm>
            <a:prstGeom prst="rect">
              <a:avLst/>
            </a:prstGeom>
          </p:spPr>
        </p:pic>
        <p:grpSp>
          <p:nvGrpSpPr>
            <p:cNvPr id="31" name="Group 31"/>
            <p:cNvGrpSpPr/>
            <p:nvPr/>
          </p:nvGrpSpPr>
          <p:grpSpPr>
            <a:xfrm>
              <a:off x="698976" y="6548342"/>
              <a:ext cx="1417836" cy="1417836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98976" y="6778894"/>
              <a:ext cx="1417835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85622" y="1319650"/>
            <a:ext cx="10075094" cy="1365066"/>
            <a:chOff x="0" y="0"/>
            <a:chExt cx="20155436" cy="27301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55436" cy="2730133"/>
              <a:chOff x="0" y="0"/>
              <a:chExt cx="3981321" cy="53928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81321" cy="539285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539285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351325"/>
                    </a:lnTo>
                    <a:lnTo>
                      <a:pt x="157480" y="351325"/>
                    </a:lnTo>
                    <a:lnTo>
                      <a:pt x="157480" y="539285"/>
                    </a:lnTo>
                    <a:lnTo>
                      <a:pt x="463550" y="351325"/>
                    </a:lnTo>
                    <a:lnTo>
                      <a:pt x="3981321" y="351325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53378" y="453950"/>
              <a:ext cx="18248680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Cho biết mỗi cơ quan ở hình thuộc hệ cơ quan nào?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5622" y="2862516"/>
            <a:ext cx="3377124" cy="228859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019818" y="5463282"/>
            <a:ext cx="708733" cy="708918"/>
            <a:chOff x="0" y="0"/>
            <a:chExt cx="1417836" cy="14178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63234" y="2862516"/>
            <a:ext cx="3020465" cy="228859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5019100" y="5463282"/>
            <a:ext cx="708733" cy="708918"/>
            <a:chOff x="0" y="0"/>
            <a:chExt cx="1417836" cy="141783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b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078263" y="2862516"/>
            <a:ext cx="2588970" cy="2288598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018382" y="5463282"/>
            <a:ext cx="708733" cy="708918"/>
            <a:chOff x="0" y="0"/>
            <a:chExt cx="1417836" cy="141783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243694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437736" y="5463282"/>
            <a:ext cx="708733" cy="708918"/>
            <a:chOff x="0" y="0"/>
            <a:chExt cx="1417836" cy="141783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417836" cy="1417836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230552"/>
              <a:ext cx="1417836" cy="869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700" b="1">
                  <a:solidFill>
                    <a:srgbClr val="FFFFFF"/>
                  </a:solidFill>
                  <a:latin typeface="Arial" pitchFamily="34" charset="0"/>
                </a:rPr>
                <a:t>d</a:t>
              </a:r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64032" y="2862516"/>
            <a:ext cx="1856141" cy="2288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3015" y="2998834"/>
            <a:ext cx="2837584" cy="2500484"/>
            <a:chOff x="0" y="-66674"/>
            <a:chExt cx="5676647" cy="500096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880373"/>
              <a:ext cx="2632142" cy="40539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899711" y="880373"/>
              <a:ext cx="2776936" cy="4053921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292767" y="-66674"/>
              <a:ext cx="3091115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 i="1">
                  <a:solidFill>
                    <a:srgbClr val="000000"/>
                  </a:solidFill>
                  <a:latin typeface="Arial" pitchFamily="34" charset="0"/>
                </a:rPr>
                <a:t>Cơ vân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214324" y="2865714"/>
            <a:ext cx="2745916" cy="2568575"/>
            <a:chOff x="0" y="-66676"/>
            <a:chExt cx="5493263" cy="513714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973206"/>
              <a:ext cx="3091115" cy="405392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60252" y="973206"/>
              <a:ext cx="2233011" cy="4097267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1201075" y="-66676"/>
              <a:ext cx="3091115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 i="1">
                  <a:solidFill>
                    <a:srgbClr val="000000"/>
                  </a:solidFill>
                  <a:latin typeface="Arial" pitchFamily="34" charset="0"/>
                </a:rPr>
                <a:t>Xương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5505" y="4264646"/>
            <a:ext cx="2683890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vận động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10577" y="5744634"/>
            <a:ext cx="3153409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Nâng đỡ, tạo hình dáng, vận động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37970" y="5951009"/>
            <a:ext cx="3638042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Tạo hình dáng, vận động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27872" y="3385654"/>
            <a:ext cx="3159263" cy="2048633"/>
            <a:chOff x="0" y="0"/>
            <a:chExt cx="6320172" cy="409726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54272" cy="409726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848393" y="0"/>
              <a:ext cx="4471778" cy="4097267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8208746" y="3097465"/>
            <a:ext cx="3145953" cy="2957856"/>
            <a:chOff x="0" y="0"/>
            <a:chExt cx="6293545" cy="591571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900985"/>
              <a:ext cx="2427959" cy="214570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655592" y="0"/>
              <a:ext cx="3368143" cy="336814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65945" y="3368143"/>
              <a:ext cx="2274815" cy="227481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240760" y="2862927"/>
              <a:ext cx="3052785" cy="3052785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4331399" y="2876274"/>
            <a:ext cx="235220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Ống tiêu hóa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tiêu hóa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12364" y="5744634"/>
            <a:ext cx="4856094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Tiêu hóa thức ăn, vận chuyển thức ăn, hấp thu chất dinh dưỡng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05618" y="2876274"/>
            <a:ext cx="235220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Tuyến tiêu hóa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59919" y="6125172"/>
            <a:ext cx="504360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Tiết enzyme, dịch tiêu hóa</a:t>
            </a:r>
          </a:p>
        </p:txBody>
      </p:sp>
      <p:grpSp>
        <p:nvGrpSpPr>
          <p:cNvPr id="26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7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9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0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8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31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199209" y="3429000"/>
            <a:ext cx="1561677" cy="20486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60368" y="3429000"/>
            <a:ext cx="2574752" cy="24402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94185" y="3563454"/>
            <a:ext cx="3825632" cy="21237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860368" y="2987721"/>
            <a:ext cx="2693266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Hệ mạch máu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07469" y="2854602"/>
            <a:ext cx="154515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Tim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tuần hoàn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31661" y="5951009"/>
            <a:ext cx="4182898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Co bóp hút và đẩy máu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89235" y="5951009"/>
            <a:ext cx="331396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Vận chuyển máu</a:t>
            </a:r>
          </a:p>
        </p:txBody>
      </p:sp>
      <p:grpSp>
        <p:nvGrpSpPr>
          <p:cNvPr id="21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2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4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5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3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26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760599" y="-129520"/>
            <a:ext cx="1485210" cy="1628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5240">
            <a:off x="685486" y="1073104"/>
            <a:ext cx="10075248" cy="0"/>
          </a:xfrm>
          <a:prstGeom prst="line">
            <a:avLst/>
          </a:prstGeom>
          <a:ln w="47625" cap="flat">
            <a:solidFill>
              <a:srgbClr val="D61F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85505" y="3847250"/>
            <a:ext cx="2683890" cy="1277177"/>
            <a:chOff x="0" y="0"/>
            <a:chExt cx="1060578" cy="504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78" cy="504564"/>
            </a:xfrm>
            <a:custGeom>
              <a:avLst/>
              <a:gdLst/>
              <a:ahLst/>
              <a:cxnLst/>
              <a:rect l="l" t="t" r="r" b="b"/>
              <a:pathLst>
                <a:path w="1060578" h="504564">
                  <a:moveTo>
                    <a:pt x="0" y="0"/>
                  </a:moveTo>
                  <a:lnTo>
                    <a:pt x="1060578" y="0"/>
                  </a:lnTo>
                  <a:lnTo>
                    <a:pt x="1060578" y="504564"/>
                  </a:lnTo>
                  <a:lnTo>
                    <a:pt x="0" y="504564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92502" y="3510941"/>
            <a:ext cx="1785794" cy="2026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67913" y="3472358"/>
            <a:ext cx="1123749" cy="20269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692783" y="2876274"/>
            <a:ext cx="3274010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Đường dẫn khí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12820" y="2876274"/>
            <a:ext cx="154515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Phổi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622" y="4264646"/>
            <a:ext cx="2683774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>
                <a:solidFill>
                  <a:srgbClr val="D61F27"/>
                </a:solidFill>
                <a:latin typeface="Arial" pitchFamily="34" charset="0"/>
              </a:rPr>
              <a:t>Hệ hô hấp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81182" y="5989592"/>
            <a:ext cx="4166448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Thực hiện trao đổi khí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05896" y="5829519"/>
            <a:ext cx="4447784" cy="84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Sưởi ấm, làm ấm, làm sạch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không khí hít vào, dẫn khí</a:t>
            </a:r>
          </a:p>
        </p:txBody>
      </p:sp>
      <p:grpSp>
        <p:nvGrpSpPr>
          <p:cNvPr id="20" name="Group 4"/>
          <p:cNvGrpSpPr/>
          <p:nvPr/>
        </p:nvGrpSpPr>
        <p:grpSpPr>
          <a:xfrm>
            <a:off x="685622" y="1319649"/>
            <a:ext cx="10075094" cy="1777816"/>
            <a:chOff x="0" y="0"/>
            <a:chExt cx="20155436" cy="3555633"/>
          </a:xfrm>
        </p:grpSpPr>
        <p:grpSp>
          <p:nvGrpSpPr>
            <p:cNvPr id="21" name="Group 5"/>
            <p:cNvGrpSpPr/>
            <p:nvPr/>
          </p:nvGrpSpPr>
          <p:grpSpPr>
            <a:xfrm>
              <a:off x="0" y="0"/>
              <a:ext cx="20155436" cy="3555633"/>
              <a:chOff x="0" y="0"/>
              <a:chExt cx="3981321" cy="702347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0" y="0"/>
                <a:ext cx="3981321" cy="702347"/>
              </a:xfrm>
              <a:custGeom>
                <a:avLst/>
                <a:gdLst/>
                <a:ahLst/>
                <a:cxnLst/>
                <a:rect l="l" t="t" r="r" b="b"/>
                <a:pathLst>
                  <a:path w="3981321" h="702347">
                    <a:moveTo>
                      <a:pt x="3981321" y="0"/>
                    </a:moveTo>
                    <a:lnTo>
                      <a:pt x="0" y="0"/>
                    </a:lnTo>
                    <a:lnTo>
                      <a:pt x="0" y="514387"/>
                    </a:lnTo>
                    <a:lnTo>
                      <a:pt x="157480" y="514387"/>
                    </a:lnTo>
                    <a:lnTo>
                      <a:pt x="157480" y="702347"/>
                    </a:lnTo>
                    <a:lnTo>
                      <a:pt x="463550" y="514387"/>
                    </a:lnTo>
                    <a:lnTo>
                      <a:pt x="3981321" y="514387"/>
                    </a:lnTo>
                    <a:lnTo>
                      <a:pt x="3981321" y="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4" name="TextBox 7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2" name="TextBox 8"/>
            <p:cNvSpPr txBox="1"/>
            <p:nvPr/>
          </p:nvSpPr>
          <p:spPr>
            <a:xfrm>
              <a:off x="953378" y="453950"/>
              <a:ext cx="18248680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Dựa vào bảng trong SGK, nêu tên và chức năng chính của các cơ quan. Từ đó, nêu khái quát chức năng của mỗi hệ cơ quan</a:t>
              </a:r>
            </a:p>
          </p:txBody>
        </p:sp>
      </p:grpSp>
      <p:sp>
        <p:nvSpPr>
          <p:cNvPr id="25" name="TextBox 21"/>
          <p:cNvSpPr txBox="1"/>
          <p:nvPr/>
        </p:nvSpPr>
        <p:spPr>
          <a:xfrm>
            <a:off x="685579" y="463314"/>
            <a:ext cx="675433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2952A1"/>
                </a:solidFill>
                <a:latin typeface="Arial" pitchFamily="34" charset="0"/>
              </a:rPr>
              <a:t>II. CÁC CƠ QUAN TRONG CƠ THỂ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</TotalTime>
  <Words>349</Words>
  <Application>Microsoft Office PowerPoint</Application>
  <PresentationFormat>Custom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27* KHÁI QUÁT VỀ CƠ THỂ NGƯỜI</dc:title>
  <dc:creator>DO THUY QUYNH</dc:creator>
  <cp:lastModifiedBy>DO THUY QUYNH</cp:lastModifiedBy>
  <cp:revision>11</cp:revision>
  <dcterms:created xsi:type="dcterms:W3CDTF">2006-08-16T00:00:00Z</dcterms:created>
  <dcterms:modified xsi:type="dcterms:W3CDTF">2026-03-09T07:54:41Z</dcterms:modified>
  <dc:identifier>DAFaRxY-ZNk</dc:identifier>
</cp:coreProperties>
</file>