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6" r:id="rId4"/>
    <p:sldId id="273" r:id="rId5"/>
    <p:sldId id="286" r:id="rId6"/>
    <p:sldId id="287" r:id="rId7"/>
    <p:sldId id="288" r:id="rId8"/>
    <p:sldId id="289" r:id="rId9"/>
    <p:sldId id="290" r:id="rId10"/>
    <p:sldId id="291" r:id="rId11"/>
  </p:sldIdLst>
  <p:sldSz cx="12188825" cy="6858000"/>
  <p:notesSz cx="6858000" cy="9144000"/>
  <p:embeddedFontLst>
    <p:embeddedFont>
      <p:font typeface="Calibri" panose="020F0502020204030204" pitchFamily="34" charset="0"/>
      <p:regular r:id="rId12"/>
      <p:bold r:id="rId13"/>
      <p:italic r:id="rId14"/>
      <p:boldItalic r:id="rId15"/>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24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9.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sv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2.svg"/><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2.sv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4.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3333" r="3333"/>
          <a:stretch>
            <a:fillRect/>
          </a:stretch>
        </p:blipFill>
        <p:spPr>
          <a:xfrm>
            <a:off x="0" y="0"/>
            <a:ext cx="12188825" cy="6858000"/>
          </a:xfrm>
          <a:prstGeom prst="rect">
            <a:avLst/>
          </a:prstGeom>
        </p:spPr>
      </p:pic>
      <p:grpSp>
        <p:nvGrpSpPr>
          <p:cNvPr id="3" name="Group 3"/>
          <p:cNvGrpSpPr/>
          <p:nvPr/>
        </p:nvGrpSpPr>
        <p:grpSpPr>
          <a:xfrm>
            <a:off x="1064055" y="849746"/>
            <a:ext cx="10817582" cy="992273"/>
            <a:chOff x="0" y="0"/>
            <a:chExt cx="21640800" cy="1984546"/>
          </a:xfrm>
        </p:grpSpPr>
        <p:grpSp>
          <p:nvGrpSpPr>
            <p:cNvPr id="4" name="Group 4"/>
            <p:cNvGrpSpPr/>
            <p:nvPr/>
          </p:nvGrpSpPr>
          <p:grpSpPr>
            <a:xfrm>
              <a:off x="0" y="0"/>
              <a:ext cx="21640800" cy="1984546"/>
              <a:chOff x="0" y="0"/>
              <a:chExt cx="4274726" cy="392009"/>
            </a:xfrm>
          </p:grpSpPr>
          <p:sp>
            <p:nvSpPr>
              <p:cNvPr id="5" name="Freeform 5"/>
              <p:cNvSpPr/>
              <p:nvPr/>
            </p:nvSpPr>
            <p:spPr>
              <a:xfrm>
                <a:off x="0" y="0"/>
                <a:ext cx="4274726" cy="392009"/>
              </a:xfrm>
              <a:custGeom>
                <a:avLst/>
                <a:gdLst/>
                <a:ahLst/>
                <a:cxnLst/>
                <a:rect l="l" t="t" r="r" b="b"/>
                <a:pathLst>
                  <a:path w="4274726" h="392009">
                    <a:moveTo>
                      <a:pt x="0" y="0"/>
                    </a:moveTo>
                    <a:lnTo>
                      <a:pt x="4274726" y="0"/>
                    </a:lnTo>
                    <a:lnTo>
                      <a:pt x="4274726" y="392009"/>
                    </a:lnTo>
                    <a:lnTo>
                      <a:pt x="0" y="392009"/>
                    </a:ln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703769" y="159364"/>
              <a:ext cx="20233263"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nếu rắn bị tiêu diệt quá mức sẽ dẫn đến hậu quả gì?</a:t>
              </a:r>
            </a:p>
          </p:txBody>
        </p:sp>
      </p:grpSp>
      <p:sp>
        <p:nvSpPr>
          <p:cNvPr id="8" name="Freeform 8"/>
          <p:cNvSpPr/>
          <p:nvPr/>
        </p:nvSpPr>
        <p:spPr>
          <a:xfrm rot="5400000">
            <a:off x="25360" y="-25360"/>
            <a:ext cx="2691765" cy="2742486"/>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7630988" y="-2580106"/>
            <a:ext cx="10817582" cy="3124391"/>
          </a:xfrm>
          <a:custGeom>
            <a:avLst/>
            <a:gdLst/>
            <a:ahLst/>
            <a:cxnLst/>
            <a:rect l="l" t="t" r="r" b="b"/>
            <a:pathLst>
              <a:path w="16230600" h="4686586">
                <a:moveTo>
                  <a:pt x="0" y="0"/>
                </a:moveTo>
                <a:lnTo>
                  <a:pt x="16230600" y="0"/>
                </a:lnTo>
                <a:lnTo>
                  <a:pt x="16230600" y="4686586"/>
                </a:lnTo>
                <a:lnTo>
                  <a:pt x="0" y="4686586"/>
                </a:lnTo>
                <a:lnTo>
                  <a:pt x="0" y="0"/>
                </a:lnTo>
                <a:close/>
              </a:path>
            </a:pathLst>
          </a:custGeom>
          <a:blipFill>
            <a:blip r:embed="rId5"/>
            <a:stretch>
              <a:fillRect/>
            </a:stretch>
          </a:blipFill>
        </p:spPr>
      </p:sp>
      <p:sp>
        <p:nvSpPr>
          <p:cNvPr id="10" name="Freeform 10"/>
          <p:cNvSpPr/>
          <p:nvPr/>
        </p:nvSpPr>
        <p:spPr>
          <a:xfrm>
            <a:off x="685621" y="2384345"/>
            <a:ext cx="2346254" cy="1217437"/>
          </a:xfrm>
          <a:custGeom>
            <a:avLst/>
            <a:gdLst/>
            <a:ahLst/>
            <a:cxnLst/>
            <a:rect l="l" t="t" r="r" b="b"/>
            <a:pathLst>
              <a:path w="3520298" h="1826155">
                <a:moveTo>
                  <a:pt x="0" y="0"/>
                </a:moveTo>
                <a:lnTo>
                  <a:pt x="3520298" y="0"/>
                </a:lnTo>
                <a:lnTo>
                  <a:pt x="3520298" y="1826154"/>
                </a:lnTo>
                <a:lnTo>
                  <a:pt x="0" y="1826154"/>
                </a:lnTo>
                <a:lnTo>
                  <a:pt x="0" y="0"/>
                </a:lnTo>
                <a:close/>
              </a:path>
            </a:pathLst>
          </a:custGeom>
          <a:blipFill>
            <a:blip r:embed="rId6"/>
            <a:stretch>
              <a:fillRect/>
            </a:stretch>
          </a:blipFill>
        </p:spPr>
      </p:sp>
      <p:sp>
        <p:nvSpPr>
          <p:cNvPr id="11" name="Freeform 11"/>
          <p:cNvSpPr/>
          <p:nvPr/>
        </p:nvSpPr>
        <p:spPr>
          <a:xfrm rot="-7791397" flipV="1">
            <a:off x="3390701" y="2424114"/>
            <a:ext cx="1141591" cy="1137897"/>
          </a:xfrm>
          <a:custGeom>
            <a:avLst/>
            <a:gdLst/>
            <a:ahLst/>
            <a:cxnLst/>
            <a:rect l="l" t="t" r="r" b="b"/>
            <a:pathLst>
              <a:path w="1712387" h="1707290">
                <a:moveTo>
                  <a:pt x="0" y="1707290"/>
                </a:moveTo>
                <a:lnTo>
                  <a:pt x="1712386" y="1707290"/>
                </a:lnTo>
                <a:lnTo>
                  <a:pt x="1712386" y="0"/>
                </a:lnTo>
                <a:lnTo>
                  <a:pt x="0" y="0"/>
                </a:lnTo>
                <a:lnTo>
                  <a:pt x="0" y="170729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4763960" y="2128703"/>
            <a:ext cx="1708886" cy="1806427"/>
          </a:xfrm>
          <a:custGeom>
            <a:avLst/>
            <a:gdLst/>
            <a:ahLst/>
            <a:cxnLst/>
            <a:rect l="l" t="t" r="r" b="b"/>
            <a:pathLst>
              <a:path w="2563997" h="2709641">
                <a:moveTo>
                  <a:pt x="0" y="0"/>
                </a:moveTo>
                <a:lnTo>
                  <a:pt x="2563997" y="0"/>
                </a:lnTo>
                <a:lnTo>
                  <a:pt x="2563997" y="2709640"/>
                </a:lnTo>
                <a:lnTo>
                  <a:pt x="0" y="2709640"/>
                </a:lnTo>
                <a:lnTo>
                  <a:pt x="0" y="0"/>
                </a:lnTo>
                <a:close/>
              </a:path>
            </a:pathLst>
          </a:custGeom>
          <a:blipFill>
            <a:blip r:embed="rId9"/>
            <a:stretch>
              <a:fillRect/>
            </a:stretch>
          </a:blipFill>
        </p:spPr>
      </p:sp>
      <p:sp>
        <p:nvSpPr>
          <p:cNvPr id="13" name="Freeform 13"/>
          <p:cNvSpPr/>
          <p:nvPr/>
        </p:nvSpPr>
        <p:spPr>
          <a:xfrm rot="-7791397" flipV="1">
            <a:off x="6958448" y="2618284"/>
            <a:ext cx="1141591" cy="1137897"/>
          </a:xfrm>
          <a:custGeom>
            <a:avLst/>
            <a:gdLst/>
            <a:ahLst/>
            <a:cxnLst/>
            <a:rect l="l" t="t" r="r" b="b"/>
            <a:pathLst>
              <a:path w="1712387" h="1707290">
                <a:moveTo>
                  <a:pt x="0" y="1707290"/>
                </a:moveTo>
                <a:lnTo>
                  <a:pt x="1712387" y="1707290"/>
                </a:lnTo>
                <a:lnTo>
                  <a:pt x="1712387" y="0"/>
                </a:lnTo>
                <a:lnTo>
                  <a:pt x="0" y="0"/>
                </a:lnTo>
                <a:lnTo>
                  <a:pt x="0" y="170729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8750697" y="2094640"/>
            <a:ext cx="2293549" cy="1683330"/>
          </a:xfrm>
          <a:custGeom>
            <a:avLst/>
            <a:gdLst/>
            <a:ahLst/>
            <a:cxnLst/>
            <a:rect l="l" t="t" r="r" b="b"/>
            <a:pathLst>
              <a:path w="3441220" h="2524995">
                <a:moveTo>
                  <a:pt x="0" y="0"/>
                </a:moveTo>
                <a:lnTo>
                  <a:pt x="3441220" y="0"/>
                </a:lnTo>
                <a:lnTo>
                  <a:pt x="3441220" y="2524995"/>
                </a:lnTo>
                <a:lnTo>
                  <a:pt x="0" y="2524995"/>
                </a:lnTo>
                <a:lnTo>
                  <a:pt x="0" y="0"/>
                </a:lnTo>
                <a:close/>
              </a:path>
            </a:pathLst>
          </a:custGeom>
          <a:blipFill>
            <a:blip r:embed="rId10"/>
            <a:stretch>
              <a:fillRect/>
            </a:stretch>
          </a:blipFill>
        </p:spPr>
      </p:sp>
      <p:sp>
        <p:nvSpPr>
          <p:cNvPr id="15" name="Freeform 15"/>
          <p:cNvSpPr/>
          <p:nvPr/>
        </p:nvSpPr>
        <p:spPr>
          <a:xfrm rot="5074187" flipH="1" flipV="1">
            <a:off x="8800299" y="4218139"/>
            <a:ext cx="1141591" cy="1137897"/>
          </a:xfrm>
          <a:custGeom>
            <a:avLst/>
            <a:gdLst/>
            <a:ahLst/>
            <a:cxnLst/>
            <a:rect l="l" t="t" r="r" b="b"/>
            <a:pathLst>
              <a:path w="1712387" h="1707290">
                <a:moveTo>
                  <a:pt x="1712387" y="1707290"/>
                </a:moveTo>
                <a:lnTo>
                  <a:pt x="0" y="1707290"/>
                </a:lnTo>
                <a:lnTo>
                  <a:pt x="0" y="0"/>
                </a:lnTo>
                <a:lnTo>
                  <a:pt x="1712387" y="0"/>
                </a:lnTo>
                <a:lnTo>
                  <a:pt x="1712387" y="170729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6212154" y="3996602"/>
            <a:ext cx="2538543" cy="2683439"/>
          </a:xfrm>
          <a:custGeom>
            <a:avLst/>
            <a:gdLst/>
            <a:ahLst/>
            <a:cxnLst/>
            <a:rect l="l" t="t" r="r" b="b"/>
            <a:pathLst>
              <a:path w="3808806" h="4025158">
                <a:moveTo>
                  <a:pt x="0" y="0"/>
                </a:moveTo>
                <a:lnTo>
                  <a:pt x="3808806" y="0"/>
                </a:lnTo>
                <a:lnTo>
                  <a:pt x="3808806" y="4025158"/>
                </a:lnTo>
                <a:lnTo>
                  <a:pt x="0" y="40251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7" name="Group 17"/>
          <p:cNvGrpSpPr/>
          <p:nvPr/>
        </p:nvGrpSpPr>
        <p:grpSpPr>
          <a:xfrm>
            <a:off x="685621" y="3935129"/>
            <a:ext cx="4594594" cy="2680865"/>
            <a:chOff x="0" y="0"/>
            <a:chExt cx="1815621" cy="1059107"/>
          </a:xfrm>
        </p:grpSpPr>
        <p:sp>
          <p:nvSpPr>
            <p:cNvPr id="18" name="Freeform 18"/>
            <p:cNvSpPr/>
            <p:nvPr/>
          </p:nvSpPr>
          <p:spPr>
            <a:xfrm>
              <a:off x="0" y="0"/>
              <a:ext cx="1815621" cy="1059107"/>
            </a:xfrm>
            <a:custGeom>
              <a:avLst/>
              <a:gdLst/>
              <a:ahLst/>
              <a:cxnLst/>
              <a:rect l="l" t="t" r="r" b="b"/>
              <a:pathLst>
                <a:path w="1815621" h="1059107">
                  <a:moveTo>
                    <a:pt x="57275" y="0"/>
                  </a:moveTo>
                  <a:lnTo>
                    <a:pt x="1758346" y="0"/>
                  </a:lnTo>
                  <a:cubicBezTo>
                    <a:pt x="1773536" y="0"/>
                    <a:pt x="1788104" y="6034"/>
                    <a:pt x="1798846" y="16776"/>
                  </a:cubicBezTo>
                  <a:cubicBezTo>
                    <a:pt x="1809587" y="27517"/>
                    <a:pt x="1815621" y="42085"/>
                    <a:pt x="1815621" y="57275"/>
                  </a:cubicBezTo>
                  <a:lnTo>
                    <a:pt x="1815621" y="1001832"/>
                  </a:lnTo>
                  <a:cubicBezTo>
                    <a:pt x="1815621" y="1017022"/>
                    <a:pt x="1809587" y="1031590"/>
                    <a:pt x="1798846" y="1042331"/>
                  </a:cubicBezTo>
                  <a:cubicBezTo>
                    <a:pt x="1788104" y="1053073"/>
                    <a:pt x="1773536" y="1059107"/>
                    <a:pt x="1758346" y="1059107"/>
                  </a:cubicBezTo>
                  <a:lnTo>
                    <a:pt x="57275" y="1059107"/>
                  </a:lnTo>
                  <a:cubicBezTo>
                    <a:pt x="42085" y="1059107"/>
                    <a:pt x="27517" y="1053073"/>
                    <a:pt x="16776" y="1042331"/>
                  </a:cubicBezTo>
                  <a:cubicBezTo>
                    <a:pt x="6034" y="1031590"/>
                    <a:pt x="0" y="1017022"/>
                    <a:pt x="0" y="1001832"/>
                  </a:cubicBezTo>
                  <a:lnTo>
                    <a:pt x="0" y="57275"/>
                  </a:lnTo>
                  <a:cubicBezTo>
                    <a:pt x="0" y="42085"/>
                    <a:pt x="6034" y="27517"/>
                    <a:pt x="16776" y="16776"/>
                  </a:cubicBezTo>
                  <a:cubicBezTo>
                    <a:pt x="27517" y="6034"/>
                    <a:pt x="42085" y="0"/>
                    <a:pt x="57275" y="0"/>
                  </a:cubicBezTo>
                  <a:close/>
                </a:path>
              </a:pathLst>
            </a:custGeom>
            <a:solidFill>
              <a:srgbClr val="237952"/>
            </a:solidFill>
          </p:spPr>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20" name="TextBox 20"/>
          <p:cNvSpPr txBox="1"/>
          <p:nvPr/>
        </p:nvSpPr>
        <p:spPr>
          <a:xfrm>
            <a:off x="838756" y="4120548"/>
            <a:ext cx="2554197" cy="423193"/>
          </a:xfrm>
          <a:prstGeom prst="rect">
            <a:avLst/>
          </a:prstGeom>
        </p:spPr>
        <p:txBody>
          <a:bodyPr lIns="0" tIns="0" rIns="0" bIns="0" rtlCol="0" anchor="t">
            <a:spAutoFit/>
          </a:bodyPr>
          <a:lstStyle/>
          <a:p>
            <a:pPr>
              <a:lnSpc>
                <a:spcPts val="3266"/>
              </a:lnSpc>
            </a:pPr>
            <a:r>
              <a:rPr lang="en-US" sz="2300">
                <a:solidFill>
                  <a:srgbClr val="FFFFFF"/>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grpSp>
        <p:nvGrpSpPr>
          <p:cNvPr id="11" name="Group 11"/>
          <p:cNvGrpSpPr/>
          <p:nvPr/>
        </p:nvGrpSpPr>
        <p:grpSpPr>
          <a:xfrm>
            <a:off x="685622" y="1673174"/>
            <a:ext cx="4952648" cy="1084669"/>
            <a:chOff x="0" y="0"/>
            <a:chExt cx="9907876" cy="2169337"/>
          </a:xfrm>
        </p:grpSpPr>
        <p:grpSp>
          <p:nvGrpSpPr>
            <p:cNvPr id="12" name="Group 12"/>
            <p:cNvGrpSpPr/>
            <p:nvPr/>
          </p:nvGrpSpPr>
          <p:grpSpPr>
            <a:xfrm>
              <a:off x="1084669" y="287639"/>
              <a:ext cx="8823207" cy="1594060"/>
              <a:chOff x="0" y="0"/>
              <a:chExt cx="2053614" cy="371020"/>
            </a:xfrm>
          </p:grpSpPr>
          <p:sp>
            <p:nvSpPr>
              <p:cNvPr id="13" name="Freeform 13"/>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96357" tIns="96357" rIns="96357" bIns="96357"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19" name="TextBox 19"/>
            <p:cNvSpPr txBox="1"/>
            <p:nvPr/>
          </p:nvSpPr>
          <p:spPr>
            <a:xfrm>
              <a:off x="2532323" y="664510"/>
              <a:ext cx="714695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khí thải</a:t>
              </a:r>
            </a:p>
          </p:txBody>
        </p:sp>
      </p:grpSp>
      <p:grpSp>
        <p:nvGrpSpPr>
          <p:cNvPr id="20" name="Group 20"/>
          <p:cNvGrpSpPr/>
          <p:nvPr/>
        </p:nvGrpSpPr>
        <p:grpSpPr>
          <a:xfrm>
            <a:off x="685622" y="2870556"/>
            <a:ext cx="10817582" cy="849463"/>
            <a:chOff x="0" y="-66674"/>
            <a:chExt cx="21640800" cy="1698927"/>
          </a:xfrm>
        </p:grpSpPr>
        <p:grpSp>
          <p:nvGrpSpPr>
            <p:cNvPr id="21" name="Group 21"/>
            <p:cNvGrpSpPr/>
            <p:nvPr/>
          </p:nvGrpSpPr>
          <p:grpSpPr>
            <a:xfrm>
              <a:off x="0" y="193795"/>
              <a:ext cx="1144876" cy="114487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4" name="TextBox 24"/>
            <p:cNvSpPr txBox="1"/>
            <p:nvPr/>
          </p:nvSpPr>
          <p:spPr>
            <a:xfrm>
              <a:off x="1635616" y="-66674"/>
              <a:ext cx="20005184"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Quá trình đốt cháy nhiên liệu trong sản xuất công nghiệp và giao thông vận tải</a:t>
              </a:r>
            </a:p>
          </p:txBody>
        </p:sp>
      </p:grpSp>
      <p:grpSp>
        <p:nvGrpSpPr>
          <p:cNvPr id="25" name="Group 25"/>
          <p:cNvGrpSpPr/>
          <p:nvPr/>
        </p:nvGrpSpPr>
        <p:grpSpPr>
          <a:xfrm>
            <a:off x="685622" y="3816176"/>
            <a:ext cx="10817582" cy="572438"/>
            <a:chOff x="0" y="0"/>
            <a:chExt cx="21640800" cy="1144876"/>
          </a:xfrm>
        </p:grpSpPr>
        <p:grpSp>
          <p:nvGrpSpPr>
            <p:cNvPr id="26" name="Group 26"/>
            <p:cNvGrpSpPr/>
            <p:nvPr/>
          </p:nvGrpSpPr>
          <p:grpSpPr>
            <a:xfrm>
              <a:off x="0" y="0"/>
              <a:ext cx="1144876" cy="1144876"/>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9" name="TextBox 29"/>
            <p:cNvSpPr txBox="1"/>
            <p:nvPr/>
          </p:nvSpPr>
          <p:spPr>
            <a:xfrm>
              <a:off x="1635616" y="152280"/>
              <a:ext cx="20005184"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Quá trình đun nấu trong các hộ gia đình</a:t>
              </a:r>
            </a:p>
          </p:txBody>
        </p:sp>
      </p:grpSp>
      <p:grpSp>
        <p:nvGrpSpPr>
          <p:cNvPr id="30" name="Group 30"/>
          <p:cNvGrpSpPr/>
          <p:nvPr/>
        </p:nvGrpSpPr>
        <p:grpSpPr>
          <a:xfrm>
            <a:off x="685622" y="4534664"/>
            <a:ext cx="10817582" cy="572438"/>
            <a:chOff x="0" y="0"/>
            <a:chExt cx="21640800" cy="1144876"/>
          </a:xfrm>
        </p:grpSpPr>
        <p:grpSp>
          <p:nvGrpSpPr>
            <p:cNvPr id="31" name="Group 31"/>
            <p:cNvGrpSpPr/>
            <p:nvPr/>
          </p:nvGrpSpPr>
          <p:grpSpPr>
            <a:xfrm>
              <a:off x="0" y="0"/>
              <a:ext cx="1144876" cy="1144876"/>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A0000"/>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34" name="TextBox 34"/>
            <p:cNvSpPr txBox="1"/>
            <p:nvPr/>
          </p:nvSpPr>
          <p:spPr>
            <a:xfrm>
              <a:off x="1635616" y="152280"/>
              <a:ext cx="20005184"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Cháy rừng</a:t>
              </a:r>
            </a:p>
          </p:txBody>
        </p:sp>
      </p:grpSp>
      <p:sp>
        <p:nvSpPr>
          <p:cNvPr id="35" name="Freeform 35"/>
          <p:cNvSpPr/>
          <p:nvPr/>
        </p:nvSpPr>
        <p:spPr>
          <a:xfrm>
            <a:off x="8012169" y="3912861"/>
            <a:ext cx="3861316" cy="2602239"/>
          </a:xfrm>
          <a:custGeom>
            <a:avLst/>
            <a:gdLst/>
            <a:ahLst/>
            <a:cxnLst/>
            <a:rect l="l" t="t" r="r" b="b"/>
            <a:pathLst>
              <a:path w="5793482" h="3903358">
                <a:moveTo>
                  <a:pt x="0" y="0"/>
                </a:moveTo>
                <a:lnTo>
                  <a:pt x="5793481" y="0"/>
                </a:lnTo>
                <a:lnTo>
                  <a:pt x="5793481" y="3903358"/>
                </a:lnTo>
                <a:lnTo>
                  <a:pt x="0" y="3903358"/>
                </a:lnTo>
                <a:lnTo>
                  <a:pt x="0" y="0"/>
                </a:lnTo>
                <a:close/>
              </a:path>
            </a:pathLst>
          </a:custGeom>
          <a:blipFill>
            <a:blip r:embed="rId8"/>
            <a:stretch>
              <a:fillRect/>
            </a:stretch>
          </a:blipFill>
        </p:spPr>
      </p:sp>
      <p:sp>
        <p:nvSpPr>
          <p:cNvPr id="36" name="Freeform 36"/>
          <p:cNvSpPr/>
          <p:nvPr/>
        </p:nvSpPr>
        <p:spPr>
          <a:xfrm>
            <a:off x="3161946" y="4809468"/>
            <a:ext cx="2144891" cy="1705633"/>
          </a:xfrm>
          <a:custGeom>
            <a:avLst/>
            <a:gdLst/>
            <a:ahLst/>
            <a:cxnLst/>
            <a:rect l="l" t="t" r="r" b="b"/>
            <a:pathLst>
              <a:path w="3218175" h="2558449">
                <a:moveTo>
                  <a:pt x="0" y="0"/>
                </a:moveTo>
                <a:lnTo>
                  <a:pt x="3218176" y="0"/>
                </a:lnTo>
                <a:lnTo>
                  <a:pt x="3218176" y="2558449"/>
                </a:lnTo>
                <a:lnTo>
                  <a:pt x="0" y="2558449"/>
                </a:lnTo>
                <a:lnTo>
                  <a:pt x="0" y="0"/>
                </a:lnTo>
                <a:close/>
              </a:path>
            </a:pathLst>
          </a:custGeom>
          <a:blipFill>
            <a:blip r:embed="rId9"/>
            <a:stretch>
              <a:fillRect/>
            </a:stretch>
          </a:blipFill>
        </p:spPr>
      </p:sp>
      <p:sp>
        <p:nvSpPr>
          <p:cNvPr id="37" name="Freeform 37"/>
          <p:cNvSpPr/>
          <p:nvPr/>
        </p:nvSpPr>
        <p:spPr>
          <a:xfrm>
            <a:off x="5490939" y="4534664"/>
            <a:ext cx="2339641" cy="1980437"/>
          </a:xfrm>
          <a:custGeom>
            <a:avLst/>
            <a:gdLst/>
            <a:ahLst/>
            <a:cxnLst/>
            <a:rect l="l" t="t" r="r" b="b"/>
            <a:pathLst>
              <a:path w="3510375" h="2970655">
                <a:moveTo>
                  <a:pt x="0" y="0"/>
                </a:moveTo>
                <a:lnTo>
                  <a:pt x="3510374" y="0"/>
                </a:lnTo>
                <a:lnTo>
                  <a:pt x="3510374" y="2970655"/>
                </a:lnTo>
                <a:lnTo>
                  <a:pt x="0" y="2970655"/>
                </a:lnTo>
                <a:lnTo>
                  <a:pt x="0" y="0"/>
                </a:lnTo>
                <a:close/>
              </a:path>
            </a:pathLst>
          </a:custGeom>
          <a:blipFill>
            <a:blip r:embed="rId10"/>
            <a:stretch>
              <a:fillRect/>
            </a:stretch>
          </a:blipFill>
        </p:spPr>
      </p:sp>
      <p:sp>
        <p:nvSpPr>
          <p:cNvPr id="38" name="TextBox 3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sp>
        <p:nvSpPr>
          <p:cNvPr id="39" name="TextBox 39"/>
          <p:cNvSpPr txBox="1"/>
          <p:nvPr/>
        </p:nvSpPr>
        <p:spPr>
          <a:xfrm>
            <a:off x="6094412" y="1994317"/>
            <a:ext cx="4190113" cy="384529"/>
          </a:xfrm>
          <a:prstGeom prst="rect">
            <a:avLst/>
          </a:prstGeom>
        </p:spPr>
        <p:txBody>
          <a:bodyPr lIns="0" tIns="0" rIns="0" bIns="0" rtlCol="0" anchor="t">
            <a:spAutoFit/>
          </a:bodyPr>
          <a:lstStyle/>
          <a:p>
            <a:pPr>
              <a:lnSpc>
                <a:spcPts val="3266"/>
              </a:lnSpc>
            </a:pPr>
            <a:r>
              <a:rPr lang="en-US" sz="2300" b="1">
                <a:solidFill>
                  <a:srgbClr val="9A0000"/>
                </a:solidFill>
                <a:latin typeface="Arial" pitchFamily="34" charset="0"/>
              </a:rPr>
              <a:t>NGUYÊN NHÂN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10800000" flipH="1">
            <a:off x="9508864" y="0"/>
            <a:ext cx="2679961" cy="1350382"/>
          </a:xfrm>
          <a:custGeom>
            <a:avLst/>
            <a:gdLst/>
            <a:ahLst/>
            <a:cxnLst/>
            <a:rect l="l" t="t" r="r" b="b"/>
            <a:pathLst>
              <a:path w="4020989" h="2025573">
                <a:moveTo>
                  <a:pt x="4020989" y="0"/>
                </a:moveTo>
                <a:lnTo>
                  <a:pt x="0" y="0"/>
                </a:lnTo>
                <a:lnTo>
                  <a:pt x="0" y="2025573"/>
                </a:lnTo>
                <a:lnTo>
                  <a:pt x="4020989" y="2025573"/>
                </a:lnTo>
                <a:lnTo>
                  <a:pt x="4020989" y="0"/>
                </a:lnTo>
                <a:close/>
              </a:path>
            </a:pathLst>
          </a:custGeom>
          <a:blipFill>
            <a:blip r:embed="rId2"/>
            <a:stretch>
              <a:fillRect/>
            </a:stretch>
          </a:blipFill>
        </p:spPr>
      </p:sp>
      <p:grpSp>
        <p:nvGrpSpPr>
          <p:cNvPr id="6" name="Group 6"/>
          <p:cNvGrpSpPr/>
          <p:nvPr/>
        </p:nvGrpSpPr>
        <p:grpSpPr>
          <a:xfrm>
            <a:off x="685622" y="1673174"/>
            <a:ext cx="10817582" cy="1405023"/>
            <a:chOff x="0" y="0"/>
            <a:chExt cx="21640800" cy="2810046"/>
          </a:xfrm>
        </p:grpSpPr>
        <p:grpSp>
          <p:nvGrpSpPr>
            <p:cNvPr id="7" name="Group 7"/>
            <p:cNvGrpSpPr/>
            <p:nvPr/>
          </p:nvGrpSpPr>
          <p:grpSpPr>
            <a:xfrm>
              <a:off x="0" y="0"/>
              <a:ext cx="21640800" cy="2810046"/>
              <a:chOff x="0" y="0"/>
              <a:chExt cx="4274726" cy="555071"/>
            </a:xfrm>
          </p:grpSpPr>
          <p:sp>
            <p:nvSpPr>
              <p:cNvPr id="8" name="Freeform 8"/>
              <p:cNvSpPr/>
              <p:nvPr/>
            </p:nvSpPr>
            <p:spPr>
              <a:xfrm>
                <a:off x="0" y="0"/>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FF3131">
                      <a:alpha val="100000"/>
                    </a:srgbClr>
                  </a:gs>
                  <a:gs pos="100000">
                    <a:srgbClr val="FF914D">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351884" y="159364"/>
              <a:ext cx="20937031" cy="246182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Cân bằng tự nhiên là trạng thái ổn định tự nhiên của các cấp độ tổ chức sống: quần thể, quần xã, hệ sinh thái, hướng tới sự thích nghi với điều kiện sống</a:t>
              </a:r>
            </a:p>
          </p:txBody>
        </p:sp>
      </p:grpSp>
      <p:sp>
        <p:nvSpPr>
          <p:cNvPr id="11" name="Freeform 11"/>
          <p:cNvSpPr/>
          <p:nvPr/>
        </p:nvSpPr>
        <p:spPr>
          <a:xfrm>
            <a:off x="6260141" y="3224247"/>
            <a:ext cx="5243062" cy="3383345"/>
          </a:xfrm>
          <a:custGeom>
            <a:avLst/>
            <a:gdLst/>
            <a:ahLst/>
            <a:cxnLst/>
            <a:rect l="l" t="t" r="r" b="b"/>
            <a:pathLst>
              <a:path w="7866642" h="5075017">
                <a:moveTo>
                  <a:pt x="0" y="0"/>
                </a:moveTo>
                <a:lnTo>
                  <a:pt x="7866642" y="0"/>
                </a:lnTo>
                <a:lnTo>
                  <a:pt x="7866642" y="5075017"/>
                </a:lnTo>
                <a:lnTo>
                  <a:pt x="0" y="5075017"/>
                </a:lnTo>
                <a:lnTo>
                  <a:pt x="0" y="0"/>
                </a:lnTo>
                <a:close/>
              </a:path>
            </a:pathLst>
          </a:custGeom>
          <a:blipFill>
            <a:blip r:embed="rId3"/>
            <a:stretch>
              <a:fillRect l="-11295" r="-11295"/>
            </a:stretch>
          </a:blipFill>
        </p:spPr>
      </p:sp>
      <p:sp>
        <p:nvSpPr>
          <p:cNvPr id="12" name="Freeform 12"/>
          <p:cNvSpPr/>
          <p:nvPr/>
        </p:nvSpPr>
        <p:spPr>
          <a:xfrm>
            <a:off x="685621" y="3224247"/>
            <a:ext cx="5408791" cy="3383345"/>
          </a:xfrm>
          <a:custGeom>
            <a:avLst/>
            <a:gdLst/>
            <a:ahLst/>
            <a:cxnLst/>
            <a:rect l="l" t="t" r="r" b="b"/>
            <a:pathLst>
              <a:path w="8115300" h="5075017">
                <a:moveTo>
                  <a:pt x="0" y="0"/>
                </a:moveTo>
                <a:lnTo>
                  <a:pt x="8115300" y="0"/>
                </a:lnTo>
                <a:lnTo>
                  <a:pt x="8115300" y="5075017"/>
                </a:lnTo>
                <a:lnTo>
                  <a:pt x="0" y="5075017"/>
                </a:lnTo>
                <a:lnTo>
                  <a:pt x="0" y="0"/>
                </a:lnTo>
                <a:close/>
              </a:path>
            </a:pathLst>
          </a:custGeom>
          <a:blipFill>
            <a:blip r:embed="rId4"/>
            <a:stretch>
              <a:fillRect r="-26977"/>
            </a:stretch>
          </a:blipFill>
        </p:spPr>
      </p:sp>
      <p:sp>
        <p:nvSpPr>
          <p:cNvPr id="13" name="TextBox 13"/>
          <p:cNvSpPr txBox="1"/>
          <p:nvPr/>
        </p:nvSpPr>
        <p:spPr>
          <a:xfrm>
            <a:off x="685622" y="287867"/>
            <a:ext cx="598739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CÂN BẰNG TỰ NHIÊN</a:t>
            </a:r>
          </a:p>
        </p:txBody>
      </p:sp>
      <p:sp>
        <p:nvSpPr>
          <p:cNvPr id="14" name="TextBox 14"/>
          <p:cNvSpPr txBox="1"/>
          <p:nvPr/>
        </p:nvSpPr>
        <p:spPr>
          <a:xfrm>
            <a:off x="685621" y="1129191"/>
            <a:ext cx="5408791"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Khái niệm cân bằng tự nhiên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10800000" flipH="1">
            <a:off x="9508864" y="0"/>
            <a:ext cx="2679961" cy="1350382"/>
          </a:xfrm>
          <a:custGeom>
            <a:avLst/>
            <a:gdLst/>
            <a:ahLst/>
            <a:cxnLst/>
            <a:rect l="l" t="t" r="r" b="b"/>
            <a:pathLst>
              <a:path w="4020989" h="2025573">
                <a:moveTo>
                  <a:pt x="4020989" y="0"/>
                </a:moveTo>
                <a:lnTo>
                  <a:pt x="0" y="0"/>
                </a:lnTo>
                <a:lnTo>
                  <a:pt x="0" y="2025573"/>
                </a:lnTo>
                <a:lnTo>
                  <a:pt x="4020989" y="2025573"/>
                </a:lnTo>
                <a:lnTo>
                  <a:pt x="4020989" y="0"/>
                </a:lnTo>
                <a:close/>
              </a:path>
            </a:pathLst>
          </a:custGeom>
          <a:blipFill>
            <a:blip r:embed="rId2"/>
            <a:stretch>
              <a:fillRect/>
            </a:stretch>
          </a:blipFill>
        </p:spPr>
      </p:sp>
      <p:sp>
        <p:nvSpPr>
          <p:cNvPr id="6" name="Freeform 6"/>
          <p:cNvSpPr/>
          <p:nvPr/>
        </p:nvSpPr>
        <p:spPr>
          <a:xfrm>
            <a:off x="685621" y="2585457"/>
            <a:ext cx="5408791" cy="3586743"/>
          </a:xfrm>
          <a:custGeom>
            <a:avLst/>
            <a:gdLst/>
            <a:ahLst/>
            <a:cxnLst/>
            <a:rect l="l" t="t" r="r" b="b"/>
            <a:pathLst>
              <a:path w="8115300" h="5380115">
                <a:moveTo>
                  <a:pt x="0" y="0"/>
                </a:moveTo>
                <a:lnTo>
                  <a:pt x="8115300" y="0"/>
                </a:lnTo>
                <a:lnTo>
                  <a:pt x="8115300" y="5380115"/>
                </a:lnTo>
                <a:lnTo>
                  <a:pt x="0" y="5380115"/>
                </a:lnTo>
                <a:lnTo>
                  <a:pt x="0" y="0"/>
                </a:lnTo>
                <a:close/>
              </a:path>
            </a:pathLst>
          </a:custGeom>
          <a:blipFill>
            <a:blip r:embed="rId3"/>
            <a:stretch>
              <a:fillRect l="-1915" r="-1915" b="-4345"/>
            </a:stretch>
          </a:blipFill>
        </p:spPr>
      </p:sp>
      <p:sp>
        <p:nvSpPr>
          <p:cNvPr id="7" name="Freeform 7"/>
          <p:cNvSpPr/>
          <p:nvPr/>
        </p:nvSpPr>
        <p:spPr>
          <a:xfrm>
            <a:off x="6238041" y="2585457"/>
            <a:ext cx="5265163" cy="3586743"/>
          </a:xfrm>
          <a:custGeom>
            <a:avLst/>
            <a:gdLst/>
            <a:ahLst/>
            <a:cxnLst/>
            <a:rect l="l" t="t" r="r" b="b"/>
            <a:pathLst>
              <a:path w="7899801" h="5380115">
                <a:moveTo>
                  <a:pt x="0" y="0"/>
                </a:moveTo>
                <a:lnTo>
                  <a:pt x="7899801" y="0"/>
                </a:lnTo>
                <a:lnTo>
                  <a:pt x="7899801" y="5380115"/>
                </a:lnTo>
                <a:lnTo>
                  <a:pt x="0" y="5380115"/>
                </a:lnTo>
                <a:lnTo>
                  <a:pt x="0" y="0"/>
                </a:lnTo>
                <a:close/>
              </a:path>
            </a:pathLst>
          </a:custGeom>
          <a:blipFill>
            <a:blip r:embed="rId4"/>
            <a:stretch>
              <a:fillRect l="-1302" r="-1302"/>
            </a:stretch>
          </a:blipFill>
        </p:spPr>
      </p:sp>
      <p:sp>
        <p:nvSpPr>
          <p:cNvPr id="8" name="TextBox 8"/>
          <p:cNvSpPr txBox="1"/>
          <p:nvPr/>
        </p:nvSpPr>
        <p:spPr>
          <a:xfrm>
            <a:off x="685622" y="287867"/>
            <a:ext cx="598739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CÂN BẰNG TỰ NHIÊN</a:t>
            </a:r>
          </a:p>
        </p:txBody>
      </p:sp>
      <p:sp>
        <p:nvSpPr>
          <p:cNvPr id="10" name="TextBox 10"/>
          <p:cNvSpPr txBox="1"/>
          <p:nvPr/>
        </p:nvSpPr>
        <p:spPr>
          <a:xfrm>
            <a:off x="2042976" y="2041474"/>
            <a:ext cx="8102873" cy="384529"/>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CÁC NGUYÊN NHÂN GÂY MẤT CÂN BẰNG TỰ NHIÊN</a:t>
            </a:r>
          </a:p>
        </p:txBody>
      </p:sp>
      <p:sp>
        <p:nvSpPr>
          <p:cNvPr id="11" name="TextBox 11"/>
          <p:cNvSpPr txBox="1"/>
          <p:nvPr/>
        </p:nvSpPr>
        <p:spPr>
          <a:xfrm>
            <a:off x="2042976" y="6273800"/>
            <a:ext cx="2720037"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Núi lửa</a:t>
            </a:r>
          </a:p>
        </p:txBody>
      </p:sp>
      <p:sp>
        <p:nvSpPr>
          <p:cNvPr id="12" name="TextBox 12"/>
          <p:cNvSpPr txBox="1"/>
          <p:nvPr/>
        </p:nvSpPr>
        <p:spPr>
          <a:xfrm>
            <a:off x="7510604" y="6273800"/>
            <a:ext cx="2720037"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Động đất</a:t>
            </a:r>
          </a:p>
        </p:txBody>
      </p:sp>
      <p:sp>
        <p:nvSpPr>
          <p:cNvPr id="13" name="TextBox 7"/>
          <p:cNvSpPr txBox="1"/>
          <p:nvPr/>
        </p:nvSpPr>
        <p:spPr>
          <a:xfrm>
            <a:off x="685622" y="1129191"/>
            <a:ext cx="10817582"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2. Nguyên nhân gây mất cân bằng tự nhiên và một số biện pháp bảo vệ, duy trì cân bằng tự nhiên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10800000" flipH="1">
            <a:off x="9508864" y="0"/>
            <a:ext cx="2679961" cy="1350382"/>
          </a:xfrm>
          <a:custGeom>
            <a:avLst/>
            <a:gdLst/>
            <a:ahLst/>
            <a:cxnLst/>
            <a:rect l="l" t="t" r="r" b="b"/>
            <a:pathLst>
              <a:path w="4020989" h="2025573">
                <a:moveTo>
                  <a:pt x="4020989" y="0"/>
                </a:moveTo>
                <a:lnTo>
                  <a:pt x="0" y="0"/>
                </a:lnTo>
                <a:lnTo>
                  <a:pt x="0" y="2025573"/>
                </a:lnTo>
                <a:lnTo>
                  <a:pt x="4020989" y="2025573"/>
                </a:lnTo>
                <a:lnTo>
                  <a:pt x="4020989" y="0"/>
                </a:lnTo>
                <a:close/>
              </a:path>
            </a:pathLst>
          </a:custGeom>
          <a:blipFill>
            <a:blip r:embed="rId2"/>
            <a:stretch>
              <a:fillRect/>
            </a:stretch>
          </a:blipFill>
        </p:spPr>
      </p:sp>
      <p:sp>
        <p:nvSpPr>
          <p:cNvPr id="6" name="TextBox 6"/>
          <p:cNvSpPr txBox="1"/>
          <p:nvPr/>
        </p:nvSpPr>
        <p:spPr>
          <a:xfrm>
            <a:off x="685622" y="287867"/>
            <a:ext cx="598739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CÂN BẰNG TỰ NHIÊN</a:t>
            </a:r>
          </a:p>
        </p:txBody>
      </p:sp>
      <p:sp>
        <p:nvSpPr>
          <p:cNvPr id="7" name="TextBox 7"/>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Bảo vệ động vật hoang dã</a:t>
            </a:r>
          </a:p>
        </p:txBody>
      </p:sp>
      <p:grpSp>
        <p:nvGrpSpPr>
          <p:cNvPr id="8" name="Group 8"/>
          <p:cNvGrpSpPr/>
          <p:nvPr/>
        </p:nvGrpSpPr>
        <p:grpSpPr>
          <a:xfrm>
            <a:off x="685622" y="1673175"/>
            <a:ext cx="10817582" cy="655347"/>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ý nghĩa của một số biện pháp bảo vệ động vật hoang dã</a:t>
              </a:r>
            </a:p>
          </p:txBody>
        </p:sp>
      </p:grpSp>
      <p:graphicFrame>
        <p:nvGraphicFramePr>
          <p:cNvPr id="14" name="Table 13"/>
          <p:cNvGraphicFramePr>
            <a:graphicFrameLocks noGrp="1"/>
          </p:cNvGraphicFramePr>
          <p:nvPr>
            <p:extLst>
              <p:ext uri="{D42A27DB-BD31-4B8C-83A1-F6EECF244321}">
                <p14:modId xmlns:p14="http://schemas.microsoft.com/office/powerpoint/2010/main" val="790421790"/>
              </p:ext>
            </p:extLst>
          </p:nvPr>
        </p:nvGraphicFramePr>
        <p:xfrm>
          <a:off x="594990" y="2455266"/>
          <a:ext cx="10908214" cy="4023360"/>
        </p:xfrm>
        <a:graphic>
          <a:graphicData uri="http://schemas.openxmlformats.org/drawingml/2006/table">
            <a:tbl>
              <a:tblPr firstRow="1" firstCol="1" bandRow="1">
                <a:tableStyleId>{5C22544A-7EE6-4342-B048-85BDC9FD1C3A}</a:tableStyleId>
              </a:tblPr>
              <a:tblGrid>
                <a:gridCol w="5619829"/>
                <a:gridCol w="5288385"/>
              </a:tblGrid>
              <a:tr h="230700">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Biện pháp</a:t>
                      </a:r>
                      <a:endParaRPr lang="en-US" sz="2000">
                        <a:effectLst/>
                        <a:latin typeface="Arial" pitchFamily="34" charset="0"/>
                        <a:ea typeface="Calibri"/>
                        <a:cs typeface="Arial" pitchFamily="34" charset="0"/>
                      </a:endParaRPr>
                    </a:p>
                  </a:txBody>
                  <a:tcPr marL="61429" marR="61429"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Ý nghĩa của biện pháp</a:t>
                      </a:r>
                      <a:endParaRPr lang="en-US" sz="2000">
                        <a:effectLst/>
                        <a:latin typeface="Arial" pitchFamily="34" charset="0"/>
                        <a:ea typeface="Calibri"/>
                        <a:cs typeface="Arial" pitchFamily="34" charset="0"/>
                      </a:endParaRPr>
                    </a:p>
                  </a:txBody>
                  <a:tcPr marL="61429" marR="61429" marT="0" marB="0"/>
                </a:tc>
              </a:tr>
              <a:tr h="692100">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Xây dựng kế hoạch hành động quốc gia về tăng cường kiểm soát các hoạt động săn bắn, buôn bán động vật hoang dã.</a:t>
                      </a:r>
                      <a:endParaRPr lang="en-US" sz="2000">
                        <a:effectLst/>
                        <a:latin typeface="Arial" pitchFamily="34" charset="0"/>
                        <a:ea typeface="Calibri"/>
                        <a:cs typeface="Arial" pitchFamily="34" charset="0"/>
                      </a:endParaRPr>
                    </a:p>
                  </a:txBody>
                  <a:tcPr marL="61429" marR="6142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Răn đe, ngăn chặn , từ đó, giúp giảm thiểu tối đa các hành vi săn bắn, buôn bán động vật hoang dã.</a:t>
                      </a:r>
                      <a:endParaRPr lang="en-US" sz="2000">
                        <a:effectLst/>
                        <a:latin typeface="Arial" pitchFamily="34" charset="0"/>
                        <a:ea typeface="Calibri"/>
                        <a:cs typeface="Arial" pitchFamily="34" charset="0"/>
                      </a:endParaRPr>
                    </a:p>
                  </a:txBody>
                  <a:tcPr marL="61429" marR="61429" marT="0" marB="0"/>
                </a:tc>
              </a:tr>
              <a:tr h="922800">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Tổ chức các hoạt động tuyên truyền nâng cao ý thức cộng đồng về bảo vệ các loài động vật hoang dã,…</a:t>
                      </a:r>
                      <a:endParaRPr lang="en-US" sz="2000">
                        <a:effectLst/>
                        <a:latin typeface="Arial" pitchFamily="34" charset="0"/>
                        <a:ea typeface="Calibri"/>
                        <a:cs typeface="Arial" pitchFamily="34" charset="0"/>
                      </a:endParaRPr>
                    </a:p>
                  </a:txBody>
                  <a:tcPr marL="61429" marR="6142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Giúp người dân hiểu rõ về vai trò và tầm quan trọng của việc bảo vệ các loài động vật hoang dã, từ đó, nâng cao ý thức bảo vệ động vật hoang dã.</a:t>
                      </a:r>
                      <a:endParaRPr lang="en-US" sz="2000">
                        <a:effectLst/>
                        <a:latin typeface="Arial" pitchFamily="34" charset="0"/>
                        <a:ea typeface="Calibri"/>
                        <a:cs typeface="Arial" pitchFamily="34" charset="0"/>
                      </a:endParaRPr>
                    </a:p>
                  </a:txBody>
                  <a:tcPr marL="61429" marR="61429" marT="0" marB="0"/>
                </a:tc>
              </a:tr>
              <a:tr h="692100">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Bảo vệ các khu rừng và biển; Xây dựng các khu bảo tồn thiên nhiên, các vườn quốc gia,…</a:t>
                      </a:r>
                      <a:endParaRPr lang="en-US" sz="2000">
                        <a:effectLst/>
                        <a:latin typeface="Arial" pitchFamily="34" charset="0"/>
                        <a:ea typeface="Calibri"/>
                        <a:cs typeface="Arial" pitchFamily="34" charset="0"/>
                      </a:endParaRPr>
                    </a:p>
                  </a:txBody>
                  <a:tcPr marL="61429" marR="6142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000">
                          <a:effectLst/>
                          <a:latin typeface="Arial" pitchFamily="34" charset="0"/>
                          <a:cs typeface="Arial" pitchFamily="34" charset="0"/>
                        </a:rPr>
                        <a:t>- Giúp bảo vệ môi trường sống của các loài động vật hoang dã.</a:t>
                      </a:r>
                      <a:endParaRPr lang="en-US" sz="2000">
                        <a:effectLst/>
                        <a:latin typeface="Arial" pitchFamily="34" charset="0"/>
                        <a:ea typeface="Calibri"/>
                        <a:cs typeface="Arial" pitchFamily="34" charset="0"/>
                      </a:endParaRPr>
                    </a:p>
                  </a:txBody>
                  <a:tcPr marL="61429" marR="61429"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Tác động của con người đối với môi trường</a:t>
            </a:r>
          </a:p>
        </p:txBody>
      </p:sp>
      <p:sp>
        <p:nvSpPr>
          <p:cNvPr id="12" name="TextBox 12"/>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TÁC ĐỘNG CỦA CON NGƯỜI</a:t>
            </a:r>
          </a:p>
          <a:p>
            <a:pPr algn="ctr">
              <a:lnSpc>
                <a:spcPts val="3266"/>
              </a:lnSpc>
              <a:spcBef>
                <a:spcPct val="0"/>
              </a:spcBef>
            </a:pPr>
            <a:r>
              <a:rPr lang="en-US" sz="2300" b="1">
                <a:solidFill>
                  <a:srgbClr val="9A0000"/>
                </a:solidFill>
                <a:latin typeface="Arial" pitchFamily="34" charset="0"/>
              </a:rPr>
              <a:t>LÀM SUY THOÁI MÔI TRƯỜNG TỰ NHIÊN</a:t>
            </a:r>
          </a:p>
        </p:txBody>
      </p:sp>
      <p:grpSp>
        <p:nvGrpSpPr>
          <p:cNvPr id="13" name="Group 13"/>
          <p:cNvGrpSpPr/>
          <p:nvPr/>
        </p:nvGrpSpPr>
        <p:grpSpPr>
          <a:xfrm>
            <a:off x="685622" y="2585457"/>
            <a:ext cx="10817582" cy="4083984"/>
            <a:chOff x="0" y="0"/>
            <a:chExt cx="21640800" cy="8167969"/>
          </a:xfrm>
        </p:grpSpPr>
        <p:sp>
          <p:nvSpPr>
            <p:cNvPr id="14" name="Freeform 14"/>
            <p:cNvSpPr/>
            <p:nvPr/>
          </p:nvSpPr>
          <p:spPr>
            <a:xfrm>
              <a:off x="0" y="0"/>
              <a:ext cx="10706696" cy="7173486"/>
            </a:xfrm>
            <a:custGeom>
              <a:avLst/>
              <a:gdLst/>
              <a:ahLst/>
              <a:cxnLst/>
              <a:rect l="l" t="t" r="r" b="b"/>
              <a:pathLst>
                <a:path w="10706696" h="7173486">
                  <a:moveTo>
                    <a:pt x="0" y="0"/>
                  </a:moveTo>
                  <a:lnTo>
                    <a:pt x="10706696" y="0"/>
                  </a:lnTo>
                  <a:lnTo>
                    <a:pt x="10706696" y="7173486"/>
                  </a:lnTo>
                  <a:lnTo>
                    <a:pt x="0" y="7173486"/>
                  </a:lnTo>
                  <a:lnTo>
                    <a:pt x="0" y="0"/>
                  </a:lnTo>
                  <a:close/>
                </a:path>
              </a:pathLst>
            </a:custGeom>
            <a:blipFill>
              <a:blip r:embed="rId7"/>
              <a:stretch>
                <a:fillRect l="-187" r="-187"/>
              </a:stretch>
            </a:blipFill>
          </p:spPr>
        </p:sp>
        <p:sp>
          <p:nvSpPr>
            <p:cNvPr id="15" name="Freeform 15"/>
            <p:cNvSpPr/>
            <p:nvPr/>
          </p:nvSpPr>
          <p:spPr>
            <a:xfrm>
              <a:off x="11000081" y="0"/>
              <a:ext cx="10640719" cy="7173486"/>
            </a:xfrm>
            <a:custGeom>
              <a:avLst/>
              <a:gdLst/>
              <a:ahLst/>
              <a:cxnLst/>
              <a:rect l="l" t="t" r="r" b="b"/>
              <a:pathLst>
                <a:path w="10640719" h="7173486">
                  <a:moveTo>
                    <a:pt x="0" y="0"/>
                  </a:moveTo>
                  <a:lnTo>
                    <a:pt x="10640719" y="0"/>
                  </a:lnTo>
                  <a:lnTo>
                    <a:pt x="10640719" y="7173486"/>
                  </a:lnTo>
                  <a:lnTo>
                    <a:pt x="0" y="7173486"/>
                  </a:lnTo>
                  <a:lnTo>
                    <a:pt x="0" y="0"/>
                  </a:lnTo>
                  <a:close/>
                </a:path>
              </a:pathLst>
            </a:custGeom>
            <a:blipFill>
              <a:blip r:embed="rId8"/>
              <a:stretch>
                <a:fillRect t="-4946"/>
              </a:stretch>
            </a:blipFill>
          </p:spPr>
        </p:sp>
        <p:sp>
          <p:nvSpPr>
            <p:cNvPr id="16" name="TextBox 16"/>
            <p:cNvSpPr txBox="1"/>
            <p:nvPr/>
          </p:nvSpPr>
          <p:spPr>
            <a:xfrm>
              <a:off x="4094050" y="7398911"/>
              <a:ext cx="13452698"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Đốt rừng làm nương rẫy</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grpSp>
        <p:nvGrpSpPr>
          <p:cNvPr id="11" name="Group 11"/>
          <p:cNvGrpSpPr/>
          <p:nvPr/>
        </p:nvGrpSpPr>
        <p:grpSpPr>
          <a:xfrm>
            <a:off x="685622" y="2585457"/>
            <a:ext cx="10817582" cy="3883260"/>
            <a:chOff x="0" y="0"/>
            <a:chExt cx="4274726" cy="1534127"/>
          </a:xfrm>
        </p:grpSpPr>
        <p:sp>
          <p:nvSpPr>
            <p:cNvPr id="12" name="Freeform 12"/>
            <p:cNvSpPr/>
            <p:nvPr/>
          </p:nvSpPr>
          <p:spPr>
            <a:xfrm>
              <a:off x="0" y="0"/>
              <a:ext cx="4274726" cy="1534127"/>
            </a:xfrm>
            <a:custGeom>
              <a:avLst/>
              <a:gdLst/>
              <a:ahLst/>
              <a:cxnLst/>
              <a:rect l="l" t="t" r="r" b="b"/>
              <a:pathLst>
                <a:path w="4274726" h="1534127">
                  <a:moveTo>
                    <a:pt x="0" y="0"/>
                  </a:moveTo>
                  <a:lnTo>
                    <a:pt x="4274726" y="0"/>
                  </a:lnTo>
                  <a:lnTo>
                    <a:pt x="4274726" y="1534127"/>
                  </a:lnTo>
                  <a:lnTo>
                    <a:pt x="0" y="1534127"/>
                  </a:lnTo>
                  <a:close/>
                </a:path>
              </a:pathLst>
            </a:custGeom>
            <a:gradFill rotWithShape="1">
              <a:gsLst>
                <a:gs pos="0">
                  <a:srgbClr val="71E6FA">
                    <a:alpha val="100000"/>
                  </a:srgbClr>
                </a:gs>
                <a:gs pos="100000">
                  <a:srgbClr val="7ED957">
                    <a:alpha val="100000"/>
                  </a:srgbClr>
                </a:gs>
              </a:gsLst>
              <a:lin ang="0"/>
            </a:gra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4" name="TextBox 14"/>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Tác động của con người đối với môi trường</a:t>
            </a:r>
          </a:p>
        </p:txBody>
      </p:sp>
      <p:sp>
        <p:nvSpPr>
          <p:cNvPr id="15" name="TextBox 15"/>
          <p:cNvSpPr txBox="1"/>
          <p:nvPr/>
        </p:nvSpPr>
        <p:spPr>
          <a:xfrm>
            <a:off x="1542177" y="1628725"/>
            <a:ext cx="9104471" cy="807722"/>
          </a:xfrm>
          <a:prstGeom prst="rect">
            <a:avLst/>
          </a:prstGeom>
        </p:spPr>
        <p:txBody>
          <a:bodyPr lIns="0" tIns="0" rIns="0" bIns="0" rtlCol="0" anchor="t">
            <a:spAutoFit/>
          </a:bodyPr>
          <a:lstStyle/>
          <a:p>
            <a:pPr algn="ctr">
              <a:lnSpc>
                <a:spcPts val="3266"/>
              </a:lnSpc>
            </a:pPr>
            <a:r>
              <a:rPr lang="en-US" sz="2300" b="1">
                <a:solidFill>
                  <a:srgbClr val="9A0000"/>
                </a:solidFill>
                <a:latin typeface="Arial" pitchFamily="34" charset="0"/>
              </a:rPr>
              <a:t>VAI TRÒ CỦA CON NGƯỜI </a:t>
            </a:r>
          </a:p>
          <a:p>
            <a:pPr algn="ctr">
              <a:lnSpc>
                <a:spcPts val="3266"/>
              </a:lnSpc>
              <a:spcBef>
                <a:spcPct val="0"/>
              </a:spcBef>
            </a:pPr>
            <a:r>
              <a:rPr lang="en-US" sz="2300" b="1">
                <a:solidFill>
                  <a:srgbClr val="9A0000"/>
                </a:solidFill>
                <a:latin typeface="Arial" pitchFamily="34" charset="0"/>
              </a:rPr>
              <a:t>TRONG BẢO VỆ VÀ CẢI TẠO MÔI TRƯỜNG TỰ NHIÊN</a:t>
            </a:r>
          </a:p>
        </p:txBody>
      </p:sp>
      <p:grpSp>
        <p:nvGrpSpPr>
          <p:cNvPr id="16" name="Group 16"/>
          <p:cNvGrpSpPr/>
          <p:nvPr/>
        </p:nvGrpSpPr>
        <p:grpSpPr>
          <a:xfrm>
            <a:off x="920463" y="2756565"/>
            <a:ext cx="6616459" cy="999639"/>
            <a:chOff x="0" y="0"/>
            <a:chExt cx="13236366" cy="1999277"/>
          </a:xfrm>
        </p:grpSpPr>
        <p:grpSp>
          <p:nvGrpSpPr>
            <p:cNvPr id="17" name="Group 17"/>
            <p:cNvGrpSpPr/>
            <p:nvPr/>
          </p:nvGrpSpPr>
          <p:grpSpPr>
            <a:xfrm rot="5400000">
              <a:off x="-124955" y="124955"/>
              <a:ext cx="1999277" cy="1749368"/>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19" name="TextBox 19"/>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0" name="TextBox 20"/>
            <p:cNvSpPr txBox="1"/>
            <p:nvPr/>
          </p:nvSpPr>
          <p:spPr>
            <a:xfrm>
              <a:off x="2076309" y="581708"/>
              <a:ext cx="11160057"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Bảo vệ các loài sinh vật</a:t>
              </a:r>
            </a:p>
          </p:txBody>
        </p:sp>
      </p:grpSp>
      <p:grpSp>
        <p:nvGrpSpPr>
          <p:cNvPr id="21" name="Group 21"/>
          <p:cNvGrpSpPr/>
          <p:nvPr/>
        </p:nvGrpSpPr>
        <p:grpSpPr>
          <a:xfrm>
            <a:off x="920463" y="3902254"/>
            <a:ext cx="6616459" cy="999639"/>
            <a:chOff x="0" y="0"/>
            <a:chExt cx="13236366" cy="1999277"/>
          </a:xfrm>
        </p:grpSpPr>
        <p:grpSp>
          <p:nvGrpSpPr>
            <p:cNvPr id="22" name="Group 22"/>
            <p:cNvGrpSpPr/>
            <p:nvPr/>
          </p:nvGrpSpPr>
          <p:grpSpPr>
            <a:xfrm rot="5400000">
              <a:off x="-124955" y="124955"/>
              <a:ext cx="1999277" cy="1749368"/>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24" name="TextBox 24"/>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5" name="TextBox 25"/>
            <p:cNvSpPr txBox="1"/>
            <p:nvPr/>
          </p:nvSpPr>
          <p:spPr>
            <a:xfrm>
              <a:off x="2076309" y="581708"/>
              <a:ext cx="11160057"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Trồng cây gây rừng</a:t>
              </a:r>
            </a:p>
          </p:txBody>
        </p:sp>
      </p:grpSp>
      <p:grpSp>
        <p:nvGrpSpPr>
          <p:cNvPr id="26" name="Group 26"/>
          <p:cNvGrpSpPr/>
          <p:nvPr/>
        </p:nvGrpSpPr>
        <p:grpSpPr>
          <a:xfrm>
            <a:off x="6094413" y="2756565"/>
            <a:ext cx="5033766" cy="999639"/>
            <a:chOff x="0" y="0"/>
            <a:chExt cx="10070155" cy="1999277"/>
          </a:xfrm>
        </p:grpSpPr>
        <p:grpSp>
          <p:nvGrpSpPr>
            <p:cNvPr id="27" name="Group 27"/>
            <p:cNvGrpSpPr/>
            <p:nvPr/>
          </p:nvGrpSpPr>
          <p:grpSpPr>
            <a:xfrm rot="5400000">
              <a:off x="-124955" y="124955"/>
              <a:ext cx="1999277" cy="1749368"/>
              <a:chOff x="0" y="0"/>
              <a:chExt cx="812800" cy="711200"/>
            </a:xfrm>
          </p:grpSpPr>
          <p:sp>
            <p:nvSpPr>
              <p:cNvPr id="28" name="Freeform 2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29" name="TextBox 29"/>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0" name="TextBox 30"/>
            <p:cNvSpPr txBox="1"/>
            <p:nvPr/>
          </p:nvSpPr>
          <p:spPr>
            <a:xfrm>
              <a:off x="2027420" y="166730"/>
              <a:ext cx="8042735"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Sử dụng hợp lí tài nguyên thiên nhiên</a:t>
              </a:r>
            </a:p>
          </p:txBody>
        </p:sp>
      </p:grpSp>
      <p:grpSp>
        <p:nvGrpSpPr>
          <p:cNvPr id="31" name="Group 31"/>
          <p:cNvGrpSpPr/>
          <p:nvPr/>
        </p:nvGrpSpPr>
        <p:grpSpPr>
          <a:xfrm>
            <a:off x="6094413" y="3902254"/>
            <a:ext cx="5033766" cy="999639"/>
            <a:chOff x="0" y="0"/>
            <a:chExt cx="10070155" cy="1999277"/>
          </a:xfrm>
        </p:grpSpPr>
        <p:grpSp>
          <p:nvGrpSpPr>
            <p:cNvPr id="32" name="Group 32"/>
            <p:cNvGrpSpPr/>
            <p:nvPr/>
          </p:nvGrpSpPr>
          <p:grpSpPr>
            <a:xfrm rot="5400000">
              <a:off x="-124955" y="124955"/>
              <a:ext cx="1999277" cy="1749368"/>
              <a:chOff x="0" y="0"/>
              <a:chExt cx="812800" cy="711200"/>
            </a:xfrm>
          </p:grpSpPr>
          <p:sp>
            <p:nvSpPr>
              <p:cNvPr id="33" name="Freeform 3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34" name="TextBox 34"/>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5" name="TextBox 35"/>
            <p:cNvSpPr txBox="1"/>
            <p:nvPr/>
          </p:nvSpPr>
          <p:spPr>
            <a:xfrm>
              <a:off x="2027420" y="166730"/>
              <a:ext cx="8042735"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Hạn chế gây ô nhiễm môi trường</a:t>
              </a:r>
            </a:p>
          </p:txBody>
        </p:sp>
      </p:grpSp>
      <p:grpSp>
        <p:nvGrpSpPr>
          <p:cNvPr id="36" name="Group 36"/>
          <p:cNvGrpSpPr/>
          <p:nvPr/>
        </p:nvGrpSpPr>
        <p:grpSpPr>
          <a:xfrm>
            <a:off x="920463" y="5172561"/>
            <a:ext cx="10207716" cy="999639"/>
            <a:chOff x="0" y="0"/>
            <a:chExt cx="20420750" cy="1999277"/>
          </a:xfrm>
        </p:grpSpPr>
        <p:grpSp>
          <p:nvGrpSpPr>
            <p:cNvPr id="37" name="Group 37"/>
            <p:cNvGrpSpPr/>
            <p:nvPr/>
          </p:nvGrpSpPr>
          <p:grpSpPr>
            <a:xfrm rot="5400000">
              <a:off x="-124955" y="124955"/>
              <a:ext cx="1999277" cy="1749368"/>
              <a:chOff x="0" y="0"/>
              <a:chExt cx="812800" cy="711200"/>
            </a:xfrm>
          </p:grpSpPr>
          <p:sp>
            <p:nvSpPr>
              <p:cNvPr id="38" name="Freeform 3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A0000"/>
              </a:solidFill>
            </p:spPr>
          </p:sp>
          <p:sp>
            <p:nvSpPr>
              <p:cNvPr id="39" name="TextBox 39"/>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40" name="TextBox 40"/>
            <p:cNvSpPr txBox="1"/>
            <p:nvPr/>
          </p:nvSpPr>
          <p:spPr>
            <a:xfrm>
              <a:off x="2076309" y="166730"/>
              <a:ext cx="18344441" cy="169892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Sử dụng năng lượng tái tạo (ví dụ năng lượng mặt trời, điện gió,... thay thế cho than đá, dầu lửa,...)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grpSp>
        <p:nvGrpSpPr>
          <p:cNvPr id="11" name="Group 11"/>
          <p:cNvGrpSpPr/>
          <p:nvPr/>
        </p:nvGrpSpPr>
        <p:grpSpPr>
          <a:xfrm>
            <a:off x="685622" y="1673174"/>
            <a:ext cx="10817582" cy="1405023"/>
            <a:chOff x="0" y="0"/>
            <a:chExt cx="21640800" cy="2810046"/>
          </a:xfrm>
        </p:grpSpPr>
        <p:grpSp>
          <p:nvGrpSpPr>
            <p:cNvPr id="12" name="Group 12"/>
            <p:cNvGrpSpPr/>
            <p:nvPr/>
          </p:nvGrpSpPr>
          <p:grpSpPr>
            <a:xfrm>
              <a:off x="0" y="0"/>
              <a:ext cx="21640800" cy="2810046"/>
              <a:chOff x="0" y="0"/>
              <a:chExt cx="4274726" cy="555071"/>
            </a:xfrm>
          </p:grpSpPr>
          <p:sp>
            <p:nvSpPr>
              <p:cNvPr id="13" name="Freeform 13"/>
              <p:cNvSpPr/>
              <p:nvPr/>
            </p:nvSpPr>
            <p:spPr>
              <a:xfrm>
                <a:off x="0" y="0"/>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5" name="TextBox 15"/>
            <p:cNvSpPr txBox="1"/>
            <p:nvPr/>
          </p:nvSpPr>
          <p:spPr>
            <a:xfrm>
              <a:off x="351884" y="159364"/>
              <a:ext cx="20937031" cy="24618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Ô nhiễm môi trường là hiện tượng khi các tính chất vật lí, hoá học, sinh học của môi trường bị thay đổi, gây tác hại tới đời sống con người và các sinh vật khác</a:t>
              </a:r>
            </a:p>
          </p:txBody>
        </p:sp>
      </p:grpSp>
      <p:sp>
        <p:nvSpPr>
          <p:cNvPr id="16" name="Freeform 16"/>
          <p:cNvSpPr/>
          <p:nvPr/>
        </p:nvSpPr>
        <p:spPr>
          <a:xfrm>
            <a:off x="685621" y="3224247"/>
            <a:ext cx="5408791" cy="3435794"/>
          </a:xfrm>
          <a:custGeom>
            <a:avLst/>
            <a:gdLst/>
            <a:ahLst/>
            <a:cxnLst/>
            <a:rect l="l" t="t" r="r" b="b"/>
            <a:pathLst>
              <a:path w="8115300" h="5153691">
                <a:moveTo>
                  <a:pt x="0" y="0"/>
                </a:moveTo>
                <a:lnTo>
                  <a:pt x="8115300" y="0"/>
                </a:lnTo>
                <a:lnTo>
                  <a:pt x="8115300" y="5153691"/>
                </a:lnTo>
                <a:lnTo>
                  <a:pt x="0" y="5153691"/>
                </a:lnTo>
                <a:lnTo>
                  <a:pt x="0" y="0"/>
                </a:lnTo>
                <a:close/>
              </a:path>
            </a:pathLst>
          </a:custGeom>
          <a:blipFill>
            <a:blip r:embed="rId7"/>
            <a:stretch>
              <a:fillRect t="-2455" b="-2455"/>
            </a:stretch>
          </a:blipFill>
        </p:spPr>
      </p:sp>
      <p:sp>
        <p:nvSpPr>
          <p:cNvPr id="17" name="Freeform 17"/>
          <p:cNvSpPr/>
          <p:nvPr/>
        </p:nvSpPr>
        <p:spPr>
          <a:xfrm>
            <a:off x="6234093" y="3224247"/>
            <a:ext cx="5269111" cy="3435794"/>
          </a:xfrm>
          <a:custGeom>
            <a:avLst/>
            <a:gdLst/>
            <a:ahLst/>
            <a:cxnLst/>
            <a:rect l="l" t="t" r="r" b="b"/>
            <a:pathLst>
              <a:path w="7905725" h="5153691">
                <a:moveTo>
                  <a:pt x="0" y="0"/>
                </a:moveTo>
                <a:lnTo>
                  <a:pt x="7905725" y="0"/>
                </a:lnTo>
                <a:lnTo>
                  <a:pt x="7905725" y="5153691"/>
                </a:lnTo>
                <a:lnTo>
                  <a:pt x="0" y="5153691"/>
                </a:lnTo>
                <a:lnTo>
                  <a:pt x="0" y="0"/>
                </a:lnTo>
                <a:close/>
              </a:path>
            </a:pathLst>
          </a:custGeom>
          <a:blipFill>
            <a:blip r:embed="rId8"/>
            <a:stretch>
              <a:fillRect l="-5245" r="-5245"/>
            </a:stretch>
          </a:blipFill>
        </p:spPr>
      </p:sp>
      <p:sp>
        <p:nvSpPr>
          <p:cNvPr id="18" name="TextBox 18"/>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sp>
        <p:nvSpPr>
          <p:cNvPr id="11" name="TextBox 11"/>
          <p:cNvSpPr txBox="1"/>
          <p:nvPr/>
        </p:nvSpPr>
        <p:spPr>
          <a:xfrm>
            <a:off x="685622" y="1129191"/>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grpSp>
        <p:nvGrpSpPr>
          <p:cNvPr id="12" name="Group 12"/>
          <p:cNvGrpSpPr/>
          <p:nvPr/>
        </p:nvGrpSpPr>
        <p:grpSpPr>
          <a:xfrm>
            <a:off x="685622" y="1673175"/>
            <a:ext cx="10817582" cy="655347"/>
            <a:chOff x="0" y="0"/>
            <a:chExt cx="21640800" cy="1310694"/>
          </a:xfrm>
        </p:grpSpPr>
        <p:grpSp>
          <p:nvGrpSpPr>
            <p:cNvPr id="13" name="Group 13"/>
            <p:cNvGrpSpPr/>
            <p:nvPr/>
          </p:nvGrpSpPr>
          <p:grpSpPr>
            <a:xfrm>
              <a:off x="0" y="0"/>
              <a:ext cx="21640800" cy="1310694"/>
              <a:chOff x="0" y="0"/>
              <a:chExt cx="4274726" cy="258903"/>
            </a:xfrm>
          </p:grpSpPr>
          <p:sp>
            <p:nvSpPr>
              <p:cNvPr id="14" name="Freeform 14"/>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một số nguyên nhân gây ô nhiễm môi trường</a:t>
              </a:r>
            </a:p>
          </p:txBody>
        </p:sp>
      </p:grpSp>
      <p:sp>
        <p:nvSpPr>
          <p:cNvPr id="17" name="TextBox 17"/>
          <p:cNvSpPr txBox="1"/>
          <p:nvPr/>
        </p:nvSpPr>
        <p:spPr>
          <a:xfrm>
            <a:off x="685622" y="2430121"/>
            <a:ext cx="10817582" cy="4208268"/>
          </a:xfrm>
          <a:prstGeom prst="rect">
            <a:avLst/>
          </a:prstGeom>
        </p:spPr>
        <p:txBody>
          <a:bodyPr wrap="square" lIns="0" tIns="0" rIns="0" bIns="0" rtlCol="0" anchor="t">
            <a:spAutoFit/>
          </a:bodyPr>
          <a:lstStyle/>
          <a:p>
            <a:pPr>
              <a:lnSpc>
                <a:spcPct val="120000"/>
              </a:lnSpc>
            </a:pPr>
            <a:r>
              <a:rPr lang="en-US" sz="2300">
                <a:latin typeface="Arial" pitchFamily="34" charset="0"/>
                <a:cs typeface="Arial" pitchFamily="34" charset="0"/>
              </a:rPr>
              <a:t>Một số nguyên nhân gây ô nhiễm môi trường:</a:t>
            </a:r>
          </a:p>
          <a:p>
            <a:pPr>
              <a:lnSpc>
                <a:spcPct val="120000"/>
              </a:lnSpc>
            </a:pPr>
            <a:r>
              <a:rPr lang="en-US" sz="2300">
                <a:latin typeface="Arial" pitchFamily="34" charset="0"/>
                <a:cs typeface="Arial" pitchFamily="34" charset="0"/>
              </a:rPr>
              <a:t>- Do khí thải từ quá trình đốt cháy nhiên liệu trong sản xuất công nghiệp và giao thông vận tải; quá trình đun nấu trong các hộ gia đình; do cháy rừng.</a:t>
            </a:r>
          </a:p>
          <a:p>
            <a:pPr>
              <a:lnSpc>
                <a:spcPct val="120000"/>
              </a:lnSpc>
            </a:pPr>
            <a:r>
              <a:rPr lang="en-US" sz="2300">
                <a:latin typeface="Arial" pitchFamily="34" charset="0"/>
                <a:cs typeface="Arial" pitchFamily="34" charset="0"/>
              </a:rPr>
              <a:t>- Do lạm dụng hóa chất bảo vệ thực vật: thuốc trừ sâu, diệt cỏ, diệt nấm bệnh,…</a:t>
            </a:r>
          </a:p>
          <a:p>
            <a:pPr>
              <a:lnSpc>
                <a:spcPct val="120000"/>
              </a:lnSpc>
            </a:pPr>
            <a:r>
              <a:rPr lang="en-US" sz="2300">
                <a:latin typeface="Arial" pitchFamily="34" charset="0"/>
                <a:cs typeface="Arial" pitchFamily="34" charset="0"/>
              </a:rPr>
              <a:t>- Do các chất phóng xạ từ các nhà máy điện nguyên tử; từ các vụ thử vũ khí hạt nhân.</a:t>
            </a:r>
          </a:p>
          <a:p>
            <a:pPr>
              <a:lnSpc>
                <a:spcPct val="120000"/>
              </a:lnSpc>
            </a:pPr>
            <a:r>
              <a:rPr lang="en-US" sz="2300">
                <a:latin typeface="Arial" pitchFamily="34" charset="0"/>
                <a:cs typeface="Arial" pitchFamily="34" charset="0"/>
              </a:rPr>
              <a:t>- Do chất thải không được thu gom và xử lí đúng cách tạo môi trường cho các vi sinh vật gây bệnh phát triển.</a:t>
            </a:r>
          </a:p>
          <a:p>
            <a:pPr>
              <a:lnSpc>
                <a:spcPct val="120000"/>
              </a:lnSpc>
            </a:pPr>
            <a:r>
              <a:rPr lang="en-US" sz="2300">
                <a:latin typeface="Arial" pitchFamily="34" charset="0"/>
                <a:cs typeface="Arial" pitchFamily="34" charset="0"/>
              </a:rPr>
              <a:t>- Do quá trình xây dựng, sinh hoạt, khai thác,… thải ra các vật liệu rắn.</a:t>
            </a:r>
          </a:p>
          <a:p>
            <a:pPr>
              <a:lnSpc>
                <a:spcPct val="120000"/>
              </a:lnSpc>
            </a:pPr>
            <a:r>
              <a:rPr lang="en-US" sz="2300">
                <a:latin typeface="Arial" pitchFamily="34" charset="0"/>
                <a:cs typeface="Arial" pitchFamily="34" charset="0"/>
              </a:rPr>
              <a:t>- Do nước thải từ các nhà máy, hoạt động sản xuất,…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854" y="-1028700"/>
            <a:ext cx="15079425" cy="2057400"/>
            <a:chOff x="0" y="0"/>
            <a:chExt cx="5958856" cy="812800"/>
          </a:xfrm>
        </p:grpSpPr>
        <p:sp>
          <p:nvSpPr>
            <p:cNvPr id="3" name="Freeform 3"/>
            <p:cNvSpPr/>
            <p:nvPr/>
          </p:nvSpPr>
          <p:spPr>
            <a:xfrm>
              <a:off x="0" y="0"/>
              <a:ext cx="5958856" cy="812800"/>
            </a:xfrm>
            <a:custGeom>
              <a:avLst/>
              <a:gdLst/>
              <a:ahLst/>
              <a:cxnLst/>
              <a:rect l="l" t="t" r="r" b="b"/>
              <a:pathLst>
                <a:path w="5958856" h="812800">
                  <a:moveTo>
                    <a:pt x="0" y="0"/>
                  </a:moveTo>
                  <a:lnTo>
                    <a:pt x="5958856" y="0"/>
                  </a:lnTo>
                  <a:lnTo>
                    <a:pt x="5958856"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9527075" y="-606081"/>
            <a:ext cx="2661750" cy="1909133"/>
            <a:chOff x="0" y="0"/>
            <a:chExt cx="5324887" cy="3818265"/>
          </a:xfrm>
        </p:grpSpPr>
        <p:sp>
          <p:nvSpPr>
            <p:cNvPr id="6" name="Freeform 6"/>
            <p:cNvSpPr/>
            <p:nvPr/>
          </p:nvSpPr>
          <p:spPr>
            <a:xfrm rot="-5400000">
              <a:off x="2160332" y="653710"/>
              <a:ext cx="2606104" cy="3723006"/>
            </a:xfrm>
            <a:custGeom>
              <a:avLst/>
              <a:gdLst/>
              <a:ahLst/>
              <a:cxnLst/>
              <a:rect l="l" t="t" r="r" b="b"/>
              <a:pathLst>
                <a:path w="2606104" h="3723006">
                  <a:moveTo>
                    <a:pt x="0" y="0"/>
                  </a:moveTo>
                  <a:lnTo>
                    <a:pt x="2606104" y="0"/>
                  </a:lnTo>
                  <a:lnTo>
                    <a:pt x="2606104" y="3723006"/>
                  </a:lnTo>
                  <a:lnTo>
                    <a:pt x="0" y="37230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79471" y="-679471"/>
              <a:ext cx="2594344" cy="3953287"/>
            </a:xfrm>
            <a:custGeom>
              <a:avLst/>
              <a:gdLst/>
              <a:ahLst/>
              <a:cxnLst/>
              <a:rect l="l" t="t" r="r" b="b"/>
              <a:pathLst>
                <a:path w="2594344" h="3953287">
                  <a:moveTo>
                    <a:pt x="0" y="0"/>
                  </a:moveTo>
                  <a:lnTo>
                    <a:pt x="2594345" y="0"/>
                  </a:lnTo>
                  <a:lnTo>
                    <a:pt x="2594345" y="3953287"/>
                  </a:lnTo>
                  <a:lnTo>
                    <a:pt x="0" y="39532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685621" y="0"/>
            <a:ext cx="7144958" cy="1028700"/>
            <a:chOff x="0" y="0"/>
            <a:chExt cx="14293638" cy="2057400"/>
          </a:xfrm>
        </p:grpSpPr>
        <p:sp>
          <p:nvSpPr>
            <p:cNvPr id="9" name="Freeform 9"/>
            <p:cNvSpPr/>
            <p:nvPr/>
          </p:nvSpPr>
          <p:spPr>
            <a:xfrm>
              <a:off x="0" y="0"/>
              <a:ext cx="1967389" cy="2057400"/>
            </a:xfrm>
            <a:custGeom>
              <a:avLst/>
              <a:gdLst/>
              <a:ahLst/>
              <a:cxnLst/>
              <a:rect l="l" t="t" r="r" b="b"/>
              <a:pathLst>
                <a:path w="1967389" h="2057400">
                  <a:moveTo>
                    <a:pt x="0" y="0"/>
                  </a:moveTo>
                  <a:lnTo>
                    <a:pt x="1967389" y="0"/>
                  </a:lnTo>
                  <a:lnTo>
                    <a:pt x="1967389" y="2057400"/>
                  </a:lnTo>
                  <a:lnTo>
                    <a:pt x="0" y="2057400"/>
                  </a:lnTo>
                  <a:lnTo>
                    <a:pt x="0" y="0"/>
                  </a:lnTo>
                  <a:close/>
                </a:path>
              </a:pathLst>
            </a:custGeom>
            <a:blipFill>
              <a:blip r:embed="rId6"/>
              <a:stretch>
                <a:fillRect/>
              </a:stretch>
            </a:blipFill>
          </p:spPr>
        </p:sp>
        <p:sp>
          <p:nvSpPr>
            <p:cNvPr id="10" name="TextBox 10"/>
            <p:cNvSpPr txBox="1"/>
            <p:nvPr/>
          </p:nvSpPr>
          <p:spPr>
            <a:xfrm>
              <a:off x="2315725" y="608542"/>
              <a:ext cx="11977913"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BẢO VỆ MÔI TRƯỜNG</a:t>
              </a:r>
            </a:p>
          </p:txBody>
        </p:sp>
      </p:grpSp>
      <p:grpSp>
        <p:nvGrpSpPr>
          <p:cNvPr id="11" name="Group 11"/>
          <p:cNvGrpSpPr/>
          <p:nvPr/>
        </p:nvGrpSpPr>
        <p:grpSpPr>
          <a:xfrm>
            <a:off x="685622" y="2394957"/>
            <a:ext cx="4952648" cy="1084669"/>
            <a:chOff x="0" y="0"/>
            <a:chExt cx="9907876" cy="2169337"/>
          </a:xfrm>
        </p:grpSpPr>
        <p:grpSp>
          <p:nvGrpSpPr>
            <p:cNvPr id="12" name="Group 12"/>
            <p:cNvGrpSpPr/>
            <p:nvPr/>
          </p:nvGrpSpPr>
          <p:grpSpPr>
            <a:xfrm>
              <a:off x="1084669" y="287639"/>
              <a:ext cx="8823207" cy="1594060"/>
              <a:chOff x="0" y="0"/>
              <a:chExt cx="2053614" cy="371020"/>
            </a:xfrm>
          </p:grpSpPr>
          <p:sp>
            <p:nvSpPr>
              <p:cNvPr id="13" name="Freeform 13"/>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14" name="TextBox 14"/>
              <p:cNvSpPr txBox="1"/>
              <p:nvPr/>
            </p:nvSpPr>
            <p:spPr>
              <a:xfrm>
                <a:off x="0" y="-47625"/>
                <a:ext cx="812800" cy="860425"/>
              </a:xfrm>
              <a:prstGeom prst="rect">
                <a:avLst/>
              </a:prstGeom>
            </p:spPr>
            <p:txBody>
              <a:bodyPr lIns="96357" tIns="96357" rIns="96357" bIns="96357" rtlCol="0" anchor="ctr"/>
              <a:lstStyle/>
              <a:p>
                <a:pPr algn="ctr">
                  <a:lnSpc>
                    <a:spcPts val="2239"/>
                  </a:lnSpc>
                </a:pPr>
                <a:endParaRPr b="1">
                  <a:latin typeface="Arial" pitchFamily="34" charset="0"/>
                </a:endParaRPr>
              </a:p>
            </p:txBody>
          </p:sp>
        </p:grpSp>
        <p:grpSp>
          <p:nvGrpSpPr>
            <p:cNvPr id="15" name="Group 15"/>
            <p:cNvGrpSpPr/>
            <p:nvPr/>
          </p:nvGrpSpPr>
          <p:grpSpPr>
            <a:xfrm>
              <a:off x="0" y="0"/>
              <a:ext cx="2169337" cy="216933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8" name="Freeform 18"/>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19" name="TextBox 19"/>
            <p:cNvSpPr txBox="1"/>
            <p:nvPr/>
          </p:nvSpPr>
          <p:spPr>
            <a:xfrm>
              <a:off x="2532323" y="664510"/>
              <a:ext cx="7146953"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khí thải</a:t>
              </a:r>
            </a:p>
          </p:txBody>
        </p:sp>
      </p:grpSp>
      <p:grpSp>
        <p:nvGrpSpPr>
          <p:cNvPr id="20" name="Group 20"/>
          <p:cNvGrpSpPr/>
          <p:nvPr/>
        </p:nvGrpSpPr>
        <p:grpSpPr>
          <a:xfrm>
            <a:off x="685622" y="3852370"/>
            <a:ext cx="4952648" cy="1084669"/>
            <a:chOff x="0" y="0"/>
            <a:chExt cx="9907876" cy="2169337"/>
          </a:xfrm>
        </p:grpSpPr>
        <p:grpSp>
          <p:nvGrpSpPr>
            <p:cNvPr id="21" name="Group 21"/>
            <p:cNvGrpSpPr/>
            <p:nvPr/>
          </p:nvGrpSpPr>
          <p:grpSpPr>
            <a:xfrm>
              <a:off x="1084669" y="113023"/>
              <a:ext cx="8823207" cy="1881699"/>
              <a:chOff x="0" y="0"/>
              <a:chExt cx="2053614" cy="437968"/>
            </a:xfrm>
          </p:grpSpPr>
          <p:sp>
            <p:nvSpPr>
              <p:cNvPr id="22" name="Freeform 22"/>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24" name="Group 24"/>
            <p:cNvGrpSpPr/>
            <p:nvPr/>
          </p:nvGrpSpPr>
          <p:grpSpPr>
            <a:xfrm>
              <a:off x="0" y="0"/>
              <a:ext cx="2169337" cy="2169337"/>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6" name="TextBox 26"/>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27" name="Freeform 27"/>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28" name="TextBox 28"/>
            <p:cNvSpPr txBox="1"/>
            <p:nvPr/>
          </p:nvSpPr>
          <p:spPr>
            <a:xfrm>
              <a:off x="2303556" y="265564"/>
              <a:ext cx="7464620" cy="1692771"/>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hóa chất bảo vệ thực vật</a:t>
              </a:r>
            </a:p>
          </p:txBody>
        </p:sp>
      </p:grpSp>
      <p:grpSp>
        <p:nvGrpSpPr>
          <p:cNvPr id="29" name="Group 29"/>
          <p:cNvGrpSpPr/>
          <p:nvPr/>
        </p:nvGrpSpPr>
        <p:grpSpPr>
          <a:xfrm>
            <a:off x="685622" y="5311688"/>
            <a:ext cx="4952648" cy="1084669"/>
            <a:chOff x="0" y="0"/>
            <a:chExt cx="9907876" cy="2169337"/>
          </a:xfrm>
        </p:grpSpPr>
        <p:grpSp>
          <p:nvGrpSpPr>
            <p:cNvPr id="30" name="Group 30"/>
            <p:cNvGrpSpPr/>
            <p:nvPr/>
          </p:nvGrpSpPr>
          <p:grpSpPr>
            <a:xfrm>
              <a:off x="1084669" y="113023"/>
              <a:ext cx="8823207" cy="1881699"/>
              <a:chOff x="0" y="0"/>
              <a:chExt cx="2053614" cy="437968"/>
            </a:xfrm>
          </p:grpSpPr>
          <p:sp>
            <p:nvSpPr>
              <p:cNvPr id="31" name="Freeform 31"/>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33" name="Group 33"/>
            <p:cNvGrpSpPr/>
            <p:nvPr/>
          </p:nvGrpSpPr>
          <p:grpSpPr>
            <a:xfrm>
              <a:off x="0" y="0"/>
              <a:ext cx="2169337" cy="2169337"/>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35" name="TextBox 35"/>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36" name="Freeform 36"/>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37" name="TextBox 37"/>
            <p:cNvSpPr txBox="1"/>
            <p:nvPr/>
          </p:nvSpPr>
          <p:spPr>
            <a:xfrm>
              <a:off x="2303556" y="265564"/>
              <a:ext cx="7464620" cy="1692771"/>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các chất phóng xạ</a:t>
              </a:r>
            </a:p>
          </p:txBody>
        </p:sp>
      </p:grpSp>
      <p:grpSp>
        <p:nvGrpSpPr>
          <p:cNvPr id="38" name="Group 38"/>
          <p:cNvGrpSpPr/>
          <p:nvPr/>
        </p:nvGrpSpPr>
        <p:grpSpPr>
          <a:xfrm>
            <a:off x="6094413" y="2394957"/>
            <a:ext cx="4952648" cy="1084669"/>
            <a:chOff x="0" y="0"/>
            <a:chExt cx="9907876" cy="2169337"/>
          </a:xfrm>
        </p:grpSpPr>
        <p:grpSp>
          <p:nvGrpSpPr>
            <p:cNvPr id="39" name="Group 39"/>
            <p:cNvGrpSpPr/>
            <p:nvPr/>
          </p:nvGrpSpPr>
          <p:grpSpPr>
            <a:xfrm>
              <a:off x="1084669" y="113023"/>
              <a:ext cx="8823207" cy="1881699"/>
              <a:chOff x="0" y="0"/>
              <a:chExt cx="2053614" cy="437968"/>
            </a:xfrm>
          </p:grpSpPr>
          <p:sp>
            <p:nvSpPr>
              <p:cNvPr id="40" name="Freeform 40"/>
              <p:cNvSpPr/>
              <p:nvPr/>
            </p:nvSpPr>
            <p:spPr>
              <a:xfrm>
                <a:off x="0" y="0"/>
                <a:ext cx="2053614" cy="437968"/>
              </a:xfrm>
              <a:custGeom>
                <a:avLst/>
                <a:gdLst/>
                <a:ahLst/>
                <a:cxnLst/>
                <a:rect l="l" t="t" r="r" b="b"/>
                <a:pathLst>
                  <a:path w="2053614" h="437968">
                    <a:moveTo>
                      <a:pt x="0" y="0"/>
                    </a:moveTo>
                    <a:lnTo>
                      <a:pt x="2053614" y="0"/>
                    </a:lnTo>
                    <a:lnTo>
                      <a:pt x="2053614" y="437968"/>
                    </a:lnTo>
                    <a:lnTo>
                      <a:pt x="0" y="437968"/>
                    </a:lnTo>
                    <a:close/>
                  </a:path>
                </a:pathLst>
              </a:custGeom>
              <a:gradFill rotWithShape="1">
                <a:gsLst>
                  <a:gs pos="0">
                    <a:srgbClr val="FF5F5F">
                      <a:alpha val="100000"/>
                    </a:srgbClr>
                  </a:gs>
                  <a:gs pos="100000">
                    <a:srgbClr val="FF914D">
                      <a:alpha val="100000"/>
                    </a:srgbClr>
                  </a:gs>
                </a:gsLst>
                <a:lin ang="0"/>
              </a:gradFill>
            </p:spPr>
          </p:sp>
          <p:sp>
            <p:nvSpPr>
              <p:cNvPr id="41" name="TextBox 4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42" name="Group 42"/>
            <p:cNvGrpSpPr/>
            <p:nvPr/>
          </p:nvGrpSpPr>
          <p:grpSpPr>
            <a:xfrm>
              <a:off x="0" y="0"/>
              <a:ext cx="2169337" cy="2169337"/>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44" name="TextBox 44"/>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45" name="Freeform 45"/>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46" name="TextBox 46"/>
            <p:cNvSpPr txBox="1"/>
            <p:nvPr/>
          </p:nvSpPr>
          <p:spPr>
            <a:xfrm>
              <a:off x="2303556" y="265564"/>
              <a:ext cx="7464620" cy="1692771"/>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sinh vật gây bệnh</a:t>
              </a:r>
            </a:p>
          </p:txBody>
        </p:sp>
      </p:grpSp>
      <p:grpSp>
        <p:nvGrpSpPr>
          <p:cNvPr id="47" name="Group 47"/>
          <p:cNvGrpSpPr/>
          <p:nvPr/>
        </p:nvGrpSpPr>
        <p:grpSpPr>
          <a:xfrm>
            <a:off x="6094413" y="3852370"/>
            <a:ext cx="4952648" cy="1084669"/>
            <a:chOff x="0" y="0"/>
            <a:chExt cx="9907876" cy="2169337"/>
          </a:xfrm>
        </p:grpSpPr>
        <p:grpSp>
          <p:nvGrpSpPr>
            <p:cNvPr id="48" name="Group 48"/>
            <p:cNvGrpSpPr/>
            <p:nvPr/>
          </p:nvGrpSpPr>
          <p:grpSpPr>
            <a:xfrm>
              <a:off x="1084669" y="287639"/>
              <a:ext cx="8823207" cy="1594060"/>
              <a:chOff x="0" y="0"/>
              <a:chExt cx="2053614" cy="371020"/>
            </a:xfrm>
          </p:grpSpPr>
          <p:sp>
            <p:nvSpPr>
              <p:cNvPr id="49" name="Freeform 49"/>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50" name="TextBox 5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51" name="Group 51"/>
            <p:cNvGrpSpPr/>
            <p:nvPr/>
          </p:nvGrpSpPr>
          <p:grpSpPr>
            <a:xfrm>
              <a:off x="0" y="0"/>
              <a:ext cx="2169337" cy="2169337"/>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53" name="TextBox 53"/>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54" name="Freeform 54"/>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55" name="TextBox 55"/>
            <p:cNvSpPr txBox="1"/>
            <p:nvPr/>
          </p:nvSpPr>
          <p:spPr>
            <a:xfrm>
              <a:off x="2369903" y="664510"/>
              <a:ext cx="7537973"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chất thải rắn</a:t>
              </a:r>
            </a:p>
          </p:txBody>
        </p:sp>
      </p:grpSp>
      <p:grpSp>
        <p:nvGrpSpPr>
          <p:cNvPr id="56" name="Group 56"/>
          <p:cNvGrpSpPr/>
          <p:nvPr/>
        </p:nvGrpSpPr>
        <p:grpSpPr>
          <a:xfrm>
            <a:off x="6094413" y="5311688"/>
            <a:ext cx="4952648" cy="1084669"/>
            <a:chOff x="0" y="0"/>
            <a:chExt cx="9907876" cy="2169337"/>
          </a:xfrm>
        </p:grpSpPr>
        <p:grpSp>
          <p:nvGrpSpPr>
            <p:cNvPr id="57" name="Group 57"/>
            <p:cNvGrpSpPr/>
            <p:nvPr/>
          </p:nvGrpSpPr>
          <p:grpSpPr>
            <a:xfrm>
              <a:off x="1084669" y="287639"/>
              <a:ext cx="8823207" cy="1594060"/>
              <a:chOff x="0" y="0"/>
              <a:chExt cx="2053614" cy="371020"/>
            </a:xfrm>
          </p:grpSpPr>
          <p:sp>
            <p:nvSpPr>
              <p:cNvPr id="58" name="Freeform 58"/>
              <p:cNvSpPr/>
              <p:nvPr/>
            </p:nvSpPr>
            <p:spPr>
              <a:xfrm>
                <a:off x="0" y="0"/>
                <a:ext cx="2053614" cy="371020"/>
              </a:xfrm>
              <a:custGeom>
                <a:avLst/>
                <a:gdLst/>
                <a:ahLst/>
                <a:cxnLst/>
                <a:rect l="l" t="t" r="r" b="b"/>
                <a:pathLst>
                  <a:path w="2053614" h="371020">
                    <a:moveTo>
                      <a:pt x="0" y="0"/>
                    </a:moveTo>
                    <a:lnTo>
                      <a:pt x="2053614" y="0"/>
                    </a:lnTo>
                    <a:lnTo>
                      <a:pt x="2053614" y="371020"/>
                    </a:lnTo>
                    <a:lnTo>
                      <a:pt x="0" y="371020"/>
                    </a:lnTo>
                    <a:close/>
                  </a:path>
                </a:pathLst>
              </a:custGeom>
              <a:gradFill rotWithShape="1">
                <a:gsLst>
                  <a:gs pos="0">
                    <a:srgbClr val="FF5F5F">
                      <a:alpha val="100000"/>
                    </a:srgbClr>
                  </a:gs>
                  <a:gs pos="100000">
                    <a:srgbClr val="FF914D">
                      <a:alpha val="100000"/>
                    </a:srgbClr>
                  </a:gs>
                </a:gsLst>
                <a:lin ang="0"/>
              </a:gradFill>
            </p:spPr>
          </p:sp>
          <p:sp>
            <p:nvSpPr>
              <p:cNvPr id="59" name="TextBox 5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grpSp>
          <p:nvGrpSpPr>
            <p:cNvPr id="60" name="Group 60"/>
            <p:cNvGrpSpPr/>
            <p:nvPr/>
          </p:nvGrpSpPr>
          <p:grpSpPr>
            <a:xfrm>
              <a:off x="0" y="0"/>
              <a:ext cx="2169337" cy="2169337"/>
              <a:chOff x="0" y="0"/>
              <a:chExt cx="812800" cy="812800"/>
            </a:xfrm>
          </p:grpSpPr>
          <p:sp>
            <p:nvSpPr>
              <p:cNvPr id="61" name="Freeform 6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62" name="TextBox 62"/>
              <p:cNvSpPr txBox="1"/>
              <p:nvPr/>
            </p:nvSpPr>
            <p:spPr>
              <a:xfrm>
                <a:off x="76200" y="28575"/>
                <a:ext cx="660400" cy="708025"/>
              </a:xfrm>
              <a:prstGeom prst="rect">
                <a:avLst/>
              </a:prstGeom>
            </p:spPr>
            <p:txBody>
              <a:bodyPr lIns="26782" tIns="26782" rIns="26782" bIns="26782" rtlCol="0" anchor="ctr"/>
              <a:lstStyle/>
              <a:p>
                <a:pPr algn="ctr">
                  <a:lnSpc>
                    <a:spcPts val="2239"/>
                  </a:lnSpc>
                </a:pPr>
                <a:endParaRPr b="1">
                  <a:latin typeface="Arial" pitchFamily="34" charset="0"/>
                </a:endParaRPr>
              </a:p>
            </p:txBody>
          </p:sp>
        </p:grpSp>
        <p:sp>
          <p:nvSpPr>
            <p:cNvPr id="63" name="Freeform 63"/>
            <p:cNvSpPr/>
            <p:nvPr/>
          </p:nvSpPr>
          <p:spPr>
            <a:xfrm>
              <a:off x="225124" y="304632"/>
              <a:ext cx="1719089" cy="1560073"/>
            </a:xfrm>
            <a:custGeom>
              <a:avLst/>
              <a:gdLst/>
              <a:ahLst/>
              <a:cxnLst/>
              <a:rect l="l" t="t" r="r" b="b"/>
              <a:pathLst>
                <a:path w="1719089" h="1560073">
                  <a:moveTo>
                    <a:pt x="0" y="0"/>
                  </a:moveTo>
                  <a:lnTo>
                    <a:pt x="1719089" y="0"/>
                  </a:lnTo>
                  <a:lnTo>
                    <a:pt x="1719089" y="1560073"/>
                  </a:lnTo>
                  <a:lnTo>
                    <a:pt x="0" y="1560073"/>
                  </a:lnTo>
                  <a:lnTo>
                    <a:pt x="0" y="0"/>
                  </a:lnTo>
                  <a:close/>
                </a:path>
              </a:pathLst>
            </a:custGeom>
            <a:blipFill>
              <a:blip r:embed="rId7"/>
              <a:stretch>
                <a:fillRect/>
              </a:stretch>
            </a:blipFill>
          </p:spPr>
        </p:sp>
        <p:sp>
          <p:nvSpPr>
            <p:cNvPr id="64" name="TextBox 64"/>
            <p:cNvSpPr txBox="1"/>
            <p:nvPr/>
          </p:nvSpPr>
          <p:spPr>
            <a:xfrm>
              <a:off x="2369903" y="664510"/>
              <a:ext cx="7537973" cy="846386"/>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Ô nhiễm do nước thải</a:t>
              </a:r>
            </a:p>
          </p:txBody>
        </p:sp>
      </p:grpSp>
      <p:sp>
        <p:nvSpPr>
          <p:cNvPr id="65" name="TextBox 65"/>
          <p:cNvSpPr txBox="1"/>
          <p:nvPr/>
        </p:nvSpPr>
        <p:spPr>
          <a:xfrm>
            <a:off x="685622" y="1129191"/>
            <a:ext cx="10817582"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Ô nhiễm môi trường</a:t>
            </a:r>
          </a:p>
        </p:txBody>
      </p:sp>
      <p:sp>
        <p:nvSpPr>
          <p:cNvPr id="66" name="TextBox 66"/>
          <p:cNvSpPr txBox="1"/>
          <p:nvPr/>
        </p:nvSpPr>
        <p:spPr>
          <a:xfrm>
            <a:off x="1542177" y="1710407"/>
            <a:ext cx="9104471" cy="423193"/>
          </a:xfrm>
          <a:prstGeom prst="rect">
            <a:avLst/>
          </a:prstGeom>
        </p:spPr>
        <p:txBody>
          <a:bodyPr lIns="0" tIns="0" rIns="0" bIns="0" rtlCol="0" anchor="t">
            <a:spAutoFit/>
          </a:bodyPr>
          <a:lstStyle/>
          <a:p>
            <a:pPr algn="ctr">
              <a:lnSpc>
                <a:spcPts val="3266"/>
              </a:lnSpc>
              <a:spcBef>
                <a:spcPct val="0"/>
              </a:spcBef>
            </a:pPr>
            <a:r>
              <a:rPr lang="en-US" sz="2300" b="1">
                <a:solidFill>
                  <a:srgbClr val="9A0000"/>
                </a:solidFill>
                <a:latin typeface="Arial" pitchFamily="34" charset="0"/>
              </a:rPr>
              <a:t>PHÂN LOẠI Ô NHIỄM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1000"/>
                                        <p:tgtEl>
                                          <p:spTgt spid="56"/>
                                        </p:tgtEl>
                                      </p:cBhvr>
                                    </p:animEffect>
                                    <p:anim calcmode="lin" valueType="num">
                                      <p:cBhvr>
                                        <p:cTn id="50" dur="1000" fill="hold"/>
                                        <p:tgtEl>
                                          <p:spTgt spid="56"/>
                                        </p:tgtEl>
                                        <p:attrNameLst>
                                          <p:attrName>ppt_x</p:attrName>
                                        </p:attrNameLst>
                                      </p:cBhvr>
                                      <p:tavLst>
                                        <p:tav tm="0">
                                          <p:val>
                                            <p:strVal val="#ppt_x"/>
                                          </p:val>
                                        </p:tav>
                                        <p:tav tm="100000">
                                          <p:val>
                                            <p:strVal val="#ppt_x"/>
                                          </p:val>
                                        </p:tav>
                                      </p:tavLst>
                                    </p:anim>
                                    <p:anim calcmode="lin" valueType="num">
                                      <p:cBhvr>
                                        <p:cTn id="5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751</Words>
  <Application>Microsoft Office PowerPoint</Application>
  <PresentationFormat>Custom</PresentationFormat>
  <Paragraphs>64</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42* CÂN BẰNG TỰ NHIÊN VÀ BẢO VỆ MÔI TRƯỜNG</dc:title>
  <dc:creator>DO THUY QUYNH</dc:creator>
  <cp:lastModifiedBy>DO THUY QUYNH</cp:lastModifiedBy>
  <cp:revision>7</cp:revision>
  <dcterms:created xsi:type="dcterms:W3CDTF">2006-08-16T00:00:00Z</dcterms:created>
  <dcterms:modified xsi:type="dcterms:W3CDTF">2026-03-09T08:18:02Z</dcterms:modified>
  <dc:identifier>DAFlmPTT1Go</dc:identifier>
</cp:coreProperties>
</file>