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276" r:id="rId3"/>
    <p:sldId id="258" r:id="rId4"/>
    <p:sldId id="259" r:id="rId5"/>
    <p:sldId id="261" r:id="rId6"/>
    <p:sldId id="262" r:id="rId7"/>
    <p:sldId id="263" r:id="rId8"/>
    <p:sldId id="266" r:id="rId9"/>
    <p:sldId id="267" r:id="rId10"/>
    <p:sldId id="272" r:id="rId11"/>
  </p:sldIdLst>
  <p:sldSz cx="12188825" cy="6858000"/>
  <p:notesSz cx="6858000" cy="9144000"/>
  <p:embeddedFontLst>
    <p:embeddedFont>
      <p:font typeface="A2.Jovis-WorkSansRegular-San" panose="020B0604020202020204" charset="0"/>
      <p:regular r:id="rId13"/>
    </p:embeddedFont>
    <p:embeddedFont>
      <p:font typeface="Calibri" panose="020F0502020204030204" pitchFamily="34" charset="0"/>
      <p:regular r:id="rId14"/>
      <p:bold r:id="rId15"/>
      <p:italic r:id="rId16"/>
      <p:boldItalic r:id="rId17"/>
    </p:embeddedFont>
    <p:embeddedFont>
      <p:font typeface="Averta Std ExtraBold" panose="00000900000000000000" charset="0"/>
      <p:bold r:id="rId18"/>
      <p:boldItalic r:id="rId19"/>
    </p:embeddedFont>
    <p:embeddedFont>
      <p:font typeface="A3.Jovis-BebasNeueBold-San" panose="020B0604020202020204" charset="0"/>
      <p:bold r:id="rId20"/>
    </p:embeddedFont>
  </p:embeddedFont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234" y="9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40A78-0E70-496D-AE0B-09400AB322E6}"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8940B-10E4-49A5-B225-5024699EC8DB}" type="slidenum">
              <a:rPr lang="en-US" smtClean="0"/>
              <a:t>‹#›</a:t>
            </a:fld>
            <a:endParaRPr lang="en-US"/>
          </a:p>
        </p:txBody>
      </p:sp>
    </p:spTree>
    <p:extLst>
      <p:ext uri="{BB962C8B-B14F-4D97-AF65-F5344CB8AC3E}">
        <p14:creationId xmlns:p14="http://schemas.microsoft.com/office/powerpoint/2010/main" val="164711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a:t>Click to edit Master title style</a:t>
            </a:r>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t>3/9/2026</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03910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3/9/2026</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67637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t>3/9/2026</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0624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t>3/9/2026</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39492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t>3/9/2026</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37554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a:t>Click to edit Master title style</a:t>
            </a:r>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3/9/2026</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3/9/2026</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69566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xmlns="" id="{82F53C26-248E-4AEB-9999-D41DB034BA6C}"/>
              </a:ext>
            </a:extLst>
          </p:cNvPr>
          <p:cNvSpPr/>
          <p:nvPr/>
        </p:nvSpPr>
        <p:spPr>
          <a:xfrm>
            <a:off x="2838132" y="2328228"/>
            <a:ext cx="5947012" cy="844826"/>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2.Jovis-WorkSansRegular-San"/>
            </a:endParaRPr>
          </a:p>
        </p:txBody>
      </p:sp>
      <p:sp>
        <p:nvSpPr>
          <p:cNvPr id="117" name="!!1a">
            <a:extLst>
              <a:ext uri="{FF2B5EF4-FFF2-40B4-BE49-F238E27FC236}">
                <a16:creationId xmlns:a16="http://schemas.microsoft.com/office/drawing/2014/main" xmlns="" id="{65DA152C-4C6C-4037-B246-7F8E64CF95AF}"/>
              </a:ext>
            </a:extLst>
          </p:cNvPr>
          <p:cNvSpPr txBox="1"/>
          <p:nvPr/>
        </p:nvSpPr>
        <p:spPr>
          <a:xfrm>
            <a:off x="3522534" y="2442997"/>
            <a:ext cx="4476492" cy="769241"/>
          </a:xfrm>
          <a:prstGeom prst="rect">
            <a:avLst/>
          </a:prstGeom>
          <a:noFill/>
        </p:spPr>
        <p:txBody>
          <a:bodyPr wrap="square" rtlCol="0">
            <a:spAutoFit/>
          </a:bodyPr>
          <a:lstStyle/>
          <a:p>
            <a:pPr algn="ctr" defTabSz="914126"/>
            <a:r>
              <a:rPr lang="en-US" sz="4399" b="1" dirty="0">
                <a:solidFill>
                  <a:prstClr val="white"/>
                </a:solidFill>
                <a:effectLst>
                  <a:outerShdw blurRad="38100" dist="38100" dir="2700000" algn="tl">
                    <a:srgbClr val="000000">
                      <a:alpha val="43137"/>
                    </a:srgbClr>
                  </a:outerShdw>
                </a:effectLst>
                <a:latin typeface="Averta Std ExtraBold" panose="00000900000000000000" pitchFamily="50" charset="0"/>
              </a:rPr>
              <a:t>GIẢI MÃ Ô CHỮ</a:t>
            </a:r>
          </a:p>
        </p:txBody>
      </p:sp>
      <p:grpSp>
        <p:nvGrpSpPr>
          <p:cNvPr id="125" name="Group 124">
            <a:extLst>
              <a:ext uri="{FF2B5EF4-FFF2-40B4-BE49-F238E27FC236}">
                <a16:creationId xmlns:a16="http://schemas.microsoft.com/office/drawing/2014/main" xmlns="" id="{9AE76C8D-9DAB-4AE4-B856-EF1264754410}"/>
              </a:ext>
            </a:extLst>
          </p:cNvPr>
          <p:cNvGrpSpPr/>
          <p:nvPr/>
        </p:nvGrpSpPr>
        <p:grpSpPr>
          <a:xfrm>
            <a:off x="8017503" y="2432837"/>
            <a:ext cx="641050" cy="638320"/>
            <a:chOff x="3626754" y="167081"/>
            <a:chExt cx="801748" cy="801748"/>
          </a:xfrm>
        </p:grpSpPr>
        <p:sp>
          <p:nvSpPr>
            <p:cNvPr id="120" name="Oval 119">
              <a:extLst>
                <a:ext uri="{FF2B5EF4-FFF2-40B4-BE49-F238E27FC236}">
                  <a16:creationId xmlns:a16="http://schemas.microsoft.com/office/drawing/2014/main" xmlns=""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2.Jovis-WorkSansRegular-San"/>
              </a:endParaRPr>
            </a:p>
          </p:txBody>
        </p:sp>
        <p:pic>
          <p:nvPicPr>
            <p:cNvPr id="122" name="Picture 121">
              <a:extLst>
                <a:ext uri="{FF2B5EF4-FFF2-40B4-BE49-F238E27FC236}">
                  <a16:creationId xmlns:a16="http://schemas.microsoft.com/office/drawing/2014/main" xmlns="" id="{0FCD2E41-0FD0-41DB-AD3C-1D1992610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xmlns="" id="{80D076BC-083F-4DED-A9EC-590CC6F2322B}"/>
              </a:ext>
            </a:extLst>
          </p:cNvPr>
          <p:cNvGrpSpPr/>
          <p:nvPr/>
        </p:nvGrpSpPr>
        <p:grpSpPr>
          <a:xfrm>
            <a:off x="2962904" y="2432837"/>
            <a:ext cx="641050" cy="638320"/>
            <a:chOff x="7758026" y="167081"/>
            <a:chExt cx="801748" cy="801748"/>
          </a:xfrm>
        </p:grpSpPr>
        <p:sp>
          <p:nvSpPr>
            <p:cNvPr id="127" name="Oval 126">
              <a:extLst>
                <a:ext uri="{FF2B5EF4-FFF2-40B4-BE49-F238E27FC236}">
                  <a16:creationId xmlns:a16="http://schemas.microsoft.com/office/drawing/2014/main" xmlns=""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A2.Jovis-WorkSansRegular-San"/>
              </a:endParaRPr>
            </a:p>
          </p:txBody>
        </p:sp>
        <p:pic>
          <p:nvPicPr>
            <p:cNvPr id="124" name="Picture 123">
              <a:extLst>
                <a:ext uri="{FF2B5EF4-FFF2-40B4-BE49-F238E27FC236}">
                  <a16:creationId xmlns:a16="http://schemas.microsoft.com/office/drawing/2014/main" xmlns="" id="{26DAE24C-9B8A-489A-AAEE-BFA50806E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10" name="Picture 6"/>
          <p:cNvPicPr>
            <a:picLocks noChangeAspect="1"/>
          </p:cNvPicPr>
          <p:nvPr/>
        </p:nvPicPr>
        <p:blipFill>
          <a:blip r:embed="rId4"/>
          <a:srcRect l="64771" t="21970"/>
          <a:stretch>
            <a:fillRect/>
          </a:stretch>
        </p:blipFill>
        <p:spPr>
          <a:xfrm rot="5400000">
            <a:off x="1244722" y="1604834"/>
            <a:ext cx="3802749" cy="8423022"/>
          </a:xfrm>
          <a:prstGeom prst="rect">
            <a:avLst/>
          </a:prstGeom>
        </p:spPr>
      </p:pic>
      <p:grpSp>
        <p:nvGrpSpPr>
          <p:cNvPr id="11" name="Group 7"/>
          <p:cNvGrpSpPr/>
          <p:nvPr/>
        </p:nvGrpSpPr>
        <p:grpSpPr>
          <a:xfrm>
            <a:off x="535586" y="517180"/>
            <a:ext cx="556781" cy="562926"/>
            <a:chOff x="0" y="0"/>
            <a:chExt cx="489869" cy="461803"/>
          </a:xfrm>
        </p:grpSpPr>
        <p:sp>
          <p:nvSpPr>
            <p:cNvPr id="12"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3"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4"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grpSp>
      <p:pic>
        <p:nvPicPr>
          <p:cNvPr id="15" name="Picture 13"/>
          <p:cNvPicPr>
            <a:picLocks noChangeAspect="1"/>
          </p:cNvPicPr>
          <p:nvPr/>
        </p:nvPicPr>
        <p:blipFill>
          <a:blip r:embed="rId5"/>
          <a:srcRect/>
          <a:stretch>
            <a:fillRect/>
          </a:stretch>
        </p:blipFill>
        <p:spPr>
          <a:xfrm rot="-7094170">
            <a:off x="9037395" y="-4336506"/>
            <a:ext cx="7034996" cy="7235659"/>
          </a:xfrm>
          <a:prstGeom prst="rect">
            <a:avLst/>
          </a:prstGeom>
        </p:spPr>
      </p:pic>
      <p:sp>
        <p:nvSpPr>
          <p:cNvPr id="16" name="!!1a">
            <a:extLst>
              <a:ext uri="{FF2B5EF4-FFF2-40B4-BE49-F238E27FC236}">
                <a16:creationId xmlns:a16="http://schemas.microsoft.com/office/drawing/2014/main" xmlns="" id="{65DA152C-4C6C-4037-B246-7F8E64CF95AF}"/>
              </a:ext>
            </a:extLst>
          </p:cNvPr>
          <p:cNvSpPr txBox="1"/>
          <p:nvPr/>
        </p:nvSpPr>
        <p:spPr>
          <a:xfrm>
            <a:off x="701887" y="-21914"/>
            <a:ext cx="10785051" cy="1876948"/>
          </a:xfrm>
          <a:prstGeom prst="rect">
            <a:avLst/>
          </a:prstGeom>
          <a:noFill/>
        </p:spPr>
        <p:txBody>
          <a:bodyPr wrap="square" rtlCol="0">
            <a:spAutoFit/>
          </a:bodyPr>
          <a:lstStyle/>
          <a:p>
            <a:pPr algn="ctr" defTabSz="914126"/>
            <a:r>
              <a:rPr lang="en-US" sz="2799" b="1" dirty="0">
                <a:solidFill>
                  <a:srgbClr val="FC6E51"/>
                </a:solidFill>
                <a:effectLst>
                  <a:outerShdw blurRad="38100" dist="38100" dir="2700000" algn="tl">
                    <a:srgbClr val="000000">
                      <a:alpha val="43137"/>
                    </a:srgbClr>
                  </a:outerShdw>
                </a:effectLst>
                <a:latin typeface="Averta Std ExtraBold" panose="00000900000000000000" pitchFamily="50" charset="0"/>
              </a:rPr>
              <a:t>KHTN8</a:t>
            </a:r>
          </a:p>
          <a:p>
            <a:pPr algn="ctr" defTabSz="914126"/>
            <a:r>
              <a:rPr lang="en-US" sz="4399" b="1" dirty="0">
                <a:solidFill>
                  <a:srgbClr val="FC6E51"/>
                </a:solidFill>
                <a:effectLst>
                  <a:outerShdw blurRad="38100" dist="38100" dir="2700000" algn="tl">
                    <a:srgbClr val="000000">
                      <a:alpha val="43137"/>
                    </a:srgbClr>
                  </a:outerShdw>
                </a:effectLst>
                <a:latin typeface="Averta Std ExtraBold" panose="00000900000000000000" pitchFamily="50" charset="0"/>
              </a:rPr>
              <a:t>KHÁI QUÁT VỀ SINH QUYỂN VÀ CÁC KHU SINH HỌC</a:t>
            </a:r>
          </a:p>
        </p:txBody>
      </p:sp>
      <p:sp>
        <p:nvSpPr>
          <p:cNvPr id="17" name="!!1a">
            <a:extLst>
              <a:ext uri="{FF2B5EF4-FFF2-40B4-BE49-F238E27FC236}">
                <a16:creationId xmlns:a16="http://schemas.microsoft.com/office/drawing/2014/main" xmlns="" id="{65DA152C-4C6C-4037-B246-7F8E64CF95AF}"/>
              </a:ext>
            </a:extLst>
          </p:cNvPr>
          <p:cNvSpPr txBox="1"/>
          <p:nvPr/>
        </p:nvSpPr>
        <p:spPr>
          <a:xfrm>
            <a:off x="701887" y="3732955"/>
            <a:ext cx="11313312" cy="2246312"/>
          </a:xfrm>
          <a:prstGeom prst="rect">
            <a:avLst/>
          </a:prstGeom>
          <a:noFill/>
        </p:spPr>
        <p:txBody>
          <a:bodyPr wrap="square" rtlCol="0">
            <a:spAutoFit/>
          </a:bodyPr>
          <a:lstStyle/>
          <a:p>
            <a:pPr algn="ctr" defTabSz="914126"/>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Chọn</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1 ô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chữ</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tham</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gia</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trả</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lời</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câu</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hỏi</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để</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điền</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vào</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ô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chữ</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hoàn</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tất</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7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câu</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hỏi</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để</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tìm</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ra</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từ</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khóa</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của</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 ô </a:t>
            </a:r>
            <a:r>
              <a:rPr lang="en-US" sz="3599" b="1" dirty="0" err="1">
                <a:solidFill>
                  <a:srgbClr val="FC6E51"/>
                </a:solidFill>
                <a:effectLst>
                  <a:outerShdw blurRad="38100" dist="38100" dir="2700000" algn="tl">
                    <a:srgbClr val="000000">
                      <a:alpha val="43137"/>
                    </a:srgbClr>
                  </a:outerShdw>
                </a:effectLst>
                <a:latin typeface="Averta Std ExtraBold" panose="00000900000000000000" pitchFamily="50" charset="0"/>
              </a:rPr>
              <a:t>chữ</a:t>
            </a:r>
            <a:r>
              <a:rPr lang="en-US" sz="3599" b="1" dirty="0">
                <a:solidFill>
                  <a:srgbClr val="FC6E51"/>
                </a:solidFill>
                <a:effectLst>
                  <a:outerShdw blurRad="38100" dist="38100" dir="2700000" algn="tl">
                    <a:srgbClr val="000000">
                      <a:alpha val="43137"/>
                    </a:srgbClr>
                  </a:outerShdw>
                </a:effectLst>
                <a:latin typeface="Averta Std ExtraBold" panose="00000900000000000000" pitchFamily="50" charset="0"/>
              </a:rPr>
              <a:t>.</a:t>
            </a:r>
          </a:p>
          <a:p>
            <a:pPr algn="ctr" defTabSz="914126">
              <a:lnSpc>
                <a:spcPct val="150000"/>
              </a:lnSpc>
            </a:pPr>
            <a:r>
              <a:rPr lang="en-US" sz="2399" dirty="0" err="1">
                <a:solidFill>
                  <a:srgbClr val="A0D468">
                    <a:lumMod val="75000"/>
                  </a:srgbClr>
                </a:solidFill>
                <a:latin typeface="Averta Std ExtraBold" panose="00000900000000000000" pitchFamily="50" charset="0"/>
              </a:rPr>
              <a:t>Câu</a:t>
            </a:r>
            <a:r>
              <a:rPr lang="en-US" sz="2399" dirty="0">
                <a:solidFill>
                  <a:srgbClr val="A0D468">
                    <a:lumMod val="75000"/>
                  </a:srgbClr>
                </a:solidFill>
                <a:latin typeface="Averta Std ExtraBold" panose="00000900000000000000" pitchFamily="50" charset="0"/>
              </a:rPr>
              <a:t> </a:t>
            </a:r>
            <a:r>
              <a:rPr lang="en-US" sz="2399" dirty="0" err="1">
                <a:solidFill>
                  <a:srgbClr val="A0D468">
                    <a:lumMod val="75000"/>
                  </a:srgbClr>
                </a:solidFill>
                <a:latin typeface="Averta Std ExtraBold" panose="00000900000000000000" pitchFamily="50" charset="0"/>
              </a:rPr>
              <a:t>trả</a:t>
            </a:r>
            <a:r>
              <a:rPr lang="en-US" sz="2399" dirty="0">
                <a:solidFill>
                  <a:srgbClr val="A0D468">
                    <a:lumMod val="75000"/>
                  </a:srgbClr>
                </a:solidFill>
                <a:latin typeface="Averta Std ExtraBold" panose="00000900000000000000" pitchFamily="50" charset="0"/>
              </a:rPr>
              <a:t> </a:t>
            </a:r>
            <a:r>
              <a:rPr lang="en-US" sz="2399" dirty="0" err="1">
                <a:solidFill>
                  <a:srgbClr val="A0D468">
                    <a:lumMod val="75000"/>
                  </a:srgbClr>
                </a:solidFill>
                <a:latin typeface="Averta Std ExtraBold" panose="00000900000000000000" pitchFamily="50" charset="0"/>
              </a:rPr>
              <a:t>lời</a:t>
            </a:r>
            <a:r>
              <a:rPr lang="en-US" sz="2399" dirty="0">
                <a:solidFill>
                  <a:srgbClr val="A0D468">
                    <a:lumMod val="75000"/>
                  </a:srgbClr>
                </a:solidFill>
                <a:latin typeface="Averta Std ExtraBold" panose="00000900000000000000" pitchFamily="50" charset="0"/>
              </a:rPr>
              <a:t> </a:t>
            </a:r>
            <a:r>
              <a:rPr lang="en-US" sz="2399" dirty="0" err="1">
                <a:solidFill>
                  <a:srgbClr val="A0D468">
                    <a:lumMod val="75000"/>
                  </a:srgbClr>
                </a:solidFill>
                <a:latin typeface="Averta Std ExtraBold" panose="00000900000000000000" pitchFamily="50" charset="0"/>
              </a:rPr>
              <a:t>đúng</a:t>
            </a:r>
            <a:r>
              <a:rPr lang="en-US" sz="2399" dirty="0">
                <a:solidFill>
                  <a:srgbClr val="A0D468">
                    <a:lumMod val="75000"/>
                  </a:srgbClr>
                </a:solidFill>
                <a:latin typeface="Averta Std ExtraBold" panose="00000900000000000000" pitchFamily="50" charset="0"/>
              </a:rPr>
              <a:t> </a:t>
            </a:r>
            <a:r>
              <a:rPr lang="en-US" sz="2399" dirty="0">
                <a:solidFill>
                  <a:srgbClr val="FC6E51"/>
                </a:solidFill>
                <a:latin typeface="Averta Std ExtraBold" panose="00000900000000000000" pitchFamily="50" charset="0"/>
              </a:rPr>
              <a:t>+1đ</a:t>
            </a:r>
          </a:p>
          <a:p>
            <a:pPr algn="ctr" defTabSz="914126">
              <a:lnSpc>
                <a:spcPct val="150000"/>
              </a:lnSpc>
            </a:pPr>
            <a:r>
              <a:rPr lang="en-US" sz="2399" dirty="0" err="1">
                <a:solidFill>
                  <a:srgbClr val="A0D468">
                    <a:lumMod val="75000"/>
                  </a:srgbClr>
                </a:solidFill>
                <a:latin typeface="Averta Std ExtraBold" panose="00000900000000000000" pitchFamily="50" charset="0"/>
              </a:rPr>
              <a:t>Từ</a:t>
            </a:r>
            <a:r>
              <a:rPr lang="en-US" sz="2399" dirty="0">
                <a:solidFill>
                  <a:srgbClr val="A0D468">
                    <a:lumMod val="75000"/>
                  </a:srgbClr>
                </a:solidFill>
                <a:latin typeface="Averta Std ExtraBold" panose="00000900000000000000" pitchFamily="50" charset="0"/>
              </a:rPr>
              <a:t> </a:t>
            </a:r>
            <a:r>
              <a:rPr lang="en-US" sz="2399" dirty="0" err="1">
                <a:solidFill>
                  <a:srgbClr val="A0D468">
                    <a:lumMod val="75000"/>
                  </a:srgbClr>
                </a:solidFill>
                <a:latin typeface="Averta Std ExtraBold" panose="00000900000000000000" pitchFamily="50" charset="0"/>
              </a:rPr>
              <a:t>khóa</a:t>
            </a:r>
            <a:r>
              <a:rPr lang="en-US" sz="2399" dirty="0">
                <a:solidFill>
                  <a:srgbClr val="A0D468">
                    <a:lumMod val="75000"/>
                  </a:srgbClr>
                </a:solidFill>
                <a:latin typeface="Averta Std ExtraBold" panose="00000900000000000000" pitchFamily="50" charset="0"/>
              </a:rPr>
              <a:t> </a:t>
            </a:r>
            <a:r>
              <a:rPr lang="en-US" sz="2399" dirty="0" err="1">
                <a:solidFill>
                  <a:srgbClr val="A0D468">
                    <a:lumMod val="75000"/>
                  </a:srgbClr>
                </a:solidFill>
                <a:latin typeface="Averta Std ExtraBold" panose="00000900000000000000" pitchFamily="50" charset="0"/>
              </a:rPr>
              <a:t>đúng</a:t>
            </a:r>
            <a:r>
              <a:rPr lang="en-US" sz="2399" dirty="0">
                <a:solidFill>
                  <a:srgbClr val="A0D468">
                    <a:lumMod val="75000"/>
                  </a:srgbClr>
                </a:solidFill>
                <a:latin typeface="Averta Std ExtraBold" panose="00000900000000000000" pitchFamily="50" charset="0"/>
              </a:rPr>
              <a:t> </a:t>
            </a:r>
            <a:r>
              <a:rPr lang="en-US" sz="2399" b="1" dirty="0">
                <a:solidFill>
                  <a:srgbClr val="FC6E51"/>
                </a:solidFill>
                <a:latin typeface="Averta Std ExtraBold" panose="00000900000000000000" pitchFamily="50" charset="0"/>
              </a:rPr>
              <a:t>+3đ</a:t>
            </a:r>
          </a:p>
        </p:txBody>
      </p:sp>
    </p:spTree>
    <p:extLst>
      <p:ext uri="{BB962C8B-B14F-4D97-AF65-F5344CB8AC3E}">
        <p14:creationId xmlns:p14="http://schemas.microsoft.com/office/powerpoint/2010/main" val="135396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250" fill="hold"/>
                                        <p:tgtEl>
                                          <p:spTgt spid="116"/>
                                        </p:tgtEl>
                                        <p:attrNameLst>
                                          <p:attrName>ppt_x</p:attrName>
                                        </p:attrNameLst>
                                      </p:cBhvr>
                                      <p:tavLst>
                                        <p:tav tm="0">
                                          <p:val>
                                            <p:strVal val="#ppt_x"/>
                                          </p:val>
                                        </p:tav>
                                        <p:tav tm="100000">
                                          <p:val>
                                            <p:strVal val="#ppt_x"/>
                                          </p:val>
                                        </p:tav>
                                      </p:tavLst>
                                    </p:anim>
                                    <p:anim calcmode="lin" valueType="num">
                                      <p:cBhvr additive="base">
                                        <p:cTn id="8" dur="125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additive="base">
                                        <p:cTn id="14" dur="1250" fill="hold"/>
                                        <p:tgtEl>
                                          <p:spTgt spid="117"/>
                                        </p:tgtEl>
                                        <p:attrNameLst>
                                          <p:attrName>ppt_x</p:attrName>
                                        </p:attrNameLst>
                                      </p:cBhvr>
                                      <p:tavLst>
                                        <p:tav tm="0">
                                          <p:val>
                                            <p:strVal val="#ppt_x"/>
                                          </p:val>
                                        </p:tav>
                                        <p:tav tm="100000">
                                          <p:val>
                                            <p:strVal val="#ppt_x"/>
                                          </p:val>
                                        </p:tav>
                                      </p:tavLst>
                                    </p:anim>
                                    <p:anim calcmode="lin" valueType="num">
                                      <p:cBhvr additive="base">
                                        <p:cTn id="15" dur="1250" fill="hold"/>
                                        <p:tgtEl>
                                          <p:spTgt spid="1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1250" fill="hold"/>
                                        <p:tgtEl>
                                          <p:spTgt spid="125"/>
                                        </p:tgtEl>
                                        <p:attrNameLst>
                                          <p:attrName>ppt_x</p:attrName>
                                        </p:attrNameLst>
                                      </p:cBhvr>
                                      <p:tavLst>
                                        <p:tav tm="0">
                                          <p:val>
                                            <p:strVal val="#ppt_x"/>
                                          </p:val>
                                        </p:tav>
                                        <p:tav tm="100000">
                                          <p:val>
                                            <p:strVal val="#ppt_x"/>
                                          </p:val>
                                        </p:tav>
                                      </p:tavLst>
                                    </p:anim>
                                    <p:anim calcmode="lin" valueType="num">
                                      <p:cBhvr additive="base">
                                        <p:cTn id="19" dur="1250" fill="hold"/>
                                        <p:tgtEl>
                                          <p:spTgt spid="1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1250" fill="hold"/>
                                        <p:tgtEl>
                                          <p:spTgt spid="129"/>
                                        </p:tgtEl>
                                        <p:attrNameLst>
                                          <p:attrName>ppt_x</p:attrName>
                                        </p:attrNameLst>
                                      </p:cBhvr>
                                      <p:tavLst>
                                        <p:tav tm="0">
                                          <p:val>
                                            <p:strVal val="#ppt_x"/>
                                          </p:val>
                                        </p:tav>
                                        <p:tav tm="100000">
                                          <p:val>
                                            <p:strVal val="#ppt_x"/>
                                          </p:val>
                                        </p:tav>
                                      </p:tavLst>
                                    </p:anim>
                                    <p:anim calcmode="lin" valueType="num">
                                      <p:cBhvr additive="base">
                                        <p:cTn id="23" dur="1250" fill="hold"/>
                                        <p:tgtEl>
                                          <p:spTgt spid="129"/>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Effect transition="in" filter="fade">
                                      <p:cBhvr>
                                        <p:cTn id="28" dur="1000"/>
                                        <p:tgtEl>
                                          <p:spTgt spid="17"/>
                                        </p:tgtEl>
                                      </p:cBhvr>
                                    </p:animEffect>
                                  </p:childTnLst>
                                </p:cTn>
                              </p:par>
                            </p:childTnLst>
                          </p:cTn>
                        </p:par>
                        <p:par>
                          <p:cTn id="29" fill="hold">
                            <p:stCondLst>
                              <p:cond delay="1250"/>
                            </p:stCondLst>
                            <p:childTnLst>
                              <p:par>
                                <p:cTn id="30" presetID="32" presetClass="emph" presetSubtype="0" repeatCount="4000" fill="hold" grpId="2" nodeType="afterEffect">
                                  <p:stCondLst>
                                    <p:cond delay="0"/>
                                  </p:stCondLst>
                                  <p:childTnLst>
                                    <p:animRot by="120000">
                                      <p:cBhvr>
                                        <p:cTn id="31" dur="100" fill="hold">
                                          <p:stCondLst>
                                            <p:cond delay="0"/>
                                          </p:stCondLst>
                                        </p:cTn>
                                        <p:tgtEl>
                                          <p:spTgt spid="116"/>
                                        </p:tgtEl>
                                        <p:attrNameLst>
                                          <p:attrName>r</p:attrName>
                                        </p:attrNameLst>
                                      </p:cBhvr>
                                    </p:animRot>
                                    <p:animRot by="-240000">
                                      <p:cBhvr>
                                        <p:cTn id="32" dur="200" fill="hold">
                                          <p:stCondLst>
                                            <p:cond delay="200"/>
                                          </p:stCondLst>
                                        </p:cTn>
                                        <p:tgtEl>
                                          <p:spTgt spid="116"/>
                                        </p:tgtEl>
                                        <p:attrNameLst>
                                          <p:attrName>r</p:attrName>
                                        </p:attrNameLst>
                                      </p:cBhvr>
                                    </p:animRot>
                                    <p:animRot by="240000">
                                      <p:cBhvr>
                                        <p:cTn id="33" dur="200" fill="hold">
                                          <p:stCondLst>
                                            <p:cond delay="400"/>
                                          </p:stCondLst>
                                        </p:cTn>
                                        <p:tgtEl>
                                          <p:spTgt spid="116"/>
                                        </p:tgtEl>
                                        <p:attrNameLst>
                                          <p:attrName>r</p:attrName>
                                        </p:attrNameLst>
                                      </p:cBhvr>
                                    </p:animRot>
                                    <p:animRot by="-240000">
                                      <p:cBhvr>
                                        <p:cTn id="34" dur="200" fill="hold">
                                          <p:stCondLst>
                                            <p:cond delay="600"/>
                                          </p:stCondLst>
                                        </p:cTn>
                                        <p:tgtEl>
                                          <p:spTgt spid="116"/>
                                        </p:tgtEl>
                                        <p:attrNameLst>
                                          <p:attrName>r</p:attrName>
                                        </p:attrNameLst>
                                      </p:cBhvr>
                                    </p:animRot>
                                    <p:animRot by="120000">
                                      <p:cBhvr>
                                        <p:cTn id="35" dur="200" fill="hold">
                                          <p:stCondLst>
                                            <p:cond delay="800"/>
                                          </p:stCondLst>
                                        </p:cTn>
                                        <p:tgtEl>
                                          <p:spTgt spid="116"/>
                                        </p:tgtEl>
                                        <p:attrNameLst>
                                          <p:attrName>r</p:attrName>
                                        </p:attrNameLst>
                                      </p:cBhvr>
                                    </p:animRot>
                                  </p:childTnLst>
                                </p:cTn>
                              </p:par>
                            </p:childTnLst>
                          </p:cTn>
                        </p:par>
                        <p:par>
                          <p:cTn id="36" fill="hold">
                            <p:stCondLst>
                              <p:cond delay="5250"/>
                            </p:stCondLst>
                            <p:childTnLst>
                              <p:par>
                                <p:cTn id="37" presetID="32" presetClass="emph" presetSubtype="0" repeatCount="4000" fill="hold" nodeType="afterEffect">
                                  <p:stCondLst>
                                    <p:cond delay="0"/>
                                  </p:stCondLst>
                                  <p:childTnLst>
                                    <p:animRot by="120000">
                                      <p:cBhvr>
                                        <p:cTn id="38" dur="100" fill="hold">
                                          <p:stCondLst>
                                            <p:cond delay="0"/>
                                          </p:stCondLst>
                                        </p:cTn>
                                        <p:tgtEl>
                                          <p:spTgt spid="129"/>
                                        </p:tgtEl>
                                        <p:attrNameLst>
                                          <p:attrName>r</p:attrName>
                                        </p:attrNameLst>
                                      </p:cBhvr>
                                    </p:animRot>
                                    <p:animRot by="-240000">
                                      <p:cBhvr>
                                        <p:cTn id="39" dur="200" fill="hold">
                                          <p:stCondLst>
                                            <p:cond delay="200"/>
                                          </p:stCondLst>
                                        </p:cTn>
                                        <p:tgtEl>
                                          <p:spTgt spid="129"/>
                                        </p:tgtEl>
                                        <p:attrNameLst>
                                          <p:attrName>r</p:attrName>
                                        </p:attrNameLst>
                                      </p:cBhvr>
                                    </p:animRot>
                                    <p:animRot by="240000">
                                      <p:cBhvr>
                                        <p:cTn id="40" dur="200" fill="hold">
                                          <p:stCondLst>
                                            <p:cond delay="400"/>
                                          </p:stCondLst>
                                        </p:cTn>
                                        <p:tgtEl>
                                          <p:spTgt spid="129"/>
                                        </p:tgtEl>
                                        <p:attrNameLst>
                                          <p:attrName>r</p:attrName>
                                        </p:attrNameLst>
                                      </p:cBhvr>
                                    </p:animRot>
                                    <p:animRot by="-240000">
                                      <p:cBhvr>
                                        <p:cTn id="41" dur="200" fill="hold">
                                          <p:stCondLst>
                                            <p:cond delay="600"/>
                                          </p:stCondLst>
                                        </p:cTn>
                                        <p:tgtEl>
                                          <p:spTgt spid="129"/>
                                        </p:tgtEl>
                                        <p:attrNameLst>
                                          <p:attrName>r</p:attrName>
                                        </p:attrNameLst>
                                      </p:cBhvr>
                                    </p:animRot>
                                    <p:animRot by="120000">
                                      <p:cBhvr>
                                        <p:cTn id="42" dur="200" fill="hold">
                                          <p:stCondLst>
                                            <p:cond delay="800"/>
                                          </p:stCondLst>
                                        </p:cTn>
                                        <p:tgtEl>
                                          <p:spTgt spid="12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70833E-6 4.07407E-6 L 0.00117 -0.54607 " pathEditMode="relative" rAng="0" ptsTypes="AA">
                                      <p:cBhvr>
                                        <p:cTn id="46" dur="2000" fill="hold"/>
                                        <p:tgtEl>
                                          <p:spTgt spid="116"/>
                                        </p:tgtEl>
                                        <p:attrNameLst>
                                          <p:attrName>ppt_x</p:attrName>
                                          <p:attrName>ppt_y</p:attrName>
                                        </p:attrNameLst>
                                      </p:cBhvr>
                                      <p:rCtr x="52" y="-27315"/>
                                    </p:animMotion>
                                  </p:childTnLst>
                                </p:cTn>
                              </p:par>
                              <p:par>
                                <p:cTn id="47" presetID="42" presetClass="path" presetSubtype="0" accel="50000" decel="50000" fill="hold" grpId="0" nodeType="withEffect">
                                  <p:stCondLst>
                                    <p:cond delay="0"/>
                                  </p:stCondLst>
                                  <p:childTnLst>
                                    <p:animMotion origin="layout" path="M 3.95833E-6 1.48148E-6 L 0.00416 -0.55185 " pathEditMode="relative" rAng="0" ptsTypes="AA">
                                      <p:cBhvr>
                                        <p:cTn id="48" dur="2000" fill="hold"/>
                                        <p:tgtEl>
                                          <p:spTgt spid="117"/>
                                        </p:tgtEl>
                                        <p:attrNameLst>
                                          <p:attrName>ppt_x</p:attrName>
                                          <p:attrName>ppt_y</p:attrName>
                                        </p:attrNameLst>
                                      </p:cBhvr>
                                      <p:rCtr x="208" y="-27593"/>
                                    </p:animMotion>
                                  </p:childTnLst>
                                </p:cTn>
                              </p:par>
                              <p:par>
                                <p:cTn id="49" presetID="42" presetClass="path" presetSubtype="0" accel="50000" decel="50000" fill="hold" nodeType="withEffect">
                                  <p:stCondLst>
                                    <p:cond delay="0"/>
                                  </p:stCondLst>
                                  <p:childTnLst>
                                    <p:animMotion origin="layout" path="M -4.58333E-6 2.59259E-6 L 0.00287 -0.58426 " pathEditMode="relative" rAng="0" ptsTypes="AA">
                                      <p:cBhvr>
                                        <p:cTn id="50" dur="2000" fill="hold"/>
                                        <p:tgtEl>
                                          <p:spTgt spid="125"/>
                                        </p:tgtEl>
                                        <p:attrNameLst>
                                          <p:attrName>ppt_x</p:attrName>
                                          <p:attrName>ppt_y</p:attrName>
                                        </p:attrNameLst>
                                      </p:cBhvr>
                                      <p:rCtr x="143" y="-29213"/>
                                    </p:animMotion>
                                  </p:childTnLst>
                                </p:cTn>
                              </p:par>
                              <p:par>
                                <p:cTn id="51" presetID="42" presetClass="path" presetSubtype="0" accel="50000" decel="50000" fill="hold" nodeType="withEffect">
                                  <p:stCondLst>
                                    <p:cond delay="0"/>
                                  </p:stCondLst>
                                  <p:childTnLst>
                                    <p:animMotion origin="layout" path="M -1.04167E-6 2.59259E-6 L -0.00299 -0.58658 " pathEditMode="relative" rAng="0" ptsTypes="AA">
                                      <p:cBhvr>
                                        <p:cTn id="52" dur="2000" fill="hold"/>
                                        <p:tgtEl>
                                          <p:spTgt spid="129"/>
                                        </p:tgtEl>
                                        <p:attrNameLst>
                                          <p:attrName>ppt_x</p:attrName>
                                          <p:attrName>ppt_y</p:attrName>
                                        </p:attrNameLst>
                                      </p:cBhvr>
                                      <p:rCtr x="-156" y="-29329"/>
                                    </p:animMotion>
                                  </p:childTnLst>
                                </p:cTn>
                              </p:par>
                              <p:par>
                                <p:cTn id="53" presetID="2" presetClass="entr" presetSubtype="4"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250" fill="hold"/>
                                        <p:tgtEl>
                                          <p:spTgt spid="16"/>
                                        </p:tgtEl>
                                        <p:attrNameLst>
                                          <p:attrName>ppt_x</p:attrName>
                                        </p:attrNameLst>
                                      </p:cBhvr>
                                      <p:tavLst>
                                        <p:tav tm="0">
                                          <p:val>
                                            <p:strVal val="#ppt_x"/>
                                          </p:val>
                                        </p:tav>
                                        <p:tav tm="100000">
                                          <p:val>
                                            <p:strVal val="#ppt_x"/>
                                          </p:val>
                                        </p:tav>
                                      </p:tavLst>
                                    </p:anim>
                                    <p:anim calcmode="lin" valueType="num">
                                      <p:cBhvr additive="base">
                                        <p:cTn id="56" dur="1250" fill="hold"/>
                                        <p:tgtEl>
                                          <p:spTgt spid="16"/>
                                        </p:tgtEl>
                                        <p:attrNameLst>
                                          <p:attrName>ppt_y</p:attrName>
                                        </p:attrNameLst>
                                      </p:cBhvr>
                                      <p:tavLst>
                                        <p:tav tm="0">
                                          <p:val>
                                            <p:strVal val="1+#ppt_h/2"/>
                                          </p:val>
                                        </p:tav>
                                        <p:tav tm="100000">
                                          <p:val>
                                            <p:strVal val="#ppt_y"/>
                                          </p:val>
                                        </p:tav>
                                      </p:tavLst>
                                    </p:anim>
                                  </p:childTnLst>
                                </p:cTn>
                              </p:par>
                              <p:par>
                                <p:cTn id="57" presetID="42" presetClass="path" presetSubtype="0" accel="50000" decel="50000" fill="hold" grpId="0" nodeType="withEffect">
                                  <p:stCondLst>
                                    <p:cond delay="0"/>
                                  </p:stCondLst>
                                  <p:childTnLst>
                                    <p:animMotion origin="layout" path="M 0 -4.81481E-6 L 0.00417 -0.55185 " pathEditMode="relative" rAng="0" ptsTypes="AA">
                                      <p:cBhvr>
                                        <p:cTn id="58" dur="2000" fill="hold"/>
                                        <p:tgtEl>
                                          <p:spTgt spid="16"/>
                                        </p:tgtEl>
                                        <p:attrNameLst>
                                          <p:attrName>ppt_x</p:attrName>
                                          <p:attrName>ppt_y</p:attrName>
                                        </p:attrNameLst>
                                      </p:cBhvr>
                                      <p:rCtr x="208" y="-27593"/>
                                    </p:animMotion>
                                  </p:childTnLst>
                                </p:cTn>
                              </p:par>
                              <p:par>
                                <p:cTn id="59" presetID="42" presetClass="path" presetSubtype="0" accel="50000" decel="50000" fill="hold" grpId="1" nodeType="withEffect">
                                  <p:stCondLst>
                                    <p:cond delay="0"/>
                                  </p:stCondLst>
                                  <p:childTnLst>
                                    <p:animMotion origin="layout" path="M -4.58333E-6 -1.85185E-6 L -0.00065 -0.82916 " pathEditMode="relative" rAng="0" ptsTypes="AA">
                                      <p:cBhvr>
                                        <p:cTn id="60" dur="2000" fill="hold"/>
                                        <p:tgtEl>
                                          <p:spTgt spid="1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p:bldP spid="117" grpId="1"/>
      <p:bldP spid="16" grpId="0"/>
      <p:bldP spid="16" grpId="1"/>
      <p:bldP spid="16" grpId="2"/>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solidFill>
              <a:srgbClr val="237952"/>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grpSp>
        <p:nvGrpSpPr>
          <p:cNvPr id="5" name="Group 5"/>
          <p:cNvGrpSpPr/>
          <p:nvPr/>
        </p:nvGrpSpPr>
        <p:grpSpPr>
          <a:xfrm>
            <a:off x="685621" y="0"/>
            <a:ext cx="1028432" cy="1028700"/>
            <a:chOff x="0" y="0"/>
            <a:chExt cx="2057400" cy="2057400"/>
          </a:xfrm>
        </p:grpSpPr>
        <p:grpSp>
          <p:nvGrpSpPr>
            <p:cNvPr id="6" name="Group 6"/>
            <p:cNvGrpSpPr/>
            <p:nvPr/>
          </p:nvGrpSpPr>
          <p:grpSpPr>
            <a:xfrm>
              <a:off x="0" y="0"/>
              <a:ext cx="2057400" cy="205740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9" name="Freeform 9"/>
            <p:cNvSpPr/>
            <p:nvPr/>
          </p:nvSpPr>
          <p:spPr>
            <a:xfrm>
              <a:off x="100200" y="100200"/>
              <a:ext cx="1857001" cy="1857001"/>
            </a:xfrm>
            <a:custGeom>
              <a:avLst/>
              <a:gdLst/>
              <a:ahLst/>
              <a:cxnLst/>
              <a:rect l="l" t="t" r="r" b="b"/>
              <a:pathLst>
                <a:path w="1857001" h="1857001">
                  <a:moveTo>
                    <a:pt x="0" y="0"/>
                  </a:moveTo>
                  <a:lnTo>
                    <a:pt x="1857000" y="0"/>
                  </a:lnTo>
                  <a:lnTo>
                    <a:pt x="1857000" y="1857000"/>
                  </a:lnTo>
                  <a:lnTo>
                    <a:pt x="0" y="1857000"/>
                  </a:lnTo>
                  <a:lnTo>
                    <a:pt x="0" y="0"/>
                  </a:lnTo>
                  <a:close/>
                </a:path>
              </a:pathLst>
            </a:custGeom>
            <a:blipFill>
              <a:blip r:embed="rId2"/>
              <a:stretch>
                <a:fillRect/>
              </a:stretch>
            </a:blipFill>
          </p:spPr>
        </p:sp>
      </p:grpSp>
      <p:grpSp>
        <p:nvGrpSpPr>
          <p:cNvPr id="10" name="Group 10"/>
          <p:cNvGrpSpPr/>
          <p:nvPr/>
        </p:nvGrpSpPr>
        <p:grpSpPr>
          <a:xfrm>
            <a:off x="685622" y="1197932"/>
            <a:ext cx="10817582" cy="655347"/>
            <a:chOff x="0" y="0"/>
            <a:chExt cx="21640800" cy="1310694"/>
          </a:xfrm>
        </p:grpSpPr>
        <p:grpSp>
          <p:nvGrpSpPr>
            <p:cNvPr id="11" name="Group 11"/>
            <p:cNvGrpSpPr/>
            <p:nvPr/>
          </p:nvGrpSpPr>
          <p:grpSpPr>
            <a:xfrm>
              <a:off x="0" y="0"/>
              <a:ext cx="21640800" cy="1310694"/>
              <a:chOff x="0" y="0"/>
              <a:chExt cx="4274726" cy="258903"/>
            </a:xfrm>
          </p:grpSpPr>
          <p:sp>
            <p:nvSpPr>
              <p:cNvPr id="12" name="Freeform 12"/>
              <p:cNvSpPr/>
              <p:nvPr/>
            </p:nvSpPr>
            <p:spPr>
              <a:xfrm>
                <a:off x="0" y="0"/>
                <a:ext cx="4274726" cy="258903"/>
              </a:xfrm>
              <a:custGeom>
                <a:avLst/>
                <a:gdLst/>
                <a:ahLst/>
                <a:cxnLst/>
                <a:rect l="l" t="t" r="r" b="b"/>
                <a:pathLst>
                  <a:path w="4274726" h="258903">
                    <a:moveTo>
                      <a:pt x="24327" y="0"/>
                    </a:moveTo>
                    <a:lnTo>
                      <a:pt x="4250399" y="0"/>
                    </a:lnTo>
                    <a:cubicBezTo>
                      <a:pt x="4263834" y="0"/>
                      <a:pt x="4274726" y="10891"/>
                      <a:pt x="4274726" y="24327"/>
                    </a:cubicBezTo>
                    <a:lnTo>
                      <a:pt x="4274726" y="234576"/>
                    </a:lnTo>
                    <a:cubicBezTo>
                      <a:pt x="4274726" y="248011"/>
                      <a:pt x="4263834" y="258903"/>
                      <a:pt x="4250399" y="258903"/>
                    </a:cubicBezTo>
                    <a:lnTo>
                      <a:pt x="24327" y="258903"/>
                    </a:lnTo>
                    <a:cubicBezTo>
                      <a:pt x="10891" y="258903"/>
                      <a:pt x="0" y="248011"/>
                      <a:pt x="0" y="234576"/>
                    </a:cubicBezTo>
                    <a:lnTo>
                      <a:pt x="0" y="24327"/>
                    </a:lnTo>
                    <a:cubicBezTo>
                      <a:pt x="0" y="10891"/>
                      <a:pt x="10891" y="0"/>
                      <a:pt x="24327" y="0"/>
                    </a:cubicBezTo>
                    <a:close/>
                  </a:path>
                </a:pathLst>
              </a:custGeom>
              <a:solidFill>
                <a:srgbClr val="FFDE59"/>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4" name="TextBox 14"/>
            <p:cNvSpPr txBox="1"/>
            <p:nvPr/>
          </p:nvSpPr>
          <p:spPr>
            <a:xfrm>
              <a:off x="639355" y="235190"/>
              <a:ext cx="20362091" cy="769058"/>
            </a:xfrm>
            <a:prstGeom prst="rect">
              <a:avLst/>
            </a:prstGeom>
          </p:spPr>
          <p:txBody>
            <a:bodyPr lIns="0" tIns="0" rIns="0" bIns="0" rtlCol="0" anchor="t">
              <a:spAutoFit/>
            </a:bodyPr>
            <a:lstStyle/>
            <a:p>
              <a:pPr algn="just">
                <a:lnSpc>
                  <a:spcPts val="3266"/>
                </a:lnSpc>
                <a:spcBef>
                  <a:spcPct val="0"/>
                </a:spcBef>
              </a:pPr>
              <a:r>
                <a:rPr lang="en-US" sz="2300" b="1">
                  <a:solidFill>
                    <a:srgbClr val="000000"/>
                  </a:solidFill>
                  <a:latin typeface="Arial" pitchFamily="34" charset="0"/>
                </a:rPr>
                <a:t>Quan sát hình và nêu các thành phần cấu trúc của sinh quyển</a:t>
              </a:r>
            </a:p>
          </p:txBody>
        </p:sp>
      </p:grpSp>
      <p:grpSp>
        <p:nvGrpSpPr>
          <p:cNvPr id="15" name="Group 15"/>
          <p:cNvGrpSpPr/>
          <p:nvPr/>
        </p:nvGrpSpPr>
        <p:grpSpPr>
          <a:xfrm>
            <a:off x="9748906" y="-630331"/>
            <a:ext cx="2439919" cy="1986115"/>
            <a:chOff x="0" y="0"/>
            <a:chExt cx="4881110" cy="3972229"/>
          </a:xfrm>
        </p:grpSpPr>
        <p:sp>
          <p:nvSpPr>
            <p:cNvPr id="16" name="Freeform 16"/>
            <p:cNvSpPr/>
            <p:nvPr/>
          </p:nvSpPr>
          <p:spPr>
            <a:xfrm rot="-10800000">
              <a:off x="1569271" y="1260661"/>
              <a:ext cx="3311839" cy="2711568"/>
            </a:xfrm>
            <a:custGeom>
              <a:avLst/>
              <a:gdLst/>
              <a:ahLst/>
              <a:cxnLst/>
              <a:rect l="l" t="t" r="r" b="b"/>
              <a:pathLst>
                <a:path w="3311839" h="2711568">
                  <a:moveTo>
                    <a:pt x="0" y="0"/>
                  </a:moveTo>
                  <a:lnTo>
                    <a:pt x="3311839" y="0"/>
                  </a:lnTo>
                  <a:lnTo>
                    <a:pt x="3311839" y="2711568"/>
                  </a:lnTo>
                  <a:lnTo>
                    <a:pt x="0" y="2711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Freeform 17"/>
            <p:cNvSpPr/>
            <p:nvPr/>
          </p:nvSpPr>
          <p:spPr>
            <a:xfrm rot="-10240917" flipH="1">
              <a:off x="197671" y="250228"/>
              <a:ext cx="3311839" cy="2711568"/>
            </a:xfrm>
            <a:custGeom>
              <a:avLst/>
              <a:gdLst/>
              <a:ahLst/>
              <a:cxnLst/>
              <a:rect l="l" t="t" r="r" b="b"/>
              <a:pathLst>
                <a:path w="3311839" h="2711568">
                  <a:moveTo>
                    <a:pt x="3311839" y="0"/>
                  </a:moveTo>
                  <a:lnTo>
                    <a:pt x="0" y="0"/>
                  </a:lnTo>
                  <a:lnTo>
                    <a:pt x="0" y="2711568"/>
                  </a:lnTo>
                  <a:lnTo>
                    <a:pt x="3311839" y="2711568"/>
                  </a:lnTo>
                  <a:lnTo>
                    <a:pt x="3311839"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18" name="Freeform 18"/>
          <p:cNvSpPr/>
          <p:nvPr/>
        </p:nvSpPr>
        <p:spPr>
          <a:xfrm>
            <a:off x="685622" y="2057400"/>
            <a:ext cx="4823212" cy="4502837"/>
          </a:xfrm>
          <a:custGeom>
            <a:avLst/>
            <a:gdLst/>
            <a:ahLst/>
            <a:cxnLst/>
            <a:rect l="l" t="t" r="r" b="b"/>
            <a:pathLst>
              <a:path w="7236703" h="6754256">
                <a:moveTo>
                  <a:pt x="0" y="0"/>
                </a:moveTo>
                <a:lnTo>
                  <a:pt x="7236703" y="0"/>
                </a:lnTo>
                <a:lnTo>
                  <a:pt x="7236703" y="6754256"/>
                </a:lnTo>
                <a:lnTo>
                  <a:pt x="0" y="6754256"/>
                </a:lnTo>
                <a:lnTo>
                  <a:pt x="0" y="0"/>
                </a:lnTo>
                <a:close/>
              </a:path>
            </a:pathLst>
          </a:custGeom>
          <a:blipFill>
            <a:blip r:embed="rId5"/>
            <a:stretch>
              <a:fillRect/>
            </a:stretch>
          </a:blipFill>
        </p:spPr>
      </p:sp>
      <p:sp>
        <p:nvSpPr>
          <p:cNvPr id="19" name="TextBox 19"/>
          <p:cNvSpPr txBox="1"/>
          <p:nvPr/>
        </p:nvSpPr>
        <p:spPr>
          <a:xfrm>
            <a:off x="1909964" y="293159"/>
            <a:ext cx="4528266"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 SINH QUYỂN</a:t>
            </a:r>
          </a:p>
        </p:txBody>
      </p:sp>
      <p:sp>
        <p:nvSpPr>
          <p:cNvPr id="20" name="TextBox 20"/>
          <p:cNvSpPr txBox="1"/>
          <p:nvPr/>
        </p:nvSpPr>
        <p:spPr>
          <a:xfrm>
            <a:off x="6094413" y="2012951"/>
            <a:ext cx="5408791" cy="1692771"/>
          </a:xfrm>
          <a:prstGeom prst="rect">
            <a:avLst/>
          </a:prstGeom>
        </p:spPr>
        <p:txBody>
          <a:bodyPr lIns="0" tIns="0" rIns="0" bIns="0" rtlCol="0" anchor="t">
            <a:spAutoFit/>
          </a:bodyPr>
          <a:lstStyle/>
          <a:p>
            <a:pPr>
              <a:lnSpc>
                <a:spcPct val="120000"/>
              </a:lnSpc>
            </a:pPr>
            <a:r>
              <a:rPr lang="en-US" sz="2300" b="1" i="1">
                <a:solidFill>
                  <a:srgbClr val="175029"/>
                </a:solidFill>
                <a:latin typeface="Arial" pitchFamily="34" charset="0"/>
              </a:rPr>
              <a:t>Biosphere: Sinh quyển</a:t>
            </a:r>
          </a:p>
          <a:p>
            <a:pPr>
              <a:lnSpc>
                <a:spcPct val="120000"/>
              </a:lnSpc>
            </a:pPr>
            <a:r>
              <a:rPr lang="en-US" sz="2300" b="1" i="1">
                <a:solidFill>
                  <a:srgbClr val="175029"/>
                </a:solidFill>
                <a:latin typeface="Arial" pitchFamily="34" charset="0"/>
              </a:rPr>
              <a:t>Atmosphere: Khí quyển</a:t>
            </a:r>
          </a:p>
          <a:p>
            <a:pPr>
              <a:lnSpc>
                <a:spcPct val="120000"/>
              </a:lnSpc>
            </a:pPr>
            <a:r>
              <a:rPr lang="en-US" sz="2300" b="1" i="1">
                <a:solidFill>
                  <a:srgbClr val="175029"/>
                </a:solidFill>
                <a:latin typeface="Arial" pitchFamily="34" charset="0"/>
              </a:rPr>
              <a:t>Geosphere: Địa quyển</a:t>
            </a:r>
          </a:p>
          <a:p>
            <a:pPr>
              <a:lnSpc>
                <a:spcPct val="120000"/>
              </a:lnSpc>
            </a:pPr>
            <a:r>
              <a:rPr lang="en-US" sz="2300" b="1" i="1">
                <a:solidFill>
                  <a:srgbClr val="175029"/>
                </a:solidFill>
                <a:latin typeface="Arial" pitchFamily="34" charset="0"/>
              </a:rPr>
              <a:t>Hydrosphere: Thủy quyển</a:t>
            </a:r>
          </a:p>
        </p:txBody>
      </p:sp>
      <p:sp>
        <p:nvSpPr>
          <p:cNvPr id="21" name="TextBox 21"/>
          <p:cNvSpPr txBox="1"/>
          <p:nvPr/>
        </p:nvSpPr>
        <p:spPr>
          <a:xfrm>
            <a:off x="6078771" y="3776134"/>
            <a:ext cx="2720037" cy="423193"/>
          </a:xfrm>
          <a:prstGeom prst="rect">
            <a:avLst/>
          </a:prstGeom>
        </p:spPr>
        <p:txBody>
          <a:bodyPr lIns="0" tIns="0" rIns="0" bIns="0" rtlCol="0" anchor="t">
            <a:spAutoFit/>
          </a:bodyPr>
          <a:lstStyle/>
          <a:p>
            <a:pPr>
              <a:lnSpc>
                <a:spcPts val="3266"/>
              </a:lnSpc>
            </a:pPr>
            <a:r>
              <a:rPr lang="en-US" sz="2300">
                <a:solidFill>
                  <a:srgbClr val="000000"/>
                </a:solidFill>
                <a:latin typeface="Arial" pitchFamily="34" charset="0"/>
              </a:rPr>
              <a:t>Đáp 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solidFill>
              <a:srgbClr val="237952"/>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grpSp>
        <p:nvGrpSpPr>
          <p:cNvPr id="5" name="Group 5"/>
          <p:cNvGrpSpPr/>
          <p:nvPr/>
        </p:nvGrpSpPr>
        <p:grpSpPr>
          <a:xfrm>
            <a:off x="685621" y="0"/>
            <a:ext cx="1028432" cy="1028700"/>
            <a:chOff x="0" y="0"/>
            <a:chExt cx="2057400" cy="2057400"/>
          </a:xfrm>
        </p:grpSpPr>
        <p:grpSp>
          <p:nvGrpSpPr>
            <p:cNvPr id="6" name="Group 6"/>
            <p:cNvGrpSpPr/>
            <p:nvPr/>
          </p:nvGrpSpPr>
          <p:grpSpPr>
            <a:xfrm>
              <a:off x="0" y="0"/>
              <a:ext cx="2057400" cy="205740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9" name="Freeform 9"/>
            <p:cNvSpPr/>
            <p:nvPr/>
          </p:nvSpPr>
          <p:spPr>
            <a:xfrm>
              <a:off x="100200" y="100200"/>
              <a:ext cx="1857001" cy="1857001"/>
            </a:xfrm>
            <a:custGeom>
              <a:avLst/>
              <a:gdLst/>
              <a:ahLst/>
              <a:cxnLst/>
              <a:rect l="l" t="t" r="r" b="b"/>
              <a:pathLst>
                <a:path w="1857001" h="1857001">
                  <a:moveTo>
                    <a:pt x="0" y="0"/>
                  </a:moveTo>
                  <a:lnTo>
                    <a:pt x="1857000" y="0"/>
                  </a:lnTo>
                  <a:lnTo>
                    <a:pt x="1857000" y="1857000"/>
                  </a:lnTo>
                  <a:lnTo>
                    <a:pt x="0" y="1857000"/>
                  </a:lnTo>
                  <a:lnTo>
                    <a:pt x="0" y="0"/>
                  </a:lnTo>
                  <a:close/>
                </a:path>
              </a:pathLst>
            </a:custGeom>
            <a:blipFill>
              <a:blip r:embed="rId2"/>
              <a:stretch>
                <a:fillRect/>
              </a:stretch>
            </a:blipFill>
          </p:spPr>
        </p:sp>
      </p:grpSp>
      <p:grpSp>
        <p:nvGrpSpPr>
          <p:cNvPr id="10" name="Group 10"/>
          <p:cNvGrpSpPr/>
          <p:nvPr/>
        </p:nvGrpSpPr>
        <p:grpSpPr>
          <a:xfrm>
            <a:off x="9748906" y="-630331"/>
            <a:ext cx="2439919" cy="1986115"/>
            <a:chOff x="0" y="0"/>
            <a:chExt cx="4881110" cy="3972229"/>
          </a:xfrm>
        </p:grpSpPr>
        <p:sp>
          <p:nvSpPr>
            <p:cNvPr id="11" name="Freeform 11"/>
            <p:cNvSpPr/>
            <p:nvPr/>
          </p:nvSpPr>
          <p:spPr>
            <a:xfrm rot="-10800000">
              <a:off x="1569271" y="1260661"/>
              <a:ext cx="3311839" cy="2711568"/>
            </a:xfrm>
            <a:custGeom>
              <a:avLst/>
              <a:gdLst/>
              <a:ahLst/>
              <a:cxnLst/>
              <a:rect l="l" t="t" r="r" b="b"/>
              <a:pathLst>
                <a:path w="3311839" h="2711568">
                  <a:moveTo>
                    <a:pt x="0" y="0"/>
                  </a:moveTo>
                  <a:lnTo>
                    <a:pt x="3311839" y="0"/>
                  </a:lnTo>
                  <a:lnTo>
                    <a:pt x="3311839" y="2711568"/>
                  </a:lnTo>
                  <a:lnTo>
                    <a:pt x="0" y="2711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rot="-10240917" flipH="1">
              <a:off x="197671" y="250228"/>
              <a:ext cx="3311839" cy="2711568"/>
            </a:xfrm>
            <a:custGeom>
              <a:avLst/>
              <a:gdLst/>
              <a:ahLst/>
              <a:cxnLst/>
              <a:rect l="l" t="t" r="r" b="b"/>
              <a:pathLst>
                <a:path w="3311839" h="2711568">
                  <a:moveTo>
                    <a:pt x="3311839" y="0"/>
                  </a:moveTo>
                  <a:lnTo>
                    <a:pt x="0" y="0"/>
                  </a:lnTo>
                  <a:lnTo>
                    <a:pt x="0" y="2711568"/>
                  </a:lnTo>
                  <a:lnTo>
                    <a:pt x="3311839" y="2711568"/>
                  </a:lnTo>
                  <a:lnTo>
                    <a:pt x="3311839" y="0"/>
                  </a:lnTo>
                  <a:close/>
                </a:path>
              </a:pathLst>
            </a:custGeom>
            <a:blipFill>
              <a:blip r:embed="rId3">
                <a:extLst>
                  <a:ext uri="{96DAC541-7B7A-43D3-8B79-37D633B846F1}">
                    <asvg:svgBlip xmlns:asvg="http://schemas.microsoft.com/office/drawing/2016/SVG/main" xmlns="" r:embed="rId4"/>
                  </a:ext>
                </a:extLst>
              </a:blip>
              <a:stretch>
                <a:fillRect/>
              </a:stretch>
            </a:blipFill>
          </p:spPr>
        </p:sp>
      </p:grpSp>
      <p:grpSp>
        <p:nvGrpSpPr>
          <p:cNvPr id="13" name="Group 13"/>
          <p:cNvGrpSpPr/>
          <p:nvPr/>
        </p:nvGrpSpPr>
        <p:grpSpPr>
          <a:xfrm>
            <a:off x="685622" y="1275328"/>
            <a:ext cx="10817582" cy="1405023"/>
            <a:chOff x="0" y="0"/>
            <a:chExt cx="21640800" cy="2810046"/>
          </a:xfrm>
        </p:grpSpPr>
        <p:grpSp>
          <p:nvGrpSpPr>
            <p:cNvPr id="14" name="Group 14"/>
            <p:cNvGrpSpPr/>
            <p:nvPr/>
          </p:nvGrpSpPr>
          <p:grpSpPr>
            <a:xfrm>
              <a:off x="0" y="0"/>
              <a:ext cx="21640800" cy="2810046"/>
              <a:chOff x="0" y="0"/>
              <a:chExt cx="4274726" cy="555071"/>
            </a:xfrm>
          </p:grpSpPr>
          <p:sp>
            <p:nvSpPr>
              <p:cNvPr id="15" name="Freeform 15"/>
              <p:cNvSpPr/>
              <p:nvPr/>
            </p:nvSpPr>
            <p:spPr>
              <a:xfrm>
                <a:off x="0" y="0"/>
                <a:ext cx="4274726" cy="555071"/>
              </a:xfrm>
              <a:custGeom>
                <a:avLst/>
                <a:gdLst/>
                <a:ahLst/>
                <a:cxnLst/>
                <a:rect l="l" t="t" r="r" b="b"/>
                <a:pathLst>
                  <a:path w="4274726" h="555071">
                    <a:moveTo>
                      <a:pt x="0" y="0"/>
                    </a:moveTo>
                    <a:lnTo>
                      <a:pt x="4274726" y="0"/>
                    </a:lnTo>
                    <a:lnTo>
                      <a:pt x="4274726" y="555071"/>
                    </a:lnTo>
                    <a:lnTo>
                      <a:pt x="0" y="555071"/>
                    </a:lnTo>
                    <a:close/>
                  </a:path>
                </a:pathLst>
              </a:custGeom>
              <a:gradFill rotWithShape="1">
                <a:gsLst>
                  <a:gs pos="0">
                    <a:srgbClr val="53E6FF">
                      <a:alpha val="100000"/>
                    </a:srgbClr>
                  </a:gs>
                  <a:gs pos="100000">
                    <a:srgbClr val="FFDE59">
                      <a:alpha val="100000"/>
                    </a:srgbClr>
                  </a:gs>
                </a:gsLst>
                <a:lin ang="0"/>
              </a:gra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7" name="TextBox 17"/>
            <p:cNvSpPr txBox="1"/>
            <p:nvPr/>
          </p:nvSpPr>
          <p:spPr>
            <a:xfrm>
              <a:off x="351884" y="159364"/>
              <a:ext cx="20937031" cy="2539156"/>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Sinh quyển là toàn bộ sinh vật trên Trái Đất và các nhân tố vô sinh của môi trường. Sinh quyển là một hệ sinh thái khổng lồ, bao gồm tất cả các hệ sinh thái trên Trái Đất</a:t>
              </a:r>
            </a:p>
          </p:txBody>
        </p:sp>
      </p:grpSp>
      <p:sp>
        <p:nvSpPr>
          <p:cNvPr id="19" name="TextBox 19"/>
          <p:cNvSpPr txBox="1"/>
          <p:nvPr/>
        </p:nvSpPr>
        <p:spPr>
          <a:xfrm>
            <a:off x="1909964" y="293159"/>
            <a:ext cx="4528266"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 SINH QUYỂN</a:t>
            </a:r>
          </a:p>
        </p:txBody>
      </p:sp>
      <p:sp>
        <p:nvSpPr>
          <p:cNvPr id="21" name="Freeform 18"/>
          <p:cNvSpPr/>
          <p:nvPr/>
        </p:nvSpPr>
        <p:spPr>
          <a:xfrm>
            <a:off x="685622" y="2928001"/>
            <a:ext cx="5542356" cy="3695867"/>
          </a:xfrm>
          <a:custGeom>
            <a:avLst/>
            <a:gdLst/>
            <a:ahLst/>
            <a:cxnLst/>
            <a:rect l="l" t="t" r="r" b="b"/>
            <a:pathLst>
              <a:path w="8315699" h="5543800">
                <a:moveTo>
                  <a:pt x="0" y="0"/>
                </a:moveTo>
                <a:lnTo>
                  <a:pt x="8315699" y="0"/>
                </a:lnTo>
                <a:lnTo>
                  <a:pt x="8315699" y="5543800"/>
                </a:lnTo>
                <a:lnTo>
                  <a:pt x="0" y="5543800"/>
                </a:lnTo>
                <a:lnTo>
                  <a:pt x="0" y="0"/>
                </a:lnTo>
                <a:close/>
              </a:path>
            </a:pathLst>
          </a:custGeom>
          <a:blipFill>
            <a:blip r:embed="rId5"/>
            <a:stretch>
              <a:fillRect/>
            </a:stretch>
          </a:blipFill>
        </p:spPr>
      </p:sp>
      <p:sp>
        <p:nvSpPr>
          <p:cNvPr id="22" name="Freeform 18"/>
          <p:cNvSpPr/>
          <p:nvPr/>
        </p:nvSpPr>
        <p:spPr>
          <a:xfrm>
            <a:off x="6323012" y="2928001"/>
            <a:ext cx="5180192" cy="3695867"/>
          </a:xfrm>
          <a:custGeom>
            <a:avLst/>
            <a:gdLst/>
            <a:ahLst/>
            <a:cxnLst/>
            <a:rect l="l" t="t" r="r" b="b"/>
            <a:pathLst>
              <a:path w="8115300" h="5436775">
                <a:moveTo>
                  <a:pt x="0" y="0"/>
                </a:moveTo>
                <a:lnTo>
                  <a:pt x="8115300" y="0"/>
                </a:lnTo>
                <a:lnTo>
                  <a:pt x="8115300" y="5436775"/>
                </a:lnTo>
                <a:lnTo>
                  <a:pt x="0" y="5436775"/>
                </a:lnTo>
                <a:lnTo>
                  <a:pt x="0" y="0"/>
                </a:lnTo>
                <a:close/>
              </a:path>
            </a:pathLst>
          </a:custGeom>
          <a:blipFill>
            <a:blip r:embed="rId6"/>
            <a:stretch>
              <a:fillRect t="-5028" b="-5028"/>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gradFill rotWithShape="1">
              <a:gsLst>
                <a:gs pos="0">
                  <a:srgbClr val="0CC0DF">
                    <a:alpha val="100000"/>
                  </a:srgbClr>
                </a:gs>
                <a:gs pos="50000">
                  <a:srgbClr val="FFDE59">
                    <a:alpha val="100000"/>
                  </a:srgbClr>
                </a:gs>
                <a:gs pos="100000">
                  <a:srgbClr val="FA7B7B">
                    <a:alpha val="100000"/>
                  </a:srgbClr>
                </a:gs>
              </a:gsLst>
              <a:lin ang="0"/>
            </a:gra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5" name="Freeform 5"/>
          <p:cNvSpPr/>
          <p:nvPr/>
        </p:nvSpPr>
        <p:spPr>
          <a:xfrm rot="-8979045">
            <a:off x="8864444" y="-1238001"/>
            <a:ext cx="4423364" cy="27432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685621" y="287867"/>
            <a:ext cx="4528266"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CÁC KHU SINH HỌC</a:t>
            </a:r>
          </a:p>
        </p:txBody>
      </p:sp>
      <p:grpSp>
        <p:nvGrpSpPr>
          <p:cNvPr id="7" name="Group 7"/>
          <p:cNvGrpSpPr/>
          <p:nvPr/>
        </p:nvGrpSpPr>
        <p:grpSpPr>
          <a:xfrm>
            <a:off x="685622" y="1197932"/>
            <a:ext cx="10817582" cy="1068097"/>
            <a:chOff x="0" y="0"/>
            <a:chExt cx="21640800" cy="2136194"/>
          </a:xfrm>
        </p:grpSpPr>
        <p:grpSp>
          <p:nvGrpSpPr>
            <p:cNvPr id="8" name="Group 8"/>
            <p:cNvGrpSpPr/>
            <p:nvPr/>
          </p:nvGrpSpPr>
          <p:grpSpPr>
            <a:xfrm>
              <a:off x="0" y="0"/>
              <a:ext cx="21640800" cy="2136194"/>
              <a:chOff x="0" y="0"/>
              <a:chExt cx="4274726" cy="421964"/>
            </a:xfrm>
          </p:grpSpPr>
          <p:sp>
            <p:nvSpPr>
              <p:cNvPr id="9" name="Freeform 9"/>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1" name="TextBox 11"/>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Dựa vào yếu tố nào để phân chia các khu sinh học? Có những khu sinh học chủ yếu</a:t>
              </a:r>
            </a:p>
          </p:txBody>
        </p:sp>
      </p:grpSp>
      <p:sp>
        <p:nvSpPr>
          <p:cNvPr id="12" name="TextBox 12"/>
          <p:cNvSpPr txBox="1"/>
          <p:nvPr/>
        </p:nvSpPr>
        <p:spPr>
          <a:xfrm>
            <a:off x="685622" y="2390574"/>
            <a:ext cx="10817582" cy="2659190"/>
          </a:xfrm>
          <a:prstGeom prst="rect">
            <a:avLst/>
          </a:prstGeom>
        </p:spPr>
        <p:txBody>
          <a:bodyPr wrap="square" lIns="0" tIns="0" rIns="0" bIns="0" rtlCol="0" anchor="t">
            <a:spAutoFit/>
          </a:bodyPr>
          <a:lstStyle/>
          <a:p>
            <a:pPr algn="just">
              <a:lnSpc>
                <a:spcPct val="120000"/>
              </a:lnSpc>
            </a:pPr>
            <a:r>
              <a:rPr lang="en-US" sz="2400">
                <a:latin typeface="Arial" pitchFamily="34" charset="0"/>
                <a:cs typeface="Arial" pitchFamily="34" charset="0"/>
              </a:rPr>
              <a:t>- Phân chia các khu sinh học dựa vào yếu tố đặc trưng về đất đai và khí hậu của một vùng địa lí xác định.</a:t>
            </a:r>
          </a:p>
          <a:p>
            <a:pPr algn="just">
              <a:lnSpc>
                <a:spcPct val="120000"/>
              </a:lnSpc>
            </a:pPr>
            <a:r>
              <a:rPr lang="en-US" sz="2400">
                <a:latin typeface="Arial" pitchFamily="34" charset="0"/>
                <a:cs typeface="Arial" pitchFamily="34" charset="0"/>
              </a:rPr>
              <a:t>- Những khu sinh học chủ yếu gồm: khu sinh học trên cạn (đồng rêu đới lạnh, rừng lá kim phương bắc, rừng rụng lá theo mùa ôn đới, thảo nguyên, savan, sa mạc và hoang mạc, rừng nhiệt đới) và khu sinh học dưới nước (khu sinh học nước ngọt, khu sinh học nước mặn).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gradFill rotWithShape="1">
              <a:gsLst>
                <a:gs pos="0">
                  <a:srgbClr val="0CC0DF">
                    <a:alpha val="100000"/>
                  </a:srgbClr>
                </a:gs>
                <a:gs pos="50000">
                  <a:srgbClr val="FFDE59">
                    <a:alpha val="100000"/>
                  </a:srgbClr>
                </a:gs>
                <a:gs pos="100000">
                  <a:srgbClr val="FA7B7B">
                    <a:alpha val="100000"/>
                  </a:srgbClr>
                </a:gs>
              </a:gsLst>
              <a:lin ang="0"/>
            </a:gra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5" name="Freeform 5"/>
          <p:cNvSpPr/>
          <p:nvPr/>
        </p:nvSpPr>
        <p:spPr>
          <a:xfrm rot="-8979045">
            <a:off x="8864444" y="-1238001"/>
            <a:ext cx="4423364" cy="27432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685622" y="1275328"/>
            <a:ext cx="10817582" cy="579523"/>
            <a:chOff x="0" y="0"/>
            <a:chExt cx="21640800" cy="1159046"/>
          </a:xfrm>
        </p:grpSpPr>
        <p:grpSp>
          <p:nvGrpSpPr>
            <p:cNvPr id="7" name="Group 7"/>
            <p:cNvGrpSpPr/>
            <p:nvPr/>
          </p:nvGrpSpPr>
          <p:grpSpPr>
            <a:xfrm>
              <a:off x="0" y="0"/>
              <a:ext cx="21640800" cy="1159046"/>
              <a:chOff x="0" y="0"/>
              <a:chExt cx="4274726" cy="228947"/>
            </a:xfrm>
          </p:grpSpPr>
          <p:sp>
            <p:nvSpPr>
              <p:cNvPr id="8" name="Freeform 8"/>
              <p:cNvSpPr/>
              <p:nvPr/>
            </p:nvSpPr>
            <p:spPr>
              <a:xfrm>
                <a:off x="0" y="0"/>
                <a:ext cx="4274726" cy="228947"/>
              </a:xfrm>
              <a:custGeom>
                <a:avLst/>
                <a:gdLst/>
                <a:ahLst/>
                <a:cxnLst/>
                <a:rect l="l" t="t" r="r" b="b"/>
                <a:pathLst>
                  <a:path w="4274726" h="228947">
                    <a:moveTo>
                      <a:pt x="0" y="0"/>
                    </a:moveTo>
                    <a:lnTo>
                      <a:pt x="4274726" y="0"/>
                    </a:lnTo>
                    <a:lnTo>
                      <a:pt x="4274726" y="228947"/>
                    </a:lnTo>
                    <a:lnTo>
                      <a:pt x="0" y="228947"/>
                    </a:lnTo>
                    <a:close/>
                  </a:path>
                </a:pathLst>
              </a:custGeom>
              <a:gradFill rotWithShape="1">
                <a:gsLst>
                  <a:gs pos="0">
                    <a:srgbClr val="53E6FF">
                      <a:alpha val="100000"/>
                    </a:srgbClr>
                  </a:gs>
                  <a:gs pos="100000">
                    <a:srgbClr val="FFDE59">
                      <a:alpha val="100000"/>
                    </a:srgbClr>
                  </a:gs>
                </a:gsLst>
                <a:lin ang="0"/>
              </a:gra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0" name="TextBox 10"/>
            <p:cNvSpPr txBox="1"/>
            <p:nvPr/>
          </p:nvSpPr>
          <p:spPr>
            <a:xfrm>
              <a:off x="351884" y="159364"/>
              <a:ext cx="20937031"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Sinh quyển gồm các khu sinh học trên cạn và dưới nước</a:t>
              </a:r>
            </a:p>
          </p:txBody>
        </p:sp>
      </p:grpSp>
      <p:sp>
        <p:nvSpPr>
          <p:cNvPr id="11" name="Freeform 11"/>
          <p:cNvSpPr/>
          <p:nvPr/>
        </p:nvSpPr>
        <p:spPr>
          <a:xfrm>
            <a:off x="685621" y="2703634"/>
            <a:ext cx="5408791" cy="3606800"/>
          </a:xfrm>
          <a:custGeom>
            <a:avLst/>
            <a:gdLst/>
            <a:ahLst/>
            <a:cxnLst/>
            <a:rect l="l" t="t" r="r" b="b"/>
            <a:pathLst>
              <a:path w="8115300" h="5410200">
                <a:moveTo>
                  <a:pt x="0" y="0"/>
                </a:moveTo>
                <a:lnTo>
                  <a:pt x="8115300" y="0"/>
                </a:lnTo>
                <a:lnTo>
                  <a:pt x="8115300" y="5410200"/>
                </a:lnTo>
                <a:lnTo>
                  <a:pt x="0" y="5410200"/>
                </a:lnTo>
                <a:lnTo>
                  <a:pt x="0" y="0"/>
                </a:lnTo>
                <a:close/>
              </a:path>
            </a:pathLst>
          </a:custGeom>
          <a:blipFill>
            <a:blip r:embed="rId4"/>
            <a:stretch>
              <a:fillRect/>
            </a:stretch>
          </a:blipFill>
        </p:spPr>
      </p:sp>
      <p:sp>
        <p:nvSpPr>
          <p:cNvPr id="12" name="TextBox 12"/>
          <p:cNvSpPr txBox="1"/>
          <p:nvPr/>
        </p:nvSpPr>
        <p:spPr>
          <a:xfrm>
            <a:off x="685621" y="287867"/>
            <a:ext cx="4528266"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CÁC KHU SINH HỌC</a:t>
            </a:r>
          </a:p>
        </p:txBody>
      </p:sp>
      <p:sp>
        <p:nvSpPr>
          <p:cNvPr id="13" name="TextBox 13"/>
          <p:cNvSpPr txBox="1"/>
          <p:nvPr/>
        </p:nvSpPr>
        <p:spPr>
          <a:xfrm>
            <a:off x="685621" y="2058051"/>
            <a:ext cx="8574625"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Một số khu sinh học trên cạn</a:t>
            </a:r>
          </a:p>
        </p:txBody>
      </p:sp>
      <p:grpSp>
        <p:nvGrpSpPr>
          <p:cNvPr id="14" name="Group 14"/>
          <p:cNvGrpSpPr/>
          <p:nvPr/>
        </p:nvGrpSpPr>
        <p:grpSpPr>
          <a:xfrm>
            <a:off x="6094413" y="2703634"/>
            <a:ext cx="5408791" cy="3606800"/>
            <a:chOff x="0" y="0"/>
            <a:chExt cx="10820400" cy="7213600"/>
          </a:xfrm>
        </p:grpSpPr>
        <p:grpSp>
          <p:nvGrpSpPr>
            <p:cNvPr id="15" name="Group 15"/>
            <p:cNvGrpSpPr/>
            <p:nvPr/>
          </p:nvGrpSpPr>
          <p:grpSpPr>
            <a:xfrm>
              <a:off x="0" y="0"/>
              <a:ext cx="10820400" cy="7213600"/>
              <a:chOff x="0" y="0"/>
              <a:chExt cx="2137363" cy="1424909"/>
            </a:xfrm>
          </p:grpSpPr>
          <p:sp>
            <p:nvSpPr>
              <p:cNvPr id="16" name="Freeform 16"/>
              <p:cNvSpPr/>
              <p:nvPr/>
            </p:nvSpPr>
            <p:spPr>
              <a:xfrm>
                <a:off x="0" y="0"/>
                <a:ext cx="2137363" cy="1424909"/>
              </a:xfrm>
              <a:custGeom>
                <a:avLst/>
                <a:gdLst/>
                <a:ahLst/>
                <a:cxnLst/>
                <a:rect l="l" t="t" r="r" b="b"/>
                <a:pathLst>
                  <a:path w="2137363" h="1424909">
                    <a:moveTo>
                      <a:pt x="0" y="0"/>
                    </a:moveTo>
                    <a:lnTo>
                      <a:pt x="2137363" y="0"/>
                    </a:lnTo>
                    <a:lnTo>
                      <a:pt x="2137363" y="1424909"/>
                    </a:lnTo>
                    <a:lnTo>
                      <a:pt x="0" y="1424909"/>
                    </a:lnTo>
                    <a:close/>
                  </a:path>
                </a:pathLst>
              </a:custGeom>
              <a:gradFill rotWithShape="1">
                <a:gsLst>
                  <a:gs pos="0">
                    <a:srgbClr val="FFF7AD">
                      <a:alpha val="100000"/>
                    </a:srgbClr>
                  </a:gs>
                  <a:gs pos="100000">
                    <a:srgbClr val="AEEBA8">
                      <a:alpha val="100000"/>
                    </a:srgbClr>
                  </a:gs>
                </a:gsLst>
                <a:lin ang="5400000"/>
              </a:gra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8" name="TextBox 18"/>
            <p:cNvSpPr txBox="1"/>
            <p:nvPr/>
          </p:nvSpPr>
          <p:spPr>
            <a:xfrm>
              <a:off x="410309" y="1101482"/>
              <a:ext cx="9999784" cy="5841472"/>
            </a:xfrm>
            <a:prstGeom prst="rect">
              <a:avLst/>
            </a:prstGeom>
          </p:spPr>
          <p:txBody>
            <a:bodyPr lIns="0" tIns="0" rIns="0" bIns="0" rtlCol="0" anchor="t">
              <a:spAutoFit/>
            </a:bodyPr>
            <a:lstStyle/>
            <a:p>
              <a:pPr algn="just">
                <a:lnSpc>
                  <a:spcPct val="120000"/>
                </a:lnSpc>
                <a:spcBef>
                  <a:spcPct val="0"/>
                </a:spcBef>
              </a:pPr>
              <a:r>
                <a:rPr lang="en-US" sz="2000" b="1">
                  <a:solidFill>
                    <a:srgbClr val="000000"/>
                  </a:solidFill>
                  <a:latin typeface="Arial" pitchFamily="34" charset="0"/>
                </a:rPr>
                <a:t>- Khí hậu vùng cực quanh năm băng giá, thời kì trời quang đãng và ấm áp rất ngắn</a:t>
              </a:r>
            </a:p>
            <a:p>
              <a:pPr algn="just">
                <a:lnSpc>
                  <a:spcPct val="120000"/>
                </a:lnSpc>
                <a:spcBef>
                  <a:spcPct val="0"/>
                </a:spcBef>
              </a:pPr>
              <a:r>
                <a:rPr lang="en-US" sz="2000" b="1">
                  <a:solidFill>
                    <a:srgbClr val="000000"/>
                  </a:solidFill>
                  <a:latin typeface="Arial" pitchFamily="34" charset="0"/>
                </a:rPr>
                <a:t>- Thực vật chiếm ưu thế là các loài sống nơi ẩm ướt và lạnh như rêu, địa y,…</a:t>
              </a:r>
            </a:p>
            <a:p>
              <a:pPr algn="just">
                <a:lnSpc>
                  <a:spcPct val="120000"/>
                </a:lnSpc>
                <a:spcBef>
                  <a:spcPct val="0"/>
                </a:spcBef>
              </a:pPr>
              <a:r>
                <a:rPr lang="en-US" sz="2000" b="1">
                  <a:solidFill>
                    <a:srgbClr val="000000"/>
                  </a:solidFill>
                  <a:latin typeface="Arial" pitchFamily="34" charset="0"/>
                </a:rPr>
                <a:t>- Động vật có các loài gấu trắng bắc cực, chim cánh cụt, tuần lộc, hươu,.. và côn trùng</a:t>
              </a:r>
            </a:p>
          </p:txBody>
        </p:sp>
        <p:sp>
          <p:nvSpPr>
            <p:cNvPr id="19" name="TextBox 19"/>
            <p:cNvSpPr txBox="1"/>
            <p:nvPr/>
          </p:nvSpPr>
          <p:spPr>
            <a:xfrm>
              <a:off x="1171135" y="223728"/>
              <a:ext cx="8478130" cy="738664"/>
            </a:xfrm>
            <a:prstGeom prst="rect">
              <a:avLst/>
            </a:prstGeom>
          </p:spPr>
          <p:txBody>
            <a:bodyPr lIns="0" tIns="0" rIns="0" bIns="0" rtlCol="0" anchor="t">
              <a:spAutoFit/>
            </a:bodyPr>
            <a:lstStyle/>
            <a:p>
              <a:pPr algn="ctr">
                <a:lnSpc>
                  <a:spcPct val="120000"/>
                </a:lnSpc>
                <a:spcBef>
                  <a:spcPct val="0"/>
                </a:spcBef>
              </a:pPr>
              <a:r>
                <a:rPr lang="en-US" sz="2000" b="1">
                  <a:solidFill>
                    <a:srgbClr val="C00000"/>
                  </a:solidFill>
                  <a:latin typeface="Arial" pitchFamily="34" charset="0"/>
                </a:rPr>
                <a:t>ĐỒNG RÊU ĐỚI LẠNH</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gradFill rotWithShape="1">
              <a:gsLst>
                <a:gs pos="0">
                  <a:srgbClr val="0CC0DF">
                    <a:alpha val="100000"/>
                  </a:srgbClr>
                </a:gs>
                <a:gs pos="50000">
                  <a:srgbClr val="FFDE59">
                    <a:alpha val="100000"/>
                  </a:srgbClr>
                </a:gs>
                <a:gs pos="100000">
                  <a:srgbClr val="FA7B7B">
                    <a:alpha val="100000"/>
                  </a:srgbClr>
                </a:gs>
              </a:gsLst>
              <a:lin ang="0"/>
            </a:gra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5" name="Freeform 5"/>
          <p:cNvSpPr/>
          <p:nvPr/>
        </p:nvSpPr>
        <p:spPr>
          <a:xfrm rot="-8979045">
            <a:off x="8864444" y="-1238001"/>
            <a:ext cx="4423364" cy="27432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685622" y="1275328"/>
            <a:ext cx="10817582" cy="579523"/>
            <a:chOff x="0" y="0"/>
            <a:chExt cx="21640800" cy="1159046"/>
          </a:xfrm>
        </p:grpSpPr>
        <p:grpSp>
          <p:nvGrpSpPr>
            <p:cNvPr id="7" name="Group 7"/>
            <p:cNvGrpSpPr/>
            <p:nvPr/>
          </p:nvGrpSpPr>
          <p:grpSpPr>
            <a:xfrm>
              <a:off x="0" y="0"/>
              <a:ext cx="21640800" cy="1159046"/>
              <a:chOff x="0" y="0"/>
              <a:chExt cx="4274726" cy="228947"/>
            </a:xfrm>
          </p:grpSpPr>
          <p:sp>
            <p:nvSpPr>
              <p:cNvPr id="8" name="Freeform 8"/>
              <p:cNvSpPr/>
              <p:nvPr/>
            </p:nvSpPr>
            <p:spPr>
              <a:xfrm>
                <a:off x="0" y="0"/>
                <a:ext cx="4274726" cy="228947"/>
              </a:xfrm>
              <a:custGeom>
                <a:avLst/>
                <a:gdLst/>
                <a:ahLst/>
                <a:cxnLst/>
                <a:rect l="l" t="t" r="r" b="b"/>
                <a:pathLst>
                  <a:path w="4274726" h="228947">
                    <a:moveTo>
                      <a:pt x="0" y="0"/>
                    </a:moveTo>
                    <a:lnTo>
                      <a:pt x="4274726" y="0"/>
                    </a:lnTo>
                    <a:lnTo>
                      <a:pt x="4274726" y="228947"/>
                    </a:lnTo>
                    <a:lnTo>
                      <a:pt x="0" y="228947"/>
                    </a:lnTo>
                    <a:close/>
                  </a:path>
                </a:pathLst>
              </a:custGeom>
              <a:gradFill rotWithShape="1">
                <a:gsLst>
                  <a:gs pos="0">
                    <a:srgbClr val="53E6FF">
                      <a:alpha val="100000"/>
                    </a:srgbClr>
                  </a:gs>
                  <a:gs pos="100000">
                    <a:srgbClr val="FFDE59">
                      <a:alpha val="100000"/>
                    </a:srgbClr>
                  </a:gs>
                </a:gsLst>
                <a:lin ang="0"/>
              </a:gra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0" name="TextBox 10"/>
            <p:cNvSpPr txBox="1"/>
            <p:nvPr/>
          </p:nvSpPr>
          <p:spPr>
            <a:xfrm>
              <a:off x="351884" y="159364"/>
              <a:ext cx="20937031"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Sinh quyển gồm các khu sinh học trên cạn và dưới nước</a:t>
              </a:r>
            </a:p>
          </p:txBody>
        </p:sp>
      </p:grpSp>
      <p:sp>
        <p:nvSpPr>
          <p:cNvPr id="11" name="Freeform 11"/>
          <p:cNvSpPr/>
          <p:nvPr/>
        </p:nvSpPr>
        <p:spPr>
          <a:xfrm>
            <a:off x="695523" y="2703634"/>
            <a:ext cx="5398890" cy="3606800"/>
          </a:xfrm>
          <a:custGeom>
            <a:avLst/>
            <a:gdLst/>
            <a:ahLst/>
            <a:cxnLst/>
            <a:rect l="l" t="t" r="r" b="b"/>
            <a:pathLst>
              <a:path w="8100445" h="5410200">
                <a:moveTo>
                  <a:pt x="0" y="0"/>
                </a:moveTo>
                <a:lnTo>
                  <a:pt x="8100445" y="0"/>
                </a:lnTo>
                <a:lnTo>
                  <a:pt x="8100445" y="5410200"/>
                </a:lnTo>
                <a:lnTo>
                  <a:pt x="0" y="5410200"/>
                </a:lnTo>
                <a:lnTo>
                  <a:pt x="0" y="0"/>
                </a:lnTo>
                <a:close/>
              </a:path>
            </a:pathLst>
          </a:custGeom>
          <a:blipFill>
            <a:blip r:embed="rId4"/>
            <a:stretch>
              <a:fillRect l="-248" r="-248"/>
            </a:stretch>
          </a:blipFill>
        </p:spPr>
      </p:sp>
      <p:sp>
        <p:nvSpPr>
          <p:cNvPr id="12" name="TextBox 12"/>
          <p:cNvSpPr txBox="1"/>
          <p:nvPr/>
        </p:nvSpPr>
        <p:spPr>
          <a:xfrm>
            <a:off x="685621" y="287867"/>
            <a:ext cx="4528266"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CÁC KHU SINH HỌC</a:t>
            </a:r>
          </a:p>
        </p:txBody>
      </p:sp>
      <p:sp>
        <p:nvSpPr>
          <p:cNvPr id="13" name="TextBox 13"/>
          <p:cNvSpPr txBox="1"/>
          <p:nvPr/>
        </p:nvSpPr>
        <p:spPr>
          <a:xfrm>
            <a:off x="685621" y="2058051"/>
            <a:ext cx="8574625"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Một số khu sinh học trên cạn</a:t>
            </a:r>
          </a:p>
        </p:txBody>
      </p:sp>
      <p:grpSp>
        <p:nvGrpSpPr>
          <p:cNvPr id="14" name="Group 14"/>
          <p:cNvGrpSpPr/>
          <p:nvPr/>
        </p:nvGrpSpPr>
        <p:grpSpPr>
          <a:xfrm>
            <a:off x="6094413" y="2703634"/>
            <a:ext cx="5408791" cy="3606800"/>
            <a:chOff x="0" y="0"/>
            <a:chExt cx="10820400" cy="7213600"/>
          </a:xfrm>
        </p:grpSpPr>
        <p:grpSp>
          <p:nvGrpSpPr>
            <p:cNvPr id="15" name="Group 15"/>
            <p:cNvGrpSpPr/>
            <p:nvPr/>
          </p:nvGrpSpPr>
          <p:grpSpPr>
            <a:xfrm>
              <a:off x="0" y="0"/>
              <a:ext cx="10820400" cy="7213600"/>
              <a:chOff x="0" y="0"/>
              <a:chExt cx="2137363" cy="1424909"/>
            </a:xfrm>
          </p:grpSpPr>
          <p:sp>
            <p:nvSpPr>
              <p:cNvPr id="16" name="Freeform 16"/>
              <p:cNvSpPr/>
              <p:nvPr/>
            </p:nvSpPr>
            <p:spPr>
              <a:xfrm>
                <a:off x="0" y="0"/>
                <a:ext cx="2137363" cy="1424909"/>
              </a:xfrm>
              <a:custGeom>
                <a:avLst/>
                <a:gdLst/>
                <a:ahLst/>
                <a:cxnLst/>
                <a:rect l="l" t="t" r="r" b="b"/>
                <a:pathLst>
                  <a:path w="2137363" h="1424909">
                    <a:moveTo>
                      <a:pt x="0" y="0"/>
                    </a:moveTo>
                    <a:lnTo>
                      <a:pt x="2137363" y="0"/>
                    </a:lnTo>
                    <a:lnTo>
                      <a:pt x="2137363" y="1424909"/>
                    </a:lnTo>
                    <a:lnTo>
                      <a:pt x="0" y="1424909"/>
                    </a:lnTo>
                    <a:close/>
                  </a:path>
                </a:pathLst>
              </a:custGeom>
              <a:gradFill rotWithShape="1">
                <a:gsLst>
                  <a:gs pos="0">
                    <a:srgbClr val="FFF7AD">
                      <a:alpha val="100000"/>
                    </a:srgbClr>
                  </a:gs>
                  <a:gs pos="100000">
                    <a:srgbClr val="AEEBA8">
                      <a:alpha val="100000"/>
                    </a:srgbClr>
                  </a:gs>
                </a:gsLst>
                <a:lin ang="5400000"/>
              </a:gra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8" name="TextBox 18"/>
            <p:cNvSpPr txBox="1"/>
            <p:nvPr/>
          </p:nvSpPr>
          <p:spPr>
            <a:xfrm>
              <a:off x="410309" y="1101482"/>
              <a:ext cx="9999784" cy="5170646"/>
            </a:xfrm>
            <a:prstGeom prst="rect">
              <a:avLst/>
            </a:prstGeom>
          </p:spPr>
          <p:txBody>
            <a:bodyPr lIns="0" tIns="0" rIns="0" bIns="0" rtlCol="0" anchor="t">
              <a:spAutoFit/>
            </a:bodyPr>
            <a:lstStyle/>
            <a:p>
              <a:pPr algn="just">
                <a:lnSpc>
                  <a:spcPct val="120000"/>
                </a:lnSpc>
              </a:pPr>
              <a:r>
                <a:rPr lang="en-US" sz="2000" b="1">
                  <a:solidFill>
                    <a:srgbClr val="000000"/>
                  </a:solidFill>
                  <a:latin typeface="Arial" pitchFamily="34" charset="0"/>
                </a:rPr>
                <a:t>- Khí hậu đặc trưng với mùa đông kéo dài và có tuyến phủ dày, mùa hè ngắn</a:t>
              </a:r>
            </a:p>
            <a:p>
              <a:pPr algn="just">
                <a:lnSpc>
                  <a:spcPct val="120000"/>
                </a:lnSpc>
              </a:pPr>
              <a:r>
                <a:rPr lang="en-US" sz="2000" b="1">
                  <a:solidFill>
                    <a:srgbClr val="000000"/>
                  </a:solidFill>
                  <a:latin typeface="Arial" pitchFamily="34" charset="0"/>
                </a:rPr>
                <a:t>- Thực vật chủ yếu là các loài cây lá kim như tùng, bách, thông,…</a:t>
              </a:r>
            </a:p>
            <a:p>
              <a:pPr algn="just">
                <a:lnSpc>
                  <a:spcPct val="120000"/>
                </a:lnSpc>
                <a:spcBef>
                  <a:spcPct val="0"/>
                </a:spcBef>
              </a:pPr>
              <a:r>
                <a:rPr lang="en-US" sz="2000" b="1">
                  <a:solidFill>
                    <a:srgbClr val="000000"/>
                  </a:solidFill>
                  <a:latin typeface="Arial" pitchFamily="34" charset="0"/>
                </a:rPr>
                <a:t>- Động vật thích nghi với đời sống ở tuyến như thỏ tuyết, linh miêu, chó sói, gấu,…</a:t>
              </a:r>
            </a:p>
          </p:txBody>
        </p:sp>
        <p:sp>
          <p:nvSpPr>
            <p:cNvPr id="19" name="TextBox 19"/>
            <p:cNvSpPr txBox="1"/>
            <p:nvPr/>
          </p:nvSpPr>
          <p:spPr>
            <a:xfrm>
              <a:off x="1171135" y="223728"/>
              <a:ext cx="8478130" cy="670826"/>
            </a:xfrm>
            <a:prstGeom prst="rect">
              <a:avLst/>
            </a:prstGeom>
          </p:spPr>
          <p:txBody>
            <a:bodyPr lIns="0" tIns="0" rIns="0" bIns="0" rtlCol="0" anchor="t">
              <a:spAutoFit/>
            </a:bodyPr>
            <a:lstStyle/>
            <a:p>
              <a:pPr algn="ctr">
                <a:lnSpc>
                  <a:spcPct val="120000"/>
                </a:lnSpc>
                <a:spcBef>
                  <a:spcPct val="0"/>
                </a:spcBef>
              </a:pPr>
              <a:r>
                <a:rPr lang="en-US" sz="2000" b="1">
                  <a:solidFill>
                    <a:srgbClr val="C00000"/>
                  </a:solidFill>
                  <a:latin typeface="Arial" pitchFamily="34" charset="0"/>
                </a:rPr>
                <a:t>RƯNG LÁ KIM PHƯƠNG BẮC</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gradFill rotWithShape="1">
              <a:gsLst>
                <a:gs pos="0">
                  <a:srgbClr val="0CC0DF">
                    <a:alpha val="100000"/>
                  </a:srgbClr>
                </a:gs>
                <a:gs pos="50000">
                  <a:srgbClr val="FFDE59">
                    <a:alpha val="100000"/>
                  </a:srgbClr>
                </a:gs>
                <a:gs pos="100000">
                  <a:srgbClr val="FA7B7B">
                    <a:alpha val="100000"/>
                  </a:srgbClr>
                </a:gs>
              </a:gsLst>
              <a:lin ang="0"/>
            </a:gra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5" name="Freeform 5"/>
          <p:cNvSpPr/>
          <p:nvPr/>
        </p:nvSpPr>
        <p:spPr>
          <a:xfrm rot="-8979045">
            <a:off x="8864444" y="-1238001"/>
            <a:ext cx="4423364" cy="27432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685622" y="1275328"/>
            <a:ext cx="10817582" cy="579523"/>
            <a:chOff x="0" y="0"/>
            <a:chExt cx="21640800" cy="1159046"/>
          </a:xfrm>
        </p:grpSpPr>
        <p:grpSp>
          <p:nvGrpSpPr>
            <p:cNvPr id="7" name="Group 7"/>
            <p:cNvGrpSpPr/>
            <p:nvPr/>
          </p:nvGrpSpPr>
          <p:grpSpPr>
            <a:xfrm>
              <a:off x="0" y="0"/>
              <a:ext cx="21640800" cy="1159046"/>
              <a:chOff x="0" y="0"/>
              <a:chExt cx="4274726" cy="228947"/>
            </a:xfrm>
          </p:grpSpPr>
          <p:sp>
            <p:nvSpPr>
              <p:cNvPr id="8" name="Freeform 8"/>
              <p:cNvSpPr/>
              <p:nvPr/>
            </p:nvSpPr>
            <p:spPr>
              <a:xfrm>
                <a:off x="0" y="0"/>
                <a:ext cx="4274726" cy="228947"/>
              </a:xfrm>
              <a:custGeom>
                <a:avLst/>
                <a:gdLst/>
                <a:ahLst/>
                <a:cxnLst/>
                <a:rect l="l" t="t" r="r" b="b"/>
                <a:pathLst>
                  <a:path w="4274726" h="228947">
                    <a:moveTo>
                      <a:pt x="0" y="0"/>
                    </a:moveTo>
                    <a:lnTo>
                      <a:pt x="4274726" y="0"/>
                    </a:lnTo>
                    <a:lnTo>
                      <a:pt x="4274726" y="228947"/>
                    </a:lnTo>
                    <a:lnTo>
                      <a:pt x="0" y="228947"/>
                    </a:lnTo>
                    <a:close/>
                  </a:path>
                </a:pathLst>
              </a:custGeom>
              <a:gradFill rotWithShape="1">
                <a:gsLst>
                  <a:gs pos="0">
                    <a:srgbClr val="53E6FF">
                      <a:alpha val="100000"/>
                    </a:srgbClr>
                  </a:gs>
                  <a:gs pos="100000">
                    <a:srgbClr val="FFDE59">
                      <a:alpha val="100000"/>
                    </a:srgbClr>
                  </a:gs>
                </a:gsLst>
                <a:lin ang="0"/>
              </a:gra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0" name="TextBox 10"/>
            <p:cNvSpPr txBox="1"/>
            <p:nvPr/>
          </p:nvSpPr>
          <p:spPr>
            <a:xfrm>
              <a:off x="351884" y="159364"/>
              <a:ext cx="20937031"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Sinh quyển gồm các khu sinh học trên cạn và dưới nước</a:t>
              </a:r>
            </a:p>
          </p:txBody>
        </p:sp>
      </p:grpSp>
      <p:grpSp>
        <p:nvGrpSpPr>
          <p:cNvPr id="11" name="Group 11"/>
          <p:cNvGrpSpPr/>
          <p:nvPr/>
        </p:nvGrpSpPr>
        <p:grpSpPr>
          <a:xfrm>
            <a:off x="6094413" y="2703634"/>
            <a:ext cx="5408791" cy="3606800"/>
            <a:chOff x="0" y="0"/>
            <a:chExt cx="10820400" cy="7213600"/>
          </a:xfrm>
        </p:grpSpPr>
        <p:grpSp>
          <p:nvGrpSpPr>
            <p:cNvPr id="12" name="Group 12"/>
            <p:cNvGrpSpPr/>
            <p:nvPr/>
          </p:nvGrpSpPr>
          <p:grpSpPr>
            <a:xfrm>
              <a:off x="0" y="0"/>
              <a:ext cx="10820400" cy="7213600"/>
              <a:chOff x="0" y="0"/>
              <a:chExt cx="2137363" cy="1424909"/>
            </a:xfrm>
          </p:grpSpPr>
          <p:sp>
            <p:nvSpPr>
              <p:cNvPr id="13" name="Freeform 13"/>
              <p:cNvSpPr/>
              <p:nvPr/>
            </p:nvSpPr>
            <p:spPr>
              <a:xfrm>
                <a:off x="0" y="0"/>
                <a:ext cx="2137363" cy="1424909"/>
              </a:xfrm>
              <a:custGeom>
                <a:avLst/>
                <a:gdLst/>
                <a:ahLst/>
                <a:cxnLst/>
                <a:rect l="l" t="t" r="r" b="b"/>
                <a:pathLst>
                  <a:path w="2137363" h="1424909">
                    <a:moveTo>
                      <a:pt x="0" y="0"/>
                    </a:moveTo>
                    <a:lnTo>
                      <a:pt x="2137363" y="0"/>
                    </a:lnTo>
                    <a:lnTo>
                      <a:pt x="2137363" y="1424909"/>
                    </a:lnTo>
                    <a:lnTo>
                      <a:pt x="0" y="1424909"/>
                    </a:lnTo>
                    <a:close/>
                  </a:path>
                </a:pathLst>
              </a:custGeom>
              <a:gradFill rotWithShape="1">
                <a:gsLst>
                  <a:gs pos="0">
                    <a:srgbClr val="FFF7AD">
                      <a:alpha val="100000"/>
                    </a:srgbClr>
                  </a:gs>
                  <a:gs pos="100000">
                    <a:srgbClr val="AEEBA8">
                      <a:alpha val="100000"/>
                    </a:srgbClr>
                  </a:gs>
                </a:gsLst>
                <a:lin ang="5400000"/>
              </a:gra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5" name="TextBox 15"/>
            <p:cNvSpPr txBox="1"/>
            <p:nvPr/>
          </p:nvSpPr>
          <p:spPr>
            <a:xfrm>
              <a:off x="410309" y="1101482"/>
              <a:ext cx="9999784" cy="5102808"/>
            </a:xfrm>
            <a:prstGeom prst="rect">
              <a:avLst/>
            </a:prstGeom>
          </p:spPr>
          <p:txBody>
            <a:bodyPr lIns="0" tIns="0" rIns="0" bIns="0" rtlCol="0" anchor="t">
              <a:spAutoFit/>
            </a:bodyPr>
            <a:lstStyle/>
            <a:p>
              <a:pPr algn="just">
                <a:lnSpc>
                  <a:spcPct val="120000"/>
                </a:lnSpc>
              </a:pPr>
              <a:r>
                <a:rPr lang="en-US" sz="2000" b="1">
                  <a:solidFill>
                    <a:srgbClr val="000000"/>
                  </a:solidFill>
                  <a:latin typeface="Arial" pitchFamily="34" charset="0"/>
                </a:rPr>
                <a:t>- Khí hậu savan khô, nóng</a:t>
              </a:r>
            </a:p>
            <a:p>
              <a:pPr algn="just">
                <a:lnSpc>
                  <a:spcPct val="120000"/>
                </a:lnSpc>
              </a:pPr>
              <a:r>
                <a:rPr lang="en-US" sz="2000" b="1">
                  <a:solidFill>
                    <a:srgbClr val="000000"/>
                  </a:solidFill>
                  <a:latin typeface="Arial" pitchFamily="34" charset="0"/>
                </a:rPr>
                <a:t>- Thực vật chủ yếu là cây bụi mọc xen với cỏ, cây rụng lá vào mùa khô vì thiếu nước</a:t>
              </a:r>
            </a:p>
            <a:p>
              <a:pPr algn="just">
                <a:lnSpc>
                  <a:spcPct val="120000"/>
                </a:lnSpc>
                <a:spcBef>
                  <a:spcPct val="0"/>
                </a:spcBef>
              </a:pPr>
              <a:r>
                <a:rPr lang="en-US" sz="2000" b="1">
                  <a:solidFill>
                    <a:srgbClr val="000000"/>
                  </a:solidFill>
                  <a:latin typeface="Arial" pitchFamily="34" charset="0"/>
                </a:rPr>
                <a:t>- Động vật chủ yếu là các loài như linh dương, ngựa vằn, hươu cao cổ, đà điểu, sư tử, báo,..</a:t>
              </a:r>
            </a:p>
          </p:txBody>
        </p:sp>
        <p:sp>
          <p:nvSpPr>
            <p:cNvPr id="16" name="TextBox 16"/>
            <p:cNvSpPr txBox="1"/>
            <p:nvPr/>
          </p:nvSpPr>
          <p:spPr>
            <a:xfrm>
              <a:off x="522714" y="249116"/>
              <a:ext cx="9887377" cy="670826"/>
            </a:xfrm>
            <a:prstGeom prst="rect">
              <a:avLst/>
            </a:prstGeom>
          </p:spPr>
          <p:txBody>
            <a:bodyPr lIns="0" tIns="0" rIns="0" bIns="0" rtlCol="0" anchor="t">
              <a:spAutoFit/>
            </a:bodyPr>
            <a:lstStyle/>
            <a:p>
              <a:pPr algn="ctr">
                <a:lnSpc>
                  <a:spcPct val="120000"/>
                </a:lnSpc>
                <a:spcBef>
                  <a:spcPct val="0"/>
                </a:spcBef>
              </a:pPr>
              <a:r>
                <a:rPr lang="en-US" sz="2000" b="1">
                  <a:solidFill>
                    <a:srgbClr val="C00000"/>
                  </a:solidFill>
                  <a:latin typeface="Arial" pitchFamily="34" charset="0"/>
                </a:rPr>
                <a:t>SAVAN</a:t>
              </a:r>
            </a:p>
          </p:txBody>
        </p:sp>
      </p:grpSp>
      <p:sp>
        <p:nvSpPr>
          <p:cNvPr id="17" name="Freeform 17"/>
          <p:cNvSpPr/>
          <p:nvPr/>
        </p:nvSpPr>
        <p:spPr>
          <a:xfrm>
            <a:off x="685621" y="2703634"/>
            <a:ext cx="5408791" cy="3606800"/>
          </a:xfrm>
          <a:custGeom>
            <a:avLst/>
            <a:gdLst/>
            <a:ahLst/>
            <a:cxnLst/>
            <a:rect l="l" t="t" r="r" b="b"/>
            <a:pathLst>
              <a:path w="8115300" h="5410200">
                <a:moveTo>
                  <a:pt x="0" y="0"/>
                </a:moveTo>
                <a:lnTo>
                  <a:pt x="8115300" y="0"/>
                </a:lnTo>
                <a:lnTo>
                  <a:pt x="8115300" y="5410200"/>
                </a:lnTo>
                <a:lnTo>
                  <a:pt x="0" y="5410200"/>
                </a:lnTo>
                <a:lnTo>
                  <a:pt x="0" y="0"/>
                </a:lnTo>
                <a:close/>
              </a:path>
            </a:pathLst>
          </a:custGeom>
          <a:blipFill>
            <a:blip r:embed="rId4"/>
            <a:stretch>
              <a:fillRect l="-322" r="-322"/>
            </a:stretch>
          </a:blipFill>
        </p:spPr>
      </p:sp>
      <p:sp>
        <p:nvSpPr>
          <p:cNvPr id="18" name="TextBox 18"/>
          <p:cNvSpPr txBox="1"/>
          <p:nvPr/>
        </p:nvSpPr>
        <p:spPr>
          <a:xfrm>
            <a:off x="685621" y="287867"/>
            <a:ext cx="4528266"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CÁC KHU SINH HỌC</a:t>
            </a:r>
          </a:p>
        </p:txBody>
      </p:sp>
      <p:sp>
        <p:nvSpPr>
          <p:cNvPr id="19" name="TextBox 19"/>
          <p:cNvSpPr txBox="1"/>
          <p:nvPr/>
        </p:nvSpPr>
        <p:spPr>
          <a:xfrm>
            <a:off x="685621" y="2058051"/>
            <a:ext cx="8574625"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Một số khu sinh học trên cạn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gradFill rotWithShape="1">
              <a:gsLst>
                <a:gs pos="0">
                  <a:srgbClr val="0CC0DF">
                    <a:alpha val="100000"/>
                  </a:srgbClr>
                </a:gs>
                <a:gs pos="50000">
                  <a:srgbClr val="FFDE59">
                    <a:alpha val="100000"/>
                  </a:srgbClr>
                </a:gs>
                <a:gs pos="100000">
                  <a:srgbClr val="FA7B7B">
                    <a:alpha val="100000"/>
                  </a:srgbClr>
                </a:gs>
              </a:gsLst>
              <a:lin ang="0"/>
            </a:gra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5" name="Freeform 5"/>
          <p:cNvSpPr/>
          <p:nvPr/>
        </p:nvSpPr>
        <p:spPr>
          <a:xfrm rot="-8979045">
            <a:off x="8864444" y="-1238001"/>
            <a:ext cx="4423364" cy="27432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685622" y="1275328"/>
            <a:ext cx="10817582" cy="579523"/>
            <a:chOff x="0" y="0"/>
            <a:chExt cx="21640800" cy="1159046"/>
          </a:xfrm>
        </p:grpSpPr>
        <p:grpSp>
          <p:nvGrpSpPr>
            <p:cNvPr id="7" name="Group 7"/>
            <p:cNvGrpSpPr/>
            <p:nvPr/>
          </p:nvGrpSpPr>
          <p:grpSpPr>
            <a:xfrm>
              <a:off x="0" y="0"/>
              <a:ext cx="21640800" cy="1159046"/>
              <a:chOff x="0" y="0"/>
              <a:chExt cx="4274726" cy="228947"/>
            </a:xfrm>
          </p:grpSpPr>
          <p:sp>
            <p:nvSpPr>
              <p:cNvPr id="8" name="Freeform 8"/>
              <p:cNvSpPr/>
              <p:nvPr/>
            </p:nvSpPr>
            <p:spPr>
              <a:xfrm>
                <a:off x="0" y="0"/>
                <a:ext cx="4274726" cy="228947"/>
              </a:xfrm>
              <a:custGeom>
                <a:avLst/>
                <a:gdLst/>
                <a:ahLst/>
                <a:cxnLst/>
                <a:rect l="l" t="t" r="r" b="b"/>
                <a:pathLst>
                  <a:path w="4274726" h="228947">
                    <a:moveTo>
                      <a:pt x="0" y="0"/>
                    </a:moveTo>
                    <a:lnTo>
                      <a:pt x="4274726" y="0"/>
                    </a:lnTo>
                    <a:lnTo>
                      <a:pt x="4274726" y="228947"/>
                    </a:lnTo>
                    <a:lnTo>
                      <a:pt x="0" y="228947"/>
                    </a:lnTo>
                    <a:close/>
                  </a:path>
                </a:pathLst>
              </a:custGeom>
              <a:gradFill rotWithShape="1">
                <a:gsLst>
                  <a:gs pos="0">
                    <a:srgbClr val="53E6FF">
                      <a:alpha val="100000"/>
                    </a:srgbClr>
                  </a:gs>
                  <a:gs pos="100000">
                    <a:srgbClr val="FFDE59">
                      <a:alpha val="100000"/>
                    </a:srgbClr>
                  </a:gs>
                </a:gsLst>
                <a:lin ang="0"/>
              </a:gra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0" name="TextBox 10"/>
            <p:cNvSpPr txBox="1"/>
            <p:nvPr/>
          </p:nvSpPr>
          <p:spPr>
            <a:xfrm>
              <a:off x="351884" y="159364"/>
              <a:ext cx="20937031" cy="769058"/>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Sinh quyển gồm các khu sinh học trên cạn và dưới nước</a:t>
              </a:r>
            </a:p>
          </p:txBody>
        </p:sp>
      </p:grpSp>
      <p:grpSp>
        <p:nvGrpSpPr>
          <p:cNvPr id="11" name="Group 11"/>
          <p:cNvGrpSpPr/>
          <p:nvPr/>
        </p:nvGrpSpPr>
        <p:grpSpPr>
          <a:xfrm>
            <a:off x="6094413" y="2703634"/>
            <a:ext cx="5408791" cy="3606800"/>
            <a:chOff x="0" y="0"/>
            <a:chExt cx="10820400" cy="7213600"/>
          </a:xfrm>
        </p:grpSpPr>
        <p:grpSp>
          <p:nvGrpSpPr>
            <p:cNvPr id="12" name="Group 12"/>
            <p:cNvGrpSpPr/>
            <p:nvPr/>
          </p:nvGrpSpPr>
          <p:grpSpPr>
            <a:xfrm>
              <a:off x="0" y="0"/>
              <a:ext cx="10820400" cy="7213600"/>
              <a:chOff x="0" y="0"/>
              <a:chExt cx="2137363" cy="1424909"/>
            </a:xfrm>
          </p:grpSpPr>
          <p:sp>
            <p:nvSpPr>
              <p:cNvPr id="13" name="Freeform 13"/>
              <p:cNvSpPr/>
              <p:nvPr/>
            </p:nvSpPr>
            <p:spPr>
              <a:xfrm>
                <a:off x="0" y="0"/>
                <a:ext cx="2137363" cy="1424909"/>
              </a:xfrm>
              <a:custGeom>
                <a:avLst/>
                <a:gdLst/>
                <a:ahLst/>
                <a:cxnLst/>
                <a:rect l="l" t="t" r="r" b="b"/>
                <a:pathLst>
                  <a:path w="2137363" h="1424909">
                    <a:moveTo>
                      <a:pt x="0" y="0"/>
                    </a:moveTo>
                    <a:lnTo>
                      <a:pt x="2137363" y="0"/>
                    </a:lnTo>
                    <a:lnTo>
                      <a:pt x="2137363" y="1424909"/>
                    </a:lnTo>
                    <a:lnTo>
                      <a:pt x="0" y="1424909"/>
                    </a:lnTo>
                    <a:close/>
                  </a:path>
                </a:pathLst>
              </a:custGeom>
              <a:gradFill rotWithShape="1">
                <a:gsLst>
                  <a:gs pos="0">
                    <a:srgbClr val="FFF7AD">
                      <a:alpha val="100000"/>
                    </a:srgbClr>
                  </a:gs>
                  <a:gs pos="100000">
                    <a:srgbClr val="AEEBA8">
                      <a:alpha val="100000"/>
                    </a:srgbClr>
                  </a:gs>
                </a:gsLst>
                <a:lin ang="5400000"/>
              </a:gra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5" name="TextBox 15"/>
            <p:cNvSpPr txBox="1"/>
            <p:nvPr/>
          </p:nvSpPr>
          <p:spPr>
            <a:xfrm>
              <a:off x="410309" y="1101482"/>
              <a:ext cx="9999784" cy="5102808"/>
            </a:xfrm>
            <a:prstGeom prst="rect">
              <a:avLst/>
            </a:prstGeom>
          </p:spPr>
          <p:txBody>
            <a:bodyPr lIns="0" tIns="0" rIns="0" bIns="0" rtlCol="0" anchor="t">
              <a:spAutoFit/>
            </a:bodyPr>
            <a:lstStyle/>
            <a:p>
              <a:pPr algn="just">
                <a:lnSpc>
                  <a:spcPct val="120000"/>
                </a:lnSpc>
              </a:pPr>
              <a:r>
                <a:rPr lang="en-US" sz="2000" b="1">
                  <a:solidFill>
                    <a:srgbClr val="000000"/>
                  </a:solidFill>
                  <a:latin typeface="Arial" pitchFamily="34" charset="0"/>
                </a:rPr>
                <a:t>- Khí hậu khô hạn, nhiệt độ không khí nóng vào ban ngày và lạnh vào ban đêm</a:t>
              </a:r>
            </a:p>
            <a:p>
              <a:pPr algn="just">
                <a:lnSpc>
                  <a:spcPct val="120000"/>
                </a:lnSpc>
              </a:pPr>
              <a:r>
                <a:rPr lang="en-US" sz="2000" b="1">
                  <a:solidFill>
                    <a:srgbClr val="000000"/>
                  </a:solidFill>
                  <a:latin typeface="Arial" pitchFamily="34" charset="0"/>
                </a:rPr>
                <a:t>- Thực vật chủ yếu là cây bụi chịu hạn tốt như xương rồng, cỏ lạc đà, ngải,…</a:t>
              </a:r>
            </a:p>
            <a:p>
              <a:pPr algn="just">
                <a:lnSpc>
                  <a:spcPct val="120000"/>
                </a:lnSpc>
                <a:spcBef>
                  <a:spcPct val="0"/>
                </a:spcBef>
              </a:pPr>
              <a:r>
                <a:rPr lang="en-US" sz="2000" b="1">
                  <a:solidFill>
                    <a:srgbClr val="000000"/>
                  </a:solidFill>
                  <a:latin typeface="Arial" pitchFamily="34" charset="0"/>
                </a:rPr>
                <a:t>- Động vật là các loài thích nghi với khí hậu khô và nóng như lạc đà, thằn lằn, sâu bọng cánh cứng,…</a:t>
              </a:r>
            </a:p>
          </p:txBody>
        </p:sp>
        <p:sp>
          <p:nvSpPr>
            <p:cNvPr id="16" name="TextBox 16"/>
            <p:cNvSpPr txBox="1"/>
            <p:nvPr/>
          </p:nvSpPr>
          <p:spPr>
            <a:xfrm>
              <a:off x="522714" y="249116"/>
              <a:ext cx="9887377" cy="670826"/>
            </a:xfrm>
            <a:prstGeom prst="rect">
              <a:avLst/>
            </a:prstGeom>
          </p:spPr>
          <p:txBody>
            <a:bodyPr lIns="0" tIns="0" rIns="0" bIns="0" rtlCol="0" anchor="t">
              <a:spAutoFit/>
            </a:bodyPr>
            <a:lstStyle/>
            <a:p>
              <a:pPr algn="ctr">
                <a:lnSpc>
                  <a:spcPct val="120000"/>
                </a:lnSpc>
                <a:spcBef>
                  <a:spcPct val="0"/>
                </a:spcBef>
              </a:pPr>
              <a:r>
                <a:rPr lang="en-US" sz="2000" b="1">
                  <a:solidFill>
                    <a:srgbClr val="C00000"/>
                  </a:solidFill>
                  <a:latin typeface="Arial" pitchFamily="34" charset="0"/>
                </a:rPr>
                <a:t>SA MẠC VÀ HOANG MẠC</a:t>
              </a:r>
            </a:p>
          </p:txBody>
        </p:sp>
      </p:grpSp>
      <p:sp>
        <p:nvSpPr>
          <p:cNvPr id="17" name="Freeform 17"/>
          <p:cNvSpPr/>
          <p:nvPr/>
        </p:nvSpPr>
        <p:spPr>
          <a:xfrm>
            <a:off x="685622" y="2703634"/>
            <a:ext cx="5412174" cy="3606800"/>
          </a:xfrm>
          <a:custGeom>
            <a:avLst/>
            <a:gdLst/>
            <a:ahLst/>
            <a:cxnLst/>
            <a:rect l="l" t="t" r="r" b="b"/>
            <a:pathLst>
              <a:path w="8120375" h="5410200">
                <a:moveTo>
                  <a:pt x="0" y="0"/>
                </a:moveTo>
                <a:lnTo>
                  <a:pt x="8120375" y="0"/>
                </a:lnTo>
                <a:lnTo>
                  <a:pt x="8120375" y="5410200"/>
                </a:lnTo>
                <a:lnTo>
                  <a:pt x="0" y="5410200"/>
                </a:lnTo>
                <a:lnTo>
                  <a:pt x="0" y="0"/>
                </a:lnTo>
                <a:close/>
              </a:path>
            </a:pathLst>
          </a:custGeom>
          <a:blipFill>
            <a:blip r:embed="rId4"/>
            <a:stretch>
              <a:fillRect/>
            </a:stretch>
          </a:blipFill>
        </p:spPr>
      </p:sp>
      <p:sp>
        <p:nvSpPr>
          <p:cNvPr id="18" name="TextBox 18"/>
          <p:cNvSpPr txBox="1"/>
          <p:nvPr/>
        </p:nvSpPr>
        <p:spPr>
          <a:xfrm>
            <a:off x="685621" y="287867"/>
            <a:ext cx="4528266"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CÁC KHU SINH HỌC</a:t>
            </a:r>
          </a:p>
        </p:txBody>
      </p:sp>
      <p:sp>
        <p:nvSpPr>
          <p:cNvPr id="19" name="TextBox 19"/>
          <p:cNvSpPr txBox="1"/>
          <p:nvPr/>
        </p:nvSpPr>
        <p:spPr>
          <a:xfrm>
            <a:off x="685621" y="2058051"/>
            <a:ext cx="8574625"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Một số khu sinh học trên cạn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174" y="-1028700"/>
            <a:ext cx="14344819" cy="2057400"/>
            <a:chOff x="0" y="0"/>
            <a:chExt cx="5668565" cy="812800"/>
          </a:xfrm>
        </p:grpSpPr>
        <p:sp>
          <p:nvSpPr>
            <p:cNvPr id="3" name="Freeform 3"/>
            <p:cNvSpPr/>
            <p:nvPr/>
          </p:nvSpPr>
          <p:spPr>
            <a:xfrm>
              <a:off x="0" y="0"/>
              <a:ext cx="5668565" cy="812800"/>
            </a:xfrm>
            <a:custGeom>
              <a:avLst/>
              <a:gdLst/>
              <a:ahLst/>
              <a:cxnLst/>
              <a:rect l="l" t="t" r="r" b="b"/>
              <a:pathLst>
                <a:path w="5668565" h="812800">
                  <a:moveTo>
                    <a:pt x="0" y="0"/>
                  </a:moveTo>
                  <a:lnTo>
                    <a:pt x="5668565" y="0"/>
                  </a:lnTo>
                  <a:lnTo>
                    <a:pt x="5668565" y="812800"/>
                  </a:lnTo>
                  <a:lnTo>
                    <a:pt x="0" y="812800"/>
                  </a:lnTo>
                  <a:close/>
                </a:path>
              </a:pathLst>
            </a:custGeom>
            <a:gradFill rotWithShape="1">
              <a:gsLst>
                <a:gs pos="0">
                  <a:srgbClr val="0CC0DF">
                    <a:alpha val="100000"/>
                  </a:srgbClr>
                </a:gs>
                <a:gs pos="50000">
                  <a:srgbClr val="FFDE59">
                    <a:alpha val="100000"/>
                  </a:srgbClr>
                </a:gs>
                <a:gs pos="100000">
                  <a:srgbClr val="FA7B7B">
                    <a:alpha val="100000"/>
                  </a:srgbClr>
                </a:gs>
              </a:gsLst>
              <a:lin ang="0"/>
            </a:gra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239"/>
                </a:lnSpc>
              </a:pPr>
              <a:endParaRPr>
                <a:latin typeface="Arial" pitchFamily="34" charset="0"/>
              </a:endParaRPr>
            </a:p>
          </p:txBody>
        </p:sp>
      </p:grpSp>
      <p:sp>
        <p:nvSpPr>
          <p:cNvPr id="5" name="Freeform 5"/>
          <p:cNvSpPr/>
          <p:nvPr/>
        </p:nvSpPr>
        <p:spPr>
          <a:xfrm rot="-8979045">
            <a:off x="8864444" y="-1238001"/>
            <a:ext cx="4423364" cy="27432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685621" y="287867"/>
            <a:ext cx="4528266" cy="384529"/>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II. CÁC KHU SINH HỌC</a:t>
            </a:r>
          </a:p>
        </p:txBody>
      </p:sp>
      <p:grpSp>
        <p:nvGrpSpPr>
          <p:cNvPr id="7" name="Group 7"/>
          <p:cNvGrpSpPr/>
          <p:nvPr/>
        </p:nvGrpSpPr>
        <p:grpSpPr>
          <a:xfrm>
            <a:off x="685622" y="1197932"/>
            <a:ext cx="10817582" cy="1068097"/>
            <a:chOff x="0" y="0"/>
            <a:chExt cx="21640800" cy="2136194"/>
          </a:xfrm>
        </p:grpSpPr>
        <p:grpSp>
          <p:nvGrpSpPr>
            <p:cNvPr id="8" name="Group 8"/>
            <p:cNvGrpSpPr/>
            <p:nvPr/>
          </p:nvGrpSpPr>
          <p:grpSpPr>
            <a:xfrm>
              <a:off x="0" y="0"/>
              <a:ext cx="21640800" cy="2136194"/>
              <a:chOff x="0" y="0"/>
              <a:chExt cx="4274726" cy="421964"/>
            </a:xfrm>
          </p:grpSpPr>
          <p:sp>
            <p:nvSpPr>
              <p:cNvPr id="9" name="Freeform 9"/>
              <p:cNvSpPr/>
              <p:nvPr/>
            </p:nvSpPr>
            <p:spPr>
              <a:xfrm>
                <a:off x="0" y="0"/>
                <a:ext cx="4274726" cy="421964"/>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239"/>
                  </a:lnSpc>
                </a:pPr>
                <a:endParaRPr b="1">
                  <a:latin typeface="Arial" pitchFamily="34" charset="0"/>
                </a:endParaRPr>
              </a:p>
            </p:txBody>
          </p:sp>
        </p:grpSp>
        <p:sp>
          <p:nvSpPr>
            <p:cNvPr id="11" name="TextBox 11"/>
            <p:cNvSpPr txBox="1"/>
            <p:nvPr/>
          </p:nvSpPr>
          <p:spPr>
            <a:xfrm>
              <a:off x="639355" y="235190"/>
              <a:ext cx="20362091" cy="161544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Tìm những ví dụ về sự thích nghi của sinh vật với điều kiện khí hậu, thổ nhưỡng ở mỗi khu sinh học</a:t>
              </a:r>
            </a:p>
          </p:txBody>
        </p:sp>
      </p:grpSp>
      <p:sp>
        <p:nvSpPr>
          <p:cNvPr id="12" name="TextBox 12"/>
          <p:cNvSpPr txBox="1"/>
          <p:nvPr/>
        </p:nvSpPr>
        <p:spPr>
          <a:xfrm>
            <a:off x="685622" y="2390574"/>
            <a:ext cx="2720037" cy="423193"/>
          </a:xfrm>
          <a:prstGeom prst="rect">
            <a:avLst/>
          </a:prstGeom>
        </p:spPr>
        <p:txBody>
          <a:bodyPr lIns="0" tIns="0" rIns="0" bIns="0" rtlCol="0" anchor="t">
            <a:spAutoFit/>
          </a:bodyPr>
          <a:lstStyle/>
          <a:p>
            <a:pPr>
              <a:lnSpc>
                <a:spcPts val="3266"/>
              </a:lnSpc>
            </a:pPr>
            <a:r>
              <a:rPr lang="en-US" sz="2300">
                <a:solidFill>
                  <a:srgbClr val="000000"/>
                </a:solidFill>
                <a:latin typeface="Arial" pitchFamily="34" charset="0"/>
              </a:rPr>
              <a:t>Đáp án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658</Words>
  <Application>Microsoft Office PowerPoint</Application>
  <PresentationFormat>Custom</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A2.Jovis-WorkSansRegular-San</vt:lpstr>
      <vt:lpstr>Arial</vt:lpstr>
      <vt:lpstr>Calibri</vt:lpstr>
      <vt:lpstr>Averta Std ExtraBold</vt:lpstr>
      <vt:lpstr>A3.Jovis-BebasNeueBold-San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43* KHÁI QUÁT VỀ SINH QUYỂN VÀ CÁC KHU SINH HỌC</dc:title>
  <dc:creator>DO THUY QUYNH</dc:creator>
  <cp:lastModifiedBy>DO THUY QUYNH</cp:lastModifiedBy>
  <cp:revision>6</cp:revision>
  <dcterms:created xsi:type="dcterms:W3CDTF">2006-08-16T00:00:00Z</dcterms:created>
  <dcterms:modified xsi:type="dcterms:W3CDTF">2026-03-09T08:13:07Z</dcterms:modified>
  <dc:identifier>DAFlmEVpf4w</dc:identifier>
</cp:coreProperties>
</file>