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88825" cy="6858000"/>
  <p:notesSz cx="6858000" cy="9144000"/>
  <p:defaultText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1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330" y="54"/>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081" y="1420283"/>
            <a:ext cx="5180251"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162" y="2590800"/>
            <a:ext cx="4266089" cy="1168400"/>
          </a:xfrm>
        </p:spPr>
        <p:txBody>
          <a:bodyPr/>
          <a:lstStyle>
            <a:lvl1pPr marL="0" indent="0" algn="ctr">
              <a:buNone/>
              <a:defRPr>
                <a:solidFill>
                  <a:schemeClr val="tx1">
                    <a:tint val="75000"/>
                  </a:schemeClr>
                </a:solidFill>
              </a:defRPr>
            </a:lvl1pPr>
            <a:lvl2pPr marL="304724" indent="0" algn="ctr">
              <a:buNone/>
              <a:defRPr>
                <a:solidFill>
                  <a:schemeClr val="tx1">
                    <a:tint val="75000"/>
                  </a:schemeClr>
                </a:solidFill>
              </a:defRPr>
            </a:lvl2pPr>
            <a:lvl3pPr marL="609448" indent="0" algn="ctr">
              <a:buNone/>
              <a:defRPr>
                <a:solidFill>
                  <a:schemeClr val="tx1">
                    <a:tint val="75000"/>
                  </a:schemeClr>
                </a:solidFill>
              </a:defRPr>
            </a:lvl3pPr>
            <a:lvl4pPr marL="914171" indent="0" algn="ctr">
              <a:buNone/>
              <a:defRPr>
                <a:solidFill>
                  <a:schemeClr val="tx1">
                    <a:tint val="75000"/>
                  </a:schemeClr>
                </a:solidFill>
              </a:defRPr>
            </a:lvl4pPr>
            <a:lvl5pPr marL="1218895" indent="0" algn="ctr">
              <a:buNone/>
              <a:defRPr>
                <a:solidFill>
                  <a:schemeClr val="tx1">
                    <a:tint val="75000"/>
                  </a:schemeClr>
                </a:solidFill>
              </a:defRPr>
            </a:lvl5pPr>
            <a:lvl6pPr marL="1523619" indent="0" algn="ctr">
              <a:buNone/>
              <a:defRPr>
                <a:solidFill>
                  <a:schemeClr val="tx1">
                    <a:tint val="75000"/>
                  </a:schemeClr>
                </a:solidFill>
              </a:defRPr>
            </a:lvl6pPr>
            <a:lvl7pPr marL="1828343" indent="0" algn="ctr">
              <a:buNone/>
              <a:defRPr>
                <a:solidFill>
                  <a:schemeClr val="tx1">
                    <a:tint val="75000"/>
                  </a:schemeClr>
                </a:solidFill>
              </a:defRPr>
            </a:lvl7pPr>
            <a:lvl8pPr marL="2133067" indent="0" algn="ctr">
              <a:buNone/>
              <a:defRPr>
                <a:solidFill>
                  <a:schemeClr val="tx1">
                    <a:tint val="75000"/>
                  </a:schemeClr>
                </a:solidFill>
              </a:defRPr>
            </a:lvl8pPr>
            <a:lvl9pPr marL="243779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8449" y="183092"/>
            <a:ext cx="1371243"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721" y="183092"/>
            <a:ext cx="4012155"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416" y="2937934"/>
            <a:ext cx="5180251"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1416" y="1937809"/>
            <a:ext cx="5180251" cy="1000125"/>
          </a:xfrm>
        </p:spPr>
        <p:txBody>
          <a:bodyPr anchor="b"/>
          <a:lstStyle>
            <a:lvl1pPr marL="0" indent="0">
              <a:buNone/>
              <a:defRPr sz="1300">
                <a:solidFill>
                  <a:schemeClr val="tx1">
                    <a:tint val="75000"/>
                  </a:schemeClr>
                </a:solidFill>
              </a:defRPr>
            </a:lvl1pPr>
            <a:lvl2pPr marL="304724" indent="0">
              <a:buNone/>
              <a:defRPr sz="1200">
                <a:solidFill>
                  <a:schemeClr val="tx1">
                    <a:tint val="75000"/>
                  </a:schemeClr>
                </a:solidFill>
              </a:defRPr>
            </a:lvl2pPr>
            <a:lvl3pPr marL="609448" indent="0">
              <a:buNone/>
              <a:defRPr sz="1100">
                <a:solidFill>
                  <a:schemeClr val="tx1">
                    <a:tint val="75000"/>
                  </a:schemeClr>
                </a:solidFill>
              </a:defRPr>
            </a:lvl3pPr>
            <a:lvl4pPr marL="914171" indent="0">
              <a:buNone/>
              <a:defRPr sz="900">
                <a:solidFill>
                  <a:schemeClr val="tx1">
                    <a:tint val="75000"/>
                  </a:schemeClr>
                </a:solidFill>
              </a:defRPr>
            </a:lvl4pPr>
            <a:lvl5pPr marL="1218895" indent="0">
              <a:buNone/>
              <a:defRPr sz="900">
                <a:solidFill>
                  <a:schemeClr val="tx1">
                    <a:tint val="75000"/>
                  </a:schemeClr>
                </a:solidFill>
              </a:defRPr>
            </a:lvl5pPr>
            <a:lvl6pPr marL="1523619" indent="0">
              <a:buNone/>
              <a:defRPr sz="900">
                <a:solidFill>
                  <a:schemeClr val="tx1">
                    <a:tint val="75000"/>
                  </a:schemeClr>
                </a:solidFill>
              </a:defRPr>
            </a:lvl6pPr>
            <a:lvl7pPr marL="1828343" indent="0">
              <a:buNone/>
              <a:defRPr sz="900">
                <a:solidFill>
                  <a:schemeClr val="tx1">
                    <a:tint val="75000"/>
                  </a:schemeClr>
                </a:solidFill>
              </a:defRPr>
            </a:lvl7pPr>
            <a:lvl8pPr marL="2133067" indent="0">
              <a:buNone/>
              <a:defRPr sz="900">
                <a:solidFill>
                  <a:schemeClr val="tx1">
                    <a:tint val="75000"/>
                  </a:schemeClr>
                </a:solidFill>
              </a:defRPr>
            </a:lvl8pPr>
            <a:lvl9pPr marL="243779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721"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7993"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721" y="1023409"/>
            <a:ext cx="2692757"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4721" y="1449917"/>
            <a:ext cx="269275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5877" y="1023409"/>
            <a:ext cx="2693815"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095877" y="1449917"/>
            <a:ext cx="2693815"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21" y="182033"/>
            <a:ext cx="2005020"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382746" y="182034"/>
            <a:ext cx="3406946"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721" y="956734"/>
            <a:ext cx="2005020" cy="31273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547" y="3200400"/>
            <a:ext cx="3656648"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194547" y="408517"/>
            <a:ext cx="3656648" cy="2743200"/>
          </a:xfrm>
        </p:spPr>
        <p:txBody>
          <a:bodyPr/>
          <a:lstStyle>
            <a:lvl1pPr marL="0" indent="0">
              <a:buNone/>
              <a:defRPr sz="2100"/>
            </a:lvl1pPr>
            <a:lvl2pPr marL="304724" indent="0">
              <a:buNone/>
              <a:defRPr sz="1900"/>
            </a:lvl2pPr>
            <a:lvl3pPr marL="609448" indent="0">
              <a:buNone/>
              <a:defRPr sz="1600"/>
            </a:lvl3pPr>
            <a:lvl4pPr marL="914171" indent="0">
              <a:buNone/>
              <a:defRPr sz="1300"/>
            </a:lvl4pPr>
            <a:lvl5pPr marL="1218895" indent="0">
              <a:buNone/>
              <a:defRPr sz="1300"/>
            </a:lvl5pPr>
            <a:lvl6pPr marL="1523619" indent="0">
              <a:buNone/>
              <a:defRPr sz="1300"/>
            </a:lvl6pPr>
            <a:lvl7pPr marL="1828343" indent="0">
              <a:buNone/>
              <a:defRPr sz="1300"/>
            </a:lvl7pPr>
            <a:lvl8pPr marL="2133067" indent="0">
              <a:buNone/>
              <a:defRPr sz="1300"/>
            </a:lvl8pPr>
            <a:lvl9pPr marL="2437790" indent="0">
              <a:buNone/>
              <a:defRPr sz="1300"/>
            </a:lvl9pPr>
          </a:lstStyle>
          <a:p>
            <a:endParaRPr lang="en-US"/>
          </a:p>
        </p:txBody>
      </p:sp>
      <p:sp>
        <p:nvSpPr>
          <p:cNvPr id="4" name="Text Placeholder 3"/>
          <p:cNvSpPr>
            <a:spLocks noGrp="1"/>
          </p:cNvSpPr>
          <p:nvPr>
            <p:ph type="body" sz="half" idx="2"/>
          </p:nvPr>
        </p:nvSpPr>
        <p:spPr>
          <a:xfrm>
            <a:off x="1194547" y="3578225"/>
            <a:ext cx="3656648" cy="5365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21" y="183092"/>
            <a:ext cx="5484971" cy="762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721" y="1066800"/>
            <a:ext cx="5484971" cy="3017309"/>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720" y="4237567"/>
            <a:ext cx="1422030" cy="243417"/>
          </a:xfrm>
          <a:prstGeom prst="rect">
            <a:avLst/>
          </a:prstGeom>
        </p:spPr>
        <p:txBody>
          <a:bodyPr vert="horz" lIns="60945" tIns="30472" rIns="60945" bIns="30472" rtlCol="0" anchor="ctr"/>
          <a:lstStyle>
            <a:lvl1pPr algn="l">
              <a:defRPr sz="800">
                <a:solidFill>
                  <a:schemeClr val="tx1">
                    <a:tint val="75000"/>
                  </a:schemeClr>
                </a:solidFill>
                <a:latin typeface="Arial" pitchFamily="34" charset="0"/>
              </a:defRPr>
            </a:lvl1pPr>
          </a:lstStyle>
          <a:p>
            <a:fld id="{1D8BD707-D9CF-40AE-B4C6-C98DA3205C09}" type="datetimeFigureOut">
              <a:rPr lang="en-US" smtClean="0"/>
              <a:pPr/>
              <a:t>4/21/2026</a:t>
            </a:fld>
            <a:endParaRPr lang="en-US"/>
          </a:p>
        </p:txBody>
      </p:sp>
      <p:sp>
        <p:nvSpPr>
          <p:cNvPr id="5" name="Footer Placeholder 4"/>
          <p:cNvSpPr>
            <a:spLocks noGrp="1"/>
          </p:cNvSpPr>
          <p:nvPr>
            <p:ph type="ftr" sz="quarter" idx="3"/>
          </p:nvPr>
        </p:nvSpPr>
        <p:spPr>
          <a:xfrm>
            <a:off x="2082258" y="4237567"/>
            <a:ext cx="1929897" cy="243417"/>
          </a:xfrm>
          <a:prstGeom prst="rect">
            <a:avLst/>
          </a:prstGeom>
        </p:spPr>
        <p:txBody>
          <a:bodyPr vert="horz" lIns="60945" tIns="30472" rIns="60945" bIns="30472" rtlCol="0" anchor="ctr"/>
          <a:lstStyle>
            <a:lvl1pPr algn="ctr">
              <a:defRPr sz="800">
                <a:solidFill>
                  <a:schemeClr val="tx1">
                    <a:tint val="75000"/>
                  </a:schemeClr>
                </a:solidFill>
                <a:latin typeface="Arial" pitchFamily="34" charset="0"/>
              </a:defRPr>
            </a:lvl1pPr>
          </a:lstStyle>
          <a:p>
            <a:endParaRPr lang="en-US"/>
          </a:p>
        </p:txBody>
      </p:sp>
      <p:sp>
        <p:nvSpPr>
          <p:cNvPr id="6" name="Slide Number Placeholder 5"/>
          <p:cNvSpPr>
            <a:spLocks noGrp="1"/>
          </p:cNvSpPr>
          <p:nvPr>
            <p:ph type="sldNum" sz="quarter" idx="4"/>
          </p:nvPr>
        </p:nvSpPr>
        <p:spPr>
          <a:xfrm>
            <a:off x="4367662" y="4237567"/>
            <a:ext cx="1422030" cy="243417"/>
          </a:xfrm>
          <a:prstGeom prst="rect">
            <a:avLst/>
          </a:prstGeom>
        </p:spPr>
        <p:txBody>
          <a:bodyPr vert="horz" lIns="60945" tIns="30472" rIns="60945" bIns="30472" rtlCol="0" anchor="ctr"/>
          <a:lstStyle>
            <a:lvl1pPr algn="r">
              <a:defRPr sz="800">
                <a:solidFill>
                  <a:schemeClr val="tx1">
                    <a:tint val="75000"/>
                  </a:schemeClr>
                </a:solidFill>
                <a:latin typeface="Arial"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609448" rtl="0" eaLnBrk="1" latinLnBrk="0" hangingPunct="1">
        <a:spcBef>
          <a:spcPct val="0"/>
        </a:spcBef>
        <a:buNone/>
        <a:defRPr sz="2900" kern="1200">
          <a:solidFill>
            <a:schemeClr val="tx1"/>
          </a:solidFill>
          <a:latin typeface="Arial" pitchFamily="34" charset="0"/>
          <a:ea typeface="+mj-ea"/>
          <a:cs typeface="+mj-cs"/>
        </a:defRPr>
      </a:lvl1pPr>
    </p:titleStyle>
    <p:bodyStyle>
      <a:lvl1pPr marL="228543" indent="-228543" algn="l" defTabSz="609448" rtl="0" eaLnBrk="1" latinLnBrk="0" hangingPunct="1">
        <a:spcBef>
          <a:spcPct val="20000"/>
        </a:spcBef>
        <a:buFont typeface="Arial" pitchFamily="34" charset="0"/>
        <a:buChar char="•"/>
        <a:defRPr sz="2100" kern="1200">
          <a:solidFill>
            <a:schemeClr val="tx1"/>
          </a:solidFill>
          <a:latin typeface="Arial" pitchFamily="34" charset="0"/>
          <a:ea typeface="+mn-ea"/>
          <a:cs typeface="+mn-cs"/>
        </a:defRPr>
      </a:lvl1pPr>
      <a:lvl2pPr marL="495176" indent="-190452" algn="l" defTabSz="609448" rtl="0" eaLnBrk="1" latinLnBrk="0" hangingPunct="1">
        <a:spcBef>
          <a:spcPct val="20000"/>
        </a:spcBef>
        <a:buFont typeface="Arial" pitchFamily="34" charset="0"/>
        <a:buChar char="–"/>
        <a:defRPr sz="1900" kern="1200">
          <a:solidFill>
            <a:schemeClr val="tx1"/>
          </a:solidFill>
          <a:latin typeface="Arial" pitchFamily="34" charset="0"/>
          <a:ea typeface="+mn-ea"/>
          <a:cs typeface="+mn-cs"/>
        </a:defRPr>
      </a:lvl2pPr>
      <a:lvl3pPr marL="761810" indent="-152362" algn="l" defTabSz="609448" rtl="0" eaLnBrk="1" latinLnBrk="0" hangingPunct="1">
        <a:spcBef>
          <a:spcPct val="20000"/>
        </a:spcBef>
        <a:buFont typeface="Arial" pitchFamily="34" charset="0"/>
        <a:buChar char="•"/>
        <a:defRPr sz="1600" kern="1200">
          <a:solidFill>
            <a:schemeClr val="tx1"/>
          </a:solidFill>
          <a:latin typeface="Arial" pitchFamily="34" charset="0"/>
          <a:ea typeface="+mn-ea"/>
          <a:cs typeface="+mn-cs"/>
        </a:defRPr>
      </a:lvl3pPr>
      <a:lvl4pPr marL="1066533"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4pPr>
      <a:lvl5pPr marL="1371257"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5pPr>
      <a:lvl6pPr marL="1675981"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0705"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429"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0152"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8.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1.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8.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8.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8.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9.svg"/><Relationship Id="rId3" Type="http://schemas.openxmlformats.org/officeDocument/2006/relationships/image" Target="../media/image26.sv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7.svg"/><Relationship Id="rId5" Type="http://schemas.openxmlformats.org/officeDocument/2006/relationships/image" Target="../media/image28.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56743">
            <a:off x="2287841" y="3900756"/>
            <a:ext cx="12943117" cy="3285171"/>
          </a:xfrm>
          <a:prstGeom prst="rect">
            <a:avLst/>
          </a:prstGeom>
        </p:spPr>
      </p:pic>
      <p:grpSp>
        <p:nvGrpSpPr>
          <p:cNvPr id="3" name="Group 3"/>
          <p:cNvGrpSpPr/>
          <p:nvPr/>
        </p:nvGrpSpPr>
        <p:grpSpPr>
          <a:xfrm rot="3770254">
            <a:off x="10039447" y="5058178"/>
            <a:ext cx="2228645" cy="4000847"/>
            <a:chOff x="0" y="0"/>
            <a:chExt cx="812800" cy="1459513"/>
          </a:xfrm>
        </p:grpSpPr>
        <p:sp>
          <p:nvSpPr>
            <p:cNvPr id="4" name="Freeform 4"/>
            <p:cNvSpPr/>
            <p:nvPr/>
          </p:nvSpPr>
          <p:spPr>
            <a:xfrm>
              <a:off x="0" y="0"/>
              <a:ext cx="812800" cy="1459513"/>
            </a:xfrm>
            <a:custGeom>
              <a:avLst/>
              <a:gdLst/>
              <a:ahLst/>
              <a:cxnLst/>
              <a:rect l="l" t="t" r="r" b="b"/>
              <a:pathLst>
                <a:path w="812800" h="1459513">
                  <a:moveTo>
                    <a:pt x="0" y="0"/>
                  </a:moveTo>
                  <a:lnTo>
                    <a:pt x="812800" y="0"/>
                  </a:lnTo>
                  <a:lnTo>
                    <a:pt x="812800" y="1459513"/>
                  </a:lnTo>
                  <a:lnTo>
                    <a:pt x="0" y="1459513"/>
                  </a:lnTo>
                  <a:close/>
                </a:path>
              </a:pathLst>
            </a:custGeom>
            <a:solidFill>
              <a:srgbClr val="002F60"/>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94909">
            <a:off x="787083" y="-1714572"/>
            <a:ext cx="10911652" cy="3708995"/>
          </a:xfrm>
          <a:prstGeom prst="rect">
            <a:avLst/>
          </a:prstGeom>
        </p:spPr>
      </p:pic>
      <p:grpSp>
        <p:nvGrpSpPr>
          <p:cNvPr id="7" name="Group 7"/>
          <p:cNvGrpSpPr/>
          <p:nvPr/>
        </p:nvGrpSpPr>
        <p:grpSpPr>
          <a:xfrm rot="8202600">
            <a:off x="7541253" y="-5083726"/>
            <a:ext cx="8023972" cy="8835770"/>
            <a:chOff x="0" y="0"/>
            <a:chExt cx="2927153" cy="3222458"/>
          </a:xfrm>
        </p:grpSpPr>
        <p:sp>
          <p:nvSpPr>
            <p:cNvPr id="8" name="Freeform 8"/>
            <p:cNvSpPr/>
            <p:nvPr/>
          </p:nvSpPr>
          <p:spPr>
            <a:xfrm>
              <a:off x="0" y="0"/>
              <a:ext cx="2927153" cy="3222458"/>
            </a:xfrm>
            <a:custGeom>
              <a:avLst/>
              <a:gdLst/>
              <a:ahLst/>
              <a:cxnLst/>
              <a:rect l="l" t="t" r="r" b="b"/>
              <a:pathLst>
                <a:path w="2927153" h="3222458">
                  <a:moveTo>
                    <a:pt x="0" y="0"/>
                  </a:moveTo>
                  <a:lnTo>
                    <a:pt x="2927153" y="0"/>
                  </a:lnTo>
                  <a:lnTo>
                    <a:pt x="2927153" y="3222458"/>
                  </a:lnTo>
                  <a:lnTo>
                    <a:pt x="0" y="3222458"/>
                  </a:lnTo>
                  <a:close/>
                </a:path>
              </a:pathLst>
            </a:custGeom>
            <a:solidFill>
              <a:srgbClr val="002F60"/>
            </a:solidFill>
          </p:spPr>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671385" y="115030"/>
            <a:ext cx="6626215" cy="6627941"/>
          </a:xfrm>
          <a:prstGeom prst="rect">
            <a:avLst/>
          </a:prstGeom>
        </p:spPr>
      </p:pic>
      <p:grpSp>
        <p:nvGrpSpPr>
          <p:cNvPr id="11" name="Group 11"/>
          <p:cNvGrpSpPr/>
          <p:nvPr/>
        </p:nvGrpSpPr>
        <p:grpSpPr>
          <a:xfrm>
            <a:off x="7229760" y="310783"/>
            <a:ext cx="6212390" cy="6214009"/>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C00"/>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14" name="Group 14"/>
          <p:cNvGrpSpPr/>
          <p:nvPr/>
        </p:nvGrpSpPr>
        <p:grpSpPr>
          <a:xfrm>
            <a:off x="7383833" y="577144"/>
            <a:ext cx="5810297" cy="5811810"/>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296BD"/>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17" name="Group 17"/>
          <p:cNvGrpSpPr>
            <a:grpSpLocks noChangeAspect="1"/>
          </p:cNvGrpSpPr>
          <p:nvPr/>
        </p:nvGrpSpPr>
        <p:grpSpPr>
          <a:xfrm>
            <a:off x="7511090" y="847036"/>
            <a:ext cx="5441513" cy="5442908"/>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l="-24906" r="-24906"/>
              </a:stretch>
            </a:blipFill>
          </p:spPr>
        </p:sp>
      </p:grpSp>
      <p:sp>
        <p:nvSpPr>
          <p:cNvPr id="19" name="TextBox 19"/>
          <p:cNvSpPr txBox="1"/>
          <p:nvPr/>
        </p:nvSpPr>
        <p:spPr>
          <a:xfrm>
            <a:off x="321221" y="2832684"/>
            <a:ext cx="2336599" cy="658300"/>
          </a:xfrm>
          <a:prstGeom prst="rect">
            <a:avLst/>
          </a:prstGeom>
        </p:spPr>
        <p:txBody>
          <a:bodyPr lIns="0" tIns="0" rIns="0" bIns="0" rtlCol="0" anchor="t">
            <a:spAutoFit/>
          </a:bodyPr>
          <a:lstStyle/>
          <a:p>
            <a:pPr>
              <a:lnSpc>
                <a:spcPts val="5123"/>
              </a:lnSpc>
            </a:pPr>
            <a:r>
              <a:rPr lang="en-US" sz="4500" b="1">
                <a:solidFill>
                  <a:srgbClr val="000000"/>
                </a:solidFill>
                <a:latin typeface="Arial" pitchFamily="34" charset="0"/>
              </a:rPr>
              <a:t>Bài 36</a:t>
            </a:r>
          </a:p>
        </p:txBody>
      </p:sp>
      <p:sp>
        <p:nvSpPr>
          <p:cNvPr id="20" name="TextBox 20"/>
          <p:cNvSpPr txBox="1"/>
          <p:nvPr/>
        </p:nvSpPr>
        <p:spPr>
          <a:xfrm>
            <a:off x="321220" y="3600240"/>
            <a:ext cx="9278391" cy="1761764"/>
          </a:xfrm>
          <a:prstGeom prst="rect">
            <a:avLst/>
          </a:prstGeom>
        </p:spPr>
        <p:txBody>
          <a:bodyPr wrap="square" lIns="0" tIns="0" rIns="0" bIns="0" rtlCol="0" anchor="t">
            <a:spAutoFit/>
          </a:bodyPr>
          <a:lstStyle/>
          <a:p>
            <a:pPr>
              <a:lnSpc>
                <a:spcPct val="120000"/>
              </a:lnSpc>
            </a:pPr>
            <a:r>
              <a:rPr lang="en-US" sz="5000" b="1">
                <a:solidFill>
                  <a:srgbClr val="002F60"/>
                </a:solidFill>
                <a:latin typeface="Arial" pitchFamily="34" charset="0"/>
              </a:rPr>
              <a:t>DA VÀ ĐIỀU HÒA </a:t>
            </a:r>
            <a:endParaRPr lang="en-US" sz="5000" b="1" smtClean="0">
              <a:solidFill>
                <a:srgbClr val="002F60"/>
              </a:solidFill>
              <a:latin typeface="Arial" pitchFamily="34" charset="0"/>
            </a:endParaRPr>
          </a:p>
          <a:p>
            <a:pPr>
              <a:lnSpc>
                <a:spcPct val="120000"/>
              </a:lnSpc>
            </a:pPr>
            <a:r>
              <a:rPr lang="en-US" sz="5000" b="1" smtClean="0">
                <a:solidFill>
                  <a:srgbClr val="002F60"/>
                </a:solidFill>
                <a:latin typeface="Arial" pitchFamily="34" charset="0"/>
              </a:rPr>
              <a:t>THÂN </a:t>
            </a:r>
            <a:r>
              <a:rPr lang="en-US" sz="5000" b="1">
                <a:solidFill>
                  <a:srgbClr val="002F60"/>
                </a:solidFill>
                <a:latin typeface="Arial" pitchFamily="34" charset="0"/>
              </a:rPr>
              <a:t>NHIỆT Ở NGƯỜI</a:t>
            </a:r>
          </a:p>
        </p:txBody>
      </p:sp>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365030" flipH="1">
            <a:off x="-1027775" y="-1723373"/>
            <a:ext cx="8959832" cy="304713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88825" cy="1024285"/>
            <a:chOff x="0" y="0"/>
            <a:chExt cx="4816593" cy="404656"/>
          </a:xfrm>
        </p:grpSpPr>
        <p:sp>
          <p:nvSpPr>
            <p:cNvPr id="3" name="Freeform 3"/>
            <p:cNvSpPr/>
            <p:nvPr/>
          </p:nvSpPr>
          <p:spPr>
            <a:xfrm>
              <a:off x="0" y="0"/>
              <a:ext cx="4816592" cy="404656"/>
            </a:xfrm>
            <a:custGeom>
              <a:avLst/>
              <a:gdLst/>
              <a:ahLst/>
              <a:cxnLst/>
              <a:rect l="l" t="t" r="r" b="b"/>
              <a:pathLst>
                <a:path w="4816592" h="404656">
                  <a:moveTo>
                    <a:pt x="0" y="0"/>
                  </a:moveTo>
                  <a:lnTo>
                    <a:pt x="4816592" y="0"/>
                  </a:lnTo>
                  <a:lnTo>
                    <a:pt x="4816592" y="404656"/>
                  </a:lnTo>
                  <a:lnTo>
                    <a:pt x="0" y="404656"/>
                  </a:lnTo>
                  <a:close/>
                </a:path>
              </a:pathLst>
            </a:custGeom>
            <a:gradFill rotWithShape="1">
              <a:gsLst>
                <a:gs pos="0">
                  <a:srgbClr val="FFF7AD">
                    <a:alpha val="100000"/>
                  </a:srgbClr>
                </a:gs>
                <a:gs pos="100000">
                  <a:srgbClr val="FFA9F9">
                    <a:alpha val="100000"/>
                  </a:srgbClr>
                </a:gs>
              </a:gsLst>
              <a:lin ang="0"/>
            </a:gra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622" y="0"/>
            <a:ext cx="1011217" cy="102428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94413" y="0"/>
            <a:ext cx="1024018" cy="1024285"/>
          </a:xfrm>
          <a:prstGeom prst="rect">
            <a:avLst/>
          </a:prstGeom>
        </p:spPr>
      </p:pic>
      <p:grpSp>
        <p:nvGrpSpPr>
          <p:cNvPr id="7" name="Group 7"/>
          <p:cNvGrpSpPr/>
          <p:nvPr/>
        </p:nvGrpSpPr>
        <p:grpSpPr>
          <a:xfrm>
            <a:off x="685622" y="1193842"/>
            <a:ext cx="10817582" cy="1252657"/>
            <a:chOff x="0" y="0"/>
            <a:chExt cx="21640800" cy="2505314"/>
          </a:xfrm>
        </p:grpSpPr>
        <p:grpSp>
          <p:nvGrpSpPr>
            <p:cNvPr id="8" name="Group 8"/>
            <p:cNvGrpSpPr/>
            <p:nvPr/>
          </p:nvGrpSpPr>
          <p:grpSpPr>
            <a:xfrm>
              <a:off x="0" y="0"/>
              <a:ext cx="21640800" cy="2505314"/>
              <a:chOff x="0" y="0"/>
              <a:chExt cx="4274726" cy="494877"/>
            </a:xfrm>
          </p:grpSpPr>
          <p:sp>
            <p:nvSpPr>
              <p:cNvPr id="9" name="Freeform 9"/>
              <p:cNvSpPr/>
              <p:nvPr/>
            </p:nvSpPr>
            <p:spPr>
              <a:xfrm>
                <a:off x="0" y="0"/>
                <a:ext cx="4274726" cy="494877"/>
              </a:xfrm>
              <a:custGeom>
                <a:avLst/>
                <a:gdLst/>
                <a:ahLst/>
                <a:cxnLst/>
                <a:rect l="l" t="t" r="r" b="b"/>
                <a:pathLst>
                  <a:path w="4274726" h="494877">
                    <a:moveTo>
                      <a:pt x="24327" y="0"/>
                    </a:moveTo>
                    <a:lnTo>
                      <a:pt x="4250399" y="0"/>
                    </a:lnTo>
                    <a:cubicBezTo>
                      <a:pt x="4263834" y="0"/>
                      <a:pt x="4274726" y="10891"/>
                      <a:pt x="4274726" y="24327"/>
                    </a:cubicBezTo>
                    <a:lnTo>
                      <a:pt x="4274726" y="470550"/>
                    </a:lnTo>
                    <a:cubicBezTo>
                      <a:pt x="4274726" y="483985"/>
                      <a:pt x="4263834" y="494877"/>
                      <a:pt x="4250399" y="494877"/>
                    </a:cubicBezTo>
                    <a:lnTo>
                      <a:pt x="24327" y="494877"/>
                    </a:lnTo>
                    <a:cubicBezTo>
                      <a:pt x="10891" y="494877"/>
                      <a:pt x="0" y="483985"/>
                      <a:pt x="0" y="470550"/>
                    </a:cubicBezTo>
                    <a:lnTo>
                      <a:pt x="0" y="24327"/>
                    </a:lnTo>
                    <a:cubicBezTo>
                      <a:pt x="0" y="10891"/>
                      <a:pt x="10891" y="0"/>
                      <a:pt x="24327" y="0"/>
                    </a:cubicBezTo>
                    <a:close/>
                  </a:path>
                </a:pathLst>
              </a:custGeom>
              <a:solidFill>
                <a:srgbClr val="FFDE59"/>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11" name="TextBox 11"/>
            <p:cNvSpPr txBox="1"/>
            <p:nvPr/>
          </p:nvSpPr>
          <p:spPr>
            <a:xfrm>
              <a:off x="131886" y="419750"/>
              <a:ext cx="21377027" cy="1615444"/>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Quan sát hình và cho biết khi trời nóng và khi trời lạnh, các mạch máu dưới da, tuyến mồ hôi và các cơ dựng lông hoạt động như thế nào?</a:t>
              </a:r>
            </a:p>
          </p:txBody>
        </p:sp>
      </p:grpSp>
      <p:pic>
        <p:nvPicPr>
          <p:cNvPr id="12" name="Picture 12"/>
          <p:cNvPicPr>
            <a:picLocks noChangeAspect="1"/>
          </p:cNvPicPr>
          <p:nvPr/>
        </p:nvPicPr>
        <p:blipFill>
          <a:blip r:embed="rId6"/>
          <a:srcRect t="6203" b="6203"/>
          <a:stretch>
            <a:fillRect/>
          </a:stretch>
        </p:blipFill>
        <p:spPr>
          <a:xfrm>
            <a:off x="685621" y="2617949"/>
            <a:ext cx="5408791" cy="3554251"/>
          </a:xfrm>
          <a:prstGeom prst="rect">
            <a:avLst/>
          </a:prstGeom>
        </p:spPr>
      </p:pic>
      <p:pic>
        <p:nvPicPr>
          <p:cNvPr id="13" name="Picture 13"/>
          <p:cNvPicPr>
            <a:picLocks noChangeAspect="1"/>
          </p:cNvPicPr>
          <p:nvPr/>
        </p:nvPicPr>
        <p:blipFill>
          <a:blip r:embed="rId7"/>
          <a:srcRect l="3379" r="3379"/>
          <a:stretch>
            <a:fillRect/>
          </a:stretch>
        </p:blipFill>
        <p:spPr>
          <a:xfrm>
            <a:off x="6226232" y="2617949"/>
            <a:ext cx="5276972" cy="3554251"/>
          </a:xfrm>
          <a:prstGeom prst="rect">
            <a:avLst/>
          </a:prstGeom>
        </p:spPr>
      </p:pic>
      <p:sp>
        <p:nvSpPr>
          <p:cNvPr id="14" name="TextBox 14"/>
          <p:cNvSpPr txBox="1"/>
          <p:nvPr/>
        </p:nvSpPr>
        <p:spPr>
          <a:xfrm>
            <a:off x="1850321" y="290951"/>
            <a:ext cx="4244092"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II. ĐIỀU HÒA THÂN NHIỆT</a:t>
            </a:r>
          </a:p>
        </p:txBody>
      </p:sp>
      <p:sp>
        <p:nvSpPr>
          <p:cNvPr id="15" name="TextBox 15"/>
          <p:cNvSpPr txBox="1"/>
          <p:nvPr/>
        </p:nvSpPr>
        <p:spPr>
          <a:xfrm>
            <a:off x="7270791" y="287867"/>
            <a:ext cx="5001113"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2. Điều hòa thân nhiệt</a:t>
            </a:r>
          </a:p>
        </p:txBody>
      </p:sp>
      <p:sp>
        <p:nvSpPr>
          <p:cNvPr id="16" name="TextBox 16"/>
          <p:cNvSpPr txBox="1"/>
          <p:nvPr/>
        </p:nvSpPr>
        <p:spPr>
          <a:xfrm>
            <a:off x="1228701" y="6299200"/>
            <a:ext cx="4322631" cy="384529"/>
          </a:xfrm>
          <a:prstGeom prst="rect">
            <a:avLst/>
          </a:prstGeom>
        </p:spPr>
        <p:txBody>
          <a:bodyPr lIns="0" tIns="0" rIns="0" bIns="0" rtlCol="0" anchor="t">
            <a:spAutoFit/>
          </a:bodyPr>
          <a:lstStyle/>
          <a:p>
            <a:pPr algn="ctr">
              <a:lnSpc>
                <a:spcPts val="3266"/>
              </a:lnSpc>
            </a:pPr>
            <a:r>
              <a:rPr lang="en-US" sz="2300" b="1" i="1">
                <a:solidFill>
                  <a:srgbClr val="000000"/>
                </a:solidFill>
                <a:latin typeface="Arial" pitchFamily="34" charset="0"/>
              </a:rPr>
              <a:t>Khi trời nóng</a:t>
            </a:r>
          </a:p>
        </p:txBody>
      </p:sp>
      <p:sp>
        <p:nvSpPr>
          <p:cNvPr id="17" name="TextBox 17"/>
          <p:cNvSpPr txBox="1"/>
          <p:nvPr/>
        </p:nvSpPr>
        <p:spPr>
          <a:xfrm>
            <a:off x="6703402" y="6299200"/>
            <a:ext cx="4322631" cy="384529"/>
          </a:xfrm>
          <a:prstGeom prst="rect">
            <a:avLst/>
          </a:prstGeom>
        </p:spPr>
        <p:txBody>
          <a:bodyPr lIns="0" tIns="0" rIns="0" bIns="0" rtlCol="0" anchor="t">
            <a:spAutoFit/>
          </a:bodyPr>
          <a:lstStyle/>
          <a:p>
            <a:pPr algn="ctr">
              <a:lnSpc>
                <a:spcPts val="3266"/>
              </a:lnSpc>
            </a:pPr>
            <a:r>
              <a:rPr lang="en-US" sz="2300" b="1" i="1">
                <a:solidFill>
                  <a:srgbClr val="000000"/>
                </a:solidFill>
                <a:latin typeface="Arial" pitchFamily="34" charset="0"/>
              </a:rPr>
              <a:t>Khi trời lạnh</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88825" cy="1024285"/>
            <a:chOff x="0" y="0"/>
            <a:chExt cx="4816593" cy="404656"/>
          </a:xfrm>
        </p:grpSpPr>
        <p:sp>
          <p:nvSpPr>
            <p:cNvPr id="3" name="Freeform 3"/>
            <p:cNvSpPr/>
            <p:nvPr/>
          </p:nvSpPr>
          <p:spPr>
            <a:xfrm>
              <a:off x="0" y="0"/>
              <a:ext cx="4816592" cy="404656"/>
            </a:xfrm>
            <a:custGeom>
              <a:avLst/>
              <a:gdLst/>
              <a:ahLst/>
              <a:cxnLst/>
              <a:rect l="l" t="t" r="r" b="b"/>
              <a:pathLst>
                <a:path w="4816592" h="404656">
                  <a:moveTo>
                    <a:pt x="0" y="0"/>
                  </a:moveTo>
                  <a:lnTo>
                    <a:pt x="4816592" y="0"/>
                  </a:lnTo>
                  <a:lnTo>
                    <a:pt x="4816592" y="404656"/>
                  </a:lnTo>
                  <a:lnTo>
                    <a:pt x="0" y="404656"/>
                  </a:lnTo>
                  <a:close/>
                </a:path>
              </a:pathLst>
            </a:custGeom>
            <a:gradFill rotWithShape="1">
              <a:gsLst>
                <a:gs pos="0">
                  <a:srgbClr val="FFF7AD">
                    <a:alpha val="100000"/>
                  </a:srgbClr>
                </a:gs>
                <a:gs pos="100000">
                  <a:srgbClr val="FFA9F9">
                    <a:alpha val="100000"/>
                  </a:srgbClr>
                </a:gs>
              </a:gsLst>
              <a:lin ang="0"/>
            </a:gra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622" y="0"/>
            <a:ext cx="1011217" cy="102428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94413" y="0"/>
            <a:ext cx="1024018" cy="1024285"/>
          </a:xfrm>
          <a:prstGeom prst="rect">
            <a:avLst/>
          </a:prstGeom>
        </p:spPr>
      </p:pic>
      <p:sp>
        <p:nvSpPr>
          <p:cNvPr id="7" name="TextBox 7"/>
          <p:cNvSpPr txBox="1"/>
          <p:nvPr/>
        </p:nvSpPr>
        <p:spPr>
          <a:xfrm>
            <a:off x="1850321" y="290951"/>
            <a:ext cx="4244092"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II. ĐIỀU HÒA THÂN NHIỆT</a:t>
            </a:r>
          </a:p>
        </p:txBody>
      </p:sp>
      <p:sp>
        <p:nvSpPr>
          <p:cNvPr id="8" name="TextBox 8"/>
          <p:cNvSpPr txBox="1"/>
          <p:nvPr/>
        </p:nvSpPr>
        <p:spPr>
          <a:xfrm>
            <a:off x="7270791" y="287867"/>
            <a:ext cx="5001113"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2. Điều hòa thân nhiệt</a:t>
            </a:r>
          </a:p>
        </p:txBody>
      </p:sp>
      <p:grpSp>
        <p:nvGrpSpPr>
          <p:cNvPr id="9" name="Group 9"/>
          <p:cNvGrpSpPr/>
          <p:nvPr/>
        </p:nvGrpSpPr>
        <p:grpSpPr>
          <a:xfrm>
            <a:off x="685621" y="1630103"/>
            <a:ext cx="11123791" cy="5138083"/>
            <a:chOff x="0" y="-47625"/>
            <a:chExt cx="22253376" cy="10276166"/>
          </a:xfrm>
        </p:grpSpPr>
        <p:pic>
          <p:nvPicPr>
            <p:cNvPr id="10" name="Picture 10"/>
            <p:cNvPicPr>
              <a:picLocks noChangeAspect="1"/>
            </p:cNvPicPr>
            <p:nvPr/>
          </p:nvPicPr>
          <p:blipFill>
            <a:blip r:embed="rId6"/>
            <a:srcRect/>
            <a:stretch>
              <a:fillRect/>
            </a:stretch>
          </p:blipFill>
          <p:spPr>
            <a:xfrm>
              <a:off x="5298074" y="810322"/>
              <a:ext cx="11044653" cy="8882972"/>
            </a:xfrm>
            <a:prstGeom prst="rect">
              <a:avLst/>
            </a:prstGeom>
          </p:spPr>
        </p:pic>
        <p:sp>
          <p:nvSpPr>
            <p:cNvPr id="11" name="TextBox 11"/>
            <p:cNvSpPr txBox="1"/>
            <p:nvPr/>
          </p:nvSpPr>
          <p:spPr>
            <a:xfrm>
              <a:off x="0" y="220829"/>
              <a:ext cx="5255432" cy="1196909"/>
            </a:xfrm>
            <a:prstGeom prst="rect">
              <a:avLst/>
            </a:prstGeom>
          </p:spPr>
          <p:txBody>
            <a:bodyPr lIns="0" tIns="0" rIns="0" bIns="0" rtlCol="0" anchor="t">
              <a:spAutoFit/>
            </a:bodyPr>
            <a:lstStyle/>
            <a:p>
              <a:pPr>
                <a:lnSpc>
                  <a:spcPts val="2332"/>
                </a:lnSpc>
              </a:pPr>
              <a:r>
                <a:rPr lang="en-US" sz="1700" b="1" i="1">
                  <a:solidFill>
                    <a:srgbClr val="C60808"/>
                  </a:solidFill>
                  <a:latin typeface="Arial" pitchFamily="34" charset="0"/>
                </a:rPr>
                <a:t>Nhiệt độ bên ngoài nóng hoặc khi vận động</a:t>
              </a:r>
            </a:p>
          </p:txBody>
        </p:sp>
        <p:sp>
          <p:nvSpPr>
            <p:cNvPr id="12" name="TextBox 12"/>
            <p:cNvSpPr txBox="1"/>
            <p:nvPr/>
          </p:nvSpPr>
          <p:spPr>
            <a:xfrm>
              <a:off x="16342727" y="388047"/>
              <a:ext cx="5298073" cy="589906"/>
            </a:xfrm>
            <a:prstGeom prst="rect">
              <a:avLst/>
            </a:prstGeom>
          </p:spPr>
          <p:txBody>
            <a:bodyPr lIns="0" tIns="0" rIns="0" bIns="0" rtlCol="0" anchor="t">
              <a:spAutoFit/>
            </a:bodyPr>
            <a:lstStyle/>
            <a:p>
              <a:pPr algn="r">
                <a:lnSpc>
                  <a:spcPts val="2332"/>
                </a:lnSpc>
              </a:pPr>
              <a:r>
                <a:rPr lang="en-US" sz="1700" b="1" i="1">
                  <a:solidFill>
                    <a:srgbClr val="002F60"/>
                  </a:solidFill>
                  <a:latin typeface="Arial" pitchFamily="34" charset="0"/>
                </a:rPr>
                <a:t>Nhiệt độ bên ngoài lạnh</a:t>
              </a:r>
            </a:p>
          </p:txBody>
        </p:sp>
        <p:sp>
          <p:nvSpPr>
            <p:cNvPr id="13" name="AutoShape 13"/>
            <p:cNvSpPr/>
            <p:nvPr/>
          </p:nvSpPr>
          <p:spPr>
            <a:xfrm>
              <a:off x="5255432" y="685439"/>
              <a:ext cx="3141477" cy="0"/>
            </a:xfrm>
            <a:prstGeom prst="line">
              <a:avLst/>
            </a:prstGeom>
            <a:ln w="63500" cap="flat">
              <a:solidFill>
                <a:srgbClr val="C60808"/>
              </a:solidFill>
              <a:prstDash val="solid"/>
              <a:headEnd type="none" w="sm" len="sm"/>
              <a:tailEnd type="arrow" w="med" len="sm"/>
            </a:ln>
          </p:spPr>
        </p:sp>
        <p:sp>
          <p:nvSpPr>
            <p:cNvPr id="14" name="AutoShape 14"/>
            <p:cNvSpPr/>
            <p:nvPr/>
          </p:nvSpPr>
          <p:spPr>
            <a:xfrm flipH="1">
              <a:off x="13306721" y="717189"/>
              <a:ext cx="3036006" cy="0"/>
            </a:xfrm>
            <a:prstGeom prst="line">
              <a:avLst/>
            </a:prstGeom>
            <a:ln w="63500" cap="flat">
              <a:solidFill>
                <a:srgbClr val="002F60"/>
              </a:solidFill>
              <a:prstDash val="solid"/>
              <a:headEnd type="none" w="sm" len="sm"/>
              <a:tailEnd type="arrow" w="med" len="sm"/>
            </a:ln>
          </p:spPr>
        </p:sp>
        <p:sp>
          <p:nvSpPr>
            <p:cNvPr id="15" name="TextBox 15"/>
            <p:cNvSpPr txBox="1"/>
            <p:nvPr/>
          </p:nvSpPr>
          <p:spPr>
            <a:xfrm>
              <a:off x="8396908" y="9048731"/>
              <a:ext cx="4909812" cy="1179810"/>
            </a:xfrm>
            <a:prstGeom prst="rect">
              <a:avLst/>
            </a:prstGeom>
          </p:spPr>
          <p:txBody>
            <a:bodyPr lIns="0" tIns="0" rIns="0" bIns="0" rtlCol="0" anchor="t">
              <a:spAutoFit/>
            </a:bodyPr>
            <a:lstStyle/>
            <a:p>
              <a:pPr algn="ctr">
                <a:lnSpc>
                  <a:spcPts val="2332"/>
                </a:lnSpc>
              </a:pPr>
              <a:r>
                <a:rPr lang="en-US" sz="1700" b="1" i="1">
                  <a:solidFill>
                    <a:srgbClr val="000000"/>
                  </a:solidFill>
                  <a:latin typeface="Arial" pitchFamily="34" charset="0"/>
                </a:rPr>
                <a:t>Trung tâm điều nhiệt vùng dưới đồi</a:t>
              </a:r>
            </a:p>
          </p:txBody>
        </p:sp>
        <p:sp>
          <p:nvSpPr>
            <p:cNvPr id="16" name="AutoShape 16"/>
            <p:cNvSpPr/>
            <p:nvPr/>
          </p:nvSpPr>
          <p:spPr>
            <a:xfrm flipH="1" flipV="1">
              <a:off x="10248889" y="5251808"/>
              <a:ext cx="602925" cy="3844546"/>
            </a:xfrm>
            <a:prstGeom prst="line">
              <a:avLst/>
            </a:prstGeom>
            <a:ln w="63500" cap="flat">
              <a:solidFill>
                <a:srgbClr val="000000"/>
              </a:solidFill>
              <a:prstDash val="solid"/>
              <a:headEnd type="none" w="sm" len="sm"/>
              <a:tailEnd type="arrow" w="med" len="sm"/>
            </a:ln>
          </p:spPr>
        </p:sp>
        <p:sp>
          <p:nvSpPr>
            <p:cNvPr id="17" name="TextBox 17"/>
            <p:cNvSpPr txBox="1"/>
            <p:nvPr/>
          </p:nvSpPr>
          <p:spPr>
            <a:xfrm>
              <a:off x="0" y="3075536"/>
              <a:ext cx="5276884" cy="1196909"/>
            </a:xfrm>
            <a:prstGeom prst="rect">
              <a:avLst/>
            </a:prstGeom>
          </p:spPr>
          <p:txBody>
            <a:bodyPr lIns="0" tIns="0" rIns="0" bIns="0" rtlCol="0" anchor="t">
              <a:spAutoFit/>
            </a:bodyPr>
            <a:lstStyle/>
            <a:p>
              <a:pPr algn="ctr">
                <a:lnSpc>
                  <a:spcPts val="2332"/>
                </a:lnSpc>
              </a:pPr>
              <a:r>
                <a:rPr lang="en-US" sz="1700" b="1" i="1">
                  <a:solidFill>
                    <a:srgbClr val="000000"/>
                  </a:solidFill>
                  <a:latin typeface="Arial" pitchFamily="34" charset="0"/>
                </a:rPr>
                <a:t>Thân nhiệt tăng</a:t>
              </a:r>
            </a:p>
            <a:p>
              <a:pPr algn="ctr">
                <a:lnSpc>
                  <a:spcPts val="2332"/>
                </a:lnSpc>
              </a:pPr>
              <a:r>
                <a:rPr lang="en-US" sz="1700" b="1" i="1">
                  <a:solidFill>
                    <a:srgbClr val="000000"/>
                  </a:solidFill>
                  <a:latin typeface="Arial" pitchFamily="34" charset="0"/>
                </a:rPr>
                <a:t>Kích hoạt cơ chế làm mát</a:t>
              </a:r>
            </a:p>
          </p:txBody>
        </p:sp>
        <p:sp>
          <p:nvSpPr>
            <p:cNvPr id="18" name="AutoShape 18"/>
            <p:cNvSpPr/>
            <p:nvPr/>
          </p:nvSpPr>
          <p:spPr>
            <a:xfrm>
              <a:off x="5276884" y="3665027"/>
              <a:ext cx="3088610" cy="2830848"/>
            </a:xfrm>
            <a:prstGeom prst="line">
              <a:avLst/>
            </a:prstGeom>
            <a:ln w="63500" cap="flat">
              <a:solidFill>
                <a:srgbClr val="000000"/>
              </a:solidFill>
              <a:prstDash val="solid"/>
              <a:headEnd type="none" w="sm" len="sm"/>
              <a:tailEnd type="arrow" w="med" len="sm"/>
            </a:ln>
          </p:spPr>
        </p:sp>
        <p:sp>
          <p:nvSpPr>
            <p:cNvPr id="19" name="AutoShape 19"/>
            <p:cNvSpPr/>
            <p:nvPr/>
          </p:nvSpPr>
          <p:spPr>
            <a:xfrm>
              <a:off x="5466500" y="5356367"/>
              <a:ext cx="1354689" cy="1162915"/>
            </a:xfrm>
            <a:prstGeom prst="line">
              <a:avLst/>
            </a:prstGeom>
            <a:ln w="63500" cap="flat">
              <a:solidFill>
                <a:srgbClr val="000000"/>
              </a:solidFill>
              <a:prstDash val="solid"/>
              <a:headEnd type="none" w="sm" len="sm"/>
              <a:tailEnd type="arrow" w="med" len="sm"/>
            </a:ln>
          </p:spPr>
        </p:sp>
        <p:sp>
          <p:nvSpPr>
            <p:cNvPr id="20" name="TextBox 20"/>
            <p:cNvSpPr txBox="1"/>
            <p:nvPr/>
          </p:nvSpPr>
          <p:spPr>
            <a:xfrm>
              <a:off x="7177132" y="-47625"/>
              <a:ext cx="7239819" cy="1179810"/>
            </a:xfrm>
            <a:prstGeom prst="rect">
              <a:avLst/>
            </a:prstGeom>
          </p:spPr>
          <p:txBody>
            <a:bodyPr lIns="0" tIns="0" rIns="0" bIns="0" rtlCol="0" anchor="t">
              <a:spAutoFit/>
            </a:bodyPr>
            <a:lstStyle/>
            <a:p>
              <a:pPr algn="ctr">
                <a:lnSpc>
                  <a:spcPts val="2332"/>
                </a:lnSpc>
              </a:pPr>
              <a:r>
                <a:rPr lang="en-US" sz="1700" b="1" i="1">
                  <a:solidFill>
                    <a:srgbClr val="C60808"/>
                  </a:solidFill>
                  <a:latin typeface="Arial" pitchFamily="34" charset="0"/>
                </a:rPr>
                <a:t>Thụ thể nhiệt trên da </a:t>
              </a:r>
            </a:p>
            <a:p>
              <a:pPr algn="ctr">
                <a:lnSpc>
                  <a:spcPts val="2332"/>
                </a:lnSpc>
              </a:pPr>
              <a:r>
                <a:rPr lang="en-US" sz="1700" b="1" i="1">
                  <a:solidFill>
                    <a:srgbClr val="C60808"/>
                  </a:solidFill>
                  <a:latin typeface="Arial" pitchFamily="34" charset="0"/>
                </a:rPr>
                <a:t>Nhiệt độ của máu</a:t>
              </a:r>
            </a:p>
          </p:txBody>
        </p:sp>
        <p:sp>
          <p:nvSpPr>
            <p:cNvPr id="21" name="TextBox 21"/>
            <p:cNvSpPr txBox="1"/>
            <p:nvPr/>
          </p:nvSpPr>
          <p:spPr>
            <a:xfrm>
              <a:off x="16672578" y="3075536"/>
              <a:ext cx="5276884" cy="1196909"/>
            </a:xfrm>
            <a:prstGeom prst="rect">
              <a:avLst/>
            </a:prstGeom>
          </p:spPr>
          <p:txBody>
            <a:bodyPr lIns="0" tIns="0" rIns="0" bIns="0" rtlCol="0" anchor="t">
              <a:spAutoFit/>
            </a:bodyPr>
            <a:lstStyle/>
            <a:p>
              <a:pPr algn="ctr">
                <a:lnSpc>
                  <a:spcPts val="2332"/>
                </a:lnSpc>
              </a:pPr>
              <a:r>
                <a:rPr lang="en-US" sz="1700" b="1" i="1">
                  <a:solidFill>
                    <a:srgbClr val="000000"/>
                  </a:solidFill>
                  <a:latin typeface="Arial" pitchFamily="34" charset="0"/>
                </a:rPr>
                <a:t>Thân nhiệt giảm</a:t>
              </a:r>
            </a:p>
            <a:p>
              <a:pPr algn="ctr">
                <a:lnSpc>
                  <a:spcPts val="2332"/>
                </a:lnSpc>
              </a:pPr>
              <a:r>
                <a:rPr lang="en-US" sz="1700" b="1" i="1">
                  <a:solidFill>
                    <a:srgbClr val="000000"/>
                  </a:solidFill>
                  <a:latin typeface="Arial" pitchFamily="34" charset="0"/>
                </a:rPr>
                <a:t>Kích hoạt cơ chế làm ấm</a:t>
              </a:r>
            </a:p>
          </p:txBody>
        </p:sp>
        <p:sp>
          <p:nvSpPr>
            <p:cNvPr id="22" name="TextBox 22"/>
            <p:cNvSpPr txBox="1"/>
            <p:nvPr/>
          </p:nvSpPr>
          <p:spPr>
            <a:xfrm>
              <a:off x="168164" y="5035569"/>
              <a:ext cx="5276884" cy="589906"/>
            </a:xfrm>
            <a:prstGeom prst="rect">
              <a:avLst/>
            </a:prstGeom>
          </p:spPr>
          <p:txBody>
            <a:bodyPr lIns="0" tIns="0" rIns="0" bIns="0" rtlCol="0" anchor="t">
              <a:spAutoFit/>
            </a:bodyPr>
            <a:lstStyle/>
            <a:p>
              <a:pPr algn="ctr">
                <a:lnSpc>
                  <a:spcPts val="2332"/>
                </a:lnSpc>
              </a:pPr>
              <a:r>
                <a:rPr lang="en-US" sz="1700" b="1" i="1">
                  <a:solidFill>
                    <a:srgbClr val="000000"/>
                  </a:solidFill>
                  <a:latin typeface="Arial" pitchFamily="34" charset="0"/>
                </a:rPr>
                <a:t>Bốc hơi để thoát nhiệt</a:t>
              </a:r>
            </a:p>
          </p:txBody>
        </p:sp>
        <p:grpSp>
          <p:nvGrpSpPr>
            <p:cNvPr id="23" name="Group 23"/>
            <p:cNvGrpSpPr/>
            <p:nvPr/>
          </p:nvGrpSpPr>
          <p:grpSpPr>
            <a:xfrm>
              <a:off x="0" y="6543372"/>
              <a:ext cx="5255432" cy="3149922"/>
              <a:chOff x="0" y="0"/>
              <a:chExt cx="1038110" cy="622207"/>
            </a:xfrm>
          </p:grpSpPr>
          <p:sp>
            <p:nvSpPr>
              <p:cNvPr id="24" name="Freeform 24"/>
              <p:cNvSpPr/>
              <p:nvPr/>
            </p:nvSpPr>
            <p:spPr>
              <a:xfrm>
                <a:off x="0" y="0"/>
                <a:ext cx="1038110" cy="622207"/>
              </a:xfrm>
              <a:custGeom>
                <a:avLst/>
                <a:gdLst/>
                <a:ahLst/>
                <a:cxnLst/>
                <a:rect l="l" t="t" r="r" b="b"/>
                <a:pathLst>
                  <a:path w="1038110" h="622207">
                    <a:moveTo>
                      <a:pt x="100173" y="0"/>
                    </a:moveTo>
                    <a:lnTo>
                      <a:pt x="937937" y="0"/>
                    </a:lnTo>
                    <a:cubicBezTo>
                      <a:pt x="993261" y="0"/>
                      <a:pt x="1038110" y="44849"/>
                      <a:pt x="1038110" y="100173"/>
                    </a:cubicBezTo>
                    <a:lnTo>
                      <a:pt x="1038110" y="522034"/>
                    </a:lnTo>
                    <a:cubicBezTo>
                      <a:pt x="1038110" y="577358"/>
                      <a:pt x="993261" y="622207"/>
                      <a:pt x="937937" y="622207"/>
                    </a:cubicBezTo>
                    <a:lnTo>
                      <a:pt x="100173" y="622207"/>
                    </a:lnTo>
                    <a:cubicBezTo>
                      <a:pt x="44849" y="622207"/>
                      <a:pt x="0" y="577358"/>
                      <a:pt x="0" y="522034"/>
                    </a:cubicBezTo>
                    <a:lnTo>
                      <a:pt x="0" y="100173"/>
                    </a:lnTo>
                    <a:cubicBezTo>
                      <a:pt x="0" y="44849"/>
                      <a:pt x="44849" y="0"/>
                      <a:pt x="100173" y="0"/>
                    </a:cubicBezTo>
                    <a:close/>
                  </a:path>
                </a:pathLst>
              </a:custGeom>
              <a:gradFill rotWithShape="1">
                <a:gsLst>
                  <a:gs pos="0">
                    <a:srgbClr val="FFF7AD">
                      <a:alpha val="100000"/>
                    </a:srgbClr>
                  </a:gs>
                  <a:gs pos="100000">
                    <a:srgbClr val="FFA9F9">
                      <a:alpha val="100000"/>
                    </a:srgbClr>
                  </a:gs>
                </a:gsLst>
                <a:lin ang="0"/>
              </a:gradFill>
            </p:spPr>
          </p:sp>
          <p:sp>
            <p:nvSpPr>
              <p:cNvPr id="25" name="TextBox 25"/>
              <p:cNvSpPr txBox="1"/>
              <p:nvPr/>
            </p:nvSpPr>
            <p:spPr>
              <a:xfrm>
                <a:off x="0" y="-57150"/>
                <a:ext cx="812800" cy="869950"/>
              </a:xfrm>
              <a:prstGeom prst="rect">
                <a:avLst/>
              </a:prstGeom>
            </p:spPr>
            <p:txBody>
              <a:bodyPr lIns="50800" tIns="50800" rIns="50800" bIns="50800" rtlCol="0" anchor="ctr"/>
              <a:lstStyle/>
              <a:p>
                <a:pPr algn="ctr">
                  <a:lnSpc>
                    <a:spcPts val="1772"/>
                  </a:lnSpc>
                </a:pPr>
                <a:endParaRPr b="1" i="1">
                  <a:latin typeface="Arial" pitchFamily="34" charset="0"/>
                </a:endParaRPr>
              </a:p>
            </p:txBody>
          </p:sp>
        </p:grpSp>
        <p:sp>
          <p:nvSpPr>
            <p:cNvPr id="26" name="TextBox 26"/>
            <p:cNvSpPr txBox="1"/>
            <p:nvPr/>
          </p:nvSpPr>
          <p:spPr>
            <a:xfrm>
              <a:off x="0" y="7236741"/>
              <a:ext cx="5181898" cy="1795363"/>
            </a:xfrm>
            <a:prstGeom prst="rect">
              <a:avLst/>
            </a:prstGeom>
          </p:spPr>
          <p:txBody>
            <a:bodyPr lIns="0" tIns="0" rIns="0" bIns="0" rtlCol="0" anchor="t">
              <a:spAutoFit/>
            </a:bodyPr>
            <a:lstStyle/>
            <a:p>
              <a:pPr algn="ctr">
                <a:lnSpc>
                  <a:spcPts val="2332"/>
                </a:lnSpc>
              </a:pPr>
              <a:r>
                <a:rPr lang="en-US" sz="1700" b="1" i="1">
                  <a:solidFill>
                    <a:srgbClr val="000000"/>
                  </a:solidFill>
                  <a:latin typeface="Arial" pitchFamily="34" charset="0"/>
                </a:rPr>
                <a:t>Cơ dựng lông dãn</a:t>
              </a:r>
            </a:p>
            <a:p>
              <a:pPr algn="ctr">
                <a:lnSpc>
                  <a:spcPts val="2332"/>
                </a:lnSpc>
              </a:pPr>
              <a:r>
                <a:rPr lang="en-US" sz="1700" b="1" i="1">
                  <a:solidFill>
                    <a:srgbClr val="000000"/>
                  </a:solidFill>
                  <a:latin typeface="Arial" pitchFamily="34" charset="0"/>
                </a:rPr>
                <a:t>Tăng tiết mồ hôi</a:t>
              </a:r>
            </a:p>
            <a:p>
              <a:pPr algn="ctr">
                <a:lnSpc>
                  <a:spcPts val="2332"/>
                </a:lnSpc>
              </a:pPr>
              <a:r>
                <a:rPr lang="en-US" sz="1700" b="1" i="1">
                  <a:solidFill>
                    <a:srgbClr val="000000"/>
                  </a:solidFill>
                  <a:latin typeface="Arial" pitchFamily="34" charset="0"/>
                </a:rPr>
                <a:t>Mao mạch giãn</a:t>
              </a:r>
            </a:p>
          </p:txBody>
        </p:sp>
        <p:grpSp>
          <p:nvGrpSpPr>
            <p:cNvPr id="27" name="Group 27"/>
            <p:cNvGrpSpPr/>
            <p:nvPr/>
          </p:nvGrpSpPr>
          <p:grpSpPr>
            <a:xfrm>
              <a:off x="16342726" y="6543372"/>
              <a:ext cx="5255432" cy="3149922"/>
              <a:chOff x="0" y="0"/>
              <a:chExt cx="1038110" cy="622207"/>
            </a:xfrm>
          </p:grpSpPr>
          <p:sp>
            <p:nvSpPr>
              <p:cNvPr id="28" name="Freeform 28"/>
              <p:cNvSpPr/>
              <p:nvPr/>
            </p:nvSpPr>
            <p:spPr>
              <a:xfrm>
                <a:off x="0" y="0"/>
                <a:ext cx="1038110" cy="622207"/>
              </a:xfrm>
              <a:custGeom>
                <a:avLst/>
                <a:gdLst/>
                <a:ahLst/>
                <a:cxnLst/>
                <a:rect l="l" t="t" r="r" b="b"/>
                <a:pathLst>
                  <a:path w="1038110" h="622207">
                    <a:moveTo>
                      <a:pt x="100173" y="0"/>
                    </a:moveTo>
                    <a:lnTo>
                      <a:pt x="937937" y="0"/>
                    </a:lnTo>
                    <a:cubicBezTo>
                      <a:pt x="993261" y="0"/>
                      <a:pt x="1038110" y="44849"/>
                      <a:pt x="1038110" y="100173"/>
                    </a:cubicBezTo>
                    <a:lnTo>
                      <a:pt x="1038110" y="522034"/>
                    </a:lnTo>
                    <a:cubicBezTo>
                      <a:pt x="1038110" y="577358"/>
                      <a:pt x="993261" y="622207"/>
                      <a:pt x="937937" y="622207"/>
                    </a:cubicBezTo>
                    <a:lnTo>
                      <a:pt x="100173" y="622207"/>
                    </a:lnTo>
                    <a:cubicBezTo>
                      <a:pt x="44849" y="622207"/>
                      <a:pt x="0" y="577358"/>
                      <a:pt x="0" y="522034"/>
                    </a:cubicBezTo>
                    <a:lnTo>
                      <a:pt x="0" y="100173"/>
                    </a:lnTo>
                    <a:cubicBezTo>
                      <a:pt x="0" y="44849"/>
                      <a:pt x="44849" y="0"/>
                      <a:pt x="100173" y="0"/>
                    </a:cubicBezTo>
                    <a:close/>
                  </a:path>
                </a:pathLst>
              </a:custGeom>
              <a:gradFill rotWithShape="1">
                <a:gsLst>
                  <a:gs pos="0">
                    <a:srgbClr val="CDFFD8">
                      <a:alpha val="100000"/>
                    </a:srgbClr>
                  </a:gs>
                  <a:gs pos="100000">
                    <a:srgbClr val="94B9FF">
                      <a:alpha val="100000"/>
                    </a:srgbClr>
                  </a:gs>
                </a:gsLst>
                <a:lin ang="0"/>
              </a:gradFill>
            </p:spPr>
          </p:sp>
          <p:sp>
            <p:nvSpPr>
              <p:cNvPr id="29" name="TextBox 29"/>
              <p:cNvSpPr txBox="1"/>
              <p:nvPr/>
            </p:nvSpPr>
            <p:spPr>
              <a:xfrm>
                <a:off x="0" y="-57150"/>
                <a:ext cx="812800" cy="869950"/>
              </a:xfrm>
              <a:prstGeom prst="rect">
                <a:avLst/>
              </a:prstGeom>
            </p:spPr>
            <p:txBody>
              <a:bodyPr lIns="50800" tIns="50800" rIns="50800" bIns="50800" rtlCol="0" anchor="ctr"/>
              <a:lstStyle/>
              <a:p>
                <a:pPr algn="ctr">
                  <a:lnSpc>
                    <a:spcPts val="1772"/>
                  </a:lnSpc>
                </a:pPr>
                <a:endParaRPr b="1" i="1">
                  <a:latin typeface="Arial" pitchFamily="34" charset="0"/>
                </a:endParaRPr>
              </a:p>
            </p:txBody>
          </p:sp>
        </p:grpSp>
        <p:sp>
          <p:nvSpPr>
            <p:cNvPr id="30" name="TextBox 30"/>
            <p:cNvSpPr txBox="1"/>
            <p:nvPr/>
          </p:nvSpPr>
          <p:spPr>
            <a:xfrm>
              <a:off x="16342726" y="7236741"/>
              <a:ext cx="5181898" cy="1795363"/>
            </a:xfrm>
            <a:prstGeom prst="rect">
              <a:avLst/>
            </a:prstGeom>
          </p:spPr>
          <p:txBody>
            <a:bodyPr lIns="0" tIns="0" rIns="0" bIns="0" rtlCol="0" anchor="t">
              <a:spAutoFit/>
            </a:bodyPr>
            <a:lstStyle/>
            <a:p>
              <a:pPr algn="ctr">
                <a:lnSpc>
                  <a:spcPts val="2332"/>
                </a:lnSpc>
              </a:pPr>
              <a:r>
                <a:rPr lang="en-US" sz="1700" b="1" i="1">
                  <a:solidFill>
                    <a:srgbClr val="000000"/>
                  </a:solidFill>
                  <a:latin typeface="Arial" pitchFamily="34" charset="0"/>
                </a:rPr>
                <a:t>Cơ dựng lông co</a:t>
              </a:r>
            </a:p>
            <a:p>
              <a:pPr algn="ctr">
                <a:lnSpc>
                  <a:spcPts val="2332"/>
                </a:lnSpc>
              </a:pPr>
              <a:r>
                <a:rPr lang="en-US" sz="1700" b="1" i="1">
                  <a:solidFill>
                    <a:srgbClr val="000000"/>
                  </a:solidFill>
                  <a:latin typeface="Arial" pitchFamily="34" charset="0"/>
                </a:rPr>
                <a:t>Ngưng tiết mồ hôi</a:t>
              </a:r>
            </a:p>
            <a:p>
              <a:pPr algn="ctr">
                <a:lnSpc>
                  <a:spcPts val="2332"/>
                </a:lnSpc>
              </a:pPr>
              <a:r>
                <a:rPr lang="en-US" sz="1700" b="1" i="1">
                  <a:solidFill>
                    <a:srgbClr val="000000"/>
                  </a:solidFill>
                  <a:latin typeface="Arial" pitchFamily="34" charset="0"/>
                </a:rPr>
                <a:t>Mao mạch co</a:t>
              </a:r>
            </a:p>
          </p:txBody>
        </p:sp>
        <p:sp>
          <p:nvSpPr>
            <p:cNvPr id="31" name="AutoShape 31"/>
            <p:cNvSpPr/>
            <p:nvPr/>
          </p:nvSpPr>
          <p:spPr>
            <a:xfrm flipH="1">
              <a:off x="13275306" y="3665027"/>
              <a:ext cx="3418725" cy="2854254"/>
            </a:xfrm>
            <a:prstGeom prst="line">
              <a:avLst/>
            </a:prstGeom>
            <a:ln w="63500" cap="flat">
              <a:solidFill>
                <a:srgbClr val="000000"/>
              </a:solidFill>
              <a:prstDash val="solid"/>
              <a:headEnd type="none" w="sm" len="sm"/>
              <a:tailEnd type="arrow" w="med" len="sm"/>
            </a:ln>
          </p:spPr>
        </p:sp>
        <p:sp>
          <p:nvSpPr>
            <p:cNvPr id="32" name="TextBox 32"/>
            <p:cNvSpPr txBox="1"/>
            <p:nvPr/>
          </p:nvSpPr>
          <p:spPr>
            <a:xfrm>
              <a:off x="16976492" y="1439691"/>
              <a:ext cx="5276884" cy="1196910"/>
            </a:xfrm>
            <a:prstGeom prst="rect">
              <a:avLst/>
            </a:prstGeom>
          </p:spPr>
          <p:txBody>
            <a:bodyPr lIns="0" tIns="0" rIns="0" bIns="0" rtlCol="0" anchor="t">
              <a:spAutoFit/>
            </a:bodyPr>
            <a:lstStyle/>
            <a:p>
              <a:pPr algn="ctr">
                <a:lnSpc>
                  <a:spcPts val="2332"/>
                </a:lnSpc>
              </a:pPr>
              <a:r>
                <a:rPr lang="en-US" sz="1700" b="1" i="1">
                  <a:solidFill>
                    <a:srgbClr val="002F60"/>
                  </a:solidFill>
                  <a:latin typeface="Arial" pitchFamily="34" charset="0"/>
                </a:rPr>
                <a:t>Run cơ</a:t>
              </a:r>
            </a:p>
            <a:p>
              <a:pPr algn="ctr">
                <a:lnSpc>
                  <a:spcPts val="2332"/>
                </a:lnSpc>
              </a:pPr>
              <a:r>
                <a:rPr lang="en-US" sz="1700" b="1" i="1">
                  <a:solidFill>
                    <a:srgbClr val="002F60"/>
                  </a:solidFill>
                  <a:latin typeface="Arial" pitchFamily="34" charset="0"/>
                </a:rPr>
                <a:t>Tăng trao đổi chất</a:t>
              </a:r>
            </a:p>
          </p:txBody>
        </p:sp>
        <p:sp>
          <p:nvSpPr>
            <p:cNvPr id="33" name="AutoShape 33"/>
            <p:cNvSpPr/>
            <p:nvPr/>
          </p:nvSpPr>
          <p:spPr>
            <a:xfrm flipH="1">
              <a:off x="15344210" y="2053555"/>
              <a:ext cx="2227201" cy="1069605"/>
            </a:xfrm>
            <a:prstGeom prst="line">
              <a:avLst/>
            </a:prstGeom>
            <a:ln w="63500" cap="flat">
              <a:solidFill>
                <a:srgbClr val="002F60"/>
              </a:solidFill>
              <a:prstDash val="solid"/>
              <a:headEnd type="none" w="sm" len="sm"/>
              <a:tailEnd type="arrow" w="med" len="sm"/>
            </a:ln>
          </p:spPr>
        </p:sp>
        <p:sp>
          <p:nvSpPr>
            <p:cNvPr id="34" name="TextBox 34"/>
            <p:cNvSpPr txBox="1"/>
            <p:nvPr/>
          </p:nvSpPr>
          <p:spPr>
            <a:xfrm>
              <a:off x="0" y="1648183"/>
              <a:ext cx="5276884" cy="589906"/>
            </a:xfrm>
            <a:prstGeom prst="rect">
              <a:avLst/>
            </a:prstGeom>
          </p:spPr>
          <p:txBody>
            <a:bodyPr lIns="0" tIns="0" rIns="0" bIns="0" rtlCol="0" anchor="t">
              <a:spAutoFit/>
            </a:bodyPr>
            <a:lstStyle/>
            <a:p>
              <a:pPr algn="ctr">
                <a:lnSpc>
                  <a:spcPts val="2332"/>
                </a:lnSpc>
              </a:pPr>
              <a:r>
                <a:rPr lang="en-US" sz="1700" b="1" i="1">
                  <a:solidFill>
                    <a:srgbClr val="C60808"/>
                  </a:solidFill>
                  <a:latin typeface="Arial" pitchFamily="34" charset="0"/>
                </a:rPr>
                <a:t>Tăng thải nhiệt</a:t>
              </a:r>
            </a:p>
          </p:txBody>
        </p:sp>
        <p:sp>
          <p:nvSpPr>
            <p:cNvPr id="35" name="AutoShape 35"/>
            <p:cNvSpPr/>
            <p:nvPr/>
          </p:nvSpPr>
          <p:spPr>
            <a:xfrm>
              <a:off x="4570951" y="1974195"/>
              <a:ext cx="2270919" cy="1148965"/>
            </a:xfrm>
            <a:prstGeom prst="line">
              <a:avLst/>
            </a:prstGeom>
            <a:ln w="63500" cap="flat">
              <a:solidFill>
                <a:srgbClr val="C60808"/>
              </a:solidFill>
              <a:prstDash val="solid"/>
              <a:headEnd type="none" w="sm" len="sm"/>
              <a:tailEnd type="arrow" w="med" len="sm"/>
            </a:ln>
          </p:spPr>
        </p:sp>
      </p:grpSp>
      <p:sp>
        <p:nvSpPr>
          <p:cNvPr id="36" name="TextBox 36"/>
          <p:cNvSpPr txBox="1"/>
          <p:nvPr/>
        </p:nvSpPr>
        <p:spPr>
          <a:xfrm>
            <a:off x="2866268" y="1117908"/>
            <a:ext cx="6456291" cy="384529"/>
          </a:xfrm>
          <a:prstGeom prst="rect">
            <a:avLst/>
          </a:prstGeom>
        </p:spPr>
        <p:txBody>
          <a:bodyPr lIns="0" tIns="0" rIns="0" bIns="0" rtlCol="0" anchor="t">
            <a:spAutoFit/>
          </a:bodyPr>
          <a:lstStyle/>
          <a:p>
            <a:pPr algn="ctr">
              <a:lnSpc>
                <a:spcPts val="3266"/>
              </a:lnSpc>
            </a:pPr>
            <a:r>
              <a:rPr lang="en-US" sz="2300" b="1">
                <a:solidFill>
                  <a:srgbClr val="175029"/>
                </a:solidFill>
                <a:latin typeface="Arial" pitchFamily="34" charset="0"/>
              </a:rPr>
              <a:t>THÂN NHIỆT VỀ MỨC CÂN BẰNG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88825" cy="1024285"/>
            <a:chOff x="0" y="0"/>
            <a:chExt cx="4816593" cy="404656"/>
          </a:xfrm>
        </p:grpSpPr>
        <p:sp>
          <p:nvSpPr>
            <p:cNvPr id="3" name="Freeform 3"/>
            <p:cNvSpPr/>
            <p:nvPr/>
          </p:nvSpPr>
          <p:spPr>
            <a:xfrm>
              <a:off x="0" y="0"/>
              <a:ext cx="4816592" cy="404656"/>
            </a:xfrm>
            <a:custGeom>
              <a:avLst/>
              <a:gdLst/>
              <a:ahLst/>
              <a:cxnLst/>
              <a:rect l="l" t="t" r="r" b="b"/>
              <a:pathLst>
                <a:path w="4816592" h="404656">
                  <a:moveTo>
                    <a:pt x="0" y="0"/>
                  </a:moveTo>
                  <a:lnTo>
                    <a:pt x="4816592" y="0"/>
                  </a:lnTo>
                  <a:lnTo>
                    <a:pt x="4816592" y="404656"/>
                  </a:lnTo>
                  <a:lnTo>
                    <a:pt x="0" y="404656"/>
                  </a:lnTo>
                  <a:close/>
                </a:path>
              </a:pathLst>
            </a:custGeom>
            <a:gradFill rotWithShape="1">
              <a:gsLst>
                <a:gs pos="0">
                  <a:srgbClr val="FFF7AD">
                    <a:alpha val="100000"/>
                  </a:srgbClr>
                </a:gs>
                <a:gs pos="100000">
                  <a:srgbClr val="FFA9F9">
                    <a:alpha val="100000"/>
                  </a:srgbClr>
                </a:gs>
              </a:gsLst>
              <a:lin ang="0"/>
            </a:gra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622" y="0"/>
            <a:ext cx="1011217" cy="102428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94413" y="0"/>
            <a:ext cx="1024018" cy="1024285"/>
          </a:xfrm>
          <a:prstGeom prst="rect">
            <a:avLst/>
          </a:prstGeom>
        </p:spPr>
      </p:pic>
      <p:grpSp>
        <p:nvGrpSpPr>
          <p:cNvPr id="7" name="Group 7"/>
          <p:cNvGrpSpPr/>
          <p:nvPr/>
        </p:nvGrpSpPr>
        <p:grpSpPr>
          <a:xfrm>
            <a:off x="685622" y="1191335"/>
            <a:ext cx="10834797" cy="1536743"/>
            <a:chOff x="0" y="0"/>
            <a:chExt cx="21675238" cy="3073486"/>
          </a:xfrm>
        </p:grpSpPr>
        <p:grpSp>
          <p:nvGrpSpPr>
            <p:cNvPr id="8" name="Group 8"/>
            <p:cNvGrpSpPr/>
            <p:nvPr/>
          </p:nvGrpSpPr>
          <p:grpSpPr>
            <a:xfrm>
              <a:off x="0" y="0"/>
              <a:ext cx="21675238" cy="3073486"/>
              <a:chOff x="0" y="0"/>
              <a:chExt cx="4281529" cy="607108"/>
            </a:xfrm>
          </p:grpSpPr>
          <p:sp>
            <p:nvSpPr>
              <p:cNvPr id="9" name="Freeform 9"/>
              <p:cNvSpPr/>
              <p:nvPr/>
            </p:nvSpPr>
            <p:spPr>
              <a:xfrm>
                <a:off x="0" y="0"/>
                <a:ext cx="4281529" cy="607108"/>
              </a:xfrm>
              <a:custGeom>
                <a:avLst/>
                <a:gdLst/>
                <a:ahLst/>
                <a:cxnLst/>
                <a:rect l="l" t="t" r="r" b="b"/>
                <a:pathLst>
                  <a:path w="4281529" h="607108">
                    <a:moveTo>
                      <a:pt x="24288" y="0"/>
                    </a:moveTo>
                    <a:lnTo>
                      <a:pt x="4257241" y="0"/>
                    </a:lnTo>
                    <a:cubicBezTo>
                      <a:pt x="4270654" y="0"/>
                      <a:pt x="4281529" y="10874"/>
                      <a:pt x="4281529" y="24288"/>
                    </a:cubicBezTo>
                    <a:lnTo>
                      <a:pt x="4281529" y="582820"/>
                    </a:lnTo>
                    <a:cubicBezTo>
                      <a:pt x="4281529" y="589262"/>
                      <a:pt x="4278970" y="595440"/>
                      <a:pt x="4274415" y="599995"/>
                    </a:cubicBezTo>
                    <a:cubicBezTo>
                      <a:pt x="4269860" y="604549"/>
                      <a:pt x="4263682" y="607108"/>
                      <a:pt x="4257241" y="607108"/>
                    </a:cubicBezTo>
                    <a:lnTo>
                      <a:pt x="24288" y="607108"/>
                    </a:lnTo>
                    <a:cubicBezTo>
                      <a:pt x="10874" y="607108"/>
                      <a:pt x="0" y="596234"/>
                      <a:pt x="0" y="582820"/>
                    </a:cubicBezTo>
                    <a:lnTo>
                      <a:pt x="0" y="24288"/>
                    </a:lnTo>
                    <a:cubicBezTo>
                      <a:pt x="0" y="10874"/>
                      <a:pt x="10874" y="0"/>
                      <a:pt x="24288" y="0"/>
                    </a:cubicBezTo>
                    <a:close/>
                  </a:path>
                </a:pathLst>
              </a:custGeom>
              <a:solidFill>
                <a:srgbClr val="C60808"/>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pic>
          <p:nvPicPr>
            <p:cNvPr id="11" name="Picture 11"/>
            <p:cNvPicPr>
              <a:picLocks noChangeAspect="1"/>
            </p:cNvPicPr>
            <p:nvPr/>
          </p:nvPicPr>
          <p:blipFill>
            <a:blip r:embed="rId6"/>
            <a:srcRect/>
            <a:stretch>
              <a:fillRect/>
            </a:stretch>
          </p:blipFill>
          <p:spPr>
            <a:xfrm>
              <a:off x="34438" y="0"/>
              <a:ext cx="3073486" cy="3073486"/>
            </a:xfrm>
            <a:prstGeom prst="rect">
              <a:avLst/>
            </a:prstGeom>
          </p:spPr>
        </p:pic>
        <p:sp>
          <p:nvSpPr>
            <p:cNvPr id="12" name="TextBox 12"/>
            <p:cNvSpPr txBox="1"/>
            <p:nvPr/>
          </p:nvSpPr>
          <p:spPr>
            <a:xfrm>
              <a:off x="3475285" y="291086"/>
              <a:ext cx="17586079" cy="2539156"/>
            </a:xfrm>
            <a:prstGeom prst="rect">
              <a:avLst/>
            </a:prstGeom>
          </p:spPr>
          <p:txBody>
            <a:bodyPr lIns="0" tIns="0" rIns="0" bIns="0" rtlCol="0" anchor="t">
              <a:spAutoFit/>
            </a:bodyPr>
            <a:lstStyle/>
            <a:p>
              <a:pPr algn="just">
                <a:lnSpc>
                  <a:spcPct val="120000"/>
                </a:lnSpc>
                <a:spcBef>
                  <a:spcPct val="0"/>
                </a:spcBef>
              </a:pPr>
              <a:r>
                <a:rPr lang="en-US" sz="2300" b="1">
                  <a:solidFill>
                    <a:srgbClr val="FFFFFF"/>
                  </a:solidFill>
                  <a:latin typeface="Arial" pitchFamily="34" charset="0"/>
                </a:rPr>
                <a:t>Điều hoà thân nhiệt là quá trình cơ thể điều chỉnh, cân đối cường độ sinh nhiệt và thải nhiệt sao cho nhiệt độ cơ thể duy trì ở mức bình thường</a:t>
              </a:r>
            </a:p>
          </p:txBody>
        </p:sp>
      </p:grpSp>
      <p:sp>
        <p:nvSpPr>
          <p:cNvPr id="13" name="TextBox 13"/>
          <p:cNvSpPr txBox="1"/>
          <p:nvPr/>
        </p:nvSpPr>
        <p:spPr>
          <a:xfrm>
            <a:off x="1850321" y="290951"/>
            <a:ext cx="4244092"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II. ĐIỀU HÒA THÂN NHIỆT</a:t>
            </a:r>
          </a:p>
        </p:txBody>
      </p:sp>
      <p:sp>
        <p:nvSpPr>
          <p:cNvPr id="14" name="TextBox 14"/>
          <p:cNvSpPr txBox="1"/>
          <p:nvPr/>
        </p:nvSpPr>
        <p:spPr>
          <a:xfrm>
            <a:off x="7270791" y="287867"/>
            <a:ext cx="5001113"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2. Điều hòa thân nhiệt</a:t>
            </a:r>
          </a:p>
        </p:txBody>
      </p:sp>
      <p:grpSp>
        <p:nvGrpSpPr>
          <p:cNvPr id="15" name="Group 15"/>
          <p:cNvGrpSpPr/>
          <p:nvPr/>
        </p:nvGrpSpPr>
        <p:grpSpPr>
          <a:xfrm>
            <a:off x="685622" y="2893179"/>
            <a:ext cx="10834797" cy="3279022"/>
            <a:chOff x="0" y="0"/>
            <a:chExt cx="21675238" cy="6824358"/>
          </a:xfrm>
        </p:grpSpPr>
        <p:grpSp>
          <p:nvGrpSpPr>
            <p:cNvPr id="16" name="Group 16"/>
            <p:cNvGrpSpPr/>
            <p:nvPr/>
          </p:nvGrpSpPr>
          <p:grpSpPr>
            <a:xfrm>
              <a:off x="0" y="0"/>
              <a:ext cx="21675238" cy="6824358"/>
              <a:chOff x="0" y="0"/>
              <a:chExt cx="6134114" cy="1931300"/>
            </a:xfrm>
          </p:grpSpPr>
          <p:sp>
            <p:nvSpPr>
              <p:cNvPr id="17" name="Freeform 17"/>
              <p:cNvSpPr/>
              <p:nvPr/>
            </p:nvSpPr>
            <p:spPr>
              <a:xfrm>
                <a:off x="0" y="0"/>
                <a:ext cx="6134114" cy="1931300"/>
              </a:xfrm>
              <a:custGeom>
                <a:avLst/>
                <a:gdLst/>
                <a:ahLst/>
                <a:cxnLst/>
                <a:rect l="l" t="t" r="r" b="b"/>
                <a:pathLst>
                  <a:path w="6134114" h="1931300">
                    <a:moveTo>
                      <a:pt x="6009654" y="59690"/>
                    </a:moveTo>
                    <a:cubicBezTo>
                      <a:pt x="6045214" y="59690"/>
                      <a:pt x="6074424" y="88900"/>
                      <a:pt x="6074424" y="124460"/>
                    </a:cubicBezTo>
                    <a:lnTo>
                      <a:pt x="6074424" y="1806840"/>
                    </a:lnTo>
                    <a:cubicBezTo>
                      <a:pt x="6074424" y="1842400"/>
                      <a:pt x="6045214" y="1871610"/>
                      <a:pt x="6009654" y="1871610"/>
                    </a:cubicBezTo>
                    <a:lnTo>
                      <a:pt x="124460" y="1871610"/>
                    </a:lnTo>
                    <a:cubicBezTo>
                      <a:pt x="88900" y="1871610"/>
                      <a:pt x="59690" y="1842400"/>
                      <a:pt x="59690" y="1806840"/>
                    </a:cubicBezTo>
                    <a:lnTo>
                      <a:pt x="59690" y="124460"/>
                    </a:lnTo>
                    <a:cubicBezTo>
                      <a:pt x="59690" y="88900"/>
                      <a:pt x="88900" y="59690"/>
                      <a:pt x="124460" y="59690"/>
                    </a:cubicBezTo>
                    <a:lnTo>
                      <a:pt x="6009654" y="59690"/>
                    </a:lnTo>
                    <a:moveTo>
                      <a:pt x="6009654" y="0"/>
                    </a:moveTo>
                    <a:lnTo>
                      <a:pt x="124460" y="0"/>
                    </a:lnTo>
                    <a:cubicBezTo>
                      <a:pt x="55880" y="0"/>
                      <a:pt x="0" y="55880"/>
                      <a:pt x="0" y="124460"/>
                    </a:cubicBezTo>
                    <a:lnTo>
                      <a:pt x="0" y="1806840"/>
                    </a:lnTo>
                    <a:cubicBezTo>
                      <a:pt x="0" y="1875420"/>
                      <a:pt x="55880" y="1931300"/>
                      <a:pt x="124460" y="1931300"/>
                    </a:cubicBezTo>
                    <a:lnTo>
                      <a:pt x="6009654" y="1931300"/>
                    </a:lnTo>
                    <a:cubicBezTo>
                      <a:pt x="6078234" y="1931300"/>
                      <a:pt x="6134114" y="1875420"/>
                      <a:pt x="6134114" y="1806840"/>
                    </a:cubicBezTo>
                    <a:lnTo>
                      <a:pt x="6134114" y="124460"/>
                    </a:lnTo>
                    <a:cubicBezTo>
                      <a:pt x="6134114" y="55880"/>
                      <a:pt x="6078234" y="0"/>
                      <a:pt x="6009654" y="0"/>
                    </a:cubicBezTo>
                    <a:close/>
                  </a:path>
                </a:pathLst>
              </a:custGeom>
              <a:solidFill>
                <a:srgbClr val="00BF63"/>
              </a:solidFill>
            </p:spPr>
          </p:sp>
        </p:grpSp>
        <p:pic>
          <p:nvPicPr>
            <p:cNvPr id="18" name="Picture 18"/>
            <p:cNvPicPr>
              <a:picLocks noChangeAspect="1"/>
            </p:cNvPicPr>
            <p:nvPr/>
          </p:nvPicPr>
          <p:blipFill>
            <a:blip r:embed="rId7"/>
            <a:srcRect l="12024" r="12024"/>
            <a:stretch>
              <a:fillRect/>
            </a:stretch>
          </p:blipFill>
          <p:spPr>
            <a:xfrm>
              <a:off x="14648158" y="582196"/>
              <a:ext cx="6105930" cy="5366248"/>
            </a:xfrm>
            <a:prstGeom prst="rect">
              <a:avLst/>
            </a:prstGeom>
          </p:spPr>
        </p:pic>
        <p:sp>
          <p:nvSpPr>
            <p:cNvPr id="19" name="TextBox 19"/>
            <p:cNvSpPr txBox="1"/>
            <p:nvPr/>
          </p:nvSpPr>
          <p:spPr>
            <a:xfrm>
              <a:off x="594893" y="794509"/>
              <a:ext cx="13568289" cy="5303754"/>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Trung tâm điều nhiệt ở </a:t>
              </a:r>
              <a:r>
                <a:rPr lang="en-US" sz="2300" b="1">
                  <a:solidFill>
                    <a:srgbClr val="C00000"/>
                  </a:solidFill>
                  <a:latin typeface="Arial" pitchFamily="34" charset="0"/>
                </a:rPr>
                <a:t>vùng dưới đồ</a:t>
              </a:r>
              <a:r>
                <a:rPr lang="en-US" sz="2300" b="1">
                  <a:solidFill>
                    <a:srgbClr val="000000"/>
                  </a:solidFill>
                  <a:latin typeface="Arial" pitchFamily="34" charset="0"/>
                </a:rPr>
                <a:t>i nhận tín hiệu thân nhiệt nóng hoặc lạnh, sẽ điều khiển các quá trình sinh nhiệt và thải nhiệt thích hợp</a:t>
              </a:r>
            </a:p>
            <a:p>
              <a:pPr algn="just">
                <a:lnSpc>
                  <a:spcPct val="120000"/>
                </a:lnSpc>
                <a:spcBef>
                  <a:spcPct val="0"/>
                </a:spcBef>
              </a:pPr>
              <a:r>
                <a:rPr lang="en-US" sz="2300" b="1">
                  <a:solidFill>
                    <a:srgbClr val="000000"/>
                  </a:solidFill>
                  <a:latin typeface="Arial" pitchFamily="34" charset="0"/>
                </a:rPr>
                <a:t>Khi hoạt động của trung tâm điều nhiệt bị rối loạn do nhiều nguyên nhân gây ra hiện tượng </a:t>
              </a:r>
              <a:r>
                <a:rPr lang="en-US" sz="2300" b="1">
                  <a:solidFill>
                    <a:srgbClr val="C00000"/>
                  </a:solidFill>
                  <a:latin typeface="Arial" pitchFamily="34" charset="0"/>
                </a:rPr>
                <a:t>thân nhiệt cao </a:t>
              </a:r>
              <a:r>
                <a:rPr lang="en-US" sz="2300" b="1">
                  <a:solidFill>
                    <a:srgbClr val="000000"/>
                  </a:solidFill>
                  <a:latin typeface="Arial" pitchFamily="34" charset="0"/>
                </a:rPr>
                <a:t>hơn bình thường gọi là </a:t>
              </a:r>
              <a:r>
                <a:rPr lang="en-US" sz="2300" b="1">
                  <a:solidFill>
                    <a:srgbClr val="C00000"/>
                  </a:solidFill>
                  <a:latin typeface="Arial" pitchFamily="34" charset="0"/>
                </a:rPr>
                <a:t>sốt</a:t>
              </a:r>
              <a:r>
                <a:rPr lang="en-US" sz="2300" b="1">
                  <a:solidFill>
                    <a:srgbClr val="000000"/>
                  </a:solidFill>
                  <a:latin typeface="Arial" pitchFamily="34" charset="0"/>
                </a:rPr>
                <a:t>.</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97486" y="400045"/>
            <a:ext cx="8905718" cy="1750943"/>
            <a:chOff x="0" y="0"/>
            <a:chExt cx="17816074" cy="3501885"/>
          </a:xfrm>
        </p:grpSpPr>
        <p:grpSp>
          <p:nvGrpSpPr>
            <p:cNvPr id="3" name="Group 3"/>
            <p:cNvGrpSpPr/>
            <p:nvPr/>
          </p:nvGrpSpPr>
          <p:grpSpPr>
            <a:xfrm>
              <a:off x="0" y="0"/>
              <a:ext cx="17816074" cy="3501885"/>
              <a:chOff x="0" y="0"/>
              <a:chExt cx="3519225" cy="691730"/>
            </a:xfrm>
          </p:grpSpPr>
          <p:sp>
            <p:nvSpPr>
              <p:cNvPr id="4" name="Freeform 4"/>
              <p:cNvSpPr/>
              <p:nvPr/>
            </p:nvSpPr>
            <p:spPr>
              <a:xfrm>
                <a:off x="0" y="0"/>
                <a:ext cx="3519225" cy="691730"/>
              </a:xfrm>
              <a:custGeom>
                <a:avLst/>
                <a:gdLst/>
                <a:ahLst/>
                <a:cxnLst/>
                <a:rect l="l" t="t" r="r" b="b"/>
                <a:pathLst>
                  <a:path w="3519225" h="691730">
                    <a:moveTo>
                      <a:pt x="3519225" y="0"/>
                    </a:moveTo>
                    <a:lnTo>
                      <a:pt x="0" y="0"/>
                    </a:lnTo>
                    <a:lnTo>
                      <a:pt x="0" y="503770"/>
                    </a:lnTo>
                    <a:lnTo>
                      <a:pt x="157480" y="503770"/>
                    </a:lnTo>
                    <a:lnTo>
                      <a:pt x="157480" y="691730"/>
                    </a:lnTo>
                    <a:lnTo>
                      <a:pt x="463550" y="503770"/>
                    </a:lnTo>
                    <a:lnTo>
                      <a:pt x="3519225" y="503770"/>
                    </a:lnTo>
                    <a:lnTo>
                      <a:pt x="3519225" y="0"/>
                    </a:lnTo>
                    <a:close/>
                  </a:path>
                </a:pathLst>
              </a:custGeom>
              <a:solidFill>
                <a:srgbClr val="FFDE59"/>
              </a:solidFill>
            </p:spPr>
          </p:sp>
          <p:sp>
            <p:nvSpPr>
              <p:cNvPr id="5" name="TextBox 5"/>
              <p:cNvSpPr txBox="1"/>
              <p:nvPr/>
            </p:nvSpPr>
            <p:spPr>
              <a:xfrm>
                <a:off x="0" y="-38100"/>
                <a:ext cx="812800" cy="660400"/>
              </a:xfrm>
              <a:prstGeom prst="rect">
                <a:avLst/>
              </a:prstGeom>
            </p:spPr>
            <p:txBody>
              <a:bodyPr lIns="50800" tIns="50800" rIns="50800" bIns="50800" rtlCol="0" anchor="ctr"/>
              <a:lstStyle/>
              <a:p>
                <a:pPr algn="ctr">
                  <a:lnSpc>
                    <a:spcPct val="120000"/>
                  </a:lnSpc>
                  <a:spcBef>
                    <a:spcPct val="0"/>
                  </a:spcBef>
                </a:pPr>
                <a:endParaRPr b="1">
                  <a:latin typeface="Arial" pitchFamily="34" charset="0"/>
                </a:endParaRPr>
              </a:p>
            </p:txBody>
          </p:sp>
        </p:grpSp>
        <p:sp>
          <p:nvSpPr>
            <p:cNvPr id="6" name="TextBox 6"/>
            <p:cNvSpPr txBox="1"/>
            <p:nvPr/>
          </p:nvSpPr>
          <p:spPr>
            <a:xfrm>
              <a:off x="480797" y="403236"/>
              <a:ext cx="16854480" cy="1615444"/>
            </a:xfrm>
            <a:prstGeom prst="rect">
              <a:avLst/>
            </a:prstGeom>
          </p:spPr>
          <p:txBody>
            <a:bodyPr lIns="0" tIns="0" rIns="0" bIns="0" rtlCol="0" anchor="t">
              <a:spAutoFit/>
            </a:bodyPr>
            <a:lstStyle/>
            <a:p>
              <a:pPr algn="just">
                <a:lnSpc>
                  <a:spcPct val="120000"/>
                </a:lnSpc>
              </a:pPr>
              <a:r>
                <a:rPr lang="en-US" sz="2300" b="1">
                  <a:solidFill>
                    <a:srgbClr val="000000"/>
                  </a:solidFill>
                  <a:latin typeface="Arial" pitchFamily="34" charset="0"/>
                </a:rPr>
                <a:t>Nêu một số phản ứng của cơ thể khi trời nóng, trời rét. Theo em, những phản ứng này có lợi ích gì cho cơ thể?</a:t>
              </a:r>
            </a:p>
          </p:txBody>
        </p:sp>
      </p:grpSp>
      <p:pic>
        <p:nvPicPr>
          <p:cNvPr id="7" name="Picture 7"/>
          <p:cNvPicPr>
            <a:picLocks noChangeAspect="1"/>
          </p:cNvPicPr>
          <p:nvPr/>
        </p:nvPicPr>
        <p:blipFill>
          <a:blip r:embed="rId2"/>
          <a:srcRect l="13266" r="13266"/>
          <a:stretch>
            <a:fillRect/>
          </a:stretch>
        </p:blipFill>
        <p:spPr>
          <a:xfrm>
            <a:off x="685621" y="2282875"/>
            <a:ext cx="5408791" cy="4142297"/>
          </a:xfrm>
          <a:prstGeom prst="rect">
            <a:avLst/>
          </a:prstGeom>
        </p:spPr>
      </p:pic>
      <p:pic>
        <p:nvPicPr>
          <p:cNvPr id="8" name="Picture 8"/>
          <p:cNvPicPr>
            <a:picLocks noChangeAspect="1"/>
          </p:cNvPicPr>
          <p:nvPr/>
        </p:nvPicPr>
        <p:blipFill>
          <a:blip r:embed="rId3"/>
          <a:srcRect l="7820" r="7820"/>
          <a:stretch>
            <a:fillRect/>
          </a:stretch>
        </p:blipFill>
        <p:spPr>
          <a:xfrm>
            <a:off x="6229980" y="2282875"/>
            <a:ext cx="5273224" cy="414229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622" y="400045"/>
            <a:ext cx="1746110" cy="175094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88825" cy="1024285"/>
            <a:chOff x="0" y="0"/>
            <a:chExt cx="4816593" cy="404656"/>
          </a:xfrm>
        </p:grpSpPr>
        <p:sp>
          <p:nvSpPr>
            <p:cNvPr id="3" name="Freeform 3"/>
            <p:cNvSpPr/>
            <p:nvPr/>
          </p:nvSpPr>
          <p:spPr>
            <a:xfrm>
              <a:off x="0" y="0"/>
              <a:ext cx="4816592" cy="404656"/>
            </a:xfrm>
            <a:custGeom>
              <a:avLst/>
              <a:gdLst/>
              <a:ahLst/>
              <a:cxnLst/>
              <a:rect l="l" t="t" r="r" b="b"/>
              <a:pathLst>
                <a:path w="4816592" h="404656">
                  <a:moveTo>
                    <a:pt x="0" y="0"/>
                  </a:moveTo>
                  <a:lnTo>
                    <a:pt x="4816592" y="0"/>
                  </a:lnTo>
                  <a:lnTo>
                    <a:pt x="4816592" y="404656"/>
                  </a:lnTo>
                  <a:lnTo>
                    <a:pt x="0" y="404656"/>
                  </a:lnTo>
                  <a:close/>
                </a:path>
              </a:pathLst>
            </a:custGeom>
            <a:gradFill rotWithShape="1">
              <a:gsLst>
                <a:gs pos="0">
                  <a:srgbClr val="CDFFD8">
                    <a:alpha val="100000"/>
                  </a:srgbClr>
                </a:gs>
                <a:gs pos="100000">
                  <a:srgbClr val="94B9FF">
                    <a:alpha val="100000"/>
                  </a:srgbClr>
                </a:gs>
              </a:gsLst>
              <a:lin ang="0"/>
            </a:gra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5" name="Group 5"/>
          <p:cNvGrpSpPr/>
          <p:nvPr/>
        </p:nvGrpSpPr>
        <p:grpSpPr>
          <a:xfrm>
            <a:off x="685622" y="1193842"/>
            <a:ext cx="10817582" cy="1169625"/>
            <a:chOff x="0" y="0"/>
            <a:chExt cx="21640800" cy="2339249"/>
          </a:xfrm>
        </p:grpSpPr>
        <p:grpSp>
          <p:nvGrpSpPr>
            <p:cNvPr id="6" name="Group 6"/>
            <p:cNvGrpSpPr/>
            <p:nvPr/>
          </p:nvGrpSpPr>
          <p:grpSpPr>
            <a:xfrm>
              <a:off x="0" y="0"/>
              <a:ext cx="21640800" cy="2339249"/>
              <a:chOff x="0" y="0"/>
              <a:chExt cx="4274726" cy="462074"/>
            </a:xfrm>
          </p:grpSpPr>
          <p:sp>
            <p:nvSpPr>
              <p:cNvPr id="7" name="Freeform 7"/>
              <p:cNvSpPr/>
              <p:nvPr/>
            </p:nvSpPr>
            <p:spPr>
              <a:xfrm>
                <a:off x="0" y="0"/>
                <a:ext cx="4274726" cy="462074"/>
              </a:xfrm>
              <a:custGeom>
                <a:avLst/>
                <a:gdLst/>
                <a:ahLst/>
                <a:cxnLst/>
                <a:rect l="l" t="t" r="r" b="b"/>
                <a:pathLst>
                  <a:path w="4274726" h="462074">
                    <a:moveTo>
                      <a:pt x="24327" y="0"/>
                    </a:moveTo>
                    <a:lnTo>
                      <a:pt x="4250399" y="0"/>
                    </a:lnTo>
                    <a:cubicBezTo>
                      <a:pt x="4263834" y="0"/>
                      <a:pt x="4274726" y="10891"/>
                      <a:pt x="4274726" y="24327"/>
                    </a:cubicBezTo>
                    <a:lnTo>
                      <a:pt x="4274726" y="437747"/>
                    </a:lnTo>
                    <a:cubicBezTo>
                      <a:pt x="4274726" y="451182"/>
                      <a:pt x="4263834" y="462074"/>
                      <a:pt x="4250399" y="462074"/>
                    </a:cubicBezTo>
                    <a:lnTo>
                      <a:pt x="24327" y="462074"/>
                    </a:lnTo>
                    <a:cubicBezTo>
                      <a:pt x="10891" y="462074"/>
                      <a:pt x="0" y="451182"/>
                      <a:pt x="0" y="437747"/>
                    </a:cubicBezTo>
                    <a:lnTo>
                      <a:pt x="0" y="24327"/>
                    </a:lnTo>
                    <a:cubicBezTo>
                      <a:pt x="0" y="10891"/>
                      <a:pt x="10891" y="0"/>
                      <a:pt x="24327" y="0"/>
                    </a:cubicBezTo>
                    <a:close/>
                  </a:path>
                </a:pathLst>
              </a:custGeom>
              <a:solidFill>
                <a:srgbClr val="FFDE59"/>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9" name="TextBox 9"/>
            <p:cNvSpPr txBox="1"/>
            <p:nvPr/>
          </p:nvSpPr>
          <p:spPr>
            <a:xfrm>
              <a:off x="745244" y="314524"/>
              <a:ext cx="20183983" cy="1615443"/>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Quan sát hình và nêu tên các lớp cấu tạo của da và chức năng của mỗi lớp cấu tạo theo mẫu sau:</a:t>
              </a:r>
            </a:p>
          </p:txBody>
        </p:sp>
      </p:grpSp>
      <p:graphicFrame>
        <p:nvGraphicFramePr>
          <p:cNvPr id="10" name="Table 10"/>
          <p:cNvGraphicFramePr>
            <a:graphicFrameLocks noGrp="1"/>
          </p:cNvGraphicFramePr>
          <p:nvPr>
            <p:extLst>
              <p:ext uri="{D42A27DB-BD31-4B8C-83A1-F6EECF244321}">
                <p14:modId xmlns:p14="http://schemas.microsoft.com/office/powerpoint/2010/main" val="410171992"/>
              </p:ext>
            </p:extLst>
          </p:nvPr>
        </p:nvGraphicFramePr>
        <p:xfrm>
          <a:off x="685622" y="2534917"/>
          <a:ext cx="10817582" cy="2628900"/>
        </p:xfrm>
        <a:graphic>
          <a:graphicData uri="http://schemas.openxmlformats.org/drawingml/2006/table">
            <a:tbl>
              <a:tblPr/>
              <a:tblGrid>
                <a:gridCol w="5408791"/>
                <a:gridCol w="5408791"/>
              </a:tblGrid>
              <a:tr h="751417">
                <a:tc>
                  <a:txBody>
                    <a:bodyPr/>
                    <a:lstStyle/>
                    <a:p>
                      <a:pPr algn="ctr">
                        <a:lnSpc>
                          <a:spcPts val="4900"/>
                        </a:lnSpc>
                        <a:defRPr/>
                      </a:pPr>
                      <a:r>
                        <a:rPr lang="en-US" sz="2300" b="1">
                          <a:solidFill>
                            <a:srgbClr val="000000"/>
                          </a:solidFill>
                          <a:latin typeface="Arial" pitchFamily="34" charset="0"/>
                        </a:rPr>
                        <a:t>Các lớp cấu tạo của da</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1FF72"/>
                    </a:solidFill>
                  </a:tcPr>
                </a:tc>
                <a:tc>
                  <a:txBody>
                    <a:bodyPr/>
                    <a:lstStyle/>
                    <a:p>
                      <a:pPr algn="ctr">
                        <a:lnSpc>
                          <a:spcPts val="4900"/>
                        </a:lnSpc>
                        <a:defRPr/>
                      </a:pPr>
                      <a:r>
                        <a:rPr lang="en-US" sz="2300" b="1">
                          <a:solidFill>
                            <a:srgbClr val="000000"/>
                          </a:solidFill>
                          <a:latin typeface="Arial" pitchFamily="34" charset="0"/>
                        </a:rPr>
                        <a:t>Chức năng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1FF72"/>
                    </a:solidFill>
                  </a:tcPr>
                </a:tc>
              </a:tr>
              <a:tr h="751417">
                <a:tc>
                  <a:txBody>
                    <a:bodyPr/>
                    <a:lstStyle/>
                    <a:p>
                      <a:pPr algn="ctr">
                        <a:lnSpc>
                          <a:spcPts val="4900"/>
                        </a:lnSpc>
                        <a:defRPr/>
                      </a:pPr>
                      <a:r>
                        <a:rPr lang="en-US" sz="2300" b="1">
                          <a:solidFill>
                            <a:srgbClr val="000000"/>
                          </a:solidFill>
                          <a:latin typeface="Arial" pitchFamily="34" charset="0"/>
                        </a:rPr>
                        <a:t>Lớp biểu bì</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2300" b="1">
                          <a:solidFill>
                            <a:srgbClr val="000000"/>
                          </a:solidFill>
                          <a:latin typeface="Arial" pitchFamily="34" charset="0"/>
                        </a:rPr>
                        <a:t>?</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751417">
                <a:tc>
                  <a:txBody>
                    <a:bodyPr/>
                    <a:lstStyle/>
                    <a:p>
                      <a:pPr algn="ctr">
                        <a:lnSpc>
                          <a:spcPts val="4900"/>
                        </a:lnSpc>
                        <a:defRPr/>
                      </a:pPr>
                      <a:r>
                        <a:rPr lang="en-US" sz="2300" b="1">
                          <a:solidFill>
                            <a:srgbClr val="000000"/>
                          </a:solidFill>
                          <a:latin typeface="Arial" pitchFamily="34" charset="0"/>
                        </a:rPr>
                        <a:t>?</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2300" b="1">
                          <a:solidFill>
                            <a:srgbClr val="000000"/>
                          </a:solidFill>
                          <a:latin typeface="Arial" pitchFamily="34" charset="0"/>
                        </a:rPr>
                        <a:t>?</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pSp>
        <p:nvGrpSpPr>
          <p:cNvPr id="11" name="Group 11"/>
          <p:cNvGrpSpPr/>
          <p:nvPr/>
        </p:nvGrpSpPr>
        <p:grpSpPr>
          <a:xfrm>
            <a:off x="685622" y="5181600"/>
            <a:ext cx="10817582" cy="1369207"/>
            <a:chOff x="0" y="0"/>
            <a:chExt cx="21640800" cy="2738413"/>
          </a:xfrm>
        </p:grpSpPr>
        <p:grpSp>
          <p:nvGrpSpPr>
            <p:cNvPr id="12" name="Group 12"/>
            <p:cNvGrpSpPr/>
            <p:nvPr/>
          </p:nvGrpSpPr>
          <p:grpSpPr>
            <a:xfrm>
              <a:off x="1081924" y="340507"/>
              <a:ext cx="20558876" cy="2057400"/>
              <a:chOff x="0" y="0"/>
              <a:chExt cx="4061013" cy="406400"/>
            </a:xfrm>
          </p:grpSpPr>
          <p:sp>
            <p:nvSpPr>
              <p:cNvPr id="13" name="Freeform 13"/>
              <p:cNvSpPr/>
              <p:nvPr/>
            </p:nvSpPr>
            <p:spPr>
              <a:xfrm>
                <a:off x="0" y="0"/>
                <a:ext cx="4061013" cy="406400"/>
              </a:xfrm>
              <a:custGeom>
                <a:avLst/>
                <a:gdLst/>
                <a:ahLst/>
                <a:cxnLst/>
                <a:rect l="l" t="t" r="r" b="b"/>
                <a:pathLst>
                  <a:path w="4061013" h="406400">
                    <a:moveTo>
                      <a:pt x="0" y="0"/>
                    </a:moveTo>
                    <a:lnTo>
                      <a:pt x="4061013" y="0"/>
                    </a:lnTo>
                    <a:lnTo>
                      <a:pt x="4061013" y="406400"/>
                    </a:lnTo>
                    <a:lnTo>
                      <a:pt x="0" y="406400"/>
                    </a:lnTo>
                    <a:close/>
                  </a:path>
                </a:pathLst>
              </a:custGeom>
              <a:gradFill rotWithShape="1">
                <a:gsLst>
                  <a:gs pos="0">
                    <a:srgbClr val="FFF7AD">
                      <a:alpha val="100000"/>
                    </a:srgbClr>
                  </a:gs>
                  <a:gs pos="100000">
                    <a:srgbClr val="FFA9F9">
                      <a:alpha val="100000"/>
                    </a:srgbClr>
                  </a:gs>
                </a:gsLst>
                <a:lin ang="0"/>
              </a:gradFill>
            </p:spPr>
          </p:sp>
          <p:sp>
            <p:nvSpPr>
              <p:cNvPr id="14" name="TextBox 14"/>
              <p:cNvSpPr txBox="1"/>
              <p:nvPr/>
            </p:nvSpPr>
            <p:spPr>
              <a:xfrm>
                <a:off x="0" y="-57150"/>
                <a:ext cx="812800" cy="869950"/>
              </a:xfrm>
              <a:prstGeom prst="rect">
                <a:avLst/>
              </a:prstGeom>
            </p:spPr>
            <p:txBody>
              <a:bodyPr lIns="50800" tIns="50800" rIns="50800" bIns="50800" rtlCol="0" anchor="ctr"/>
              <a:lstStyle/>
              <a:p>
                <a:pPr algn="ctr">
                  <a:lnSpc>
                    <a:spcPts val="1772"/>
                  </a:lnSpc>
                </a:pPr>
                <a:endParaRPr b="1">
                  <a:latin typeface="Arial" pitchFamily="34" charset="0"/>
                </a:endParaRPr>
              </a:p>
            </p:txBody>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2704183" cy="2738413"/>
            </a:xfrm>
            <a:prstGeom prst="rect">
              <a:avLst/>
            </a:prstGeom>
          </p:spPr>
        </p:pic>
        <p:sp>
          <p:nvSpPr>
            <p:cNvPr id="16" name="TextBox 16"/>
            <p:cNvSpPr txBox="1"/>
            <p:nvPr/>
          </p:nvSpPr>
          <p:spPr>
            <a:xfrm>
              <a:off x="3046015" y="949048"/>
              <a:ext cx="16616479" cy="769058"/>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Nêu tên một số bộ phận trong các lớp cấu tạo của da</a:t>
              </a:r>
            </a:p>
          </p:txBody>
        </p:sp>
      </p:grpSp>
      <p:pic>
        <p:nvPicPr>
          <p:cNvPr id="17" name="Picture 17"/>
          <p:cNvPicPr>
            <a:picLocks noChangeAspect="1"/>
          </p:cNvPicPr>
          <p:nvPr/>
        </p:nvPicPr>
        <p:blipFill>
          <a:blip r:embed="rId4"/>
          <a:srcRect/>
          <a:stretch>
            <a:fillRect/>
          </a:stretch>
        </p:blipFill>
        <p:spPr>
          <a:xfrm>
            <a:off x="685622" y="0"/>
            <a:ext cx="1024018" cy="1024285"/>
          </a:xfrm>
          <a:prstGeom prst="rect">
            <a:avLst/>
          </a:prstGeom>
        </p:spPr>
      </p:pic>
      <p:sp>
        <p:nvSpPr>
          <p:cNvPr id="18" name="TextBox 18"/>
          <p:cNvSpPr txBox="1"/>
          <p:nvPr/>
        </p:nvSpPr>
        <p:spPr>
          <a:xfrm>
            <a:off x="1850321" y="290951"/>
            <a:ext cx="7568720"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I. CHỨC NĂNG VÀ CẤU TẠO CỦA DA</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88825" cy="1024285"/>
            <a:chOff x="0" y="0"/>
            <a:chExt cx="4816593" cy="404656"/>
          </a:xfrm>
        </p:grpSpPr>
        <p:sp>
          <p:nvSpPr>
            <p:cNvPr id="3" name="Freeform 3"/>
            <p:cNvSpPr/>
            <p:nvPr/>
          </p:nvSpPr>
          <p:spPr>
            <a:xfrm>
              <a:off x="0" y="0"/>
              <a:ext cx="4816592" cy="404656"/>
            </a:xfrm>
            <a:custGeom>
              <a:avLst/>
              <a:gdLst/>
              <a:ahLst/>
              <a:cxnLst/>
              <a:rect l="l" t="t" r="r" b="b"/>
              <a:pathLst>
                <a:path w="4816592" h="404656">
                  <a:moveTo>
                    <a:pt x="0" y="0"/>
                  </a:moveTo>
                  <a:lnTo>
                    <a:pt x="4816592" y="0"/>
                  </a:lnTo>
                  <a:lnTo>
                    <a:pt x="4816592" y="404656"/>
                  </a:lnTo>
                  <a:lnTo>
                    <a:pt x="0" y="404656"/>
                  </a:lnTo>
                  <a:close/>
                </a:path>
              </a:pathLst>
            </a:custGeom>
            <a:gradFill rotWithShape="1">
              <a:gsLst>
                <a:gs pos="0">
                  <a:srgbClr val="CDFFD8">
                    <a:alpha val="100000"/>
                  </a:srgbClr>
                </a:gs>
                <a:gs pos="100000">
                  <a:srgbClr val="94B9FF">
                    <a:alpha val="100000"/>
                  </a:srgbClr>
                </a:gs>
              </a:gsLst>
              <a:lin ang="0"/>
            </a:gra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5" name="Picture 5"/>
          <p:cNvPicPr>
            <a:picLocks noChangeAspect="1"/>
          </p:cNvPicPr>
          <p:nvPr/>
        </p:nvPicPr>
        <p:blipFill>
          <a:blip r:embed="rId2"/>
          <a:srcRect/>
          <a:stretch>
            <a:fillRect/>
          </a:stretch>
        </p:blipFill>
        <p:spPr>
          <a:xfrm>
            <a:off x="685622" y="0"/>
            <a:ext cx="1024018" cy="1024285"/>
          </a:xfrm>
          <a:prstGeom prst="rect">
            <a:avLst/>
          </a:prstGeom>
        </p:spPr>
      </p:pic>
      <p:pic>
        <p:nvPicPr>
          <p:cNvPr id="6" name="Picture 6"/>
          <p:cNvPicPr>
            <a:picLocks noChangeAspect="1"/>
          </p:cNvPicPr>
          <p:nvPr/>
        </p:nvPicPr>
        <p:blipFill>
          <a:blip r:embed="rId3"/>
          <a:srcRect/>
          <a:stretch>
            <a:fillRect/>
          </a:stretch>
        </p:blipFill>
        <p:spPr>
          <a:xfrm>
            <a:off x="222602" y="1166564"/>
            <a:ext cx="11743621" cy="5466107"/>
          </a:xfrm>
          <a:prstGeom prst="rect">
            <a:avLst/>
          </a:prstGeom>
        </p:spPr>
      </p:pic>
      <p:sp>
        <p:nvSpPr>
          <p:cNvPr id="7" name="TextBox 7"/>
          <p:cNvSpPr txBox="1"/>
          <p:nvPr/>
        </p:nvSpPr>
        <p:spPr>
          <a:xfrm>
            <a:off x="1850321" y="290951"/>
            <a:ext cx="7568720"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I. CHỨC NĂNG VÀ CẤU TẠO CỦA DA</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88825" cy="1024285"/>
            <a:chOff x="0" y="0"/>
            <a:chExt cx="4816593" cy="404656"/>
          </a:xfrm>
        </p:grpSpPr>
        <p:sp>
          <p:nvSpPr>
            <p:cNvPr id="3" name="Freeform 3"/>
            <p:cNvSpPr/>
            <p:nvPr/>
          </p:nvSpPr>
          <p:spPr>
            <a:xfrm>
              <a:off x="0" y="0"/>
              <a:ext cx="4816592" cy="404656"/>
            </a:xfrm>
            <a:custGeom>
              <a:avLst/>
              <a:gdLst/>
              <a:ahLst/>
              <a:cxnLst/>
              <a:rect l="l" t="t" r="r" b="b"/>
              <a:pathLst>
                <a:path w="4816592" h="404656">
                  <a:moveTo>
                    <a:pt x="0" y="0"/>
                  </a:moveTo>
                  <a:lnTo>
                    <a:pt x="4816592" y="0"/>
                  </a:lnTo>
                  <a:lnTo>
                    <a:pt x="4816592" y="404656"/>
                  </a:lnTo>
                  <a:lnTo>
                    <a:pt x="0" y="404656"/>
                  </a:lnTo>
                  <a:close/>
                </a:path>
              </a:pathLst>
            </a:custGeom>
            <a:gradFill rotWithShape="1">
              <a:gsLst>
                <a:gs pos="0">
                  <a:srgbClr val="CDFFD8">
                    <a:alpha val="100000"/>
                  </a:srgbClr>
                </a:gs>
                <a:gs pos="100000">
                  <a:srgbClr val="94B9FF">
                    <a:alpha val="100000"/>
                  </a:srgbClr>
                </a:gs>
              </a:gsLst>
              <a:lin ang="0"/>
            </a:gra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5" name="Picture 5"/>
          <p:cNvPicPr>
            <a:picLocks noChangeAspect="1"/>
          </p:cNvPicPr>
          <p:nvPr/>
        </p:nvPicPr>
        <p:blipFill>
          <a:blip r:embed="rId2"/>
          <a:srcRect/>
          <a:stretch>
            <a:fillRect/>
          </a:stretch>
        </p:blipFill>
        <p:spPr>
          <a:xfrm>
            <a:off x="685622" y="0"/>
            <a:ext cx="1024018" cy="1024285"/>
          </a:xfrm>
          <a:prstGeom prst="rect">
            <a:avLst/>
          </a:prstGeom>
        </p:spPr>
      </p:pic>
      <p:sp>
        <p:nvSpPr>
          <p:cNvPr id="6" name="TextBox 6"/>
          <p:cNvSpPr txBox="1"/>
          <p:nvPr/>
        </p:nvSpPr>
        <p:spPr>
          <a:xfrm>
            <a:off x="1850321" y="290951"/>
            <a:ext cx="7568720"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I. CHỨC NĂNG VÀ CẤU TẠO CỦA DA</a:t>
            </a:r>
          </a:p>
        </p:txBody>
      </p:sp>
      <p:grpSp>
        <p:nvGrpSpPr>
          <p:cNvPr id="7" name="Group 7"/>
          <p:cNvGrpSpPr/>
          <p:nvPr/>
        </p:nvGrpSpPr>
        <p:grpSpPr>
          <a:xfrm>
            <a:off x="685622" y="1156532"/>
            <a:ext cx="11378891" cy="5371577"/>
            <a:chOff x="0" y="0"/>
            <a:chExt cx="22763711" cy="10743154"/>
          </a:xfrm>
        </p:grpSpPr>
        <p:pic>
          <p:nvPicPr>
            <p:cNvPr id="8" name="Picture 8"/>
            <p:cNvPicPr>
              <a:picLocks noChangeAspect="1"/>
            </p:cNvPicPr>
            <p:nvPr/>
          </p:nvPicPr>
          <p:blipFill>
            <a:blip r:embed="rId3"/>
            <a:srcRect t="7382" b="568"/>
            <a:stretch>
              <a:fillRect/>
            </a:stretch>
          </p:blipFill>
          <p:spPr>
            <a:xfrm>
              <a:off x="10820400" y="1901236"/>
              <a:ext cx="11943311" cy="8805889"/>
            </a:xfrm>
            <a:prstGeom prst="rect">
              <a:avLst/>
            </a:prstGeom>
          </p:spPr>
        </p:pic>
        <p:grpSp>
          <p:nvGrpSpPr>
            <p:cNvPr id="9" name="Group 9"/>
            <p:cNvGrpSpPr/>
            <p:nvPr/>
          </p:nvGrpSpPr>
          <p:grpSpPr>
            <a:xfrm>
              <a:off x="0" y="493691"/>
              <a:ext cx="10430397" cy="8805889"/>
              <a:chOff x="0" y="0"/>
              <a:chExt cx="2853778" cy="2409309"/>
            </a:xfrm>
          </p:grpSpPr>
          <p:sp>
            <p:nvSpPr>
              <p:cNvPr id="10" name="Freeform 10"/>
              <p:cNvSpPr/>
              <p:nvPr/>
            </p:nvSpPr>
            <p:spPr>
              <a:xfrm>
                <a:off x="0" y="0"/>
                <a:ext cx="2853778" cy="2409309"/>
              </a:xfrm>
              <a:custGeom>
                <a:avLst/>
                <a:gdLst/>
                <a:ahLst/>
                <a:cxnLst/>
                <a:rect l="l" t="t" r="r" b="b"/>
                <a:pathLst>
                  <a:path w="2853778" h="2409309">
                    <a:moveTo>
                      <a:pt x="2729318" y="59690"/>
                    </a:moveTo>
                    <a:cubicBezTo>
                      <a:pt x="2764878" y="59690"/>
                      <a:pt x="2794088" y="88900"/>
                      <a:pt x="2794088" y="124460"/>
                    </a:cubicBezTo>
                    <a:lnTo>
                      <a:pt x="2794088" y="2284849"/>
                    </a:lnTo>
                    <a:cubicBezTo>
                      <a:pt x="2794088" y="2320409"/>
                      <a:pt x="2764878" y="2349619"/>
                      <a:pt x="2729318" y="2349619"/>
                    </a:cubicBezTo>
                    <a:lnTo>
                      <a:pt x="124460" y="2349619"/>
                    </a:lnTo>
                    <a:cubicBezTo>
                      <a:pt x="88900" y="2349619"/>
                      <a:pt x="59690" y="2320409"/>
                      <a:pt x="59690" y="2284849"/>
                    </a:cubicBezTo>
                    <a:lnTo>
                      <a:pt x="59690" y="124460"/>
                    </a:lnTo>
                    <a:cubicBezTo>
                      <a:pt x="59690" y="88900"/>
                      <a:pt x="88900" y="59690"/>
                      <a:pt x="124460" y="59690"/>
                    </a:cubicBezTo>
                    <a:lnTo>
                      <a:pt x="2729318" y="59690"/>
                    </a:lnTo>
                    <a:moveTo>
                      <a:pt x="2729318" y="0"/>
                    </a:moveTo>
                    <a:lnTo>
                      <a:pt x="124460" y="0"/>
                    </a:lnTo>
                    <a:cubicBezTo>
                      <a:pt x="55880" y="0"/>
                      <a:pt x="0" y="55880"/>
                      <a:pt x="0" y="124460"/>
                    </a:cubicBezTo>
                    <a:lnTo>
                      <a:pt x="0" y="2284849"/>
                    </a:lnTo>
                    <a:cubicBezTo>
                      <a:pt x="0" y="2353429"/>
                      <a:pt x="55880" y="2409309"/>
                      <a:pt x="124460" y="2409309"/>
                    </a:cubicBezTo>
                    <a:lnTo>
                      <a:pt x="2729318" y="2409309"/>
                    </a:lnTo>
                    <a:cubicBezTo>
                      <a:pt x="2797898" y="2409309"/>
                      <a:pt x="2853778" y="2353429"/>
                      <a:pt x="2853778" y="2284849"/>
                    </a:cubicBezTo>
                    <a:lnTo>
                      <a:pt x="2853778" y="124460"/>
                    </a:lnTo>
                    <a:cubicBezTo>
                      <a:pt x="2853778" y="55880"/>
                      <a:pt x="2797898" y="0"/>
                      <a:pt x="2729318" y="0"/>
                    </a:cubicBezTo>
                    <a:close/>
                  </a:path>
                </a:pathLst>
              </a:custGeom>
              <a:solidFill>
                <a:srgbClr val="7ED957"/>
              </a:solidFill>
            </p:spPr>
          </p:sp>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609074" flipH="1">
              <a:off x="9452991" y="7119121"/>
              <a:ext cx="3629434" cy="3618632"/>
            </a:xfrm>
            <a:prstGeom prst="rect">
              <a:avLst/>
            </a:prstGeom>
          </p:spPr>
        </p:pic>
        <p:pic>
          <p:nvPicPr>
            <p:cNvPr id="12" name="Picture 12"/>
            <p:cNvPicPr>
              <a:picLocks noChangeAspect="1"/>
            </p:cNvPicPr>
            <p:nvPr/>
          </p:nvPicPr>
          <p:blipFill>
            <a:blip r:embed="rId6"/>
            <a:srcRect/>
            <a:stretch>
              <a:fillRect/>
            </a:stretch>
          </p:blipFill>
          <p:spPr>
            <a:xfrm>
              <a:off x="20156484" y="0"/>
              <a:ext cx="2343452" cy="2379139"/>
            </a:xfrm>
            <a:prstGeom prst="rect">
              <a:avLst/>
            </a:prstGeom>
          </p:spPr>
        </p:pic>
        <p:sp>
          <p:nvSpPr>
            <p:cNvPr id="13" name="TextBox 13"/>
            <p:cNvSpPr txBox="1"/>
            <p:nvPr/>
          </p:nvSpPr>
          <p:spPr>
            <a:xfrm>
              <a:off x="524241" y="1122896"/>
              <a:ext cx="9381916" cy="4247316"/>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Da là lớp bảo vệ </a:t>
              </a:r>
              <a:r>
                <a:rPr lang="en-US" sz="2300" b="1">
                  <a:solidFill>
                    <a:srgbClr val="C00000"/>
                  </a:solidFill>
                  <a:latin typeface="Arial" pitchFamily="34" charset="0"/>
                </a:rPr>
                <a:t>đầu tiên</a:t>
              </a:r>
              <a:r>
                <a:rPr lang="en-US" sz="2300" b="1">
                  <a:solidFill>
                    <a:srgbClr val="000000"/>
                  </a:solidFill>
                  <a:latin typeface="Arial" pitchFamily="34" charset="0"/>
                </a:rPr>
                <a:t>, </a:t>
              </a:r>
              <a:r>
                <a:rPr lang="en-US" sz="2300" b="1">
                  <a:solidFill>
                    <a:srgbClr val="C00000"/>
                  </a:solidFill>
                  <a:latin typeface="Arial" pitchFamily="34" charset="0"/>
                </a:rPr>
                <a:t>ngăn nước và các tác nhân</a:t>
              </a:r>
              <a:r>
                <a:rPr lang="en-US" sz="2300" b="1">
                  <a:solidFill>
                    <a:srgbClr val="000000"/>
                  </a:solidFill>
                  <a:latin typeface="Arial" pitchFamily="34" charset="0"/>
                </a:rPr>
                <a:t> có hại từ bên ngoài xâm nhập vào cơ thể, </a:t>
              </a:r>
              <a:r>
                <a:rPr lang="en-US" sz="2300" b="1" smtClean="0">
                  <a:solidFill>
                    <a:srgbClr val="000000"/>
                  </a:solidFill>
                  <a:latin typeface="Arial" pitchFamily="34" charset="0"/>
                </a:rPr>
                <a:t> giúp ngăn </a:t>
              </a:r>
              <a:r>
                <a:rPr lang="en-US" sz="2300" b="1">
                  <a:solidFill>
                    <a:srgbClr val="000000"/>
                  </a:solidFill>
                  <a:latin typeface="Arial" pitchFamily="34" charset="0"/>
                </a:rPr>
                <a:t>mất nước từ bên trong cơ thể</a:t>
              </a:r>
            </a:p>
          </p:txBody>
        </p:sp>
        <p:sp>
          <p:nvSpPr>
            <p:cNvPr id="14" name="TextBox 14"/>
            <p:cNvSpPr txBox="1"/>
            <p:nvPr/>
          </p:nvSpPr>
          <p:spPr>
            <a:xfrm>
              <a:off x="529702" y="5401472"/>
              <a:ext cx="9376454" cy="3385542"/>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Da còn giữ vai trò quan trọng trong điều hoà thân nhiệt, bài tiết, tổng hợp </a:t>
              </a:r>
              <a:r>
                <a:rPr lang="en-US" sz="2300" b="1">
                  <a:solidFill>
                    <a:srgbClr val="C00000"/>
                  </a:solidFill>
                  <a:latin typeface="Arial" pitchFamily="34" charset="0"/>
                </a:rPr>
                <a:t>vitamin D</a:t>
              </a:r>
              <a:r>
                <a:rPr lang="en-US" sz="2300" b="1">
                  <a:solidFill>
                    <a:srgbClr val="000000"/>
                  </a:solidFill>
                  <a:latin typeface="Arial" pitchFamily="34" charset="0"/>
                </a:rPr>
                <a:t> và là cơ quan thụ cảm của cơ thể</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88825" cy="1024285"/>
            <a:chOff x="0" y="0"/>
            <a:chExt cx="4816593" cy="404656"/>
          </a:xfrm>
        </p:grpSpPr>
        <p:sp>
          <p:nvSpPr>
            <p:cNvPr id="3" name="Freeform 3"/>
            <p:cNvSpPr/>
            <p:nvPr/>
          </p:nvSpPr>
          <p:spPr>
            <a:xfrm>
              <a:off x="0" y="0"/>
              <a:ext cx="4816592" cy="404656"/>
            </a:xfrm>
            <a:custGeom>
              <a:avLst/>
              <a:gdLst/>
              <a:ahLst/>
              <a:cxnLst/>
              <a:rect l="l" t="t" r="r" b="b"/>
              <a:pathLst>
                <a:path w="4816592" h="404656">
                  <a:moveTo>
                    <a:pt x="0" y="0"/>
                  </a:moveTo>
                  <a:lnTo>
                    <a:pt x="4816592" y="0"/>
                  </a:lnTo>
                  <a:lnTo>
                    <a:pt x="4816592" y="404656"/>
                  </a:lnTo>
                  <a:lnTo>
                    <a:pt x="0" y="404656"/>
                  </a:lnTo>
                  <a:close/>
                </a:path>
              </a:pathLst>
            </a:custGeom>
            <a:gradFill rotWithShape="1">
              <a:gsLst>
                <a:gs pos="0">
                  <a:srgbClr val="CDFFD8">
                    <a:alpha val="100000"/>
                  </a:srgbClr>
                </a:gs>
                <a:gs pos="100000">
                  <a:srgbClr val="94B9FF">
                    <a:alpha val="100000"/>
                  </a:srgbClr>
                </a:gs>
              </a:gsLst>
              <a:lin ang="0"/>
            </a:gra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5" name="Picture 5"/>
          <p:cNvPicPr>
            <a:picLocks noChangeAspect="1"/>
          </p:cNvPicPr>
          <p:nvPr/>
        </p:nvPicPr>
        <p:blipFill>
          <a:blip r:embed="rId2"/>
          <a:srcRect/>
          <a:stretch>
            <a:fillRect/>
          </a:stretch>
        </p:blipFill>
        <p:spPr>
          <a:xfrm>
            <a:off x="685622" y="0"/>
            <a:ext cx="1024018" cy="1024285"/>
          </a:xfrm>
          <a:prstGeom prst="rect">
            <a:avLst/>
          </a:prstGeom>
        </p:spPr>
      </p:pic>
      <p:grpSp>
        <p:nvGrpSpPr>
          <p:cNvPr id="6" name="Group 6"/>
          <p:cNvGrpSpPr/>
          <p:nvPr/>
        </p:nvGrpSpPr>
        <p:grpSpPr>
          <a:xfrm>
            <a:off x="685622" y="1623701"/>
            <a:ext cx="10817582" cy="1348100"/>
            <a:chOff x="0" y="0"/>
            <a:chExt cx="5920967" cy="987868"/>
          </a:xfrm>
        </p:grpSpPr>
        <p:sp>
          <p:nvSpPr>
            <p:cNvPr id="7" name="Freeform 7"/>
            <p:cNvSpPr/>
            <p:nvPr/>
          </p:nvSpPr>
          <p:spPr>
            <a:xfrm>
              <a:off x="0" y="0"/>
              <a:ext cx="5920967" cy="987868"/>
            </a:xfrm>
            <a:custGeom>
              <a:avLst/>
              <a:gdLst/>
              <a:ahLst/>
              <a:cxnLst/>
              <a:rect l="l" t="t" r="r" b="b"/>
              <a:pathLst>
                <a:path w="5920967" h="987868">
                  <a:moveTo>
                    <a:pt x="5796507" y="59690"/>
                  </a:moveTo>
                  <a:cubicBezTo>
                    <a:pt x="5832067" y="59690"/>
                    <a:pt x="5861277" y="88900"/>
                    <a:pt x="5861277" y="124460"/>
                  </a:cubicBezTo>
                  <a:lnTo>
                    <a:pt x="5861277" y="863408"/>
                  </a:lnTo>
                  <a:cubicBezTo>
                    <a:pt x="5861277" y="898968"/>
                    <a:pt x="5832067" y="928178"/>
                    <a:pt x="5796507" y="928178"/>
                  </a:cubicBezTo>
                  <a:lnTo>
                    <a:pt x="124460" y="928178"/>
                  </a:lnTo>
                  <a:cubicBezTo>
                    <a:pt x="88900" y="928178"/>
                    <a:pt x="59690" y="898968"/>
                    <a:pt x="59690" y="863408"/>
                  </a:cubicBezTo>
                  <a:lnTo>
                    <a:pt x="59690" y="124460"/>
                  </a:lnTo>
                  <a:cubicBezTo>
                    <a:pt x="59690" y="88900"/>
                    <a:pt x="88900" y="59690"/>
                    <a:pt x="124460" y="59690"/>
                  </a:cubicBezTo>
                  <a:lnTo>
                    <a:pt x="5796507" y="59690"/>
                  </a:lnTo>
                  <a:moveTo>
                    <a:pt x="5796507" y="0"/>
                  </a:moveTo>
                  <a:lnTo>
                    <a:pt x="124460" y="0"/>
                  </a:lnTo>
                  <a:cubicBezTo>
                    <a:pt x="55880" y="0"/>
                    <a:pt x="0" y="55880"/>
                    <a:pt x="0" y="124460"/>
                  </a:cubicBezTo>
                  <a:lnTo>
                    <a:pt x="0" y="863408"/>
                  </a:lnTo>
                  <a:cubicBezTo>
                    <a:pt x="0" y="931988"/>
                    <a:pt x="55880" y="987868"/>
                    <a:pt x="124460" y="987868"/>
                  </a:cubicBezTo>
                  <a:lnTo>
                    <a:pt x="5796507" y="987868"/>
                  </a:lnTo>
                  <a:cubicBezTo>
                    <a:pt x="5865087" y="987868"/>
                    <a:pt x="5920967" y="931988"/>
                    <a:pt x="5920967" y="863408"/>
                  </a:cubicBezTo>
                  <a:lnTo>
                    <a:pt x="5920967" y="124460"/>
                  </a:lnTo>
                  <a:cubicBezTo>
                    <a:pt x="5920967" y="55880"/>
                    <a:pt x="5865087" y="0"/>
                    <a:pt x="5796507" y="0"/>
                  </a:cubicBezTo>
                  <a:close/>
                </a:path>
              </a:pathLst>
            </a:custGeom>
            <a:solidFill>
              <a:srgbClr val="5CE1E6"/>
            </a:solidFill>
          </p:spPr>
        </p:sp>
      </p:grpSp>
      <p:pic>
        <p:nvPicPr>
          <p:cNvPr id="8" name="Picture 8"/>
          <p:cNvPicPr>
            <a:picLocks noChangeAspect="1"/>
          </p:cNvPicPr>
          <p:nvPr/>
        </p:nvPicPr>
        <p:blipFill>
          <a:blip r:embed="rId3"/>
          <a:srcRect l="4132" r="4132"/>
          <a:stretch>
            <a:fillRect/>
          </a:stretch>
        </p:blipFill>
        <p:spPr>
          <a:xfrm>
            <a:off x="685621" y="3124200"/>
            <a:ext cx="3529061" cy="3014764"/>
          </a:xfrm>
          <a:prstGeom prst="rect">
            <a:avLst/>
          </a:prstGeom>
        </p:spPr>
      </p:pic>
      <p:pic>
        <p:nvPicPr>
          <p:cNvPr id="9" name="Picture 9"/>
          <p:cNvPicPr>
            <a:picLocks noChangeAspect="1"/>
          </p:cNvPicPr>
          <p:nvPr/>
        </p:nvPicPr>
        <p:blipFill>
          <a:blip r:embed="rId4"/>
          <a:srcRect l="11884" r="11884"/>
          <a:stretch>
            <a:fillRect/>
          </a:stretch>
        </p:blipFill>
        <p:spPr>
          <a:xfrm>
            <a:off x="4329882" y="3124200"/>
            <a:ext cx="3529061" cy="3014764"/>
          </a:xfrm>
          <a:prstGeom prst="rect">
            <a:avLst/>
          </a:prstGeom>
        </p:spPr>
      </p:pic>
      <p:pic>
        <p:nvPicPr>
          <p:cNvPr id="10" name="Picture 10"/>
          <p:cNvPicPr>
            <a:picLocks noChangeAspect="1"/>
          </p:cNvPicPr>
          <p:nvPr/>
        </p:nvPicPr>
        <p:blipFill>
          <a:blip r:embed="rId5"/>
          <a:srcRect l="11008" r="11008"/>
          <a:stretch>
            <a:fillRect/>
          </a:stretch>
        </p:blipFill>
        <p:spPr>
          <a:xfrm>
            <a:off x="7973214" y="3124200"/>
            <a:ext cx="3529990" cy="3015558"/>
          </a:xfrm>
          <a:prstGeom prst="rect">
            <a:avLst/>
          </a:prstGeom>
        </p:spPr>
      </p:pic>
      <p:sp>
        <p:nvSpPr>
          <p:cNvPr id="11" name="TextBox 11"/>
          <p:cNvSpPr txBox="1"/>
          <p:nvPr/>
        </p:nvSpPr>
        <p:spPr>
          <a:xfrm>
            <a:off x="1850321" y="290951"/>
            <a:ext cx="7568720"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I. CHỨC NĂNG VÀ CẤU TẠO CỦA DA</a:t>
            </a:r>
          </a:p>
        </p:txBody>
      </p:sp>
      <p:sp>
        <p:nvSpPr>
          <p:cNvPr id="12" name="TextBox 12"/>
          <p:cNvSpPr txBox="1"/>
          <p:nvPr/>
        </p:nvSpPr>
        <p:spPr>
          <a:xfrm>
            <a:off x="685621" y="1174966"/>
            <a:ext cx="3847057"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Tìm hiểu thêm</a:t>
            </a:r>
          </a:p>
        </p:txBody>
      </p:sp>
      <p:sp>
        <p:nvSpPr>
          <p:cNvPr id="13" name="TextBox 13"/>
          <p:cNvSpPr txBox="1"/>
          <p:nvPr/>
        </p:nvSpPr>
        <p:spPr>
          <a:xfrm>
            <a:off x="911982" y="1881497"/>
            <a:ext cx="10364862" cy="807722"/>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Nốt ruồi, tàn nhang và nám da đều liên quan đến sự phân bố và tăng sinh tế bào sắc tố ở lớp biểu bì của da. Em hãy phân biệt ba hiện tượng trên</a:t>
            </a:r>
          </a:p>
        </p:txBody>
      </p:sp>
      <p:sp>
        <p:nvSpPr>
          <p:cNvPr id="14" name="TextBox 15"/>
          <p:cNvSpPr txBox="1"/>
          <p:nvPr/>
        </p:nvSpPr>
        <p:spPr>
          <a:xfrm>
            <a:off x="665837" y="6248400"/>
            <a:ext cx="3548846" cy="384529"/>
          </a:xfrm>
          <a:prstGeom prst="rect">
            <a:avLst/>
          </a:prstGeom>
        </p:spPr>
        <p:txBody>
          <a:bodyPr wrap="square" lIns="0" tIns="0" rIns="0" bIns="0" rtlCol="0" anchor="t">
            <a:spAutoFit/>
          </a:bodyPr>
          <a:lstStyle/>
          <a:p>
            <a:pPr algn="ctr">
              <a:lnSpc>
                <a:spcPts val="3266"/>
              </a:lnSpc>
            </a:pPr>
            <a:r>
              <a:rPr lang="en-US" sz="2300" b="1" i="1" smtClean="0">
                <a:solidFill>
                  <a:srgbClr val="000000"/>
                </a:solidFill>
                <a:latin typeface="Arial" pitchFamily="34" charset="0"/>
              </a:rPr>
              <a:t>Nốt ruồi</a:t>
            </a:r>
            <a:endParaRPr lang="en-US" sz="2300" b="1" i="1">
              <a:solidFill>
                <a:srgbClr val="000000"/>
              </a:solidFill>
              <a:latin typeface="Arial" pitchFamily="34" charset="0"/>
            </a:endParaRPr>
          </a:p>
        </p:txBody>
      </p:sp>
      <p:sp>
        <p:nvSpPr>
          <p:cNvPr id="15" name="TextBox 15"/>
          <p:cNvSpPr txBox="1"/>
          <p:nvPr/>
        </p:nvSpPr>
        <p:spPr>
          <a:xfrm>
            <a:off x="4310097" y="6248400"/>
            <a:ext cx="3548846" cy="384529"/>
          </a:xfrm>
          <a:prstGeom prst="rect">
            <a:avLst/>
          </a:prstGeom>
        </p:spPr>
        <p:txBody>
          <a:bodyPr wrap="square" lIns="0" tIns="0" rIns="0" bIns="0" rtlCol="0" anchor="t">
            <a:spAutoFit/>
          </a:bodyPr>
          <a:lstStyle/>
          <a:p>
            <a:pPr algn="ctr">
              <a:lnSpc>
                <a:spcPts val="3266"/>
              </a:lnSpc>
            </a:pPr>
            <a:r>
              <a:rPr lang="en-US" sz="2300" b="1" i="1" smtClean="0">
                <a:solidFill>
                  <a:srgbClr val="000000"/>
                </a:solidFill>
                <a:latin typeface="Arial" pitchFamily="34" charset="0"/>
              </a:rPr>
              <a:t>Tàn nhang</a:t>
            </a:r>
            <a:endParaRPr lang="en-US" sz="2300" b="1" i="1">
              <a:solidFill>
                <a:srgbClr val="000000"/>
              </a:solidFill>
              <a:latin typeface="Arial" pitchFamily="34" charset="0"/>
            </a:endParaRPr>
          </a:p>
        </p:txBody>
      </p:sp>
      <p:sp>
        <p:nvSpPr>
          <p:cNvPr id="16" name="TextBox 15"/>
          <p:cNvSpPr txBox="1"/>
          <p:nvPr/>
        </p:nvSpPr>
        <p:spPr>
          <a:xfrm>
            <a:off x="7973214" y="6248399"/>
            <a:ext cx="3548846" cy="384529"/>
          </a:xfrm>
          <a:prstGeom prst="rect">
            <a:avLst/>
          </a:prstGeom>
        </p:spPr>
        <p:txBody>
          <a:bodyPr wrap="square" lIns="0" tIns="0" rIns="0" bIns="0" rtlCol="0" anchor="t">
            <a:spAutoFit/>
          </a:bodyPr>
          <a:lstStyle/>
          <a:p>
            <a:pPr algn="ctr">
              <a:lnSpc>
                <a:spcPts val="3266"/>
              </a:lnSpc>
            </a:pPr>
            <a:r>
              <a:rPr lang="en-US" sz="2300" b="1" i="1" smtClean="0">
                <a:solidFill>
                  <a:srgbClr val="000000"/>
                </a:solidFill>
                <a:latin typeface="Arial" pitchFamily="34" charset="0"/>
              </a:rPr>
              <a:t>Nám da</a:t>
            </a:r>
            <a:endParaRPr lang="en-US" sz="2300" b="1" i="1">
              <a:solidFill>
                <a:srgbClr val="000000"/>
              </a:solidFill>
              <a:latin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88825" cy="1024285"/>
            <a:chOff x="0" y="0"/>
            <a:chExt cx="4816593" cy="404656"/>
          </a:xfrm>
        </p:grpSpPr>
        <p:sp>
          <p:nvSpPr>
            <p:cNvPr id="3" name="Freeform 3"/>
            <p:cNvSpPr/>
            <p:nvPr/>
          </p:nvSpPr>
          <p:spPr>
            <a:xfrm>
              <a:off x="0" y="0"/>
              <a:ext cx="4816592" cy="404656"/>
            </a:xfrm>
            <a:custGeom>
              <a:avLst/>
              <a:gdLst/>
              <a:ahLst/>
              <a:cxnLst/>
              <a:rect l="l" t="t" r="r" b="b"/>
              <a:pathLst>
                <a:path w="4816592" h="404656">
                  <a:moveTo>
                    <a:pt x="0" y="0"/>
                  </a:moveTo>
                  <a:lnTo>
                    <a:pt x="4816592" y="0"/>
                  </a:lnTo>
                  <a:lnTo>
                    <a:pt x="4816592" y="404656"/>
                  </a:lnTo>
                  <a:lnTo>
                    <a:pt x="0" y="404656"/>
                  </a:lnTo>
                  <a:close/>
                </a:path>
              </a:pathLst>
            </a:custGeom>
            <a:gradFill rotWithShape="1">
              <a:gsLst>
                <a:gs pos="0">
                  <a:srgbClr val="FFF7AD">
                    <a:alpha val="100000"/>
                  </a:srgbClr>
                </a:gs>
                <a:gs pos="100000">
                  <a:srgbClr val="FFA9F9">
                    <a:alpha val="100000"/>
                  </a:srgbClr>
                </a:gs>
              </a:gsLst>
              <a:lin ang="0"/>
            </a:gra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622" y="0"/>
            <a:ext cx="1011217" cy="102428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94413" y="0"/>
            <a:ext cx="1024018" cy="1024285"/>
          </a:xfrm>
          <a:prstGeom prst="rect">
            <a:avLst/>
          </a:prstGeom>
        </p:spPr>
      </p:pic>
      <p:grpSp>
        <p:nvGrpSpPr>
          <p:cNvPr id="7" name="Group 7"/>
          <p:cNvGrpSpPr/>
          <p:nvPr/>
        </p:nvGrpSpPr>
        <p:grpSpPr>
          <a:xfrm>
            <a:off x="1044893" y="1485113"/>
            <a:ext cx="10458311" cy="3412179"/>
            <a:chOff x="0" y="0"/>
            <a:chExt cx="5920967" cy="1931300"/>
          </a:xfrm>
        </p:grpSpPr>
        <p:sp>
          <p:nvSpPr>
            <p:cNvPr id="8" name="Freeform 8"/>
            <p:cNvSpPr/>
            <p:nvPr/>
          </p:nvSpPr>
          <p:spPr>
            <a:xfrm>
              <a:off x="0" y="0"/>
              <a:ext cx="5920967" cy="1931300"/>
            </a:xfrm>
            <a:custGeom>
              <a:avLst/>
              <a:gdLst/>
              <a:ahLst/>
              <a:cxnLst/>
              <a:rect l="l" t="t" r="r" b="b"/>
              <a:pathLst>
                <a:path w="5920967" h="1931300">
                  <a:moveTo>
                    <a:pt x="5796507" y="59690"/>
                  </a:moveTo>
                  <a:cubicBezTo>
                    <a:pt x="5832067" y="59690"/>
                    <a:pt x="5861277" y="88900"/>
                    <a:pt x="5861277" y="124460"/>
                  </a:cubicBezTo>
                  <a:lnTo>
                    <a:pt x="5861277" y="1806840"/>
                  </a:lnTo>
                  <a:cubicBezTo>
                    <a:pt x="5861277" y="1842400"/>
                    <a:pt x="5832067" y="1871610"/>
                    <a:pt x="5796507" y="1871610"/>
                  </a:cubicBezTo>
                  <a:lnTo>
                    <a:pt x="124460" y="1871610"/>
                  </a:lnTo>
                  <a:cubicBezTo>
                    <a:pt x="88900" y="1871610"/>
                    <a:pt x="59690" y="1842400"/>
                    <a:pt x="59690" y="1806840"/>
                  </a:cubicBezTo>
                  <a:lnTo>
                    <a:pt x="59690" y="124460"/>
                  </a:lnTo>
                  <a:cubicBezTo>
                    <a:pt x="59690" y="88900"/>
                    <a:pt x="88900" y="59690"/>
                    <a:pt x="124460" y="59690"/>
                  </a:cubicBezTo>
                  <a:lnTo>
                    <a:pt x="5796507" y="59690"/>
                  </a:lnTo>
                  <a:moveTo>
                    <a:pt x="5796507" y="0"/>
                  </a:moveTo>
                  <a:lnTo>
                    <a:pt x="124460" y="0"/>
                  </a:lnTo>
                  <a:cubicBezTo>
                    <a:pt x="55880" y="0"/>
                    <a:pt x="0" y="55880"/>
                    <a:pt x="0" y="124460"/>
                  </a:cubicBezTo>
                  <a:lnTo>
                    <a:pt x="0" y="1806840"/>
                  </a:lnTo>
                  <a:cubicBezTo>
                    <a:pt x="0" y="1875420"/>
                    <a:pt x="55880" y="1931300"/>
                    <a:pt x="124460" y="1931300"/>
                  </a:cubicBezTo>
                  <a:lnTo>
                    <a:pt x="5796507" y="1931300"/>
                  </a:lnTo>
                  <a:cubicBezTo>
                    <a:pt x="5865087" y="1931300"/>
                    <a:pt x="5920967" y="1875420"/>
                    <a:pt x="5920967" y="1806840"/>
                  </a:cubicBezTo>
                  <a:lnTo>
                    <a:pt x="5920967" y="124460"/>
                  </a:lnTo>
                  <a:cubicBezTo>
                    <a:pt x="5920967" y="55880"/>
                    <a:pt x="5865087" y="0"/>
                    <a:pt x="5796507" y="0"/>
                  </a:cubicBezTo>
                  <a:close/>
                </a:path>
              </a:pathLst>
            </a:custGeom>
            <a:solidFill>
              <a:srgbClr val="00BF63"/>
            </a:solidFill>
          </p:spPr>
        </p:sp>
      </p:grpSp>
      <p:graphicFrame>
        <p:nvGraphicFramePr>
          <p:cNvPr id="9" name="Table 9"/>
          <p:cNvGraphicFramePr>
            <a:graphicFrameLocks noGrp="1"/>
          </p:cNvGraphicFramePr>
          <p:nvPr>
            <p:extLst>
              <p:ext uri="{D42A27DB-BD31-4B8C-83A1-F6EECF244321}">
                <p14:modId xmlns:p14="http://schemas.microsoft.com/office/powerpoint/2010/main" val="3107268817"/>
              </p:ext>
            </p:extLst>
          </p:nvPr>
        </p:nvGraphicFramePr>
        <p:xfrm>
          <a:off x="1581062" y="3021436"/>
          <a:ext cx="9698807" cy="1752600"/>
        </p:xfrm>
        <a:graphic>
          <a:graphicData uri="http://schemas.openxmlformats.org/drawingml/2006/table">
            <a:tbl>
              <a:tblPr/>
              <a:tblGrid>
                <a:gridCol w="1620956"/>
                <a:gridCol w="4070978"/>
                <a:gridCol w="4006873"/>
              </a:tblGrid>
              <a:tr h="755650">
                <a:tc>
                  <a:txBody>
                    <a:bodyPr/>
                    <a:lstStyle/>
                    <a:p>
                      <a:pPr algn="ctr">
                        <a:lnSpc>
                          <a:spcPts val="4900"/>
                        </a:lnSpc>
                        <a:defRPr/>
                      </a:pPr>
                      <a:r>
                        <a:rPr lang="en-US" sz="2300" b="1">
                          <a:solidFill>
                            <a:srgbClr val="000000"/>
                          </a:solidFill>
                          <a:latin typeface="Arial" pitchFamily="34" charset="0"/>
                        </a:rPr>
                        <a:t>Tên</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1FF72"/>
                    </a:solidFill>
                  </a:tcPr>
                </a:tc>
                <a:tc>
                  <a:txBody>
                    <a:bodyPr/>
                    <a:lstStyle/>
                    <a:p>
                      <a:pPr algn="ctr">
                        <a:lnSpc>
                          <a:spcPts val="4900"/>
                        </a:lnSpc>
                        <a:defRPr/>
                      </a:pPr>
                      <a:r>
                        <a:rPr lang="en-US" sz="2300" b="1">
                          <a:solidFill>
                            <a:srgbClr val="000000"/>
                          </a:solidFill>
                          <a:latin typeface="Arial" pitchFamily="34" charset="0"/>
                        </a:rPr>
                        <a:t>Trước khi vận động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1FF72"/>
                    </a:solidFill>
                  </a:tcPr>
                </a:tc>
                <a:tc>
                  <a:txBody>
                    <a:bodyPr/>
                    <a:lstStyle/>
                    <a:p>
                      <a:pPr algn="ctr">
                        <a:lnSpc>
                          <a:spcPts val="4900"/>
                        </a:lnSpc>
                        <a:defRPr/>
                      </a:pPr>
                      <a:r>
                        <a:rPr lang="en-US" sz="2300" b="1">
                          <a:solidFill>
                            <a:srgbClr val="000000"/>
                          </a:solidFill>
                          <a:latin typeface="Arial" pitchFamily="34" charset="0"/>
                        </a:rPr>
                        <a:t>Sau 2 phút vận động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1FF72"/>
                    </a:solidFill>
                  </a:tcPr>
                </a:tc>
              </a:tr>
              <a:tr h="755650">
                <a:tc>
                  <a:txBody>
                    <a:bodyPr/>
                    <a:lstStyle/>
                    <a:p>
                      <a:pPr algn="ctr">
                        <a:lnSpc>
                          <a:spcPts val="4900"/>
                        </a:lnSpc>
                        <a:defRPr/>
                      </a:pP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622" y="1318729"/>
            <a:ext cx="1744152" cy="1548338"/>
          </a:xfrm>
          <a:prstGeom prst="rect">
            <a:avLst/>
          </a:prstGeom>
        </p:spPr>
      </p:pic>
      <p:sp>
        <p:nvSpPr>
          <p:cNvPr id="11" name="TextBox 11"/>
          <p:cNvSpPr txBox="1"/>
          <p:nvPr/>
        </p:nvSpPr>
        <p:spPr>
          <a:xfrm>
            <a:off x="1850321" y="290951"/>
            <a:ext cx="4244092"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II. ĐIỀU HÒA THÂN NHIỆT</a:t>
            </a:r>
          </a:p>
        </p:txBody>
      </p:sp>
      <p:sp>
        <p:nvSpPr>
          <p:cNvPr id="12" name="TextBox 12"/>
          <p:cNvSpPr txBox="1"/>
          <p:nvPr/>
        </p:nvSpPr>
        <p:spPr>
          <a:xfrm>
            <a:off x="7270791" y="287867"/>
            <a:ext cx="5001113"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1. Thân nhiệt</a:t>
            </a:r>
          </a:p>
        </p:txBody>
      </p:sp>
      <p:sp>
        <p:nvSpPr>
          <p:cNvPr id="13" name="TextBox 13"/>
          <p:cNvSpPr txBox="1"/>
          <p:nvPr/>
        </p:nvSpPr>
        <p:spPr>
          <a:xfrm>
            <a:off x="2615371" y="1643634"/>
            <a:ext cx="8664498" cy="1269578"/>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Dùng nhiệt kế để đo nhiệt độ cơ thể của em và các bạn khác trước và sau khi bật nhảy tại chỗ 2 phút vào bảng. So sánh và giải thích kết quả</a:t>
            </a:r>
          </a:p>
        </p:txBody>
      </p:sp>
      <p:sp>
        <p:nvSpPr>
          <p:cNvPr id="14" name="TextBox 14"/>
          <p:cNvSpPr txBox="1"/>
          <p:nvPr/>
        </p:nvSpPr>
        <p:spPr>
          <a:xfrm>
            <a:off x="1044893" y="5005242"/>
            <a:ext cx="4322631" cy="423193"/>
          </a:xfrm>
          <a:prstGeom prst="rect">
            <a:avLst/>
          </a:prstGeom>
        </p:spPr>
        <p:txBody>
          <a:bodyPr lIns="0" tIns="0" rIns="0" bIns="0" rtlCol="0" anchor="t">
            <a:spAutoFit/>
          </a:bodyPr>
          <a:lstStyle/>
          <a:p>
            <a:pPr>
              <a:lnSpc>
                <a:spcPts val="3266"/>
              </a:lnSpc>
            </a:pPr>
            <a:r>
              <a:rPr lang="en-US" sz="2300">
                <a:solidFill>
                  <a:srgbClr val="000000"/>
                </a:solidFill>
                <a:latin typeface="Arial" pitchFamily="34" charset="0"/>
              </a:rPr>
              <a:t>Giải thích</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88825" cy="1024285"/>
            <a:chOff x="0" y="0"/>
            <a:chExt cx="4816593" cy="404656"/>
          </a:xfrm>
        </p:grpSpPr>
        <p:sp>
          <p:nvSpPr>
            <p:cNvPr id="3" name="Freeform 3"/>
            <p:cNvSpPr/>
            <p:nvPr/>
          </p:nvSpPr>
          <p:spPr>
            <a:xfrm>
              <a:off x="0" y="0"/>
              <a:ext cx="4816592" cy="404656"/>
            </a:xfrm>
            <a:custGeom>
              <a:avLst/>
              <a:gdLst/>
              <a:ahLst/>
              <a:cxnLst/>
              <a:rect l="l" t="t" r="r" b="b"/>
              <a:pathLst>
                <a:path w="4816592" h="404656">
                  <a:moveTo>
                    <a:pt x="0" y="0"/>
                  </a:moveTo>
                  <a:lnTo>
                    <a:pt x="4816592" y="0"/>
                  </a:lnTo>
                  <a:lnTo>
                    <a:pt x="4816592" y="404656"/>
                  </a:lnTo>
                  <a:lnTo>
                    <a:pt x="0" y="404656"/>
                  </a:lnTo>
                  <a:close/>
                </a:path>
              </a:pathLst>
            </a:custGeom>
            <a:gradFill rotWithShape="1">
              <a:gsLst>
                <a:gs pos="0">
                  <a:srgbClr val="FFF7AD">
                    <a:alpha val="100000"/>
                  </a:srgbClr>
                </a:gs>
                <a:gs pos="100000">
                  <a:srgbClr val="FFA9F9">
                    <a:alpha val="100000"/>
                  </a:srgbClr>
                </a:gs>
              </a:gsLst>
              <a:lin ang="0"/>
            </a:gra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b="1">
                <a:latin typeface="Arial" pitchFamily="34" charset="0"/>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622" y="0"/>
            <a:ext cx="1011217" cy="102428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94413" y="0"/>
            <a:ext cx="1024018" cy="1024285"/>
          </a:xfrm>
          <a:prstGeom prst="rect">
            <a:avLst/>
          </a:prstGeom>
        </p:spPr>
      </p:pic>
      <p:grpSp>
        <p:nvGrpSpPr>
          <p:cNvPr id="7" name="Group 7"/>
          <p:cNvGrpSpPr/>
          <p:nvPr/>
        </p:nvGrpSpPr>
        <p:grpSpPr>
          <a:xfrm>
            <a:off x="685622" y="1193842"/>
            <a:ext cx="10817582" cy="756875"/>
            <a:chOff x="0" y="0"/>
            <a:chExt cx="21640800" cy="1513749"/>
          </a:xfrm>
        </p:grpSpPr>
        <p:grpSp>
          <p:nvGrpSpPr>
            <p:cNvPr id="8" name="Group 8"/>
            <p:cNvGrpSpPr/>
            <p:nvPr/>
          </p:nvGrpSpPr>
          <p:grpSpPr>
            <a:xfrm>
              <a:off x="0" y="0"/>
              <a:ext cx="21640800" cy="1513749"/>
              <a:chOff x="0" y="0"/>
              <a:chExt cx="4274726" cy="299012"/>
            </a:xfrm>
          </p:grpSpPr>
          <p:sp>
            <p:nvSpPr>
              <p:cNvPr id="9" name="Freeform 9"/>
              <p:cNvSpPr/>
              <p:nvPr/>
            </p:nvSpPr>
            <p:spPr>
              <a:xfrm>
                <a:off x="0" y="0"/>
                <a:ext cx="4274726" cy="299012"/>
              </a:xfrm>
              <a:custGeom>
                <a:avLst/>
                <a:gdLst/>
                <a:ahLst/>
                <a:cxnLst/>
                <a:rect l="l" t="t" r="r" b="b"/>
                <a:pathLst>
                  <a:path w="4274726" h="299012">
                    <a:moveTo>
                      <a:pt x="24327" y="0"/>
                    </a:moveTo>
                    <a:lnTo>
                      <a:pt x="4250399" y="0"/>
                    </a:lnTo>
                    <a:cubicBezTo>
                      <a:pt x="4263834" y="0"/>
                      <a:pt x="4274726" y="10891"/>
                      <a:pt x="4274726" y="24327"/>
                    </a:cubicBezTo>
                    <a:lnTo>
                      <a:pt x="4274726" y="274685"/>
                    </a:lnTo>
                    <a:cubicBezTo>
                      <a:pt x="4274726" y="281137"/>
                      <a:pt x="4272163" y="287325"/>
                      <a:pt x="4267601" y="291887"/>
                    </a:cubicBezTo>
                    <a:cubicBezTo>
                      <a:pt x="4263039" y="296449"/>
                      <a:pt x="4256851" y="299012"/>
                      <a:pt x="4250399" y="299012"/>
                    </a:cubicBezTo>
                    <a:lnTo>
                      <a:pt x="24327" y="299012"/>
                    </a:lnTo>
                    <a:cubicBezTo>
                      <a:pt x="10891" y="299012"/>
                      <a:pt x="0" y="288121"/>
                      <a:pt x="0" y="274685"/>
                    </a:cubicBezTo>
                    <a:lnTo>
                      <a:pt x="0" y="24327"/>
                    </a:lnTo>
                    <a:cubicBezTo>
                      <a:pt x="0" y="10891"/>
                      <a:pt x="10891" y="0"/>
                      <a:pt x="24327" y="0"/>
                    </a:cubicBezTo>
                    <a:close/>
                  </a:path>
                </a:pathLst>
              </a:custGeom>
              <a:solidFill>
                <a:srgbClr val="FFDE59"/>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11" name="TextBox 11"/>
            <p:cNvSpPr txBox="1"/>
            <p:nvPr/>
          </p:nvSpPr>
          <p:spPr>
            <a:xfrm>
              <a:off x="745244" y="314524"/>
              <a:ext cx="20183983" cy="769057"/>
            </a:xfrm>
            <a:prstGeom prst="rect">
              <a:avLst/>
            </a:prstGeom>
          </p:spPr>
          <p:txBody>
            <a:bodyPr lIns="0" tIns="0" rIns="0" bIns="0" rtlCol="0" anchor="t">
              <a:spAutoFit/>
            </a:bodyPr>
            <a:lstStyle/>
            <a:p>
              <a:pPr algn="just">
                <a:lnSpc>
                  <a:spcPts val="3266"/>
                </a:lnSpc>
                <a:spcBef>
                  <a:spcPct val="0"/>
                </a:spcBef>
              </a:pPr>
              <a:r>
                <a:rPr lang="en-US" sz="2300" b="1">
                  <a:solidFill>
                    <a:srgbClr val="000000"/>
                  </a:solidFill>
                  <a:latin typeface="Arial" pitchFamily="34" charset="0"/>
                </a:rPr>
                <a:t>Vì sao đo thân nhiệt là bước đầu của việc chẩn đoán bệnh?</a:t>
              </a:r>
            </a:p>
          </p:txBody>
        </p:sp>
      </p:grpSp>
      <p:pic>
        <p:nvPicPr>
          <p:cNvPr id="12" name="Picture 12"/>
          <p:cNvPicPr>
            <a:picLocks noChangeAspect="1"/>
          </p:cNvPicPr>
          <p:nvPr/>
        </p:nvPicPr>
        <p:blipFill>
          <a:blip r:embed="rId6"/>
          <a:srcRect l="10385" r="10385"/>
          <a:stretch>
            <a:fillRect/>
          </a:stretch>
        </p:blipFill>
        <p:spPr>
          <a:xfrm>
            <a:off x="685621" y="2122167"/>
            <a:ext cx="5408791" cy="4558075"/>
          </a:xfrm>
          <a:prstGeom prst="rect">
            <a:avLst/>
          </a:prstGeom>
        </p:spPr>
      </p:pic>
      <p:sp>
        <p:nvSpPr>
          <p:cNvPr id="13" name="TextBox 13"/>
          <p:cNvSpPr txBox="1"/>
          <p:nvPr/>
        </p:nvSpPr>
        <p:spPr>
          <a:xfrm>
            <a:off x="1850321" y="290951"/>
            <a:ext cx="4244092"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II. ĐIỀU HÒA THÂN NHIỆT</a:t>
            </a:r>
          </a:p>
        </p:txBody>
      </p:sp>
      <p:sp>
        <p:nvSpPr>
          <p:cNvPr id="14" name="TextBox 14"/>
          <p:cNvSpPr txBox="1"/>
          <p:nvPr/>
        </p:nvSpPr>
        <p:spPr>
          <a:xfrm>
            <a:off x="7270791" y="287867"/>
            <a:ext cx="5001113"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1. Thân nhiệt</a:t>
            </a:r>
          </a:p>
        </p:txBody>
      </p:sp>
      <p:sp>
        <p:nvSpPr>
          <p:cNvPr id="15" name="TextBox 15"/>
          <p:cNvSpPr txBox="1"/>
          <p:nvPr/>
        </p:nvSpPr>
        <p:spPr>
          <a:xfrm>
            <a:off x="6297027" y="2057400"/>
            <a:ext cx="5206177" cy="4834400"/>
          </a:xfrm>
          <a:prstGeom prst="rect">
            <a:avLst/>
          </a:prstGeom>
        </p:spPr>
        <p:txBody>
          <a:bodyPr wrap="square" lIns="0" tIns="0" rIns="0" bIns="0" rtlCol="0" anchor="t">
            <a:spAutoFit/>
          </a:bodyPr>
          <a:lstStyle/>
          <a:p>
            <a:pPr algn="just">
              <a:lnSpc>
                <a:spcPct val="120000"/>
              </a:lnSpc>
            </a:pPr>
            <a:r>
              <a:rPr lang="en-US" sz="2400">
                <a:latin typeface="Arial" pitchFamily="34" charset="0"/>
                <a:cs typeface="Arial" pitchFamily="34" charset="0"/>
              </a:rPr>
              <a:t>Đo thân nhiệt là bước đầu của việc chẩn đoán bệnh vì: Ở người bình thường, thân nhiệt duy trì ổn định ở mức 36,3 – 37,3 </a:t>
            </a:r>
            <a:r>
              <a:rPr lang="en-US" sz="2400" baseline="30000">
                <a:latin typeface="Arial" pitchFamily="34" charset="0"/>
                <a:cs typeface="Arial" pitchFamily="34" charset="0"/>
              </a:rPr>
              <a:t>o</a:t>
            </a:r>
            <a:r>
              <a:rPr lang="en-US" sz="2400">
                <a:latin typeface="Arial" pitchFamily="34" charset="0"/>
                <a:cs typeface="Arial" pitchFamily="34" charset="0"/>
              </a:rPr>
              <a:t>C. Khi thân nhiệt ở dưới 36 </a:t>
            </a:r>
            <a:r>
              <a:rPr lang="en-US" sz="2400" baseline="30000">
                <a:latin typeface="Arial" pitchFamily="34" charset="0"/>
                <a:cs typeface="Arial" pitchFamily="34" charset="0"/>
              </a:rPr>
              <a:t>o</a:t>
            </a:r>
            <a:r>
              <a:rPr lang="en-US" sz="2400">
                <a:latin typeface="Arial" pitchFamily="34" charset="0"/>
                <a:cs typeface="Arial" pitchFamily="34" charset="0"/>
              </a:rPr>
              <a:t>C hoặc từ 38 </a:t>
            </a:r>
            <a:r>
              <a:rPr lang="en-US" sz="2400" baseline="30000">
                <a:latin typeface="Arial" pitchFamily="34" charset="0"/>
                <a:cs typeface="Arial" pitchFamily="34" charset="0"/>
              </a:rPr>
              <a:t>o</a:t>
            </a:r>
            <a:r>
              <a:rPr lang="en-US" sz="2400">
                <a:latin typeface="Arial" pitchFamily="34" charset="0"/>
                <a:cs typeface="Arial" pitchFamily="34" charset="0"/>
              </a:rPr>
              <a:t>C trở lên là biểu hiện trạng thái sức khỏe của cơ thể không bình thường. Do đó, đo thân nhiệt được xem là bước đầu tiên giúp chẩn đoán, sàng lọc nhanh chóng và đơn giản trước khi thực hiện các bước tiếp theo.</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88825" cy="1024285"/>
            <a:chOff x="0" y="0"/>
            <a:chExt cx="4816593" cy="404656"/>
          </a:xfrm>
        </p:grpSpPr>
        <p:sp>
          <p:nvSpPr>
            <p:cNvPr id="3" name="Freeform 3"/>
            <p:cNvSpPr/>
            <p:nvPr/>
          </p:nvSpPr>
          <p:spPr>
            <a:xfrm>
              <a:off x="0" y="0"/>
              <a:ext cx="4816592" cy="404656"/>
            </a:xfrm>
            <a:custGeom>
              <a:avLst/>
              <a:gdLst/>
              <a:ahLst/>
              <a:cxnLst/>
              <a:rect l="l" t="t" r="r" b="b"/>
              <a:pathLst>
                <a:path w="4816592" h="404656">
                  <a:moveTo>
                    <a:pt x="0" y="0"/>
                  </a:moveTo>
                  <a:lnTo>
                    <a:pt x="4816592" y="0"/>
                  </a:lnTo>
                  <a:lnTo>
                    <a:pt x="4816592" y="404656"/>
                  </a:lnTo>
                  <a:lnTo>
                    <a:pt x="0" y="404656"/>
                  </a:lnTo>
                  <a:close/>
                </a:path>
              </a:pathLst>
            </a:custGeom>
            <a:gradFill rotWithShape="1">
              <a:gsLst>
                <a:gs pos="0">
                  <a:srgbClr val="FFF7AD">
                    <a:alpha val="100000"/>
                  </a:srgbClr>
                </a:gs>
                <a:gs pos="100000">
                  <a:srgbClr val="FFA9F9">
                    <a:alpha val="100000"/>
                  </a:srgbClr>
                </a:gs>
              </a:gsLst>
              <a:lin ang="0"/>
            </a:gra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622" y="0"/>
            <a:ext cx="1011217" cy="102428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94413" y="0"/>
            <a:ext cx="1024018" cy="1024285"/>
          </a:xfrm>
          <a:prstGeom prst="rect">
            <a:avLst/>
          </a:prstGeom>
        </p:spPr>
      </p:pic>
      <p:grpSp>
        <p:nvGrpSpPr>
          <p:cNvPr id="7" name="Group 7"/>
          <p:cNvGrpSpPr/>
          <p:nvPr/>
        </p:nvGrpSpPr>
        <p:grpSpPr>
          <a:xfrm>
            <a:off x="685622" y="2497458"/>
            <a:ext cx="5426006" cy="3859857"/>
            <a:chOff x="0" y="0"/>
            <a:chExt cx="2144166" cy="1524882"/>
          </a:xfrm>
        </p:grpSpPr>
        <p:sp>
          <p:nvSpPr>
            <p:cNvPr id="8" name="Freeform 8"/>
            <p:cNvSpPr/>
            <p:nvPr/>
          </p:nvSpPr>
          <p:spPr>
            <a:xfrm>
              <a:off x="0" y="0"/>
              <a:ext cx="2144166" cy="1524882"/>
            </a:xfrm>
            <a:custGeom>
              <a:avLst/>
              <a:gdLst/>
              <a:ahLst/>
              <a:cxnLst/>
              <a:rect l="l" t="t" r="r" b="b"/>
              <a:pathLst>
                <a:path w="2144166" h="1524882">
                  <a:moveTo>
                    <a:pt x="2144166" y="0"/>
                  </a:moveTo>
                  <a:lnTo>
                    <a:pt x="2144166" y="1410582"/>
                  </a:lnTo>
                  <a:lnTo>
                    <a:pt x="1072083" y="1524882"/>
                  </a:lnTo>
                  <a:lnTo>
                    <a:pt x="0" y="1410582"/>
                  </a:lnTo>
                  <a:lnTo>
                    <a:pt x="0" y="0"/>
                  </a:lnTo>
                  <a:lnTo>
                    <a:pt x="2144166" y="0"/>
                  </a:lnTo>
                  <a:close/>
                </a:path>
              </a:pathLst>
            </a:custGeom>
            <a:gradFill rotWithShape="1">
              <a:gsLst>
                <a:gs pos="0">
                  <a:srgbClr val="CDFFD8">
                    <a:alpha val="100000"/>
                  </a:srgbClr>
                </a:gs>
                <a:gs pos="100000">
                  <a:srgbClr val="94B9FF">
                    <a:alpha val="100000"/>
                  </a:srgbClr>
                </a:gs>
              </a:gsLst>
              <a:lin ang="0"/>
            </a:gradFill>
          </p:spPr>
        </p:sp>
        <p:sp>
          <p:nvSpPr>
            <p:cNvPr id="9" name="TextBox 9"/>
            <p:cNvSpPr txBox="1"/>
            <p:nvPr/>
          </p:nvSpPr>
          <p:spPr>
            <a:xfrm>
              <a:off x="0" y="-57150"/>
              <a:ext cx="635000" cy="75565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10" name="Picture 10"/>
          <p:cNvPicPr>
            <a:picLocks noChangeAspect="1"/>
          </p:cNvPicPr>
          <p:nvPr/>
        </p:nvPicPr>
        <p:blipFill>
          <a:blip r:embed="rId6"/>
          <a:srcRect/>
          <a:stretch>
            <a:fillRect/>
          </a:stretch>
        </p:blipFill>
        <p:spPr>
          <a:xfrm>
            <a:off x="685622" y="4895641"/>
            <a:ext cx="5219189" cy="1109367"/>
          </a:xfrm>
          <a:prstGeom prst="rect">
            <a:avLst/>
          </a:prstGeom>
        </p:spPr>
      </p:pic>
      <p:grpSp>
        <p:nvGrpSpPr>
          <p:cNvPr id="11" name="Group 11"/>
          <p:cNvGrpSpPr/>
          <p:nvPr/>
        </p:nvGrpSpPr>
        <p:grpSpPr>
          <a:xfrm>
            <a:off x="6111628" y="2503807"/>
            <a:ext cx="5391576" cy="3853507"/>
            <a:chOff x="0" y="0"/>
            <a:chExt cx="2130560" cy="1522373"/>
          </a:xfrm>
        </p:grpSpPr>
        <p:sp>
          <p:nvSpPr>
            <p:cNvPr id="12" name="Freeform 12"/>
            <p:cNvSpPr/>
            <p:nvPr/>
          </p:nvSpPr>
          <p:spPr>
            <a:xfrm>
              <a:off x="0" y="0"/>
              <a:ext cx="2130560" cy="1522373"/>
            </a:xfrm>
            <a:custGeom>
              <a:avLst/>
              <a:gdLst/>
              <a:ahLst/>
              <a:cxnLst/>
              <a:rect l="l" t="t" r="r" b="b"/>
              <a:pathLst>
                <a:path w="2130560" h="1522373">
                  <a:moveTo>
                    <a:pt x="2130560" y="0"/>
                  </a:moveTo>
                  <a:lnTo>
                    <a:pt x="2130560" y="1408073"/>
                  </a:lnTo>
                  <a:lnTo>
                    <a:pt x="1065280" y="1522373"/>
                  </a:lnTo>
                  <a:lnTo>
                    <a:pt x="0" y="1408073"/>
                  </a:lnTo>
                  <a:lnTo>
                    <a:pt x="0" y="0"/>
                  </a:lnTo>
                  <a:lnTo>
                    <a:pt x="2130560" y="0"/>
                  </a:lnTo>
                  <a:close/>
                </a:path>
              </a:pathLst>
            </a:custGeom>
            <a:gradFill rotWithShape="1">
              <a:gsLst>
                <a:gs pos="0">
                  <a:srgbClr val="FFF7AD">
                    <a:alpha val="100000"/>
                  </a:srgbClr>
                </a:gs>
                <a:gs pos="100000">
                  <a:srgbClr val="FFA9F9">
                    <a:alpha val="100000"/>
                  </a:srgbClr>
                </a:gs>
              </a:gsLst>
              <a:lin ang="0"/>
            </a:gradFill>
          </p:spPr>
        </p:sp>
        <p:sp>
          <p:nvSpPr>
            <p:cNvPr id="13" name="TextBox 13"/>
            <p:cNvSpPr txBox="1"/>
            <p:nvPr/>
          </p:nvSpPr>
          <p:spPr>
            <a:xfrm>
              <a:off x="0" y="-57150"/>
              <a:ext cx="635000" cy="75565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14" name="Picture 14"/>
          <p:cNvPicPr>
            <a:picLocks noChangeAspect="1"/>
          </p:cNvPicPr>
          <p:nvPr/>
        </p:nvPicPr>
        <p:blipFill>
          <a:blip r:embed="rId7"/>
          <a:srcRect/>
          <a:stretch>
            <a:fillRect/>
          </a:stretch>
        </p:blipFill>
        <p:spPr>
          <a:xfrm>
            <a:off x="6314934" y="4427386"/>
            <a:ext cx="1453006" cy="1577621"/>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90373" y="4427387"/>
            <a:ext cx="1834086" cy="1834563"/>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845077" y="4060989"/>
            <a:ext cx="1452776" cy="194401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673862" y="2085089"/>
            <a:ext cx="4875530" cy="323088"/>
          </a:xfrm>
          <a:prstGeom prst="rect">
            <a:avLst/>
          </a:prstGeom>
        </p:spPr>
      </p:pic>
      <p:sp>
        <p:nvSpPr>
          <p:cNvPr id="18" name="TextBox 18"/>
          <p:cNvSpPr txBox="1"/>
          <p:nvPr/>
        </p:nvSpPr>
        <p:spPr>
          <a:xfrm>
            <a:off x="1850321" y="290951"/>
            <a:ext cx="4244092"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II. ĐIỀU HÒA THÂN NHIỆT</a:t>
            </a:r>
          </a:p>
        </p:txBody>
      </p:sp>
      <p:sp>
        <p:nvSpPr>
          <p:cNvPr id="19" name="TextBox 19"/>
          <p:cNvSpPr txBox="1"/>
          <p:nvPr/>
        </p:nvSpPr>
        <p:spPr>
          <a:xfrm>
            <a:off x="7270791" y="287867"/>
            <a:ext cx="5001113"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1. Thân nhiệt</a:t>
            </a:r>
          </a:p>
        </p:txBody>
      </p:sp>
      <p:grpSp>
        <p:nvGrpSpPr>
          <p:cNvPr id="20" name="Group 20"/>
          <p:cNvGrpSpPr/>
          <p:nvPr/>
        </p:nvGrpSpPr>
        <p:grpSpPr>
          <a:xfrm>
            <a:off x="668407" y="1191335"/>
            <a:ext cx="10834797" cy="804473"/>
            <a:chOff x="0" y="0"/>
            <a:chExt cx="21675238" cy="1608945"/>
          </a:xfrm>
        </p:grpSpPr>
        <p:grpSp>
          <p:nvGrpSpPr>
            <p:cNvPr id="21" name="Group 21"/>
            <p:cNvGrpSpPr/>
            <p:nvPr/>
          </p:nvGrpSpPr>
          <p:grpSpPr>
            <a:xfrm>
              <a:off x="0" y="0"/>
              <a:ext cx="21675238" cy="1608945"/>
              <a:chOff x="0" y="0"/>
              <a:chExt cx="4281529" cy="317816"/>
            </a:xfrm>
          </p:grpSpPr>
          <p:sp>
            <p:nvSpPr>
              <p:cNvPr id="22" name="Freeform 22"/>
              <p:cNvSpPr/>
              <p:nvPr/>
            </p:nvSpPr>
            <p:spPr>
              <a:xfrm>
                <a:off x="0" y="0"/>
                <a:ext cx="4281529" cy="317816"/>
              </a:xfrm>
              <a:custGeom>
                <a:avLst/>
                <a:gdLst/>
                <a:ahLst/>
                <a:cxnLst/>
                <a:rect l="l" t="t" r="r" b="b"/>
                <a:pathLst>
                  <a:path w="4281529" h="317816">
                    <a:moveTo>
                      <a:pt x="24288" y="0"/>
                    </a:moveTo>
                    <a:lnTo>
                      <a:pt x="4257241" y="0"/>
                    </a:lnTo>
                    <a:cubicBezTo>
                      <a:pt x="4270654" y="0"/>
                      <a:pt x="4281529" y="10874"/>
                      <a:pt x="4281529" y="24288"/>
                    </a:cubicBezTo>
                    <a:lnTo>
                      <a:pt x="4281529" y="293528"/>
                    </a:lnTo>
                    <a:cubicBezTo>
                      <a:pt x="4281529" y="306942"/>
                      <a:pt x="4270654" y="317816"/>
                      <a:pt x="4257241" y="317816"/>
                    </a:cubicBezTo>
                    <a:lnTo>
                      <a:pt x="24288" y="317816"/>
                    </a:lnTo>
                    <a:cubicBezTo>
                      <a:pt x="17847" y="317816"/>
                      <a:pt x="11669" y="315257"/>
                      <a:pt x="7114" y="310703"/>
                    </a:cubicBezTo>
                    <a:cubicBezTo>
                      <a:pt x="2559" y="306148"/>
                      <a:pt x="0" y="299970"/>
                      <a:pt x="0" y="293528"/>
                    </a:cubicBezTo>
                    <a:lnTo>
                      <a:pt x="0" y="24288"/>
                    </a:lnTo>
                    <a:cubicBezTo>
                      <a:pt x="0" y="10874"/>
                      <a:pt x="10874" y="0"/>
                      <a:pt x="24288" y="0"/>
                    </a:cubicBezTo>
                    <a:close/>
                  </a:path>
                </a:pathLst>
              </a:custGeom>
              <a:solidFill>
                <a:srgbClr val="C60808"/>
              </a:solidFill>
            </p:spPr>
          </p:sp>
          <p:sp>
            <p:nvSpPr>
              <p:cNvPr id="23" name="TextBox 23"/>
              <p:cNvSpPr txBox="1"/>
              <p:nvPr/>
            </p:nvSpPr>
            <p:spPr>
              <a:xfrm>
                <a:off x="0" y="-57150"/>
                <a:ext cx="812800" cy="86995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24" name="TextBox 24"/>
            <p:cNvSpPr txBox="1"/>
            <p:nvPr/>
          </p:nvSpPr>
          <p:spPr>
            <a:xfrm>
              <a:off x="6571609" y="384316"/>
              <a:ext cx="8532018" cy="769058"/>
            </a:xfrm>
            <a:prstGeom prst="rect">
              <a:avLst/>
            </a:prstGeom>
          </p:spPr>
          <p:txBody>
            <a:bodyPr lIns="0" tIns="0" rIns="0" bIns="0" rtlCol="0" anchor="t">
              <a:spAutoFit/>
            </a:bodyPr>
            <a:lstStyle/>
            <a:p>
              <a:pPr algn="ctr">
                <a:lnSpc>
                  <a:spcPts val="3266"/>
                </a:lnSpc>
                <a:spcBef>
                  <a:spcPct val="0"/>
                </a:spcBef>
              </a:pPr>
              <a:r>
                <a:rPr lang="en-US" sz="2300" b="1">
                  <a:solidFill>
                    <a:srgbClr val="FFFFFF"/>
                  </a:solidFill>
                  <a:latin typeface="Arial" pitchFamily="34" charset="0"/>
                </a:rPr>
                <a:t>Thân nhiệt là nhiệt độ cơ thể</a:t>
              </a:r>
            </a:p>
          </p:txBody>
        </p:sp>
      </p:grpSp>
      <p:sp>
        <p:nvSpPr>
          <p:cNvPr id="25" name="TextBox 25"/>
          <p:cNvSpPr txBox="1"/>
          <p:nvPr/>
        </p:nvSpPr>
        <p:spPr>
          <a:xfrm>
            <a:off x="875224" y="2681607"/>
            <a:ext cx="5046801" cy="2115964"/>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Ở người bình thường, thân nhiệt duy trì ổn định ở mức </a:t>
            </a:r>
            <a:r>
              <a:rPr lang="en-US" sz="2300" b="1">
                <a:solidFill>
                  <a:srgbClr val="C00000"/>
                </a:solidFill>
                <a:latin typeface="Arial" pitchFamily="34" charset="0"/>
              </a:rPr>
              <a:t>36,3 – 37,3 độ C</a:t>
            </a:r>
            <a:r>
              <a:rPr lang="en-US" sz="2300" b="1">
                <a:solidFill>
                  <a:srgbClr val="000000"/>
                </a:solidFill>
                <a:latin typeface="Arial" pitchFamily="34" charset="0"/>
              </a:rPr>
              <a:t>. Đây là nhiệt độ tối ưu cho tất cả các phản ứng sinh hoá và enzyme trong tế bào</a:t>
            </a:r>
          </a:p>
        </p:txBody>
      </p:sp>
      <p:sp>
        <p:nvSpPr>
          <p:cNvPr id="26" name="TextBox 26"/>
          <p:cNvSpPr txBox="1"/>
          <p:nvPr/>
        </p:nvSpPr>
        <p:spPr>
          <a:xfrm>
            <a:off x="6316978" y="2681608"/>
            <a:ext cx="4980875" cy="1692771"/>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Khi thân nhiệt ở </a:t>
            </a:r>
            <a:r>
              <a:rPr lang="en-US" sz="2300" b="1">
                <a:solidFill>
                  <a:srgbClr val="C00000"/>
                </a:solidFill>
                <a:latin typeface="Arial" pitchFamily="34" charset="0"/>
              </a:rPr>
              <a:t>dưới </a:t>
            </a:r>
            <a:r>
              <a:rPr lang="en-US" sz="2300" b="1" smtClean="0">
                <a:solidFill>
                  <a:srgbClr val="C00000"/>
                </a:solidFill>
                <a:latin typeface="Arial" pitchFamily="34" charset="0"/>
              </a:rPr>
              <a:t>36°C </a:t>
            </a:r>
            <a:r>
              <a:rPr lang="en-US" sz="2300" b="1">
                <a:solidFill>
                  <a:srgbClr val="C00000"/>
                </a:solidFill>
                <a:latin typeface="Arial" pitchFamily="34" charset="0"/>
              </a:rPr>
              <a:t>hoặc từ </a:t>
            </a:r>
            <a:r>
              <a:rPr lang="en-US" sz="2300" b="1" smtClean="0">
                <a:solidFill>
                  <a:srgbClr val="C00000"/>
                </a:solidFill>
                <a:latin typeface="Arial" pitchFamily="34" charset="0"/>
              </a:rPr>
              <a:t>38°C </a:t>
            </a:r>
            <a:r>
              <a:rPr lang="en-US" sz="2300" b="1">
                <a:solidFill>
                  <a:srgbClr val="C00000"/>
                </a:solidFill>
                <a:latin typeface="Arial" pitchFamily="34" charset="0"/>
              </a:rPr>
              <a:t>trở lên </a:t>
            </a:r>
            <a:r>
              <a:rPr lang="en-US" sz="2300" b="1">
                <a:solidFill>
                  <a:srgbClr val="000000"/>
                </a:solidFill>
                <a:latin typeface="Arial" pitchFamily="34" charset="0"/>
              </a:rPr>
              <a:t>là biểu hiện trạng thái sức khoẻ của cơ thể </a:t>
            </a:r>
            <a:r>
              <a:rPr lang="en-US" sz="2300" b="1">
                <a:solidFill>
                  <a:srgbClr val="C00000"/>
                </a:solidFill>
                <a:latin typeface="Arial" pitchFamily="34" charset="0"/>
              </a:rPr>
              <a:t>không bình thường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683</Words>
  <Application>Microsoft Office PowerPoint</Application>
  <PresentationFormat>Custom</PresentationFormat>
  <Paragraphs>71</Paragraphs>
  <Slides>12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36* DA VÀ ĐIỀU HÒA THÂN NHIỆU Ở NGƯỜI</dc:title>
  <dc:creator>DO THUY QUYNH</dc:creator>
  <cp:lastModifiedBy>DO THUY QUYNH</cp:lastModifiedBy>
  <cp:revision>6</cp:revision>
  <dcterms:created xsi:type="dcterms:W3CDTF">2006-08-16T00:00:00Z</dcterms:created>
  <dcterms:modified xsi:type="dcterms:W3CDTF">2026-04-21T00:49:55Z</dcterms:modified>
  <dc:identifier>DAFh-CbsJ9A</dc:identifier>
</cp:coreProperties>
</file>