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2" r:id="rId13"/>
  </p:sldIdLst>
  <p:sldSz cx="12188825" cy="6858000"/>
  <p:notesSz cx="6858000" cy="9144000"/>
  <p:defaultTextStyle>
    <a:defPPr>
      <a:defRPr lang="en-US"/>
    </a:defPPr>
    <a:lvl1pPr marL="0" algn="l" defTabSz="609448" rtl="0" eaLnBrk="1" latinLnBrk="0" hangingPunct="1">
      <a:defRPr sz="1200" kern="1200">
        <a:solidFill>
          <a:schemeClr val="tx1"/>
        </a:solidFill>
        <a:latin typeface="+mn-lt"/>
        <a:ea typeface="+mn-ea"/>
        <a:cs typeface="+mn-cs"/>
      </a:defRPr>
    </a:lvl1pPr>
    <a:lvl2pPr marL="304724" algn="l" defTabSz="609448" rtl="0" eaLnBrk="1" latinLnBrk="0" hangingPunct="1">
      <a:defRPr sz="1200" kern="1200">
        <a:solidFill>
          <a:schemeClr val="tx1"/>
        </a:solidFill>
        <a:latin typeface="+mn-lt"/>
        <a:ea typeface="+mn-ea"/>
        <a:cs typeface="+mn-cs"/>
      </a:defRPr>
    </a:lvl2pPr>
    <a:lvl3pPr marL="609448" algn="l" defTabSz="609448" rtl="0" eaLnBrk="1" latinLnBrk="0" hangingPunct="1">
      <a:defRPr sz="1200" kern="1200">
        <a:solidFill>
          <a:schemeClr val="tx1"/>
        </a:solidFill>
        <a:latin typeface="+mn-lt"/>
        <a:ea typeface="+mn-ea"/>
        <a:cs typeface="+mn-cs"/>
      </a:defRPr>
    </a:lvl3pPr>
    <a:lvl4pPr marL="914171" algn="l" defTabSz="609448" rtl="0" eaLnBrk="1" latinLnBrk="0" hangingPunct="1">
      <a:defRPr sz="1200" kern="1200">
        <a:solidFill>
          <a:schemeClr val="tx1"/>
        </a:solidFill>
        <a:latin typeface="+mn-lt"/>
        <a:ea typeface="+mn-ea"/>
        <a:cs typeface="+mn-cs"/>
      </a:defRPr>
    </a:lvl4pPr>
    <a:lvl5pPr marL="1218895" algn="l" defTabSz="609448" rtl="0" eaLnBrk="1" latinLnBrk="0" hangingPunct="1">
      <a:defRPr sz="1200" kern="1200">
        <a:solidFill>
          <a:schemeClr val="tx1"/>
        </a:solidFill>
        <a:latin typeface="+mn-lt"/>
        <a:ea typeface="+mn-ea"/>
        <a:cs typeface="+mn-cs"/>
      </a:defRPr>
    </a:lvl5pPr>
    <a:lvl6pPr marL="1523619" algn="l" defTabSz="609448" rtl="0" eaLnBrk="1" latinLnBrk="0" hangingPunct="1">
      <a:defRPr sz="1200" kern="1200">
        <a:solidFill>
          <a:schemeClr val="tx1"/>
        </a:solidFill>
        <a:latin typeface="+mn-lt"/>
        <a:ea typeface="+mn-ea"/>
        <a:cs typeface="+mn-cs"/>
      </a:defRPr>
    </a:lvl6pPr>
    <a:lvl7pPr marL="1828343" algn="l" defTabSz="609448" rtl="0" eaLnBrk="1" latinLnBrk="0" hangingPunct="1">
      <a:defRPr sz="1200" kern="1200">
        <a:solidFill>
          <a:schemeClr val="tx1"/>
        </a:solidFill>
        <a:latin typeface="+mn-lt"/>
        <a:ea typeface="+mn-ea"/>
        <a:cs typeface="+mn-cs"/>
      </a:defRPr>
    </a:lvl7pPr>
    <a:lvl8pPr marL="2133067" algn="l" defTabSz="609448" rtl="0" eaLnBrk="1" latinLnBrk="0" hangingPunct="1">
      <a:defRPr sz="1200" kern="1200">
        <a:solidFill>
          <a:schemeClr val="tx1"/>
        </a:solidFill>
        <a:latin typeface="+mn-lt"/>
        <a:ea typeface="+mn-ea"/>
        <a:cs typeface="+mn-cs"/>
      </a:defRPr>
    </a:lvl8pPr>
    <a:lvl9pPr marL="2437790" algn="l" defTabSz="609448"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p15:clr>
            <a:srgbClr val="A4A3A4"/>
          </p15:clr>
        </p15:guide>
        <p15:guide id="2" pos="19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450" y="90"/>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081" y="1420283"/>
            <a:ext cx="5180251"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162" y="2590800"/>
            <a:ext cx="4266089" cy="1168400"/>
          </a:xfrm>
        </p:spPr>
        <p:txBody>
          <a:bodyPr/>
          <a:lstStyle>
            <a:lvl1pPr marL="0" indent="0" algn="ctr">
              <a:buNone/>
              <a:defRPr>
                <a:solidFill>
                  <a:schemeClr val="tx1">
                    <a:tint val="75000"/>
                  </a:schemeClr>
                </a:solidFill>
              </a:defRPr>
            </a:lvl1pPr>
            <a:lvl2pPr marL="304724" indent="0" algn="ctr">
              <a:buNone/>
              <a:defRPr>
                <a:solidFill>
                  <a:schemeClr val="tx1">
                    <a:tint val="75000"/>
                  </a:schemeClr>
                </a:solidFill>
              </a:defRPr>
            </a:lvl2pPr>
            <a:lvl3pPr marL="609448" indent="0" algn="ctr">
              <a:buNone/>
              <a:defRPr>
                <a:solidFill>
                  <a:schemeClr val="tx1">
                    <a:tint val="75000"/>
                  </a:schemeClr>
                </a:solidFill>
              </a:defRPr>
            </a:lvl3pPr>
            <a:lvl4pPr marL="914171" indent="0" algn="ctr">
              <a:buNone/>
              <a:defRPr>
                <a:solidFill>
                  <a:schemeClr val="tx1">
                    <a:tint val="75000"/>
                  </a:schemeClr>
                </a:solidFill>
              </a:defRPr>
            </a:lvl4pPr>
            <a:lvl5pPr marL="1218895" indent="0" algn="ctr">
              <a:buNone/>
              <a:defRPr>
                <a:solidFill>
                  <a:schemeClr val="tx1">
                    <a:tint val="75000"/>
                  </a:schemeClr>
                </a:solidFill>
              </a:defRPr>
            </a:lvl5pPr>
            <a:lvl6pPr marL="1523619" indent="0" algn="ctr">
              <a:buNone/>
              <a:defRPr>
                <a:solidFill>
                  <a:schemeClr val="tx1">
                    <a:tint val="75000"/>
                  </a:schemeClr>
                </a:solidFill>
              </a:defRPr>
            </a:lvl6pPr>
            <a:lvl7pPr marL="1828343" indent="0" algn="ctr">
              <a:buNone/>
              <a:defRPr>
                <a:solidFill>
                  <a:schemeClr val="tx1">
                    <a:tint val="75000"/>
                  </a:schemeClr>
                </a:solidFill>
              </a:defRPr>
            </a:lvl7pPr>
            <a:lvl8pPr marL="2133067" indent="0" algn="ctr">
              <a:buNone/>
              <a:defRPr>
                <a:solidFill>
                  <a:schemeClr val="tx1">
                    <a:tint val="75000"/>
                  </a:schemeClr>
                </a:solidFill>
              </a:defRPr>
            </a:lvl8pPr>
            <a:lvl9pPr marL="243779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8449" y="183092"/>
            <a:ext cx="1371243"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721" y="183092"/>
            <a:ext cx="4012155"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416" y="2937934"/>
            <a:ext cx="5180251" cy="908050"/>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481416" y="1937809"/>
            <a:ext cx="5180251" cy="1000125"/>
          </a:xfrm>
        </p:spPr>
        <p:txBody>
          <a:bodyPr anchor="b"/>
          <a:lstStyle>
            <a:lvl1pPr marL="0" indent="0">
              <a:buNone/>
              <a:defRPr sz="1300">
                <a:solidFill>
                  <a:schemeClr val="tx1">
                    <a:tint val="75000"/>
                  </a:schemeClr>
                </a:solidFill>
              </a:defRPr>
            </a:lvl1pPr>
            <a:lvl2pPr marL="304724" indent="0">
              <a:buNone/>
              <a:defRPr sz="1200">
                <a:solidFill>
                  <a:schemeClr val="tx1">
                    <a:tint val="75000"/>
                  </a:schemeClr>
                </a:solidFill>
              </a:defRPr>
            </a:lvl2pPr>
            <a:lvl3pPr marL="609448" indent="0">
              <a:buNone/>
              <a:defRPr sz="1100">
                <a:solidFill>
                  <a:schemeClr val="tx1">
                    <a:tint val="75000"/>
                  </a:schemeClr>
                </a:solidFill>
              </a:defRPr>
            </a:lvl3pPr>
            <a:lvl4pPr marL="914171" indent="0">
              <a:buNone/>
              <a:defRPr sz="900">
                <a:solidFill>
                  <a:schemeClr val="tx1">
                    <a:tint val="75000"/>
                  </a:schemeClr>
                </a:solidFill>
              </a:defRPr>
            </a:lvl4pPr>
            <a:lvl5pPr marL="1218895" indent="0">
              <a:buNone/>
              <a:defRPr sz="900">
                <a:solidFill>
                  <a:schemeClr val="tx1">
                    <a:tint val="75000"/>
                  </a:schemeClr>
                </a:solidFill>
              </a:defRPr>
            </a:lvl5pPr>
            <a:lvl6pPr marL="1523619" indent="0">
              <a:buNone/>
              <a:defRPr sz="900">
                <a:solidFill>
                  <a:schemeClr val="tx1">
                    <a:tint val="75000"/>
                  </a:schemeClr>
                </a:solidFill>
              </a:defRPr>
            </a:lvl6pPr>
            <a:lvl7pPr marL="1828343" indent="0">
              <a:buNone/>
              <a:defRPr sz="900">
                <a:solidFill>
                  <a:schemeClr val="tx1">
                    <a:tint val="75000"/>
                  </a:schemeClr>
                </a:solidFill>
              </a:defRPr>
            </a:lvl7pPr>
            <a:lvl8pPr marL="2133067" indent="0">
              <a:buNone/>
              <a:defRPr sz="900">
                <a:solidFill>
                  <a:schemeClr val="tx1">
                    <a:tint val="75000"/>
                  </a:schemeClr>
                </a:solidFill>
              </a:defRPr>
            </a:lvl8pPr>
            <a:lvl9pPr marL="243779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721" y="1066800"/>
            <a:ext cx="2691699"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7993" y="1066800"/>
            <a:ext cx="2691699"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721" y="1023409"/>
            <a:ext cx="2692757" cy="426508"/>
          </a:xfrm>
        </p:spPr>
        <p:txBody>
          <a:bodyPr anchor="b"/>
          <a:lstStyle>
            <a:lvl1pPr marL="0" indent="0">
              <a:buNone/>
              <a:defRPr sz="1600" b="1"/>
            </a:lvl1pPr>
            <a:lvl2pPr marL="304724" indent="0">
              <a:buNone/>
              <a:defRPr sz="1300" b="1"/>
            </a:lvl2pPr>
            <a:lvl3pPr marL="609448" indent="0">
              <a:buNone/>
              <a:defRPr sz="1200" b="1"/>
            </a:lvl3pPr>
            <a:lvl4pPr marL="914171" indent="0">
              <a:buNone/>
              <a:defRPr sz="1100" b="1"/>
            </a:lvl4pPr>
            <a:lvl5pPr marL="1218895" indent="0">
              <a:buNone/>
              <a:defRPr sz="1100" b="1"/>
            </a:lvl5pPr>
            <a:lvl6pPr marL="1523619" indent="0">
              <a:buNone/>
              <a:defRPr sz="1100" b="1"/>
            </a:lvl6pPr>
            <a:lvl7pPr marL="1828343" indent="0">
              <a:buNone/>
              <a:defRPr sz="1100" b="1"/>
            </a:lvl7pPr>
            <a:lvl8pPr marL="2133067" indent="0">
              <a:buNone/>
              <a:defRPr sz="1100" b="1"/>
            </a:lvl8pPr>
            <a:lvl9pPr marL="243779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04721" y="1449917"/>
            <a:ext cx="2692757"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5877" y="1023409"/>
            <a:ext cx="2693815" cy="426508"/>
          </a:xfrm>
        </p:spPr>
        <p:txBody>
          <a:bodyPr anchor="b"/>
          <a:lstStyle>
            <a:lvl1pPr marL="0" indent="0">
              <a:buNone/>
              <a:defRPr sz="1600" b="1"/>
            </a:lvl1pPr>
            <a:lvl2pPr marL="304724" indent="0">
              <a:buNone/>
              <a:defRPr sz="1300" b="1"/>
            </a:lvl2pPr>
            <a:lvl3pPr marL="609448" indent="0">
              <a:buNone/>
              <a:defRPr sz="1200" b="1"/>
            </a:lvl3pPr>
            <a:lvl4pPr marL="914171" indent="0">
              <a:buNone/>
              <a:defRPr sz="1100" b="1"/>
            </a:lvl4pPr>
            <a:lvl5pPr marL="1218895" indent="0">
              <a:buNone/>
              <a:defRPr sz="1100" b="1"/>
            </a:lvl5pPr>
            <a:lvl6pPr marL="1523619" indent="0">
              <a:buNone/>
              <a:defRPr sz="1100" b="1"/>
            </a:lvl6pPr>
            <a:lvl7pPr marL="1828343" indent="0">
              <a:buNone/>
              <a:defRPr sz="1100" b="1"/>
            </a:lvl7pPr>
            <a:lvl8pPr marL="2133067" indent="0">
              <a:buNone/>
              <a:defRPr sz="1100" b="1"/>
            </a:lvl8pPr>
            <a:lvl9pPr marL="243779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095877" y="1449917"/>
            <a:ext cx="2693815"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721" y="182033"/>
            <a:ext cx="2005020" cy="774700"/>
          </a:xfrm>
        </p:spPr>
        <p:txBody>
          <a:bodyPr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2382746" y="182034"/>
            <a:ext cx="3406946" cy="3902075"/>
          </a:xfrm>
        </p:spPr>
        <p:txBody>
          <a:bodyPr/>
          <a:lstStyle>
            <a:lvl1pPr>
              <a:defRPr sz="2100"/>
            </a:lvl1pPr>
            <a:lvl2pPr>
              <a:defRPr sz="19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721" y="956734"/>
            <a:ext cx="2005020" cy="3127375"/>
          </a:xfrm>
        </p:spPr>
        <p:txBody>
          <a:bodyPr/>
          <a:lstStyle>
            <a:lvl1pPr marL="0" indent="0">
              <a:buNone/>
              <a:defRPr sz="900"/>
            </a:lvl1pPr>
            <a:lvl2pPr marL="304724" indent="0">
              <a:buNone/>
              <a:defRPr sz="800"/>
            </a:lvl2pPr>
            <a:lvl3pPr marL="609448" indent="0">
              <a:buNone/>
              <a:defRPr sz="700"/>
            </a:lvl3pPr>
            <a:lvl4pPr marL="914171" indent="0">
              <a:buNone/>
              <a:defRPr sz="600"/>
            </a:lvl4pPr>
            <a:lvl5pPr marL="1218895" indent="0">
              <a:buNone/>
              <a:defRPr sz="600"/>
            </a:lvl5pPr>
            <a:lvl6pPr marL="1523619" indent="0">
              <a:buNone/>
              <a:defRPr sz="600"/>
            </a:lvl6pPr>
            <a:lvl7pPr marL="1828343" indent="0">
              <a:buNone/>
              <a:defRPr sz="600"/>
            </a:lvl7pPr>
            <a:lvl8pPr marL="2133067" indent="0">
              <a:buNone/>
              <a:defRPr sz="600"/>
            </a:lvl8pPr>
            <a:lvl9pPr marL="2437790"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547" y="3200400"/>
            <a:ext cx="3656648" cy="377825"/>
          </a:xfr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194547" y="408517"/>
            <a:ext cx="3656648" cy="2743200"/>
          </a:xfrm>
        </p:spPr>
        <p:txBody>
          <a:bodyPr/>
          <a:lstStyle>
            <a:lvl1pPr marL="0" indent="0">
              <a:buNone/>
              <a:defRPr sz="2100"/>
            </a:lvl1pPr>
            <a:lvl2pPr marL="304724" indent="0">
              <a:buNone/>
              <a:defRPr sz="1900"/>
            </a:lvl2pPr>
            <a:lvl3pPr marL="609448" indent="0">
              <a:buNone/>
              <a:defRPr sz="1600"/>
            </a:lvl3pPr>
            <a:lvl4pPr marL="914171" indent="0">
              <a:buNone/>
              <a:defRPr sz="1300"/>
            </a:lvl4pPr>
            <a:lvl5pPr marL="1218895" indent="0">
              <a:buNone/>
              <a:defRPr sz="1300"/>
            </a:lvl5pPr>
            <a:lvl6pPr marL="1523619" indent="0">
              <a:buNone/>
              <a:defRPr sz="1300"/>
            </a:lvl6pPr>
            <a:lvl7pPr marL="1828343" indent="0">
              <a:buNone/>
              <a:defRPr sz="1300"/>
            </a:lvl7pPr>
            <a:lvl8pPr marL="2133067" indent="0">
              <a:buNone/>
              <a:defRPr sz="1300"/>
            </a:lvl8pPr>
            <a:lvl9pPr marL="2437790" indent="0">
              <a:buNone/>
              <a:defRPr sz="1300"/>
            </a:lvl9pPr>
          </a:lstStyle>
          <a:p>
            <a:endParaRPr lang="en-US"/>
          </a:p>
        </p:txBody>
      </p:sp>
      <p:sp>
        <p:nvSpPr>
          <p:cNvPr id="4" name="Text Placeholder 3"/>
          <p:cNvSpPr>
            <a:spLocks noGrp="1"/>
          </p:cNvSpPr>
          <p:nvPr>
            <p:ph type="body" sz="half" idx="2"/>
          </p:nvPr>
        </p:nvSpPr>
        <p:spPr>
          <a:xfrm>
            <a:off x="1194547" y="3578225"/>
            <a:ext cx="3656648" cy="536575"/>
          </a:xfrm>
        </p:spPr>
        <p:txBody>
          <a:bodyPr/>
          <a:lstStyle>
            <a:lvl1pPr marL="0" indent="0">
              <a:buNone/>
              <a:defRPr sz="900"/>
            </a:lvl1pPr>
            <a:lvl2pPr marL="304724" indent="0">
              <a:buNone/>
              <a:defRPr sz="800"/>
            </a:lvl2pPr>
            <a:lvl3pPr marL="609448" indent="0">
              <a:buNone/>
              <a:defRPr sz="700"/>
            </a:lvl3pPr>
            <a:lvl4pPr marL="914171" indent="0">
              <a:buNone/>
              <a:defRPr sz="600"/>
            </a:lvl4pPr>
            <a:lvl5pPr marL="1218895" indent="0">
              <a:buNone/>
              <a:defRPr sz="600"/>
            </a:lvl5pPr>
            <a:lvl6pPr marL="1523619" indent="0">
              <a:buNone/>
              <a:defRPr sz="600"/>
            </a:lvl6pPr>
            <a:lvl7pPr marL="1828343" indent="0">
              <a:buNone/>
              <a:defRPr sz="600"/>
            </a:lvl7pPr>
            <a:lvl8pPr marL="2133067" indent="0">
              <a:buNone/>
              <a:defRPr sz="600"/>
            </a:lvl8pPr>
            <a:lvl9pPr marL="2437790"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721" y="183092"/>
            <a:ext cx="5484971" cy="762000"/>
          </a:xfrm>
          <a:prstGeom prst="rect">
            <a:avLst/>
          </a:prstGeom>
        </p:spPr>
        <p:txBody>
          <a:bodyPr vert="horz" lIns="60945" tIns="30472" rIns="60945" bIns="3047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721" y="1066800"/>
            <a:ext cx="5484971" cy="3017309"/>
          </a:xfrm>
          <a:prstGeom prst="rect">
            <a:avLst/>
          </a:prstGeom>
        </p:spPr>
        <p:txBody>
          <a:bodyPr vert="horz" lIns="60945" tIns="30472" rIns="60945" bIns="304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720" y="4237567"/>
            <a:ext cx="1422030" cy="243417"/>
          </a:xfrm>
          <a:prstGeom prst="rect">
            <a:avLst/>
          </a:prstGeom>
        </p:spPr>
        <p:txBody>
          <a:bodyPr vert="horz" lIns="60945" tIns="30472" rIns="60945" bIns="30472" rtlCol="0" anchor="ctr"/>
          <a:lstStyle>
            <a:lvl1pPr algn="l">
              <a:defRPr sz="800">
                <a:solidFill>
                  <a:schemeClr val="tx1">
                    <a:tint val="75000"/>
                  </a:schemeClr>
                </a:solidFill>
                <a:latin typeface="Arial" pitchFamily="34" charset="0"/>
              </a:defRPr>
            </a:lvl1pPr>
          </a:lstStyle>
          <a:p>
            <a:fld id="{1D8BD707-D9CF-40AE-B4C6-C98DA3205C09}" type="datetimeFigureOut">
              <a:rPr lang="en-US" smtClean="0"/>
              <a:pPr/>
              <a:t>4/21/2026</a:t>
            </a:fld>
            <a:endParaRPr lang="en-US"/>
          </a:p>
        </p:txBody>
      </p:sp>
      <p:sp>
        <p:nvSpPr>
          <p:cNvPr id="5" name="Footer Placeholder 4"/>
          <p:cNvSpPr>
            <a:spLocks noGrp="1"/>
          </p:cNvSpPr>
          <p:nvPr>
            <p:ph type="ftr" sz="quarter" idx="3"/>
          </p:nvPr>
        </p:nvSpPr>
        <p:spPr>
          <a:xfrm>
            <a:off x="2082258" y="4237567"/>
            <a:ext cx="1929897" cy="243417"/>
          </a:xfrm>
          <a:prstGeom prst="rect">
            <a:avLst/>
          </a:prstGeom>
        </p:spPr>
        <p:txBody>
          <a:bodyPr vert="horz" lIns="60945" tIns="30472" rIns="60945" bIns="30472" rtlCol="0" anchor="ctr"/>
          <a:lstStyle>
            <a:lvl1pPr algn="ctr">
              <a:defRPr sz="800">
                <a:solidFill>
                  <a:schemeClr val="tx1">
                    <a:tint val="75000"/>
                  </a:schemeClr>
                </a:solidFill>
                <a:latin typeface="Arial" pitchFamily="34" charset="0"/>
              </a:defRPr>
            </a:lvl1pPr>
          </a:lstStyle>
          <a:p>
            <a:endParaRPr lang="en-US"/>
          </a:p>
        </p:txBody>
      </p:sp>
      <p:sp>
        <p:nvSpPr>
          <p:cNvPr id="6" name="Slide Number Placeholder 5"/>
          <p:cNvSpPr>
            <a:spLocks noGrp="1"/>
          </p:cNvSpPr>
          <p:nvPr>
            <p:ph type="sldNum" sz="quarter" idx="4"/>
          </p:nvPr>
        </p:nvSpPr>
        <p:spPr>
          <a:xfrm>
            <a:off x="4367662" y="4237567"/>
            <a:ext cx="1422030" cy="243417"/>
          </a:xfrm>
          <a:prstGeom prst="rect">
            <a:avLst/>
          </a:prstGeom>
        </p:spPr>
        <p:txBody>
          <a:bodyPr vert="horz" lIns="60945" tIns="30472" rIns="60945" bIns="30472" rtlCol="0" anchor="ctr"/>
          <a:lstStyle>
            <a:lvl1pPr algn="r">
              <a:defRPr sz="800">
                <a:solidFill>
                  <a:schemeClr val="tx1">
                    <a:tint val="75000"/>
                  </a:schemeClr>
                </a:solidFill>
                <a:latin typeface="Arial" pitchFamily="34"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609448" rtl="0" eaLnBrk="1" latinLnBrk="0" hangingPunct="1">
        <a:spcBef>
          <a:spcPct val="0"/>
        </a:spcBef>
        <a:buNone/>
        <a:defRPr sz="2900" kern="1200">
          <a:solidFill>
            <a:schemeClr val="tx1"/>
          </a:solidFill>
          <a:latin typeface="Arial" pitchFamily="34" charset="0"/>
          <a:ea typeface="+mj-ea"/>
          <a:cs typeface="+mj-cs"/>
        </a:defRPr>
      </a:lvl1pPr>
    </p:titleStyle>
    <p:bodyStyle>
      <a:lvl1pPr marL="228543" indent="-228543" algn="l" defTabSz="609448" rtl="0" eaLnBrk="1" latinLnBrk="0" hangingPunct="1">
        <a:spcBef>
          <a:spcPct val="20000"/>
        </a:spcBef>
        <a:buFont typeface="Arial" pitchFamily="34" charset="0"/>
        <a:buChar char="•"/>
        <a:defRPr sz="2100" kern="1200">
          <a:solidFill>
            <a:schemeClr val="tx1"/>
          </a:solidFill>
          <a:latin typeface="Arial" pitchFamily="34" charset="0"/>
          <a:ea typeface="+mn-ea"/>
          <a:cs typeface="+mn-cs"/>
        </a:defRPr>
      </a:lvl1pPr>
      <a:lvl2pPr marL="495176" indent="-190452" algn="l" defTabSz="609448" rtl="0" eaLnBrk="1" latinLnBrk="0" hangingPunct="1">
        <a:spcBef>
          <a:spcPct val="20000"/>
        </a:spcBef>
        <a:buFont typeface="Arial" pitchFamily="34" charset="0"/>
        <a:buChar char="–"/>
        <a:defRPr sz="1900" kern="1200">
          <a:solidFill>
            <a:schemeClr val="tx1"/>
          </a:solidFill>
          <a:latin typeface="Arial" pitchFamily="34" charset="0"/>
          <a:ea typeface="+mn-ea"/>
          <a:cs typeface="+mn-cs"/>
        </a:defRPr>
      </a:lvl2pPr>
      <a:lvl3pPr marL="761810" indent="-152362" algn="l" defTabSz="609448" rtl="0" eaLnBrk="1" latinLnBrk="0" hangingPunct="1">
        <a:spcBef>
          <a:spcPct val="20000"/>
        </a:spcBef>
        <a:buFont typeface="Arial" pitchFamily="34" charset="0"/>
        <a:buChar char="•"/>
        <a:defRPr sz="1600" kern="1200">
          <a:solidFill>
            <a:schemeClr val="tx1"/>
          </a:solidFill>
          <a:latin typeface="Arial" pitchFamily="34" charset="0"/>
          <a:ea typeface="+mn-ea"/>
          <a:cs typeface="+mn-cs"/>
        </a:defRPr>
      </a:lvl3pPr>
      <a:lvl4pPr marL="1066533" indent="-152362" algn="l" defTabSz="609448" rtl="0" eaLnBrk="1" latinLnBrk="0" hangingPunct="1">
        <a:spcBef>
          <a:spcPct val="20000"/>
        </a:spcBef>
        <a:buFont typeface="Arial" pitchFamily="34" charset="0"/>
        <a:buChar char="–"/>
        <a:defRPr sz="1300" kern="1200">
          <a:solidFill>
            <a:schemeClr val="tx1"/>
          </a:solidFill>
          <a:latin typeface="Arial" pitchFamily="34" charset="0"/>
          <a:ea typeface="+mn-ea"/>
          <a:cs typeface="+mn-cs"/>
        </a:defRPr>
      </a:lvl4pPr>
      <a:lvl5pPr marL="1371257" indent="-152362" algn="l" defTabSz="609448" rtl="0" eaLnBrk="1" latinLnBrk="0" hangingPunct="1">
        <a:spcBef>
          <a:spcPct val="20000"/>
        </a:spcBef>
        <a:buFont typeface="Arial" pitchFamily="34" charset="0"/>
        <a:buChar char="»"/>
        <a:defRPr sz="1300" kern="1200">
          <a:solidFill>
            <a:schemeClr val="tx1"/>
          </a:solidFill>
          <a:latin typeface="Arial" pitchFamily="34" charset="0"/>
          <a:ea typeface="+mn-ea"/>
          <a:cs typeface="+mn-cs"/>
        </a:defRPr>
      </a:lvl5pPr>
      <a:lvl6pPr marL="1675981"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80705"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285429"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590152"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609448" rtl="0" eaLnBrk="1" latinLnBrk="0" hangingPunct="1">
        <a:defRPr sz="1200" kern="1200">
          <a:solidFill>
            <a:schemeClr val="tx1"/>
          </a:solidFill>
          <a:latin typeface="+mn-lt"/>
          <a:ea typeface="+mn-ea"/>
          <a:cs typeface="+mn-cs"/>
        </a:defRPr>
      </a:lvl1pPr>
      <a:lvl2pPr marL="304724" algn="l" defTabSz="609448" rtl="0" eaLnBrk="1" latinLnBrk="0" hangingPunct="1">
        <a:defRPr sz="1200" kern="1200">
          <a:solidFill>
            <a:schemeClr val="tx1"/>
          </a:solidFill>
          <a:latin typeface="+mn-lt"/>
          <a:ea typeface="+mn-ea"/>
          <a:cs typeface="+mn-cs"/>
        </a:defRPr>
      </a:lvl2pPr>
      <a:lvl3pPr marL="609448" algn="l" defTabSz="609448" rtl="0" eaLnBrk="1" latinLnBrk="0" hangingPunct="1">
        <a:defRPr sz="1200" kern="1200">
          <a:solidFill>
            <a:schemeClr val="tx1"/>
          </a:solidFill>
          <a:latin typeface="+mn-lt"/>
          <a:ea typeface="+mn-ea"/>
          <a:cs typeface="+mn-cs"/>
        </a:defRPr>
      </a:lvl3pPr>
      <a:lvl4pPr marL="914171" algn="l" defTabSz="609448" rtl="0" eaLnBrk="1" latinLnBrk="0" hangingPunct="1">
        <a:defRPr sz="1200" kern="1200">
          <a:solidFill>
            <a:schemeClr val="tx1"/>
          </a:solidFill>
          <a:latin typeface="+mn-lt"/>
          <a:ea typeface="+mn-ea"/>
          <a:cs typeface="+mn-cs"/>
        </a:defRPr>
      </a:lvl4pPr>
      <a:lvl5pPr marL="1218895" algn="l" defTabSz="609448" rtl="0" eaLnBrk="1" latinLnBrk="0" hangingPunct="1">
        <a:defRPr sz="1200" kern="1200">
          <a:solidFill>
            <a:schemeClr val="tx1"/>
          </a:solidFill>
          <a:latin typeface="+mn-lt"/>
          <a:ea typeface="+mn-ea"/>
          <a:cs typeface="+mn-cs"/>
        </a:defRPr>
      </a:lvl5pPr>
      <a:lvl6pPr marL="1523619" algn="l" defTabSz="609448" rtl="0" eaLnBrk="1" latinLnBrk="0" hangingPunct="1">
        <a:defRPr sz="1200" kern="1200">
          <a:solidFill>
            <a:schemeClr val="tx1"/>
          </a:solidFill>
          <a:latin typeface="+mn-lt"/>
          <a:ea typeface="+mn-ea"/>
          <a:cs typeface="+mn-cs"/>
        </a:defRPr>
      </a:lvl6pPr>
      <a:lvl7pPr marL="1828343" algn="l" defTabSz="609448" rtl="0" eaLnBrk="1" latinLnBrk="0" hangingPunct="1">
        <a:defRPr sz="1200" kern="1200">
          <a:solidFill>
            <a:schemeClr val="tx1"/>
          </a:solidFill>
          <a:latin typeface="+mn-lt"/>
          <a:ea typeface="+mn-ea"/>
          <a:cs typeface="+mn-cs"/>
        </a:defRPr>
      </a:lvl7pPr>
      <a:lvl8pPr marL="2133067" algn="l" defTabSz="609448" rtl="0" eaLnBrk="1" latinLnBrk="0" hangingPunct="1">
        <a:defRPr sz="1200" kern="1200">
          <a:solidFill>
            <a:schemeClr val="tx1"/>
          </a:solidFill>
          <a:latin typeface="+mn-lt"/>
          <a:ea typeface="+mn-ea"/>
          <a:cs typeface="+mn-cs"/>
        </a:defRPr>
      </a:lvl8pPr>
      <a:lvl9pPr marL="2437790" algn="l" defTabSz="609448"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4.sv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8.svg"/><Relationship Id="rId10" Type="http://schemas.openxmlformats.org/officeDocument/2006/relationships/image" Target="../media/image23.svg"/><Relationship Id="rId4" Type="http://schemas.openxmlformats.org/officeDocument/2006/relationships/image" Target="../media/image13.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4.sv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8.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32.sv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13.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13.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4.sv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8.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4.sv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8.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4645" y="6608353"/>
            <a:ext cx="14232708" cy="1768078"/>
            <a:chOff x="0" y="0"/>
            <a:chExt cx="5624263" cy="698500"/>
          </a:xfrm>
        </p:grpSpPr>
        <p:sp>
          <p:nvSpPr>
            <p:cNvPr id="3" name="Freeform 3"/>
            <p:cNvSpPr/>
            <p:nvPr/>
          </p:nvSpPr>
          <p:spPr>
            <a:xfrm>
              <a:off x="0" y="0"/>
              <a:ext cx="5624263" cy="698500"/>
            </a:xfrm>
            <a:custGeom>
              <a:avLst/>
              <a:gdLst/>
              <a:ahLst/>
              <a:cxnLst/>
              <a:rect l="l" t="t" r="r" b="b"/>
              <a:pathLst>
                <a:path w="5624263" h="698500">
                  <a:moveTo>
                    <a:pt x="5624263" y="349250"/>
                  </a:moveTo>
                  <a:lnTo>
                    <a:pt x="5421063" y="698500"/>
                  </a:lnTo>
                  <a:lnTo>
                    <a:pt x="203200" y="698500"/>
                  </a:lnTo>
                  <a:lnTo>
                    <a:pt x="0" y="349250"/>
                  </a:lnTo>
                  <a:lnTo>
                    <a:pt x="203200" y="0"/>
                  </a:lnTo>
                  <a:lnTo>
                    <a:pt x="5421063" y="0"/>
                  </a:lnTo>
                  <a:lnTo>
                    <a:pt x="5624263" y="349250"/>
                  </a:lnTo>
                  <a:close/>
                </a:path>
              </a:pathLst>
            </a:custGeom>
            <a:solidFill>
              <a:srgbClr val="393939"/>
            </a:solidFill>
          </p:spPr>
        </p:sp>
        <p:sp>
          <p:nvSpPr>
            <p:cNvPr id="4" name="TextBox 4"/>
            <p:cNvSpPr txBox="1"/>
            <p:nvPr/>
          </p:nvSpPr>
          <p:spPr>
            <a:xfrm>
              <a:off x="114300" y="-57150"/>
              <a:ext cx="584200" cy="75565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5" name="Group 5"/>
          <p:cNvGrpSpPr/>
          <p:nvPr/>
        </p:nvGrpSpPr>
        <p:grpSpPr>
          <a:xfrm>
            <a:off x="1120482" y="6608353"/>
            <a:ext cx="7346614" cy="1768078"/>
            <a:chOff x="0" y="0"/>
            <a:chExt cx="2903122" cy="698500"/>
          </a:xfrm>
        </p:grpSpPr>
        <p:sp>
          <p:nvSpPr>
            <p:cNvPr id="6" name="Freeform 6"/>
            <p:cNvSpPr/>
            <p:nvPr/>
          </p:nvSpPr>
          <p:spPr>
            <a:xfrm>
              <a:off x="0" y="0"/>
              <a:ext cx="2903122" cy="698500"/>
            </a:xfrm>
            <a:custGeom>
              <a:avLst/>
              <a:gdLst/>
              <a:ahLst/>
              <a:cxnLst/>
              <a:rect l="l" t="t" r="r" b="b"/>
              <a:pathLst>
                <a:path w="2903122" h="698500">
                  <a:moveTo>
                    <a:pt x="2903122" y="349250"/>
                  </a:moveTo>
                  <a:lnTo>
                    <a:pt x="2699922" y="698500"/>
                  </a:lnTo>
                  <a:lnTo>
                    <a:pt x="203200" y="698500"/>
                  </a:lnTo>
                  <a:lnTo>
                    <a:pt x="0" y="349250"/>
                  </a:lnTo>
                  <a:lnTo>
                    <a:pt x="203200" y="0"/>
                  </a:lnTo>
                  <a:lnTo>
                    <a:pt x="2699922" y="0"/>
                  </a:lnTo>
                  <a:lnTo>
                    <a:pt x="2903122" y="349250"/>
                  </a:lnTo>
                  <a:close/>
                </a:path>
              </a:pathLst>
            </a:custGeom>
            <a:solidFill>
              <a:srgbClr val="ED9B0F"/>
            </a:solidFill>
          </p:spPr>
        </p:sp>
        <p:sp>
          <p:nvSpPr>
            <p:cNvPr id="7" name="TextBox 7"/>
            <p:cNvSpPr txBox="1"/>
            <p:nvPr/>
          </p:nvSpPr>
          <p:spPr>
            <a:xfrm>
              <a:off x="114300" y="-57150"/>
              <a:ext cx="584200" cy="75565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8" name="Group 8"/>
          <p:cNvGrpSpPr/>
          <p:nvPr/>
        </p:nvGrpSpPr>
        <p:grpSpPr>
          <a:xfrm>
            <a:off x="-1575535" y="6608353"/>
            <a:ext cx="5598850" cy="1768078"/>
            <a:chOff x="0" y="0"/>
            <a:chExt cx="2212468" cy="698500"/>
          </a:xfrm>
        </p:grpSpPr>
        <p:sp>
          <p:nvSpPr>
            <p:cNvPr id="9" name="Freeform 9"/>
            <p:cNvSpPr/>
            <p:nvPr/>
          </p:nvSpPr>
          <p:spPr>
            <a:xfrm>
              <a:off x="0" y="0"/>
              <a:ext cx="2212468" cy="698500"/>
            </a:xfrm>
            <a:custGeom>
              <a:avLst/>
              <a:gdLst/>
              <a:ahLst/>
              <a:cxnLst/>
              <a:rect l="l" t="t" r="r" b="b"/>
              <a:pathLst>
                <a:path w="2212468" h="698500">
                  <a:moveTo>
                    <a:pt x="2212468" y="349250"/>
                  </a:moveTo>
                  <a:lnTo>
                    <a:pt x="2009268" y="698500"/>
                  </a:lnTo>
                  <a:lnTo>
                    <a:pt x="203200" y="698500"/>
                  </a:lnTo>
                  <a:lnTo>
                    <a:pt x="0" y="349250"/>
                  </a:lnTo>
                  <a:lnTo>
                    <a:pt x="203200" y="0"/>
                  </a:lnTo>
                  <a:lnTo>
                    <a:pt x="2009268" y="0"/>
                  </a:lnTo>
                  <a:lnTo>
                    <a:pt x="2212468" y="349250"/>
                  </a:lnTo>
                  <a:close/>
                </a:path>
              </a:pathLst>
            </a:custGeom>
            <a:solidFill>
              <a:srgbClr val="FFBC00"/>
            </a:solidFill>
          </p:spPr>
        </p:sp>
        <p:sp>
          <p:nvSpPr>
            <p:cNvPr id="10" name="TextBox 10"/>
            <p:cNvSpPr txBox="1"/>
            <p:nvPr/>
          </p:nvSpPr>
          <p:spPr>
            <a:xfrm>
              <a:off x="114300" y="-57150"/>
              <a:ext cx="584200" cy="75565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11" name="Group 11"/>
          <p:cNvGrpSpPr/>
          <p:nvPr/>
        </p:nvGrpSpPr>
        <p:grpSpPr>
          <a:xfrm>
            <a:off x="4761380" y="-1723569"/>
            <a:ext cx="7831311" cy="13034836"/>
            <a:chOff x="0" y="0"/>
            <a:chExt cx="15666703" cy="26069672"/>
          </a:xfrm>
        </p:grpSpPr>
        <p:grpSp>
          <p:nvGrpSpPr>
            <p:cNvPr id="12" name="Group 12"/>
            <p:cNvGrpSpPr>
              <a:grpSpLocks noChangeAspect="1"/>
            </p:cNvGrpSpPr>
            <p:nvPr/>
          </p:nvGrpSpPr>
          <p:grpSpPr>
            <a:xfrm>
              <a:off x="4908184" y="3447154"/>
              <a:ext cx="10021890" cy="13714713"/>
              <a:chOff x="0" y="0"/>
              <a:chExt cx="23248112" cy="31814478"/>
            </a:xfrm>
          </p:grpSpPr>
          <p:sp>
            <p:nvSpPr>
              <p:cNvPr id="13" name="Freeform 13"/>
              <p:cNvSpPr/>
              <p:nvPr/>
            </p:nvSpPr>
            <p:spPr>
              <a:xfrm>
                <a:off x="0" y="0"/>
                <a:ext cx="23248113" cy="31814517"/>
              </a:xfrm>
              <a:custGeom>
                <a:avLst/>
                <a:gdLst/>
                <a:ahLst/>
                <a:cxnLst/>
                <a:rect l="l" t="t" r="r" b="b"/>
                <a:pathLst>
                  <a:path w="23248113" h="31814517">
                    <a:moveTo>
                      <a:pt x="10775061" y="0"/>
                    </a:moveTo>
                    <a:lnTo>
                      <a:pt x="0" y="14652625"/>
                    </a:lnTo>
                    <a:lnTo>
                      <a:pt x="13368910" y="31814517"/>
                    </a:lnTo>
                    <a:lnTo>
                      <a:pt x="23248113" y="31814517"/>
                    </a:lnTo>
                    <a:lnTo>
                      <a:pt x="23248113" y="0"/>
                    </a:lnTo>
                    <a:close/>
                  </a:path>
                </a:pathLst>
              </a:custGeom>
              <a:blipFill>
                <a:blip r:embed="rId2"/>
                <a:stretch>
                  <a:fillRect l="-40031" r="-40031"/>
                </a:stretch>
              </a:blipFill>
            </p:spPr>
          </p:sp>
        </p:grpSp>
        <p:grpSp>
          <p:nvGrpSpPr>
            <p:cNvPr id="14" name="Group 14"/>
            <p:cNvGrpSpPr/>
            <p:nvPr/>
          </p:nvGrpSpPr>
          <p:grpSpPr>
            <a:xfrm rot="-10800000">
              <a:off x="3219642" y="2445117"/>
              <a:ext cx="5612363" cy="3600450"/>
              <a:chOff x="0" y="0"/>
              <a:chExt cx="1108615" cy="711200"/>
            </a:xfrm>
          </p:grpSpPr>
          <p:sp>
            <p:nvSpPr>
              <p:cNvPr id="15" name="Freeform 15"/>
              <p:cNvSpPr/>
              <p:nvPr/>
            </p:nvSpPr>
            <p:spPr>
              <a:xfrm>
                <a:off x="0" y="0"/>
                <a:ext cx="1108615" cy="711200"/>
              </a:xfrm>
              <a:custGeom>
                <a:avLst/>
                <a:gdLst/>
                <a:ahLst/>
                <a:cxnLst/>
                <a:rect l="l" t="t" r="r" b="b"/>
                <a:pathLst>
                  <a:path w="1108615" h="711200">
                    <a:moveTo>
                      <a:pt x="554307" y="0"/>
                    </a:moveTo>
                    <a:lnTo>
                      <a:pt x="1108615" y="711200"/>
                    </a:lnTo>
                    <a:lnTo>
                      <a:pt x="0" y="711200"/>
                    </a:lnTo>
                    <a:lnTo>
                      <a:pt x="554307" y="0"/>
                    </a:lnTo>
                    <a:close/>
                  </a:path>
                </a:pathLst>
              </a:custGeom>
              <a:solidFill>
                <a:srgbClr val="393939"/>
              </a:solidFill>
            </p:spPr>
          </p:sp>
          <p:sp>
            <p:nvSpPr>
              <p:cNvPr id="16" name="TextBox 16"/>
              <p:cNvSpPr txBox="1"/>
              <p:nvPr/>
            </p:nvSpPr>
            <p:spPr>
              <a:xfrm>
                <a:off x="127000" y="273050"/>
                <a:ext cx="558800" cy="38735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17" name="Freeform 17"/>
            <p:cNvSpPr/>
            <p:nvPr/>
          </p:nvSpPr>
          <p:spPr>
            <a:xfrm rot="-7711677">
              <a:off x="2531754" y="3841224"/>
              <a:ext cx="5130008" cy="243675"/>
            </a:xfrm>
            <a:custGeom>
              <a:avLst/>
              <a:gdLst/>
              <a:ahLst/>
              <a:cxnLst/>
              <a:rect l="l" t="t" r="r" b="b"/>
              <a:pathLst>
                <a:path w="5130008" h="243675">
                  <a:moveTo>
                    <a:pt x="0" y="0"/>
                  </a:moveTo>
                  <a:lnTo>
                    <a:pt x="5130008" y="0"/>
                  </a:lnTo>
                  <a:lnTo>
                    <a:pt x="5130008" y="243675"/>
                  </a:lnTo>
                  <a:lnTo>
                    <a:pt x="0" y="243675"/>
                  </a:lnTo>
                  <a:lnTo>
                    <a:pt x="0" y="0"/>
                  </a:lnTo>
                  <a:close/>
                </a:path>
              </a:pathLst>
            </a:custGeom>
            <a:blipFill>
              <a:blip r:embed="rId3">
                <a:alphaModFix amt="70000"/>
              </a:blip>
              <a:stretch>
                <a:fillRect/>
              </a:stretch>
            </a:blipFill>
          </p:spPr>
        </p:sp>
        <p:grpSp>
          <p:nvGrpSpPr>
            <p:cNvPr id="18" name="Group 18"/>
            <p:cNvGrpSpPr/>
            <p:nvPr/>
          </p:nvGrpSpPr>
          <p:grpSpPr>
            <a:xfrm rot="-7675271">
              <a:off x="2268793" y="4046016"/>
              <a:ext cx="5278782" cy="777668"/>
              <a:chOff x="0" y="0"/>
              <a:chExt cx="1807584" cy="266293"/>
            </a:xfrm>
          </p:grpSpPr>
          <p:sp>
            <p:nvSpPr>
              <p:cNvPr id="19" name="Freeform 19"/>
              <p:cNvSpPr/>
              <p:nvPr/>
            </p:nvSpPr>
            <p:spPr>
              <a:xfrm>
                <a:off x="0" y="0"/>
                <a:ext cx="1807584" cy="266293"/>
              </a:xfrm>
              <a:custGeom>
                <a:avLst/>
                <a:gdLst/>
                <a:ahLst/>
                <a:cxnLst/>
                <a:rect l="l" t="t" r="r" b="b"/>
                <a:pathLst>
                  <a:path w="1807584" h="266293">
                    <a:moveTo>
                      <a:pt x="1604384" y="0"/>
                    </a:moveTo>
                    <a:lnTo>
                      <a:pt x="0" y="0"/>
                    </a:lnTo>
                    <a:lnTo>
                      <a:pt x="203200" y="266293"/>
                    </a:lnTo>
                    <a:lnTo>
                      <a:pt x="1807584" y="266293"/>
                    </a:lnTo>
                    <a:lnTo>
                      <a:pt x="1604384" y="0"/>
                    </a:lnTo>
                    <a:close/>
                  </a:path>
                </a:pathLst>
              </a:custGeom>
              <a:solidFill>
                <a:srgbClr val="FFBC00"/>
              </a:solidFill>
            </p:spPr>
          </p:sp>
          <p:sp>
            <p:nvSpPr>
              <p:cNvPr id="20" name="TextBox 20"/>
              <p:cNvSpPr txBox="1"/>
              <p:nvPr/>
            </p:nvSpPr>
            <p:spPr>
              <a:xfrm>
                <a:off x="101600" y="-57150"/>
                <a:ext cx="609600" cy="66675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21" name="Freeform 21"/>
            <p:cNvSpPr/>
            <p:nvPr/>
          </p:nvSpPr>
          <p:spPr>
            <a:xfrm rot="-7657944">
              <a:off x="1197849" y="4092028"/>
              <a:ext cx="6455353" cy="306629"/>
            </a:xfrm>
            <a:custGeom>
              <a:avLst/>
              <a:gdLst/>
              <a:ahLst/>
              <a:cxnLst/>
              <a:rect l="l" t="t" r="r" b="b"/>
              <a:pathLst>
                <a:path w="6455353" h="306629">
                  <a:moveTo>
                    <a:pt x="0" y="0"/>
                  </a:moveTo>
                  <a:lnTo>
                    <a:pt x="6455353" y="0"/>
                  </a:lnTo>
                  <a:lnTo>
                    <a:pt x="6455353" y="306629"/>
                  </a:lnTo>
                  <a:lnTo>
                    <a:pt x="0" y="306629"/>
                  </a:lnTo>
                  <a:lnTo>
                    <a:pt x="0" y="0"/>
                  </a:lnTo>
                  <a:close/>
                </a:path>
              </a:pathLst>
            </a:custGeom>
            <a:blipFill>
              <a:blip r:embed="rId3">
                <a:alphaModFix amt="70000"/>
              </a:blip>
              <a:stretch>
                <a:fillRect/>
              </a:stretch>
            </a:blipFill>
          </p:spPr>
        </p:sp>
        <p:grpSp>
          <p:nvGrpSpPr>
            <p:cNvPr id="22" name="Group 22"/>
            <p:cNvGrpSpPr/>
            <p:nvPr/>
          </p:nvGrpSpPr>
          <p:grpSpPr>
            <a:xfrm rot="-7667943">
              <a:off x="886689" y="4297013"/>
              <a:ext cx="6562947" cy="911632"/>
              <a:chOff x="0" y="0"/>
              <a:chExt cx="1917072" cy="266293"/>
            </a:xfrm>
          </p:grpSpPr>
          <p:sp>
            <p:nvSpPr>
              <p:cNvPr id="23" name="Freeform 23"/>
              <p:cNvSpPr/>
              <p:nvPr/>
            </p:nvSpPr>
            <p:spPr>
              <a:xfrm>
                <a:off x="0" y="0"/>
                <a:ext cx="1917072" cy="266293"/>
              </a:xfrm>
              <a:custGeom>
                <a:avLst/>
                <a:gdLst/>
                <a:ahLst/>
                <a:cxnLst/>
                <a:rect l="l" t="t" r="r" b="b"/>
                <a:pathLst>
                  <a:path w="1917072" h="266293">
                    <a:moveTo>
                      <a:pt x="1713872" y="0"/>
                    </a:moveTo>
                    <a:lnTo>
                      <a:pt x="0" y="0"/>
                    </a:lnTo>
                    <a:lnTo>
                      <a:pt x="203200" y="266293"/>
                    </a:lnTo>
                    <a:lnTo>
                      <a:pt x="1917072" y="266293"/>
                    </a:lnTo>
                    <a:lnTo>
                      <a:pt x="1713872" y="0"/>
                    </a:lnTo>
                    <a:close/>
                  </a:path>
                </a:pathLst>
              </a:custGeom>
              <a:solidFill>
                <a:srgbClr val="ED9B0F"/>
              </a:solidFill>
            </p:spPr>
          </p:sp>
          <p:sp>
            <p:nvSpPr>
              <p:cNvPr id="24" name="TextBox 24"/>
              <p:cNvSpPr txBox="1"/>
              <p:nvPr/>
            </p:nvSpPr>
            <p:spPr>
              <a:xfrm>
                <a:off x="101600" y="-57150"/>
                <a:ext cx="609600" cy="66675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25" name="Group 25"/>
            <p:cNvGrpSpPr/>
            <p:nvPr/>
          </p:nvGrpSpPr>
          <p:grpSpPr>
            <a:xfrm>
              <a:off x="1676760" y="13182333"/>
              <a:ext cx="6246571" cy="4007308"/>
              <a:chOff x="0" y="0"/>
              <a:chExt cx="1108615" cy="711200"/>
            </a:xfrm>
          </p:grpSpPr>
          <p:sp>
            <p:nvSpPr>
              <p:cNvPr id="26" name="Freeform 26"/>
              <p:cNvSpPr/>
              <p:nvPr/>
            </p:nvSpPr>
            <p:spPr>
              <a:xfrm>
                <a:off x="0" y="0"/>
                <a:ext cx="1108615" cy="711200"/>
              </a:xfrm>
              <a:custGeom>
                <a:avLst/>
                <a:gdLst/>
                <a:ahLst/>
                <a:cxnLst/>
                <a:rect l="l" t="t" r="r" b="b"/>
                <a:pathLst>
                  <a:path w="1108615" h="711200">
                    <a:moveTo>
                      <a:pt x="554307" y="0"/>
                    </a:moveTo>
                    <a:lnTo>
                      <a:pt x="1108615" y="711200"/>
                    </a:lnTo>
                    <a:lnTo>
                      <a:pt x="0" y="711200"/>
                    </a:lnTo>
                    <a:lnTo>
                      <a:pt x="554307" y="0"/>
                    </a:lnTo>
                    <a:close/>
                  </a:path>
                </a:pathLst>
              </a:custGeom>
              <a:solidFill>
                <a:srgbClr val="393939"/>
              </a:solidFill>
            </p:spPr>
          </p:sp>
          <p:sp>
            <p:nvSpPr>
              <p:cNvPr id="27" name="TextBox 27"/>
              <p:cNvSpPr txBox="1"/>
              <p:nvPr/>
            </p:nvSpPr>
            <p:spPr>
              <a:xfrm>
                <a:off x="127000" y="273050"/>
                <a:ext cx="558800" cy="38735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28" name="Freeform 28"/>
            <p:cNvSpPr/>
            <p:nvPr/>
          </p:nvSpPr>
          <p:spPr>
            <a:xfrm rot="-3254127">
              <a:off x="1788600" y="15061755"/>
              <a:ext cx="5130008" cy="243675"/>
            </a:xfrm>
            <a:custGeom>
              <a:avLst/>
              <a:gdLst/>
              <a:ahLst/>
              <a:cxnLst/>
              <a:rect l="l" t="t" r="r" b="b"/>
              <a:pathLst>
                <a:path w="5130008" h="243675">
                  <a:moveTo>
                    <a:pt x="0" y="0"/>
                  </a:moveTo>
                  <a:lnTo>
                    <a:pt x="5130007" y="0"/>
                  </a:lnTo>
                  <a:lnTo>
                    <a:pt x="5130007" y="243675"/>
                  </a:lnTo>
                  <a:lnTo>
                    <a:pt x="0" y="243675"/>
                  </a:lnTo>
                  <a:lnTo>
                    <a:pt x="0" y="0"/>
                  </a:lnTo>
                  <a:close/>
                </a:path>
              </a:pathLst>
            </a:custGeom>
            <a:blipFill>
              <a:blip r:embed="rId3">
                <a:alphaModFix amt="70000"/>
              </a:blip>
              <a:stretch>
                <a:fillRect/>
              </a:stretch>
            </a:blipFill>
          </p:spPr>
        </p:sp>
        <p:grpSp>
          <p:nvGrpSpPr>
            <p:cNvPr id="29" name="Group 29"/>
            <p:cNvGrpSpPr/>
            <p:nvPr/>
          </p:nvGrpSpPr>
          <p:grpSpPr>
            <a:xfrm rot="-3233192">
              <a:off x="946173" y="15050758"/>
              <a:ext cx="5278782" cy="777668"/>
              <a:chOff x="0" y="0"/>
              <a:chExt cx="1807584" cy="266293"/>
            </a:xfrm>
          </p:grpSpPr>
          <p:sp>
            <p:nvSpPr>
              <p:cNvPr id="30" name="Freeform 30"/>
              <p:cNvSpPr/>
              <p:nvPr/>
            </p:nvSpPr>
            <p:spPr>
              <a:xfrm>
                <a:off x="0" y="0"/>
                <a:ext cx="1807584" cy="266293"/>
              </a:xfrm>
              <a:custGeom>
                <a:avLst/>
                <a:gdLst/>
                <a:ahLst/>
                <a:cxnLst/>
                <a:rect l="l" t="t" r="r" b="b"/>
                <a:pathLst>
                  <a:path w="1807584" h="266293">
                    <a:moveTo>
                      <a:pt x="1604384" y="0"/>
                    </a:moveTo>
                    <a:lnTo>
                      <a:pt x="0" y="0"/>
                    </a:lnTo>
                    <a:lnTo>
                      <a:pt x="203200" y="266293"/>
                    </a:lnTo>
                    <a:lnTo>
                      <a:pt x="1807584" y="266293"/>
                    </a:lnTo>
                    <a:lnTo>
                      <a:pt x="1604384" y="0"/>
                    </a:lnTo>
                    <a:close/>
                  </a:path>
                </a:pathLst>
              </a:custGeom>
              <a:solidFill>
                <a:srgbClr val="ED9B0F"/>
              </a:solidFill>
            </p:spPr>
          </p:sp>
          <p:sp>
            <p:nvSpPr>
              <p:cNvPr id="31" name="TextBox 31"/>
              <p:cNvSpPr txBox="1"/>
              <p:nvPr/>
            </p:nvSpPr>
            <p:spPr>
              <a:xfrm>
                <a:off x="101600" y="-57150"/>
                <a:ext cx="609600" cy="66675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32" name="Freeform 32"/>
            <p:cNvSpPr/>
            <p:nvPr/>
          </p:nvSpPr>
          <p:spPr>
            <a:xfrm rot="-3254127">
              <a:off x="216792" y="15032289"/>
              <a:ext cx="6455353" cy="306629"/>
            </a:xfrm>
            <a:custGeom>
              <a:avLst/>
              <a:gdLst/>
              <a:ahLst/>
              <a:cxnLst/>
              <a:rect l="l" t="t" r="r" b="b"/>
              <a:pathLst>
                <a:path w="6455353" h="306629">
                  <a:moveTo>
                    <a:pt x="0" y="0"/>
                  </a:moveTo>
                  <a:lnTo>
                    <a:pt x="6455353" y="0"/>
                  </a:lnTo>
                  <a:lnTo>
                    <a:pt x="6455353" y="306629"/>
                  </a:lnTo>
                  <a:lnTo>
                    <a:pt x="0" y="306629"/>
                  </a:lnTo>
                  <a:lnTo>
                    <a:pt x="0" y="0"/>
                  </a:lnTo>
                  <a:close/>
                </a:path>
              </a:pathLst>
            </a:custGeom>
            <a:blipFill>
              <a:blip r:embed="rId3">
                <a:alphaModFix amt="70000"/>
              </a:blip>
              <a:stretch>
                <a:fillRect/>
              </a:stretch>
            </a:blipFill>
          </p:spPr>
        </p:sp>
        <p:grpSp>
          <p:nvGrpSpPr>
            <p:cNvPr id="33" name="Group 33"/>
            <p:cNvGrpSpPr/>
            <p:nvPr/>
          </p:nvGrpSpPr>
          <p:grpSpPr>
            <a:xfrm rot="-3233192">
              <a:off x="-1142236" y="14191076"/>
              <a:ext cx="7973206" cy="1224777"/>
              <a:chOff x="0" y="0"/>
              <a:chExt cx="1733545" cy="266293"/>
            </a:xfrm>
          </p:grpSpPr>
          <p:sp>
            <p:nvSpPr>
              <p:cNvPr id="34" name="Freeform 34"/>
              <p:cNvSpPr/>
              <p:nvPr/>
            </p:nvSpPr>
            <p:spPr>
              <a:xfrm>
                <a:off x="0" y="0"/>
                <a:ext cx="1733545" cy="266293"/>
              </a:xfrm>
              <a:custGeom>
                <a:avLst/>
                <a:gdLst/>
                <a:ahLst/>
                <a:cxnLst/>
                <a:rect l="l" t="t" r="r" b="b"/>
                <a:pathLst>
                  <a:path w="1733545" h="266293">
                    <a:moveTo>
                      <a:pt x="1530345" y="0"/>
                    </a:moveTo>
                    <a:lnTo>
                      <a:pt x="0" y="0"/>
                    </a:lnTo>
                    <a:lnTo>
                      <a:pt x="203200" y="266293"/>
                    </a:lnTo>
                    <a:lnTo>
                      <a:pt x="1733545" y="266293"/>
                    </a:lnTo>
                    <a:lnTo>
                      <a:pt x="1530345" y="0"/>
                    </a:lnTo>
                    <a:close/>
                  </a:path>
                </a:pathLst>
              </a:custGeom>
              <a:solidFill>
                <a:srgbClr val="FFBC00"/>
              </a:solidFill>
            </p:spPr>
          </p:sp>
          <p:sp>
            <p:nvSpPr>
              <p:cNvPr id="35" name="TextBox 35"/>
              <p:cNvSpPr txBox="1"/>
              <p:nvPr/>
            </p:nvSpPr>
            <p:spPr>
              <a:xfrm>
                <a:off x="101600" y="-57150"/>
                <a:ext cx="609600" cy="66675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36" name="Freeform 36"/>
            <p:cNvSpPr/>
            <p:nvPr/>
          </p:nvSpPr>
          <p:spPr>
            <a:xfrm rot="3136011">
              <a:off x="601563" y="14821295"/>
              <a:ext cx="9883024" cy="469444"/>
            </a:xfrm>
            <a:custGeom>
              <a:avLst/>
              <a:gdLst/>
              <a:ahLst/>
              <a:cxnLst/>
              <a:rect l="l" t="t" r="r" b="b"/>
              <a:pathLst>
                <a:path w="9883024" h="469444">
                  <a:moveTo>
                    <a:pt x="0" y="0"/>
                  </a:moveTo>
                  <a:lnTo>
                    <a:pt x="9883024" y="0"/>
                  </a:lnTo>
                  <a:lnTo>
                    <a:pt x="9883024" y="469444"/>
                  </a:lnTo>
                  <a:lnTo>
                    <a:pt x="0" y="469444"/>
                  </a:lnTo>
                  <a:lnTo>
                    <a:pt x="0" y="0"/>
                  </a:lnTo>
                  <a:close/>
                </a:path>
              </a:pathLst>
            </a:custGeom>
            <a:blipFill>
              <a:blip r:embed="rId3">
                <a:alphaModFix amt="70000"/>
              </a:blip>
              <a:stretch>
                <a:fillRect/>
              </a:stretch>
            </a:blipFill>
          </p:spPr>
        </p:sp>
        <p:grpSp>
          <p:nvGrpSpPr>
            <p:cNvPr id="37" name="Group 37"/>
            <p:cNvGrpSpPr/>
            <p:nvPr/>
          </p:nvGrpSpPr>
          <p:grpSpPr>
            <a:xfrm rot="3129624">
              <a:off x="-522405" y="17045628"/>
              <a:ext cx="19189964" cy="1793156"/>
              <a:chOff x="0" y="0"/>
              <a:chExt cx="2939684" cy="274691"/>
            </a:xfrm>
          </p:grpSpPr>
          <p:sp>
            <p:nvSpPr>
              <p:cNvPr id="38" name="Freeform 38"/>
              <p:cNvSpPr/>
              <p:nvPr/>
            </p:nvSpPr>
            <p:spPr>
              <a:xfrm>
                <a:off x="0" y="0"/>
                <a:ext cx="2939684" cy="274691"/>
              </a:xfrm>
              <a:custGeom>
                <a:avLst/>
                <a:gdLst/>
                <a:ahLst/>
                <a:cxnLst/>
                <a:rect l="l" t="t" r="r" b="b"/>
                <a:pathLst>
                  <a:path w="2939684" h="274691">
                    <a:moveTo>
                      <a:pt x="203200" y="0"/>
                    </a:moveTo>
                    <a:lnTo>
                      <a:pt x="2939684" y="0"/>
                    </a:lnTo>
                    <a:lnTo>
                      <a:pt x="2736484" y="274691"/>
                    </a:lnTo>
                    <a:lnTo>
                      <a:pt x="0" y="274691"/>
                    </a:lnTo>
                    <a:lnTo>
                      <a:pt x="203200" y="0"/>
                    </a:lnTo>
                    <a:close/>
                  </a:path>
                </a:pathLst>
              </a:custGeom>
              <a:solidFill>
                <a:srgbClr val="ED9B0F"/>
              </a:solidFill>
            </p:spPr>
          </p:sp>
          <p:sp>
            <p:nvSpPr>
              <p:cNvPr id="39" name="TextBox 39"/>
              <p:cNvSpPr txBox="1"/>
              <p:nvPr/>
            </p:nvSpPr>
            <p:spPr>
              <a:xfrm>
                <a:off x="101600" y="-57150"/>
                <a:ext cx="609600" cy="66675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40" name="Group 40"/>
            <p:cNvGrpSpPr/>
            <p:nvPr/>
          </p:nvGrpSpPr>
          <p:grpSpPr>
            <a:xfrm rot="-3233192">
              <a:off x="233917" y="5194134"/>
              <a:ext cx="13530226" cy="1320329"/>
              <a:chOff x="0" y="0"/>
              <a:chExt cx="2728865" cy="266293"/>
            </a:xfrm>
          </p:grpSpPr>
          <p:sp>
            <p:nvSpPr>
              <p:cNvPr id="41" name="Freeform 41"/>
              <p:cNvSpPr/>
              <p:nvPr/>
            </p:nvSpPr>
            <p:spPr>
              <a:xfrm>
                <a:off x="0" y="0"/>
                <a:ext cx="2728865" cy="266293"/>
              </a:xfrm>
              <a:custGeom>
                <a:avLst/>
                <a:gdLst/>
                <a:ahLst/>
                <a:cxnLst/>
                <a:rect l="l" t="t" r="r" b="b"/>
                <a:pathLst>
                  <a:path w="2728865" h="266293">
                    <a:moveTo>
                      <a:pt x="2525665" y="0"/>
                    </a:moveTo>
                    <a:lnTo>
                      <a:pt x="0" y="0"/>
                    </a:lnTo>
                    <a:lnTo>
                      <a:pt x="203200" y="266293"/>
                    </a:lnTo>
                    <a:lnTo>
                      <a:pt x="2728865" y="266293"/>
                    </a:lnTo>
                    <a:lnTo>
                      <a:pt x="2525665" y="0"/>
                    </a:lnTo>
                    <a:close/>
                  </a:path>
                </a:pathLst>
              </a:custGeom>
              <a:solidFill>
                <a:srgbClr val="ED9B0F"/>
              </a:solidFill>
            </p:spPr>
          </p:sp>
          <p:sp>
            <p:nvSpPr>
              <p:cNvPr id="42" name="TextBox 42"/>
              <p:cNvSpPr txBox="1"/>
              <p:nvPr/>
            </p:nvSpPr>
            <p:spPr>
              <a:xfrm>
                <a:off x="101600" y="-57150"/>
                <a:ext cx="609600" cy="66675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43" name="Freeform 43"/>
            <p:cNvSpPr/>
            <p:nvPr/>
          </p:nvSpPr>
          <p:spPr>
            <a:xfrm rot="-3237598">
              <a:off x="1834038" y="5303182"/>
              <a:ext cx="9701634" cy="460828"/>
            </a:xfrm>
            <a:custGeom>
              <a:avLst/>
              <a:gdLst/>
              <a:ahLst/>
              <a:cxnLst/>
              <a:rect l="l" t="t" r="r" b="b"/>
              <a:pathLst>
                <a:path w="9701634" h="460828">
                  <a:moveTo>
                    <a:pt x="0" y="0"/>
                  </a:moveTo>
                  <a:lnTo>
                    <a:pt x="9701634" y="0"/>
                  </a:lnTo>
                  <a:lnTo>
                    <a:pt x="9701634" y="460828"/>
                  </a:lnTo>
                  <a:lnTo>
                    <a:pt x="0" y="460828"/>
                  </a:lnTo>
                  <a:lnTo>
                    <a:pt x="0" y="0"/>
                  </a:lnTo>
                  <a:close/>
                </a:path>
              </a:pathLst>
            </a:custGeom>
            <a:blipFill>
              <a:blip r:embed="rId3">
                <a:alphaModFix amt="70000"/>
              </a:blip>
              <a:stretch>
                <a:fillRect/>
              </a:stretch>
            </a:blipFill>
          </p:spPr>
        </p:sp>
        <p:sp>
          <p:nvSpPr>
            <p:cNvPr id="44" name="Freeform 44"/>
            <p:cNvSpPr/>
            <p:nvPr/>
          </p:nvSpPr>
          <p:spPr>
            <a:xfrm rot="3136011">
              <a:off x="-146195" y="13850672"/>
              <a:ext cx="13131372" cy="623740"/>
            </a:xfrm>
            <a:custGeom>
              <a:avLst/>
              <a:gdLst/>
              <a:ahLst/>
              <a:cxnLst/>
              <a:rect l="l" t="t" r="r" b="b"/>
              <a:pathLst>
                <a:path w="13131372" h="623740">
                  <a:moveTo>
                    <a:pt x="0" y="0"/>
                  </a:moveTo>
                  <a:lnTo>
                    <a:pt x="13131372" y="0"/>
                  </a:lnTo>
                  <a:lnTo>
                    <a:pt x="13131372" y="623741"/>
                  </a:lnTo>
                  <a:lnTo>
                    <a:pt x="0" y="623741"/>
                  </a:lnTo>
                  <a:lnTo>
                    <a:pt x="0" y="0"/>
                  </a:lnTo>
                  <a:close/>
                </a:path>
              </a:pathLst>
            </a:custGeom>
            <a:blipFill>
              <a:blip r:embed="rId3">
                <a:alphaModFix amt="70000"/>
              </a:blip>
              <a:stretch>
                <a:fillRect/>
              </a:stretch>
            </a:blipFill>
          </p:spPr>
        </p:sp>
        <p:grpSp>
          <p:nvGrpSpPr>
            <p:cNvPr id="45" name="Group 45"/>
            <p:cNvGrpSpPr/>
            <p:nvPr/>
          </p:nvGrpSpPr>
          <p:grpSpPr>
            <a:xfrm rot="3129624">
              <a:off x="207805" y="13435843"/>
              <a:ext cx="14520397" cy="1356821"/>
              <a:chOff x="0" y="0"/>
              <a:chExt cx="2939684" cy="274691"/>
            </a:xfrm>
          </p:grpSpPr>
          <p:sp>
            <p:nvSpPr>
              <p:cNvPr id="46" name="Freeform 46"/>
              <p:cNvSpPr/>
              <p:nvPr/>
            </p:nvSpPr>
            <p:spPr>
              <a:xfrm>
                <a:off x="0" y="0"/>
                <a:ext cx="2939684" cy="274691"/>
              </a:xfrm>
              <a:custGeom>
                <a:avLst/>
                <a:gdLst/>
                <a:ahLst/>
                <a:cxnLst/>
                <a:rect l="l" t="t" r="r" b="b"/>
                <a:pathLst>
                  <a:path w="2939684" h="274691">
                    <a:moveTo>
                      <a:pt x="203200" y="0"/>
                    </a:moveTo>
                    <a:lnTo>
                      <a:pt x="2939684" y="0"/>
                    </a:lnTo>
                    <a:lnTo>
                      <a:pt x="2736484" y="274691"/>
                    </a:lnTo>
                    <a:lnTo>
                      <a:pt x="0" y="274691"/>
                    </a:lnTo>
                    <a:lnTo>
                      <a:pt x="203200" y="0"/>
                    </a:lnTo>
                    <a:close/>
                  </a:path>
                </a:pathLst>
              </a:custGeom>
              <a:solidFill>
                <a:srgbClr val="FFBC00"/>
              </a:solidFill>
            </p:spPr>
          </p:sp>
          <p:sp>
            <p:nvSpPr>
              <p:cNvPr id="47" name="TextBox 47"/>
              <p:cNvSpPr txBox="1"/>
              <p:nvPr/>
            </p:nvSpPr>
            <p:spPr>
              <a:xfrm>
                <a:off x="101600" y="-57150"/>
                <a:ext cx="609600" cy="66675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48" name="Group 48"/>
            <p:cNvGrpSpPr/>
            <p:nvPr/>
          </p:nvGrpSpPr>
          <p:grpSpPr>
            <a:xfrm rot="-3233192">
              <a:off x="1075548" y="4669339"/>
              <a:ext cx="9540507" cy="1344627"/>
              <a:chOff x="0" y="0"/>
              <a:chExt cx="1889421" cy="266293"/>
            </a:xfrm>
          </p:grpSpPr>
          <p:sp>
            <p:nvSpPr>
              <p:cNvPr id="49" name="Freeform 49"/>
              <p:cNvSpPr/>
              <p:nvPr/>
            </p:nvSpPr>
            <p:spPr>
              <a:xfrm>
                <a:off x="0" y="0"/>
                <a:ext cx="1889421" cy="266293"/>
              </a:xfrm>
              <a:custGeom>
                <a:avLst/>
                <a:gdLst/>
                <a:ahLst/>
                <a:cxnLst/>
                <a:rect l="l" t="t" r="r" b="b"/>
                <a:pathLst>
                  <a:path w="1889421" h="266293">
                    <a:moveTo>
                      <a:pt x="1686221" y="0"/>
                    </a:moveTo>
                    <a:lnTo>
                      <a:pt x="0" y="0"/>
                    </a:lnTo>
                    <a:lnTo>
                      <a:pt x="203200" y="266293"/>
                    </a:lnTo>
                    <a:lnTo>
                      <a:pt x="1889421" y="266293"/>
                    </a:lnTo>
                    <a:lnTo>
                      <a:pt x="1686221" y="0"/>
                    </a:lnTo>
                    <a:close/>
                  </a:path>
                </a:pathLst>
              </a:custGeom>
              <a:solidFill>
                <a:srgbClr val="FFBC00"/>
              </a:solidFill>
            </p:spPr>
          </p:sp>
          <p:sp>
            <p:nvSpPr>
              <p:cNvPr id="50" name="TextBox 50"/>
              <p:cNvSpPr txBox="1"/>
              <p:nvPr/>
            </p:nvSpPr>
            <p:spPr>
              <a:xfrm>
                <a:off x="101600" y="-57150"/>
                <a:ext cx="609600" cy="66675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sp>
        <p:nvSpPr>
          <p:cNvPr id="51" name="TextBox 51"/>
          <p:cNvSpPr txBox="1"/>
          <p:nvPr/>
        </p:nvSpPr>
        <p:spPr>
          <a:xfrm>
            <a:off x="685622" y="1497317"/>
            <a:ext cx="3815585" cy="876074"/>
          </a:xfrm>
          <a:prstGeom prst="rect">
            <a:avLst/>
          </a:prstGeom>
        </p:spPr>
        <p:txBody>
          <a:bodyPr lIns="0" tIns="0" rIns="0" bIns="0" rtlCol="0" anchor="t">
            <a:spAutoFit/>
          </a:bodyPr>
          <a:lstStyle/>
          <a:p>
            <a:pPr>
              <a:lnSpc>
                <a:spcPts val="7465"/>
              </a:lnSpc>
            </a:pPr>
            <a:r>
              <a:rPr lang="en-US" sz="5300">
                <a:solidFill>
                  <a:srgbClr val="000000"/>
                </a:solidFill>
                <a:latin typeface="Arial" pitchFamily="34" charset="0"/>
              </a:rPr>
              <a:t>Bài 37</a:t>
            </a:r>
          </a:p>
        </p:txBody>
      </p:sp>
      <p:sp>
        <p:nvSpPr>
          <p:cNvPr id="52" name="Freeform 52"/>
          <p:cNvSpPr/>
          <p:nvPr/>
        </p:nvSpPr>
        <p:spPr>
          <a:xfrm>
            <a:off x="-40061" y="-1768984"/>
            <a:ext cx="1862859" cy="3327400"/>
          </a:xfrm>
          <a:custGeom>
            <a:avLst/>
            <a:gdLst/>
            <a:ahLst/>
            <a:cxnLst/>
            <a:rect l="l" t="t" r="r" b="b"/>
            <a:pathLst>
              <a:path w="2795016" h="4991100">
                <a:moveTo>
                  <a:pt x="0" y="0"/>
                </a:moveTo>
                <a:lnTo>
                  <a:pt x="2795016" y="0"/>
                </a:lnTo>
                <a:lnTo>
                  <a:pt x="2795016" y="4991100"/>
                </a:lnTo>
                <a:lnTo>
                  <a:pt x="0" y="49911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3" name="TextBox 53"/>
          <p:cNvSpPr txBox="1"/>
          <p:nvPr/>
        </p:nvSpPr>
        <p:spPr>
          <a:xfrm>
            <a:off x="685622" y="2430483"/>
            <a:ext cx="4931971" cy="2854115"/>
          </a:xfrm>
          <a:prstGeom prst="rect">
            <a:avLst/>
          </a:prstGeom>
        </p:spPr>
        <p:txBody>
          <a:bodyPr lIns="0" tIns="0" rIns="0" bIns="0" rtlCol="0" anchor="t">
            <a:spAutoFit/>
          </a:bodyPr>
          <a:lstStyle/>
          <a:p>
            <a:pPr>
              <a:lnSpc>
                <a:spcPct val="120000"/>
              </a:lnSpc>
            </a:pPr>
            <a:r>
              <a:rPr lang="en-US" sz="8100" b="1">
                <a:solidFill>
                  <a:srgbClr val="000000"/>
                </a:solidFill>
                <a:latin typeface="Arial" pitchFamily="34" charset="0"/>
              </a:rPr>
              <a:t>SINH SẢN</a:t>
            </a:r>
          </a:p>
          <a:p>
            <a:pPr>
              <a:lnSpc>
                <a:spcPct val="120000"/>
              </a:lnSpc>
            </a:pPr>
            <a:r>
              <a:rPr lang="en-US" sz="8100" b="1">
                <a:solidFill>
                  <a:srgbClr val="000000"/>
                </a:solidFill>
                <a:latin typeface="Arial" pitchFamily="34" charset="0"/>
              </a:rPr>
              <a:t>Ở NGƯỜI</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1000"/>
                                        <p:tgtEl>
                                          <p:spTgt spid="53"/>
                                        </p:tgtEl>
                                      </p:cBhvr>
                                    </p:animEffect>
                                    <p:anim calcmode="lin" valueType="num">
                                      <p:cBhvr>
                                        <p:cTn id="15" dur="1000" fill="hold"/>
                                        <p:tgtEl>
                                          <p:spTgt spid="53"/>
                                        </p:tgtEl>
                                        <p:attrNameLst>
                                          <p:attrName>ppt_x</p:attrName>
                                        </p:attrNameLst>
                                      </p:cBhvr>
                                      <p:tavLst>
                                        <p:tav tm="0">
                                          <p:val>
                                            <p:strVal val="#ppt_x"/>
                                          </p:val>
                                        </p:tav>
                                        <p:tav tm="100000">
                                          <p:val>
                                            <p:strVal val="#ppt_x"/>
                                          </p:val>
                                        </p:tav>
                                      </p:tavLst>
                                    </p:anim>
                                    <p:anim calcmode="lin" valueType="num">
                                      <p:cBhvr>
                                        <p:cTn id="1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6346" y="-1028700"/>
            <a:ext cx="13721517" cy="2057400"/>
            <a:chOff x="0" y="0"/>
            <a:chExt cx="5422258" cy="812800"/>
          </a:xfrm>
        </p:grpSpPr>
        <p:sp>
          <p:nvSpPr>
            <p:cNvPr id="3" name="Freeform 3"/>
            <p:cNvSpPr/>
            <p:nvPr/>
          </p:nvSpPr>
          <p:spPr>
            <a:xfrm>
              <a:off x="0" y="0"/>
              <a:ext cx="5422258" cy="812800"/>
            </a:xfrm>
            <a:custGeom>
              <a:avLst/>
              <a:gdLst/>
              <a:ahLst/>
              <a:cxnLst/>
              <a:rect l="l" t="t" r="r" b="b"/>
              <a:pathLst>
                <a:path w="5422258" h="812800">
                  <a:moveTo>
                    <a:pt x="0" y="0"/>
                  </a:moveTo>
                  <a:lnTo>
                    <a:pt x="5422258" y="0"/>
                  </a:lnTo>
                  <a:lnTo>
                    <a:pt x="5422258" y="812800"/>
                  </a:lnTo>
                  <a:lnTo>
                    <a:pt x="0" y="812800"/>
                  </a:lnTo>
                  <a:close/>
                </a:path>
              </a:pathLst>
            </a:custGeom>
            <a:solidFill>
              <a:srgbClr val="FFBC00"/>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5" name="TextBox 5"/>
          <p:cNvSpPr txBox="1"/>
          <p:nvPr/>
        </p:nvSpPr>
        <p:spPr>
          <a:xfrm>
            <a:off x="1306454" y="287867"/>
            <a:ext cx="8727538" cy="38452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II. HIỆN TƯỢNG THỤ TINH, THỤ THAI VÀ KINH NGUYỆT</a:t>
            </a:r>
          </a:p>
        </p:txBody>
      </p:sp>
      <p:sp>
        <p:nvSpPr>
          <p:cNvPr id="6" name="Freeform 6"/>
          <p:cNvSpPr/>
          <p:nvPr/>
        </p:nvSpPr>
        <p:spPr>
          <a:xfrm>
            <a:off x="-40061" y="-1768984"/>
            <a:ext cx="1862859" cy="3327400"/>
          </a:xfrm>
          <a:custGeom>
            <a:avLst/>
            <a:gdLst/>
            <a:ahLst/>
            <a:cxnLst/>
            <a:rect l="l" t="t" r="r" b="b"/>
            <a:pathLst>
              <a:path w="2795016" h="4991100">
                <a:moveTo>
                  <a:pt x="0" y="0"/>
                </a:moveTo>
                <a:lnTo>
                  <a:pt x="2795016" y="0"/>
                </a:lnTo>
                <a:lnTo>
                  <a:pt x="2795016" y="4991100"/>
                </a:lnTo>
                <a:lnTo>
                  <a:pt x="0" y="49911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0033991" y="10075"/>
            <a:ext cx="2176576" cy="1371600"/>
          </a:xfrm>
          <a:custGeom>
            <a:avLst/>
            <a:gdLst/>
            <a:ahLst/>
            <a:cxnLst/>
            <a:rect l="l" t="t" r="r" b="b"/>
            <a:pathLst>
              <a:path w="3265714" h="2057400">
                <a:moveTo>
                  <a:pt x="0" y="0"/>
                </a:moveTo>
                <a:lnTo>
                  <a:pt x="3265714" y="0"/>
                </a:lnTo>
                <a:lnTo>
                  <a:pt x="3265714" y="2057400"/>
                </a:lnTo>
                <a:lnTo>
                  <a:pt x="0" y="20574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8" name="Group 8"/>
          <p:cNvGrpSpPr/>
          <p:nvPr/>
        </p:nvGrpSpPr>
        <p:grpSpPr>
          <a:xfrm>
            <a:off x="685622" y="1736217"/>
            <a:ext cx="10817582" cy="1480847"/>
            <a:chOff x="0" y="0"/>
            <a:chExt cx="21640800" cy="2961694"/>
          </a:xfrm>
        </p:grpSpPr>
        <p:grpSp>
          <p:nvGrpSpPr>
            <p:cNvPr id="9" name="Group 9"/>
            <p:cNvGrpSpPr/>
            <p:nvPr/>
          </p:nvGrpSpPr>
          <p:grpSpPr>
            <a:xfrm>
              <a:off x="0" y="0"/>
              <a:ext cx="21640800" cy="2961694"/>
              <a:chOff x="0" y="0"/>
              <a:chExt cx="4274726" cy="585026"/>
            </a:xfrm>
          </p:grpSpPr>
          <p:sp>
            <p:nvSpPr>
              <p:cNvPr id="10" name="Freeform 10"/>
              <p:cNvSpPr/>
              <p:nvPr/>
            </p:nvSpPr>
            <p:spPr>
              <a:xfrm>
                <a:off x="0" y="0"/>
                <a:ext cx="4274726" cy="585026"/>
              </a:xfrm>
              <a:custGeom>
                <a:avLst/>
                <a:gdLst/>
                <a:ahLst/>
                <a:cxnLst/>
                <a:rect l="l" t="t" r="r" b="b"/>
                <a:pathLst>
                  <a:path w="4274726" h="585026">
                    <a:moveTo>
                      <a:pt x="24327" y="0"/>
                    </a:moveTo>
                    <a:lnTo>
                      <a:pt x="4250399" y="0"/>
                    </a:lnTo>
                    <a:cubicBezTo>
                      <a:pt x="4263834" y="0"/>
                      <a:pt x="4274726" y="10891"/>
                      <a:pt x="4274726" y="24327"/>
                    </a:cubicBezTo>
                    <a:lnTo>
                      <a:pt x="4274726" y="560699"/>
                    </a:lnTo>
                    <a:cubicBezTo>
                      <a:pt x="4274726" y="574135"/>
                      <a:pt x="4263834" y="585026"/>
                      <a:pt x="4250399" y="585026"/>
                    </a:cubicBezTo>
                    <a:lnTo>
                      <a:pt x="24327" y="585026"/>
                    </a:lnTo>
                    <a:cubicBezTo>
                      <a:pt x="10891" y="585026"/>
                      <a:pt x="0" y="574135"/>
                      <a:pt x="0" y="560699"/>
                    </a:cubicBezTo>
                    <a:lnTo>
                      <a:pt x="0" y="24327"/>
                    </a:lnTo>
                    <a:cubicBezTo>
                      <a:pt x="0" y="10891"/>
                      <a:pt x="10891" y="0"/>
                      <a:pt x="24327" y="0"/>
                    </a:cubicBezTo>
                    <a:close/>
                  </a:path>
                </a:pathLst>
              </a:custGeom>
              <a:gradFill rotWithShape="1">
                <a:gsLst>
                  <a:gs pos="0">
                    <a:srgbClr val="FFF7AD">
                      <a:alpha val="100000"/>
                    </a:srgbClr>
                  </a:gs>
                  <a:gs pos="100000">
                    <a:srgbClr val="FFA9F9">
                      <a:alpha val="100000"/>
                    </a:srgbClr>
                  </a:gs>
                </a:gsLst>
                <a:lin ang="0"/>
              </a:gradFill>
            </p:spPr>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2239"/>
                  </a:lnSpc>
                </a:pPr>
                <a:endParaRPr>
                  <a:latin typeface="Arial" pitchFamily="34" charset="0"/>
                </a:endParaRPr>
              </a:p>
            </p:txBody>
          </p:sp>
        </p:grpSp>
        <p:sp>
          <p:nvSpPr>
            <p:cNvPr id="12" name="TextBox 12"/>
            <p:cNvSpPr txBox="1"/>
            <p:nvPr/>
          </p:nvSpPr>
          <p:spPr>
            <a:xfrm>
              <a:off x="639355" y="235190"/>
              <a:ext cx="20362091" cy="2548390"/>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Khi tinh dịch được phóng vào âm đạo, tinh trùng di chuyển đến tử cung, rồi đến ống dẫn trứng. Tại đây, nếu tinh trùng gặp trứng vào thời điểm thích hợp, sẽ xảy ra hiện tượng thụ tinh</a:t>
              </a:r>
            </a:p>
          </p:txBody>
        </p:sp>
      </p:grpSp>
      <p:grpSp>
        <p:nvGrpSpPr>
          <p:cNvPr id="13" name="Group 13"/>
          <p:cNvGrpSpPr/>
          <p:nvPr/>
        </p:nvGrpSpPr>
        <p:grpSpPr>
          <a:xfrm>
            <a:off x="685622" y="3394864"/>
            <a:ext cx="7858176" cy="3222558"/>
            <a:chOff x="0" y="0"/>
            <a:chExt cx="15720447" cy="6445115"/>
          </a:xfrm>
        </p:grpSpPr>
        <p:sp>
          <p:nvSpPr>
            <p:cNvPr id="14" name="Freeform 14"/>
            <p:cNvSpPr/>
            <p:nvPr/>
          </p:nvSpPr>
          <p:spPr>
            <a:xfrm>
              <a:off x="0" y="0"/>
              <a:ext cx="12472240" cy="6445114"/>
            </a:xfrm>
            <a:custGeom>
              <a:avLst/>
              <a:gdLst/>
              <a:ahLst/>
              <a:cxnLst/>
              <a:rect l="l" t="t" r="r" b="b"/>
              <a:pathLst>
                <a:path w="12472240" h="6445114">
                  <a:moveTo>
                    <a:pt x="0" y="0"/>
                  </a:moveTo>
                  <a:lnTo>
                    <a:pt x="12472240" y="0"/>
                  </a:lnTo>
                  <a:lnTo>
                    <a:pt x="12472240" y="6445114"/>
                  </a:lnTo>
                  <a:lnTo>
                    <a:pt x="0" y="6445114"/>
                  </a:lnTo>
                  <a:lnTo>
                    <a:pt x="0" y="0"/>
                  </a:lnTo>
                  <a:close/>
                </a:path>
              </a:pathLst>
            </a:custGeom>
            <a:blipFill>
              <a:blip r:embed="rId6"/>
              <a:stretch>
                <a:fillRect/>
              </a:stretch>
            </a:blipFill>
          </p:spPr>
        </p:sp>
        <p:sp>
          <p:nvSpPr>
            <p:cNvPr id="15" name="Freeform 15"/>
            <p:cNvSpPr/>
            <p:nvPr/>
          </p:nvSpPr>
          <p:spPr>
            <a:xfrm rot="-5463653">
              <a:off x="11891736" y="925253"/>
              <a:ext cx="1802311" cy="1796947"/>
            </a:xfrm>
            <a:custGeom>
              <a:avLst/>
              <a:gdLst/>
              <a:ahLst/>
              <a:cxnLst/>
              <a:rect l="l" t="t" r="r" b="b"/>
              <a:pathLst>
                <a:path w="1802311" h="1796947">
                  <a:moveTo>
                    <a:pt x="0" y="0"/>
                  </a:moveTo>
                  <a:lnTo>
                    <a:pt x="1802310" y="0"/>
                  </a:lnTo>
                  <a:lnTo>
                    <a:pt x="1802310" y="1796946"/>
                  </a:lnTo>
                  <a:lnTo>
                    <a:pt x="0" y="17969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6" name="TextBox 16"/>
            <p:cNvSpPr txBox="1"/>
            <p:nvPr/>
          </p:nvSpPr>
          <p:spPr>
            <a:xfrm>
              <a:off x="11695345" y="245560"/>
              <a:ext cx="4025102" cy="655436"/>
            </a:xfrm>
            <a:prstGeom prst="rect">
              <a:avLst/>
            </a:prstGeom>
          </p:spPr>
          <p:txBody>
            <a:bodyPr lIns="0" tIns="0" rIns="0" bIns="0" rtlCol="0" anchor="t">
              <a:spAutoFit/>
            </a:bodyPr>
            <a:lstStyle/>
            <a:p>
              <a:pPr algn="ctr">
                <a:lnSpc>
                  <a:spcPts val="2787"/>
                </a:lnSpc>
              </a:pPr>
              <a:r>
                <a:rPr lang="en-US" sz="2000" b="1">
                  <a:solidFill>
                    <a:srgbClr val="9A0000"/>
                  </a:solidFill>
                  <a:latin typeface="Arial" pitchFamily="34" charset="0"/>
                </a:rPr>
                <a:t>SỰ THỤ TINH</a:t>
              </a:r>
            </a:p>
          </p:txBody>
        </p:sp>
        <p:sp>
          <p:nvSpPr>
            <p:cNvPr id="17" name="TextBox 17"/>
            <p:cNvSpPr txBox="1"/>
            <p:nvPr/>
          </p:nvSpPr>
          <p:spPr>
            <a:xfrm>
              <a:off x="0" y="5784583"/>
              <a:ext cx="4025102" cy="655436"/>
            </a:xfrm>
            <a:prstGeom prst="rect">
              <a:avLst/>
            </a:prstGeom>
          </p:spPr>
          <p:txBody>
            <a:bodyPr lIns="0" tIns="0" rIns="0" bIns="0" rtlCol="0" anchor="t">
              <a:spAutoFit/>
            </a:bodyPr>
            <a:lstStyle/>
            <a:p>
              <a:pPr algn="r">
                <a:lnSpc>
                  <a:spcPts val="2787"/>
                </a:lnSpc>
              </a:pPr>
              <a:r>
                <a:rPr lang="en-US" sz="2000" b="1">
                  <a:solidFill>
                    <a:srgbClr val="9A0000"/>
                  </a:solidFill>
                  <a:latin typeface="Arial" pitchFamily="34" charset="0"/>
                </a:rPr>
                <a:t>SỰ THỤ THAI</a:t>
              </a:r>
            </a:p>
          </p:txBody>
        </p:sp>
        <p:sp>
          <p:nvSpPr>
            <p:cNvPr id="18" name="Freeform 18"/>
            <p:cNvSpPr/>
            <p:nvPr/>
          </p:nvSpPr>
          <p:spPr>
            <a:xfrm rot="5400000">
              <a:off x="4150025" y="4645486"/>
              <a:ext cx="1802311" cy="1796947"/>
            </a:xfrm>
            <a:custGeom>
              <a:avLst/>
              <a:gdLst/>
              <a:ahLst/>
              <a:cxnLst/>
              <a:rect l="l" t="t" r="r" b="b"/>
              <a:pathLst>
                <a:path w="1802311" h="1796947">
                  <a:moveTo>
                    <a:pt x="0" y="0"/>
                  </a:moveTo>
                  <a:lnTo>
                    <a:pt x="1802311" y="0"/>
                  </a:lnTo>
                  <a:lnTo>
                    <a:pt x="1802311" y="1796946"/>
                  </a:lnTo>
                  <a:lnTo>
                    <a:pt x="0" y="17969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grpSp>
      <p:sp>
        <p:nvSpPr>
          <p:cNvPr id="19" name="Freeform 19"/>
          <p:cNvSpPr/>
          <p:nvPr/>
        </p:nvSpPr>
        <p:spPr>
          <a:xfrm>
            <a:off x="7625863" y="3394864"/>
            <a:ext cx="3877341" cy="3222557"/>
          </a:xfrm>
          <a:custGeom>
            <a:avLst/>
            <a:gdLst/>
            <a:ahLst/>
            <a:cxnLst/>
            <a:rect l="l" t="t" r="r" b="b"/>
            <a:pathLst>
              <a:path w="5817527" h="4833836">
                <a:moveTo>
                  <a:pt x="0" y="0"/>
                </a:moveTo>
                <a:lnTo>
                  <a:pt x="5817527" y="0"/>
                </a:lnTo>
                <a:lnTo>
                  <a:pt x="5817527" y="4833836"/>
                </a:lnTo>
                <a:lnTo>
                  <a:pt x="0" y="483383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0" name="TextBox 20"/>
          <p:cNvSpPr txBox="1"/>
          <p:nvPr/>
        </p:nvSpPr>
        <p:spPr>
          <a:xfrm>
            <a:off x="685621" y="1160483"/>
            <a:ext cx="8377134" cy="38452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1. Hiện tượng thụ tinh và thụ thai</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6346" y="-1028700"/>
            <a:ext cx="13721517" cy="2057400"/>
            <a:chOff x="0" y="0"/>
            <a:chExt cx="5422258" cy="812800"/>
          </a:xfrm>
        </p:grpSpPr>
        <p:sp>
          <p:nvSpPr>
            <p:cNvPr id="3" name="Freeform 3"/>
            <p:cNvSpPr/>
            <p:nvPr/>
          </p:nvSpPr>
          <p:spPr>
            <a:xfrm>
              <a:off x="0" y="0"/>
              <a:ext cx="5422258" cy="812800"/>
            </a:xfrm>
            <a:custGeom>
              <a:avLst/>
              <a:gdLst/>
              <a:ahLst/>
              <a:cxnLst/>
              <a:rect l="l" t="t" r="r" b="b"/>
              <a:pathLst>
                <a:path w="5422258" h="812800">
                  <a:moveTo>
                    <a:pt x="0" y="0"/>
                  </a:moveTo>
                  <a:lnTo>
                    <a:pt x="5422258" y="0"/>
                  </a:lnTo>
                  <a:lnTo>
                    <a:pt x="5422258" y="812800"/>
                  </a:lnTo>
                  <a:lnTo>
                    <a:pt x="0" y="812800"/>
                  </a:lnTo>
                  <a:close/>
                </a:path>
              </a:pathLst>
            </a:custGeom>
            <a:solidFill>
              <a:srgbClr val="FFBC00"/>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5" name="TextBox 5"/>
          <p:cNvSpPr txBox="1"/>
          <p:nvPr/>
        </p:nvSpPr>
        <p:spPr>
          <a:xfrm>
            <a:off x="1306454" y="287867"/>
            <a:ext cx="8727538" cy="38452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II. HIỆN TƯỢNG THỤ TINH, THỤ THAI VÀ KINH NGUYỆT</a:t>
            </a:r>
          </a:p>
        </p:txBody>
      </p:sp>
      <p:sp>
        <p:nvSpPr>
          <p:cNvPr id="6" name="Freeform 6"/>
          <p:cNvSpPr/>
          <p:nvPr/>
        </p:nvSpPr>
        <p:spPr>
          <a:xfrm>
            <a:off x="-40061" y="-1768984"/>
            <a:ext cx="1862859" cy="3327400"/>
          </a:xfrm>
          <a:custGeom>
            <a:avLst/>
            <a:gdLst/>
            <a:ahLst/>
            <a:cxnLst/>
            <a:rect l="l" t="t" r="r" b="b"/>
            <a:pathLst>
              <a:path w="2795016" h="4991100">
                <a:moveTo>
                  <a:pt x="0" y="0"/>
                </a:moveTo>
                <a:lnTo>
                  <a:pt x="2795016" y="0"/>
                </a:lnTo>
                <a:lnTo>
                  <a:pt x="2795016" y="4991100"/>
                </a:lnTo>
                <a:lnTo>
                  <a:pt x="0" y="49911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0033991" y="10075"/>
            <a:ext cx="2176576" cy="1371600"/>
          </a:xfrm>
          <a:custGeom>
            <a:avLst/>
            <a:gdLst/>
            <a:ahLst/>
            <a:cxnLst/>
            <a:rect l="l" t="t" r="r" b="b"/>
            <a:pathLst>
              <a:path w="3265714" h="2057400">
                <a:moveTo>
                  <a:pt x="0" y="0"/>
                </a:moveTo>
                <a:lnTo>
                  <a:pt x="3265714" y="0"/>
                </a:lnTo>
                <a:lnTo>
                  <a:pt x="3265714" y="2057400"/>
                </a:lnTo>
                <a:lnTo>
                  <a:pt x="0" y="20574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8" name="Group 8"/>
          <p:cNvGrpSpPr/>
          <p:nvPr/>
        </p:nvGrpSpPr>
        <p:grpSpPr>
          <a:xfrm>
            <a:off x="685622" y="1736217"/>
            <a:ext cx="10817582" cy="1480847"/>
            <a:chOff x="0" y="0"/>
            <a:chExt cx="21640800" cy="2961694"/>
          </a:xfrm>
        </p:grpSpPr>
        <p:grpSp>
          <p:nvGrpSpPr>
            <p:cNvPr id="9" name="Group 9"/>
            <p:cNvGrpSpPr/>
            <p:nvPr/>
          </p:nvGrpSpPr>
          <p:grpSpPr>
            <a:xfrm>
              <a:off x="0" y="0"/>
              <a:ext cx="21640800" cy="2961694"/>
              <a:chOff x="0" y="0"/>
              <a:chExt cx="4274726" cy="585026"/>
            </a:xfrm>
          </p:grpSpPr>
          <p:sp>
            <p:nvSpPr>
              <p:cNvPr id="10" name="Freeform 10"/>
              <p:cNvSpPr/>
              <p:nvPr/>
            </p:nvSpPr>
            <p:spPr>
              <a:xfrm>
                <a:off x="0" y="0"/>
                <a:ext cx="4274726" cy="585026"/>
              </a:xfrm>
              <a:custGeom>
                <a:avLst/>
                <a:gdLst/>
                <a:ahLst/>
                <a:cxnLst/>
                <a:rect l="l" t="t" r="r" b="b"/>
                <a:pathLst>
                  <a:path w="4274726" h="585026">
                    <a:moveTo>
                      <a:pt x="24327" y="0"/>
                    </a:moveTo>
                    <a:lnTo>
                      <a:pt x="4250399" y="0"/>
                    </a:lnTo>
                    <a:cubicBezTo>
                      <a:pt x="4263834" y="0"/>
                      <a:pt x="4274726" y="10891"/>
                      <a:pt x="4274726" y="24327"/>
                    </a:cubicBezTo>
                    <a:lnTo>
                      <a:pt x="4274726" y="560699"/>
                    </a:lnTo>
                    <a:cubicBezTo>
                      <a:pt x="4274726" y="574135"/>
                      <a:pt x="4263834" y="585026"/>
                      <a:pt x="4250399" y="585026"/>
                    </a:cubicBezTo>
                    <a:lnTo>
                      <a:pt x="24327" y="585026"/>
                    </a:lnTo>
                    <a:cubicBezTo>
                      <a:pt x="10891" y="585026"/>
                      <a:pt x="0" y="574135"/>
                      <a:pt x="0" y="560699"/>
                    </a:cubicBezTo>
                    <a:lnTo>
                      <a:pt x="0" y="24327"/>
                    </a:lnTo>
                    <a:cubicBezTo>
                      <a:pt x="0" y="10891"/>
                      <a:pt x="10891" y="0"/>
                      <a:pt x="24327" y="0"/>
                    </a:cubicBezTo>
                    <a:close/>
                  </a:path>
                </a:pathLst>
              </a:custGeom>
              <a:gradFill rotWithShape="1">
                <a:gsLst>
                  <a:gs pos="0">
                    <a:srgbClr val="FFF7AD">
                      <a:alpha val="100000"/>
                    </a:srgbClr>
                  </a:gs>
                  <a:gs pos="100000">
                    <a:srgbClr val="FFA9F9">
                      <a:alpha val="100000"/>
                    </a:srgbClr>
                  </a:gs>
                </a:gsLst>
                <a:lin ang="0"/>
              </a:gradFill>
            </p:spPr>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ct val="120000"/>
                  </a:lnSpc>
                </a:pPr>
                <a:endParaRPr b="1">
                  <a:latin typeface="Arial" pitchFamily="34" charset="0"/>
                </a:endParaRPr>
              </a:p>
            </p:txBody>
          </p:sp>
        </p:grpSp>
        <p:sp>
          <p:nvSpPr>
            <p:cNvPr id="12" name="TextBox 12"/>
            <p:cNvSpPr txBox="1"/>
            <p:nvPr/>
          </p:nvSpPr>
          <p:spPr>
            <a:xfrm>
              <a:off x="639355" y="235190"/>
              <a:ext cx="20362091" cy="2539156"/>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Thụ tinh là quá trình kết hợp của tỉnh trùng và trứng tạo thành hợp tử. Hợp tử di chuyển dọc theo ống dẫn trứng hướng về phía tử cung, đồng thời phân chia tạo thành phôi</a:t>
              </a:r>
            </a:p>
          </p:txBody>
        </p:sp>
      </p:grpSp>
      <p:grpSp>
        <p:nvGrpSpPr>
          <p:cNvPr id="13" name="Group 13"/>
          <p:cNvGrpSpPr/>
          <p:nvPr/>
        </p:nvGrpSpPr>
        <p:grpSpPr>
          <a:xfrm>
            <a:off x="685622" y="3394864"/>
            <a:ext cx="7858176" cy="3222558"/>
            <a:chOff x="0" y="0"/>
            <a:chExt cx="15720447" cy="6445115"/>
          </a:xfrm>
        </p:grpSpPr>
        <p:sp>
          <p:nvSpPr>
            <p:cNvPr id="14" name="Freeform 14"/>
            <p:cNvSpPr/>
            <p:nvPr/>
          </p:nvSpPr>
          <p:spPr>
            <a:xfrm>
              <a:off x="0" y="0"/>
              <a:ext cx="12472240" cy="6445114"/>
            </a:xfrm>
            <a:custGeom>
              <a:avLst/>
              <a:gdLst/>
              <a:ahLst/>
              <a:cxnLst/>
              <a:rect l="l" t="t" r="r" b="b"/>
              <a:pathLst>
                <a:path w="12472240" h="6445114">
                  <a:moveTo>
                    <a:pt x="0" y="0"/>
                  </a:moveTo>
                  <a:lnTo>
                    <a:pt x="12472240" y="0"/>
                  </a:lnTo>
                  <a:lnTo>
                    <a:pt x="12472240" y="6445114"/>
                  </a:lnTo>
                  <a:lnTo>
                    <a:pt x="0" y="6445114"/>
                  </a:lnTo>
                  <a:lnTo>
                    <a:pt x="0" y="0"/>
                  </a:lnTo>
                  <a:close/>
                </a:path>
              </a:pathLst>
            </a:custGeom>
            <a:blipFill>
              <a:blip r:embed="rId6"/>
              <a:stretch>
                <a:fillRect/>
              </a:stretch>
            </a:blipFill>
          </p:spPr>
        </p:sp>
        <p:sp>
          <p:nvSpPr>
            <p:cNvPr id="15" name="Freeform 15"/>
            <p:cNvSpPr/>
            <p:nvPr/>
          </p:nvSpPr>
          <p:spPr>
            <a:xfrm rot="-5463653">
              <a:off x="11891736" y="925253"/>
              <a:ext cx="1802311" cy="1796947"/>
            </a:xfrm>
            <a:custGeom>
              <a:avLst/>
              <a:gdLst/>
              <a:ahLst/>
              <a:cxnLst/>
              <a:rect l="l" t="t" r="r" b="b"/>
              <a:pathLst>
                <a:path w="1802311" h="1796947">
                  <a:moveTo>
                    <a:pt x="0" y="0"/>
                  </a:moveTo>
                  <a:lnTo>
                    <a:pt x="1802310" y="0"/>
                  </a:lnTo>
                  <a:lnTo>
                    <a:pt x="1802310" y="1796946"/>
                  </a:lnTo>
                  <a:lnTo>
                    <a:pt x="0" y="17969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6" name="TextBox 16"/>
            <p:cNvSpPr txBox="1"/>
            <p:nvPr/>
          </p:nvSpPr>
          <p:spPr>
            <a:xfrm>
              <a:off x="11695345" y="245560"/>
              <a:ext cx="4025102" cy="655436"/>
            </a:xfrm>
            <a:prstGeom prst="rect">
              <a:avLst/>
            </a:prstGeom>
          </p:spPr>
          <p:txBody>
            <a:bodyPr lIns="0" tIns="0" rIns="0" bIns="0" rtlCol="0" anchor="t">
              <a:spAutoFit/>
            </a:bodyPr>
            <a:lstStyle/>
            <a:p>
              <a:pPr algn="ctr">
                <a:lnSpc>
                  <a:spcPts val="2787"/>
                </a:lnSpc>
              </a:pPr>
              <a:r>
                <a:rPr lang="en-US" sz="2000" b="1">
                  <a:solidFill>
                    <a:srgbClr val="9A0000"/>
                  </a:solidFill>
                  <a:latin typeface="Arial" pitchFamily="34" charset="0"/>
                </a:rPr>
                <a:t>SỰ THỤ TINH</a:t>
              </a:r>
            </a:p>
          </p:txBody>
        </p:sp>
        <p:sp>
          <p:nvSpPr>
            <p:cNvPr id="17" name="TextBox 17"/>
            <p:cNvSpPr txBox="1"/>
            <p:nvPr/>
          </p:nvSpPr>
          <p:spPr>
            <a:xfrm>
              <a:off x="0" y="5784583"/>
              <a:ext cx="4025102" cy="655436"/>
            </a:xfrm>
            <a:prstGeom prst="rect">
              <a:avLst/>
            </a:prstGeom>
          </p:spPr>
          <p:txBody>
            <a:bodyPr lIns="0" tIns="0" rIns="0" bIns="0" rtlCol="0" anchor="t">
              <a:spAutoFit/>
            </a:bodyPr>
            <a:lstStyle/>
            <a:p>
              <a:pPr algn="r">
                <a:lnSpc>
                  <a:spcPts val="2787"/>
                </a:lnSpc>
              </a:pPr>
              <a:r>
                <a:rPr lang="en-US" sz="2000" b="1">
                  <a:solidFill>
                    <a:srgbClr val="9A0000"/>
                  </a:solidFill>
                  <a:latin typeface="Arial" pitchFamily="34" charset="0"/>
                </a:rPr>
                <a:t>SỰ THỤ THAI</a:t>
              </a:r>
            </a:p>
          </p:txBody>
        </p:sp>
        <p:sp>
          <p:nvSpPr>
            <p:cNvPr id="18" name="Freeform 18"/>
            <p:cNvSpPr/>
            <p:nvPr/>
          </p:nvSpPr>
          <p:spPr>
            <a:xfrm rot="5400000">
              <a:off x="4150025" y="4645486"/>
              <a:ext cx="1802311" cy="1796947"/>
            </a:xfrm>
            <a:custGeom>
              <a:avLst/>
              <a:gdLst/>
              <a:ahLst/>
              <a:cxnLst/>
              <a:rect l="l" t="t" r="r" b="b"/>
              <a:pathLst>
                <a:path w="1802311" h="1796947">
                  <a:moveTo>
                    <a:pt x="0" y="0"/>
                  </a:moveTo>
                  <a:lnTo>
                    <a:pt x="1802311" y="0"/>
                  </a:lnTo>
                  <a:lnTo>
                    <a:pt x="1802311" y="1796946"/>
                  </a:lnTo>
                  <a:lnTo>
                    <a:pt x="0" y="17969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grpSp>
      <p:sp>
        <p:nvSpPr>
          <p:cNvPr id="19" name="TextBox 19"/>
          <p:cNvSpPr txBox="1"/>
          <p:nvPr/>
        </p:nvSpPr>
        <p:spPr>
          <a:xfrm>
            <a:off x="685621" y="1160483"/>
            <a:ext cx="8377134" cy="38452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1. Hiện tượng thụ tinh và thụ thai</a:t>
            </a:r>
          </a:p>
        </p:txBody>
      </p:sp>
      <p:grpSp>
        <p:nvGrpSpPr>
          <p:cNvPr id="20" name="Group 20"/>
          <p:cNvGrpSpPr/>
          <p:nvPr/>
        </p:nvGrpSpPr>
        <p:grpSpPr>
          <a:xfrm>
            <a:off x="7551919" y="4171610"/>
            <a:ext cx="4535719" cy="2445811"/>
            <a:chOff x="0" y="0"/>
            <a:chExt cx="9073799" cy="4891621"/>
          </a:xfrm>
        </p:grpSpPr>
        <p:grpSp>
          <p:nvGrpSpPr>
            <p:cNvPr id="21" name="Group 21"/>
            <p:cNvGrpSpPr/>
            <p:nvPr/>
          </p:nvGrpSpPr>
          <p:grpSpPr>
            <a:xfrm>
              <a:off x="0" y="0"/>
              <a:ext cx="9073799" cy="4891621"/>
              <a:chOff x="0" y="0"/>
              <a:chExt cx="2482610" cy="1338358"/>
            </a:xfrm>
          </p:grpSpPr>
          <p:sp>
            <p:nvSpPr>
              <p:cNvPr id="22" name="Freeform 22"/>
              <p:cNvSpPr/>
              <p:nvPr/>
            </p:nvSpPr>
            <p:spPr>
              <a:xfrm>
                <a:off x="0" y="0"/>
                <a:ext cx="2482610" cy="1338358"/>
              </a:xfrm>
              <a:custGeom>
                <a:avLst/>
                <a:gdLst/>
                <a:ahLst/>
                <a:cxnLst/>
                <a:rect l="l" t="t" r="r" b="b"/>
                <a:pathLst>
                  <a:path w="2482610" h="1338358">
                    <a:moveTo>
                      <a:pt x="2358150" y="59690"/>
                    </a:moveTo>
                    <a:cubicBezTo>
                      <a:pt x="2393710" y="59690"/>
                      <a:pt x="2422920" y="88900"/>
                      <a:pt x="2422920" y="124460"/>
                    </a:cubicBezTo>
                    <a:lnTo>
                      <a:pt x="2422920" y="1213898"/>
                    </a:lnTo>
                    <a:cubicBezTo>
                      <a:pt x="2422920" y="1249458"/>
                      <a:pt x="2393710" y="1278668"/>
                      <a:pt x="2358150" y="1278668"/>
                    </a:cubicBezTo>
                    <a:lnTo>
                      <a:pt x="124460" y="1278668"/>
                    </a:lnTo>
                    <a:cubicBezTo>
                      <a:pt x="88900" y="1278668"/>
                      <a:pt x="59690" y="1249458"/>
                      <a:pt x="59690" y="1213898"/>
                    </a:cubicBezTo>
                    <a:lnTo>
                      <a:pt x="59690" y="124460"/>
                    </a:lnTo>
                    <a:cubicBezTo>
                      <a:pt x="59690" y="88900"/>
                      <a:pt x="88900" y="59690"/>
                      <a:pt x="124460" y="59690"/>
                    </a:cubicBezTo>
                    <a:lnTo>
                      <a:pt x="2358150" y="59690"/>
                    </a:lnTo>
                    <a:moveTo>
                      <a:pt x="2358150" y="0"/>
                    </a:moveTo>
                    <a:lnTo>
                      <a:pt x="124460" y="0"/>
                    </a:lnTo>
                    <a:cubicBezTo>
                      <a:pt x="55880" y="0"/>
                      <a:pt x="0" y="55880"/>
                      <a:pt x="0" y="124460"/>
                    </a:cubicBezTo>
                    <a:lnTo>
                      <a:pt x="0" y="1213898"/>
                    </a:lnTo>
                    <a:cubicBezTo>
                      <a:pt x="0" y="1282478"/>
                      <a:pt x="55880" y="1338358"/>
                      <a:pt x="124460" y="1338358"/>
                    </a:cubicBezTo>
                    <a:lnTo>
                      <a:pt x="2358150" y="1338358"/>
                    </a:lnTo>
                    <a:cubicBezTo>
                      <a:pt x="2426730" y="1338358"/>
                      <a:pt x="2482610" y="1282478"/>
                      <a:pt x="2482610" y="1213898"/>
                    </a:cubicBezTo>
                    <a:lnTo>
                      <a:pt x="2482610" y="124460"/>
                    </a:lnTo>
                    <a:cubicBezTo>
                      <a:pt x="2482610" y="55880"/>
                      <a:pt x="2426730" y="0"/>
                      <a:pt x="2358150" y="0"/>
                    </a:cubicBezTo>
                    <a:close/>
                  </a:path>
                </a:pathLst>
              </a:custGeom>
              <a:solidFill>
                <a:srgbClr val="B52320"/>
              </a:solidFill>
            </p:spPr>
          </p:sp>
        </p:grpSp>
        <p:sp>
          <p:nvSpPr>
            <p:cNvPr id="23" name="TextBox 23"/>
            <p:cNvSpPr txBox="1"/>
            <p:nvPr/>
          </p:nvSpPr>
          <p:spPr>
            <a:xfrm>
              <a:off x="404021" y="365126"/>
              <a:ext cx="8265757" cy="4231927"/>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Phôi bám vào lớp niêm mạc tử cung dày, xốp và chứa nhiều mạch máu để làm tổ phát triển thành thai. Hiện tượng đó gọi là sự thụ thai.</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6346" y="-1028700"/>
            <a:ext cx="13721517" cy="2057400"/>
            <a:chOff x="0" y="0"/>
            <a:chExt cx="5422258" cy="812800"/>
          </a:xfrm>
        </p:grpSpPr>
        <p:sp>
          <p:nvSpPr>
            <p:cNvPr id="3" name="Freeform 3"/>
            <p:cNvSpPr/>
            <p:nvPr/>
          </p:nvSpPr>
          <p:spPr>
            <a:xfrm>
              <a:off x="0" y="0"/>
              <a:ext cx="5422258" cy="812800"/>
            </a:xfrm>
            <a:custGeom>
              <a:avLst/>
              <a:gdLst/>
              <a:ahLst/>
              <a:cxnLst/>
              <a:rect l="l" t="t" r="r" b="b"/>
              <a:pathLst>
                <a:path w="5422258" h="812800">
                  <a:moveTo>
                    <a:pt x="0" y="0"/>
                  </a:moveTo>
                  <a:lnTo>
                    <a:pt x="5422258" y="0"/>
                  </a:lnTo>
                  <a:lnTo>
                    <a:pt x="5422258" y="812800"/>
                  </a:lnTo>
                  <a:lnTo>
                    <a:pt x="0" y="812800"/>
                  </a:lnTo>
                  <a:close/>
                </a:path>
              </a:pathLst>
            </a:custGeom>
            <a:solidFill>
              <a:srgbClr val="FFBC00"/>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5" name="TextBox 5"/>
          <p:cNvSpPr txBox="1"/>
          <p:nvPr/>
        </p:nvSpPr>
        <p:spPr>
          <a:xfrm>
            <a:off x="1306454" y="287867"/>
            <a:ext cx="8727538" cy="38452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III. BẢO VỆ SỨC KHỎE SINH SẢN</a:t>
            </a:r>
          </a:p>
        </p:txBody>
      </p:sp>
      <p:sp>
        <p:nvSpPr>
          <p:cNvPr id="6" name="Freeform 6"/>
          <p:cNvSpPr/>
          <p:nvPr/>
        </p:nvSpPr>
        <p:spPr>
          <a:xfrm>
            <a:off x="-40061" y="-1768984"/>
            <a:ext cx="1862859" cy="3327400"/>
          </a:xfrm>
          <a:custGeom>
            <a:avLst/>
            <a:gdLst/>
            <a:ahLst/>
            <a:cxnLst/>
            <a:rect l="l" t="t" r="r" b="b"/>
            <a:pathLst>
              <a:path w="2795016" h="4991100">
                <a:moveTo>
                  <a:pt x="0" y="0"/>
                </a:moveTo>
                <a:lnTo>
                  <a:pt x="2795016" y="0"/>
                </a:lnTo>
                <a:lnTo>
                  <a:pt x="2795016" y="4991100"/>
                </a:lnTo>
                <a:lnTo>
                  <a:pt x="0" y="49911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1021989" y="10075"/>
            <a:ext cx="1157227" cy="1018625"/>
          </a:xfrm>
          <a:custGeom>
            <a:avLst/>
            <a:gdLst/>
            <a:ahLst/>
            <a:cxnLst/>
            <a:rect l="l" t="t" r="r" b="b"/>
            <a:pathLst>
              <a:path w="1736293" h="1527938">
                <a:moveTo>
                  <a:pt x="0" y="0"/>
                </a:moveTo>
                <a:lnTo>
                  <a:pt x="1736293" y="0"/>
                </a:lnTo>
                <a:lnTo>
                  <a:pt x="1736293" y="1527938"/>
                </a:lnTo>
                <a:lnTo>
                  <a:pt x="0" y="15279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7991754" y="1204933"/>
            <a:ext cx="3882587" cy="5557923"/>
          </a:xfrm>
          <a:custGeom>
            <a:avLst/>
            <a:gdLst/>
            <a:ahLst/>
            <a:cxnLst/>
            <a:rect l="l" t="t" r="r" b="b"/>
            <a:pathLst>
              <a:path w="5825398" h="8336884">
                <a:moveTo>
                  <a:pt x="0" y="0"/>
                </a:moveTo>
                <a:lnTo>
                  <a:pt x="5825397" y="0"/>
                </a:lnTo>
                <a:lnTo>
                  <a:pt x="5825397" y="8336884"/>
                </a:lnTo>
                <a:lnTo>
                  <a:pt x="0" y="8336884"/>
                </a:lnTo>
                <a:lnTo>
                  <a:pt x="0" y="0"/>
                </a:lnTo>
                <a:close/>
              </a:path>
            </a:pathLst>
          </a:custGeom>
          <a:blipFill>
            <a:blip r:embed="rId6"/>
            <a:stretch>
              <a:fillRect/>
            </a:stretch>
          </a:blipFill>
        </p:spPr>
      </p:sp>
      <p:grpSp>
        <p:nvGrpSpPr>
          <p:cNvPr id="9" name="Group 9"/>
          <p:cNvGrpSpPr/>
          <p:nvPr/>
        </p:nvGrpSpPr>
        <p:grpSpPr>
          <a:xfrm>
            <a:off x="685622" y="1736216"/>
            <a:ext cx="7210908" cy="2789457"/>
            <a:chOff x="0" y="0"/>
            <a:chExt cx="14425571" cy="5578913"/>
          </a:xfrm>
        </p:grpSpPr>
        <p:grpSp>
          <p:nvGrpSpPr>
            <p:cNvPr id="10" name="Group 10"/>
            <p:cNvGrpSpPr/>
            <p:nvPr/>
          </p:nvGrpSpPr>
          <p:grpSpPr>
            <a:xfrm>
              <a:off x="0" y="0"/>
              <a:ext cx="14425571" cy="5578913"/>
              <a:chOff x="0" y="0"/>
              <a:chExt cx="2849496" cy="1102008"/>
            </a:xfrm>
          </p:grpSpPr>
          <p:sp>
            <p:nvSpPr>
              <p:cNvPr id="11" name="Freeform 11"/>
              <p:cNvSpPr/>
              <p:nvPr/>
            </p:nvSpPr>
            <p:spPr>
              <a:xfrm>
                <a:off x="0" y="0"/>
                <a:ext cx="2849496" cy="1102008"/>
              </a:xfrm>
              <a:custGeom>
                <a:avLst/>
                <a:gdLst/>
                <a:ahLst/>
                <a:cxnLst/>
                <a:rect l="l" t="t" r="r" b="b"/>
                <a:pathLst>
                  <a:path w="2849496" h="1102008">
                    <a:moveTo>
                      <a:pt x="0" y="0"/>
                    </a:moveTo>
                    <a:lnTo>
                      <a:pt x="2849496" y="0"/>
                    </a:lnTo>
                    <a:lnTo>
                      <a:pt x="2849496" y="1102008"/>
                    </a:lnTo>
                    <a:lnTo>
                      <a:pt x="0" y="1102008"/>
                    </a:lnTo>
                    <a:close/>
                  </a:path>
                </a:pathLst>
              </a:custGeom>
              <a:gradFill rotWithShape="1">
                <a:gsLst>
                  <a:gs pos="0">
                    <a:srgbClr val="FFDE59">
                      <a:alpha val="100000"/>
                    </a:srgbClr>
                  </a:gs>
                  <a:gs pos="100000">
                    <a:srgbClr val="FF914D">
                      <a:alpha val="100000"/>
                    </a:srgbClr>
                  </a:gs>
                </a:gsLst>
                <a:lin ang="0"/>
              </a:gradFill>
            </p:spPr>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2146"/>
                  </a:lnSpc>
                </a:pPr>
                <a:endParaRPr b="1">
                  <a:latin typeface="Arial" pitchFamily="34" charset="0"/>
                </a:endParaRPr>
              </a:p>
            </p:txBody>
          </p:sp>
        </p:grpSp>
        <p:sp>
          <p:nvSpPr>
            <p:cNvPr id="13" name="TextBox 13"/>
            <p:cNvSpPr txBox="1"/>
            <p:nvPr/>
          </p:nvSpPr>
          <p:spPr>
            <a:xfrm>
              <a:off x="638568" y="305548"/>
              <a:ext cx="13148435" cy="5000985"/>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Bệnh lây truyền qua đường sinh dục là bệnh lây từ người này sang người khác qua quan hệ tình dục không an toàn. Bệnh do vi khuẩn, virus, nấm hoặc kí sinh trùng gây nên như HIV/AIDS, bệnh lậu, giang mai, sùi mào gà, viêm gan B,... </a:t>
              </a:r>
            </a:p>
          </p:txBody>
        </p:sp>
      </p:grpSp>
      <p:sp>
        <p:nvSpPr>
          <p:cNvPr id="14" name="Freeform 14"/>
          <p:cNvSpPr/>
          <p:nvPr/>
        </p:nvSpPr>
        <p:spPr>
          <a:xfrm>
            <a:off x="685622" y="4703473"/>
            <a:ext cx="7210908" cy="2059383"/>
          </a:xfrm>
          <a:custGeom>
            <a:avLst/>
            <a:gdLst/>
            <a:ahLst/>
            <a:cxnLst/>
            <a:rect l="l" t="t" r="r" b="b"/>
            <a:pathLst>
              <a:path w="10819179" h="3089074">
                <a:moveTo>
                  <a:pt x="0" y="0"/>
                </a:moveTo>
                <a:lnTo>
                  <a:pt x="10819179" y="0"/>
                </a:lnTo>
                <a:lnTo>
                  <a:pt x="10819179" y="3089074"/>
                </a:lnTo>
                <a:lnTo>
                  <a:pt x="0" y="3089074"/>
                </a:lnTo>
                <a:lnTo>
                  <a:pt x="0" y="0"/>
                </a:lnTo>
                <a:close/>
              </a:path>
            </a:pathLst>
          </a:custGeom>
          <a:blipFill>
            <a:blip r:embed="rId7"/>
            <a:stretch>
              <a:fillRect t="-64175"/>
            </a:stretch>
          </a:blipFill>
        </p:spPr>
      </p:sp>
      <p:sp>
        <p:nvSpPr>
          <p:cNvPr id="15" name="TextBox 15"/>
          <p:cNvSpPr txBox="1"/>
          <p:nvPr/>
        </p:nvSpPr>
        <p:spPr>
          <a:xfrm>
            <a:off x="685621" y="1160483"/>
            <a:ext cx="8377134" cy="38452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1. Phòng bệnh lây truyền qua đường sinh dục</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1369" y="685800"/>
            <a:ext cx="10611835" cy="1068097"/>
            <a:chOff x="0" y="0"/>
            <a:chExt cx="21229198" cy="2136194"/>
          </a:xfrm>
        </p:grpSpPr>
        <p:grpSp>
          <p:nvGrpSpPr>
            <p:cNvPr id="3" name="Group 3"/>
            <p:cNvGrpSpPr/>
            <p:nvPr/>
          </p:nvGrpSpPr>
          <p:grpSpPr>
            <a:xfrm>
              <a:off x="0" y="0"/>
              <a:ext cx="21229198" cy="2136194"/>
              <a:chOff x="0" y="0"/>
              <a:chExt cx="4193422" cy="421964"/>
            </a:xfrm>
          </p:grpSpPr>
          <p:sp>
            <p:nvSpPr>
              <p:cNvPr id="4" name="Freeform 4"/>
              <p:cNvSpPr/>
              <p:nvPr/>
            </p:nvSpPr>
            <p:spPr>
              <a:xfrm>
                <a:off x="0" y="0"/>
                <a:ext cx="4193422" cy="421964"/>
              </a:xfrm>
              <a:custGeom>
                <a:avLst/>
                <a:gdLst/>
                <a:ahLst/>
                <a:cxnLst/>
                <a:rect l="l" t="t" r="r" b="b"/>
                <a:pathLst>
                  <a:path w="4193422" h="421964">
                    <a:moveTo>
                      <a:pt x="24798" y="0"/>
                    </a:moveTo>
                    <a:lnTo>
                      <a:pt x="4168623" y="0"/>
                    </a:lnTo>
                    <a:cubicBezTo>
                      <a:pt x="4175201" y="0"/>
                      <a:pt x="4181508" y="2613"/>
                      <a:pt x="4186159" y="7263"/>
                    </a:cubicBezTo>
                    <a:cubicBezTo>
                      <a:pt x="4190809" y="11914"/>
                      <a:pt x="4193422" y="18221"/>
                      <a:pt x="4193422" y="24798"/>
                    </a:cubicBezTo>
                    <a:lnTo>
                      <a:pt x="4193422" y="397166"/>
                    </a:lnTo>
                    <a:cubicBezTo>
                      <a:pt x="4193422" y="410862"/>
                      <a:pt x="4182319" y="421964"/>
                      <a:pt x="4168623" y="421964"/>
                    </a:cubicBezTo>
                    <a:lnTo>
                      <a:pt x="24798" y="421964"/>
                    </a:lnTo>
                    <a:cubicBezTo>
                      <a:pt x="18221" y="421964"/>
                      <a:pt x="11914" y="419352"/>
                      <a:pt x="7263" y="414701"/>
                    </a:cubicBezTo>
                    <a:cubicBezTo>
                      <a:pt x="2613" y="410050"/>
                      <a:pt x="0" y="403743"/>
                      <a:pt x="0" y="397166"/>
                    </a:cubicBezTo>
                    <a:lnTo>
                      <a:pt x="0" y="24798"/>
                    </a:lnTo>
                    <a:cubicBezTo>
                      <a:pt x="0" y="11103"/>
                      <a:pt x="11103" y="0"/>
                      <a:pt x="24798" y="0"/>
                    </a:cubicBezTo>
                    <a:close/>
                  </a:path>
                </a:pathLst>
              </a:custGeom>
              <a:solidFill>
                <a:srgbClr val="FFDE59"/>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239"/>
                  </a:lnSpc>
                </a:pPr>
                <a:endParaRPr>
                  <a:latin typeface="Arial" pitchFamily="34" charset="0"/>
                </a:endParaRPr>
              </a:p>
            </p:txBody>
          </p:sp>
        </p:grpSp>
        <p:sp>
          <p:nvSpPr>
            <p:cNvPr id="6" name="TextBox 6"/>
            <p:cNvSpPr txBox="1"/>
            <p:nvPr/>
          </p:nvSpPr>
          <p:spPr>
            <a:xfrm>
              <a:off x="627195" y="235190"/>
              <a:ext cx="19974809" cy="1615444"/>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Quan sát hình và cho biết vai trò của hệ sinh dục nam và hệ sinh dục nữ trong sinh sản ở người</a:t>
              </a:r>
            </a:p>
          </p:txBody>
        </p:sp>
      </p:grpSp>
      <p:sp>
        <p:nvSpPr>
          <p:cNvPr id="7" name="Freeform 7"/>
          <p:cNvSpPr/>
          <p:nvPr/>
        </p:nvSpPr>
        <p:spPr>
          <a:xfrm>
            <a:off x="-40061" y="-1768984"/>
            <a:ext cx="1862859" cy="3327400"/>
          </a:xfrm>
          <a:custGeom>
            <a:avLst/>
            <a:gdLst/>
            <a:ahLst/>
            <a:cxnLst/>
            <a:rect l="l" t="t" r="r" b="b"/>
            <a:pathLst>
              <a:path w="2795016" h="4991100">
                <a:moveTo>
                  <a:pt x="0" y="0"/>
                </a:moveTo>
                <a:lnTo>
                  <a:pt x="2795016" y="0"/>
                </a:lnTo>
                <a:lnTo>
                  <a:pt x="2795016" y="4991100"/>
                </a:lnTo>
                <a:lnTo>
                  <a:pt x="0" y="49911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685621" y="1957598"/>
            <a:ext cx="7765240" cy="4746661"/>
          </a:xfrm>
          <a:custGeom>
            <a:avLst/>
            <a:gdLst/>
            <a:ahLst/>
            <a:cxnLst/>
            <a:rect l="l" t="t" r="r" b="b"/>
            <a:pathLst>
              <a:path w="11650894" h="7119991">
                <a:moveTo>
                  <a:pt x="0" y="0"/>
                </a:moveTo>
                <a:lnTo>
                  <a:pt x="11650894" y="0"/>
                </a:lnTo>
                <a:lnTo>
                  <a:pt x="11650894" y="7119990"/>
                </a:lnTo>
                <a:lnTo>
                  <a:pt x="0" y="7119990"/>
                </a:lnTo>
                <a:lnTo>
                  <a:pt x="0" y="0"/>
                </a:lnTo>
                <a:close/>
              </a:path>
            </a:pathLst>
          </a:custGeom>
          <a:blipFill>
            <a:blip r:embed="rId4"/>
            <a:stretch>
              <a:fillRect/>
            </a:stretch>
          </a:blipFill>
        </p:spPr>
      </p:sp>
      <p:sp>
        <p:nvSpPr>
          <p:cNvPr id="9" name="Freeform 9"/>
          <p:cNvSpPr/>
          <p:nvPr/>
        </p:nvSpPr>
        <p:spPr>
          <a:xfrm>
            <a:off x="8841101" y="1957598"/>
            <a:ext cx="2372712" cy="2373330"/>
          </a:xfrm>
          <a:custGeom>
            <a:avLst/>
            <a:gdLst/>
            <a:ahLst/>
            <a:cxnLst/>
            <a:rect l="l" t="t" r="r" b="b"/>
            <a:pathLst>
              <a:path w="3559995" h="3559995">
                <a:moveTo>
                  <a:pt x="0" y="0"/>
                </a:moveTo>
                <a:lnTo>
                  <a:pt x="3559996" y="0"/>
                </a:lnTo>
                <a:lnTo>
                  <a:pt x="3559996" y="3559995"/>
                </a:lnTo>
                <a:lnTo>
                  <a:pt x="0" y="355999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0" name="Freeform 10"/>
          <p:cNvSpPr/>
          <p:nvPr/>
        </p:nvSpPr>
        <p:spPr>
          <a:xfrm>
            <a:off x="8841101" y="4764662"/>
            <a:ext cx="2662103" cy="1561064"/>
          </a:xfrm>
          <a:custGeom>
            <a:avLst/>
            <a:gdLst/>
            <a:ahLst/>
            <a:cxnLst/>
            <a:rect l="l" t="t" r="r" b="b"/>
            <a:pathLst>
              <a:path w="3994194" h="2341596">
                <a:moveTo>
                  <a:pt x="0" y="0"/>
                </a:moveTo>
                <a:lnTo>
                  <a:pt x="3994194" y="0"/>
                </a:lnTo>
                <a:lnTo>
                  <a:pt x="3994194" y="2341596"/>
                </a:lnTo>
                <a:lnTo>
                  <a:pt x="0" y="234159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6346" y="-1028700"/>
            <a:ext cx="13721517" cy="2057400"/>
            <a:chOff x="0" y="0"/>
            <a:chExt cx="5422258" cy="812800"/>
          </a:xfrm>
        </p:grpSpPr>
        <p:sp>
          <p:nvSpPr>
            <p:cNvPr id="3" name="Freeform 3"/>
            <p:cNvSpPr/>
            <p:nvPr/>
          </p:nvSpPr>
          <p:spPr>
            <a:xfrm>
              <a:off x="0" y="0"/>
              <a:ext cx="5422258" cy="812800"/>
            </a:xfrm>
            <a:custGeom>
              <a:avLst/>
              <a:gdLst/>
              <a:ahLst/>
              <a:cxnLst/>
              <a:rect l="l" t="t" r="r" b="b"/>
              <a:pathLst>
                <a:path w="5422258" h="812800">
                  <a:moveTo>
                    <a:pt x="0" y="0"/>
                  </a:moveTo>
                  <a:lnTo>
                    <a:pt x="5422258" y="0"/>
                  </a:lnTo>
                  <a:lnTo>
                    <a:pt x="5422258" y="812800"/>
                  </a:lnTo>
                  <a:lnTo>
                    <a:pt x="0" y="812800"/>
                  </a:lnTo>
                  <a:close/>
                </a:path>
              </a:pathLst>
            </a:custGeom>
            <a:solidFill>
              <a:srgbClr val="FFBC00"/>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5" name="TextBox 5"/>
          <p:cNvSpPr txBox="1"/>
          <p:nvPr/>
        </p:nvSpPr>
        <p:spPr>
          <a:xfrm>
            <a:off x="1306454" y="287867"/>
            <a:ext cx="8727538" cy="38452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I. CẤU TẠO VÀ CHỨC NĂNG CỦA HỆ SINH DỤC</a:t>
            </a:r>
          </a:p>
        </p:txBody>
      </p:sp>
      <p:sp>
        <p:nvSpPr>
          <p:cNvPr id="6" name="Freeform 6"/>
          <p:cNvSpPr/>
          <p:nvPr/>
        </p:nvSpPr>
        <p:spPr>
          <a:xfrm>
            <a:off x="-40061" y="-1768984"/>
            <a:ext cx="1862859" cy="3327400"/>
          </a:xfrm>
          <a:custGeom>
            <a:avLst/>
            <a:gdLst/>
            <a:ahLst/>
            <a:cxnLst/>
            <a:rect l="l" t="t" r="r" b="b"/>
            <a:pathLst>
              <a:path w="2795016" h="4991100">
                <a:moveTo>
                  <a:pt x="0" y="0"/>
                </a:moveTo>
                <a:lnTo>
                  <a:pt x="2795016" y="0"/>
                </a:lnTo>
                <a:lnTo>
                  <a:pt x="2795016" y="4991100"/>
                </a:lnTo>
                <a:lnTo>
                  <a:pt x="0" y="49911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0983052" y="0"/>
            <a:ext cx="1248356" cy="1558416"/>
          </a:xfrm>
          <a:custGeom>
            <a:avLst/>
            <a:gdLst/>
            <a:ahLst/>
            <a:cxnLst/>
            <a:rect l="l" t="t" r="r" b="b"/>
            <a:pathLst>
              <a:path w="1873022" h="2337624">
                <a:moveTo>
                  <a:pt x="0" y="0"/>
                </a:moveTo>
                <a:lnTo>
                  <a:pt x="1873021" y="0"/>
                </a:lnTo>
                <a:lnTo>
                  <a:pt x="1873021" y="2337624"/>
                </a:lnTo>
                <a:lnTo>
                  <a:pt x="0" y="2337624"/>
                </a:lnTo>
                <a:lnTo>
                  <a:pt x="0" y="0"/>
                </a:lnTo>
                <a:close/>
              </a:path>
            </a:pathLst>
          </a:custGeom>
          <a:blipFill>
            <a:blip r:embed="rId4"/>
            <a:stretch>
              <a:fillRect/>
            </a:stretch>
          </a:blipFill>
        </p:spPr>
      </p:sp>
      <p:grpSp>
        <p:nvGrpSpPr>
          <p:cNvPr id="8" name="Group 8"/>
          <p:cNvGrpSpPr/>
          <p:nvPr/>
        </p:nvGrpSpPr>
        <p:grpSpPr>
          <a:xfrm>
            <a:off x="685622" y="1736216"/>
            <a:ext cx="10817582" cy="1068097"/>
            <a:chOff x="0" y="0"/>
            <a:chExt cx="21640800" cy="2136194"/>
          </a:xfrm>
        </p:grpSpPr>
        <p:grpSp>
          <p:nvGrpSpPr>
            <p:cNvPr id="9" name="Group 9"/>
            <p:cNvGrpSpPr/>
            <p:nvPr/>
          </p:nvGrpSpPr>
          <p:grpSpPr>
            <a:xfrm>
              <a:off x="0" y="0"/>
              <a:ext cx="21640800" cy="2136194"/>
              <a:chOff x="0" y="0"/>
              <a:chExt cx="4274726" cy="421964"/>
            </a:xfrm>
          </p:grpSpPr>
          <p:sp>
            <p:nvSpPr>
              <p:cNvPr id="10" name="Freeform 10"/>
              <p:cNvSpPr/>
              <p:nvPr/>
            </p:nvSpPr>
            <p:spPr>
              <a:xfrm>
                <a:off x="0" y="0"/>
                <a:ext cx="4274726" cy="421964"/>
              </a:xfrm>
              <a:custGeom>
                <a:avLst/>
                <a:gdLst/>
                <a:ahLst/>
                <a:cxnLst/>
                <a:rect l="l" t="t" r="r" b="b"/>
                <a:pathLst>
                  <a:path w="4274726" h="421964">
                    <a:moveTo>
                      <a:pt x="24327" y="0"/>
                    </a:moveTo>
                    <a:lnTo>
                      <a:pt x="4250399" y="0"/>
                    </a:lnTo>
                    <a:cubicBezTo>
                      <a:pt x="4263834" y="0"/>
                      <a:pt x="4274726" y="10891"/>
                      <a:pt x="4274726" y="24327"/>
                    </a:cubicBezTo>
                    <a:lnTo>
                      <a:pt x="4274726" y="397638"/>
                    </a:lnTo>
                    <a:cubicBezTo>
                      <a:pt x="4274726" y="411073"/>
                      <a:pt x="4263834" y="421964"/>
                      <a:pt x="4250399" y="421964"/>
                    </a:cubicBezTo>
                    <a:lnTo>
                      <a:pt x="24327" y="421964"/>
                    </a:lnTo>
                    <a:cubicBezTo>
                      <a:pt x="10891" y="421964"/>
                      <a:pt x="0" y="411073"/>
                      <a:pt x="0" y="397638"/>
                    </a:cubicBezTo>
                    <a:lnTo>
                      <a:pt x="0" y="24327"/>
                    </a:lnTo>
                    <a:cubicBezTo>
                      <a:pt x="0" y="10891"/>
                      <a:pt x="10891" y="0"/>
                      <a:pt x="24327" y="0"/>
                    </a:cubicBezTo>
                    <a:close/>
                  </a:path>
                </a:pathLst>
              </a:custGeom>
              <a:solidFill>
                <a:srgbClr val="FFDE59"/>
              </a:solidFill>
            </p:spPr>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2239"/>
                  </a:lnSpc>
                </a:pPr>
                <a:endParaRPr b="1">
                  <a:latin typeface="Arial" pitchFamily="34" charset="0"/>
                </a:endParaRPr>
              </a:p>
            </p:txBody>
          </p:sp>
        </p:grpSp>
        <p:sp>
          <p:nvSpPr>
            <p:cNvPr id="12" name="TextBox 12"/>
            <p:cNvSpPr txBox="1"/>
            <p:nvPr/>
          </p:nvSpPr>
          <p:spPr>
            <a:xfrm>
              <a:off x="639355" y="235190"/>
              <a:ext cx="20362091" cy="1698926"/>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Quan sát hình, kể tên và trình bày chức năng của các cơ quan trong hệ sinh dục nữ</a:t>
              </a:r>
            </a:p>
          </p:txBody>
        </p:sp>
      </p:grpSp>
      <p:sp>
        <p:nvSpPr>
          <p:cNvPr id="13" name="TextBox 13"/>
          <p:cNvSpPr txBox="1"/>
          <p:nvPr/>
        </p:nvSpPr>
        <p:spPr>
          <a:xfrm>
            <a:off x="685621" y="1160483"/>
            <a:ext cx="8377134" cy="38452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1. Cấu tạo và chức năng cơ quan sinh dục nữ</a:t>
            </a:r>
          </a:p>
        </p:txBody>
      </p:sp>
      <p:grpSp>
        <p:nvGrpSpPr>
          <p:cNvPr id="14" name="Group 14"/>
          <p:cNvGrpSpPr/>
          <p:nvPr/>
        </p:nvGrpSpPr>
        <p:grpSpPr>
          <a:xfrm>
            <a:off x="685621" y="2958302"/>
            <a:ext cx="11042716" cy="3638441"/>
            <a:chOff x="0" y="-47625"/>
            <a:chExt cx="22091184" cy="7276884"/>
          </a:xfrm>
        </p:grpSpPr>
        <p:sp>
          <p:nvSpPr>
            <p:cNvPr id="15" name="Freeform 15"/>
            <p:cNvSpPr/>
            <p:nvPr/>
          </p:nvSpPr>
          <p:spPr>
            <a:xfrm>
              <a:off x="6149250" y="0"/>
              <a:ext cx="9342299" cy="7229259"/>
            </a:xfrm>
            <a:custGeom>
              <a:avLst/>
              <a:gdLst/>
              <a:ahLst/>
              <a:cxnLst/>
              <a:rect l="l" t="t" r="r" b="b"/>
              <a:pathLst>
                <a:path w="9342299" h="7229259">
                  <a:moveTo>
                    <a:pt x="0" y="0"/>
                  </a:moveTo>
                  <a:lnTo>
                    <a:pt x="9342300" y="0"/>
                  </a:lnTo>
                  <a:lnTo>
                    <a:pt x="9342300" y="7229259"/>
                  </a:lnTo>
                  <a:lnTo>
                    <a:pt x="0" y="7229259"/>
                  </a:lnTo>
                  <a:lnTo>
                    <a:pt x="0" y="0"/>
                  </a:lnTo>
                  <a:close/>
                </a:path>
              </a:pathLst>
            </a:custGeom>
            <a:blipFill>
              <a:blip r:embed="rId5"/>
              <a:stretch>
                <a:fillRect t="-27768" b="-7904"/>
              </a:stretch>
            </a:blipFill>
          </p:spPr>
        </p:sp>
        <p:sp>
          <p:nvSpPr>
            <p:cNvPr id="16" name="TextBox 16"/>
            <p:cNvSpPr txBox="1"/>
            <p:nvPr/>
          </p:nvSpPr>
          <p:spPr>
            <a:xfrm>
              <a:off x="0" y="-47625"/>
              <a:ext cx="6149249" cy="1825885"/>
            </a:xfrm>
            <a:prstGeom prst="rect">
              <a:avLst/>
            </a:prstGeom>
          </p:spPr>
          <p:txBody>
            <a:bodyPr lIns="0" tIns="0" rIns="0" bIns="0" rtlCol="0" anchor="t">
              <a:spAutoFit/>
            </a:bodyPr>
            <a:lstStyle/>
            <a:p>
              <a:pPr>
                <a:lnSpc>
                  <a:spcPct val="120000"/>
                </a:lnSpc>
                <a:spcBef>
                  <a:spcPct val="0"/>
                </a:spcBef>
              </a:pPr>
              <a:r>
                <a:rPr lang="en-US" sz="1700" b="1" i="1">
                  <a:solidFill>
                    <a:srgbClr val="C00000"/>
                  </a:solidFill>
                  <a:latin typeface="Arial" pitchFamily="34" charset="0"/>
                </a:rPr>
                <a:t>BUỒNG TRỨNG</a:t>
              </a:r>
            </a:p>
            <a:p>
              <a:pPr>
                <a:lnSpc>
                  <a:spcPct val="120000"/>
                </a:lnSpc>
                <a:spcBef>
                  <a:spcPct val="0"/>
                </a:spcBef>
              </a:pPr>
              <a:r>
                <a:rPr lang="en-US" sz="1700" b="1" i="1">
                  <a:solidFill>
                    <a:srgbClr val="000000"/>
                  </a:solidFill>
                  <a:latin typeface="Arial" pitchFamily="34" charset="0"/>
                </a:rPr>
                <a:t>Sản xuất trứng và tiết hormone sinh dục nữ</a:t>
              </a:r>
            </a:p>
          </p:txBody>
        </p:sp>
        <p:sp>
          <p:nvSpPr>
            <p:cNvPr id="17" name="TextBox 17"/>
            <p:cNvSpPr txBox="1"/>
            <p:nvPr/>
          </p:nvSpPr>
          <p:spPr>
            <a:xfrm>
              <a:off x="0" y="1975908"/>
              <a:ext cx="6149249" cy="4337343"/>
            </a:xfrm>
            <a:prstGeom prst="rect">
              <a:avLst/>
            </a:prstGeom>
          </p:spPr>
          <p:txBody>
            <a:bodyPr lIns="0" tIns="0" rIns="0" bIns="0" rtlCol="0" anchor="t">
              <a:spAutoFit/>
            </a:bodyPr>
            <a:lstStyle/>
            <a:p>
              <a:pPr>
                <a:lnSpc>
                  <a:spcPct val="120000"/>
                </a:lnSpc>
                <a:spcBef>
                  <a:spcPct val="0"/>
                </a:spcBef>
              </a:pPr>
              <a:r>
                <a:rPr lang="en-US" sz="1700" b="1" i="1">
                  <a:solidFill>
                    <a:srgbClr val="C00000"/>
                  </a:solidFill>
                  <a:latin typeface="Arial" pitchFamily="34" charset="0"/>
                </a:rPr>
                <a:t>ÂM ĐẠO</a:t>
              </a:r>
            </a:p>
            <a:p>
              <a:pPr>
                <a:lnSpc>
                  <a:spcPct val="120000"/>
                </a:lnSpc>
                <a:spcBef>
                  <a:spcPct val="0"/>
                </a:spcBef>
              </a:pPr>
              <a:r>
                <a:rPr lang="en-US" sz="1700" b="1" i="1">
                  <a:solidFill>
                    <a:srgbClr val="000000"/>
                  </a:solidFill>
                  <a:latin typeface="Arial" pitchFamily="34" charset="0"/>
                </a:rPr>
                <a:t>• Có tuyến tiết ra chất nhờn mang tính acid giúp giảm ma sát và ngăn chặn vi khuẩn xâm nhập</a:t>
              </a:r>
            </a:p>
            <a:p>
              <a:pPr>
                <a:lnSpc>
                  <a:spcPct val="120000"/>
                </a:lnSpc>
                <a:spcBef>
                  <a:spcPct val="0"/>
                </a:spcBef>
              </a:pPr>
              <a:r>
                <a:rPr lang="en-US" sz="1700" b="1" i="1">
                  <a:solidFill>
                    <a:srgbClr val="000000"/>
                  </a:solidFill>
                  <a:latin typeface="Arial" pitchFamily="34" charset="0"/>
                </a:rPr>
                <a:t>• Tiếp nhận tinh trùng. </a:t>
              </a:r>
            </a:p>
            <a:p>
              <a:pPr>
                <a:lnSpc>
                  <a:spcPct val="120000"/>
                </a:lnSpc>
                <a:spcBef>
                  <a:spcPct val="0"/>
                </a:spcBef>
              </a:pPr>
              <a:r>
                <a:rPr lang="en-US" sz="1700" b="1" i="1">
                  <a:solidFill>
                    <a:srgbClr val="000000"/>
                  </a:solidFill>
                  <a:latin typeface="Arial" pitchFamily="34" charset="0"/>
                </a:rPr>
                <a:t>• Là đường ra của trẻ khi sinh</a:t>
              </a:r>
            </a:p>
          </p:txBody>
        </p:sp>
        <p:sp>
          <p:nvSpPr>
            <p:cNvPr id="18" name="TextBox 18"/>
            <p:cNvSpPr txBox="1"/>
            <p:nvPr/>
          </p:nvSpPr>
          <p:spPr>
            <a:xfrm>
              <a:off x="15491550" y="-47625"/>
              <a:ext cx="6357357" cy="3081613"/>
            </a:xfrm>
            <a:prstGeom prst="rect">
              <a:avLst/>
            </a:prstGeom>
          </p:spPr>
          <p:txBody>
            <a:bodyPr lIns="0" tIns="0" rIns="0" bIns="0" rtlCol="0" anchor="t">
              <a:spAutoFit/>
            </a:bodyPr>
            <a:lstStyle/>
            <a:p>
              <a:pPr>
                <a:lnSpc>
                  <a:spcPct val="120000"/>
                </a:lnSpc>
                <a:spcBef>
                  <a:spcPct val="0"/>
                </a:spcBef>
              </a:pPr>
              <a:r>
                <a:rPr lang="en-US" sz="1700" b="1" i="1">
                  <a:solidFill>
                    <a:srgbClr val="C00000"/>
                  </a:solidFill>
                  <a:latin typeface="Arial" pitchFamily="34" charset="0"/>
                </a:rPr>
                <a:t>ỐNG DẪN TRỨNG </a:t>
              </a:r>
            </a:p>
            <a:p>
              <a:pPr>
                <a:lnSpc>
                  <a:spcPct val="120000"/>
                </a:lnSpc>
                <a:spcBef>
                  <a:spcPct val="0"/>
                </a:spcBef>
              </a:pPr>
              <a:r>
                <a:rPr lang="en-US" sz="1700" b="1" i="1">
                  <a:solidFill>
                    <a:srgbClr val="000000"/>
                  </a:solidFill>
                  <a:latin typeface="Arial" pitchFamily="34" charset="0"/>
                </a:rPr>
                <a:t>• Đón trứng</a:t>
              </a:r>
            </a:p>
            <a:p>
              <a:pPr>
                <a:lnSpc>
                  <a:spcPct val="120000"/>
                </a:lnSpc>
                <a:spcBef>
                  <a:spcPct val="0"/>
                </a:spcBef>
              </a:pPr>
              <a:r>
                <a:rPr lang="en-US" sz="1700" b="1" i="1">
                  <a:solidFill>
                    <a:srgbClr val="000000"/>
                  </a:solidFill>
                  <a:latin typeface="Arial" pitchFamily="34" charset="0"/>
                </a:rPr>
                <a:t>• Là nơi diễn ra sự thụ tinh </a:t>
              </a:r>
            </a:p>
            <a:p>
              <a:pPr>
                <a:lnSpc>
                  <a:spcPct val="120000"/>
                </a:lnSpc>
                <a:spcBef>
                  <a:spcPct val="0"/>
                </a:spcBef>
              </a:pPr>
              <a:r>
                <a:rPr lang="en-US" sz="1700" b="1" i="1">
                  <a:solidFill>
                    <a:srgbClr val="000000"/>
                  </a:solidFill>
                  <a:latin typeface="Arial" pitchFamily="34" charset="0"/>
                </a:rPr>
                <a:t>• Vận chuyển trứng hoặc hợp tử xuống tử cung</a:t>
              </a:r>
            </a:p>
          </p:txBody>
        </p:sp>
        <p:sp>
          <p:nvSpPr>
            <p:cNvPr id="19" name="TextBox 19"/>
            <p:cNvSpPr txBox="1"/>
            <p:nvPr/>
          </p:nvSpPr>
          <p:spPr>
            <a:xfrm>
              <a:off x="15491550" y="3144308"/>
              <a:ext cx="6599634" cy="1825885"/>
            </a:xfrm>
            <a:prstGeom prst="rect">
              <a:avLst/>
            </a:prstGeom>
          </p:spPr>
          <p:txBody>
            <a:bodyPr lIns="0" tIns="0" rIns="0" bIns="0" rtlCol="0" anchor="t">
              <a:spAutoFit/>
            </a:bodyPr>
            <a:lstStyle/>
            <a:p>
              <a:pPr>
                <a:lnSpc>
                  <a:spcPct val="120000"/>
                </a:lnSpc>
                <a:spcBef>
                  <a:spcPct val="0"/>
                </a:spcBef>
              </a:pPr>
              <a:r>
                <a:rPr lang="en-US" sz="1700" b="1" i="1">
                  <a:solidFill>
                    <a:srgbClr val="C00000"/>
                  </a:solidFill>
                  <a:latin typeface="Arial" pitchFamily="34" charset="0"/>
                </a:rPr>
                <a:t>TỬ CUNG</a:t>
              </a:r>
            </a:p>
            <a:p>
              <a:pPr>
                <a:lnSpc>
                  <a:spcPct val="120000"/>
                </a:lnSpc>
                <a:spcBef>
                  <a:spcPct val="0"/>
                </a:spcBef>
              </a:pPr>
              <a:r>
                <a:rPr lang="en-US" sz="1700" b="1" i="1">
                  <a:solidFill>
                    <a:srgbClr val="000000"/>
                  </a:solidFill>
                  <a:latin typeface="Arial" pitchFamily="34" charset="0"/>
                </a:rPr>
                <a:t>• Tiếp nhận trứng hoặc hợp tử. </a:t>
              </a:r>
            </a:p>
            <a:p>
              <a:pPr>
                <a:lnSpc>
                  <a:spcPct val="120000"/>
                </a:lnSpc>
                <a:spcBef>
                  <a:spcPct val="0"/>
                </a:spcBef>
              </a:pPr>
              <a:r>
                <a:rPr lang="en-US" sz="1700" b="1" i="1">
                  <a:solidFill>
                    <a:srgbClr val="000000"/>
                  </a:solidFill>
                  <a:latin typeface="Arial" pitchFamily="34" charset="0"/>
                </a:rPr>
                <a:t>• Nuôi dưỡng phôi thai</a:t>
              </a:r>
            </a:p>
          </p:txBody>
        </p:sp>
        <p:sp>
          <p:nvSpPr>
            <p:cNvPr id="20" name="TextBox 20"/>
            <p:cNvSpPr txBox="1"/>
            <p:nvPr/>
          </p:nvSpPr>
          <p:spPr>
            <a:xfrm>
              <a:off x="15512487" y="5167842"/>
              <a:ext cx="5087739" cy="1825885"/>
            </a:xfrm>
            <a:prstGeom prst="rect">
              <a:avLst/>
            </a:prstGeom>
          </p:spPr>
          <p:txBody>
            <a:bodyPr lIns="0" tIns="0" rIns="0" bIns="0" rtlCol="0" anchor="t">
              <a:spAutoFit/>
            </a:bodyPr>
            <a:lstStyle/>
            <a:p>
              <a:pPr>
                <a:lnSpc>
                  <a:spcPct val="120000"/>
                </a:lnSpc>
                <a:spcBef>
                  <a:spcPct val="0"/>
                </a:spcBef>
              </a:pPr>
              <a:r>
                <a:rPr lang="en-US" sz="1700" b="1" i="1">
                  <a:solidFill>
                    <a:srgbClr val="C00000"/>
                  </a:solidFill>
                  <a:latin typeface="Arial" pitchFamily="34" charset="0"/>
                </a:rPr>
                <a:t>ÂM HỘ</a:t>
              </a:r>
            </a:p>
            <a:p>
              <a:pPr>
                <a:lnSpc>
                  <a:spcPct val="120000"/>
                </a:lnSpc>
                <a:spcBef>
                  <a:spcPct val="0"/>
                </a:spcBef>
              </a:pPr>
              <a:r>
                <a:rPr lang="en-US" sz="1700" b="1" i="1">
                  <a:solidFill>
                    <a:srgbClr val="000000"/>
                  </a:solidFill>
                  <a:latin typeface="Arial" pitchFamily="34" charset="0"/>
                </a:rPr>
                <a:t>Bảo vệ cơ quan sinh dục</a:t>
              </a:r>
            </a:p>
          </p:txBody>
        </p:sp>
        <p:sp>
          <p:nvSpPr>
            <p:cNvPr id="21" name="AutoShape 21"/>
            <p:cNvSpPr/>
            <p:nvPr/>
          </p:nvSpPr>
          <p:spPr>
            <a:xfrm>
              <a:off x="4727425" y="211667"/>
              <a:ext cx="4509589" cy="2980267"/>
            </a:xfrm>
            <a:prstGeom prst="line">
              <a:avLst/>
            </a:prstGeom>
            <a:ln w="50800" cap="flat">
              <a:solidFill>
                <a:srgbClr val="000000"/>
              </a:solidFill>
              <a:prstDash val="solid"/>
              <a:headEnd type="none" w="sm" len="sm"/>
              <a:tailEnd type="arrow" w="med" len="sm"/>
            </a:ln>
          </p:spPr>
        </p:sp>
        <p:sp>
          <p:nvSpPr>
            <p:cNvPr id="22" name="AutoShape 22"/>
            <p:cNvSpPr/>
            <p:nvPr/>
          </p:nvSpPr>
          <p:spPr>
            <a:xfrm>
              <a:off x="6161385" y="4340314"/>
              <a:ext cx="4659015" cy="875153"/>
            </a:xfrm>
            <a:prstGeom prst="line">
              <a:avLst/>
            </a:prstGeom>
            <a:ln w="50800" cap="flat">
              <a:solidFill>
                <a:srgbClr val="000000"/>
              </a:solidFill>
              <a:prstDash val="solid"/>
              <a:headEnd type="none" w="sm" len="sm"/>
              <a:tailEnd type="arrow" w="med" len="sm"/>
            </a:ln>
          </p:spPr>
        </p:sp>
        <p:sp>
          <p:nvSpPr>
            <p:cNvPr id="23" name="AutoShape 23"/>
            <p:cNvSpPr/>
            <p:nvPr/>
          </p:nvSpPr>
          <p:spPr>
            <a:xfrm flipH="1">
              <a:off x="12134093" y="190476"/>
              <a:ext cx="3236917" cy="2254807"/>
            </a:xfrm>
            <a:prstGeom prst="line">
              <a:avLst/>
            </a:prstGeom>
            <a:ln w="50800" cap="flat">
              <a:solidFill>
                <a:srgbClr val="000000"/>
              </a:solidFill>
              <a:prstDash val="solid"/>
              <a:headEnd type="none" w="sm" len="sm"/>
              <a:tailEnd type="arrow" w="med" len="sm"/>
            </a:ln>
          </p:spPr>
        </p:sp>
        <p:sp>
          <p:nvSpPr>
            <p:cNvPr id="24" name="AutoShape 24"/>
            <p:cNvSpPr/>
            <p:nvPr/>
          </p:nvSpPr>
          <p:spPr>
            <a:xfrm flipH="1">
              <a:off x="10825089" y="5436361"/>
              <a:ext cx="4560438" cy="862839"/>
            </a:xfrm>
            <a:prstGeom prst="line">
              <a:avLst/>
            </a:prstGeom>
            <a:ln w="50800" cap="flat">
              <a:solidFill>
                <a:srgbClr val="000000"/>
              </a:solidFill>
              <a:prstDash val="solid"/>
              <a:headEnd type="none" w="sm" len="sm"/>
              <a:tailEnd type="arrow" w="med" len="sm"/>
            </a:ln>
          </p:spPr>
        </p:sp>
        <p:sp>
          <p:nvSpPr>
            <p:cNvPr id="25" name="AutoShape 25"/>
            <p:cNvSpPr/>
            <p:nvPr/>
          </p:nvSpPr>
          <p:spPr>
            <a:xfrm flipH="1">
              <a:off x="10820400" y="3436998"/>
              <a:ext cx="4565128" cy="177632"/>
            </a:xfrm>
            <a:prstGeom prst="line">
              <a:avLst/>
            </a:prstGeom>
            <a:ln w="50800" cap="flat">
              <a:solidFill>
                <a:srgbClr val="000000"/>
              </a:solidFill>
              <a:prstDash val="solid"/>
              <a:headEnd type="none" w="sm" len="sm"/>
              <a:tailEnd type="arrow" w="med" len="sm"/>
            </a:ln>
          </p:spPr>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6346" y="-1028700"/>
            <a:ext cx="13721517" cy="2057400"/>
            <a:chOff x="0" y="0"/>
            <a:chExt cx="5422258" cy="812800"/>
          </a:xfrm>
        </p:grpSpPr>
        <p:sp>
          <p:nvSpPr>
            <p:cNvPr id="3" name="Freeform 3"/>
            <p:cNvSpPr/>
            <p:nvPr/>
          </p:nvSpPr>
          <p:spPr>
            <a:xfrm>
              <a:off x="0" y="0"/>
              <a:ext cx="5422258" cy="812800"/>
            </a:xfrm>
            <a:custGeom>
              <a:avLst/>
              <a:gdLst/>
              <a:ahLst/>
              <a:cxnLst/>
              <a:rect l="l" t="t" r="r" b="b"/>
              <a:pathLst>
                <a:path w="5422258" h="812800">
                  <a:moveTo>
                    <a:pt x="0" y="0"/>
                  </a:moveTo>
                  <a:lnTo>
                    <a:pt x="5422258" y="0"/>
                  </a:lnTo>
                  <a:lnTo>
                    <a:pt x="5422258" y="812800"/>
                  </a:lnTo>
                  <a:lnTo>
                    <a:pt x="0" y="812800"/>
                  </a:lnTo>
                  <a:close/>
                </a:path>
              </a:pathLst>
            </a:custGeom>
            <a:solidFill>
              <a:srgbClr val="FFBC00"/>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5" name="TextBox 5"/>
          <p:cNvSpPr txBox="1"/>
          <p:nvPr/>
        </p:nvSpPr>
        <p:spPr>
          <a:xfrm>
            <a:off x="1306454" y="287867"/>
            <a:ext cx="8727538" cy="38452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I. CẤU TẠO VÀ CHỨC NĂNG CỦA HỆ SINH DỤC</a:t>
            </a:r>
          </a:p>
        </p:txBody>
      </p:sp>
      <p:sp>
        <p:nvSpPr>
          <p:cNvPr id="6" name="Freeform 6"/>
          <p:cNvSpPr/>
          <p:nvPr/>
        </p:nvSpPr>
        <p:spPr>
          <a:xfrm>
            <a:off x="-40061" y="-1768984"/>
            <a:ext cx="1862859" cy="3327400"/>
          </a:xfrm>
          <a:custGeom>
            <a:avLst/>
            <a:gdLst/>
            <a:ahLst/>
            <a:cxnLst/>
            <a:rect l="l" t="t" r="r" b="b"/>
            <a:pathLst>
              <a:path w="2795016" h="4991100">
                <a:moveTo>
                  <a:pt x="0" y="0"/>
                </a:moveTo>
                <a:lnTo>
                  <a:pt x="2795016" y="0"/>
                </a:lnTo>
                <a:lnTo>
                  <a:pt x="2795016" y="4991100"/>
                </a:lnTo>
                <a:lnTo>
                  <a:pt x="0" y="49911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0983052" y="0"/>
            <a:ext cx="1248356" cy="1558416"/>
          </a:xfrm>
          <a:custGeom>
            <a:avLst/>
            <a:gdLst/>
            <a:ahLst/>
            <a:cxnLst/>
            <a:rect l="l" t="t" r="r" b="b"/>
            <a:pathLst>
              <a:path w="1873022" h="2337624">
                <a:moveTo>
                  <a:pt x="0" y="0"/>
                </a:moveTo>
                <a:lnTo>
                  <a:pt x="1873021" y="0"/>
                </a:lnTo>
                <a:lnTo>
                  <a:pt x="1873021" y="2337624"/>
                </a:lnTo>
                <a:lnTo>
                  <a:pt x="0" y="2337624"/>
                </a:lnTo>
                <a:lnTo>
                  <a:pt x="0" y="0"/>
                </a:lnTo>
                <a:close/>
              </a:path>
            </a:pathLst>
          </a:custGeom>
          <a:blipFill>
            <a:blip r:embed="rId4"/>
            <a:stretch>
              <a:fillRect/>
            </a:stretch>
          </a:blipFill>
        </p:spPr>
      </p:sp>
      <p:grpSp>
        <p:nvGrpSpPr>
          <p:cNvPr id="8" name="Group 8"/>
          <p:cNvGrpSpPr/>
          <p:nvPr/>
        </p:nvGrpSpPr>
        <p:grpSpPr>
          <a:xfrm>
            <a:off x="685622" y="1736216"/>
            <a:ext cx="10817582" cy="1068097"/>
            <a:chOff x="0" y="0"/>
            <a:chExt cx="21640800" cy="2136194"/>
          </a:xfrm>
        </p:grpSpPr>
        <p:grpSp>
          <p:nvGrpSpPr>
            <p:cNvPr id="9" name="Group 9"/>
            <p:cNvGrpSpPr/>
            <p:nvPr/>
          </p:nvGrpSpPr>
          <p:grpSpPr>
            <a:xfrm>
              <a:off x="0" y="0"/>
              <a:ext cx="21640800" cy="2136194"/>
              <a:chOff x="0" y="0"/>
              <a:chExt cx="4274726" cy="421964"/>
            </a:xfrm>
          </p:grpSpPr>
          <p:sp>
            <p:nvSpPr>
              <p:cNvPr id="10" name="Freeform 10"/>
              <p:cNvSpPr/>
              <p:nvPr/>
            </p:nvSpPr>
            <p:spPr>
              <a:xfrm>
                <a:off x="0" y="0"/>
                <a:ext cx="4274726" cy="421964"/>
              </a:xfrm>
              <a:custGeom>
                <a:avLst/>
                <a:gdLst/>
                <a:ahLst/>
                <a:cxnLst/>
                <a:rect l="l" t="t" r="r" b="b"/>
                <a:pathLst>
                  <a:path w="4274726" h="421964">
                    <a:moveTo>
                      <a:pt x="24327" y="0"/>
                    </a:moveTo>
                    <a:lnTo>
                      <a:pt x="4250399" y="0"/>
                    </a:lnTo>
                    <a:cubicBezTo>
                      <a:pt x="4263834" y="0"/>
                      <a:pt x="4274726" y="10891"/>
                      <a:pt x="4274726" y="24327"/>
                    </a:cubicBezTo>
                    <a:lnTo>
                      <a:pt x="4274726" y="397638"/>
                    </a:lnTo>
                    <a:cubicBezTo>
                      <a:pt x="4274726" y="411073"/>
                      <a:pt x="4263834" y="421964"/>
                      <a:pt x="4250399" y="421964"/>
                    </a:cubicBezTo>
                    <a:lnTo>
                      <a:pt x="24327" y="421964"/>
                    </a:lnTo>
                    <a:cubicBezTo>
                      <a:pt x="10891" y="421964"/>
                      <a:pt x="0" y="411073"/>
                      <a:pt x="0" y="397638"/>
                    </a:cubicBezTo>
                    <a:lnTo>
                      <a:pt x="0" y="24327"/>
                    </a:lnTo>
                    <a:cubicBezTo>
                      <a:pt x="0" y="10891"/>
                      <a:pt x="10891" y="0"/>
                      <a:pt x="24327" y="0"/>
                    </a:cubicBezTo>
                    <a:close/>
                  </a:path>
                </a:pathLst>
              </a:custGeom>
              <a:gradFill rotWithShape="1">
                <a:gsLst>
                  <a:gs pos="0">
                    <a:srgbClr val="FFF7AD">
                      <a:alpha val="100000"/>
                    </a:srgbClr>
                  </a:gs>
                  <a:gs pos="100000">
                    <a:srgbClr val="FFA9F9">
                      <a:alpha val="100000"/>
                    </a:srgbClr>
                  </a:gs>
                </a:gsLst>
                <a:lin ang="0"/>
              </a:gradFill>
            </p:spPr>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2239"/>
                  </a:lnSpc>
                </a:pPr>
                <a:endParaRPr b="1">
                  <a:latin typeface="Arial" pitchFamily="34" charset="0"/>
                </a:endParaRPr>
              </a:p>
            </p:txBody>
          </p:sp>
        </p:grpSp>
        <p:sp>
          <p:nvSpPr>
            <p:cNvPr id="12" name="TextBox 12"/>
            <p:cNvSpPr txBox="1"/>
            <p:nvPr/>
          </p:nvSpPr>
          <p:spPr>
            <a:xfrm>
              <a:off x="639355" y="235190"/>
              <a:ext cx="20362091" cy="1615444"/>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Hệ sinh dục nữ có chức năng sản xuất trứng, tiết hormone sinh dục nữ và là nơi diễn ra quá trình thụ tinh, phát triển phôi thai</a:t>
              </a:r>
            </a:p>
          </p:txBody>
        </p:sp>
      </p:grpSp>
      <p:sp>
        <p:nvSpPr>
          <p:cNvPr id="13" name="TextBox 13"/>
          <p:cNvSpPr txBox="1"/>
          <p:nvPr/>
        </p:nvSpPr>
        <p:spPr>
          <a:xfrm>
            <a:off x="685621" y="1160483"/>
            <a:ext cx="8377134" cy="38452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1. Cấu tạo và chức năng cơ quan sinh dục nữ</a:t>
            </a:r>
          </a:p>
        </p:txBody>
      </p:sp>
      <p:grpSp>
        <p:nvGrpSpPr>
          <p:cNvPr id="26" name="Group 14"/>
          <p:cNvGrpSpPr/>
          <p:nvPr/>
        </p:nvGrpSpPr>
        <p:grpSpPr>
          <a:xfrm>
            <a:off x="685621" y="2958302"/>
            <a:ext cx="11042716" cy="3638441"/>
            <a:chOff x="0" y="-47625"/>
            <a:chExt cx="22091184" cy="7276884"/>
          </a:xfrm>
        </p:grpSpPr>
        <p:sp>
          <p:nvSpPr>
            <p:cNvPr id="27" name="Freeform 15"/>
            <p:cNvSpPr/>
            <p:nvPr/>
          </p:nvSpPr>
          <p:spPr>
            <a:xfrm>
              <a:off x="6149250" y="0"/>
              <a:ext cx="9342299" cy="7229259"/>
            </a:xfrm>
            <a:custGeom>
              <a:avLst/>
              <a:gdLst/>
              <a:ahLst/>
              <a:cxnLst/>
              <a:rect l="l" t="t" r="r" b="b"/>
              <a:pathLst>
                <a:path w="9342299" h="7229259">
                  <a:moveTo>
                    <a:pt x="0" y="0"/>
                  </a:moveTo>
                  <a:lnTo>
                    <a:pt x="9342300" y="0"/>
                  </a:lnTo>
                  <a:lnTo>
                    <a:pt x="9342300" y="7229259"/>
                  </a:lnTo>
                  <a:lnTo>
                    <a:pt x="0" y="7229259"/>
                  </a:lnTo>
                  <a:lnTo>
                    <a:pt x="0" y="0"/>
                  </a:lnTo>
                  <a:close/>
                </a:path>
              </a:pathLst>
            </a:custGeom>
            <a:blipFill>
              <a:blip r:embed="rId5"/>
              <a:stretch>
                <a:fillRect t="-27768" b="-7904"/>
              </a:stretch>
            </a:blipFill>
          </p:spPr>
        </p:sp>
        <p:sp>
          <p:nvSpPr>
            <p:cNvPr id="28" name="TextBox 16"/>
            <p:cNvSpPr txBox="1"/>
            <p:nvPr/>
          </p:nvSpPr>
          <p:spPr>
            <a:xfrm>
              <a:off x="0" y="-47625"/>
              <a:ext cx="6149249" cy="1825885"/>
            </a:xfrm>
            <a:prstGeom prst="rect">
              <a:avLst/>
            </a:prstGeom>
          </p:spPr>
          <p:txBody>
            <a:bodyPr lIns="0" tIns="0" rIns="0" bIns="0" rtlCol="0" anchor="t">
              <a:spAutoFit/>
            </a:bodyPr>
            <a:lstStyle/>
            <a:p>
              <a:pPr>
                <a:lnSpc>
                  <a:spcPct val="120000"/>
                </a:lnSpc>
                <a:spcBef>
                  <a:spcPct val="0"/>
                </a:spcBef>
              </a:pPr>
              <a:r>
                <a:rPr lang="en-US" sz="1700" b="1" i="1">
                  <a:solidFill>
                    <a:srgbClr val="C00000"/>
                  </a:solidFill>
                  <a:latin typeface="Arial" pitchFamily="34" charset="0"/>
                </a:rPr>
                <a:t>BUỒNG TRỨNG</a:t>
              </a:r>
            </a:p>
            <a:p>
              <a:pPr>
                <a:lnSpc>
                  <a:spcPct val="120000"/>
                </a:lnSpc>
                <a:spcBef>
                  <a:spcPct val="0"/>
                </a:spcBef>
              </a:pPr>
              <a:r>
                <a:rPr lang="en-US" sz="1700" b="1" i="1">
                  <a:solidFill>
                    <a:srgbClr val="000000"/>
                  </a:solidFill>
                  <a:latin typeface="Arial" pitchFamily="34" charset="0"/>
                </a:rPr>
                <a:t>Sản xuất trứng và tiết hormone sinh dục nữ</a:t>
              </a:r>
            </a:p>
          </p:txBody>
        </p:sp>
        <p:sp>
          <p:nvSpPr>
            <p:cNvPr id="29" name="TextBox 17"/>
            <p:cNvSpPr txBox="1"/>
            <p:nvPr/>
          </p:nvSpPr>
          <p:spPr>
            <a:xfrm>
              <a:off x="0" y="1975908"/>
              <a:ext cx="6149249" cy="4337343"/>
            </a:xfrm>
            <a:prstGeom prst="rect">
              <a:avLst/>
            </a:prstGeom>
          </p:spPr>
          <p:txBody>
            <a:bodyPr lIns="0" tIns="0" rIns="0" bIns="0" rtlCol="0" anchor="t">
              <a:spAutoFit/>
            </a:bodyPr>
            <a:lstStyle/>
            <a:p>
              <a:pPr>
                <a:lnSpc>
                  <a:spcPct val="120000"/>
                </a:lnSpc>
                <a:spcBef>
                  <a:spcPct val="0"/>
                </a:spcBef>
              </a:pPr>
              <a:r>
                <a:rPr lang="en-US" sz="1700" b="1" i="1">
                  <a:solidFill>
                    <a:srgbClr val="C00000"/>
                  </a:solidFill>
                  <a:latin typeface="Arial" pitchFamily="34" charset="0"/>
                </a:rPr>
                <a:t>ÂM ĐẠO</a:t>
              </a:r>
            </a:p>
            <a:p>
              <a:pPr>
                <a:lnSpc>
                  <a:spcPct val="120000"/>
                </a:lnSpc>
                <a:spcBef>
                  <a:spcPct val="0"/>
                </a:spcBef>
              </a:pPr>
              <a:r>
                <a:rPr lang="en-US" sz="1700" b="1" i="1">
                  <a:solidFill>
                    <a:srgbClr val="000000"/>
                  </a:solidFill>
                  <a:latin typeface="Arial" pitchFamily="34" charset="0"/>
                </a:rPr>
                <a:t>• Có tuyến tiết ra chất nhờn mang tính acid giúp giảm ma sát và ngăn chặn vi khuẩn xâm nhập</a:t>
              </a:r>
            </a:p>
            <a:p>
              <a:pPr>
                <a:lnSpc>
                  <a:spcPct val="120000"/>
                </a:lnSpc>
                <a:spcBef>
                  <a:spcPct val="0"/>
                </a:spcBef>
              </a:pPr>
              <a:r>
                <a:rPr lang="en-US" sz="1700" b="1" i="1">
                  <a:solidFill>
                    <a:srgbClr val="000000"/>
                  </a:solidFill>
                  <a:latin typeface="Arial" pitchFamily="34" charset="0"/>
                </a:rPr>
                <a:t>• Tiếp nhận tinh trùng. </a:t>
              </a:r>
            </a:p>
            <a:p>
              <a:pPr>
                <a:lnSpc>
                  <a:spcPct val="120000"/>
                </a:lnSpc>
                <a:spcBef>
                  <a:spcPct val="0"/>
                </a:spcBef>
              </a:pPr>
              <a:r>
                <a:rPr lang="en-US" sz="1700" b="1" i="1">
                  <a:solidFill>
                    <a:srgbClr val="000000"/>
                  </a:solidFill>
                  <a:latin typeface="Arial" pitchFamily="34" charset="0"/>
                </a:rPr>
                <a:t>• Là đường ra của trẻ khi sinh</a:t>
              </a:r>
            </a:p>
          </p:txBody>
        </p:sp>
        <p:sp>
          <p:nvSpPr>
            <p:cNvPr id="30" name="TextBox 18"/>
            <p:cNvSpPr txBox="1"/>
            <p:nvPr/>
          </p:nvSpPr>
          <p:spPr>
            <a:xfrm>
              <a:off x="15491550" y="-47625"/>
              <a:ext cx="6357357" cy="3081613"/>
            </a:xfrm>
            <a:prstGeom prst="rect">
              <a:avLst/>
            </a:prstGeom>
          </p:spPr>
          <p:txBody>
            <a:bodyPr lIns="0" tIns="0" rIns="0" bIns="0" rtlCol="0" anchor="t">
              <a:spAutoFit/>
            </a:bodyPr>
            <a:lstStyle/>
            <a:p>
              <a:pPr>
                <a:lnSpc>
                  <a:spcPct val="120000"/>
                </a:lnSpc>
                <a:spcBef>
                  <a:spcPct val="0"/>
                </a:spcBef>
              </a:pPr>
              <a:r>
                <a:rPr lang="en-US" sz="1700" b="1" i="1">
                  <a:solidFill>
                    <a:srgbClr val="C00000"/>
                  </a:solidFill>
                  <a:latin typeface="Arial" pitchFamily="34" charset="0"/>
                </a:rPr>
                <a:t>ỐNG DẪN TRỨNG </a:t>
              </a:r>
            </a:p>
            <a:p>
              <a:pPr>
                <a:lnSpc>
                  <a:spcPct val="120000"/>
                </a:lnSpc>
                <a:spcBef>
                  <a:spcPct val="0"/>
                </a:spcBef>
              </a:pPr>
              <a:r>
                <a:rPr lang="en-US" sz="1700" b="1" i="1">
                  <a:solidFill>
                    <a:srgbClr val="000000"/>
                  </a:solidFill>
                  <a:latin typeface="Arial" pitchFamily="34" charset="0"/>
                </a:rPr>
                <a:t>• Đón trứng</a:t>
              </a:r>
            </a:p>
            <a:p>
              <a:pPr>
                <a:lnSpc>
                  <a:spcPct val="120000"/>
                </a:lnSpc>
                <a:spcBef>
                  <a:spcPct val="0"/>
                </a:spcBef>
              </a:pPr>
              <a:r>
                <a:rPr lang="en-US" sz="1700" b="1" i="1">
                  <a:solidFill>
                    <a:srgbClr val="000000"/>
                  </a:solidFill>
                  <a:latin typeface="Arial" pitchFamily="34" charset="0"/>
                </a:rPr>
                <a:t>• Là nơi diễn ra sự thụ tinh </a:t>
              </a:r>
            </a:p>
            <a:p>
              <a:pPr>
                <a:lnSpc>
                  <a:spcPct val="120000"/>
                </a:lnSpc>
                <a:spcBef>
                  <a:spcPct val="0"/>
                </a:spcBef>
              </a:pPr>
              <a:r>
                <a:rPr lang="en-US" sz="1700" b="1" i="1">
                  <a:solidFill>
                    <a:srgbClr val="000000"/>
                  </a:solidFill>
                  <a:latin typeface="Arial" pitchFamily="34" charset="0"/>
                </a:rPr>
                <a:t>• Vận chuyển trứng hoặc hợp tử xuống tử cung</a:t>
              </a:r>
            </a:p>
          </p:txBody>
        </p:sp>
        <p:sp>
          <p:nvSpPr>
            <p:cNvPr id="31" name="TextBox 19"/>
            <p:cNvSpPr txBox="1"/>
            <p:nvPr/>
          </p:nvSpPr>
          <p:spPr>
            <a:xfrm>
              <a:off x="15491550" y="3144308"/>
              <a:ext cx="6599634" cy="1825885"/>
            </a:xfrm>
            <a:prstGeom prst="rect">
              <a:avLst/>
            </a:prstGeom>
          </p:spPr>
          <p:txBody>
            <a:bodyPr lIns="0" tIns="0" rIns="0" bIns="0" rtlCol="0" anchor="t">
              <a:spAutoFit/>
            </a:bodyPr>
            <a:lstStyle/>
            <a:p>
              <a:pPr>
                <a:lnSpc>
                  <a:spcPct val="120000"/>
                </a:lnSpc>
                <a:spcBef>
                  <a:spcPct val="0"/>
                </a:spcBef>
              </a:pPr>
              <a:r>
                <a:rPr lang="en-US" sz="1700" b="1" i="1">
                  <a:solidFill>
                    <a:srgbClr val="C00000"/>
                  </a:solidFill>
                  <a:latin typeface="Arial" pitchFamily="34" charset="0"/>
                </a:rPr>
                <a:t>TỬ CUNG</a:t>
              </a:r>
            </a:p>
            <a:p>
              <a:pPr>
                <a:lnSpc>
                  <a:spcPct val="120000"/>
                </a:lnSpc>
                <a:spcBef>
                  <a:spcPct val="0"/>
                </a:spcBef>
              </a:pPr>
              <a:r>
                <a:rPr lang="en-US" sz="1700" b="1" i="1">
                  <a:solidFill>
                    <a:srgbClr val="000000"/>
                  </a:solidFill>
                  <a:latin typeface="Arial" pitchFamily="34" charset="0"/>
                </a:rPr>
                <a:t>• Tiếp nhận trứng hoặc hợp tử. </a:t>
              </a:r>
            </a:p>
            <a:p>
              <a:pPr>
                <a:lnSpc>
                  <a:spcPct val="120000"/>
                </a:lnSpc>
                <a:spcBef>
                  <a:spcPct val="0"/>
                </a:spcBef>
              </a:pPr>
              <a:r>
                <a:rPr lang="en-US" sz="1700" b="1" i="1">
                  <a:solidFill>
                    <a:srgbClr val="000000"/>
                  </a:solidFill>
                  <a:latin typeface="Arial" pitchFamily="34" charset="0"/>
                </a:rPr>
                <a:t>• Nuôi dưỡng phôi thai</a:t>
              </a:r>
            </a:p>
          </p:txBody>
        </p:sp>
        <p:sp>
          <p:nvSpPr>
            <p:cNvPr id="32" name="TextBox 20"/>
            <p:cNvSpPr txBox="1"/>
            <p:nvPr/>
          </p:nvSpPr>
          <p:spPr>
            <a:xfrm>
              <a:off x="15512487" y="5167842"/>
              <a:ext cx="5087739" cy="1825885"/>
            </a:xfrm>
            <a:prstGeom prst="rect">
              <a:avLst/>
            </a:prstGeom>
          </p:spPr>
          <p:txBody>
            <a:bodyPr lIns="0" tIns="0" rIns="0" bIns="0" rtlCol="0" anchor="t">
              <a:spAutoFit/>
            </a:bodyPr>
            <a:lstStyle/>
            <a:p>
              <a:pPr>
                <a:lnSpc>
                  <a:spcPct val="120000"/>
                </a:lnSpc>
                <a:spcBef>
                  <a:spcPct val="0"/>
                </a:spcBef>
              </a:pPr>
              <a:r>
                <a:rPr lang="en-US" sz="1700" b="1" i="1">
                  <a:solidFill>
                    <a:srgbClr val="C00000"/>
                  </a:solidFill>
                  <a:latin typeface="Arial" pitchFamily="34" charset="0"/>
                </a:rPr>
                <a:t>ÂM HỘ</a:t>
              </a:r>
            </a:p>
            <a:p>
              <a:pPr>
                <a:lnSpc>
                  <a:spcPct val="120000"/>
                </a:lnSpc>
                <a:spcBef>
                  <a:spcPct val="0"/>
                </a:spcBef>
              </a:pPr>
              <a:r>
                <a:rPr lang="en-US" sz="1700" b="1" i="1">
                  <a:solidFill>
                    <a:srgbClr val="000000"/>
                  </a:solidFill>
                  <a:latin typeface="Arial" pitchFamily="34" charset="0"/>
                </a:rPr>
                <a:t>Bảo vệ cơ quan sinh dục</a:t>
              </a:r>
            </a:p>
          </p:txBody>
        </p:sp>
        <p:sp>
          <p:nvSpPr>
            <p:cNvPr id="33" name="AutoShape 21"/>
            <p:cNvSpPr/>
            <p:nvPr/>
          </p:nvSpPr>
          <p:spPr>
            <a:xfrm>
              <a:off x="4727425" y="211667"/>
              <a:ext cx="4509589" cy="2980267"/>
            </a:xfrm>
            <a:prstGeom prst="line">
              <a:avLst/>
            </a:prstGeom>
            <a:ln w="50800" cap="flat">
              <a:solidFill>
                <a:srgbClr val="000000"/>
              </a:solidFill>
              <a:prstDash val="solid"/>
              <a:headEnd type="none" w="sm" len="sm"/>
              <a:tailEnd type="arrow" w="med" len="sm"/>
            </a:ln>
          </p:spPr>
        </p:sp>
        <p:sp>
          <p:nvSpPr>
            <p:cNvPr id="34" name="AutoShape 22"/>
            <p:cNvSpPr/>
            <p:nvPr/>
          </p:nvSpPr>
          <p:spPr>
            <a:xfrm>
              <a:off x="6161385" y="4340314"/>
              <a:ext cx="4659015" cy="875153"/>
            </a:xfrm>
            <a:prstGeom prst="line">
              <a:avLst/>
            </a:prstGeom>
            <a:ln w="50800" cap="flat">
              <a:solidFill>
                <a:srgbClr val="000000"/>
              </a:solidFill>
              <a:prstDash val="solid"/>
              <a:headEnd type="none" w="sm" len="sm"/>
              <a:tailEnd type="arrow" w="med" len="sm"/>
            </a:ln>
          </p:spPr>
        </p:sp>
        <p:sp>
          <p:nvSpPr>
            <p:cNvPr id="35" name="AutoShape 23"/>
            <p:cNvSpPr/>
            <p:nvPr/>
          </p:nvSpPr>
          <p:spPr>
            <a:xfrm flipH="1">
              <a:off x="12134093" y="190476"/>
              <a:ext cx="3236917" cy="2254807"/>
            </a:xfrm>
            <a:prstGeom prst="line">
              <a:avLst/>
            </a:prstGeom>
            <a:ln w="50800" cap="flat">
              <a:solidFill>
                <a:srgbClr val="000000"/>
              </a:solidFill>
              <a:prstDash val="solid"/>
              <a:headEnd type="none" w="sm" len="sm"/>
              <a:tailEnd type="arrow" w="med" len="sm"/>
            </a:ln>
          </p:spPr>
        </p:sp>
        <p:sp>
          <p:nvSpPr>
            <p:cNvPr id="36" name="AutoShape 24"/>
            <p:cNvSpPr/>
            <p:nvPr/>
          </p:nvSpPr>
          <p:spPr>
            <a:xfrm flipH="1">
              <a:off x="10825089" y="5436361"/>
              <a:ext cx="4560438" cy="862839"/>
            </a:xfrm>
            <a:prstGeom prst="line">
              <a:avLst/>
            </a:prstGeom>
            <a:ln w="50800" cap="flat">
              <a:solidFill>
                <a:srgbClr val="000000"/>
              </a:solidFill>
              <a:prstDash val="solid"/>
              <a:headEnd type="none" w="sm" len="sm"/>
              <a:tailEnd type="arrow" w="med" len="sm"/>
            </a:ln>
          </p:spPr>
        </p:sp>
        <p:sp>
          <p:nvSpPr>
            <p:cNvPr id="37" name="AutoShape 25"/>
            <p:cNvSpPr/>
            <p:nvPr/>
          </p:nvSpPr>
          <p:spPr>
            <a:xfrm flipH="1">
              <a:off x="10820400" y="3436998"/>
              <a:ext cx="4565128" cy="177632"/>
            </a:xfrm>
            <a:prstGeom prst="line">
              <a:avLst/>
            </a:prstGeom>
            <a:ln w="50800" cap="flat">
              <a:solidFill>
                <a:srgbClr val="000000"/>
              </a:solidFill>
              <a:prstDash val="solid"/>
              <a:headEnd type="none" w="sm" len="sm"/>
              <a:tailEnd type="arrow" w="med" len="sm"/>
            </a:ln>
          </p:spPr>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6346" y="-1028700"/>
            <a:ext cx="13721517" cy="2057400"/>
            <a:chOff x="0" y="0"/>
            <a:chExt cx="5422258" cy="812800"/>
          </a:xfrm>
        </p:grpSpPr>
        <p:sp>
          <p:nvSpPr>
            <p:cNvPr id="3" name="Freeform 3"/>
            <p:cNvSpPr/>
            <p:nvPr/>
          </p:nvSpPr>
          <p:spPr>
            <a:xfrm>
              <a:off x="0" y="0"/>
              <a:ext cx="5422258" cy="812800"/>
            </a:xfrm>
            <a:custGeom>
              <a:avLst/>
              <a:gdLst/>
              <a:ahLst/>
              <a:cxnLst/>
              <a:rect l="l" t="t" r="r" b="b"/>
              <a:pathLst>
                <a:path w="5422258" h="812800">
                  <a:moveTo>
                    <a:pt x="0" y="0"/>
                  </a:moveTo>
                  <a:lnTo>
                    <a:pt x="5422258" y="0"/>
                  </a:lnTo>
                  <a:lnTo>
                    <a:pt x="5422258" y="812800"/>
                  </a:lnTo>
                  <a:lnTo>
                    <a:pt x="0" y="812800"/>
                  </a:lnTo>
                  <a:close/>
                </a:path>
              </a:pathLst>
            </a:custGeom>
            <a:solidFill>
              <a:srgbClr val="FFBC00"/>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5" name="TextBox 5"/>
          <p:cNvSpPr txBox="1"/>
          <p:nvPr/>
        </p:nvSpPr>
        <p:spPr>
          <a:xfrm>
            <a:off x="1306454" y="287867"/>
            <a:ext cx="8727538" cy="38452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I. CẤU TẠO VÀ CHỨC NĂNG CỦA HỆ SINH DỤC</a:t>
            </a:r>
          </a:p>
        </p:txBody>
      </p:sp>
      <p:sp>
        <p:nvSpPr>
          <p:cNvPr id="6" name="Freeform 6"/>
          <p:cNvSpPr/>
          <p:nvPr/>
        </p:nvSpPr>
        <p:spPr>
          <a:xfrm>
            <a:off x="-40061" y="-1768984"/>
            <a:ext cx="1862859" cy="3327400"/>
          </a:xfrm>
          <a:custGeom>
            <a:avLst/>
            <a:gdLst/>
            <a:ahLst/>
            <a:cxnLst/>
            <a:rect l="l" t="t" r="r" b="b"/>
            <a:pathLst>
              <a:path w="2795016" h="4991100">
                <a:moveTo>
                  <a:pt x="0" y="0"/>
                </a:moveTo>
                <a:lnTo>
                  <a:pt x="2795016" y="0"/>
                </a:lnTo>
                <a:lnTo>
                  <a:pt x="2795016" y="4991100"/>
                </a:lnTo>
                <a:lnTo>
                  <a:pt x="0" y="49911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0497634" y="0"/>
            <a:ext cx="1691191" cy="1558416"/>
          </a:xfrm>
          <a:custGeom>
            <a:avLst/>
            <a:gdLst/>
            <a:ahLst/>
            <a:cxnLst/>
            <a:rect l="l" t="t" r="r" b="b"/>
            <a:pathLst>
              <a:path w="2537448" h="2337624">
                <a:moveTo>
                  <a:pt x="0" y="0"/>
                </a:moveTo>
                <a:lnTo>
                  <a:pt x="2537448" y="0"/>
                </a:lnTo>
                <a:lnTo>
                  <a:pt x="2537448" y="2337624"/>
                </a:lnTo>
                <a:lnTo>
                  <a:pt x="0" y="233762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8" name="Group 8"/>
          <p:cNvGrpSpPr/>
          <p:nvPr/>
        </p:nvGrpSpPr>
        <p:grpSpPr>
          <a:xfrm>
            <a:off x="685622" y="1736216"/>
            <a:ext cx="10817582" cy="1068097"/>
            <a:chOff x="0" y="0"/>
            <a:chExt cx="21640800" cy="2136194"/>
          </a:xfrm>
        </p:grpSpPr>
        <p:grpSp>
          <p:nvGrpSpPr>
            <p:cNvPr id="9" name="Group 9"/>
            <p:cNvGrpSpPr/>
            <p:nvPr/>
          </p:nvGrpSpPr>
          <p:grpSpPr>
            <a:xfrm>
              <a:off x="0" y="0"/>
              <a:ext cx="21640800" cy="2136194"/>
              <a:chOff x="0" y="0"/>
              <a:chExt cx="4274726" cy="421964"/>
            </a:xfrm>
          </p:grpSpPr>
          <p:sp>
            <p:nvSpPr>
              <p:cNvPr id="10" name="Freeform 10"/>
              <p:cNvSpPr/>
              <p:nvPr/>
            </p:nvSpPr>
            <p:spPr>
              <a:xfrm>
                <a:off x="0" y="0"/>
                <a:ext cx="4274726" cy="421964"/>
              </a:xfrm>
              <a:custGeom>
                <a:avLst/>
                <a:gdLst/>
                <a:ahLst/>
                <a:cxnLst/>
                <a:rect l="l" t="t" r="r" b="b"/>
                <a:pathLst>
                  <a:path w="4274726" h="421964">
                    <a:moveTo>
                      <a:pt x="24327" y="0"/>
                    </a:moveTo>
                    <a:lnTo>
                      <a:pt x="4250399" y="0"/>
                    </a:lnTo>
                    <a:cubicBezTo>
                      <a:pt x="4263834" y="0"/>
                      <a:pt x="4274726" y="10891"/>
                      <a:pt x="4274726" y="24327"/>
                    </a:cubicBezTo>
                    <a:lnTo>
                      <a:pt x="4274726" y="397638"/>
                    </a:lnTo>
                    <a:cubicBezTo>
                      <a:pt x="4274726" y="411073"/>
                      <a:pt x="4263834" y="421964"/>
                      <a:pt x="4250399" y="421964"/>
                    </a:cubicBezTo>
                    <a:lnTo>
                      <a:pt x="24327" y="421964"/>
                    </a:lnTo>
                    <a:cubicBezTo>
                      <a:pt x="10891" y="421964"/>
                      <a:pt x="0" y="411073"/>
                      <a:pt x="0" y="397638"/>
                    </a:cubicBezTo>
                    <a:lnTo>
                      <a:pt x="0" y="24327"/>
                    </a:lnTo>
                    <a:cubicBezTo>
                      <a:pt x="0" y="10891"/>
                      <a:pt x="10891" y="0"/>
                      <a:pt x="24327" y="0"/>
                    </a:cubicBezTo>
                    <a:close/>
                  </a:path>
                </a:pathLst>
              </a:custGeom>
              <a:solidFill>
                <a:srgbClr val="FFDE59"/>
              </a:solidFill>
            </p:spPr>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2239"/>
                  </a:lnSpc>
                </a:pPr>
                <a:endParaRPr b="1">
                  <a:latin typeface="Arial" pitchFamily="34" charset="0"/>
                </a:endParaRPr>
              </a:p>
            </p:txBody>
          </p:sp>
        </p:grpSp>
        <p:sp>
          <p:nvSpPr>
            <p:cNvPr id="12" name="TextBox 12"/>
            <p:cNvSpPr txBox="1"/>
            <p:nvPr/>
          </p:nvSpPr>
          <p:spPr>
            <a:xfrm>
              <a:off x="639355" y="235190"/>
              <a:ext cx="20362091" cy="1615444"/>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Quan sát, kể tên và trình bày chức năng của các cơ quan trong hệ sinh dục nam</a:t>
              </a:r>
            </a:p>
          </p:txBody>
        </p:sp>
      </p:grpSp>
      <p:sp>
        <p:nvSpPr>
          <p:cNvPr id="13" name="TextBox 13"/>
          <p:cNvSpPr txBox="1"/>
          <p:nvPr/>
        </p:nvSpPr>
        <p:spPr>
          <a:xfrm>
            <a:off x="685621" y="1160483"/>
            <a:ext cx="8377134" cy="423193"/>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2</a:t>
            </a:r>
            <a:r>
              <a:rPr lang="en-US" sz="2300" b="1" smtClean="0">
                <a:solidFill>
                  <a:srgbClr val="000000"/>
                </a:solidFill>
                <a:latin typeface="Arial" pitchFamily="34" charset="0"/>
              </a:rPr>
              <a:t>. </a:t>
            </a:r>
            <a:r>
              <a:rPr lang="en-US" sz="2300" b="1">
                <a:solidFill>
                  <a:srgbClr val="000000"/>
                </a:solidFill>
                <a:latin typeface="Arial" pitchFamily="34" charset="0"/>
              </a:rPr>
              <a:t>Cấu tạo và chức năng cơ quan sinh dục nam</a:t>
            </a:r>
          </a:p>
        </p:txBody>
      </p:sp>
      <p:grpSp>
        <p:nvGrpSpPr>
          <p:cNvPr id="14" name="Group 14"/>
          <p:cNvGrpSpPr/>
          <p:nvPr/>
        </p:nvGrpSpPr>
        <p:grpSpPr>
          <a:xfrm>
            <a:off x="685621" y="2958300"/>
            <a:ext cx="11503204" cy="3744085"/>
            <a:chOff x="0" y="-47625"/>
            <a:chExt cx="23012400" cy="7488169"/>
          </a:xfrm>
        </p:grpSpPr>
        <p:sp>
          <p:nvSpPr>
            <p:cNvPr id="15" name="Freeform 15"/>
            <p:cNvSpPr/>
            <p:nvPr/>
          </p:nvSpPr>
          <p:spPr>
            <a:xfrm>
              <a:off x="5275681" y="0"/>
              <a:ext cx="11089438" cy="5831738"/>
            </a:xfrm>
            <a:custGeom>
              <a:avLst/>
              <a:gdLst/>
              <a:ahLst/>
              <a:cxnLst/>
              <a:rect l="l" t="t" r="r" b="b"/>
              <a:pathLst>
                <a:path w="11089438" h="5831738">
                  <a:moveTo>
                    <a:pt x="0" y="0"/>
                  </a:moveTo>
                  <a:lnTo>
                    <a:pt x="11089438" y="0"/>
                  </a:lnTo>
                  <a:lnTo>
                    <a:pt x="11089438" y="5831738"/>
                  </a:lnTo>
                  <a:lnTo>
                    <a:pt x="0" y="5831738"/>
                  </a:lnTo>
                  <a:lnTo>
                    <a:pt x="0" y="0"/>
                  </a:lnTo>
                  <a:close/>
                </a:path>
              </a:pathLst>
            </a:custGeom>
            <a:blipFill>
              <a:blip r:embed="rId6"/>
              <a:stretch>
                <a:fillRect t="-13756" b="-6041"/>
              </a:stretch>
            </a:blipFill>
          </p:spPr>
        </p:sp>
        <p:sp>
          <p:nvSpPr>
            <p:cNvPr id="16" name="TextBox 16"/>
            <p:cNvSpPr txBox="1"/>
            <p:nvPr/>
          </p:nvSpPr>
          <p:spPr>
            <a:xfrm>
              <a:off x="16679857" y="-47623"/>
              <a:ext cx="6332543" cy="1077218"/>
            </a:xfrm>
            <a:prstGeom prst="rect">
              <a:avLst/>
            </a:prstGeom>
          </p:spPr>
          <p:txBody>
            <a:bodyPr lIns="0" tIns="0" rIns="0" bIns="0" rtlCol="0" anchor="t">
              <a:spAutoFit/>
            </a:bodyPr>
            <a:lstStyle/>
            <a:p>
              <a:pPr>
                <a:lnSpc>
                  <a:spcPct val="120000"/>
                </a:lnSpc>
                <a:spcBef>
                  <a:spcPct val="0"/>
                </a:spcBef>
              </a:pPr>
              <a:r>
                <a:rPr lang="en-US" sz="1500" b="1">
                  <a:solidFill>
                    <a:srgbClr val="C00000"/>
                  </a:solidFill>
                  <a:latin typeface="Arial" pitchFamily="34" charset="0"/>
                </a:rPr>
                <a:t>ỐNG DẪN TINH</a:t>
              </a:r>
            </a:p>
            <a:p>
              <a:pPr>
                <a:lnSpc>
                  <a:spcPct val="120000"/>
                </a:lnSpc>
                <a:spcBef>
                  <a:spcPct val="0"/>
                </a:spcBef>
              </a:pPr>
              <a:r>
                <a:rPr lang="en-US" sz="1500" b="1">
                  <a:solidFill>
                    <a:srgbClr val="000000"/>
                  </a:solidFill>
                  <a:latin typeface="Arial" pitchFamily="34" charset="0"/>
                </a:rPr>
                <a:t>Vận chuyển tinh trùng đến túi tinh</a:t>
              </a:r>
            </a:p>
          </p:txBody>
        </p:sp>
        <p:sp>
          <p:nvSpPr>
            <p:cNvPr id="17" name="TextBox 17"/>
            <p:cNvSpPr txBox="1"/>
            <p:nvPr/>
          </p:nvSpPr>
          <p:spPr>
            <a:xfrm>
              <a:off x="16679857" y="1830283"/>
              <a:ext cx="5819779" cy="2154436"/>
            </a:xfrm>
            <a:prstGeom prst="rect">
              <a:avLst/>
            </a:prstGeom>
          </p:spPr>
          <p:txBody>
            <a:bodyPr lIns="0" tIns="0" rIns="0" bIns="0" rtlCol="0" anchor="t">
              <a:spAutoFit/>
            </a:bodyPr>
            <a:lstStyle/>
            <a:p>
              <a:pPr>
                <a:lnSpc>
                  <a:spcPct val="120000"/>
                </a:lnSpc>
                <a:spcBef>
                  <a:spcPct val="0"/>
                </a:spcBef>
              </a:pPr>
              <a:r>
                <a:rPr lang="en-US" sz="1500" b="1">
                  <a:solidFill>
                    <a:srgbClr val="C00000"/>
                  </a:solidFill>
                  <a:latin typeface="Arial" pitchFamily="34" charset="0"/>
                </a:rPr>
                <a:t>TUYẾN TIỀN LIỆT </a:t>
              </a:r>
            </a:p>
            <a:p>
              <a:pPr>
                <a:lnSpc>
                  <a:spcPct val="120000"/>
                </a:lnSpc>
                <a:spcBef>
                  <a:spcPct val="0"/>
                </a:spcBef>
              </a:pPr>
              <a:r>
                <a:rPr lang="en-US" sz="1500" b="1">
                  <a:solidFill>
                    <a:srgbClr val="000000"/>
                  </a:solidFill>
                  <a:latin typeface="Arial" pitchFamily="34" charset="0"/>
                </a:rPr>
                <a:t>Tiết dịch màu trắng hòa lẫn với tinh trùng tử túi tỉnh phóng ra tạo thành tinh dịch</a:t>
              </a:r>
            </a:p>
          </p:txBody>
        </p:sp>
        <p:sp>
          <p:nvSpPr>
            <p:cNvPr id="18" name="TextBox 18"/>
            <p:cNvSpPr txBox="1"/>
            <p:nvPr/>
          </p:nvSpPr>
          <p:spPr>
            <a:xfrm>
              <a:off x="16679857" y="4241588"/>
              <a:ext cx="5741007" cy="2693044"/>
            </a:xfrm>
            <a:prstGeom prst="rect">
              <a:avLst/>
            </a:prstGeom>
          </p:spPr>
          <p:txBody>
            <a:bodyPr lIns="0" tIns="0" rIns="0" bIns="0" rtlCol="0" anchor="t">
              <a:spAutoFit/>
            </a:bodyPr>
            <a:lstStyle/>
            <a:p>
              <a:pPr algn="just">
                <a:lnSpc>
                  <a:spcPct val="120000"/>
                </a:lnSpc>
                <a:spcBef>
                  <a:spcPct val="0"/>
                </a:spcBef>
              </a:pPr>
              <a:r>
                <a:rPr lang="en-US" sz="1500" b="1">
                  <a:solidFill>
                    <a:srgbClr val="C00000"/>
                  </a:solidFill>
                  <a:latin typeface="Arial" pitchFamily="34" charset="0"/>
                </a:rPr>
                <a:t>TUYẾN HÀNH</a:t>
              </a:r>
            </a:p>
            <a:p>
              <a:pPr algn="just">
                <a:lnSpc>
                  <a:spcPct val="120000"/>
                </a:lnSpc>
                <a:spcBef>
                  <a:spcPct val="0"/>
                </a:spcBef>
              </a:pPr>
              <a:r>
                <a:rPr lang="en-US" sz="1500" b="1">
                  <a:solidFill>
                    <a:srgbClr val="000000"/>
                  </a:solidFill>
                  <a:latin typeface="Arial" pitchFamily="34" charset="0"/>
                </a:rPr>
                <a:t>Tiết dịch nhờn có tác dụng rửa niệu đạo và làm giảm tính acid của dịch âm đạo, đảm bảo sự sống sót của tinh trùng</a:t>
              </a:r>
            </a:p>
          </p:txBody>
        </p:sp>
        <p:sp>
          <p:nvSpPr>
            <p:cNvPr id="19" name="TextBox 19"/>
            <p:cNvSpPr txBox="1"/>
            <p:nvPr/>
          </p:nvSpPr>
          <p:spPr>
            <a:xfrm>
              <a:off x="0" y="-47625"/>
              <a:ext cx="3755430" cy="1615826"/>
            </a:xfrm>
            <a:prstGeom prst="rect">
              <a:avLst/>
            </a:prstGeom>
          </p:spPr>
          <p:txBody>
            <a:bodyPr lIns="0" tIns="0" rIns="0" bIns="0" rtlCol="0" anchor="t">
              <a:spAutoFit/>
            </a:bodyPr>
            <a:lstStyle/>
            <a:p>
              <a:pPr>
                <a:lnSpc>
                  <a:spcPct val="120000"/>
                </a:lnSpc>
                <a:spcBef>
                  <a:spcPct val="0"/>
                </a:spcBef>
              </a:pPr>
              <a:r>
                <a:rPr lang="en-US" sz="1500" b="1">
                  <a:solidFill>
                    <a:srgbClr val="C00000"/>
                  </a:solidFill>
                  <a:latin typeface="Arial" pitchFamily="34" charset="0"/>
                </a:rPr>
                <a:t>TÚI TINH</a:t>
              </a:r>
            </a:p>
            <a:p>
              <a:pPr>
                <a:lnSpc>
                  <a:spcPct val="120000"/>
                </a:lnSpc>
                <a:spcBef>
                  <a:spcPct val="0"/>
                </a:spcBef>
              </a:pPr>
              <a:r>
                <a:rPr lang="en-US" sz="1500" b="1">
                  <a:solidFill>
                    <a:srgbClr val="000000"/>
                  </a:solidFill>
                  <a:latin typeface="Arial" pitchFamily="34" charset="0"/>
                </a:rPr>
                <a:t>• Dự trữ tinh trùng </a:t>
              </a:r>
            </a:p>
            <a:p>
              <a:pPr>
                <a:lnSpc>
                  <a:spcPct val="120000"/>
                </a:lnSpc>
                <a:spcBef>
                  <a:spcPct val="0"/>
                </a:spcBef>
              </a:pPr>
              <a:r>
                <a:rPr lang="en-US" sz="1500" b="1">
                  <a:solidFill>
                    <a:srgbClr val="000000"/>
                  </a:solidFill>
                  <a:latin typeface="Arial" pitchFamily="34" charset="0"/>
                </a:rPr>
                <a:t>• Tiết một ít dịch.</a:t>
              </a:r>
            </a:p>
          </p:txBody>
        </p:sp>
        <p:sp>
          <p:nvSpPr>
            <p:cNvPr id="20" name="TextBox 20"/>
            <p:cNvSpPr txBox="1"/>
            <p:nvPr/>
          </p:nvSpPr>
          <p:spPr>
            <a:xfrm>
              <a:off x="0" y="1830283"/>
              <a:ext cx="4958181" cy="1615826"/>
            </a:xfrm>
            <a:prstGeom prst="rect">
              <a:avLst/>
            </a:prstGeom>
          </p:spPr>
          <p:txBody>
            <a:bodyPr lIns="0" tIns="0" rIns="0" bIns="0" rtlCol="0" anchor="t">
              <a:spAutoFit/>
            </a:bodyPr>
            <a:lstStyle/>
            <a:p>
              <a:pPr>
                <a:lnSpc>
                  <a:spcPct val="120000"/>
                </a:lnSpc>
                <a:spcBef>
                  <a:spcPct val="0"/>
                </a:spcBef>
              </a:pPr>
              <a:r>
                <a:rPr lang="en-US" sz="1500" b="1">
                  <a:solidFill>
                    <a:srgbClr val="C00000"/>
                  </a:solidFill>
                  <a:latin typeface="Arial" pitchFamily="34" charset="0"/>
                </a:rPr>
                <a:t>TINH HOÀN</a:t>
              </a:r>
            </a:p>
            <a:p>
              <a:pPr>
                <a:lnSpc>
                  <a:spcPct val="120000"/>
                </a:lnSpc>
                <a:spcBef>
                  <a:spcPct val="0"/>
                </a:spcBef>
              </a:pPr>
              <a:r>
                <a:rPr lang="en-US" sz="1500" b="1">
                  <a:solidFill>
                    <a:srgbClr val="000000"/>
                  </a:solidFill>
                  <a:latin typeface="Arial" pitchFamily="34" charset="0"/>
                </a:rPr>
                <a:t>Sản xuất tinh trùng và hormone sinh dục nam</a:t>
              </a:r>
            </a:p>
          </p:txBody>
        </p:sp>
        <p:sp>
          <p:nvSpPr>
            <p:cNvPr id="21" name="TextBox 21"/>
            <p:cNvSpPr txBox="1"/>
            <p:nvPr/>
          </p:nvSpPr>
          <p:spPr>
            <a:xfrm>
              <a:off x="5881667" y="6332548"/>
              <a:ext cx="9877464" cy="1107996"/>
            </a:xfrm>
            <a:prstGeom prst="rect">
              <a:avLst/>
            </a:prstGeom>
          </p:spPr>
          <p:txBody>
            <a:bodyPr lIns="0" tIns="0" rIns="0" bIns="0" rtlCol="0" anchor="t">
              <a:spAutoFit/>
            </a:bodyPr>
            <a:lstStyle/>
            <a:p>
              <a:pPr algn="ctr">
                <a:lnSpc>
                  <a:spcPct val="120000"/>
                </a:lnSpc>
                <a:spcBef>
                  <a:spcPct val="0"/>
                </a:spcBef>
              </a:pPr>
              <a:r>
                <a:rPr lang="en-US" sz="1500" b="1">
                  <a:solidFill>
                    <a:srgbClr val="C00000"/>
                  </a:solidFill>
                  <a:latin typeface="Arial" pitchFamily="34" charset="0"/>
                </a:rPr>
                <a:t>MÀO TINH HOÀN </a:t>
              </a:r>
            </a:p>
            <a:p>
              <a:pPr algn="ctr">
                <a:lnSpc>
                  <a:spcPct val="120000"/>
                </a:lnSpc>
                <a:spcBef>
                  <a:spcPct val="0"/>
                </a:spcBef>
              </a:pPr>
              <a:r>
                <a:rPr lang="en-US" sz="1500" b="1">
                  <a:solidFill>
                    <a:srgbClr val="000000"/>
                  </a:solidFill>
                  <a:latin typeface="Arial" pitchFamily="34" charset="0"/>
                </a:rPr>
                <a:t>Nơi tỉnh trùng phát triển toàn diện</a:t>
              </a:r>
            </a:p>
          </p:txBody>
        </p:sp>
        <p:sp>
          <p:nvSpPr>
            <p:cNvPr id="22" name="TextBox 22"/>
            <p:cNvSpPr txBox="1"/>
            <p:nvPr/>
          </p:nvSpPr>
          <p:spPr>
            <a:xfrm>
              <a:off x="0" y="3708189"/>
              <a:ext cx="4958181" cy="2154436"/>
            </a:xfrm>
            <a:prstGeom prst="rect">
              <a:avLst/>
            </a:prstGeom>
          </p:spPr>
          <p:txBody>
            <a:bodyPr lIns="0" tIns="0" rIns="0" bIns="0" rtlCol="0" anchor="t">
              <a:spAutoFit/>
            </a:bodyPr>
            <a:lstStyle/>
            <a:p>
              <a:pPr>
                <a:lnSpc>
                  <a:spcPct val="120000"/>
                </a:lnSpc>
                <a:spcBef>
                  <a:spcPct val="0"/>
                </a:spcBef>
              </a:pPr>
              <a:r>
                <a:rPr lang="en-US" sz="1500" b="1">
                  <a:solidFill>
                    <a:srgbClr val="C00000"/>
                  </a:solidFill>
                  <a:latin typeface="Arial" pitchFamily="34" charset="0"/>
                </a:rPr>
                <a:t>DƯƠNG VẬT</a:t>
              </a:r>
            </a:p>
            <a:p>
              <a:pPr>
                <a:lnSpc>
                  <a:spcPct val="120000"/>
                </a:lnSpc>
                <a:spcBef>
                  <a:spcPct val="0"/>
                </a:spcBef>
              </a:pPr>
              <a:r>
                <a:rPr lang="en-US" sz="1500" b="1">
                  <a:solidFill>
                    <a:srgbClr val="000000"/>
                  </a:solidFill>
                  <a:latin typeface="Arial" pitchFamily="34" charset="0"/>
                </a:rPr>
                <a:t>Có niệu đạo vừa là đường dẫn nước tiểu vừa là đường dẫn tinh</a:t>
              </a:r>
            </a:p>
          </p:txBody>
        </p:sp>
        <p:sp>
          <p:nvSpPr>
            <p:cNvPr id="23" name="AutoShape 23"/>
            <p:cNvSpPr/>
            <p:nvPr/>
          </p:nvSpPr>
          <p:spPr>
            <a:xfrm>
              <a:off x="3755430" y="403916"/>
              <a:ext cx="9554391" cy="2235144"/>
            </a:xfrm>
            <a:prstGeom prst="line">
              <a:avLst/>
            </a:prstGeom>
            <a:ln w="50800" cap="flat">
              <a:solidFill>
                <a:srgbClr val="000000"/>
              </a:solidFill>
              <a:prstDash val="solid"/>
              <a:headEnd type="none" w="sm" len="sm"/>
              <a:tailEnd type="arrow" w="med" len="sm"/>
            </a:ln>
          </p:spPr>
        </p:sp>
        <p:sp>
          <p:nvSpPr>
            <p:cNvPr id="24" name="AutoShape 24"/>
            <p:cNvSpPr/>
            <p:nvPr/>
          </p:nvSpPr>
          <p:spPr>
            <a:xfrm>
              <a:off x="4444305" y="2905760"/>
              <a:ext cx="2124891" cy="1877907"/>
            </a:xfrm>
            <a:prstGeom prst="line">
              <a:avLst/>
            </a:prstGeom>
            <a:ln w="50800" cap="flat">
              <a:solidFill>
                <a:srgbClr val="000000"/>
              </a:solidFill>
              <a:prstDash val="solid"/>
              <a:headEnd type="none" w="sm" len="sm"/>
              <a:tailEnd type="arrow" w="med" len="sm"/>
            </a:ln>
          </p:spPr>
        </p:sp>
        <p:sp>
          <p:nvSpPr>
            <p:cNvPr id="25" name="AutoShape 25"/>
            <p:cNvSpPr/>
            <p:nvPr/>
          </p:nvSpPr>
          <p:spPr>
            <a:xfrm>
              <a:off x="3133969" y="3953527"/>
              <a:ext cx="3839391" cy="335686"/>
            </a:xfrm>
            <a:prstGeom prst="line">
              <a:avLst/>
            </a:prstGeom>
            <a:ln w="50800" cap="flat">
              <a:solidFill>
                <a:srgbClr val="000000"/>
              </a:solidFill>
              <a:prstDash val="solid"/>
              <a:headEnd type="none" w="sm" len="sm"/>
              <a:tailEnd type="arrow" w="med" len="sm"/>
            </a:ln>
          </p:spPr>
        </p:sp>
        <p:sp>
          <p:nvSpPr>
            <p:cNvPr id="26" name="AutoShape 26"/>
            <p:cNvSpPr/>
            <p:nvPr/>
          </p:nvSpPr>
          <p:spPr>
            <a:xfrm flipH="1">
              <a:off x="15283970" y="379184"/>
              <a:ext cx="1395888" cy="1498723"/>
            </a:xfrm>
            <a:prstGeom prst="line">
              <a:avLst/>
            </a:prstGeom>
            <a:ln w="50800" cap="flat">
              <a:solidFill>
                <a:srgbClr val="000000"/>
              </a:solidFill>
              <a:prstDash val="solid"/>
              <a:headEnd type="none" w="sm" len="sm"/>
              <a:tailEnd type="arrow" w="med" len="sm"/>
            </a:ln>
          </p:spPr>
        </p:sp>
        <p:sp>
          <p:nvSpPr>
            <p:cNvPr id="27" name="AutoShape 27"/>
            <p:cNvSpPr/>
            <p:nvPr/>
          </p:nvSpPr>
          <p:spPr>
            <a:xfrm flipH="1">
              <a:off x="14476169" y="2137366"/>
              <a:ext cx="2185102" cy="1262847"/>
            </a:xfrm>
            <a:prstGeom prst="line">
              <a:avLst/>
            </a:prstGeom>
            <a:ln w="50800" cap="flat">
              <a:solidFill>
                <a:srgbClr val="000000"/>
              </a:solidFill>
              <a:prstDash val="solid"/>
              <a:headEnd type="none" w="sm" len="sm"/>
              <a:tailEnd type="arrow" w="med" len="sm"/>
            </a:ln>
          </p:spPr>
        </p:sp>
        <p:sp>
          <p:nvSpPr>
            <p:cNvPr id="28" name="AutoShape 28"/>
            <p:cNvSpPr/>
            <p:nvPr/>
          </p:nvSpPr>
          <p:spPr>
            <a:xfrm flipH="1" flipV="1">
              <a:off x="14122384" y="3844713"/>
              <a:ext cx="2538888" cy="720915"/>
            </a:xfrm>
            <a:prstGeom prst="line">
              <a:avLst/>
            </a:prstGeom>
            <a:ln w="50800" cap="flat">
              <a:solidFill>
                <a:srgbClr val="000000"/>
              </a:solidFill>
              <a:prstDash val="solid"/>
              <a:headEnd type="none" w="sm" len="sm"/>
              <a:tailEnd type="arrow" w="med" len="sm"/>
            </a:ln>
          </p:spPr>
        </p:sp>
        <p:sp>
          <p:nvSpPr>
            <p:cNvPr id="29" name="AutoShape 29"/>
            <p:cNvSpPr/>
            <p:nvPr/>
          </p:nvSpPr>
          <p:spPr>
            <a:xfrm flipV="1">
              <a:off x="10813462" y="4802699"/>
              <a:ext cx="4101398" cy="1408225"/>
            </a:xfrm>
            <a:prstGeom prst="line">
              <a:avLst/>
            </a:prstGeom>
            <a:ln w="50800" cap="flat">
              <a:solidFill>
                <a:srgbClr val="000000"/>
              </a:solidFill>
              <a:prstDash val="solid"/>
              <a:headEnd type="none" w="sm" len="sm"/>
              <a:tailEnd type="arrow" w="med" len="sm"/>
            </a:ln>
          </p:spPr>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6346" y="-1028700"/>
            <a:ext cx="13721517" cy="2057400"/>
            <a:chOff x="0" y="0"/>
            <a:chExt cx="5422258" cy="812800"/>
          </a:xfrm>
        </p:grpSpPr>
        <p:sp>
          <p:nvSpPr>
            <p:cNvPr id="3" name="Freeform 3"/>
            <p:cNvSpPr/>
            <p:nvPr/>
          </p:nvSpPr>
          <p:spPr>
            <a:xfrm>
              <a:off x="0" y="0"/>
              <a:ext cx="5422258" cy="812800"/>
            </a:xfrm>
            <a:custGeom>
              <a:avLst/>
              <a:gdLst/>
              <a:ahLst/>
              <a:cxnLst/>
              <a:rect l="l" t="t" r="r" b="b"/>
              <a:pathLst>
                <a:path w="5422258" h="812800">
                  <a:moveTo>
                    <a:pt x="0" y="0"/>
                  </a:moveTo>
                  <a:lnTo>
                    <a:pt x="5422258" y="0"/>
                  </a:lnTo>
                  <a:lnTo>
                    <a:pt x="5422258" y="812800"/>
                  </a:lnTo>
                  <a:lnTo>
                    <a:pt x="0" y="812800"/>
                  </a:lnTo>
                  <a:close/>
                </a:path>
              </a:pathLst>
            </a:custGeom>
            <a:solidFill>
              <a:srgbClr val="FFBC00"/>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5" name="TextBox 5"/>
          <p:cNvSpPr txBox="1"/>
          <p:nvPr/>
        </p:nvSpPr>
        <p:spPr>
          <a:xfrm>
            <a:off x="1306454" y="287867"/>
            <a:ext cx="8727538" cy="38452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I. CẤU TẠO VÀ CHỨC NĂNG CỦA HỆ SINH DỤC</a:t>
            </a:r>
          </a:p>
        </p:txBody>
      </p:sp>
      <p:sp>
        <p:nvSpPr>
          <p:cNvPr id="6" name="Freeform 6"/>
          <p:cNvSpPr/>
          <p:nvPr/>
        </p:nvSpPr>
        <p:spPr>
          <a:xfrm>
            <a:off x="-40061" y="-1768984"/>
            <a:ext cx="1862859" cy="3327400"/>
          </a:xfrm>
          <a:custGeom>
            <a:avLst/>
            <a:gdLst/>
            <a:ahLst/>
            <a:cxnLst/>
            <a:rect l="l" t="t" r="r" b="b"/>
            <a:pathLst>
              <a:path w="2795016" h="4991100">
                <a:moveTo>
                  <a:pt x="0" y="0"/>
                </a:moveTo>
                <a:lnTo>
                  <a:pt x="2795016" y="0"/>
                </a:lnTo>
                <a:lnTo>
                  <a:pt x="2795016" y="4991100"/>
                </a:lnTo>
                <a:lnTo>
                  <a:pt x="0" y="49911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0497634" y="0"/>
            <a:ext cx="1691191" cy="1558416"/>
          </a:xfrm>
          <a:custGeom>
            <a:avLst/>
            <a:gdLst/>
            <a:ahLst/>
            <a:cxnLst/>
            <a:rect l="l" t="t" r="r" b="b"/>
            <a:pathLst>
              <a:path w="2537448" h="2337624">
                <a:moveTo>
                  <a:pt x="0" y="0"/>
                </a:moveTo>
                <a:lnTo>
                  <a:pt x="2537448" y="0"/>
                </a:lnTo>
                <a:lnTo>
                  <a:pt x="2537448" y="2337624"/>
                </a:lnTo>
                <a:lnTo>
                  <a:pt x="0" y="233762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8" name="Group 8"/>
          <p:cNvGrpSpPr/>
          <p:nvPr/>
        </p:nvGrpSpPr>
        <p:grpSpPr>
          <a:xfrm>
            <a:off x="685622" y="1736216"/>
            <a:ext cx="10817582" cy="1068097"/>
            <a:chOff x="0" y="0"/>
            <a:chExt cx="21640800" cy="2136194"/>
          </a:xfrm>
        </p:grpSpPr>
        <p:grpSp>
          <p:nvGrpSpPr>
            <p:cNvPr id="9" name="Group 9"/>
            <p:cNvGrpSpPr/>
            <p:nvPr/>
          </p:nvGrpSpPr>
          <p:grpSpPr>
            <a:xfrm>
              <a:off x="0" y="0"/>
              <a:ext cx="21640800" cy="2136194"/>
              <a:chOff x="0" y="0"/>
              <a:chExt cx="4274726" cy="421964"/>
            </a:xfrm>
          </p:grpSpPr>
          <p:sp>
            <p:nvSpPr>
              <p:cNvPr id="10" name="Freeform 10"/>
              <p:cNvSpPr/>
              <p:nvPr/>
            </p:nvSpPr>
            <p:spPr>
              <a:xfrm>
                <a:off x="0" y="0"/>
                <a:ext cx="4274726" cy="421964"/>
              </a:xfrm>
              <a:custGeom>
                <a:avLst/>
                <a:gdLst/>
                <a:ahLst/>
                <a:cxnLst/>
                <a:rect l="l" t="t" r="r" b="b"/>
                <a:pathLst>
                  <a:path w="4274726" h="421964">
                    <a:moveTo>
                      <a:pt x="24327" y="0"/>
                    </a:moveTo>
                    <a:lnTo>
                      <a:pt x="4250399" y="0"/>
                    </a:lnTo>
                    <a:cubicBezTo>
                      <a:pt x="4263834" y="0"/>
                      <a:pt x="4274726" y="10891"/>
                      <a:pt x="4274726" y="24327"/>
                    </a:cubicBezTo>
                    <a:lnTo>
                      <a:pt x="4274726" y="397638"/>
                    </a:lnTo>
                    <a:cubicBezTo>
                      <a:pt x="4274726" y="411073"/>
                      <a:pt x="4263834" y="421964"/>
                      <a:pt x="4250399" y="421964"/>
                    </a:cubicBezTo>
                    <a:lnTo>
                      <a:pt x="24327" y="421964"/>
                    </a:lnTo>
                    <a:cubicBezTo>
                      <a:pt x="10891" y="421964"/>
                      <a:pt x="0" y="411073"/>
                      <a:pt x="0" y="397638"/>
                    </a:cubicBezTo>
                    <a:lnTo>
                      <a:pt x="0" y="24327"/>
                    </a:lnTo>
                    <a:cubicBezTo>
                      <a:pt x="0" y="10891"/>
                      <a:pt x="10891" y="0"/>
                      <a:pt x="24327" y="0"/>
                    </a:cubicBezTo>
                    <a:close/>
                  </a:path>
                </a:pathLst>
              </a:custGeom>
              <a:gradFill rotWithShape="1">
                <a:gsLst>
                  <a:gs pos="0">
                    <a:srgbClr val="CDFFD8">
                      <a:alpha val="100000"/>
                    </a:srgbClr>
                  </a:gs>
                  <a:gs pos="100000">
                    <a:srgbClr val="94B9FF">
                      <a:alpha val="100000"/>
                    </a:srgbClr>
                  </a:gs>
                </a:gsLst>
                <a:lin ang="0"/>
              </a:gradFill>
            </p:spPr>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2239"/>
                  </a:lnSpc>
                </a:pPr>
                <a:endParaRPr b="1">
                  <a:latin typeface="Arial" pitchFamily="34" charset="0"/>
                </a:endParaRPr>
              </a:p>
            </p:txBody>
          </p:sp>
        </p:grpSp>
        <p:sp>
          <p:nvSpPr>
            <p:cNvPr id="12" name="TextBox 12"/>
            <p:cNvSpPr txBox="1"/>
            <p:nvPr/>
          </p:nvSpPr>
          <p:spPr>
            <a:xfrm>
              <a:off x="639355" y="235190"/>
              <a:ext cx="20362091" cy="1615444"/>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Hệ sinh dục nam có chức năng sản xuất tinh trùng và tiết hormone sinh dục nam (testosterone)</a:t>
              </a:r>
            </a:p>
          </p:txBody>
        </p:sp>
      </p:grpSp>
      <p:sp>
        <p:nvSpPr>
          <p:cNvPr id="13" name="TextBox 13"/>
          <p:cNvSpPr txBox="1"/>
          <p:nvPr/>
        </p:nvSpPr>
        <p:spPr>
          <a:xfrm>
            <a:off x="685621" y="1160483"/>
            <a:ext cx="8377134" cy="423193"/>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2</a:t>
            </a:r>
            <a:r>
              <a:rPr lang="en-US" sz="2300" b="1" smtClean="0">
                <a:solidFill>
                  <a:srgbClr val="000000"/>
                </a:solidFill>
                <a:latin typeface="Arial" pitchFamily="34" charset="0"/>
              </a:rPr>
              <a:t>. </a:t>
            </a:r>
            <a:r>
              <a:rPr lang="en-US" sz="2300" b="1">
                <a:solidFill>
                  <a:srgbClr val="000000"/>
                </a:solidFill>
                <a:latin typeface="Arial" pitchFamily="34" charset="0"/>
              </a:rPr>
              <a:t>Cấu tạo và chức năng cơ quan sinh dục nam</a:t>
            </a:r>
          </a:p>
        </p:txBody>
      </p:sp>
      <p:grpSp>
        <p:nvGrpSpPr>
          <p:cNvPr id="46" name="Group 14"/>
          <p:cNvGrpSpPr/>
          <p:nvPr/>
        </p:nvGrpSpPr>
        <p:grpSpPr>
          <a:xfrm>
            <a:off x="685621" y="2958300"/>
            <a:ext cx="11503204" cy="3744085"/>
            <a:chOff x="0" y="-47625"/>
            <a:chExt cx="23012400" cy="7488169"/>
          </a:xfrm>
        </p:grpSpPr>
        <p:sp>
          <p:nvSpPr>
            <p:cNvPr id="47" name="Freeform 15"/>
            <p:cNvSpPr/>
            <p:nvPr/>
          </p:nvSpPr>
          <p:spPr>
            <a:xfrm>
              <a:off x="5275681" y="0"/>
              <a:ext cx="11089438" cy="5831738"/>
            </a:xfrm>
            <a:custGeom>
              <a:avLst/>
              <a:gdLst/>
              <a:ahLst/>
              <a:cxnLst/>
              <a:rect l="l" t="t" r="r" b="b"/>
              <a:pathLst>
                <a:path w="11089438" h="5831738">
                  <a:moveTo>
                    <a:pt x="0" y="0"/>
                  </a:moveTo>
                  <a:lnTo>
                    <a:pt x="11089438" y="0"/>
                  </a:lnTo>
                  <a:lnTo>
                    <a:pt x="11089438" y="5831738"/>
                  </a:lnTo>
                  <a:lnTo>
                    <a:pt x="0" y="5831738"/>
                  </a:lnTo>
                  <a:lnTo>
                    <a:pt x="0" y="0"/>
                  </a:lnTo>
                  <a:close/>
                </a:path>
              </a:pathLst>
            </a:custGeom>
            <a:blipFill>
              <a:blip r:embed="rId6"/>
              <a:stretch>
                <a:fillRect t="-13756" b="-6041"/>
              </a:stretch>
            </a:blipFill>
          </p:spPr>
        </p:sp>
        <p:sp>
          <p:nvSpPr>
            <p:cNvPr id="48" name="TextBox 16"/>
            <p:cNvSpPr txBox="1"/>
            <p:nvPr/>
          </p:nvSpPr>
          <p:spPr>
            <a:xfrm>
              <a:off x="16679857" y="-47623"/>
              <a:ext cx="6332543" cy="1077218"/>
            </a:xfrm>
            <a:prstGeom prst="rect">
              <a:avLst/>
            </a:prstGeom>
          </p:spPr>
          <p:txBody>
            <a:bodyPr lIns="0" tIns="0" rIns="0" bIns="0" rtlCol="0" anchor="t">
              <a:spAutoFit/>
            </a:bodyPr>
            <a:lstStyle/>
            <a:p>
              <a:pPr>
                <a:lnSpc>
                  <a:spcPct val="120000"/>
                </a:lnSpc>
                <a:spcBef>
                  <a:spcPct val="0"/>
                </a:spcBef>
              </a:pPr>
              <a:r>
                <a:rPr lang="en-US" sz="1500" b="1">
                  <a:solidFill>
                    <a:srgbClr val="C00000"/>
                  </a:solidFill>
                  <a:latin typeface="Arial" pitchFamily="34" charset="0"/>
                </a:rPr>
                <a:t>ỐNG DẪN TINH</a:t>
              </a:r>
            </a:p>
            <a:p>
              <a:pPr>
                <a:lnSpc>
                  <a:spcPct val="120000"/>
                </a:lnSpc>
                <a:spcBef>
                  <a:spcPct val="0"/>
                </a:spcBef>
              </a:pPr>
              <a:r>
                <a:rPr lang="en-US" sz="1500" b="1">
                  <a:solidFill>
                    <a:srgbClr val="000000"/>
                  </a:solidFill>
                  <a:latin typeface="Arial" pitchFamily="34" charset="0"/>
                </a:rPr>
                <a:t>Vận chuyển tinh trùng đến túi tinh</a:t>
              </a:r>
            </a:p>
          </p:txBody>
        </p:sp>
        <p:sp>
          <p:nvSpPr>
            <p:cNvPr id="49" name="TextBox 17"/>
            <p:cNvSpPr txBox="1"/>
            <p:nvPr/>
          </p:nvSpPr>
          <p:spPr>
            <a:xfrm>
              <a:off x="16679857" y="1830283"/>
              <a:ext cx="5819779" cy="2154436"/>
            </a:xfrm>
            <a:prstGeom prst="rect">
              <a:avLst/>
            </a:prstGeom>
          </p:spPr>
          <p:txBody>
            <a:bodyPr lIns="0" tIns="0" rIns="0" bIns="0" rtlCol="0" anchor="t">
              <a:spAutoFit/>
            </a:bodyPr>
            <a:lstStyle/>
            <a:p>
              <a:pPr>
                <a:lnSpc>
                  <a:spcPct val="120000"/>
                </a:lnSpc>
                <a:spcBef>
                  <a:spcPct val="0"/>
                </a:spcBef>
              </a:pPr>
              <a:r>
                <a:rPr lang="en-US" sz="1500" b="1">
                  <a:solidFill>
                    <a:srgbClr val="C00000"/>
                  </a:solidFill>
                  <a:latin typeface="Arial" pitchFamily="34" charset="0"/>
                </a:rPr>
                <a:t>TUYẾN TIỀN LIỆT </a:t>
              </a:r>
            </a:p>
            <a:p>
              <a:pPr>
                <a:lnSpc>
                  <a:spcPct val="120000"/>
                </a:lnSpc>
                <a:spcBef>
                  <a:spcPct val="0"/>
                </a:spcBef>
              </a:pPr>
              <a:r>
                <a:rPr lang="en-US" sz="1500" b="1">
                  <a:solidFill>
                    <a:srgbClr val="000000"/>
                  </a:solidFill>
                  <a:latin typeface="Arial" pitchFamily="34" charset="0"/>
                </a:rPr>
                <a:t>Tiết dịch màu trắng hòa lẫn với tinh trùng tử túi tỉnh phóng ra tạo thành tinh dịch</a:t>
              </a:r>
            </a:p>
          </p:txBody>
        </p:sp>
        <p:sp>
          <p:nvSpPr>
            <p:cNvPr id="50" name="TextBox 18"/>
            <p:cNvSpPr txBox="1"/>
            <p:nvPr/>
          </p:nvSpPr>
          <p:spPr>
            <a:xfrm>
              <a:off x="16679857" y="4241588"/>
              <a:ext cx="5741007" cy="2693044"/>
            </a:xfrm>
            <a:prstGeom prst="rect">
              <a:avLst/>
            </a:prstGeom>
          </p:spPr>
          <p:txBody>
            <a:bodyPr lIns="0" tIns="0" rIns="0" bIns="0" rtlCol="0" anchor="t">
              <a:spAutoFit/>
            </a:bodyPr>
            <a:lstStyle/>
            <a:p>
              <a:pPr algn="just">
                <a:lnSpc>
                  <a:spcPct val="120000"/>
                </a:lnSpc>
                <a:spcBef>
                  <a:spcPct val="0"/>
                </a:spcBef>
              </a:pPr>
              <a:r>
                <a:rPr lang="en-US" sz="1500" b="1">
                  <a:solidFill>
                    <a:srgbClr val="C00000"/>
                  </a:solidFill>
                  <a:latin typeface="Arial" pitchFamily="34" charset="0"/>
                </a:rPr>
                <a:t>TUYẾN HÀNH</a:t>
              </a:r>
            </a:p>
            <a:p>
              <a:pPr algn="just">
                <a:lnSpc>
                  <a:spcPct val="120000"/>
                </a:lnSpc>
                <a:spcBef>
                  <a:spcPct val="0"/>
                </a:spcBef>
              </a:pPr>
              <a:r>
                <a:rPr lang="en-US" sz="1500" b="1">
                  <a:solidFill>
                    <a:srgbClr val="000000"/>
                  </a:solidFill>
                  <a:latin typeface="Arial" pitchFamily="34" charset="0"/>
                </a:rPr>
                <a:t>Tiết dịch nhờn có tác dụng rửa niệu đạo và làm giảm tính acid của dịch âm đạo, đảm bảo sự sống sót của tinh trùng</a:t>
              </a:r>
            </a:p>
          </p:txBody>
        </p:sp>
        <p:sp>
          <p:nvSpPr>
            <p:cNvPr id="51" name="TextBox 19"/>
            <p:cNvSpPr txBox="1"/>
            <p:nvPr/>
          </p:nvSpPr>
          <p:spPr>
            <a:xfrm>
              <a:off x="0" y="-47625"/>
              <a:ext cx="3755430" cy="1615826"/>
            </a:xfrm>
            <a:prstGeom prst="rect">
              <a:avLst/>
            </a:prstGeom>
          </p:spPr>
          <p:txBody>
            <a:bodyPr lIns="0" tIns="0" rIns="0" bIns="0" rtlCol="0" anchor="t">
              <a:spAutoFit/>
            </a:bodyPr>
            <a:lstStyle/>
            <a:p>
              <a:pPr>
                <a:lnSpc>
                  <a:spcPct val="120000"/>
                </a:lnSpc>
                <a:spcBef>
                  <a:spcPct val="0"/>
                </a:spcBef>
              </a:pPr>
              <a:r>
                <a:rPr lang="en-US" sz="1500" b="1">
                  <a:solidFill>
                    <a:srgbClr val="C00000"/>
                  </a:solidFill>
                  <a:latin typeface="Arial" pitchFamily="34" charset="0"/>
                </a:rPr>
                <a:t>TÚI TINH</a:t>
              </a:r>
            </a:p>
            <a:p>
              <a:pPr>
                <a:lnSpc>
                  <a:spcPct val="120000"/>
                </a:lnSpc>
                <a:spcBef>
                  <a:spcPct val="0"/>
                </a:spcBef>
              </a:pPr>
              <a:r>
                <a:rPr lang="en-US" sz="1500" b="1">
                  <a:solidFill>
                    <a:srgbClr val="000000"/>
                  </a:solidFill>
                  <a:latin typeface="Arial" pitchFamily="34" charset="0"/>
                </a:rPr>
                <a:t>• Dự trữ tinh trùng </a:t>
              </a:r>
            </a:p>
            <a:p>
              <a:pPr>
                <a:lnSpc>
                  <a:spcPct val="120000"/>
                </a:lnSpc>
                <a:spcBef>
                  <a:spcPct val="0"/>
                </a:spcBef>
              </a:pPr>
              <a:r>
                <a:rPr lang="en-US" sz="1500" b="1">
                  <a:solidFill>
                    <a:srgbClr val="000000"/>
                  </a:solidFill>
                  <a:latin typeface="Arial" pitchFamily="34" charset="0"/>
                </a:rPr>
                <a:t>• Tiết một ít dịch.</a:t>
              </a:r>
            </a:p>
          </p:txBody>
        </p:sp>
        <p:sp>
          <p:nvSpPr>
            <p:cNvPr id="52" name="TextBox 20"/>
            <p:cNvSpPr txBox="1"/>
            <p:nvPr/>
          </p:nvSpPr>
          <p:spPr>
            <a:xfrm>
              <a:off x="0" y="1830283"/>
              <a:ext cx="4958181" cy="1615826"/>
            </a:xfrm>
            <a:prstGeom prst="rect">
              <a:avLst/>
            </a:prstGeom>
          </p:spPr>
          <p:txBody>
            <a:bodyPr lIns="0" tIns="0" rIns="0" bIns="0" rtlCol="0" anchor="t">
              <a:spAutoFit/>
            </a:bodyPr>
            <a:lstStyle/>
            <a:p>
              <a:pPr>
                <a:lnSpc>
                  <a:spcPct val="120000"/>
                </a:lnSpc>
                <a:spcBef>
                  <a:spcPct val="0"/>
                </a:spcBef>
              </a:pPr>
              <a:r>
                <a:rPr lang="en-US" sz="1500" b="1">
                  <a:solidFill>
                    <a:srgbClr val="C00000"/>
                  </a:solidFill>
                  <a:latin typeface="Arial" pitchFamily="34" charset="0"/>
                </a:rPr>
                <a:t>TINH HOÀN</a:t>
              </a:r>
            </a:p>
            <a:p>
              <a:pPr>
                <a:lnSpc>
                  <a:spcPct val="120000"/>
                </a:lnSpc>
                <a:spcBef>
                  <a:spcPct val="0"/>
                </a:spcBef>
              </a:pPr>
              <a:r>
                <a:rPr lang="en-US" sz="1500" b="1">
                  <a:solidFill>
                    <a:srgbClr val="000000"/>
                  </a:solidFill>
                  <a:latin typeface="Arial" pitchFamily="34" charset="0"/>
                </a:rPr>
                <a:t>Sản xuất tinh trùng và hormone sinh dục nam</a:t>
              </a:r>
            </a:p>
          </p:txBody>
        </p:sp>
        <p:sp>
          <p:nvSpPr>
            <p:cNvPr id="53" name="TextBox 21"/>
            <p:cNvSpPr txBox="1"/>
            <p:nvPr/>
          </p:nvSpPr>
          <p:spPr>
            <a:xfrm>
              <a:off x="5881667" y="6332548"/>
              <a:ext cx="9877464" cy="1107996"/>
            </a:xfrm>
            <a:prstGeom prst="rect">
              <a:avLst/>
            </a:prstGeom>
          </p:spPr>
          <p:txBody>
            <a:bodyPr lIns="0" tIns="0" rIns="0" bIns="0" rtlCol="0" anchor="t">
              <a:spAutoFit/>
            </a:bodyPr>
            <a:lstStyle/>
            <a:p>
              <a:pPr algn="ctr">
                <a:lnSpc>
                  <a:spcPct val="120000"/>
                </a:lnSpc>
                <a:spcBef>
                  <a:spcPct val="0"/>
                </a:spcBef>
              </a:pPr>
              <a:r>
                <a:rPr lang="en-US" sz="1500" b="1">
                  <a:solidFill>
                    <a:srgbClr val="C00000"/>
                  </a:solidFill>
                  <a:latin typeface="Arial" pitchFamily="34" charset="0"/>
                </a:rPr>
                <a:t>MÀO TINH HOÀN </a:t>
              </a:r>
            </a:p>
            <a:p>
              <a:pPr algn="ctr">
                <a:lnSpc>
                  <a:spcPct val="120000"/>
                </a:lnSpc>
                <a:spcBef>
                  <a:spcPct val="0"/>
                </a:spcBef>
              </a:pPr>
              <a:r>
                <a:rPr lang="en-US" sz="1500" b="1">
                  <a:solidFill>
                    <a:srgbClr val="000000"/>
                  </a:solidFill>
                  <a:latin typeface="Arial" pitchFamily="34" charset="0"/>
                </a:rPr>
                <a:t>Nơi tỉnh trùng phát triển toàn diện</a:t>
              </a:r>
            </a:p>
          </p:txBody>
        </p:sp>
        <p:sp>
          <p:nvSpPr>
            <p:cNvPr id="54" name="TextBox 22"/>
            <p:cNvSpPr txBox="1"/>
            <p:nvPr/>
          </p:nvSpPr>
          <p:spPr>
            <a:xfrm>
              <a:off x="0" y="3708189"/>
              <a:ext cx="4958181" cy="2154436"/>
            </a:xfrm>
            <a:prstGeom prst="rect">
              <a:avLst/>
            </a:prstGeom>
          </p:spPr>
          <p:txBody>
            <a:bodyPr lIns="0" tIns="0" rIns="0" bIns="0" rtlCol="0" anchor="t">
              <a:spAutoFit/>
            </a:bodyPr>
            <a:lstStyle/>
            <a:p>
              <a:pPr>
                <a:lnSpc>
                  <a:spcPct val="120000"/>
                </a:lnSpc>
                <a:spcBef>
                  <a:spcPct val="0"/>
                </a:spcBef>
              </a:pPr>
              <a:r>
                <a:rPr lang="en-US" sz="1500" b="1">
                  <a:solidFill>
                    <a:srgbClr val="C00000"/>
                  </a:solidFill>
                  <a:latin typeface="Arial" pitchFamily="34" charset="0"/>
                </a:rPr>
                <a:t>DƯƠNG VẬT</a:t>
              </a:r>
            </a:p>
            <a:p>
              <a:pPr>
                <a:lnSpc>
                  <a:spcPct val="120000"/>
                </a:lnSpc>
                <a:spcBef>
                  <a:spcPct val="0"/>
                </a:spcBef>
              </a:pPr>
              <a:r>
                <a:rPr lang="en-US" sz="1500" b="1">
                  <a:solidFill>
                    <a:srgbClr val="000000"/>
                  </a:solidFill>
                  <a:latin typeface="Arial" pitchFamily="34" charset="0"/>
                </a:rPr>
                <a:t>Có niệu đạo vừa là đường dẫn nước tiểu vừa là đường dẫn tinh</a:t>
              </a:r>
            </a:p>
          </p:txBody>
        </p:sp>
        <p:sp>
          <p:nvSpPr>
            <p:cNvPr id="55" name="AutoShape 23"/>
            <p:cNvSpPr/>
            <p:nvPr/>
          </p:nvSpPr>
          <p:spPr>
            <a:xfrm>
              <a:off x="3755430" y="403916"/>
              <a:ext cx="9554391" cy="2235144"/>
            </a:xfrm>
            <a:prstGeom prst="line">
              <a:avLst/>
            </a:prstGeom>
            <a:ln w="50800" cap="flat">
              <a:solidFill>
                <a:srgbClr val="000000"/>
              </a:solidFill>
              <a:prstDash val="solid"/>
              <a:headEnd type="none" w="sm" len="sm"/>
              <a:tailEnd type="arrow" w="med" len="sm"/>
            </a:ln>
          </p:spPr>
        </p:sp>
        <p:sp>
          <p:nvSpPr>
            <p:cNvPr id="56" name="AutoShape 24"/>
            <p:cNvSpPr/>
            <p:nvPr/>
          </p:nvSpPr>
          <p:spPr>
            <a:xfrm>
              <a:off x="4444305" y="2905760"/>
              <a:ext cx="2124891" cy="1877907"/>
            </a:xfrm>
            <a:prstGeom prst="line">
              <a:avLst/>
            </a:prstGeom>
            <a:ln w="50800" cap="flat">
              <a:solidFill>
                <a:srgbClr val="000000"/>
              </a:solidFill>
              <a:prstDash val="solid"/>
              <a:headEnd type="none" w="sm" len="sm"/>
              <a:tailEnd type="arrow" w="med" len="sm"/>
            </a:ln>
          </p:spPr>
        </p:sp>
        <p:sp>
          <p:nvSpPr>
            <p:cNvPr id="57" name="AutoShape 25"/>
            <p:cNvSpPr/>
            <p:nvPr/>
          </p:nvSpPr>
          <p:spPr>
            <a:xfrm>
              <a:off x="3133969" y="3953527"/>
              <a:ext cx="3839391" cy="335686"/>
            </a:xfrm>
            <a:prstGeom prst="line">
              <a:avLst/>
            </a:prstGeom>
            <a:ln w="50800" cap="flat">
              <a:solidFill>
                <a:srgbClr val="000000"/>
              </a:solidFill>
              <a:prstDash val="solid"/>
              <a:headEnd type="none" w="sm" len="sm"/>
              <a:tailEnd type="arrow" w="med" len="sm"/>
            </a:ln>
          </p:spPr>
        </p:sp>
        <p:sp>
          <p:nvSpPr>
            <p:cNvPr id="58" name="AutoShape 26"/>
            <p:cNvSpPr/>
            <p:nvPr/>
          </p:nvSpPr>
          <p:spPr>
            <a:xfrm flipH="1">
              <a:off x="15283970" y="379184"/>
              <a:ext cx="1395888" cy="1498723"/>
            </a:xfrm>
            <a:prstGeom prst="line">
              <a:avLst/>
            </a:prstGeom>
            <a:ln w="50800" cap="flat">
              <a:solidFill>
                <a:srgbClr val="000000"/>
              </a:solidFill>
              <a:prstDash val="solid"/>
              <a:headEnd type="none" w="sm" len="sm"/>
              <a:tailEnd type="arrow" w="med" len="sm"/>
            </a:ln>
          </p:spPr>
        </p:sp>
        <p:sp>
          <p:nvSpPr>
            <p:cNvPr id="59" name="AutoShape 27"/>
            <p:cNvSpPr/>
            <p:nvPr/>
          </p:nvSpPr>
          <p:spPr>
            <a:xfrm flipH="1">
              <a:off x="14476169" y="2137366"/>
              <a:ext cx="2185102" cy="1262847"/>
            </a:xfrm>
            <a:prstGeom prst="line">
              <a:avLst/>
            </a:prstGeom>
            <a:ln w="50800" cap="flat">
              <a:solidFill>
                <a:srgbClr val="000000"/>
              </a:solidFill>
              <a:prstDash val="solid"/>
              <a:headEnd type="none" w="sm" len="sm"/>
              <a:tailEnd type="arrow" w="med" len="sm"/>
            </a:ln>
          </p:spPr>
        </p:sp>
        <p:sp>
          <p:nvSpPr>
            <p:cNvPr id="60" name="AutoShape 28"/>
            <p:cNvSpPr/>
            <p:nvPr/>
          </p:nvSpPr>
          <p:spPr>
            <a:xfrm flipH="1" flipV="1">
              <a:off x="14122384" y="3844713"/>
              <a:ext cx="2538888" cy="720915"/>
            </a:xfrm>
            <a:prstGeom prst="line">
              <a:avLst/>
            </a:prstGeom>
            <a:ln w="50800" cap="flat">
              <a:solidFill>
                <a:srgbClr val="000000"/>
              </a:solidFill>
              <a:prstDash val="solid"/>
              <a:headEnd type="none" w="sm" len="sm"/>
              <a:tailEnd type="arrow" w="med" len="sm"/>
            </a:ln>
          </p:spPr>
        </p:sp>
        <p:sp>
          <p:nvSpPr>
            <p:cNvPr id="61" name="AutoShape 29"/>
            <p:cNvSpPr/>
            <p:nvPr/>
          </p:nvSpPr>
          <p:spPr>
            <a:xfrm flipV="1">
              <a:off x="10813462" y="4802699"/>
              <a:ext cx="4101398" cy="1408225"/>
            </a:xfrm>
            <a:prstGeom prst="line">
              <a:avLst/>
            </a:prstGeom>
            <a:ln w="50800" cap="flat">
              <a:solidFill>
                <a:srgbClr val="000000"/>
              </a:solidFill>
              <a:prstDash val="solid"/>
              <a:headEnd type="none" w="sm" len="sm"/>
              <a:tailEnd type="arrow" w="med" len="sm"/>
            </a:ln>
          </p:spPr>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6346" y="-1028700"/>
            <a:ext cx="13721517" cy="2057400"/>
            <a:chOff x="0" y="0"/>
            <a:chExt cx="5422258" cy="812800"/>
          </a:xfrm>
        </p:grpSpPr>
        <p:sp>
          <p:nvSpPr>
            <p:cNvPr id="3" name="Freeform 3"/>
            <p:cNvSpPr/>
            <p:nvPr/>
          </p:nvSpPr>
          <p:spPr>
            <a:xfrm>
              <a:off x="0" y="0"/>
              <a:ext cx="5422258" cy="812800"/>
            </a:xfrm>
            <a:custGeom>
              <a:avLst/>
              <a:gdLst/>
              <a:ahLst/>
              <a:cxnLst/>
              <a:rect l="l" t="t" r="r" b="b"/>
              <a:pathLst>
                <a:path w="5422258" h="812800">
                  <a:moveTo>
                    <a:pt x="0" y="0"/>
                  </a:moveTo>
                  <a:lnTo>
                    <a:pt x="5422258" y="0"/>
                  </a:lnTo>
                  <a:lnTo>
                    <a:pt x="5422258" y="812800"/>
                  </a:lnTo>
                  <a:lnTo>
                    <a:pt x="0" y="812800"/>
                  </a:lnTo>
                  <a:close/>
                </a:path>
              </a:pathLst>
            </a:custGeom>
            <a:solidFill>
              <a:srgbClr val="FFBC00"/>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5" name="TextBox 5"/>
          <p:cNvSpPr txBox="1"/>
          <p:nvPr/>
        </p:nvSpPr>
        <p:spPr>
          <a:xfrm>
            <a:off x="1306454" y="287867"/>
            <a:ext cx="8727538" cy="38452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I. CẤU TẠO VÀ CHỨC NĂNG CỦA HỆ SINH DỤC</a:t>
            </a:r>
          </a:p>
        </p:txBody>
      </p:sp>
      <p:sp>
        <p:nvSpPr>
          <p:cNvPr id="6" name="Freeform 6"/>
          <p:cNvSpPr/>
          <p:nvPr/>
        </p:nvSpPr>
        <p:spPr>
          <a:xfrm>
            <a:off x="-40061" y="-1768984"/>
            <a:ext cx="1862859" cy="3327400"/>
          </a:xfrm>
          <a:custGeom>
            <a:avLst/>
            <a:gdLst/>
            <a:ahLst/>
            <a:cxnLst/>
            <a:rect l="l" t="t" r="r" b="b"/>
            <a:pathLst>
              <a:path w="2795016" h="4991100">
                <a:moveTo>
                  <a:pt x="0" y="0"/>
                </a:moveTo>
                <a:lnTo>
                  <a:pt x="2795016" y="0"/>
                </a:lnTo>
                <a:lnTo>
                  <a:pt x="2795016" y="4991100"/>
                </a:lnTo>
                <a:lnTo>
                  <a:pt x="0" y="49911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7" name="Group 7"/>
          <p:cNvGrpSpPr/>
          <p:nvPr/>
        </p:nvGrpSpPr>
        <p:grpSpPr>
          <a:xfrm>
            <a:off x="845252" y="1602867"/>
            <a:ext cx="10657952" cy="4721734"/>
            <a:chOff x="0" y="0"/>
            <a:chExt cx="6033993" cy="2840381"/>
          </a:xfrm>
        </p:grpSpPr>
        <p:sp>
          <p:nvSpPr>
            <p:cNvPr id="8" name="Freeform 8"/>
            <p:cNvSpPr/>
            <p:nvPr/>
          </p:nvSpPr>
          <p:spPr>
            <a:xfrm>
              <a:off x="0" y="0"/>
              <a:ext cx="6033993" cy="2840381"/>
            </a:xfrm>
            <a:custGeom>
              <a:avLst/>
              <a:gdLst/>
              <a:ahLst/>
              <a:cxnLst/>
              <a:rect l="l" t="t" r="r" b="b"/>
              <a:pathLst>
                <a:path w="6033993" h="2840381">
                  <a:moveTo>
                    <a:pt x="5909533" y="59690"/>
                  </a:moveTo>
                  <a:cubicBezTo>
                    <a:pt x="5945093" y="59690"/>
                    <a:pt x="5974303" y="88900"/>
                    <a:pt x="5974303" y="124460"/>
                  </a:cubicBezTo>
                  <a:lnTo>
                    <a:pt x="5974303" y="2715921"/>
                  </a:lnTo>
                  <a:cubicBezTo>
                    <a:pt x="5974303" y="2751481"/>
                    <a:pt x="5945093" y="2780691"/>
                    <a:pt x="5909533" y="2780691"/>
                  </a:cubicBezTo>
                  <a:lnTo>
                    <a:pt x="124460" y="2780691"/>
                  </a:lnTo>
                  <a:cubicBezTo>
                    <a:pt x="88900" y="2780691"/>
                    <a:pt x="59690" y="2751481"/>
                    <a:pt x="59690" y="2715921"/>
                  </a:cubicBezTo>
                  <a:lnTo>
                    <a:pt x="59690" y="124460"/>
                  </a:lnTo>
                  <a:cubicBezTo>
                    <a:pt x="59690" y="88900"/>
                    <a:pt x="88900" y="59690"/>
                    <a:pt x="124460" y="59690"/>
                  </a:cubicBezTo>
                  <a:lnTo>
                    <a:pt x="5909533" y="59690"/>
                  </a:lnTo>
                  <a:moveTo>
                    <a:pt x="5909533" y="0"/>
                  </a:moveTo>
                  <a:lnTo>
                    <a:pt x="124460" y="0"/>
                  </a:lnTo>
                  <a:cubicBezTo>
                    <a:pt x="55880" y="0"/>
                    <a:pt x="0" y="55880"/>
                    <a:pt x="0" y="124460"/>
                  </a:cubicBezTo>
                  <a:lnTo>
                    <a:pt x="0" y="2715921"/>
                  </a:lnTo>
                  <a:cubicBezTo>
                    <a:pt x="0" y="2784501"/>
                    <a:pt x="55880" y="2840381"/>
                    <a:pt x="124460" y="2840381"/>
                  </a:cubicBezTo>
                  <a:lnTo>
                    <a:pt x="5909533" y="2840381"/>
                  </a:lnTo>
                  <a:cubicBezTo>
                    <a:pt x="5978113" y="2840381"/>
                    <a:pt x="6033993" y="2784501"/>
                    <a:pt x="6033993" y="2715921"/>
                  </a:cubicBezTo>
                  <a:lnTo>
                    <a:pt x="6033993" y="124460"/>
                  </a:lnTo>
                  <a:cubicBezTo>
                    <a:pt x="6033993" y="55880"/>
                    <a:pt x="5978113" y="0"/>
                    <a:pt x="5909533" y="0"/>
                  </a:cubicBezTo>
                  <a:close/>
                </a:path>
              </a:pathLst>
            </a:custGeom>
            <a:solidFill>
              <a:srgbClr val="00BF63"/>
            </a:solidFill>
          </p:spPr>
        </p:sp>
      </p:grpSp>
      <p:sp>
        <p:nvSpPr>
          <p:cNvPr id="9" name="Freeform 9"/>
          <p:cNvSpPr/>
          <p:nvPr/>
        </p:nvSpPr>
        <p:spPr>
          <a:xfrm>
            <a:off x="10294588" y="0"/>
            <a:ext cx="1894237" cy="1558416"/>
          </a:xfrm>
          <a:custGeom>
            <a:avLst/>
            <a:gdLst/>
            <a:ahLst/>
            <a:cxnLst/>
            <a:rect l="l" t="t" r="r" b="b"/>
            <a:pathLst>
              <a:path w="2842096" h="2337624">
                <a:moveTo>
                  <a:pt x="0" y="0"/>
                </a:moveTo>
                <a:lnTo>
                  <a:pt x="2842096" y="0"/>
                </a:lnTo>
                <a:lnTo>
                  <a:pt x="2842096" y="2337624"/>
                </a:lnTo>
                <a:lnTo>
                  <a:pt x="0" y="2337624"/>
                </a:lnTo>
                <a:lnTo>
                  <a:pt x="0" y="0"/>
                </a:lnTo>
                <a:close/>
              </a:path>
            </a:pathLst>
          </a:custGeom>
          <a:blipFill>
            <a:blip r:embed="rId4"/>
            <a:stretch>
              <a:fillRect/>
            </a:stretch>
          </a:blipFill>
        </p:spPr>
      </p:sp>
      <p:graphicFrame>
        <p:nvGraphicFramePr>
          <p:cNvPr id="10" name="Table 10"/>
          <p:cNvGraphicFramePr>
            <a:graphicFrameLocks noGrp="1"/>
          </p:cNvGraphicFramePr>
          <p:nvPr>
            <p:extLst>
              <p:ext uri="{D42A27DB-BD31-4B8C-83A1-F6EECF244321}">
                <p14:modId xmlns:p14="http://schemas.microsoft.com/office/powerpoint/2010/main" val="3038636156"/>
              </p:ext>
            </p:extLst>
          </p:nvPr>
        </p:nvGraphicFramePr>
        <p:xfrm>
          <a:off x="1117309" y="3062062"/>
          <a:ext cx="10106567" cy="2326366"/>
        </p:xfrm>
        <a:graphic>
          <a:graphicData uri="http://schemas.openxmlformats.org/drawingml/2006/table">
            <a:tbl>
              <a:tblPr/>
              <a:tblGrid>
                <a:gridCol w="2336191"/>
                <a:gridCol w="2336191"/>
                <a:gridCol w="2539339"/>
                <a:gridCol w="2894846"/>
              </a:tblGrid>
              <a:tr h="824138">
                <a:tc gridSpan="2">
                  <a:txBody>
                    <a:bodyPr/>
                    <a:lstStyle/>
                    <a:p>
                      <a:pPr algn="ctr">
                        <a:lnSpc>
                          <a:spcPct val="120000"/>
                        </a:lnSpc>
                      </a:pPr>
                      <a:r>
                        <a:rPr lang="en-US" sz="2300" b="1" smtClean="0">
                          <a:latin typeface="Arial" pitchFamily="34" charset="0"/>
                        </a:rPr>
                        <a:t>Hệ</a:t>
                      </a:r>
                      <a:r>
                        <a:rPr lang="en-US" sz="2300" b="1" baseline="0" smtClean="0">
                          <a:latin typeface="Arial" pitchFamily="34" charset="0"/>
                        </a:rPr>
                        <a:t> sinh dục nữ</a:t>
                      </a:r>
                      <a:endParaRPr lang="en-US" sz="23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1FF72"/>
                    </a:solidFill>
                  </a:tcPr>
                </a:tc>
                <a:tc hMerge="1">
                  <a:txBody>
                    <a:bodyPr/>
                    <a:lstStyle/>
                    <a:p>
                      <a:endParaRPr lang="en-US"/>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1FF72"/>
                    </a:solidFill>
                  </a:tcPr>
                </a:tc>
                <a:tc gridSpan="2">
                  <a:txBody>
                    <a:bodyPr/>
                    <a:lstStyle/>
                    <a:p>
                      <a:pPr algn="ctr">
                        <a:lnSpc>
                          <a:spcPct val="120000"/>
                        </a:lnSpc>
                      </a:pPr>
                      <a:r>
                        <a:rPr lang="en-US" sz="2300" b="1" smtClean="0">
                          <a:latin typeface="Arial" pitchFamily="34" charset="0"/>
                        </a:rPr>
                        <a:t>Hệ</a:t>
                      </a:r>
                      <a:r>
                        <a:rPr lang="en-US" sz="2300" b="1" baseline="0" smtClean="0">
                          <a:latin typeface="Arial" pitchFamily="34" charset="0"/>
                        </a:rPr>
                        <a:t> sinh dục nam</a:t>
                      </a:r>
                      <a:endParaRPr lang="en-US" sz="23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1FF72"/>
                    </a:solidFill>
                  </a:tcPr>
                </a:tc>
                <a:tc hMerge="1">
                  <a:txBody>
                    <a:bodyPr/>
                    <a:lstStyle/>
                    <a:p>
                      <a:endParaRPr lang="en-US"/>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1FF72"/>
                    </a:solidFill>
                  </a:tcPr>
                </a:tc>
              </a:tr>
              <a:tr h="751114">
                <a:tc>
                  <a:txBody>
                    <a:bodyPr/>
                    <a:lstStyle/>
                    <a:p>
                      <a:pPr algn="ctr">
                        <a:lnSpc>
                          <a:spcPct val="120000"/>
                        </a:lnSpc>
                        <a:defRPr/>
                      </a:pPr>
                      <a:r>
                        <a:rPr lang="en-US" sz="2300" b="1" smtClean="0">
                          <a:latin typeface="Arial" pitchFamily="34" charset="0"/>
                        </a:rPr>
                        <a:t>Cơ</a:t>
                      </a:r>
                      <a:r>
                        <a:rPr lang="en-US" sz="2300" b="1" baseline="0" smtClean="0">
                          <a:latin typeface="Arial" pitchFamily="34" charset="0"/>
                        </a:rPr>
                        <a:t> quan</a:t>
                      </a:r>
                      <a:endParaRPr lang="en-US" sz="23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2300" b="1" smtClean="0">
                          <a:latin typeface="Arial" pitchFamily="34" charset="0"/>
                        </a:rPr>
                        <a:t>Chức</a:t>
                      </a:r>
                      <a:r>
                        <a:rPr lang="en-US" sz="2300" b="1" baseline="0" smtClean="0">
                          <a:latin typeface="Arial" pitchFamily="34" charset="0"/>
                        </a:rPr>
                        <a:t> năng</a:t>
                      </a:r>
                      <a:endParaRPr lang="en-US" sz="23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2300" b="1" smtClean="0">
                          <a:latin typeface="Arial" pitchFamily="34" charset="0"/>
                        </a:rPr>
                        <a:t>Cơ</a:t>
                      </a:r>
                      <a:r>
                        <a:rPr lang="en-US" sz="2300" b="1" baseline="0" smtClean="0">
                          <a:latin typeface="Arial" pitchFamily="34" charset="0"/>
                        </a:rPr>
                        <a:t> quan</a:t>
                      </a:r>
                      <a:endParaRPr lang="en-US" sz="23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2300" b="1" smtClean="0">
                          <a:latin typeface="Arial" pitchFamily="34" charset="0"/>
                        </a:rPr>
                        <a:t>Chức</a:t>
                      </a:r>
                      <a:r>
                        <a:rPr lang="en-US" sz="2300" b="1" baseline="0" smtClean="0">
                          <a:latin typeface="Arial" pitchFamily="34" charset="0"/>
                        </a:rPr>
                        <a:t> năng</a:t>
                      </a:r>
                      <a:endParaRPr lang="en-US" sz="23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751114">
                <a:tc>
                  <a:txBody>
                    <a:bodyPr/>
                    <a:lstStyle/>
                    <a:p>
                      <a:pPr algn="ctr">
                        <a:lnSpc>
                          <a:spcPct val="120000"/>
                        </a:lnSpc>
                        <a:defRPr/>
                      </a:pPr>
                      <a:endParaRPr lang="en-US" sz="23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endParaRPr lang="en-US" sz="23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endParaRPr lang="en-US" sz="23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endParaRPr lang="en-US" sz="23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
        <p:nvSpPr>
          <p:cNvPr id="11" name="Freeform 11"/>
          <p:cNvSpPr/>
          <p:nvPr/>
        </p:nvSpPr>
        <p:spPr>
          <a:xfrm>
            <a:off x="685622" y="1121229"/>
            <a:ext cx="1732103" cy="1774704"/>
          </a:xfrm>
          <a:custGeom>
            <a:avLst/>
            <a:gdLst/>
            <a:ahLst/>
            <a:cxnLst/>
            <a:rect l="l" t="t" r="r" b="b"/>
            <a:pathLst>
              <a:path w="2598832" h="2662056">
                <a:moveTo>
                  <a:pt x="0" y="0"/>
                </a:moveTo>
                <a:lnTo>
                  <a:pt x="2598832" y="0"/>
                </a:lnTo>
                <a:lnTo>
                  <a:pt x="2598832" y="2662056"/>
                </a:lnTo>
                <a:lnTo>
                  <a:pt x="0" y="2662056"/>
                </a:lnTo>
                <a:lnTo>
                  <a:pt x="0" y="0"/>
                </a:lnTo>
                <a:close/>
              </a:path>
            </a:pathLst>
          </a:custGeom>
          <a:blipFill>
            <a:blip r:embed="rId5"/>
            <a:stretch>
              <a:fillRect/>
            </a:stretch>
          </a:blipFill>
        </p:spPr>
      </p:sp>
      <p:sp>
        <p:nvSpPr>
          <p:cNvPr id="12" name="TextBox 12"/>
          <p:cNvSpPr txBox="1"/>
          <p:nvPr/>
        </p:nvSpPr>
        <p:spPr>
          <a:xfrm>
            <a:off x="2417725" y="1871303"/>
            <a:ext cx="8864845" cy="807722"/>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1. Nêu tên cơ quan và chức năng của các cơ quan thuộc hệ sinh dục nữ, hệ sinh dục nam theo bảng gợi ý sau</a:t>
            </a:r>
          </a:p>
        </p:txBody>
      </p:sp>
      <p:sp>
        <p:nvSpPr>
          <p:cNvPr id="13" name="TextBox 13"/>
          <p:cNvSpPr txBox="1"/>
          <p:nvPr/>
        </p:nvSpPr>
        <p:spPr>
          <a:xfrm>
            <a:off x="1334436" y="5566480"/>
            <a:ext cx="9698808" cy="384529"/>
          </a:xfrm>
          <a:prstGeom prst="rect">
            <a:avLst/>
          </a:prstGeom>
        </p:spPr>
        <p:txBody>
          <a:bodyPr lIns="0" tIns="0" rIns="0" bIns="0" rtlCol="0" anchor="t">
            <a:spAutoFit/>
          </a:bodyPr>
          <a:lstStyle/>
          <a:p>
            <a:pPr algn="just">
              <a:lnSpc>
                <a:spcPts val="3266"/>
              </a:lnSpc>
              <a:spcBef>
                <a:spcPct val="0"/>
              </a:spcBef>
            </a:pPr>
            <a:r>
              <a:rPr lang="en-US" sz="2300" b="1">
                <a:solidFill>
                  <a:srgbClr val="000000"/>
                </a:solidFill>
                <a:latin typeface="Arial" pitchFamily="34" charset="0"/>
              </a:rPr>
              <a:t>2. Lập sơ đồ đường đi của tinh trùng trong hệ sinh dục nam</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6346" y="-1028700"/>
            <a:ext cx="13721517" cy="2057400"/>
            <a:chOff x="0" y="0"/>
            <a:chExt cx="5422258" cy="812800"/>
          </a:xfrm>
        </p:grpSpPr>
        <p:sp>
          <p:nvSpPr>
            <p:cNvPr id="3" name="Freeform 3"/>
            <p:cNvSpPr/>
            <p:nvPr/>
          </p:nvSpPr>
          <p:spPr>
            <a:xfrm>
              <a:off x="0" y="0"/>
              <a:ext cx="5422258" cy="812800"/>
            </a:xfrm>
            <a:custGeom>
              <a:avLst/>
              <a:gdLst/>
              <a:ahLst/>
              <a:cxnLst/>
              <a:rect l="l" t="t" r="r" b="b"/>
              <a:pathLst>
                <a:path w="5422258" h="812800">
                  <a:moveTo>
                    <a:pt x="0" y="0"/>
                  </a:moveTo>
                  <a:lnTo>
                    <a:pt x="5422258" y="0"/>
                  </a:lnTo>
                  <a:lnTo>
                    <a:pt x="5422258" y="812800"/>
                  </a:lnTo>
                  <a:lnTo>
                    <a:pt x="0" y="812800"/>
                  </a:lnTo>
                  <a:close/>
                </a:path>
              </a:pathLst>
            </a:custGeom>
            <a:solidFill>
              <a:srgbClr val="FFBC00"/>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5" name="TextBox 5"/>
          <p:cNvSpPr txBox="1"/>
          <p:nvPr/>
        </p:nvSpPr>
        <p:spPr>
          <a:xfrm>
            <a:off x="1306454" y="287867"/>
            <a:ext cx="8727538" cy="38452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II. HIỆN TƯỢNG THỤ TINH, THỤ THAI VÀ KINH NGUYỆT</a:t>
            </a:r>
          </a:p>
        </p:txBody>
      </p:sp>
      <p:sp>
        <p:nvSpPr>
          <p:cNvPr id="6" name="Freeform 6"/>
          <p:cNvSpPr/>
          <p:nvPr/>
        </p:nvSpPr>
        <p:spPr>
          <a:xfrm>
            <a:off x="-40061" y="-1768984"/>
            <a:ext cx="1862859" cy="3327400"/>
          </a:xfrm>
          <a:custGeom>
            <a:avLst/>
            <a:gdLst/>
            <a:ahLst/>
            <a:cxnLst/>
            <a:rect l="l" t="t" r="r" b="b"/>
            <a:pathLst>
              <a:path w="2795016" h="4991100">
                <a:moveTo>
                  <a:pt x="0" y="0"/>
                </a:moveTo>
                <a:lnTo>
                  <a:pt x="2795016" y="0"/>
                </a:lnTo>
                <a:lnTo>
                  <a:pt x="2795016" y="4991100"/>
                </a:lnTo>
                <a:lnTo>
                  <a:pt x="0" y="49911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0033991" y="10075"/>
            <a:ext cx="2176576" cy="1371600"/>
          </a:xfrm>
          <a:custGeom>
            <a:avLst/>
            <a:gdLst/>
            <a:ahLst/>
            <a:cxnLst/>
            <a:rect l="l" t="t" r="r" b="b"/>
            <a:pathLst>
              <a:path w="3265714" h="2057400">
                <a:moveTo>
                  <a:pt x="0" y="0"/>
                </a:moveTo>
                <a:lnTo>
                  <a:pt x="3265714" y="0"/>
                </a:lnTo>
                <a:lnTo>
                  <a:pt x="3265714" y="2057400"/>
                </a:lnTo>
                <a:lnTo>
                  <a:pt x="0" y="20574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8" name="Group 8"/>
          <p:cNvGrpSpPr/>
          <p:nvPr/>
        </p:nvGrpSpPr>
        <p:grpSpPr>
          <a:xfrm>
            <a:off x="685622" y="1736216"/>
            <a:ext cx="10817582" cy="1068097"/>
            <a:chOff x="0" y="0"/>
            <a:chExt cx="21640800" cy="2136194"/>
          </a:xfrm>
        </p:grpSpPr>
        <p:grpSp>
          <p:nvGrpSpPr>
            <p:cNvPr id="9" name="Group 9"/>
            <p:cNvGrpSpPr/>
            <p:nvPr/>
          </p:nvGrpSpPr>
          <p:grpSpPr>
            <a:xfrm>
              <a:off x="0" y="0"/>
              <a:ext cx="21640800" cy="2136194"/>
              <a:chOff x="0" y="0"/>
              <a:chExt cx="4274726" cy="421964"/>
            </a:xfrm>
          </p:grpSpPr>
          <p:sp>
            <p:nvSpPr>
              <p:cNvPr id="10" name="Freeform 10"/>
              <p:cNvSpPr/>
              <p:nvPr/>
            </p:nvSpPr>
            <p:spPr>
              <a:xfrm>
                <a:off x="0" y="0"/>
                <a:ext cx="4274726" cy="421964"/>
              </a:xfrm>
              <a:custGeom>
                <a:avLst/>
                <a:gdLst/>
                <a:ahLst/>
                <a:cxnLst/>
                <a:rect l="l" t="t" r="r" b="b"/>
                <a:pathLst>
                  <a:path w="4274726" h="421964">
                    <a:moveTo>
                      <a:pt x="24327" y="0"/>
                    </a:moveTo>
                    <a:lnTo>
                      <a:pt x="4250399" y="0"/>
                    </a:lnTo>
                    <a:cubicBezTo>
                      <a:pt x="4263834" y="0"/>
                      <a:pt x="4274726" y="10891"/>
                      <a:pt x="4274726" y="24327"/>
                    </a:cubicBezTo>
                    <a:lnTo>
                      <a:pt x="4274726" y="397638"/>
                    </a:lnTo>
                    <a:cubicBezTo>
                      <a:pt x="4274726" y="411073"/>
                      <a:pt x="4263834" y="421964"/>
                      <a:pt x="4250399" y="421964"/>
                    </a:cubicBezTo>
                    <a:lnTo>
                      <a:pt x="24327" y="421964"/>
                    </a:lnTo>
                    <a:cubicBezTo>
                      <a:pt x="10891" y="421964"/>
                      <a:pt x="0" y="411073"/>
                      <a:pt x="0" y="397638"/>
                    </a:cubicBezTo>
                    <a:lnTo>
                      <a:pt x="0" y="24327"/>
                    </a:lnTo>
                    <a:cubicBezTo>
                      <a:pt x="0" y="10891"/>
                      <a:pt x="10891" y="0"/>
                      <a:pt x="24327" y="0"/>
                    </a:cubicBezTo>
                    <a:close/>
                  </a:path>
                </a:pathLst>
              </a:custGeom>
              <a:solidFill>
                <a:srgbClr val="FFDE59"/>
              </a:solidFill>
            </p:spPr>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2239"/>
                  </a:lnSpc>
                </a:pPr>
                <a:endParaRPr b="1">
                  <a:latin typeface="Arial" pitchFamily="34" charset="0"/>
                </a:endParaRPr>
              </a:p>
            </p:txBody>
          </p:sp>
        </p:grpSp>
        <p:sp>
          <p:nvSpPr>
            <p:cNvPr id="12" name="TextBox 12"/>
            <p:cNvSpPr txBox="1"/>
            <p:nvPr/>
          </p:nvSpPr>
          <p:spPr>
            <a:xfrm>
              <a:off x="639355" y="235190"/>
              <a:ext cx="20362091" cy="1615444"/>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Quan sát hình và cho biết chiều di chuyển của hợp tử sau khi quá trình thụ tinh xảy ra</a:t>
              </a:r>
            </a:p>
          </p:txBody>
        </p:sp>
      </p:grpSp>
      <p:sp>
        <p:nvSpPr>
          <p:cNvPr id="13" name="TextBox 13"/>
          <p:cNvSpPr txBox="1"/>
          <p:nvPr/>
        </p:nvSpPr>
        <p:spPr>
          <a:xfrm>
            <a:off x="685621" y="1160483"/>
            <a:ext cx="8377134" cy="38452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1. Hiện tượng thụ tinh và thụ thai</a:t>
            </a:r>
          </a:p>
        </p:txBody>
      </p:sp>
      <p:grpSp>
        <p:nvGrpSpPr>
          <p:cNvPr id="14" name="Group 14"/>
          <p:cNvGrpSpPr/>
          <p:nvPr/>
        </p:nvGrpSpPr>
        <p:grpSpPr>
          <a:xfrm>
            <a:off x="1490797" y="2982114"/>
            <a:ext cx="9207232" cy="3775791"/>
            <a:chOff x="0" y="0"/>
            <a:chExt cx="18419261" cy="7551582"/>
          </a:xfrm>
        </p:grpSpPr>
        <p:sp>
          <p:nvSpPr>
            <p:cNvPr id="15" name="Freeform 15"/>
            <p:cNvSpPr/>
            <p:nvPr/>
          </p:nvSpPr>
          <p:spPr>
            <a:xfrm>
              <a:off x="0" y="0"/>
              <a:ext cx="14613417" cy="7551582"/>
            </a:xfrm>
            <a:custGeom>
              <a:avLst/>
              <a:gdLst/>
              <a:ahLst/>
              <a:cxnLst/>
              <a:rect l="l" t="t" r="r" b="b"/>
              <a:pathLst>
                <a:path w="14613417" h="7551582">
                  <a:moveTo>
                    <a:pt x="0" y="0"/>
                  </a:moveTo>
                  <a:lnTo>
                    <a:pt x="14613417" y="0"/>
                  </a:lnTo>
                  <a:lnTo>
                    <a:pt x="14613417" y="7551582"/>
                  </a:lnTo>
                  <a:lnTo>
                    <a:pt x="0" y="7551582"/>
                  </a:lnTo>
                  <a:lnTo>
                    <a:pt x="0" y="0"/>
                  </a:lnTo>
                  <a:close/>
                </a:path>
              </a:pathLst>
            </a:custGeom>
            <a:blipFill>
              <a:blip r:embed="rId6"/>
              <a:stretch>
                <a:fillRect/>
              </a:stretch>
            </a:blipFill>
          </p:spPr>
        </p:sp>
        <p:sp>
          <p:nvSpPr>
            <p:cNvPr id="16" name="Freeform 16"/>
            <p:cNvSpPr/>
            <p:nvPr/>
          </p:nvSpPr>
          <p:spPr>
            <a:xfrm rot="-5463653">
              <a:off x="13933255" y="1084096"/>
              <a:ext cx="2111723" cy="2105438"/>
            </a:xfrm>
            <a:custGeom>
              <a:avLst/>
              <a:gdLst/>
              <a:ahLst/>
              <a:cxnLst/>
              <a:rect l="l" t="t" r="r" b="b"/>
              <a:pathLst>
                <a:path w="2111723" h="2105438">
                  <a:moveTo>
                    <a:pt x="0" y="0"/>
                  </a:moveTo>
                  <a:lnTo>
                    <a:pt x="2111723" y="0"/>
                  </a:lnTo>
                  <a:lnTo>
                    <a:pt x="2111723" y="2105438"/>
                  </a:lnTo>
                  <a:lnTo>
                    <a:pt x="0" y="210543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7" name="TextBox 17"/>
            <p:cNvSpPr txBox="1"/>
            <p:nvPr/>
          </p:nvSpPr>
          <p:spPr>
            <a:xfrm>
              <a:off x="13703149" y="288002"/>
              <a:ext cx="4716112" cy="769058"/>
            </a:xfrm>
            <a:prstGeom prst="rect">
              <a:avLst/>
            </a:prstGeom>
          </p:spPr>
          <p:txBody>
            <a:bodyPr lIns="0" tIns="0" rIns="0" bIns="0" rtlCol="0" anchor="t">
              <a:spAutoFit/>
            </a:bodyPr>
            <a:lstStyle/>
            <a:p>
              <a:pPr algn="ctr">
                <a:lnSpc>
                  <a:spcPts val="3266"/>
                </a:lnSpc>
              </a:pPr>
              <a:r>
                <a:rPr lang="en-US" sz="2300" b="1">
                  <a:solidFill>
                    <a:srgbClr val="9A0000"/>
                  </a:solidFill>
                  <a:latin typeface="Arial" pitchFamily="34" charset="0"/>
                </a:rPr>
                <a:t>SỰ THỤ TINH</a:t>
              </a:r>
            </a:p>
          </p:txBody>
        </p:sp>
        <p:sp>
          <p:nvSpPr>
            <p:cNvPr id="18" name="TextBox 18"/>
            <p:cNvSpPr txBox="1"/>
            <p:nvPr/>
          </p:nvSpPr>
          <p:spPr>
            <a:xfrm>
              <a:off x="0" y="6777941"/>
              <a:ext cx="4716112" cy="769058"/>
            </a:xfrm>
            <a:prstGeom prst="rect">
              <a:avLst/>
            </a:prstGeom>
          </p:spPr>
          <p:txBody>
            <a:bodyPr lIns="0" tIns="0" rIns="0" bIns="0" rtlCol="0" anchor="t">
              <a:spAutoFit/>
            </a:bodyPr>
            <a:lstStyle/>
            <a:p>
              <a:pPr algn="r">
                <a:lnSpc>
                  <a:spcPts val="3266"/>
                </a:lnSpc>
              </a:pPr>
              <a:r>
                <a:rPr lang="en-US" sz="2300" b="1">
                  <a:solidFill>
                    <a:srgbClr val="9A0000"/>
                  </a:solidFill>
                  <a:latin typeface="Arial" pitchFamily="34" charset="0"/>
                </a:rPr>
                <a:t>SỰ THỤ THAI</a:t>
              </a:r>
            </a:p>
          </p:txBody>
        </p:sp>
        <p:sp>
          <p:nvSpPr>
            <p:cNvPr id="19" name="Freeform 19"/>
            <p:cNvSpPr/>
            <p:nvPr/>
          </p:nvSpPr>
          <p:spPr>
            <a:xfrm rot="5400000">
              <a:off x="4862482" y="5443002"/>
              <a:ext cx="2111723" cy="2105438"/>
            </a:xfrm>
            <a:custGeom>
              <a:avLst/>
              <a:gdLst/>
              <a:ahLst/>
              <a:cxnLst/>
              <a:rect l="l" t="t" r="r" b="b"/>
              <a:pathLst>
                <a:path w="2111723" h="2105438">
                  <a:moveTo>
                    <a:pt x="0" y="0"/>
                  </a:moveTo>
                  <a:lnTo>
                    <a:pt x="2111723" y="0"/>
                  </a:lnTo>
                  <a:lnTo>
                    <a:pt x="2111723" y="2105438"/>
                  </a:lnTo>
                  <a:lnTo>
                    <a:pt x="0" y="210543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6346" y="-1028700"/>
            <a:ext cx="13721517" cy="2057400"/>
            <a:chOff x="0" y="0"/>
            <a:chExt cx="5422258" cy="812800"/>
          </a:xfrm>
        </p:grpSpPr>
        <p:sp>
          <p:nvSpPr>
            <p:cNvPr id="3" name="Freeform 3"/>
            <p:cNvSpPr/>
            <p:nvPr/>
          </p:nvSpPr>
          <p:spPr>
            <a:xfrm>
              <a:off x="0" y="0"/>
              <a:ext cx="5422258" cy="812800"/>
            </a:xfrm>
            <a:custGeom>
              <a:avLst/>
              <a:gdLst/>
              <a:ahLst/>
              <a:cxnLst/>
              <a:rect l="l" t="t" r="r" b="b"/>
              <a:pathLst>
                <a:path w="5422258" h="812800">
                  <a:moveTo>
                    <a:pt x="0" y="0"/>
                  </a:moveTo>
                  <a:lnTo>
                    <a:pt x="5422258" y="0"/>
                  </a:lnTo>
                  <a:lnTo>
                    <a:pt x="5422258" y="812800"/>
                  </a:lnTo>
                  <a:lnTo>
                    <a:pt x="0" y="812800"/>
                  </a:lnTo>
                  <a:close/>
                </a:path>
              </a:pathLst>
            </a:custGeom>
            <a:solidFill>
              <a:srgbClr val="FFBC00"/>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5" name="TextBox 5"/>
          <p:cNvSpPr txBox="1"/>
          <p:nvPr/>
        </p:nvSpPr>
        <p:spPr>
          <a:xfrm>
            <a:off x="1306454" y="287867"/>
            <a:ext cx="8727538" cy="38452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II. HIỆN TƯỢNG THỤ TINH, THỤ THAI VÀ KINH NGUYỆT</a:t>
            </a:r>
          </a:p>
        </p:txBody>
      </p:sp>
      <p:sp>
        <p:nvSpPr>
          <p:cNvPr id="6" name="Freeform 6"/>
          <p:cNvSpPr/>
          <p:nvPr/>
        </p:nvSpPr>
        <p:spPr>
          <a:xfrm>
            <a:off x="-40061" y="-1768984"/>
            <a:ext cx="1862859" cy="3327400"/>
          </a:xfrm>
          <a:custGeom>
            <a:avLst/>
            <a:gdLst/>
            <a:ahLst/>
            <a:cxnLst/>
            <a:rect l="l" t="t" r="r" b="b"/>
            <a:pathLst>
              <a:path w="2795016" h="4991100">
                <a:moveTo>
                  <a:pt x="0" y="0"/>
                </a:moveTo>
                <a:lnTo>
                  <a:pt x="2795016" y="0"/>
                </a:lnTo>
                <a:lnTo>
                  <a:pt x="2795016" y="4991100"/>
                </a:lnTo>
                <a:lnTo>
                  <a:pt x="0" y="49911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0033991" y="10075"/>
            <a:ext cx="2176576" cy="1371600"/>
          </a:xfrm>
          <a:custGeom>
            <a:avLst/>
            <a:gdLst/>
            <a:ahLst/>
            <a:cxnLst/>
            <a:rect l="l" t="t" r="r" b="b"/>
            <a:pathLst>
              <a:path w="3265714" h="2057400">
                <a:moveTo>
                  <a:pt x="0" y="0"/>
                </a:moveTo>
                <a:lnTo>
                  <a:pt x="3265714" y="0"/>
                </a:lnTo>
                <a:lnTo>
                  <a:pt x="3265714" y="2057400"/>
                </a:lnTo>
                <a:lnTo>
                  <a:pt x="0" y="20574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8" name="Group 8"/>
          <p:cNvGrpSpPr/>
          <p:nvPr/>
        </p:nvGrpSpPr>
        <p:grpSpPr>
          <a:xfrm>
            <a:off x="685622" y="1736216"/>
            <a:ext cx="10817582" cy="1068097"/>
            <a:chOff x="0" y="0"/>
            <a:chExt cx="21640800" cy="2136194"/>
          </a:xfrm>
        </p:grpSpPr>
        <p:grpSp>
          <p:nvGrpSpPr>
            <p:cNvPr id="9" name="Group 9"/>
            <p:cNvGrpSpPr/>
            <p:nvPr/>
          </p:nvGrpSpPr>
          <p:grpSpPr>
            <a:xfrm>
              <a:off x="0" y="0"/>
              <a:ext cx="21640800" cy="2136194"/>
              <a:chOff x="0" y="0"/>
              <a:chExt cx="4274726" cy="421964"/>
            </a:xfrm>
          </p:grpSpPr>
          <p:sp>
            <p:nvSpPr>
              <p:cNvPr id="10" name="Freeform 10"/>
              <p:cNvSpPr/>
              <p:nvPr/>
            </p:nvSpPr>
            <p:spPr>
              <a:xfrm>
                <a:off x="0" y="0"/>
                <a:ext cx="4274726" cy="421964"/>
              </a:xfrm>
              <a:custGeom>
                <a:avLst/>
                <a:gdLst/>
                <a:ahLst/>
                <a:cxnLst/>
                <a:rect l="l" t="t" r="r" b="b"/>
                <a:pathLst>
                  <a:path w="4274726" h="421964">
                    <a:moveTo>
                      <a:pt x="24327" y="0"/>
                    </a:moveTo>
                    <a:lnTo>
                      <a:pt x="4250399" y="0"/>
                    </a:lnTo>
                    <a:cubicBezTo>
                      <a:pt x="4263834" y="0"/>
                      <a:pt x="4274726" y="10891"/>
                      <a:pt x="4274726" y="24327"/>
                    </a:cubicBezTo>
                    <a:lnTo>
                      <a:pt x="4274726" y="397638"/>
                    </a:lnTo>
                    <a:cubicBezTo>
                      <a:pt x="4274726" y="411073"/>
                      <a:pt x="4263834" y="421964"/>
                      <a:pt x="4250399" y="421964"/>
                    </a:cubicBezTo>
                    <a:lnTo>
                      <a:pt x="24327" y="421964"/>
                    </a:lnTo>
                    <a:cubicBezTo>
                      <a:pt x="10891" y="421964"/>
                      <a:pt x="0" y="411073"/>
                      <a:pt x="0" y="397638"/>
                    </a:cubicBezTo>
                    <a:lnTo>
                      <a:pt x="0" y="24327"/>
                    </a:lnTo>
                    <a:cubicBezTo>
                      <a:pt x="0" y="10891"/>
                      <a:pt x="10891" y="0"/>
                      <a:pt x="24327" y="0"/>
                    </a:cubicBezTo>
                    <a:close/>
                  </a:path>
                </a:pathLst>
              </a:custGeom>
              <a:solidFill>
                <a:srgbClr val="FFDE59"/>
              </a:solidFill>
            </p:spPr>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ct val="120000"/>
                  </a:lnSpc>
                </a:pPr>
                <a:endParaRPr b="1">
                  <a:latin typeface="Arial" pitchFamily="34" charset="0"/>
                </a:endParaRPr>
              </a:p>
            </p:txBody>
          </p:sp>
        </p:grpSp>
        <p:sp>
          <p:nvSpPr>
            <p:cNvPr id="12" name="TextBox 12"/>
            <p:cNvSpPr txBox="1"/>
            <p:nvPr/>
          </p:nvSpPr>
          <p:spPr>
            <a:xfrm>
              <a:off x="639355" y="235190"/>
              <a:ext cx="20362091" cy="1615444"/>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Quan sát hình và cho biết sự thụ tinh xảy ra ở đâu? Thai nhi được nuôi dưỡng ở đâu?</a:t>
              </a:r>
            </a:p>
          </p:txBody>
        </p:sp>
      </p:grpSp>
      <p:sp>
        <p:nvSpPr>
          <p:cNvPr id="13" name="TextBox 13"/>
          <p:cNvSpPr txBox="1"/>
          <p:nvPr/>
        </p:nvSpPr>
        <p:spPr>
          <a:xfrm>
            <a:off x="685621" y="1160483"/>
            <a:ext cx="8377134" cy="38452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1. Hiện tượng thụ tinh và thụ thai</a:t>
            </a:r>
          </a:p>
        </p:txBody>
      </p:sp>
      <p:grpSp>
        <p:nvGrpSpPr>
          <p:cNvPr id="14" name="Group 14"/>
          <p:cNvGrpSpPr/>
          <p:nvPr/>
        </p:nvGrpSpPr>
        <p:grpSpPr>
          <a:xfrm>
            <a:off x="1490797" y="2982114"/>
            <a:ext cx="9207232" cy="3775791"/>
            <a:chOff x="0" y="0"/>
            <a:chExt cx="18419261" cy="7551582"/>
          </a:xfrm>
        </p:grpSpPr>
        <p:sp>
          <p:nvSpPr>
            <p:cNvPr id="15" name="Freeform 15"/>
            <p:cNvSpPr/>
            <p:nvPr/>
          </p:nvSpPr>
          <p:spPr>
            <a:xfrm>
              <a:off x="0" y="0"/>
              <a:ext cx="14613417" cy="7551582"/>
            </a:xfrm>
            <a:custGeom>
              <a:avLst/>
              <a:gdLst/>
              <a:ahLst/>
              <a:cxnLst/>
              <a:rect l="l" t="t" r="r" b="b"/>
              <a:pathLst>
                <a:path w="14613417" h="7551582">
                  <a:moveTo>
                    <a:pt x="0" y="0"/>
                  </a:moveTo>
                  <a:lnTo>
                    <a:pt x="14613417" y="0"/>
                  </a:lnTo>
                  <a:lnTo>
                    <a:pt x="14613417" y="7551582"/>
                  </a:lnTo>
                  <a:lnTo>
                    <a:pt x="0" y="7551582"/>
                  </a:lnTo>
                  <a:lnTo>
                    <a:pt x="0" y="0"/>
                  </a:lnTo>
                  <a:close/>
                </a:path>
              </a:pathLst>
            </a:custGeom>
            <a:blipFill>
              <a:blip r:embed="rId6"/>
              <a:stretch>
                <a:fillRect/>
              </a:stretch>
            </a:blipFill>
          </p:spPr>
        </p:sp>
        <p:sp>
          <p:nvSpPr>
            <p:cNvPr id="16" name="Freeform 16"/>
            <p:cNvSpPr/>
            <p:nvPr/>
          </p:nvSpPr>
          <p:spPr>
            <a:xfrm rot="-5463653">
              <a:off x="13933255" y="1084096"/>
              <a:ext cx="2111723" cy="2105438"/>
            </a:xfrm>
            <a:custGeom>
              <a:avLst/>
              <a:gdLst/>
              <a:ahLst/>
              <a:cxnLst/>
              <a:rect l="l" t="t" r="r" b="b"/>
              <a:pathLst>
                <a:path w="2111723" h="2105438">
                  <a:moveTo>
                    <a:pt x="0" y="0"/>
                  </a:moveTo>
                  <a:lnTo>
                    <a:pt x="2111723" y="0"/>
                  </a:lnTo>
                  <a:lnTo>
                    <a:pt x="2111723" y="2105438"/>
                  </a:lnTo>
                  <a:lnTo>
                    <a:pt x="0" y="210543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7" name="TextBox 17"/>
            <p:cNvSpPr txBox="1"/>
            <p:nvPr/>
          </p:nvSpPr>
          <p:spPr>
            <a:xfrm>
              <a:off x="13703149" y="288002"/>
              <a:ext cx="4716112" cy="769058"/>
            </a:xfrm>
            <a:prstGeom prst="rect">
              <a:avLst/>
            </a:prstGeom>
          </p:spPr>
          <p:txBody>
            <a:bodyPr lIns="0" tIns="0" rIns="0" bIns="0" rtlCol="0" anchor="t">
              <a:spAutoFit/>
            </a:bodyPr>
            <a:lstStyle/>
            <a:p>
              <a:pPr algn="ctr">
                <a:lnSpc>
                  <a:spcPts val="3266"/>
                </a:lnSpc>
              </a:pPr>
              <a:r>
                <a:rPr lang="en-US" sz="2300" b="1">
                  <a:solidFill>
                    <a:srgbClr val="9A0000"/>
                  </a:solidFill>
                  <a:latin typeface="Arial" pitchFamily="34" charset="0"/>
                </a:rPr>
                <a:t>SỰ THỤ TINH</a:t>
              </a:r>
            </a:p>
          </p:txBody>
        </p:sp>
        <p:sp>
          <p:nvSpPr>
            <p:cNvPr id="18" name="TextBox 18"/>
            <p:cNvSpPr txBox="1"/>
            <p:nvPr/>
          </p:nvSpPr>
          <p:spPr>
            <a:xfrm>
              <a:off x="0" y="6777941"/>
              <a:ext cx="4716112" cy="769058"/>
            </a:xfrm>
            <a:prstGeom prst="rect">
              <a:avLst/>
            </a:prstGeom>
          </p:spPr>
          <p:txBody>
            <a:bodyPr lIns="0" tIns="0" rIns="0" bIns="0" rtlCol="0" anchor="t">
              <a:spAutoFit/>
            </a:bodyPr>
            <a:lstStyle/>
            <a:p>
              <a:pPr algn="r">
                <a:lnSpc>
                  <a:spcPts val="3266"/>
                </a:lnSpc>
              </a:pPr>
              <a:r>
                <a:rPr lang="en-US" sz="2300" b="1">
                  <a:solidFill>
                    <a:srgbClr val="9A0000"/>
                  </a:solidFill>
                  <a:latin typeface="Arial" pitchFamily="34" charset="0"/>
                </a:rPr>
                <a:t>SỰ THỤ THAI</a:t>
              </a:r>
            </a:p>
          </p:txBody>
        </p:sp>
        <p:sp>
          <p:nvSpPr>
            <p:cNvPr id="19" name="Freeform 19"/>
            <p:cNvSpPr/>
            <p:nvPr/>
          </p:nvSpPr>
          <p:spPr>
            <a:xfrm rot="5400000">
              <a:off x="4862482" y="5443002"/>
              <a:ext cx="2111723" cy="2105438"/>
            </a:xfrm>
            <a:custGeom>
              <a:avLst/>
              <a:gdLst/>
              <a:ahLst/>
              <a:cxnLst/>
              <a:rect l="l" t="t" r="r" b="b"/>
              <a:pathLst>
                <a:path w="2111723" h="2105438">
                  <a:moveTo>
                    <a:pt x="0" y="0"/>
                  </a:moveTo>
                  <a:lnTo>
                    <a:pt x="2111723" y="0"/>
                  </a:lnTo>
                  <a:lnTo>
                    <a:pt x="2111723" y="2105438"/>
                  </a:lnTo>
                  <a:lnTo>
                    <a:pt x="0" y="210543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1030</Words>
  <Application>Microsoft Office PowerPoint</Application>
  <PresentationFormat>Custom</PresentationFormat>
  <Paragraphs>109</Paragraphs>
  <Slides>12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37* SINH SẢN Ở NGƯỜI</dc:title>
  <dc:creator>DO THUY QUYNH</dc:creator>
  <cp:lastModifiedBy>DO THUY QUYNH</cp:lastModifiedBy>
  <cp:revision>6</cp:revision>
  <dcterms:created xsi:type="dcterms:W3CDTF">2006-08-16T00:00:00Z</dcterms:created>
  <dcterms:modified xsi:type="dcterms:W3CDTF">2026-04-21T00:51:32Z</dcterms:modified>
  <dc:identifier>DAFk7l05qvo</dc:identifier>
</cp:coreProperties>
</file>