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78" r:id="rId4"/>
    <p:sldId id="257" r:id="rId5"/>
    <p:sldId id="258" r:id="rId6"/>
    <p:sldId id="259" r:id="rId7"/>
    <p:sldId id="260" r:id="rId8"/>
    <p:sldId id="261" r:id="rId9"/>
    <p:sldId id="262" r:id="rId10"/>
    <p:sldId id="263" r:id="rId11"/>
    <p:sldId id="264" r:id="rId12"/>
    <p:sldId id="265" r:id="rId13"/>
    <p:sldId id="271" r:id="rId14"/>
  </p:sldIdLst>
  <p:sldSz cx="12188825" cy="6858000"/>
  <p:notesSz cx="6858000" cy="9144000"/>
  <p:embeddedFontLst>
    <p:embeddedFont>
      <p:font typeface="Averta Std ExtraBold" panose="00000900000000000000" charset="0"/>
      <p:bold r:id="rId15"/>
      <p:boldItalic r:id="rId16"/>
    </p:embeddedFont>
    <p:embeddedFont>
      <p:font typeface="A3.Jovis-BebasNeueBold-San" panose="020B0604020202020204" charset="0"/>
      <p:bold r:id="rId17"/>
    </p:embeddedFont>
    <p:embeddedFont>
      <p:font typeface="A2.Jovis-WorkSansRegular-San" panose="020B0604020202020204" charset="0"/>
      <p:regular r:id="rId18"/>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198"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4/21/2026</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38110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4/21/2026</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84148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4/21/2026</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7652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4/21/2026</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99710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4/21/2026</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5344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4/21/2026</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4/21/2026</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84155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32.png"/><Relationship Id="rId12" Type="http://schemas.openxmlformats.org/officeDocument/2006/relationships/image" Target="../media/image35.png"/><Relationship Id="rId17" Type="http://schemas.openxmlformats.org/officeDocument/2006/relationships/image" Target="../media/image80.svg"/><Relationship Id="rId2" Type="http://schemas.openxmlformats.org/officeDocument/2006/relationships/image" Target="../media/image29.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4.svg"/><Relationship Id="rId5" Type="http://schemas.openxmlformats.org/officeDocument/2006/relationships/image" Target="../media/image31.png"/><Relationship Id="rId15" Type="http://schemas.openxmlformats.org/officeDocument/2006/relationships/image" Target="../media/image78.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72.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6.svg"/><Relationship Id="rId7"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19.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2714"/>
        </a:solidFill>
        <a:effectLst/>
      </p:bgPr>
    </p:bg>
    <p:spTree>
      <p:nvGrpSpPr>
        <p:cNvPr id="1" name=""/>
        <p:cNvGrpSpPr/>
        <p:nvPr/>
      </p:nvGrpSpPr>
      <p:grpSpPr>
        <a:xfrm>
          <a:off x="0" y="0"/>
          <a:ext cx="0" cy="0"/>
          <a:chOff x="0" y="0"/>
          <a:chExt cx="0" cy="0"/>
        </a:xfrm>
      </p:grpSpPr>
      <p:sp>
        <p:nvSpPr>
          <p:cNvPr id="2" name="Freeform 2"/>
          <p:cNvSpPr/>
          <p:nvPr/>
        </p:nvSpPr>
        <p:spPr>
          <a:xfrm>
            <a:off x="1436890" y="5406775"/>
            <a:ext cx="1355883" cy="1451225"/>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25521" y="5406775"/>
            <a:ext cx="1355883" cy="1451225"/>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5001069"/>
            <a:ext cx="1454780" cy="1856931"/>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381403" y="5001069"/>
            <a:ext cx="1454780" cy="1856931"/>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5394" y="1440181"/>
            <a:ext cx="1429752" cy="962084"/>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0759073" y="4293813"/>
            <a:ext cx="1429752" cy="962084"/>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10800000">
            <a:off x="12514" y="-126688"/>
            <a:ext cx="1429752" cy="1566870"/>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10800000">
            <a:off x="10759073" y="5255898"/>
            <a:ext cx="1429752" cy="1566870"/>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0800000">
            <a:off x="25393" y="2472115"/>
            <a:ext cx="1380910" cy="2458571"/>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0834359" y="1729626"/>
            <a:ext cx="1337691" cy="2564187"/>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rot="-10800000">
            <a:off x="1458987" y="22363"/>
            <a:ext cx="1333786" cy="1154631"/>
          </a:xfrm>
          <a:custGeom>
            <a:avLst/>
            <a:gdLst/>
            <a:ahLst/>
            <a:cxnLst/>
            <a:rect l="l" t="t" r="r" b="b"/>
            <a:pathLst>
              <a:path w="2001200" h="1731947">
                <a:moveTo>
                  <a:pt x="0" y="0"/>
                </a:moveTo>
                <a:lnTo>
                  <a:pt x="2001199" y="0"/>
                </a:lnTo>
                <a:lnTo>
                  <a:pt x="2001199" y="1731947"/>
                </a:lnTo>
                <a:lnTo>
                  <a:pt x="0" y="173194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5400000">
            <a:off x="1792347" y="843634"/>
            <a:ext cx="667067" cy="1333786"/>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rot="5400000">
            <a:off x="1920696" y="4807035"/>
            <a:ext cx="388271" cy="776340"/>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5400000">
            <a:off x="8509327" y="4807035"/>
            <a:ext cx="388271" cy="776340"/>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8763323" y="233985"/>
            <a:ext cx="1738231" cy="2991283"/>
          </a:xfrm>
          <a:custGeom>
            <a:avLst/>
            <a:gdLst/>
            <a:ahLst/>
            <a:cxnLst/>
            <a:rect l="l" t="t" r="r" b="b"/>
            <a:pathLst>
              <a:path w="2608025" h="4486924">
                <a:moveTo>
                  <a:pt x="0" y="0"/>
                </a:moveTo>
                <a:lnTo>
                  <a:pt x="2608025" y="0"/>
                </a:lnTo>
                <a:lnTo>
                  <a:pt x="2608025" y="4486925"/>
                </a:lnTo>
                <a:lnTo>
                  <a:pt x="0" y="44869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3108413" y="5331336"/>
            <a:ext cx="1463178" cy="1415993"/>
          </a:xfrm>
          <a:custGeom>
            <a:avLst/>
            <a:gdLst/>
            <a:ahLst/>
            <a:cxnLst/>
            <a:rect l="l" t="t" r="r" b="b"/>
            <a:pathLst>
              <a:path w="2195338" h="2123989">
                <a:moveTo>
                  <a:pt x="0" y="0"/>
                </a:moveTo>
                <a:lnTo>
                  <a:pt x="2195338" y="0"/>
                </a:lnTo>
                <a:lnTo>
                  <a:pt x="2195338" y="2123989"/>
                </a:lnTo>
                <a:lnTo>
                  <a:pt x="0" y="212398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TextBox 18"/>
          <p:cNvSpPr txBox="1"/>
          <p:nvPr/>
        </p:nvSpPr>
        <p:spPr>
          <a:xfrm>
            <a:off x="1117309" y="2501901"/>
            <a:ext cx="10055781" cy="1846659"/>
          </a:xfrm>
          <a:prstGeom prst="rect">
            <a:avLst/>
          </a:prstGeom>
        </p:spPr>
        <p:txBody>
          <a:bodyPr wrap="square" lIns="0" tIns="0" rIns="0" bIns="0" rtlCol="0" anchor="t">
            <a:spAutoFit/>
          </a:bodyPr>
          <a:lstStyle/>
          <a:p>
            <a:pPr algn="ctr">
              <a:lnSpc>
                <a:spcPct val="120000"/>
              </a:lnSpc>
            </a:pPr>
            <a:r>
              <a:rPr lang="en-US" sz="5000" b="1">
                <a:solidFill>
                  <a:srgbClr val="FFFFFF"/>
                </a:solidFill>
                <a:latin typeface="Arial" pitchFamily="34" charset="0"/>
              </a:rPr>
              <a:t>MÔI TRƯỜNG</a:t>
            </a:r>
          </a:p>
          <a:p>
            <a:pPr algn="ctr">
              <a:lnSpc>
                <a:spcPct val="120000"/>
              </a:lnSpc>
              <a:spcBef>
                <a:spcPct val="0"/>
              </a:spcBef>
            </a:pPr>
            <a:r>
              <a:rPr lang="en-US" sz="5000" b="1">
                <a:solidFill>
                  <a:srgbClr val="FFFFFF"/>
                </a:solidFill>
                <a:latin typeface="Arial" pitchFamily="34" charset="0"/>
              </a:rPr>
              <a:t>VÀ CÁC NHÂN TỐ SINH THÁI</a:t>
            </a:r>
          </a:p>
        </p:txBody>
      </p:sp>
      <p:sp>
        <p:nvSpPr>
          <p:cNvPr id="19" name="Freeform 19"/>
          <p:cNvSpPr/>
          <p:nvPr/>
        </p:nvSpPr>
        <p:spPr>
          <a:xfrm>
            <a:off x="3108414" y="352452"/>
            <a:ext cx="1923888" cy="608588"/>
          </a:xfrm>
          <a:custGeom>
            <a:avLst/>
            <a:gdLst/>
            <a:ahLst/>
            <a:cxnLst/>
            <a:rect l="l" t="t" r="r" b="b"/>
            <a:pathLst>
              <a:path w="2886584" h="912882">
                <a:moveTo>
                  <a:pt x="0" y="0"/>
                </a:moveTo>
                <a:lnTo>
                  <a:pt x="2886585" y="0"/>
                </a:lnTo>
                <a:lnTo>
                  <a:pt x="2886585" y="912882"/>
                </a:lnTo>
                <a:lnTo>
                  <a:pt x="0" y="91288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0" name="TextBox 20"/>
          <p:cNvSpPr txBox="1"/>
          <p:nvPr/>
        </p:nvSpPr>
        <p:spPr>
          <a:xfrm>
            <a:off x="4571591" y="933759"/>
            <a:ext cx="3045643" cy="837836"/>
          </a:xfrm>
          <a:prstGeom prst="rect">
            <a:avLst/>
          </a:prstGeom>
        </p:spPr>
        <p:txBody>
          <a:bodyPr lIns="0" tIns="0" rIns="0" bIns="0" rtlCol="0" anchor="t">
            <a:spAutoFit/>
          </a:bodyPr>
          <a:lstStyle/>
          <a:p>
            <a:pPr algn="ctr">
              <a:lnSpc>
                <a:spcPts val="6531"/>
              </a:lnSpc>
            </a:pPr>
            <a:r>
              <a:rPr lang="en-US" sz="4700">
                <a:solidFill>
                  <a:srgbClr val="FFFFFF"/>
                </a:solidFill>
                <a:latin typeface="Arial" pitchFamily="34" charset="0"/>
              </a:rPr>
              <a:t>Bài 38</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97904"/>
            <a:ext cx="3338538" cy="5210703"/>
            <a:chOff x="0" y="0"/>
            <a:chExt cx="6678815" cy="10421406"/>
          </a:xfrm>
        </p:grpSpPr>
        <p:grpSp>
          <p:nvGrpSpPr>
            <p:cNvPr id="7" name="Group 7"/>
            <p:cNvGrpSpPr/>
            <p:nvPr/>
          </p:nvGrpSpPr>
          <p:grpSpPr>
            <a:xfrm>
              <a:off x="0" y="0"/>
              <a:ext cx="6678815" cy="10239546"/>
              <a:chOff x="0" y="0"/>
              <a:chExt cx="1319272" cy="2022626"/>
            </a:xfrm>
          </p:grpSpPr>
          <p:sp>
            <p:nvSpPr>
              <p:cNvPr id="8" name="Freeform 8"/>
              <p:cNvSpPr/>
              <p:nvPr/>
            </p:nvSpPr>
            <p:spPr>
              <a:xfrm>
                <a:off x="0" y="0"/>
                <a:ext cx="1319272" cy="2022626"/>
              </a:xfrm>
              <a:custGeom>
                <a:avLst/>
                <a:gdLst/>
                <a:ahLst/>
                <a:cxnLst/>
                <a:rect l="l" t="t" r="r" b="b"/>
                <a:pathLst>
                  <a:path w="1319272" h="2022626">
                    <a:moveTo>
                      <a:pt x="0" y="0"/>
                    </a:moveTo>
                    <a:lnTo>
                      <a:pt x="1319272" y="0"/>
                    </a:lnTo>
                    <a:lnTo>
                      <a:pt x="1319272" y="2022626"/>
                    </a:lnTo>
                    <a:lnTo>
                      <a:pt x="0" y="2022626"/>
                    </a:ln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217197" y="159364"/>
              <a:ext cx="6244419" cy="10262042"/>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trả lời các câu hỏi sau:</a:t>
              </a:r>
            </a:p>
            <a:p>
              <a:pPr algn="just">
                <a:lnSpc>
                  <a:spcPct val="120000"/>
                </a:lnSpc>
              </a:pPr>
              <a:r>
                <a:rPr lang="en-US" sz="2300" b="1">
                  <a:solidFill>
                    <a:srgbClr val="000000"/>
                  </a:solidFill>
                  <a:latin typeface="Arial" pitchFamily="34" charset="0"/>
                </a:rPr>
                <a:t>a) Có những nhân tố nào của môi trường tác động đến sự sinh trưởng và phát triển của cây?</a:t>
              </a:r>
            </a:p>
            <a:p>
              <a:pPr algn="just">
                <a:lnSpc>
                  <a:spcPct val="120000"/>
                </a:lnSpc>
                <a:spcBef>
                  <a:spcPct val="0"/>
                </a:spcBef>
              </a:pPr>
              <a:r>
                <a:rPr lang="en-US" sz="2300" b="1">
                  <a:solidFill>
                    <a:srgbClr val="000000"/>
                  </a:solidFill>
                  <a:latin typeface="Arial" pitchFamily="34" charset="0"/>
                </a:rPr>
                <a:t>b) Trong các nhân tố đó, những nhân tố nào là nhân vô sinh, những nhân tố nào là nhân tố hữu sinh?</a:t>
              </a:r>
            </a:p>
          </p:txBody>
        </p:sp>
      </p:grpSp>
      <p:grpSp>
        <p:nvGrpSpPr>
          <p:cNvPr id="11" name="Group 11"/>
          <p:cNvGrpSpPr/>
          <p:nvPr/>
        </p:nvGrpSpPr>
        <p:grpSpPr>
          <a:xfrm>
            <a:off x="4571918" y="1197904"/>
            <a:ext cx="6931286" cy="5409273"/>
            <a:chOff x="0" y="0"/>
            <a:chExt cx="13866183" cy="10818546"/>
          </a:xfrm>
        </p:grpSpPr>
        <p:sp>
          <p:nvSpPr>
            <p:cNvPr id="12" name="Freeform 12"/>
            <p:cNvSpPr/>
            <p:nvPr/>
          </p:nvSpPr>
          <p:spPr>
            <a:xfrm>
              <a:off x="4437577" y="3095533"/>
              <a:ext cx="5639154" cy="5124582"/>
            </a:xfrm>
            <a:custGeom>
              <a:avLst/>
              <a:gdLst/>
              <a:ahLst/>
              <a:cxnLst/>
              <a:rect l="l" t="t" r="r" b="b"/>
              <a:pathLst>
                <a:path w="5639154" h="5124582">
                  <a:moveTo>
                    <a:pt x="0" y="0"/>
                  </a:moveTo>
                  <a:lnTo>
                    <a:pt x="5639154" y="0"/>
                  </a:lnTo>
                  <a:lnTo>
                    <a:pt x="5639154" y="5124582"/>
                  </a:lnTo>
                  <a:lnTo>
                    <a:pt x="0" y="5124582"/>
                  </a:lnTo>
                  <a:lnTo>
                    <a:pt x="0" y="0"/>
                  </a:lnTo>
                  <a:close/>
                </a:path>
              </a:pathLst>
            </a:custGeom>
            <a:blipFill>
              <a:blip r:embed="rId4"/>
              <a:stretch>
                <a:fillRect/>
              </a:stretch>
            </a:blipFill>
          </p:spPr>
        </p:sp>
        <p:sp>
          <p:nvSpPr>
            <p:cNvPr id="13" name="Freeform 13"/>
            <p:cNvSpPr/>
            <p:nvPr/>
          </p:nvSpPr>
          <p:spPr>
            <a:xfrm>
              <a:off x="4132310" y="0"/>
              <a:ext cx="2627935" cy="2627935"/>
            </a:xfrm>
            <a:custGeom>
              <a:avLst/>
              <a:gdLst/>
              <a:ahLst/>
              <a:cxnLst/>
              <a:rect l="l" t="t" r="r" b="b"/>
              <a:pathLst>
                <a:path w="2627935" h="2627935">
                  <a:moveTo>
                    <a:pt x="0" y="0"/>
                  </a:moveTo>
                  <a:lnTo>
                    <a:pt x="2627935" y="0"/>
                  </a:lnTo>
                  <a:lnTo>
                    <a:pt x="2627935" y="2627935"/>
                  </a:lnTo>
                  <a:lnTo>
                    <a:pt x="0" y="26279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0" y="2225579"/>
              <a:ext cx="4132310" cy="2236613"/>
            </a:xfrm>
            <a:custGeom>
              <a:avLst/>
              <a:gdLst/>
              <a:ahLst/>
              <a:cxnLst/>
              <a:rect l="l" t="t" r="r" b="b"/>
              <a:pathLst>
                <a:path w="4132310" h="2236613">
                  <a:moveTo>
                    <a:pt x="0" y="0"/>
                  </a:moveTo>
                  <a:lnTo>
                    <a:pt x="4132310" y="0"/>
                  </a:lnTo>
                  <a:lnTo>
                    <a:pt x="4132310" y="2236612"/>
                  </a:lnTo>
                  <a:lnTo>
                    <a:pt x="0" y="2236612"/>
                  </a:lnTo>
                  <a:lnTo>
                    <a:pt x="0" y="0"/>
                  </a:lnTo>
                  <a:close/>
                </a:path>
              </a:pathLst>
            </a:custGeom>
            <a:blipFill>
              <a:blip r:embed="rId7"/>
              <a:stretch>
                <a:fillRect/>
              </a:stretch>
            </a:blipFill>
          </p:spPr>
        </p:sp>
        <p:sp>
          <p:nvSpPr>
            <p:cNvPr id="15" name="Freeform 15"/>
            <p:cNvSpPr/>
            <p:nvPr/>
          </p:nvSpPr>
          <p:spPr>
            <a:xfrm>
              <a:off x="691259" y="5657824"/>
              <a:ext cx="1959257" cy="3061339"/>
            </a:xfrm>
            <a:custGeom>
              <a:avLst/>
              <a:gdLst/>
              <a:ahLst/>
              <a:cxnLst/>
              <a:rect l="l" t="t" r="r" b="b"/>
              <a:pathLst>
                <a:path w="1959257" h="3061339">
                  <a:moveTo>
                    <a:pt x="0" y="0"/>
                  </a:moveTo>
                  <a:lnTo>
                    <a:pt x="1959257" y="0"/>
                  </a:lnTo>
                  <a:lnTo>
                    <a:pt x="1959257" y="3061339"/>
                  </a:lnTo>
                  <a:lnTo>
                    <a:pt x="0" y="30613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3245595" y="8220115"/>
              <a:ext cx="1773429" cy="2598431"/>
            </a:xfrm>
            <a:custGeom>
              <a:avLst/>
              <a:gdLst/>
              <a:ahLst/>
              <a:cxnLst/>
              <a:rect l="l" t="t" r="r" b="b"/>
              <a:pathLst>
                <a:path w="1773429" h="2598431">
                  <a:moveTo>
                    <a:pt x="0" y="0"/>
                  </a:moveTo>
                  <a:lnTo>
                    <a:pt x="1773429" y="0"/>
                  </a:lnTo>
                  <a:lnTo>
                    <a:pt x="1773429" y="2598431"/>
                  </a:lnTo>
                  <a:lnTo>
                    <a:pt x="0" y="25984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8762764" y="0"/>
              <a:ext cx="2627935" cy="2627935"/>
            </a:xfrm>
            <a:custGeom>
              <a:avLst/>
              <a:gdLst/>
              <a:ahLst/>
              <a:cxnLst/>
              <a:rect l="l" t="t" r="r" b="b"/>
              <a:pathLst>
                <a:path w="2627935" h="2627935">
                  <a:moveTo>
                    <a:pt x="0" y="0"/>
                  </a:moveTo>
                  <a:lnTo>
                    <a:pt x="2627935" y="0"/>
                  </a:lnTo>
                  <a:lnTo>
                    <a:pt x="2627935" y="2627935"/>
                  </a:lnTo>
                  <a:lnTo>
                    <a:pt x="0" y="26279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Freeform 18"/>
            <p:cNvSpPr/>
            <p:nvPr/>
          </p:nvSpPr>
          <p:spPr>
            <a:xfrm>
              <a:off x="11044839" y="2651097"/>
              <a:ext cx="2821344" cy="2468676"/>
            </a:xfrm>
            <a:custGeom>
              <a:avLst/>
              <a:gdLst/>
              <a:ahLst/>
              <a:cxnLst/>
              <a:rect l="l" t="t" r="r" b="b"/>
              <a:pathLst>
                <a:path w="2821344" h="2468676">
                  <a:moveTo>
                    <a:pt x="0" y="0"/>
                  </a:moveTo>
                  <a:lnTo>
                    <a:pt x="2821344" y="0"/>
                  </a:lnTo>
                  <a:lnTo>
                    <a:pt x="2821344" y="2468676"/>
                  </a:lnTo>
                  <a:lnTo>
                    <a:pt x="0" y="246867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19"/>
            <p:cNvSpPr/>
            <p:nvPr/>
          </p:nvSpPr>
          <p:spPr>
            <a:xfrm>
              <a:off x="9542177" y="6891437"/>
              <a:ext cx="3697044" cy="3655453"/>
            </a:xfrm>
            <a:custGeom>
              <a:avLst/>
              <a:gdLst/>
              <a:ahLst/>
              <a:cxnLst/>
              <a:rect l="l" t="t" r="r" b="b"/>
              <a:pathLst>
                <a:path w="3697044" h="3655453">
                  <a:moveTo>
                    <a:pt x="0" y="0"/>
                  </a:moveTo>
                  <a:lnTo>
                    <a:pt x="3697044" y="0"/>
                  </a:lnTo>
                  <a:lnTo>
                    <a:pt x="3697044" y="3655452"/>
                  </a:lnTo>
                  <a:lnTo>
                    <a:pt x="0" y="365545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
        <p:nvSpPr>
          <p:cNvPr id="20" name="TextBox 20"/>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201818"/>
            <a:ext cx="10817582" cy="5320418"/>
            <a:chOff x="0" y="0"/>
            <a:chExt cx="4274726" cy="2101893"/>
          </a:xfrm>
        </p:grpSpPr>
        <p:sp>
          <p:nvSpPr>
            <p:cNvPr id="7" name="Freeform 7"/>
            <p:cNvSpPr/>
            <p:nvPr/>
          </p:nvSpPr>
          <p:spPr>
            <a:xfrm>
              <a:off x="0" y="0"/>
              <a:ext cx="4274726" cy="2101893"/>
            </a:xfrm>
            <a:custGeom>
              <a:avLst/>
              <a:gdLst/>
              <a:ahLst/>
              <a:cxnLst/>
              <a:rect l="l" t="t" r="r" b="b"/>
              <a:pathLst>
                <a:path w="4274726" h="2101893">
                  <a:moveTo>
                    <a:pt x="0" y="0"/>
                  </a:moveTo>
                  <a:lnTo>
                    <a:pt x="4274726" y="0"/>
                  </a:lnTo>
                  <a:lnTo>
                    <a:pt x="4274726" y="2101893"/>
                  </a:lnTo>
                  <a:lnTo>
                    <a:pt x="0" y="2101893"/>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146"/>
                </a:lnSpc>
              </a:pPr>
              <a:endParaRPr>
                <a:latin typeface="Arial" pitchFamily="34" charset="0"/>
              </a:endParaRPr>
            </a:p>
          </p:txBody>
        </p:sp>
      </p:grpSp>
      <p:grpSp>
        <p:nvGrpSpPr>
          <p:cNvPr id="9" name="Group 9"/>
          <p:cNvGrpSpPr/>
          <p:nvPr/>
        </p:nvGrpSpPr>
        <p:grpSpPr>
          <a:xfrm>
            <a:off x="898114" y="2400300"/>
            <a:ext cx="10392597" cy="3921438"/>
            <a:chOff x="0" y="0"/>
            <a:chExt cx="20790608" cy="7842876"/>
          </a:xfrm>
        </p:grpSpPr>
        <p:grpSp>
          <p:nvGrpSpPr>
            <p:cNvPr id="10" name="Group 10"/>
            <p:cNvGrpSpPr/>
            <p:nvPr/>
          </p:nvGrpSpPr>
          <p:grpSpPr>
            <a:xfrm>
              <a:off x="0" y="0"/>
              <a:ext cx="20790608" cy="7811053"/>
              <a:chOff x="0" y="0"/>
              <a:chExt cx="4106787" cy="1542924"/>
            </a:xfrm>
          </p:grpSpPr>
          <p:sp>
            <p:nvSpPr>
              <p:cNvPr id="11" name="Freeform 11"/>
              <p:cNvSpPr/>
              <p:nvPr/>
            </p:nvSpPr>
            <p:spPr>
              <a:xfrm>
                <a:off x="0" y="0"/>
                <a:ext cx="4106787" cy="1542924"/>
              </a:xfrm>
              <a:custGeom>
                <a:avLst/>
                <a:gdLst/>
                <a:ahLst/>
                <a:cxnLst/>
                <a:rect l="l" t="t" r="r" b="b"/>
                <a:pathLst>
                  <a:path w="4106787" h="1542924">
                    <a:moveTo>
                      <a:pt x="0" y="0"/>
                    </a:moveTo>
                    <a:lnTo>
                      <a:pt x="4106787" y="0"/>
                    </a:lnTo>
                    <a:lnTo>
                      <a:pt x="4106787" y="1542924"/>
                    </a:lnTo>
                    <a:lnTo>
                      <a:pt x="0" y="1542924"/>
                    </a:lnTo>
                    <a:close/>
                  </a:path>
                </a:pathLst>
              </a:custGeom>
              <a:gradFill rotWithShape="1">
                <a:gsLst>
                  <a:gs pos="0">
                    <a:srgbClr val="FF3131">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Freeform 13"/>
            <p:cNvSpPr/>
            <p:nvPr/>
          </p:nvSpPr>
          <p:spPr>
            <a:xfrm>
              <a:off x="17407887" y="232833"/>
              <a:ext cx="3114980" cy="3270320"/>
            </a:xfrm>
            <a:custGeom>
              <a:avLst/>
              <a:gdLst/>
              <a:ahLst/>
              <a:cxnLst/>
              <a:rect l="l" t="t" r="r" b="b"/>
              <a:pathLst>
                <a:path w="3114980" h="3270320">
                  <a:moveTo>
                    <a:pt x="0" y="0"/>
                  </a:moveTo>
                  <a:lnTo>
                    <a:pt x="3114979" y="0"/>
                  </a:lnTo>
                  <a:lnTo>
                    <a:pt x="3114979" y="3270320"/>
                  </a:lnTo>
                  <a:lnTo>
                    <a:pt x="0" y="3270320"/>
                  </a:lnTo>
                  <a:lnTo>
                    <a:pt x="0" y="0"/>
                  </a:lnTo>
                  <a:close/>
                </a:path>
              </a:pathLst>
            </a:custGeom>
            <a:blipFill>
              <a:blip r:embed="rId4"/>
              <a:stretch>
                <a:fillRect/>
              </a:stretch>
            </a:blipFill>
          </p:spPr>
        </p:sp>
        <p:sp>
          <p:nvSpPr>
            <p:cNvPr id="14" name="Freeform 14"/>
            <p:cNvSpPr/>
            <p:nvPr/>
          </p:nvSpPr>
          <p:spPr>
            <a:xfrm>
              <a:off x="14221511" y="759953"/>
              <a:ext cx="3128363" cy="3128363"/>
            </a:xfrm>
            <a:custGeom>
              <a:avLst/>
              <a:gdLst/>
              <a:ahLst/>
              <a:cxnLst/>
              <a:rect l="l" t="t" r="r" b="b"/>
              <a:pathLst>
                <a:path w="3128363" h="3128363">
                  <a:moveTo>
                    <a:pt x="0" y="0"/>
                  </a:moveTo>
                  <a:lnTo>
                    <a:pt x="3128364" y="0"/>
                  </a:lnTo>
                  <a:lnTo>
                    <a:pt x="3128364" y="3128364"/>
                  </a:lnTo>
                  <a:lnTo>
                    <a:pt x="0" y="31283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3865760" y="3888317"/>
              <a:ext cx="3839866" cy="3638273"/>
            </a:xfrm>
            <a:custGeom>
              <a:avLst/>
              <a:gdLst/>
              <a:ahLst/>
              <a:cxnLst/>
              <a:rect l="l" t="t" r="r" b="b"/>
              <a:pathLst>
                <a:path w="3839866" h="3638273">
                  <a:moveTo>
                    <a:pt x="0" y="0"/>
                  </a:moveTo>
                  <a:lnTo>
                    <a:pt x="3839866" y="0"/>
                  </a:lnTo>
                  <a:lnTo>
                    <a:pt x="3839866" y="3638273"/>
                  </a:lnTo>
                  <a:lnTo>
                    <a:pt x="0" y="3638273"/>
                  </a:lnTo>
                  <a:lnTo>
                    <a:pt x="0" y="0"/>
                  </a:lnTo>
                  <a:close/>
                </a:path>
              </a:pathLst>
            </a:custGeom>
            <a:blipFill>
              <a:blip r:embed="rId7"/>
              <a:stretch>
                <a:fillRect/>
              </a:stretch>
            </a:blipFill>
          </p:spPr>
        </p:sp>
        <p:sp>
          <p:nvSpPr>
            <p:cNvPr id="16" name="Freeform 16"/>
            <p:cNvSpPr/>
            <p:nvPr/>
          </p:nvSpPr>
          <p:spPr>
            <a:xfrm flipH="1">
              <a:off x="16322974" y="3503153"/>
              <a:ext cx="4199893" cy="4040647"/>
            </a:xfrm>
            <a:custGeom>
              <a:avLst/>
              <a:gdLst/>
              <a:ahLst/>
              <a:cxnLst/>
              <a:rect l="l" t="t" r="r" b="b"/>
              <a:pathLst>
                <a:path w="4199893" h="4040647">
                  <a:moveTo>
                    <a:pt x="4199892" y="0"/>
                  </a:moveTo>
                  <a:lnTo>
                    <a:pt x="0" y="0"/>
                  </a:lnTo>
                  <a:lnTo>
                    <a:pt x="0" y="4040647"/>
                  </a:lnTo>
                  <a:lnTo>
                    <a:pt x="4199892" y="4040647"/>
                  </a:lnTo>
                  <a:lnTo>
                    <a:pt x="4199892" y="0"/>
                  </a:lnTo>
                  <a:close/>
                </a:path>
              </a:pathLst>
            </a:custGeom>
            <a:blipFill>
              <a:blip r:embed="rId8"/>
              <a:stretch>
                <a:fillRect/>
              </a:stretch>
            </a:blipFill>
          </p:spPr>
        </p:sp>
        <p:sp>
          <p:nvSpPr>
            <p:cNvPr id="17" name="TextBox 17"/>
            <p:cNvSpPr txBox="1"/>
            <p:nvPr/>
          </p:nvSpPr>
          <p:spPr>
            <a:xfrm>
              <a:off x="443169" y="166159"/>
              <a:ext cx="13295240" cy="767671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Nhóm nhân tố sinh thái vô sinh là những nhân tố vật lí, hoá học của môi trường như: ánh sáng, nhiệt độ, độ ẩm, không khí,... Các nhân tố này tác động đến đặc điểm hình thái (màu sắc, hình dạng,...), chức năng sinh lí (quang hợp, hô hấp, sinh sản,...) và tập tính của sinh vật. Sinh vật mang nhiều đặc điểm thích nghi với các điều kiện sinh thái khác nhau của môi trường sống</a:t>
              </a:r>
            </a:p>
          </p:txBody>
        </p:sp>
      </p:grpSp>
      <p:sp>
        <p:nvSpPr>
          <p:cNvPr id="18" name="TextBox 18"/>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
        <p:nvSpPr>
          <p:cNvPr id="19" name="TextBox 19"/>
          <p:cNvSpPr txBox="1"/>
          <p:nvPr/>
        </p:nvSpPr>
        <p:spPr>
          <a:xfrm>
            <a:off x="898114" y="1341401"/>
            <a:ext cx="10392597" cy="846386"/>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Các nhân tố của môi trường có tác động tới sinh vật được gọi là nhân tố sinh thái của sinh vật đó, chúng được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97904"/>
            <a:ext cx="10817582" cy="1918791"/>
            <a:chOff x="0" y="0"/>
            <a:chExt cx="21640800" cy="3837581"/>
          </a:xfrm>
        </p:grpSpPr>
        <p:grpSp>
          <p:nvGrpSpPr>
            <p:cNvPr id="7" name="Group 7"/>
            <p:cNvGrpSpPr/>
            <p:nvPr/>
          </p:nvGrpSpPr>
          <p:grpSpPr>
            <a:xfrm>
              <a:off x="0" y="0"/>
              <a:ext cx="21640800" cy="3837581"/>
              <a:chOff x="0" y="0"/>
              <a:chExt cx="4274726" cy="758041"/>
            </a:xfrm>
          </p:grpSpPr>
          <p:sp>
            <p:nvSpPr>
              <p:cNvPr id="8" name="Freeform 8"/>
              <p:cNvSpPr/>
              <p:nvPr/>
            </p:nvSpPr>
            <p:spPr>
              <a:xfrm>
                <a:off x="0" y="0"/>
                <a:ext cx="4274726" cy="758041"/>
              </a:xfrm>
              <a:custGeom>
                <a:avLst/>
                <a:gdLst/>
                <a:ahLst/>
                <a:cxnLst/>
                <a:rect l="l" t="t" r="r" b="b"/>
                <a:pathLst>
                  <a:path w="4274726" h="758041">
                    <a:moveTo>
                      <a:pt x="0" y="0"/>
                    </a:moveTo>
                    <a:lnTo>
                      <a:pt x="4274726" y="0"/>
                    </a:lnTo>
                    <a:lnTo>
                      <a:pt x="4274726" y="758041"/>
                    </a:lnTo>
                    <a:lnTo>
                      <a:pt x="0" y="758041"/>
                    </a:ln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338486" y="260384"/>
              <a:ext cx="20963828" cy="339785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a:t>
              </a:r>
            </a:p>
            <a:p>
              <a:pPr algn="just">
                <a:lnSpc>
                  <a:spcPct val="120000"/>
                </a:lnSpc>
              </a:pPr>
              <a:r>
                <a:rPr lang="en-US" sz="2300" b="1">
                  <a:solidFill>
                    <a:srgbClr val="000000"/>
                  </a:solidFill>
                  <a:latin typeface="Arial" pitchFamily="34" charset="0"/>
                </a:rPr>
                <a:t>a) Gấu có đặc điểm gì thích nghi với nhiệt độ giá lạnh ở vùng Bắc cực?</a:t>
              </a:r>
            </a:p>
            <a:p>
              <a:pPr algn="just">
                <a:lnSpc>
                  <a:spcPct val="120000"/>
                </a:lnSpc>
                <a:spcBef>
                  <a:spcPct val="0"/>
                </a:spcBef>
              </a:pPr>
              <a:r>
                <a:rPr lang="en-US" sz="2300" b="1">
                  <a:solidFill>
                    <a:srgbClr val="000000"/>
                  </a:solidFill>
                  <a:latin typeface="Arial" pitchFamily="34" charset="0"/>
                </a:rPr>
                <a:t>b) Xương rồng có đặc điểm như thế nào để thích nghi với điều kiện khô hạn ở sa mạc?</a:t>
              </a:r>
            </a:p>
          </p:txBody>
        </p:sp>
      </p:grpSp>
      <p:sp>
        <p:nvSpPr>
          <p:cNvPr id="11" name="Freeform 11"/>
          <p:cNvSpPr/>
          <p:nvPr/>
        </p:nvSpPr>
        <p:spPr>
          <a:xfrm>
            <a:off x="685621" y="3288145"/>
            <a:ext cx="5408791" cy="3375343"/>
          </a:xfrm>
          <a:custGeom>
            <a:avLst/>
            <a:gdLst/>
            <a:ahLst/>
            <a:cxnLst/>
            <a:rect l="l" t="t" r="r" b="b"/>
            <a:pathLst>
              <a:path w="8115300" h="5063015">
                <a:moveTo>
                  <a:pt x="0" y="0"/>
                </a:moveTo>
                <a:lnTo>
                  <a:pt x="8115300" y="0"/>
                </a:lnTo>
                <a:lnTo>
                  <a:pt x="8115300" y="5063015"/>
                </a:lnTo>
                <a:lnTo>
                  <a:pt x="0" y="5063015"/>
                </a:lnTo>
                <a:lnTo>
                  <a:pt x="0" y="0"/>
                </a:lnTo>
                <a:close/>
              </a:path>
            </a:pathLst>
          </a:custGeom>
          <a:blipFill>
            <a:blip r:embed="rId4"/>
            <a:stretch>
              <a:fillRect t="-3295" b="-3295"/>
            </a:stretch>
          </a:blipFill>
        </p:spPr>
      </p:sp>
      <p:sp>
        <p:nvSpPr>
          <p:cNvPr id="12" name="Freeform 12"/>
          <p:cNvSpPr/>
          <p:nvPr/>
        </p:nvSpPr>
        <p:spPr>
          <a:xfrm>
            <a:off x="6249864" y="3281795"/>
            <a:ext cx="5253340" cy="3402509"/>
          </a:xfrm>
          <a:custGeom>
            <a:avLst/>
            <a:gdLst/>
            <a:ahLst/>
            <a:cxnLst/>
            <a:rect l="l" t="t" r="r" b="b"/>
            <a:pathLst>
              <a:path w="7882062" h="5103764">
                <a:moveTo>
                  <a:pt x="0" y="0"/>
                </a:moveTo>
                <a:lnTo>
                  <a:pt x="7882062" y="0"/>
                </a:lnTo>
                <a:lnTo>
                  <a:pt x="7882062" y="5103764"/>
                </a:lnTo>
                <a:lnTo>
                  <a:pt x="0" y="5103764"/>
                </a:lnTo>
                <a:lnTo>
                  <a:pt x="0" y="0"/>
                </a:lnTo>
                <a:close/>
              </a:path>
            </a:pathLst>
          </a:custGeom>
          <a:blipFill>
            <a:blip r:embed="rId5"/>
            <a:stretch>
              <a:fillRect t="-2616" r="-2273" b="-2616"/>
            </a:stretch>
          </a:blipFill>
        </p:spPr>
      </p:sp>
      <p:sp>
        <p:nvSpPr>
          <p:cNvPr id="13" name="TextBox 13"/>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a">
            <a:extLst>
              <a:ext uri="{FF2B5EF4-FFF2-40B4-BE49-F238E27FC236}">
                <a16:creationId xmlns:a16="http://schemas.microsoft.com/office/drawing/2014/main" xmlns="" id="{65DA152C-4C6C-4037-B246-7F8E64CF95AF}"/>
              </a:ext>
            </a:extLst>
          </p:cNvPr>
          <p:cNvSpPr txBox="1"/>
          <p:nvPr/>
        </p:nvSpPr>
        <p:spPr>
          <a:xfrm>
            <a:off x="841609" y="2845377"/>
            <a:ext cx="10920428" cy="2492341"/>
          </a:xfrm>
          <a:prstGeom prst="rect">
            <a:avLst/>
          </a:prstGeom>
          <a:noFill/>
        </p:spPr>
        <p:txBody>
          <a:bodyPr wrap="square" rtlCol="0">
            <a:spAutoFit/>
          </a:bodyPr>
          <a:lstStyle/>
          <a:p>
            <a:pPr algn="ctr" defTabSz="914126">
              <a:lnSpc>
                <a:spcPct val="150000"/>
              </a:lnSpc>
            </a:pP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mật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thư</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mật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thư</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7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mật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thư</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1999" dirty="0" err="1">
                <a:solidFill>
                  <a:srgbClr val="A0D468">
                    <a:lumMod val="75000"/>
                  </a:srgbClr>
                </a:solidFill>
                <a:latin typeface="Averta Std ExtraBold" panose="00000900000000000000" pitchFamily="50" charset="0"/>
              </a:rPr>
              <a:t>Mật</a:t>
            </a:r>
            <a:r>
              <a:rPr lang="en-US" sz="1999" dirty="0">
                <a:solidFill>
                  <a:srgbClr val="A0D468">
                    <a:lumMod val="75000"/>
                  </a:srgbClr>
                </a:solidFill>
                <a:latin typeface="Averta Std ExtraBold" panose="00000900000000000000" pitchFamily="50" charset="0"/>
              </a:rPr>
              <a:t> </a:t>
            </a:r>
            <a:r>
              <a:rPr lang="en-US" sz="1999" dirty="0" err="1">
                <a:solidFill>
                  <a:srgbClr val="A0D468">
                    <a:lumMod val="75000"/>
                  </a:srgbClr>
                </a:solidFill>
                <a:latin typeface="Averta Std ExtraBold" panose="00000900000000000000" pitchFamily="50" charset="0"/>
              </a:rPr>
              <a:t>thư</a:t>
            </a:r>
            <a:r>
              <a:rPr lang="en-US" sz="1999" dirty="0">
                <a:solidFill>
                  <a:srgbClr val="A0D468">
                    <a:lumMod val="75000"/>
                  </a:srgbClr>
                </a:solidFill>
                <a:latin typeface="Averta Std ExtraBold" panose="00000900000000000000" pitchFamily="50" charset="0"/>
              </a:rPr>
              <a:t> </a:t>
            </a:r>
            <a:r>
              <a:rPr lang="en-US" sz="1999" dirty="0" err="1">
                <a:solidFill>
                  <a:srgbClr val="A0D468">
                    <a:lumMod val="75000"/>
                  </a:srgbClr>
                </a:solidFill>
                <a:latin typeface="Averta Std ExtraBold" panose="00000900000000000000" pitchFamily="50" charset="0"/>
              </a:rPr>
              <a:t>đúng</a:t>
            </a:r>
            <a:r>
              <a:rPr lang="en-US" sz="1999" dirty="0">
                <a:solidFill>
                  <a:srgbClr val="A0D468">
                    <a:lumMod val="75000"/>
                  </a:srgbClr>
                </a:solidFill>
                <a:latin typeface="Averta Std ExtraBold" panose="00000900000000000000" pitchFamily="50" charset="0"/>
              </a:rPr>
              <a:t> </a:t>
            </a:r>
            <a:r>
              <a:rPr lang="en-US" sz="1999" dirty="0">
                <a:solidFill>
                  <a:srgbClr val="FC6E51"/>
                </a:solidFill>
                <a:latin typeface="Averta Std ExtraBold" panose="00000900000000000000" pitchFamily="50" charset="0"/>
              </a:rPr>
              <a:t>+1đ</a:t>
            </a:r>
          </a:p>
          <a:p>
            <a:pPr algn="ctr" defTabSz="914126">
              <a:lnSpc>
                <a:spcPct val="150000"/>
              </a:lnSpc>
            </a:pPr>
            <a:r>
              <a:rPr lang="en-US" sz="1999" dirty="0" err="1">
                <a:solidFill>
                  <a:srgbClr val="A0D468">
                    <a:lumMod val="75000"/>
                  </a:srgbClr>
                </a:solidFill>
                <a:latin typeface="Averta Std ExtraBold" panose="00000900000000000000" pitchFamily="50" charset="0"/>
              </a:rPr>
              <a:t>Từ</a:t>
            </a:r>
            <a:r>
              <a:rPr lang="en-US" sz="1999" dirty="0">
                <a:solidFill>
                  <a:srgbClr val="A0D468">
                    <a:lumMod val="75000"/>
                  </a:srgbClr>
                </a:solidFill>
                <a:latin typeface="Averta Std ExtraBold" panose="00000900000000000000" pitchFamily="50" charset="0"/>
              </a:rPr>
              <a:t> </a:t>
            </a:r>
            <a:r>
              <a:rPr lang="en-US" sz="1999" dirty="0" err="1">
                <a:solidFill>
                  <a:srgbClr val="A0D468">
                    <a:lumMod val="75000"/>
                  </a:srgbClr>
                </a:solidFill>
                <a:latin typeface="Averta Std ExtraBold" panose="00000900000000000000" pitchFamily="50" charset="0"/>
              </a:rPr>
              <a:t>khóa</a:t>
            </a:r>
            <a:r>
              <a:rPr lang="en-US" sz="1999" dirty="0">
                <a:solidFill>
                  <a:srgbClr val="A0D468">
                    <a:lumMod val="75000"/>
                  </a:srgbClr>
                </a:solidFill>
                <a:latin typeface="Averta Std ExtraBold" panose="00000900000000000000" pitchFamily="50" charset="0"/>
              </a:rPr>
              <a:t> </a:t>
            </a:r>
            <a:r>
              <a:rPr lang="en-US" sz="1999" dirty="0" err="1">
                <a:solidFill>
                  <a:srgbClr val="A0D468">
                    <a:lumMod val="75000"/>
                  </a:srgbClr>
                </a:solidFill>
                <a:latin typeface="Averta Std ExtraBold" panose="00000900000000000000" pitchFamily="50" charset="0"/>
              </a:rPr>
              <a:t>đúng</a:t>
            </a:r>
            <a:r>
              <a:rPr lang="en-US" sz="1999" dirty="0">
                <a:solidFill>
                  <a:srgbClr val="A0D468">
                    <a:lumMod val="75000"/>
                  </a:srgbClr>
                </a:solidFill>
                <a:latin typeface="Averta Std ExtraBold" panose="00000900000000000000" pitchFamily="50" charset="0"/>
              </a:rPr>
              <a:t> </a:t>
            </a:r>
            <a:r>
              <a:rPr lang="en-US" sz="1999" b="1" dirty="0">
                <a:solidFill>
                  <a:srgbClr val="FC6E51"/>
                </a:solidFill>
                <a:latin typeface="Averta Std ExtraBold" panose="00000900000000000000" pitchFamily="50" charset="0"/>
              </a:rPr>
              <a:t>+3đ</a:t>
            </a:r>
          </a:p>
        </p:txBody>
      </p:sp>
      <p:sp>
        <p:nvSpPr>
          <p:cNvPr id="2" name="Rectangle: Rounded Corners 115">
            <a:extLst>
              <a:ext uri="{FF2B5EF4-FFF2-40B4-BE49-F238E27FC236}">
                <a16:creationId xmlns:a16="http://schemas.microsoft.com/office/drawing/2014/main" xmlns="" id="{82F53C26-248E-4AEB-9999-D41DB034BA6C}"/>
              </a:ext>
            </a:extLst>
          </p:cNvPr>
          <p:cNvSpPr/>
          <p:nvPr/>
        </p:nvSpPr>
        <p:spPr>
          <a:xfrm>
            <a:off x="3165446" y="1970532"/>
            <a:ext cx="6170082" cy="85798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 name="!!1a">
            <a:extLst>
              <a:ext uri="{FF2B5EF4-FFF2-40B4-BE49-F238E27FC236}">
                <a16:creationId xmlns:a16="http://schemas.microsoft.com/office/drawing/2014/main" xmlns="" id="{65DA152C-4C6C-4037-B246-7F8E64CF95AF}"/>
              </a:ext>
            </a:extLst>
          </p:cNvPr>
          <p:cNvSpPr txBox="1"/>
          <p:nvPr/>
        </p:nvSpPr>
        <p:spPr>
          <a:xfrm>
            <a:off x="3852179" y="2045673"/>
            <a:ext cx="4980902" cy="707702"/>
          </a:xfrm>
          <a:prstGeom prst="rect">
            <a:avLst/>
          </a:prstGeom>
          <a:noFill/>
        </p:spPr>
        <p:txBody>
          <a:bodyPr wrap="square" rtlCol="0">
            <a:spAutoFit/>
          </a:bodyPr>
          <a:lstStyle/>
          <a:p>
            <a:pPr algn="ctr" defTabSz="914126"/>
            <a:r>
              <a:rPr lang="en-US" sz="3999" b="1" dirty="0">
                <a:solidFill>
                  <a:prstClr val="white"/>
                </a:solidFill>
                <a:effectLst>
                  <a:outerShdw blurRad="38100" dist="38100" dir="2700000" algn="tl">
                    <a:srgbClr val="000000">
                      <a:alpha val="43137"/>
                    </a:srgbClr>
                  </a:outerShdw>
                </a:effectLst>
                <a:latin typeface="Averta Std ExtraBold" panose="00000900000000000000" pitchFamily="50" charset="0"/>
              </a:rPr>
              <a:t>KHÁM PHÁ Ô CHỮ</a:t>
            </a:r>
          </a:p>
        </p:txBody>
      </p:sp>
      <p:grpSp>
        <p:nvGrpSpPr>
          <p:cNvPr id="4" name="Group 3">
            <a:extLst>
              <a:ext uri="{FF2B5EF4-FFF2-40B4-BE49-F238E27FC236}">
                <a16:creationId xmlns:a16="http://schemas.microsoft.com/office/drawing/2014/main" xmlns="" id="{9AE76C8D-9DAB-4AE4-B856-EF1264754410}"/>
              </a:ext>
            </a:extLst>
          </p:cNvPr>
          <p:cNvGrpSpPr/>
          <p:nvPr/>
        </p:nvGrpSpPr>
        <p:grpSpPr>
          <a:xfrm>
            <a:off x="8609096" y="2062534"/>
            <a:ext cx="641050" cy="638320"/>
            <a:chOff x="3626754" y="167081"/>
            <a:chExt cx="801748" cy="801748"/>
          </a:xfrm>
        </p:grpSpPr>
        <p:sp>
          <p:nvSpPr>
            <p:cNvPr id="5" name="Oval 4">
              <a:extLst>
                <a:ext uri="{FF2B5EF4-FFF2-40B4-BE49-F238E27FC236}">
                  <a16:creationId xmlns:a16="http://schemas.microsoft.com/office/drawing/2014/main" xmlns=""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 name="Picture 5">
              <a:extLst>
                <a:ext uri="{FF2B5EF4-FFF2-40B4-BE49-F238E27FC236}">
                  <a16:creationId xmlns:a16="http://schemas.microsoft.com/office/drawing/2014/main" xmlns=""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7" name="Group 6">
            <a:extLst>
              <a:ext uri="{FF2B5EF4-FFF2-40B4-BE49-F238E27FC236}">
                <a16:creationId xmlns:a16="http://schemas.microsoft.com/office/drawing/2014/main" xmlns="" id="{80D076BC-083F-4DED-A9EC-590CC6F2322B}"/>
              </a:ext>
            </a:extLst>
          </p:cNvPr>
          <p:cNvGrpSpPr/>
          <p:nvPr/>
        </p:nvGrpSpPr>
        <p:grpSpPr>
          <a:xfrm>
            <a:off x="3328722" y="2062534"/>
            <a:ext cx="641050" cy="638320"/>
            <a:chOff x="7758026" y="167081"/>
            <a:chExt cx="801748" cy="801748"/>
          </a:xfrm>
        </p:grpSpPr>
        <p:sp>
          <p:nvSpPr>
            <p:cNvPr id="8" name="Oval 7">
              <a:extLst>
                <a:ext uri="{FF2B5EF4-FFF2-40B4-BE49-F238E27FC236}">
                  <a16:creationId xmlns:a16="http://schemas.microsoft.com/office/drawing/2014/main" xmlns=""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9" name="Picture 8">
              <a:extLst>
                <a:ext uri="{FF2B5EF4-FFF2-40B4-BE49-F238E27FC236}">
                  <a16:creationId xmlns:a16="http://schemas.microsoft.com/office/drawing/2014/main" xmlns=""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grpSp>
        <p:nvGrpSpPr>
          <p:cNvPr id="10" name="Group 7"/>
          <p:cNvGrpSpPr/>
          <p:nvPr/>
        </p:nvGrpSpPr>
        <p:grpSpPr>
          <a:xfrm>
            <a:off x="593830" y="489347"/>
            <a:ext cx="556781" cy="562926"/>
            <a:chOff x="0" y="0"/>
            <a:chExt cx="489869" cy="461803"/>
          </a:xfrm>
        </p:grpSpPr>
        <p:sp>
          <p:nvSpPr>
            <p:cNvPr id="11"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2"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sp>
        <p:nvSpPr>
          <p:cNvPr id="14" name="!!1a">
            <a:extLst>
              <a:ext uri="{FF2B5EF4-FFF2-40B4-BE49-F238E27FC236}">
                <a16:creationId xmlns:a16="http://schemas.microsoft.com/office/drawing/2014/main" xmlns="" id="{65DA152C-4C6C-4037-B246-7F8E64CF95AF}"/>
              </a:ext>
            </a:extLst>
          </p:cNvPr>
          <p:cNvSpPr txBox="1"/>
          <p:nvPr/>
        </p:nvSpPr>
        <p:spPr>
          <a:xfrm>
            <a:off x="1559452" y="548879"/>
            <a:ext cx="9382068" cy="1138476"/>
          </a:xfrm>
          <a:prstGeom prst="rect">
            <a:avLst/>
          </a:prstGeom>
          <a:noFill/>
        </p:spPr>
        <p:txBody>
          <a:bodyPr wrap="square" rtlCol="0">
            <a:spAutoFit/>
          </a:bodyPr>
          <a:lstStyle/>
          <a:p>
            <a:pPr algn="ctr" defTabSz="914126"/>
            <a:r>
              <a:rPr lang="en-US" sz="23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 8</a:t>
            </a:r>
          </a:p>
          <a:p>
            <a:pPr algn="ctr" defTabSz="914126"/>
            <a:r>
              <a:rPr lang="en-US" sz="4399" b="1" dirty="0">
                <a:solidFill>
                  <a:srgbClr val="FC6E51"/>
                </a:solidFill>
                <a:effectLst>
                  <a:outerShdw blurRad="38100" dist="38100" dir="2700000" algn="tl">
                    <a:srgbClr val="000000">
                      <a:alpha val="43137"/>
                    </a:srgbClr>
                  </a:outerShdw>
                </a:effectLst>
                <a:latin typeface="Averta Std ExtraBold" panose="00000900000000000000" pitchFamily="50" charset="0"/>
              </a:rPr>
              <a:t>SINH VẬT VÀ MÔI TRƯỜNG SỐNG</a:t>
            </a:r>
          </a:p>
        </p:txBody>
      </p:sp>
    </p:spTree>
    <p:extLst>
      <p:ext uri="{BB962C8B-B14F-4D97-AF65-F5344CB8AC3E}">
        <p14:creationId xmlns:p14="http://schemas.microsoft.com/office/powerpoint/2010/main" val="1755475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250" fill="hold"/>
                                        <p:tgtEl>
                                          <p:spTgt spid="3"/>
                                        </p:tgtEl>
                                        <p:attrNameLst>
                                          <p:attrName>ppt_x</p:attrName>
                                        </p:attrNameLst>
                                      </p:cBhvr>
                                      <p:tavLst>
                                        <p:tav tm="0">
                                          <p:val>
                                            <p:strVal val="#ppt_x"/>
                                          </p:val>
                                        </p:tav>
                                        <p:tav tm="100000">
                                          <p:val>
                                            <p:strVal val="#ppt_x"/>
                                          </p:val>
                                        </p:tav>
                                      </p:tavLst>
                                    </p:anim>
                                    <p:anim calcmode="lin" valueType="num">
                                      <p:cBhvr additive="base">
                                        <p:cTn id="15" dur="125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250" fill="hold"/>
                                        <p:tgtEl>
                                          <p:spTgt spid="4"/>
                                        </p:tgtEl>
                                        <p:attrNameLst>
                                          <p:attrName>ppt_x</p:attrName>
                                        </p:attrNameLst>
                                      </p:cBhvr>
                                      <p:tavLst>
                                        <p:tav tm="0">
                                          <p:val>
                                            <p:strVal val="#ppt_x"/>
                                          </p:val>
                                        </p:tav>
                                        <p:tav tm="100000">
                                          <p:val>
                                            <p:strVal val="#ppt_x"/>
                                          </p:val>
                                        </p:tav>
                                      </p:tavLst>
                                    </p:anim>
                                    <p:anim calcmode="lin" valueType="num">
                                      <p:cBhvr additive="base">
                                        <p:cTn id="19" dur="125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ppt_x"/>
                                          </p:val>
                                        </p:tav>
                                        <p:tav tm="100000">
                                          <p:val>
                                            <p:strVal val="#ppt_x"/>
                                          </p:val>
                                        </p:tav>
                                      </p:tavLst>
                                    </p:anim>
                                    <p:anim calcmode="lin" valueType="num">
                                      <p:cBhvr additive="base">
                                        <p:cTn id="23" dur="1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250"/>
                            </p:stCondLst>
                            <p:childTnLst>
                              <p:par>
                                <p:cTn id="25" presetID="5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Effect transition="in" filter="fade">
                                      <p:cBhvr>
                                        <p:cTn id="29" dur="1000"/>
                                        <p:tgtEl>
                                          <p:spTgt spid="15"/>
                                        </p:tgtEl>
                                      </p:cBhvr>
                                    </p:animEffect>
                                  </p:childTnLst>
                                </p:cTn>
                              </p:par>
                            </p:childTnLst>
                          </p:cTn>
                        </p:par>
                        <p:par>
                          <p:cTn id="30" fill="hold">
                            <p:stCondLst>
                              <p:cond delay="2250"/>
                            </p:stCondLst>
                            <p:childTnLst>
                              <p:par>
                                <p:cTn id="31" presetID="32" presetClass="emph" presetSubtype="0" repeatCount="4000" fill="hold" grpId="2" nodeType="after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par>
                          <p:cTn id="37" fill="hold">
                            <p:stCondLst>
                              <p:cond delay="6250"/>
                            </p:stCondLst>
                            <p:childTnLst>
                              <p:par>
                                <p:cTn id="38" presetID="32" presetClass="emph" presetSubtype="0" repeatCount="4000" fill="hold" nodeType="after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875E-6 1.85185E-6 L 0.00117 -0.54607 " pathEditMode="relative" rAng="0" ptsTypes="AA">
                                      <p:cBhvr>
                                        <p:cTn id="47" dur="2000" fill="hold"/>
                                        <p:tgtEl>
                                          <p:spTgt spid="2"/>
                                        </p:tgtEl>
                                        <p:attrNameLst>
                                          <p:attrName>ppt_x</p:attrName>
                                          <p:attrName>ppt_y</p:attrName>
                                        </p:attrNameLst>
                                      </p:cBhvr>
                                      <p:rCtr x="52" y="-27315"/>
                                    </p:animMotion>
                                  </p:childTnLst>
                                </p:cTn>
                              </p:par>
                              <p:par>
                                <p:cTn id="48" presetID="42" presetClass="path" presetSubtype="0" accel="50000" decel="50000" fill="hold" grpId="0" nodeType="withEffect">
                                  <p:stCondLst>
                                    <p:cond delay="0"/>
                                  </p:stCondLst>
                                  <p:childTnLst>
                                    <p:animMotion origin="layout" path="M -3.33333E-6 2.59259E-6 L 0.00417 -0.55185 " pathEditMode="relative" rAng="0" ptsTypes="AA">
                                      <p:cBhvr>
                                        <p:cTn id="49" dur="2000" fill="hold"/>
                                        <p:tgtEl>
                                          <p:spTgt spid="3"/>
                                        </p:tgtEl>
                                        <p:attrNameLst>
                                          <p:attrName>ppt_x</p:attrName>
                                          <p:attrName>ppt_y</p:attrName>
                                        </p:attrNameLst>
                                      </p:cBhvr>
                                      <p:rCtr x="208" y="-27593"/>
                                    </p:animMotion>
                                  </p:childTnLst>
                                </p:cTn>
                              </p:par>
                              <p:par>
                                <p:cTn id="50" presetID="42" presetClass="path" presetSubtype="0" accel="50000" decel="50000" fill="hold" nodeType="withEffect">
                                  <p:stCondLst>
                                    <p:cond delay="0"/>
                                  </p:stCondLst>
                                  <p:childTnLst>
                                    <p:animMotion origin="layout" path="M -2.70833E-6 4.44444E-6 L 0.00287 -0.58426 " pathEditMode="relative" rAng="0" ptsTypes="AA">
                                      <p:cBhvr>
                                        <p:cTn id="51" dur="2000" fill="hold"/>
                                        <p:tgtEl>
                                          <p:spTgt spid="4"/>
                                        </p:tgtEl>
                                        <p:attrNameLst>
                                          <p:attrName>ppt_x</p:attrName>
                                          <p:attrName>ppt_y</p:attrName>
                                        </p:attrNameLst>
                                      </p:cBhvr>
                                      <p:rCtr x="143" y="-29213"/>
                                    </p:animMotion>
                                  </p:childTnLst>
                                </p:cTn>
                              </p:par>
                              <p:par>
                                <p:cTn id="52" presetID="42" presetClass="path" presetSubtype="0" accel="50000" decel="50000" fill="hold" nodeType="withEffect">
                                  <p:stCondLst>
                                    <p:cond delay="0"/>
                                  </p:stCondLst>
                                  <p:childTnLst>
                                    <p:animMotion origin="layout" path="M -4.375E-6 4.44444E-6 L -0.00299 -0.58658 " pathEditMode="relative" rAng="0" ptsTypes="AA">
                                      <p:cBhvr>
                                        <p:cTn id="53" dur="2000" fill="hold"/>
                                        <p:tgtEl>
                                          <p:spTgt spid="7"/>
                                        </p:tgtEl>
                                        <p:attrNameLst>
                                          <p:attrName>ppt_x</p:attrName>
                                          <p:attrName>ppt_y</p:attrName>
                                        </p:attrNameLst>
                                      </p:cBhvr>
                                      <p:rCtr x="-156" y="-29329"/>
                                    </p:animMotion>
                                  </p:childTnLst>
                                </p:cTn>
                              </p:par>
                              <p:par>
                                <p:cTn id="54" presetID="2" presetClass="entr" presetSubtype="4" fill="hold" grpId="1"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1250" fill="hold"/>
                                        <p:tgtEl>
                                          <p:spTgt spid="14"/>
                                        </p:tgtEl>
                                        <p:attrNameLst>
                                          <p:attrName>ppt_x</p:attrName>
                                        </p:attrNameLst>
                                      </p:cBhvr>
                                      <p:tavLst>
                                        <p:tav tm="0">
                                          <p:val>
                                            <p:strVal val="#ppt_x"/>
                                          </p:val>
                                        </p:tav>
                                        <p:tav tm="100000">
                                          <p:val>
                                            <p:strVal val="#ppt_x"/>
                                          </p:val>
                                        </p:tav>
                                      </p:tavLst>
                                    </p:anim>
                                    <p:anim calcmode="lin" valueType="num">
                                      <p:cBhvr additive="base">
                                        <p:cTn id="57" dur="1250" fill="hold"/>
                                        <p:tgtEl>
                                          <p:spTgt spid="14"/>
                                        </p:tgtEl>
                                        <p:attrNameLst>
                                          <p:attrName>ppt_y</p:attrName>
                                        </p:attrNameLst>
                                      </p:cBhvr>
                                      <p:tavLst>
                                        <p:tav tm="0">
                                          <p:val>
                                            <p:strVal val="1+#ppt_h/2"/>
                                          </p:val>
                                        </p:tav>
                                        <p:tav tm="100000">
                                          <p:val>
                                            <p:strVal val="#ppt_y"/>
                                          </p:val>
                                        </p:tav>
                                      </p:tavLst>
                                    </p:anim>
                                  </p:childTnLst>
                                </p:cTn>
                              </p:par>
                              <p:par>
                                <p:cTn id="58" presetID="42" presetClass="path" presetSubtype="0" accel="50000" decel="50000" fill="hold" grpId="0" nodeType="withEffect">
                                  <p:stCondLst>
                                    <p:cond delay="0"/>
                                  </p:stCondLst>
                                  <p:childTnLst>
                                    <p:animMotion origin="layout" path="M -3.33333E-6 2.59259E-6 L 0.00417 -0.55185 " pathEditMode="relative" rAng="0" ptsTypes="AA">
                                      <p:cBhvr>
                                        <p:cTn id="59" dur="2000" fill="hold"/>
                                        <p:tgtEl>
                                          <p:spTgt spid="14"/>
                                        </p:tgtEl>
                                        <p:attrNameLst>
                                          <p:attrName>ppt_x</p:attrName>
                                          <p:attrName>ppt_y</p:attrName>
                                        </p:attrNameLst>
                                      </p:cBhvr>
                                      <p:rCtr x="208" y="-27593"/>
                                    </p:animMotion>
                                  </p:childTnLst>
                                </p:cTn>
                              </p:par>
                              <p:par>
                                <p:cTn id="60" presetID="42" presetClass="path" presetSubtype="0" accel="50000" decel="50000" fill="hold" grpId="1" nodeType="withEffect">
                                  <p:stCondLst>
                                    <p:cond delay="0"/>
                                  </p:stCondLst>
                                  <p:childTnLst>
                                    <p:animMotion origin="layout" path="M 2.91667E-6 2.22222E-6 L -0.00065 -0.82917 " pathEditMode="relative" rAng="0" ptsTypes="AA">
                                      <p:cBhvr>
                                        <p:cTn id="61" dur="2000" fill="hold"/>
                                        <p:tgtEl>
                                          <p:spTgt spid="15"/>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 grpId="0" animBg="1"/>
      <p:bldP spid="2" grpId="1" animBg="1"/>
      <p:bldP spid="2" grpId="2" animBg="1"/>
      <p:bldP spid="3" grpId="0"/>
      <p:bldP spid="3" grpId="1"/>
      <p:bldP spid="14" grpId="0"/>
      <p:bldP spid="14" grpId="1"/>
      <p:bldP spid="1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014" y="1064332"/>
            <a:ext cx="11040190" cy="1068097"/>
            <a:chOff x="0" y="0"/>
            <a:chExt cx="22086132" cy="2136194"/>
          </a:xfrm>
        </p:grpSpPr>
        <p:grpSp>
          <p:nvGrpSpPr>
            <p:cNvPr id="3" name="Group 3"/>
            <p:cNvGrpSpPr/>
            <p:nvPr/>
          </p:nvGrpSpPr>
          <p:grpSpPr>
            <a:xfrm>
              <a:off x="0" y="0"/>
              <a:ext cx="22086132" cy="2136194"/>
              <a:chOff x="0" y="0"/>
              <a:chExt cx="4362693" cy="421964"/>
            </a:xfrm>
          </p:grpSpPr>
          <p:sp>
            <p:nvSpPr>
              <p:cNvPr id="4" name="Freeform 4"/>
              <p:cNvSpPr/>
              <p:nvPr/>
            </p:nvSpPr>
            <p:spPr>
              <a:xfrm>
                <a:off x="0" y="0"/>
                <a:ext cx="4362693" cy="421964"/>
              </a:xfrm>
              <a:custGeom>
                <a:avLst/>
                <a:gdLst/>
                <a:ahLst/>
                <a:cxnLst/>
                <a:rect l="l" t="t" r="r" b="b"/>
                <a:pathLst>
                  <a:path w="4362693" h="421964">
                    <a:moveTo>
                      <a:pt x="23836" y="0"/>
                    </a:moveTo>
                    <a:lnTo>
                      <a:pt x="4338856" y="0"/>
                    </a:lnTo>
                    <a:cubicBezTo>
                      <a:pt x="4352021" y="0"/>
                      <a:pt x="4362693" y="10672"/>
                      <a:pt x="4362693" y="23836"/>
                    </a:cubicBezTo>
                    <a:lnTo>
                      <a:pt x="4362693" y="398128"/>
                    </a:lnTo>
                    <a:cubicBezTo>
                      <a:pt x="4362693" y="411293"/>
                      <a:pt x="4352021" y="421964"/>
                      <a:pt x="4338856" y="421964"/>
                    </a:cubicBezTo>
                    <a:lnTo>
                      <a:pt x="23836" y="421964"/>
                    </a:lnTo>
                    <a:cubicBezTo>
                      <a:pt x="10672" y="421964"/>
                      <a:pt x="0" y="411293"/>
                      <a:pt x="0" y="398128"/>
                    </a:cubicBezTo>
                    <a:lnTo>
                      <a:pt x="0" y="23836"/>
                    </a:lnTo>
                    <a:cubicBezTo>
                      <a:pt x="0" y="10672"/>
                      <a:pt x="10672" y="0"/>
                      <a:pt x="23836"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TextBox 6"/>
            <p:cNvSpPr txBox="1"/>
            <p:nvPr/>
          </p:nvSpPr>
          <p:spPr>
            <a:xfrm>
              <a:off x="652512" y="235190"/>
              <a:ext cx="20781108"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Lấy ví dụ một sinh vật và cho biết những yếu tố ảnh hưởng đến sự tồn tại, phát triển của sinh vật đó</a:t>
              </a:r>
            </a:p>
          </p:txBody>
        </p:sp>
      </p:grpSp>
      <p:sp>
        <p:nvSpPr>
          <p:cNvPr id="7" name="Freeform 7"/>
          <p:cNvSpPr/>
          <p:nvPr/>
        </p:nvSpPr>
        <p:spPr>
          <a:xfrm rot="-10800000" flipH="1">
            <a:off x="0" y="0"/>
            <a:ext cx="2229377" cy="1848077"/>
          </a:xfrm>
          <a:custGeom>
            <a:avLst/>
            <a:gdLst/>
            <a:ahLst/>
            <a:cxnLst/>
            <a:rect l="l" t="t" r="r" b="b"/>
            <a:pathLst>
              <a:path w="3344936" h="2772115">
                <a:moveTo>
                  <a:pt x="3344936" y="0"/>
                </a:moveTo>
                <a:lnTo>
                  <a:pt x="0" y="0"/>
                </a:lnTo>
                <a:lnTo>
                  <a:pt x="0" y="2772115"/>
                </a:lnTo>
                <a:lnTo>
                  <a:pt x="3344936" y="2772115"/>
                </a:lnTo>
                <a:lnTo>
                  <a:pt x="3344936" y="0"/>
                </a:lnTo>
                <a:close/>
              </a:path>
            </a:pathLst>
          </a:custGeom>
          <a:blipFill>
            <a:blip r:embed="rId2"/>
            <a:stretch>
              <a:fillRect/>
            </a:stretch>
          </a:blipFill>
        </p:spPr>
      </p:sp>
      <p:sp>
        <p:nvSpPr>
          <p:cNvPr id="8" name="Freeform 8"/>
          <p:cNvSpPr/>
          <p:nvPr/>
        </p:nvSpPr>
        <p:spPr>
          <a:xfrm>
            <a:off x="463013" y="2253750"/>
            <a:ext cx="7504796" cy="4504051"/>
          </a:xfrm>
          <a:custGeom>
            <a:avLst/>
            <a:gdLst/>
            <a:ahLst/>
            <a:cxnLst/>
            <a:rect l="l" t="t" r="r" b="b"/>
            <a:pathLst>
              <a:path w="11260126" h="6756076">
                <a:moveTo>
                  <a:pt x="0" y="0"/>
                </a:moveTo>
                <a:lnTo>
                  <a:pt x="11260127" y="0"/>
                </a:lnTo>
                <a:lnTo>
                  <a:pt x="11260127" y="6756076"/>
                </a:lnTo>
                <a:lnTo>
                  <a:pt x="0" y="6756076"/>
                </a:lnTo>
                <a:lnTo>
                  <a:pt x="0" y="0"/>
                </a:lnTo>
                <a:close/>
              </a:path>
            </a:pathLst>
          </a:custGeom>
          <a:blipFill>
            <a:blip r:embed="rId3"/>
            <a:stretch>
              <a:fillRect/>
            </a:stretch>
          </a:blipFill>
        </p:spPr>
      </p:sp>
      <p:sp>
        <p:nvSpPr>
          <p:cNvPr id="9" name="Freeform 9"/>
          <p:cNvSpPr/>
          <p:nvPr/>
        </p:nvSpPr>
        <p:spPr>
          <a:xfrm rot="-10800000">
            <a:off x="8346808" y="0"/>
            <a:ext cx="3842017" cy="1349860"/>
          </a:xfrm>
          <a:custGeom>
            <a:avLst/>
            <a:gdLst/>
            <a:ahLst/>
            <a:cxnLst/>
            <a:rect l="l" t="t" r="r" b="b"/>
            <a:pathLst>
              <a:path w="5764526" h="2024790">
                <a:moveTo>
                  <a:pt x="0" y="0"/>
                </a:moveTo>
                <a:lnTo>
                  <a:pt x="5764526" y="0"/>
                </a:lnTo>
                <a:lnTo>
                  <a:pt x="5764526" y="2024790"/>
                </a:lnTo>
                <a:lnTo>
                  <a:pt x="0" y="2024790"/>
                </a:lnTo>
                <a:lnTo>
                  <a:pt x="0" y="0"/>
                </a:lnTo>
                <a:close/>
              </a:path>
            </a:pathLst>
          </a:custGeom>
          <a:blipFill>
            <a:blip r:embed="rId4"/>
            <a:stretch>
              <a:fillRect/>
            </a:stretch>
          </a:blipFill>
        </p:spPr>
      </p:sp>
      <p:sp>
        <p:nvSpPr>
          <p:cNvPr id="10" name="TextBox 10"/>
          <p:cNvSpPr txBox="1"/>
          <p:nvPr/>
        </p:nvSpPr>
        <p:spPr>
          <a:xfrm>
            <a:off x="8140294" y="2209301"/>
            <a:ext cx="3440518" cy="2548390"/>
          </a:xfrm>
          <a:prstGeom prst="rect">
            <a:avLst/>
          </a:prstGeom>
        </p:spPr>
        <p:txBody>
          <a:bodyPr wrap="square" lIns="0" tIns="0" rIns="0" bIns="0" rtlCol="0" anchor="t">
            <a:spAutoFit/>
          </a:bodyPr>
          <a:lstStyle/>
          <a:p>
            <a:pPr algn="just">
              <a:lnSpc>
                <a:spcPct val="120000"/>
              </a:lnSpc>
            </a:pPr>
            <a:r>
              <a:rPr lang="vi-VN" sz="2300">
                <a:latin typeface="Arial" pitchFamily="34" charset="0"/>
                <a:cs typeface="Arial" pitchFamily="34" charset="0"/>
              </a:rPr>
              <a:t>Các yếu tố ảnh hưởng đến sự tồn tại, phát triển của cây lúa như: nước, ánh sáng, nhiệt độ, độ ẩm, cỏ dại, các loài động vật, con người,…</a:t>
            </a:r>
            <a:endParaRPr lang="en-US" sz="2300">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2" y="1197904"/>
            <a:ext cx="5586877" cy="3056267"/>
            <a:chOff x="0" y="0"/>
            <a:chExt cx="11176665" cy="6112534"/>
          </a:xfrm>
        </p:grpSpPr>
        <p:grpSp>
          <p:nvGrpSpPr>
            <p:cNvPr id="6" name="Group 6"/>
            <p:cNvGrpSpPr/>
            <p:nvPr/>
          </p:nvGrpSpPr>
          <p:grpSpPr>
            <a:xfrm>
              <a:off x="0" y="0"/>
              <a:ext cx="11176665" cy="6112046"/>
              <a:chOff x="0" y="0"/>
              <a:chExt cx="2207736" cy="1207318"/>
            </a:xfrm>
          </p:grpSpPr>
          <p:sp>
            <p:nvSpPr>
              <p:cNvPr id="7" name="Freeform 7"/>
              <p:cNvSpPr/>
              <p:nvPr/>
            </p:nvSpPr>
            <p:spPr>
              <a:xfrm>
                <a:off x="0" y="0"/>
                <a:ext cx="2207736" cy="1207318"/>
              </a:xfrm>
              <a:custGeom>
                <a:avLst/>
                <a:gdLst/>
                <a:ahLst/>
                <a:cxnLst/>
                <a:rect l="l" t="t" r="r" b="b"/>
                <a:pathLst>
                  <a:path w="2207736" h="1207318">
                    <a:moveTo>
                      <a:pt x="0" y="0"/>
                    </a:moveTo>
                    <a:lnTo>
                      <a:pt x="2207736" y="0"/>
                    </a:lnTo>
                    <a:lnTo>
                      <a:pt x="2207736" y="1207318"/>
                    </a:lnTo>
                    <a:lnTo>
                      <a:pt x="0" y="1207318"/>
                    </a:ln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9" name="TextBox 9"/>
            <p:cNvSpPr txBox="1"/>
            <p:nvPr/>
          </p:nvSpPr>
          <p:spPr>
            <a:xfrm>
              <a:off x="363471" y="159364"/>
              <a:ext cx="10449725" cy="5953170"/>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Quan sát hình và cho biết: </a:t>
              </a:r>
            </a:p>
            <a:p>
              <a:pPr>
                <a:lnSpc>
                  <a:spcPct val="120000"/>
                </a:lnSpc>
                <a:spcBef>
                  <a:spcPct val="0"/>
                </a:spcBef>
              </a:pPr>
              <a:r>
                <a:rPr lang="en-US" sz="2300" b="1">
                  <a:solidFill>
                    <a:srgbClr val="000000"/>
                  </a:solidFill>
                  <a:latin typeface="Arial" pitchFamily="34" charset="0"/>
                </a:rPr>
                <a:t>a) Nơi sống của các sinh vật có trong hình. </a:t>
              </a:r>
            </a:p>
            <a:p>
              <a:pPr>
                <a:lnSpc>
                  <a:spcPct val="120000"/>
                </a:lnSpc>
                <a:spcBef>
                  <a:spcPct val="0"/>
                </a:spcBef>
              </a:pPr>
              <a:r>
                <a:rPr lang="en-US" sz="2300" b="1">
                  <a:solidFill>
                    <a:srgbClr val="000000"/>
                  </a:solidFill>
                  <a:latin typeface="Arial" pitchFamily="34" charset="0"/>
                </a:rPr>
                <a:t>Từ đó, rút ra các loại môi trường sống của sinh vật.</a:t>
              </a:r>
            </a:p>
            <a:p>
              <a:pPr>
                <a:lnSpc>
                  <a:spcPct val="120000"/>
                </a:lnSpc>
                <a:spcBef>
                  <a:spcPct val="0"/>
                </a:spcBef>
              </a:pPr>
              <a:r>
                <a:rPr lang="en-US" sz="2300" b="1">
                  <a:solidFill>
                    <a:srgbClr val="000000"/>
                  </a:solidFill>
                  <a:latin typeface="Arial" pitchFamily="34" charset="0"/>
                </a:rPr>
                <a:t>b) Những sinh vật nào có cùng loại môi trường sống?</a:t>
              </a:r>
            </a:p>
          </p:txBody>
        </p:sp>
      </p:grpSp>
      <p:grpSp>
        <p:nvGrpSpPr>
          <p:cNvPr id="10" name="Group 10"/>
          <p:cNvGrpSpPr/>
          <p:nvPr/>
        </p:nvGrpSpPr>
        <p:grpSpPr>
          <a:xfrm>
            <a:off x="6361625" y="1197904"/>
            <a:ext cx="5141579" cy="5416149"/>
            <a:chOff x="0" y="0"/>
            <a:chExt cx="10285836" cy="10832297"/>
          </a:xfrm>
        </p:grpSpPr>
        <p:sp>
          <p:nvSpPr>
            <p:cNvPr id="11" name="Freeform 11"/>
            <p:cNvSpPr/>
            <p:nvPr/>
          </p:nvSpPr>
          <p:spPr>
            <a:xfrm>
              <a:off x="0" y="0"/>
              <a:ext cx="10285836" cy="10832297"/>
            </a:xfrm>
            <a:custGeom>
              <a:avLst/>
              <a:gdLst/>
              <a:ahLst/>
              <a:cxnLst/>
              <a:rect l="l" t="t" r="r" b="b"/>
              <a:pathLst>
                <a:path w="10285836" h="10832297">
                  <a:moveTo>
                    <a:pt x="0" y="0"/>
                  </a:moveTo>
                  <a:lnTo>
                    <a:pt x="10285836" y="0"/>
                  </a:lnTo>
                  <a:lnTo>
                    <a:pt x="10285836" y="10832297"/>
                  </a:lnTo>
                  <a:lnTo>
                    <a:pt x="0" y="10832297"/>
                  </a:lnTo>
                  <a:lnTo>
                    <a:pt x="0" y="0"/>
                  </a:lnTo>
                  <a:close/>
                </a:path>
              </a:pathLst>
            </a:custGeom>
            <a:blipFill>
              <a:blip r:embed="rId2"/>
              <a:stretch>
                <a:fillRect l="-29039" r="-29028"/>
              </a:stretch>
            </a:blipFill>
          </p:spPr>
        </p:sp>
        <p:grpSp>
          <p:nvGrpSpPr>
            <p:cNvPr id="12" name="Group 12"/>
            <p:cNvGrpSpPr/>
            <p:nvPr/>
          </p:nvGrpSpPr>
          <p:grpSpPr>
            <a:xfrm>
              <a:off x="8976626" y="0"/>
              <a:ext cx="1309210" cy="1309210"/>
              <a:chOff x="0" y="0"/>
              <a:chExt cx="258609" cy="258609"/>
            </a:xfrm>
          </p:grpSpPr>
          <p:sp>
            <p:nvSpPr>
              <p:cNvPr id="13" name="Freeform 13"/>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9270188" y="234448"/>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b</a:t>
              </a:r>
            </a:p>
          </p:txBody>
        </p:sp>
      </p:grpSp>
      <p:grpSp>
        <p:nvGrpSpPr>
          <p:cNvPr id="16" name="Group 16"/>
          <p:cNvGrpSpPr/>
          <p:nvPr/>
        </p:nvGrpSpPr>
        <p:grpSpPr>
          <a:xfrm>
            <a:off x="685622" y="4330128"/>
            <a:ext cx="5586877" cy="2283925"/>
            <a:chOff x="0" y="0"/>
            <a:chExt cx="11176665" cy="4567851"/>
          </a:xfrm>
        </p:grpSpPr>
        <p:sp>
          <p:nvSpPr>
            <p:cNvPr id="17" name="Freeform 17"/>
            <p:cNvSpPr/>
            <p:nvPr/>
          </p:nvSpPr>
          <p:spPr>
            <a:xfrm>
              <a:off x="0" y="0"/>
              <a:ext cx="11176665" cy="4567851"/>
            </a:xfrm>
            <a:custGeom>
              <a:avLst/>
              <a:gdLst/>
              <a:ahLst/>
              <a:cxnLst/>
              <a:rect l="l" t="t" r="r" b="b"/>
              <a:pathLst>
                <a:path w="11176665" h="4567851">
                  <a:moveTo>
                    <a:pt x="0" y="0"/>
                  </a:moveTo>
                  <a:lnTo>
                    <a:pt x="11176665" y="0"/>
                  </a:lnTo>
                  <a:lnTo>
                    <a:pt x="11176665" y="4567851"/>
                  </a:lnTo>
                  <a:lnTo>
                    <a:pt x="0" y="4567851"/>
                  </a:lnTo>
                  <a:lnTo>
                    <a:pt x="0" y="0"/>
                  </a:lnTo>
                  <a:close/>
                </a:path>
              </a:pathLst>
            </a:custGeom>
            <a:blipFill>
              <a:blip r:embed="rId3"/>
              <a:stretch>
                <a:fillRect t="-28799" b="-34525"/>
              </a:stretch>
            </a:blipFill>
          </p:spPr>
        </p:sp>
        <p:grpSp>
          <p:nvGrpSpPr>
            <p:cNvPr id="18" name="Group 18"/>
            <p:cNvGrpSpPr/>
            <p:nvPr/>
          </p:nvGrpSpPr>
          <p:grpSpPr>
            <a:xfrm>
              <a:off x="0" y="0"/>
              <a:ext cx="1309210" cy="1309210"/>
              <a:chOff x="0" y="0"/>
              <a:chExt cx="258609" cy="258609"/>
            </a:xfrm>
          </p:grpSpPr>
          <p:sp>
            <p:nvSpPr>
              <p:cNvPr id="19" name="Freeform 19"/>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1" name="TextBox 21"/>
            <p:cNvSpPr txBox="1"/>
            <p:nvPr/>
          </p:nvSpPr>
          <p:spPr>
            <a:xfrm>
              <a:off x="293560" y="234446"/>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a</a:t>
              </a:r>
            </a:p>
          </p:txBody>
        </p:sp>
      </p:grpSp>
      <p:sp>
        <p:nvSpPr>
          <p:cNvPr id="22" name="Freeform 22"/>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TextBox 23"/>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2" y="1197904"/>
            <a:ext cx="5586877" cy="3056267"/>
            <a:chOff x="0" y="0"/>
            <a:chExt cx="11176665" cy="6112534"/>
          </a:xfrm>
        </p:grpSpPr>
        <p:grpSp>
          <p:nvGrpSpPr>
            <p:cNvPr id="6" name="Group 6"/>
            <p:cNvGrpSpPr/>
            <p:nvPr/>
          </p:nvGrpSpPr>
          <p:grpSpPr>
            <a:xfrm>
              <a:off x="0" y="0"/>
              <a:ext cx="11176665" cy="6112046"/>
              <a:chOff x="0" y="0"/>
              <a:chExt cx="2207736" cy="1207318"/>
            </a:xfrm>
          </p:grpSpPr>
          <p:sp>
            <p:nvSpPr>
              <p:cNvPr id="7" name="Freeform 7"/>
              <p:cNvSpPr/>
              <p:nvPr/>
            </p:nvSpPr>
            <p:spPr>
              <a:xfrm>
                <a:off x="0" y="0"/>
                <a:ext cx="2207736" cy="1207318"/>
              </a:xfrm>
              <a:custGeom>
                <a:avLst/>
                <a:gdLst/>
                <a:ahLst/>
                <a:cxnLst/>
                <a:rect l="l" t="t" r="r" b="b"/>
                <a:pathLst>
                  <a:path w="2207736" h="1207318">
                    <a:moveTo>
                      <a:pt x="0" y="0"/>
                    </a:moveTo>
                    <a:lnTo>
                      <a:pt x="2207736" y="0"/>
                    </a:lnTo>
                    <a:lnTo>
                      <a:pt x="2207736" y="1207318"/>
                    </a:lnTo>
                    <a:lnTo>
                      <a:pt x="0" y="1207318"/>
                    </a:ln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9" name="TextBox 9"/>
            <p:cNvSpPr txBox="1"/>
            <p:nvPr/>
          </p:nvSpPr>
          <p:spPr>
            <a:xfrm>
              <a:off x="363471" y="159364"/>
              <a:ext cx="10449725" cy="5953170"/>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Quan sát hình và cho biết: </a:t>
              </a:r>
            </a:p>
            <a:p>
              <a:pPr>
                <a:lnSpc>
                  <a:spcPct val="120000"/>
                </a:lnSpc>
                <a:spcBef>
                  <a:spcPct val="0"/>
                </a:spcBef>
              </a:pPr>
              <a:r>
                <a:rPr lang="en-US" sz="2300" b="1">
                  <a:solidFill>
                    <a:srgbClr val="000000"/>
                  </a:solidFill>
                  <a:latin typeface="Arial" pitchFamily="34" charset="0"/>
                </a:rPr>
                <a:t>a) Nơi sống của các sinh vật có trong hình. </a:t>
              </a:r>
            </a:p>
            <a:p>
              <a:pPr>
                <a:lnSpc>
                  <a:spcPct val="120000"/>
                </a:lnSpc>
                <a:spcBef>
                  <a:spcPct val="0"/>
                </a:spcBef>
              </a:pPr>
              <a:r>
                <a:rPr lang="en-US" sz="2300" b="1">
                  <a:solidFill>
                    <a:srgbClr val="000000"/>
                  </a:solidFill>
                  <a:latin typeface="Arial" pitchFamily="34" charset="0"/>
                </a:rPr>
                <a:t>Từ đó, rút ra các loại môi trường sống của sinh vật.</a:t>
              </a:r>
            </a:p>
            <a:p>
              <a:pPr>
                <a:lnSpc>
                  <a:spcPct val="120000"/>
                </a:lnSpc>
                <a:spcBef>
                  <a:spcPct val="0"/>
                </a:spcBef>
              </a:pPr>
              <a:r>
                <a:rPr lang="en-US" sz="2300" b="1">
                  <a:solidFill>
                    <a:srgbClr val="000000"/>
                  </a:solidFill>
                  <a:latin typeface="Arial" pitchFamily="34" charset="0"/>
                </a:rPr>
                <a:t>b) Những sinh vật nào có cùng loại môi trường sống?</a:t>
              </a:r>
            </a:p>
          </p:txBody>
        </p:sp>
      </p:grpSp>
      <p:grpSp>
        <p:nvGrpSpPr>
          <p:cNvPr id="10" name="Group 10"/>
          <p:cNvGrpSpPr/>
          <p:nvPr/>
        </p:nvGrpSpPr>
        <p:grpSpPr>
          <a:xfrm>
            <a:off x="6361625" y="1197904"/>
            <a:ext cx="5141579" cy="5416149"/>
            <a:chOff x="0" y="0"/>
            <a:chExt cx="10285836" cy="10832297"/>
          </a:xfrm>
        </p:grpSpPr>
        <p:sp>
          <p:nvSpPr>
            <p:cNvPr id="11" name="Freeform 11"/>
            <p:cNvSpPr/>
            <p:nvPr/>
          </p:nvSpPr>
          <p:spPr>
            <a:xfrm>
              <a:off x="0" y="0"/>
              <a:ext cx="10285836" cy="10832297"/>
            </a:xfrm>
            <a:custGeom>
              <a:avLst/>
              <a:gdLst/>
              <a:ahLst/>
              <a:cxnLst/>
              <a:rect l="l" t="t" r="r" b="b"/>
              <a:pathLst>
                <a:path w="10285836" h="10832297">
                  <a:moveTo>
                    <a:pt x="0" y="0"/>
                  </a:moveTo>
                  <a:lnTo>
                    <a:pt x="10285836" y="0"/>
                  </a:lnTo>
                  <a:lnTo>
                    <a:pt x="10285836" y="10832297"/>
                  </a:lnTo>
                  <a:lnTo>
                    <a:pt x="0" y="10832297"/>
                  </a:lnTo>
                  <a:lnTo>
                    <a:pt x="0" y="0"/>
                  </a:lnTo>
                  <a:close/>
                </a:path>
              </a:pathLst>
            </a:custGeom>
            <a:blipFill>
              <a:blip r:embed="rId2"/>
              <a:stretch>
                <a:fillRect t="-648" r="-59093"/>
              </a:stretch>
            </a:blipFill>
          </p:spPr>
        </p:sp>
        <p:grpSp>
          <p:nvGrpSpPr>
            <p:cNvPr id="12" name="Group 12"/>
            <p:cNvGrpSpPr/>
            <p:nvPr/>
          </p:nvGrpSpPr>
          <p:grpSpPr>
            <a:xfrm>
              <a:off x="8976626" y="0"/>
              <a:ext cx="1309210" cy="1309210"/>
              <a:chOff x="0" y="0"/>
              <a:chExt cx="258609" cy="258609"/>
            </a:xfrm>
          </p:grpSpPr>
          <p:sp>
            <p:nvSpPr>
              <p:cNvPr id="13" name="Freeform 13"/>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9270188" y="234448"/>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a:t>
              </a:r>
            </a:p>
          </p:txBody>
        </p:sp>
      </p:grpSp>
      <p:grpSp>
        <p:nvGrpSpPr>
          <p:cNvPr id="16" name="Group 16"/>
          <p:cNvGrpSpPr/>
          <p:nvPr/>
        </p:nvGrpSpPr>
        <p:grpSpPr>
          <a:xfrm>
            <a:off x="685622" y="4330128"/>
            <a:ext cx="5586877" cy="2283925"/>
            <a:chOff x="0" y="0"/>
            <a:chExt cx="11176665" cy="4567851"/>
          </a:xfrm>
        </p:grpSpPr>
        <p:sp>
          <p:nvSpPr>
            <p:cNvPr id="17" name="Freeform 17"/>
            <p:cNvSpPr/>
            <p:nvPr/>
          </p:nvSpPr>
          <p:spPr>
            <a:xfrm>
              <a:off x="0" y="0"/>
              <a:ext cx="11176665" cy="4567851"/>
            </a:xfrm>
            <a:custGeom>
              <a:avLst/>
              <a:gdLst/>
              <a:ahLst/>
              <a:cxnLst/>
              <a:rect l="l" t="t" r="r" b="b"/>
              <a:pathLst>
                <a:path w="11176665" h="4567851">
                  <a:moveTo>
                    <a:pt x="0" y="0"/>
                  </a:moveTo>
                  <a:lnTo>
                    <a:pt x="11176665" y="0"/>
                  </a:lnTo>
                  <a:lnTo>
                    <a:pt x="11176665" y="4567851"/>
                  </a:lnTo>
                  <a:lnTo>
                    <a:pt x="0" y="4567851"/>
                  </a:lnTo>
                  <a:lnTo>
                    <a:pt x="0" y="0"/>
                  </a:lnTo>
                  <a:close/>
                </a:path>
              </a:pathLst>
            </a:custGeom>
            <a:blipFill>
              <a:blip r:embed="rId3"/>
              <a:stretch>
                <a:fillRect t="-31509" b="-31509"/>
              </a:stretch>
            </a:blipFill>
          </p:spPr>
        </p:sp>
        <p:grpSp>
          <p:nvGrpSpPr>
            <p:cNvPr id="18" name="Group 18"/>
            <p:cNvGrpSpPr/>
            <p:nvPr/>
          </p:nvGrpSpPr>
          <p:grpSpPr>
            <a:xfrm>
              <a:off x="0" y="0"/>
              <a:ext cx="1309210" cy="1309210"/>
              <a:chOff x="0" y="0"/>
              <a:chExt cx="258609" cy="258609"/>
            </a:xfrm>
          </p:grpSpPr>
          <p:sp>
            <p:nvSpPr>
              <p:cNvPr id="19" name="Freeform 19"/>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1" name="TextBox 21"/>
            <p:cNvSpPr txBox="1"/>
            <p:nvPr/>
          </p:nvSpPr>
          <p:spPr>
            <a:xfrm>
              <a:off x="293560" y="234446"/>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d</a:t>
              </a:r>
            </a:p>
          </p:txBody>
        </p:sp>
      </p:grpSp>
      <p:sp>
        <p:nvSpPr>
          <p:cNvPr id="22" name="TextBox 22"/>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
        <p:nvSpPr>
          <p:cNvPr id="23" name="Freeform 23"/>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2" y="1197904"/>
            <a:ext cx="5586877" cy="3095892"/>
            <a:chOff x="0" y="0"/>
            <a:chExt cx="11176665" cy="6191785"/>
          </a:xfrm>
        </p:grpSpPr>
        <p:grpSp>
          <p:nvGrpSpPr>
            <p:cNvPr id="6" name="Group 6"/>
            <p:cNvGrpSpPr/>
            <p:nvPr/>
          </p:nvGrpSpPr>
          <p:grpSpPr>
            <a:xfrm>
              <a:off x="0" y="0"/>
              <a:ext cx="11176665" cy="6112046"/>
              <a:chOff x="0" y="0"/>
              <a:chExt cx="2207736" cy="1207318"/>
            </a:xfrm>
          </p:grpSpPr>
          <p:sp>
            <p:nvSpPr>
              <p:cNvPr id="7" name="Freeform 7"/>
              <p:cNvSpPr/>
              <p:nvPr/>
            </p:nvSpPr>
            <p:spPr>
              <a:xfrm>
                <a:off x="0" y="0"/>
                <a:ext cx="2207736" cy="1207318"/>
              </a:xfrm>
              <a:custGeom>
                <a:avLst/>
                <a:gdLst/>
                <a:ahLst/>
                <a:cxnLst/>
                <a:rect l="l" t="t" r="r" b="b"/>
                <a:pathLst>
                  <a:path w="2207736" h="1207318">
                    <a:moveTo>
                      <a:pt x="0" y="0"/>
                    </a:moveTo>
                    <a:lnTo>
                      <a:pt x="2207736" y="0"/>
                    </a:lnTo>
                    <a:lnTo>
                      <a:pt x="2207736" y="1207318"/>
                    </a:lnTo>
                    <a:lnTo>
                      <a:pt x="0" y="1207318"/>
                    </a:ln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9" name="TextBox 9"/>
            <p:cNvSpPr txBox="1"/>
            <p:nvPr/>
          </p:nvSpPr>
          <p:spPr>
            <a:xfrm>
              <a:off x="363471" y="159364"/>
              <a:ext cx="10449725" cy="6032421"/>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Quan sát hình và cho biết: </a:t>
              </a:r>
            </a:p>
            <a:p>
              <a:pPr>
                <a:lnSpc>
                  <a:spcPct val="120000"/>
                </a:lnSpc>
                <a:spcBef>
                  <a:spcPct val="0"/>
                </a:spcBef>
              </a:pPr>
              <a:r>
                <a:rPr lang="en-US" sz="2300" b="1">
                  <a:solidFill>
                    <a:srgbClr val="000000"/>
                  </a:solidFill>
                  <a:latin typeface="Arial" pitchFamily="34" charset="0"/>
                </a:rPr>
                <a:t>a) Nơi sống của các sinh vật có trong hình. </a:t>
              </a:r>
            </a:p>
            <a:p>
              <a:pPr>
                <a:lnSpc>
                  <a:spcPct val="120000"/>
                </a:lnSpc>
                <a:spcBef>
                  <a:spcPct val="0"/>
                </a:spcBef>
              </a:pPr>
              <a:r>
                <a:rPr lang="en-US" sz="2300" b="1">
                  <a:solidFill>
                    <a:srgbClr val="000000"/>
                  </a:solidFill>
                  <a:latin typeface="Arial" pitchFamily="34" charset="0"/>
                </a:rPr>
                <a:t>Từ đó, rút ra các loại môi trường sống của sinh vật.</a:t>
              </a:r>
            </a:p>
            <a:p>
              <a:pPr>
                <a:lnSpc>
                  <a:spcPct val="120000"/>
                </a:lnSpc>
                <a:spcBef>
                  <a:spcPct val="0"/>
                </a:spcBef>
              </a:pPr>
              <a:r>
                <a:rPr lang="en-US" sz="2300" b="1">
                  <a:solidFill>
                    <a:srgbClr val="000000"/>
                  </a:solidFill>
                  <a:latin typeface="Arial" pitchFamily="34" charset="0"/>
                </a:rPr>
                <a:t>b) Những sinh vật nào có cùng loại môi trường sống?</a:t>
              </a:r>
            </a:p>
          </p:txBody>
        </p:sp>
      </p:grpSp>
      <p:grpSp>
        <p:nvGrpSpPr>
          <p:cNvPr id="10" name="Group 10"/>
          <p:cNvGrpSpPr/>
          <p:nvPr/>
        </p:nvGrpSpPr>
        <p:grpSpPr>
          <a:xfrm>
            <a:off x="6361625" y="1197904"/>
            <a:ext cx="5141579" cy="5416149"/>
            <a:chOff x="0" y="0"/>
            <a:chExt cx="10285836" cy="10832297"/>
          </a:xfrm>
        </p:grpSpPr>
        <p:sp>
          <p:nvSpPr>
            <p:cNvPr id="11" name="Freeform 11"/>
            <p:cNvSpPr/>
            <p:nvPr/>
          </p:nvSpPr>
          <p:spPr>
            <a:xfrm>
              <a:off x="0" y="0"/>
              <a:ext cx="10285836" cy="10832297"/>
            </a:xfrm>
            <a:custGeom>
              <a:avLst/>
              <a:gdLst/>
              <a:ahLst/>
              <a:cxnLst/>
              <a:rect l="l" t="t" r="r" b="b"/>
              <a:pathLst>
                <a:path w="10285836" h="10832297">
                  <a:moveTo>
                    <a:pt x="0" y="0"/>
                  </a:moveTo>
                  <a:lnTo>
                    <a:pt x="10285836" y="0"/>
                  </a:lnTo>
                  <a:lnTo>
                    <a:pt x="10285836" y="10832297"/>
                  </a:lnTo>
                  <a:lnTo>
                    <a:pt x="0" y="10832297"/>
                  </a:lnTo>
                  <a:lnTo>
                    <a:pt x="0" y="0"/>
                  </a:lnTo>
                  <a:close/>
                </a:path>
              </a:pathLst>
            </a:custGeom>
            <a:blipFill>
              <a:blip r:embed="rId2"/>
              <a:stretch>
                <a:fillRect l="-29033" r="-29033"/>
              </a:stretch>
            </a:blipFill>
          </p:spPr>
        </p:sp>
        <p:grpSp>
          <p:nvGrpSpPr>
            <p:cNvPr id="12" name="Group 12"/>
            <p:cNvGrpSpPr/>
            <p:nvPr/>
          </p:nvGrpSpPr>
          <p:grpSpPr>
            <a:xfrm>
              <a:off x="8976626" y="0"/>
              <a:ext cx="1309210" cy="1309210"/>
              <a:chOff x="0" y="0"/>
              <a:chExt cx="258609" cy="258609"/>
            </a:xfrm>
          </p:grpSpPr>
          <p:sp>
            <p:nvSpPr>
              <p:cNvPr id="13" name="Freeform 13"/>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9270188" y="234448"/>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g</a:t>
              </a:r>
            </a:p>
          </p:txBody>
        </p:sp>
      </p:grpSp>
      <p:grpSp>
        <p:nvGrpSpPr>
          <p:cNvPr id="16" name="Group 16"/>
          <p:cNvGrpSpPr/>
          <p:nvPr/>
        </p:nvGrpSpPr>
        <p:grpSpPr>
          <a:xfrm>
            <a:off x="685622" y="4330128"/>
            <a:ext cx="5586877" cy="2283925"/>
            <a:chOff x="0" y="0"/>
            <a:chExt cx="11176665" cy="4567851"/>
          </a:xfrm>
        </p:grpSpPr>
        <p:sp>
          <p:nvSpPr>
            <p:cNvPr id="17" name="Freeform 17"/>
            <p:cNvSpPr/>
            <p:nvPr/>
          </p:nvSpPr>
          <p:spPr>
            <a:xfrm>
              <a:off x="0" y="0"/>
              <a:ext cx="11176665" cy="4567851"/>
            </a:xfrm>
            <a:custGeom>
              <a:avLst/>
              <a:gdLst/>
              <a:ahLst/>
              <a:cxnLst/>
              <a:rect l="l" t="t" r="r" b="b"/>
              <a:pathLst>
                <a:path w="11176665" h="4567851">
                  <a:moveTo>
                    <a:pt x="0" y="0"/>
                  </a:moveTo>
                  <a:lnTo>
                    <a:pt x="11176665" y="0"/>
                  </a:lnTo>
                  <a:lnTo>
                    <a:pt x="11176665" y="4567851"/>
                  </a:lnTo>
                  <a:lnTo>
                    <a:pt x="0" y="4567851"/>
                  </a:lnTo>
                  <a:lnTo>
                    <a:pt x="0" y="0"/>
                  </a:lnTo>
                  <a:close/>
                </a:path>
              </a:pathLst>
            </a:custGeom>
            <a:blipFill>
              <a:blip r:embed="rId3"/>
              <a:stretch>
                <a:fillRect t="-31509" b="-31509"/>
              </a:stretch>
            </a:blipFill>
          </p:spPr>
        </p:sp>
        <p:grpSp>
          <p:nvGrpSpPr>
            <p:cNvPr id="18" name="Group 18"/>
            <p:cNvGrpSpPr/>
            <p:nvPr/>
          </p:nvGrpSpPr>
          <p:grpSpPr>
            <a:xfrm>
              <a:off x="0" y="0"/>
              <a:ext cx="1309210" cy="1309210"/>
              <a:chOff x="0" y="0"/>
              <a:chExt cx="258609" cy="258609"/>
            </a:xfrm>
          </p:grpSpPr>
          <p:sp>
            <p:nvSpPr>
              <p:cNvPr id="19" name="Freeform 19"/>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1" name="TextBox 21"/>
            <p:cNvSpPr txBox="1"/>
            <p:nvPr/>
          </p:nvSpPr>
          <p:spPr>
            <a:xfrm>
              <a:off x="293560" y="234446"/>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e</a:t>
              </a:r>
            </a:p>
          </p:txBody>
        </p:sp>
      </p:grpSp>
      <p:sp>
        <p:nvSpPr>
          <p:cNvPr id="22" name="TextBox 22"/>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
        <p:nvSpPr>
          <p:cNvPr id="23" name="Freeform 23"/>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0" name="Group 10"/>
          <p:cNvGrpSpPr/>
          <p:nvPr/>
        </p:nvGrpSpPr>
        <p:grpSpPr>
          <a:xfrm>
            <a:off x="6361625" y="1197904"/>
            <a:ext cx="5141579" cy="5416149"/>
            <a:chOff x="0" y="0"/>
            <a:chExt cx="10285836" cy="10832297"/>
          </a:xfrm>
        </p:grpSpPr>
        <p:sp>
          <p:nvSpPr>
            <p:cNvPr id="11" name="Freeform 11"/>
            <p:cNvSpPr/>
            <p:nvPr/>
          </p:nvSpPr>
          <p:spPr>
            <a:xfrm>
              <a:off x="0" y="0"/>
              <a:ext cx="10285836" cy="6576039"/>
            </a:xfrm>
            <a:custGeom>
              <a:avLst/>
              <a:gdLst/>
              <a:ahLst/>
              <a:cxnLst/>
              <a:rect l="l" t="t" r="r" b="b"/>
              <a:pathLst>
                <a:path w="10285836" h="6576039">
                  <a:moveTo>
                    <a:pt x="0" y="0"/>
                  </a:moveTo>
                  <a:lnTo>
                    <a:pt x="10285836" y="0"/>
                  </a:lnTo>
                  <a:lnTo>
                    <a:pt x="10285836" y="6576039"/>
                  </a:lnTo>
                  <a:lnTo>
                    <a:pt x="0" y="6576039"/>
                  </a:lnTo>
                  <a:lnTo>
                    <a:pt x="0" y="0"/>
                  </a:lnTo>
                  <a:close/>
                </a:path>
              </a:pathLst>
            </a:custGeom>
            <a:blipFill>
              <a:blip r:embed="rId2"/>
              <a:stretch>
                <a:fillRect l="-340" r="-340"/>
              </a:stretch>
            </a:blipFill>
          </p:spPr>
        </p:sp>
        <p:grpSp>
          <p:nvGrpSpPr>
            <p:cNvPr id="12" name="Group 12"/>
            <p:cNvGrpSpPr/>
            <p:nvPr/>
          </p:nvGrpSpPr>
          <p:grpSpPr>
            <a:xfrm>
              <a:off x="8976626" y="0"/>
              <a:ext cx="1309210" cy="1309210"/>
              <a:chOff x="0" y="0"/>
              <a:chExt cx="258609" cy="258609"/>
            </a:xfrm>
          </p:grpSpPr>
          <p:sp>
            <p:nvSpPr>
              <p:cNvPr id="13" name="Freeform 13"/>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9270188" y="234448"/>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a:t>
              </a:r>
            </a:p>
          </p:txBody>
        </p:sp>
        <p:sp>
          <p:nvSpPr>
            <p:cNvPr id="16" name="Freeform 16"/>
            <p:cNvSpPr/>
            <p:nvPr/>
          </p:nvSpPr>
          <p:spPr>
            <a:xfrm>
              <a:off x="0" y="6734672"/>
              <a:ext cx="10285836" cy="4097625"/>
            </a:xfrm>
            <a:custGeom>
              <a:avLst/>
              <a:gdLst/>
              <a:ahLst/>
              <a:cxnLst/>
              <a:rect l="l" t="t" r="r" b="b"/>
              <a:pathLst>
                <a:path w="10285836" h="4097625">
                  <a:moveTo>
                    <a:pt x="0" y="0"/>
                  </a:moveTo>
                  <a:lnTo>
                    <a:pt x="10285836" y="0"/>
                  </a:lnTo>
                  <a:lnTo>
                    <a:pt x="10285836" y="4097625"/>
                  </a:lnTo>
                  <a:lnTo>
                    <a:pt x="0" y="4097625"/>
                  </a:lnTo>
                  <a:lnTo>
                    <a:pt x="0" y="0"/>
                  </a:lnTo>
                  <a:close/>
                </a:path>
              </a:pathLst>
            </a:custGeom>
            <a:blipFill>
              <a:blip r:embed="rId3"/>
              <a:stretch>
                <a:fillRect t="-33620" b="-33620"/>
              </a:stretch>
            </a:blipFill>
          </p:spPr>
        </p:sp>
      </p:grpSp>
      <p:grpSp>
        <p:nvGrpSpPr>
          <p:cNvPr id="17" name="Group 17"/>
          <p:cNvGrpSpPr/>
          <p:nvPr/>
        </p:nvGrpSpPr>
        <p:grpSpPr>
          <a:xfrm>
            <a:off x="685622" y="4330128"/>
            <a:ext cx="5586877" cy="2283925"/>
            <a:chOff x="0" y="0"/>
            <a:chExt cx="11176665" cy="4567851"/>
          </a:xfrm>
        </p:grpSpPr>
        <p:sp>
          <p:nvSpPr>
            <p:cNvPr id="18" name="Freeform 18"/>
            <p:cNvSpPr/>
            <p:nvPr/>
          </p:nvSpPr>
          <p:spPr>
            <a:xfrm>
              <a:off x="0" y="0"/>
              <a:ext cx="11176665" cy="4567851"/>
            </a:xfrm>
            <a:custGeom>
              <a:avLst/>
              <a:gdLst/>
              <a:ahLst/>
              <a:cxnLst/>
              <a:rect l="l" t="t" r="r" b="b"/>
              <a:pathLst>
                <a:path w="11176665" h="4567851">
                  <a:moveTo>
                    <a:pt x="0" y="0"/>
                  </a:moveTo>
                  <a:lnTo>
                    <a:pt x="11176665" y="0"/>
                  </a:lnTo>
                  <a:lnTo>
                    <a:pt x="11176665" y="4567851"/>
                  </a:lnTo>
                  <a:lnTo>
                    <a:pt x="0" y="4567851"/>
                  </a:lnTo>
                  <a:lnTo>
                    <a:pt x="0" y="0"/>
                  </a:lnTo>
                  <a:close/>
                </a:path>
              </a:pathLst>
            </a:custGeom>
            <a:blipFill>
              <a:blip r:embed="rId4"/>
              <a:stretch>
                <a:fillRect t="-31509" b="-31509"/>
              </a:stretch>
            </a:blipFill>
          </p:spPr>
        </p:sp>
        <p:grpSp>
          <p:nvGrpSpPr>
            <p:cNvPr id="19" name="Group 19"/>
            <p:cNvGrpSpPr/>
            <p:nvPr/>
          </p:nvGrpSpPr>
          <p:grpSpPr>
            <a:xfrm>
              <a:off x="0" y="0"/>
              <a:ext cx="1309210" cy="1309210"/>
              <a:chOff x="0" y="0"/>
              <a:chExt cx="258609" cy="258609"/>
            </a:xfrm>
          </p:grpSpPr>
          <p:sp>
            <p:nvSpPr>
              <p:cNvPr id="20" name="Freeform 20"/>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2" name="TextBox 22"/>
            <p:cNvSpPr txBox="1"/>
            <p:nvPr/>
          </p:nvSpPr>
          <p:spPr>
            <a:xfrm>
              <a:off x="293560" y="234446"/>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h</a:t>
              </a:r>
            </a:p>
          </p:txBody>
        </p:sp>
      </p:grpSp>
      <p:sp>
        <p:nvSpPr>
          <p:cNvPr id="23" name="TextBox 23"/>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
        <p:nvSpPr>
          <p:cNvPr id="24" name="Freeform 24"/>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5" name="Group 5"/>
          <p:cNvGrpSpPr/>
          <p:nvPr/>
        </p:nvGrpSpPr>
        <p:grpSpPr>
          <a:xfrm>
            <a:off x="685622" y="1197904"/>
            <a:ext cx="5586877" cy="3056267"/>
            <a:chOff x="0" y="0"/>
            <a:chExt cx="11176665" cy="6112534"/>
          </a:xfrm>
        </p:grpSpPr>
        <p:grpSp>
          <p:nvGrpSpPr>
            <p:cNvPr id="26" name="Group 6"/>
            <p:cNvGrpSpPr/>
            <p:nvPr/>
          </p:nvGrpSpPr>
          <p:grpSpPr>
            <a:xfrm>
              <a:off x="0" y="0"/>
              <a:ext cx="11176665" cy="6112046"/>
              <a:chOff x="0" y="0"/>
              <a:chExt cx="2207736" cy="1207318"/>
            </a:xfrm>
          </p:grpSpPr>
          <p:sp>
            <p:nvSpPr>
              <p:cNvPr id="28" name="Freeform 7"/>
              <p:cNvSpPr/>
              <p:nvPr/>
            </p:nvSpPr>
            <p:spPr>
              <a:xfrm>
                <a:off x="0" y="0"/>
                <a:ext cx="2207736" cy="1207318"/>
              </a:xfrm>
              <a:custGeom>
                <a:avLst/>
                <a:gdLst/>
                <a:ahLst/>
                <a:cxnLst/>
                <a:rect l="l" t="t" r="r" b="b"/>
                <a:pathLst>
                  <a:path w="2207736" h="1207318">
                    <a:moveTo>
                      <a:pt x="0" y="0"/>
                    </a:moveTo>
                    <a:lnTo>
                      <a:pt x="2207736" y="0"/>
                    </a:lnTo>
                    <a:lnTo>
                      <a:pt x="2207736" y="1207318"/>
                    </a:lnTo>
                    <a:lnTo>
                      <a:pt x="0" y="1207318"/>
                    </a:lnTo>
                    <a:close/>
                  </a:path>
                </a:pathLst>
              </a:custGeom>
              <a:solidFill>
                <a:srgbClr val="FFDE59"/>
              </a:solidFill>
            </p:spPr>
          </p:sp>
          <p:sp>
            <p:nvSpPr>
              <p:cNvPr id="29"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7" name="TextBox 9"/>
            <p:cNvSpPr txBox="1"/>
            <p:nvPr/>
          </p:nvSpPr>
          <p:spPr>
            <a:xfrm>
              <a:off x="363471" y="159364"/>
              <a:ext cx="10449725" cy="5953170"/>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Quan sát hình và cho biết: </a:t>
              </a:r>
            </a:p>
            <a:p>
              <a:pPr>
                <a:lnSpc>
                  <a:spcPct val="120000"/>
                </a:lnSpc>
                <a:spcBef>
                  <a:spcPct val="0"/>
                </a:spcBef>
              </a:pPr>
              <a:r>
                <a:rPr lang="en-US" sz="2300" b="1">
                  <a:solidFill>
                    <a:srgbClr val="000000"/>
                  </a:solidFill>
                  <a:latin typeface="Arial" pitchFamily="34" charset="0"/>
                </a:rPr>
                <a:t>a) Nơi sống của các sinh vật có trong hình. </a:t>
              </a:r>
            </a:p>
            <a:p>
              <a:pPr>
                <a:lnSpc>
                  <a:spcPct val="120000"/>
                </a:lnSpc>
                <a:spcBef>
                  <a:spcPct val="0"/>
                </a:spcBef>
              </a:pPr>
              <a:r>
                <a:rPr lang="en-US" sz="2300" b="1">
                  <a:solidFill>
                    <a:srgbClr val="000000"/>
                  </a:solidFill>
                  <a:latin typeface="Arial" pitchFamily="34" charset="0"/>
                </a:rPr>
                <a:t>Từ đó, rút ra các loại môi trường sống của sinh vật.</a:t>
              </a:r>
            </a:p>
            <a:p>
              <a:pPr>
                <a:lnSpc>
                  <a:spcPct val="120000"/>
                </a:lnSpc>
                <a:spcBef>
                  <a:spcPct val="0"/>
                </a:spcBef>
              </a:pPr>
              <a:r>
                <a:rPr lang="en-US" sz="2300" b="1">
                  <a:solidFill>
                    <a:srgbClr val="000000"/>
                  </a:solidFill>
                  <a:latin typeface="Arial" pitchFamily="34" charset="0"/>
                </a:rPr>
                <a:t>b) Những sinh vật nào có cùng loại môi trường sống?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89874"/>
            <a:ext cx="10817582" cy="1536700"/>
            <a:chOff x="0" y="0"/>
            <a:chExt cx="21640800" cy="3073400"/>
          </a:xfrm>
        </p:grpSpPr>
        <p:grpSp>
          <p:nvGrpSpPr>
            <p:cNvPr id="7" name="Group 7"/>
            <p:cNvGrpSpPr/>
            <p:nvPr/>
          </p:nvGrpSpPr>
          <p:grpSpPr>
            <a:xfrm>
              <a:off x="815061" y="554958"/>
              <a:ext cx="20825739" cy="2518442"/>
              <a:chOff x="0" y="0"/>
              <a:chExt cx="4113726" cy="497470"/>
            </a:xfrm>
          </p:grpSpPr>
          <p:sp>
            <p:nvSpPr>
              <p:cNvPr id="8" name="Freeform 8"/>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Freeform 10"/>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1706322" y="1002866"/>
              <a:ext cx="19283742"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Kể tên các loại môi trường sống. Lấy ví dụ một số sinh vật sống trong môi trường theo mẫu bảng</a:t>
              </a:r>
            </a:p>
          </p:txBody>
        </p:sp>
      </p:grpSp>
      <p:graphicFrame>
        <p:nvGraphicFramePr>
          <p:cNvPr id="12" name="Table 12"/>
          <p:cNvGraphicFramePr>
            <a:graphicFrameLocks noGrp="1"/>
          </p:cNvGraphicFramePr>
          <p:nvPr>
            <p:extLst>
              <p:ext uri="{D42A27DB-BD31-4B8C-83A1-F6EECF244321}">
                <p14:modId xmlns:p14="http://schemas.microsoft.com/office/powerpoint/2010/main" val="1074833268"/>
              </p:ext>
            </p:extLst>
          </p:nvPr>
        </p:nvGraphicFramePr>
        <p:xfrm>
          <a:off x="685622" y="2885324"/>
          <a:ext cx="10817582" cy="3505200"/>
        </p:xfrm>
        <a:graphic>
          <a:graphicData uri="http://schemas.openxmlformats.org/drawingml/2006/table">
            <a:tbl>
              <a:tblPr/>
              <a:tblGrid>
                <a:gridCol w="5408791">
                  <a:extLst>
                    <a:ext uri="{9D8B030D-6E8A-4147-A177-3AD203B41FA5}">
                      <a16:colId xmlns:a16="http://schemas.microsoft.com/office/drawing/2014/main" xmlns="" val="20000"/>
                    </a:ext>
                  </a:extLst>
                </a:gridCol>
                <a:gridCol w="5408791">
                  <a:extLst>
                    <a:ext uri="{9D8B030D-6E8A-4147-A177-3AD203B41FA5}">
                      <a16:colId xmlns:a16="http://schemas.microsoft.com/office/drawing/2014/main" xmlns="" val="20001"/>
                    </a:ext>
                  </a:extLst>
                </a:gridCol>
              </a:tblGrid>
              <a:tr h="748030">
                <a:tc>
                  <a:txBody>
                    <a:bodyPr/>
                    <a:lstStyle/>
                    <a:p>
                      <a:pPr algn="ctr">
                        <a:lnSpc>
                          <a:spcPts val="4900"/>
                        </a:lnSpc>
                        <a:defRPr/>
                      </a:pPr>
                      <a:r>
                        <a:rPr lang="en-US" sz="2300" b="1">
                          <a:solidFill>
                            <a:srgbClr val="FFFFFF"/>
                          </a:solidFill>
                          <a:latin typeface="Arial" pitchFamily="34" charset="0"/>
                        </a:rPr>
                        <a:t>Môi trường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75F12"/>
                    </a:solidFill>
                  </a:tcPr>
                </a:tc>
                <a:tc>
                  <a:txBody>
                    <a:bodyPr/>
                    <a:lstStyle/>
                    <a:p>
                      <a:pPr algn="ctr">
                        <a:lnSpc>
                          <a:spcPts val="4900"/>
                        </a:lnSpc>
                        <a:defRPr/>
                      </a:pPr>
                      <a:r>
                        <a:rPr lang="en-US" sz="2300" b="1">
                          <a:solidFill>
                            <a:srgbClr val="FFFFFF"/>
                          </a:solidFill>
                          <a:latin typeface="Arial" pitchFamily="34" charset="0"/>
                        </a:rPr>
                        <a:t>Sinh vật</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75F12"/>
                    </a:solidFill>
                  </a:tcPr>
                </a:tc>
                <a:extLst>
                  <a:ext uri="{0D108BD9-81ED-4DB2-BD59-A6C34878D82A}">
                    <a16:rowId xmlns:a16="http://schemas.microsoft.com/office/drawing/2014/main" xmlns="" val="10000"/>
                  </a:ext>
                </a:extLst>
              </a:tr>
              <a:tr h="74803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4803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4803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3" name="TextBox 13"/>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50013"/>
            <a:ext cx="10817582" cy="4621475"/>
            <a:chOff x="0" y="0"/>
            <a:chExt cx="21640800" cy="9242950"/>
          </a:xfrm>
        </p:grpSpPr>
        <p:grpSp>
          <p:nvGrpSpPr>
            <p:cNvPr id="7" name="Group 7"/>
            <p:cNvGrpSpPr/>
            <p:nvPr/>
          </p:nvGrpSpPr>
          <p:grpSpPr>
            <a:xfrm>
              <a:off x="0" y="0"/>
              <a:ext cx="21640800" cy="9242950"/>
              <a:chOff x="0" y="0"/>
              <a:chExt cx="4274726" cy="1825768"/>
            </a:xfrm>
          </p:grpSpPr>
          <p:sp>
            <p:nvSpPr>
              <p:cNvPr id="8" name="Freeform 8"/>
              <p:cNvSpPr/>
              <p:nvPr/>
            </p:nvSpPr>
            <p:spPr>
              <a:xfrm>
                <a:off x="0" y="0"/>
                <a:ext cx="4274726" cy="1825768"/>
              </a:xfrm>
              <a:custGeom>
                <a:avLst/>
                <a:gdLst/>
                <a:ahLst/>
                <a:cxnLst/>
                <a:rect l="l" t="t" r="r" b="b"/>
                <a:pathLst>
                  <a:path w="4274726" h="1825768">
                    <a:moveTo>
                      <a:pt x="0" y="0"/>
                    </a:moveTo>
                    <a:lnTo>
                      <a:pt x="4274726" y="0"/>
                    </a:lnTo>
                    <a:lnTo>
                      <a:pt x="4274726" y="1825768"/>
                    </a:lnTo>
                    <a:lnTo>
                      <a:pt x="0" y="1825768"/>
                    </a:ln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146"/>
                  </a:lnSpc>
                </a:pPr>
                <a:endParaRPr b="1">
                  <a:latin typeface="Arial" pitchFamily="34" charset="0"/>
                </a:endParaRPr>
              </a:p>
            </p:txBody>
          </p:sp>
        </p:grpSp>
        <p:sp>
          <p:nvSpPr>
            <p:cNvPr id="10" name="TextBox 10"/>
            <p:cNvSpPr txBox="1"/>
            <p:nvPr/>
          </p:nvSpPr>
          <p:spPr>
            <a:xfrm>
              <a:off x="425097" y="301392"/>
              <a:ext cx="20790609" cy="846386"/>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Có bốn loại môi trường sống chủ yếu:</a:t>
              </a:r>
            </a:p>
          </p:txBody>
        </p:sp>
      </p:grpSp>
      <p:grpSp>
        <p:nvGrpSpPr>
          <p:cNvPr id="11" name="Group 11"/>
          <p:cNvGrpSpPr/>
          <p:nvPr/>
        </p:nvGrpSpPr>
        <p:grpSpPr>
          <a:xfrm>
            <a:off x="898114" y="1921176"/>
            <a:ext cx="4818788" cy="1174623"/>
            <a:chOff x="0" y="0"/>
            <a:chExt cx="9640086" cy="2349247"/>
          </a:xfrm>
        </p:grpSpPr>
        <p:grpSp>
          <p:nvGrpSpPr>
            <p:cNvPr id="12" name="Group 12"/>
            <p:cNvGrpSpPr/>
            <p:nvPr/>
          </p:nvGrpSpPr>
          <p:grpSpPr>
            <a:xfrm>
              <a:off x="1174624" y="299493"/>
              <a:ext cx="8465462" cy="1750262"/>
              <a:chOff x="0" y="0"/>
              <a:chExt cx="1914551" cy="395840"/>
            </a:xfrm>
          </p:grpSpPr>
          <p:sp>
            <p:nvSpPr>
              <p:cNvPr id="13" name="Freeform 13"/>
              <p:cNvSpPr/>
              <p:nvPr/>
            </p:nvSpPr>
            <p:spPr>
              <a:xfrm>
                <a:off x="0" y="0"/>
                <a:ext cx="1914551" cy="395840"/>
              </a:xfrm>
              <a:custGeom>
                <a:avLst/>
                <a:gdLst/>
                <a:ahLst/>
                <a:cxnLst/>
                <a:rect l="l" t="t" r="r" b="b"/>
                <a:pathLst>
                  <a:path w="1914551" h="395840">
                    <a:moveTo>
                      <a:pt x="0" y="0"/>
                    </a:moveTo>
                    <a:lnTo>
                      <a:pt x="1914551" y="0"/>
                    </a:lnTo>
                    <a:lnTo>
                      <a:pt x="1914551" y="395840"/>
                    </a:lnTo>
                    <a:lnTo>
                      <a:pt x="0" y="395840"/>
                    </a:lnTo>
                    <a:close/>
                  </a:path>
                </a:pathLst>
              </a:custGeom>
              <a:gradFill rotWithShape="1">
                <a:gsLst>
                  <a:gs pos="0">
                    <a:srgbClr val="0097B2">
                      <a:alpha val="100000"/>
                    </a:srgbClr>
                  </a:gs>
                  <a:gs pos="100000">
                    <a:srgbClr val="7ED957">
                      <a:alpha val="100000"/>
                    </a:srgbClr>
                  </a:gs>
                </a:gsLst>
                <a:lin ang="0"/>
              </a:gradFill>
            </p:spPr>
          </p:sp>
          <p:sp>
            <p:nvSpPr>
              <p:cNvPr id="14" name="TextBox 14"/>
              <p:cNvSpPr txBox="1"/>
              <p:nvPr/>
            </p:nvSpPr>
            <p:spPr>
              <a:xfrm>
                <a:off x="0" y="-47625"/>
                <a:ext cx="812800" cy="860425"/>
              </a:xfrm>
              <a:prstGeom prst="rect">
                <a:avLst/>
              </a:prstGeom>
            </p:spPr>
            <p:txBody>
              <a:bodyPr lIns="88978" tIns="88978" rIns="88978" bIns="88978" rtlCol="0" anchor="ctr"/>
              <a:lstStyle/>
              <a:p>
                <a:pPr algn="ctr">
                  <a:lnSpc>
                    <a:spcPts val="2239"/>
                  </a:lnSpc>
                </a:pPr>
                <a:endParaRPr b="1">
                  <a:latin typeface="Arial" pitchFamily="34" charset="0"/>
                </a:endParaRPr>
              </a:p>
            </p:txBody>
          </p:sp>
        </p:grpSp>
        <p:grpSp>
          <p:nvGrpSpPr>
            <p:cNvPr id="15" name="Group 15"/>
            <p:cNvGrpSpPr/>
            <p:nvPr/>
          </p:nvGrpSpPr>
          <p:grpSpPr>
            <a:xfrm>
              <a:off x="0" y="0"/>
              <a:ext cx="2349247" cy="234924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8" name="Freeform 18"/>
            <p:cNvSpPr/>
            <p:nvPr/>
          </p:nvSpPr>
          <p:spPr>
            <a:xfrm>
              <a:off x="411118" y="391541"/>
              <a:ext cx="1527011" cy="1566165"/>
            </a:xfrm>
            <a:custGeom>
              <a:avLst/>
              <a:gdLst/>
              <a:ahLst/>
              <a:cxnLst/>
              <a:rect l="l" t="t" r="r" b="b"/>
              <a:pathLst>
                <a:path w="1527011" h="1566165">
                  <a:moveTo>
                    <a:pt x="0" y="0"/>
                  </a:moveTo>
                  <a:lnTo>
                    <a:pt x="1527011" y="0"/>
                  </a:lnTo>
                  <a:lnTo>
                    <a:pt x="1527011" y="1566165"/>
                  </a:lnTo>
                  <a:lnTo>
                    <a:pt x="0" y="15661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TextBox 19"/>
            <p:cNvSpPr txBox="1"/>
            <p:nvPr/>
          </p:nvSpPr>
          <p:spPr>
            <a:xfrm>
              <a:off x="2688450" y="754464"/>
              <a:ext cx="6951634"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Môi trường trên cạn</a:t>
              </a:r>
            </a:p>
          </p:txBody>
        </p:sp>
      </p:grpSp>
      <p:sp>
        <p:nvSpPr>
          <p:cNvPr id="20" name="TextBox 20"/>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grpSp>
        <p:nvGrpSpPr>
          <p:cNvPr id="21" name="Group 21"/>
          <p:cNvGrpSpPr/>
          <p:nvPr/>
        </p:nvGrpSpPr>
        <p:grpSpPr>
          <a:xfrm>
            <a:off x="6094413" y="2039781"/>
            <a:ext cx="4818788" cy="1174623"/>
            <a:chOff x="0" y="0"/>
            <a:chExt cx="9640086" cy="2349247"/>
          </a:xfrm>
        </p:grpSpPr>
        <p:grpSp>
          <p:nvGrpSpPr>
            <p:cNvPr id="22" name="Group 22"/>
            <p:cNvGrpSpPr/>
            <p:nvPr/>
          </p:nvGrpSpPr>
          <p:grpSpPr>
            <a:xfrm>
              <a:off x="1174624" y="299493"/>
              <a:ext cx="8465462" cy="1750262"/>
              <a:chOff x="0" y="0"/>
              <a:chExt cx="1914551" cy="395840"/>
            </a:xfrm>
          </p:grpSpPr>
          <p:sp>
            <p:nvSpPr>
              <p:cNvPr id="23" name="Freeform 23"/>
              <p:cNvSpPr/>
              <p:nvPr/>
            </p:nvSpPr>
            <p:spPr>
              <a:xfrm>
                <a:off x="0" y="0"/>
                <a:ext cx="1914551" cy="395840"/>
              </a:xfrm>
              <a:custGeom>
                <a:avLst/>
                <a:gdLst/>
                <a:ahLst/>
                <a:cxnLst/>
                <a:rect l="l" t="t" r="r" b="b"/>
                <a:pathLst>
                  <a:path w="1914551" h="395840">
                    <a:moveTo>
                      <a:pt x="0" y="0"/>
                    </a:moveTo>
                    <a:lnTo>
                      <a:pt x="1914551" y="0"/>
                    </a:lnTo>
                    <a:lnTo>
                      <a:pt x="1914551" y="395840"/>
                    </a:lnTo>
                    <a:lnTo>
                      <a:pt x="0" y="395840"/>
                    </a:lnTo>
                    <a:close/>
                  </a:path>
                </a:pathLst>
              </a:custGeom>
              <a:gradFill rotWithShape="1">
                <a:gsLst>
                  <a:gs pos="0">
                    <a:srgbClr val="0097B2">
                      <a:alpha val="100000"/>
                    </a:srgbClr>
                  </a:gs>
                  <a:gs pos="100000">
                    <a:srgbClr val="7ED957">
                      <a:alpha val="100000"/>
                    </a:srgbClr>
                  </a:gs>
                </a:gsLst>
                <a:lin ang="0"/>
              </a:gradFill>
            </p:spPr>
          </p:sp>
          <p:sp>
            <p:nvSpPr>
              <p:cNvPr id="24" name="TextBox 24"/>
              <p:cNvSpPr txBox="1"/>
              <p:nvPr/>
            </p:nvSpPr>
            <p:spPr>
              <a:xfrm>
                <a:off x="0" y="-47625"/>
                <a:ext cx="812800" cy="860425"/>
              </a:xfrm>
              <a:prstGeom prst="rect">
                <a:avLst/>
              </a:prstGeom>
            </p:spPr>
            <p:txBody>
              <a:bodyPr lIns="88978" tIns="88978" rIns="88978" bIns="88978" rtlCol="0" anchor="ctr"/>
              <a:lstStyle/>
              <a:p>
                <a:pPr algn="ctr">
                  <a:lnSpc>
                    <a:spcPts val="2239"/>
                  </a:lnSpc>
                </a:pPr>
                <a:endParaRPr b="1">
                  <a:latin typeface="Arial" pitchFamily="34" charset="0"/>
                </a:endParaRPr>
              </a:p>
            </p:txBody>
          </p:sp>
        </p:grpSp>
        <p:grpSp>
          <p:nvGrpSpPr>
            <p:cNvPr id="25" name="Group 25"/>
            <p:cNvGrpSpPr/>
            <p:nvPr/>
          </p:nvGrpSpPr>
          <p:grpSpPr>
            <a:xfrm>
              <a:off x="0" y="0"/>
              <a:ext cx="2349247" cy="234924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8" name="Freeform 28"/>
            <p:cNvSpPr/>
            <p:nvPr/>
          </p:nvSpPr>
          <p:spPr>
            <a:xfrm>
              <a:off x="411118" y="391541"/>
              <a:ext cx="1527011" cy="1566165"/>
            </a:xfrm>
            <a:custGeom>
              <a:avLst/>
              <a:gdLst/>
              <a:ahLst/>
              <a:cxnLst/>
              <a:rect l="l" t="t" r="r" b="b"/>
              <a:pathLst>
                <a:path w="1527011" h="1566165">
                  <a:moveTo>
                    <a:pt x="0" y="0"/>
                  </a:moveTo>
                  <a:lnTo>
                    <a:pt x="1527011" y="0"/>
                  </a:lnTo>
                  <a:lnTo>
                    <a:pt x="1527011" y="1566165"/>
                  </a:lnTo>
                  <a:lnTo>
                    <a:pt x="0" y="15661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TextBox 29"/>
            <p:cNvSpPr txBox="1"/>
            <p:nvPr/>
          </p:nvSpPr>
          <p:spPr>
            <a:xfrm>
              <a:off x="2688450" y="754464"/>
              <a:ext cx="6951634"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Môi trường dưới nước</a:t>
              </a:r>
            </a:p>
          </p:txBody>
        </p:sp>
      </p:grpSp>
      <p:grpSp>
        <p:nvGrpSpPr>
          <p:cNvPr id="30" name="Group 30"/>
          <p:cNvGrpSpPr/>
          <p:nvPr/>
        </p:nvGrpSpPr>
        <p:grpSpPr>
          <a:xfrm>
            <a:off x="898114" y="3273726"/>
            <a:ext cx="4818788" cy="1174623"/>
            <a:chOff x="0" y="0"/>
            <a:chExt cx="9640086" cy="2349247"/>
          </a:xfrm>
        </p:grpSpPr>
        <p:grpSp>
          <p:nvGrpSpPr>
            <p:cNvPr id="31" name="Group 31"/>
            <p:cNvGrpSpPr/>
            <p:nvPr/>
          </p:nvGrpSpPr>
          <p:grpSpPr>
            <a:xfrm>
              <a:off x="1174624" y="299493"/>
              <a:ext cx="8465462" cy="1750262"/>
              <a:chOff x="0" y="0"/>
              <a:chExt cx="1914551" cy="395840"/>
            </a:xfrm>
          </p:grpSpPr>
          <p:sp>
            <p:nvSpPr>
              <p:cNvPr id="32" name="Freeform 32"/>
              <p:cNvSpPr/>
              <p:nvPr/>
            </p:nvSpPr>
            <p:spPr>
              <a:xfrm>
                <a:off x="0" y="0"/>
                <a:ext cx="1914551" cy="395840"/>
              </a:xfrm>
              <a:custGeom>
                <a:avLst/>
                <a:gdLst/>
                <a:ahLst/>
                <a:cxnLst/>
                <a:rect l="l" t="t" r="r" b="b"/>
                <a:pathLst>
                  <a:path w="1914551" h="395840">
                    <a:moveTo>
                      <a:pt x="0" y="0"/>
                    </a:moveTo>
                    <a:lnTo>
                      <a:pt x="1914551" y="0"/>
                    </a:lnTo>
                    <a:lnTo>
                      <a:pt x="1914551" y="395840"/>
                    </a:lnTo>
                    <a:lnTo>
                      <a:pt x="0" y="395840"/>
                    </a:lnTo>
                    <a:close/>
                  </a:path>
                </a:pathLst>
              </a:custGeom>
              <a:gradFill rotWithShape="1">
                <a:gsLst>
                  <a:gs pos="0">
                    <a:srgbClr val="0097B2">
                      <a:alpha val="100000"/>
                    </a:srgbClr>
                  </a:gs>
                  <a:gs pos="100000">
                    <a:srgbClr val="7ED957">
                      <a:alpha val="100000"/>
                    </a:srgbClr>
                  </a:gs>
                </a:gsLst>
                <a:lin ang="0"/>
              </a:gradFill>
            </p:spPr>
          </p:sp>
          <p:sp>
            <p:nvSpPr>
              <p:cNvPr id="33" name="TextBox 33"/>
              <p:cNvSpPr txBox="1"/>
              <p:nvPr/>
            </p:nvSpPr>
            <p:spPr>
              <a:xfrm>
                <a:off x="0" y="-47625"/>
                <a:ext cx="812800" cy="860425"/>
              </a:xfrm>
              <a:prstGeom prst="rect">
                <a:avLst/>
              </a:prstGeom>
            </p:spPr>
            <p:txBody>
              <a:bodyPr lIns="88978" tIns="88978" rIns="88978" bIns="88978" rtlCol="0" anchor="ctr"/>
              <a:lstStyle/>
              <a:p>
                <a:pPr algn="ctr">
                  <a:lnSpc>
                    <a:spcPts val="2239"/>
                  </a:lnSpc>
                </a:pPr>
                <a:endParaRPr b="1">
                  <a:latin typeface="Arial" pitchFamily="34" charset="0"/>
                </a:endParaRPr>
              </a:p>
            </p:txBody>
          </p:sp>
        </p:grpSp>
        <p:grpSp>
          <p:nvGrpSpPr>
            <p:cNvPr id="34" name="Group 34"/>
            <p:cNvGrpSpPr/>
            <p:nvPr/>
          </p:nvGrpSpPr>
          <p:grpSpPr>
            <a:xfrm>
              <a:off x="0" y="0"/>
              <a:ext cx="2349247" cy="2349247"/>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36" name="TextBox 36"/>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37" name="Freeform 37"/>
            <p:cNvSpPr/>
            <p:nvPr/>
          </p:nvSpPr>
          <p:spPr>
            <a:xfrm>
              <a:off x="411118" y="391541"/>
              <a:ext cx="1527011" cy="1566165"/>
            </a:xfrm>
            <a:custGeom>
              <a:avLst/>
              <a:gdLst/>
              <a:ahLst/>
              <a:cxnLst/>
              <a:rect l="l" t="t" r="r" b="b"/>
              <a:pathLst>
                <a:path w="1527011" h="1566165">
                  <a:moveTo>
                    <a:pt x="0" y="0"/>
                  </a:moveTo>
                  <a:lnTo>
                    <a:pt x="1527011" y="0"/>
                  </a:lnTo>
                  <a:lnTo>
                    <a:pt x="1527011" y="1566165"/>
                  </a:lnTo>
                  <a:lnTo>
                    <a:pt x="0" y="15661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8" name="TextBox 38"/>
            <p:cNvSpPr txBox="1"/>
            <p:nvPr/>
          </p:nvSpPr>
          <p:spPr>
            <a:xfrm>
              <a:off x="2688450" y="754464"/>
              <a:ext cx="6951634"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Môi trường trong đất</a:t>
              </a:r>
            </a:p>
          </p:txBody>
        </p:sp>
      </p:grpSp>
      <p:grpSp>
        <p:nvGrpSpPr>
          <p:cNvPr id="39" name="Group 39"/>
          <p:cNvGrpSpPr/>
          <p:nvPr/>
        </p:nvGrpSpPr>
        <p:grpSpPr>
          <a:xfrm>
            <a:off x="6094413" y="3392331"/>
            <a:ext cx="4818788" cy="1174623"/>
            <a:chOff x="0" y="0"/>
            <a:chExt cx="9640086" cy="2349247"/>
          </a:xfrm>
        </p:grpSpPr>
        <p:grpSp>
          <p:nvGrpSpPr>
            <p:cNvPr id="40" name="Group 40"/>
            <p:cNvGrpSpPr/>
            <p:nvPr/>
          </p:nvGrpSpPr>
          <p:grpSpPr>
            <a:xfrm>
              <a:off x="1174624" y="299493"/>
              <a:ext cx="8465462" cy="1750262"/>
              <a:chOff x="0" y="0"/>
              <a:chExt cx="1914551" cy="395840"/>
            </a:xfrm>
          </p:grpSpPr>
          <p:sp>
            <p:nvSpPr>
              <p:cNvPr id="41" name="Freeform 41"/>
              <p:cNvSpPr/>
              <p:nvPr/>
            </p:nvSpPr>
            <p:spPr>
              <a:xfrm>
                <a:off x="0" y="0"/>
                <a:ext cx="1914551" cy="395840"/>
              </a:xfrm>
              <a:custGeom>
                <a:avLst/>
                <a:gdLst/>
                <a:ahLst/>
                <a:cxnLst/>
                <a:rect l="l" t="t" r="r" b="b"/>
                <a:pathLst>
                  <a:path w="1914551" h="395840">
                    <a:moveTo>
                      <a:pt x="0" y="0"/>
                    </a:moveTo>
                    <a:lnTo>
                      <a:pt x="1914551" y="0"/>
                    </a:lnTo>
                    <a:lnTo>
                      <a:pt x="1914551" y="395840"/>
                    </a:lnTo>
                    <a:lnTo>
                      <a:pt x="0" y="395840"/>
                    </a:lnTo>
                    <a:close/>
                  </a:path>
                </a:pathLst>
              </a:custGeom>
              <a:gradFill rotWithShape="1">
                <a:gsLst>
                  <a:gs pos="0">
                    <a:srgbClr val="0097B2">
                      <a:alpha val="100000"/>
                    </a:srgbClr>
                  </a:gs>
                  <a:gs pos="100000">
                    <a:srgbClr val="7ED957">
                      <a:alpha val="100000"/>
                    </a:srgbClr>
                  </a:gs>
                </a:gsLst>
                <a:lin ang="0"/>
              </a:gradFill>
            </p:spPr>
          </p:sp>
          <p:sp>
            <p:nvSpPr>
              <p:cNvPr id="42" name="TextBox 42"/>
              <p:cNvSpPr txBox="1"/>
              <p:nvPr/>
            </p:nvSpPr>
            <p:spPr>
              <a:xfrm>
                <a:off x="0" y="-47625"/>
                <a:ext cx="812800" cy="860425"/>
              </a:xfrm>
              <a:prstGeom prst="rect">
                <a:avLst/>
              </a:prstGeom>
            </p:spPr>
            <p:txBody>
              <a:bodyPr lIns="88978" tIns="88978" rIns="88978" bIns="88978" rtlCol="0" anchor="ctr"/>
              <a:lstStyle/>
              <a:p>
                <a:pPr algn="ctr">
                  <a:lnSpc>
                    <a:spcPts val="2239"/>
                  </a:lnSpc>
                </a:pPr>
                <a:endParaRPr b="1">
                  <a:latin typeface="Arial" pitchFamily="34" charset="0"/>
                </a:endParaRPr>
              </a:p>
            </p:txBody>
          </p:sp>
        </p:grpSp>
        <p:grpSp>
          <p:nvGrpSpPr>
            <p:cNvPr id="43" name="Group 43"/>
            <p:cNvGrpSpPr/>
            <p:nvPr/>
          </p:nvGrpSpPr>
          <p:grpSpPr>
            <a:xfrm>
              <a:off x="0" y="0"/>
              <a:ext cx="2349247" cy="2349247"/>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45" name="TextBox 45"/>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46" name="Freeform 46"/>
            <p:cNvSpPr/>
            <p:nvPr/>
          </p:nvSpPr>
          <p:spPr>
            <a:xfrm>
              <a:off x="411118" y="391541"/>
              <a:ext cx="1527011" cy="1566165"/>
            </a:xfrm>
            <a:custGeom>
              <a:avLst/>
              <a:gdLst/>
              <a:ahLst/>
              <a:cxnLst/>
              <a:rect l="l" t="t" r="r" b="b"/>
              <a:pathLst>
                <a:path w="1527011" h="1566165">
                  <a:moveTo>
                    <a:pt x="0" y="0"/>
                  </a:moveTo>
                  <a:lnTo>
                    <a:pt x="1527011" y="0"/>
                  </a:lnTo>
                  <a:lnTo>
                    <a:pt x="1527011" y="1566165"/>
                  </a:lnTo>
                  <a:lnTo>
                    <a:pt x="0" y="15661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7" name="TextBox 47"/>
            <p:cNvSpPr txBox="1"/>
            <p:nvPr/>
          </p:nvSpPr>
          <p:spPr>
            <a:xfrm>
              <a:off x="2688450" y="754464"/>
              <a:ext cx="6951634"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Môi trường sinh vật</a:t>
              </a:r>
            </a:p>
          </p:txBody>
        </p:sp>
      </p:grpSp>
      <p:sp>
        <p:nvSpPr>
          <p:cNvPr id="48" name="TextBox 48"/>
          <p:cNvSpPr txBox="1"/>
          <p:nvPr/>
        </p:nvSpPr>
        <p:spPr>
          <a:xfrm>
            <a:off x="898114" y="4638849"/>
            <a:ext cx="10015086" cy="86177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Cơ thể sinh vật cũng được coi là môi trường sống của các sinh vật khác như sinh vật kí sinh, cộng sinh,...</a:t>
            </a:r>
          </a:p>
        </p:txBody>
      </p:sp>
      <p:sp>
        <p:nvSpPr>
          <p:cNvPr id="49" name="TextBox 49"/>
          <p:cNvSpPr txBox="1"/>
          <p:nvPr/>
        </p:nvSpPr>
        <p:spPr>
          <a:xfrm>
            <a:off x="685622" y="5904838"/>
            <a:ext cx="10817582" cy="846386"/>
          </a:xfrm>
          <a:prstGeom prst="rect">
            <a:avLst/>
          </a:prstGeom>
        </p:spPr>
        <p:txBody>
          <a:bodyPr lIns="0" tIns="0" rIns="0" bIns="0" rtlCol="0" anchor="t">
            <a:spAutoFit/>
          </a:bodyPr>
          <a:lstStyle/>
          <a:p>
            <a:pPr algn="just">
              <a:lnSpc>
                <a:spcPts val="3266"/>
              </a:lnSpc>
              <a:spcBef>
                <a:spcPct val="0"/>
              </a:spcBef>
            </a:pPr>
            <a:r>
              <a:rPr lang="en-US" sz="2300" i="1">
                <a:solidFill>
                  <a:srgbClr val="000000"/>
                </a:solidFill>
                <a:latin typeface="Arial" pitchFamily="34" charset="0"/>
              </a:rPr>
              <a:t>Ví dụ: Thân cây là môi trường sống của sâu đục thân cây, Cơ thể người có thể là môi trường sống của nhiều loài động vật kí sinh như: giun, sán, chấy, rận,...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docProps/app.xml><?xml version="1.0" encoding="utf-8"?>
<Properties xmlns="http://schemas.openxmlformats.org/officeDocument/2006/extended-properties" xmlns:vt="http://schemas.openxmlformats.org/officeDocument/2006/docPropsVTypes">
  <TotalTime>30</TotalTime>
  <Words>744</Words>
  <Application>Microsoft Office PowerPoint</Application>
  <PresentationFormat>Custom</PresentationFormat>
  <Paragraphs>62</Paragraphs>
  <Slides>12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Averta Std ExtraBold</vt:lpstr>
      <vt:lpstr>A3.Jovis-BebasNeueBold-San</vt:lpstr>
      <vt:lpstr>Arial</vt:lpstr>
      <vt:lpstr>A2.Jovis-WorkSansRegular-San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38* MÔI TRƯỜNG VÀ CÁC NHÂN TỐ SINH THÁI</dc:title>
  <dc:creator>DO THUY QUYNH</dc:creator>
  <cp:lastModifiedBy>DO THUY QUYNH</cp:lastModifiedBy>
  <cp:revision>7</cp:revision>
  <dcterms:created xsi:type="dcterms:W3CDTF">2006-08-16T00:00:00Z</dcterms:created>
  <dcterms:modified xsi:type="dcterms:W3CDTF">2026-04-21T00:54:11Z</dcterms:modified>
  <dc:identifier>DAFlgk1s-HQ</dc:identifier>
</cp:coreProperties>
</file>