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3.jpg" ContentType="image/pn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26"/>
  </p:notesMasterIdLst>
  <p:sldIdLst>
    <p:sldId id="308" r:id="rId3"/>
    <p:sldId id="256" r:id="rId4"/>
    <p:sldId id="277" r:id="rId5"/>
    <p:sldId id="285" r:id="rId6"/>
    <p:sldId id="291" r:id="rId7"/>
    <p:sldId id="284" r:id="rId8"/>
    <p:sldId id="280" r:id="rId9"/>
    <p:sldId id="293" r:id="rId10"/>
    <p:sldId id="294" r:id="rId11"/>
    <p:sldId id="296" r:id="rId12"/>
    <p:sldId id="288" r:id="rId13"/>
    <p:sldId id="297" r:id="rId14"/>
    <p:sldId id="298" r:id="rId15"/>
    <p:sldId id="299" r:id="rId16"/>
    <p:sldId id="300" r:id="rId17"/>
    <p:sldId id="301" r:id="rId18"/>
    <p:sldId id="305" r:id="rId19"/>
    <p:sldId id="303" r:id="rId20"/>
    <p:sldId id="304" r:id="rId21"/>
    <p:sldId id="306" r:id="rId22"/>
    <p:sldId id="307" r:id="rId23"/>
    <p:sldId id="273" r:id="rId24"/>
    <p:sldId id="283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AE025-CF9A-4327-99B7-D5F7D9394D2B}" type="datetimeFigureOut">
              <a:rPr lang="vi-VN" smtClean="0"/>
              <a:t>31/03/2026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C202F-D903-415A-AADD-7FAD0FF97535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5148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C202F-D903-415A-AADD-7FAD0FF97535}" type="slidenum">
              <a:rPr lang="vi-VN" smtClean="0"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72041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C202F-D903-415A-AADD-7FAD0FF97535}" type="slidenum">
              <a:rPr lang="vi-VN" smtClean="0"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4591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C202F-D903-415A-AADD-7FAD0FF97535}" type="slidenum">
              <a:rPr lang="vi-VN" smtClean="0"/>
              <a:t>11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60570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81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0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681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698402-7119-4BA7-AC58-D510D4C7290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522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2319AC-38F7-4E2F-9931-79AAD0E9AC4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186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B9D77F-3144-4414-B0C9-7B62B0A8487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22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74581-15AE-44BF-9D27-5311BDECDCD9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40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60E948-97BD-4E95-A489-CE85EC7C828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07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41315-9A44-4A9D-8FAD-BE41E42FD7A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74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8D961F-0F40-4538-88EB-44DBA23B4CA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578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F14BA1-3131-46A7-A476-27A6AE3C72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9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111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1AD63-CBF3-4607-8D2E-0E38E93760B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613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DA4D56-4331-44CD-A391-7E8EA00E088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91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8D7D4F-F1A5-45A9-8558-FFAD76D0D0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483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A83D3-6B21-48AD-BAAB-273CD6F93862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72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66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65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23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9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109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B5BED-0C8A-4474-99A7-614335426BFA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31/03/2026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B2E50-A95E-443D-BF62-0535342E2EE4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25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DA7042-3900-4405-82A3-FE4D4DDEAB51}" type="slidenum">
              <a:rPr lang="en-U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62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8.xml"/><Relationship Id="rId3" Type="http://schemas.openxmlformats.org/officeDocument/2006/relationships/audio" Target="../media/audio2.wav"/><Relationship Id="rId7" Type="http://schemas.openxmlformats.org/officeDocument/2006/relationships/slide" Target="slide12.xml"/><Relationship Id="rId12" Type="http://schemas.openxmlformats.org/officeDocument/2006/relationships/slide" Target="slide1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19.xml"/><Relationship Id="rId5" Type="http://schemas.openxmlformats.org/officeDocument/2006/relationships/audio" Target="../media/audio4.wav"/><Relationship Id="rId15" Type="http://schemas.openxmlformats.org/officeDocument/2006/relationships/image" Target="../media/image21.jpeg"/><Relationship Id="rId10" Type="http://schemas.openxmlformats.org/officeDocument/2006/relationships/slide" Target="slide16.xml"/><Relationship Id="rId4" Type="http://schemas.openxmlformats.org/officeDocument/2006/relationships/audio" Target="../media/audio3.wav"/><Relationship Id="rId9" Type="http://schemas.openxmlformats.org/officeDocument/2006/relationships/slide" Target="slide14.xml"/><Relationship Id="rId1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slide" Target="slide1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slide" Target="slide1.xml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slide" Target="slide1.xml"/><Relationship Id="rId4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22.gif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slide" Target="slide1.xml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22.gif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2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22.gif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5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354" y="103460"/>
            <a:ext cx="8815134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2.Read the conversation again and circle the correct answer A,B or C.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412776"/>
            <a:ext cx="9036496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3. Mark says that they should ____in the future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13285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A. have more video conferences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068960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B. do more practice call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948467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C. have a high-speed Internet connection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-6848" y="213285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have more video conferences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4827974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I'm sure it will. </a:t>
            </a:r>
            <a:r>
              <a:rPr lang="en-US" sz="2800" b="1" u="sng" dirty="0">
                <a:solidFill>
                  <a:srgbClr val="FF0000"/>
                </a:solidFill>
                <a:latin typeface="Open Sans" panose="020B0606030504020204" pitchFamily="34" charset="0"/>
              </a:rPr>
              <a:t>We should hold more video conferences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like this in the future.</a:t>
            </a:r>
          </a:p>
        </p:txBody>
      </p:sp>
      <p:sp>
        <p:nvSpPr>
          <p:cNvPr id="9" name="Flowchart: Connector 8"/>
          <p:cNvSpPr/>
          <p:nvPr/>
        </p:nvSpPr>
        <p:spPr>
          <a:xfrm>
            <a:off x="251520" y="2132856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751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354" y="103460"/>
            <a:ext cx="8815134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Match the words and phrases in the conversation with their pictures</a:t>
            </a:r>
            <a:endParaRPr lang="en-US" sz="2800" b="1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47182"/>
              </p:ext>
            </p:extLst>
          </p:nvPr>
        </p:nvGraphicFramePr>
        <p:xfrm>
          <a:off x="0" y="1077420"/>
          <a:ext cx="8892480" cy="5780580"/>
        </p:xfrm>
        <a:graphic>
          <a:graphicData uri="http://schemas.openxmlformats.org/drawingml/2006/table">
            <a:tbl>
              <a:tblPr/>
              <a:tblGrid>
                <a:gridCol w="5106712">
                  <a:extLst>
                    <a:ext uri="{9D8B030D-6E8A-4147-A177-3AD203B41FA5}">
                      <a16:colId xmlns:a16="http://schemas.microsoft.com/office/drawing/2014/main" val="735662756"/>
                    </a:ext>
                  </a:extLst>
                </a:gridCol>
                <a:gridCol w="3785768">
                  <a:extLst>
                    <a:ext uri="{9D8B030D-6E8A-4147-A177-3AD203B41FA5}">
                      <a16:colId xmlns:a16="http://schemas.microsoft.com/office/drawing/2014/main" val="3605168057"/>
                    </a:ext>
                  </a:extLst>
                </a:gridCol>
              </a:tblGrid>
              <a:tr h="1083154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FF5722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Tablet</a:t>
                      </a:r>
                      <a:endParaRPr lang="en-US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4422A9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a,</a:t>
                      </a:r>
                      <a:endParaRPr lang="vi-VN" sz="2000" b="1" dirty="0">
                        <a:solidFill>
                          <a:srgbClr val="4422A9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517950"/>
                  </a:ext>
                </a:extLst>
              </a:tr>
              <a:tr h="1083154">
                <a:tc>
                  <a:txBody>
                    <a:bodyPr/>
                    <a:lstStyle/>
                    <a:p>
                      <a:pPr algn="l"/>
                      <a:r>
                        <a:rPr lang="vi-VN" sz="2000" b="1" dirty="0">
                          <a:solidFill>
                            <a:srgbClr val="FF5722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vi-VN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Webcam</a:t>
                      </a:r>
                      <a:endParaRPr lang="vi-VN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4422A9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b,</a:t>
                      </a:r>
                      <a:endParaRPr lang="vi-VN" sz="2000" b="1" dirty="0">
                        <a:solidFill>
                          <a:srgbClr val="4422A9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354767"/>
                  </a:ext>
                </a:extLst>
              </a:tr>
              <a:tr h="1265559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FF5722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Zoom in</a:t>
                      </a:r>
                      <a:endParaRPr lang="en-US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4422A9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C,</a:t>
                      </a:r>
                      <a:endParaRPr lang="vi-VN" sz="2000" b="1" dirty="0">
                        <a:solidFill>
                          <a:srgbClr val="4422A9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11828"/>
                  </a:ext>
                </a:extLst>
              </a:tr>
              <a:tr h="1265559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FF5722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Video conference</a:t>
                      </a:r>
                      <a:endParaRPr lang="en-US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4422A9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d,</a:t>
                      </a:r>
                      <a:endParaRPr lang="vi-VN" sz="2000" b="1" dirty="0">
                        <a:solidFill>
                          <a:srgbClr val="4422A9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293434"/>
                  </a:ext>
                </a:extLst>
              </a:tr>
              <a:tr h="1083154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rgbClr val="FF5722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Internet</a:t>
                      </a:r>
                      <a:r>
                        <a:rPr lang="en-US" sz="2000" b="1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connection</a:t>
                      </a:r>
                      <a:endParaRPr lang="en-US" sz="20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4422A9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e,</a:t>
                      </a:r>
                      <a:endParaRPr lang="vi-VN" sz="2000" b="1" dirty="0">
                        <a:solidFill>
                          <a:srgbClr val="4422A9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07156" marR="107156" marT="47625" marB="47625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624036"/>
                  </a:ext>
                </a:extLst>
              </a:tr>
            </a:tbl>
          </a:graphicData>
        </a:graphic>
      </p:graphicFrame>
      <p:sp>
        <p:nvSpPr>
          <p:cNvPr id="3" name="Flowchart: Connector 2"/>
          <p:cNvSpPr/>
          <p:nvPr/>
        </p:nvSpPr>
        <p:spPr>
          <a:xfrm>
            <a:off x="149354" y="154217"/>
            <a:ext cx="3429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vi-VN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1208162"/>
            <a:ext cx="1440160" cy="8650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2170971"/>
            <a:ext cx="1440160" cy="10591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3224034"/>
            <a:ext cx="1410440" cy="12133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4501277"/>
            <a:ext cx="1410440" cy="12307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5785492"/>
            <a:ext cx="1800200" cy="986728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657169"/>
              </p:ext>
            </p:extLst>
          </p:nvPr>
        </p:nvGraphicFramePr>
        <p:xfrm>
          <a:off x="2699792" y="500900"/>
          <a:ext cx="60960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3371528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1. d</a:t>
                      </a:r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</a:rPr>
                        <a:t>        2.a           3.b            4.e           5.c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546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9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9" name="WordArt 3"/>
          <p:cNvSpPr>
            <a:spLocks noChangeArrowheads="1" noChangeShapeType="1" noTextEdit="1"/>
          </p:cNvSpPr>
          <p:nvPr/>
        </p:nvSpPr>
        <p:spPr bwMode="auto">
          <a:xfrm>
            <a:off x="1447800" y="152400"/>
            <a:ext cx="6324600" cy="1219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normalizeH="1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pitchFamily="34" charset="0"/>
              </a:rPr>
              <a:t>LUCKY NUMBERS</a:t>
            </a:r>
          </a:p>
        </p:txBody>
      </p:sp>
      <p:sp>
        <p:nvSpPr>
          <p:cNvPr id="541701" name="Oval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1600200"/>
            <a:ext cx="1676400" cy="1295400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541702" name="Oval 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895600" y="1600200"/>
            <a:ext cx="1676400" cy="1295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0000CC"/>
                </a:solidFill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541703" name="Oval 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724400" y="1676400"/>
            <a:ext cx="1676400" cy="12954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FFFF00"/>
                </a:solidFill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541704" name="Oval 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553200" y="1752600"/>
            <a:ext cx="1676400" cy="1295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FF0000"/>
                </a:solidFill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541706" name="Oval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3048000"/>
            <a:ext cx="1676400" cy="1295400"/>
          </a:xfrm>
          <a:prstGeom prst="ellipse">
            <a:avLst/>
          </a:prstGeom>
          <a:solidFill>
            <a:srgbClr val="00CC99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FF5050"/>
                </a:solidFill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541707" name="Oval 1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895600" y="3048000"/>
            <a:ext cx="1676400" cy="1295400"/>
          </a:xfrm>
          <a:prstGeom prst="ellipse">
            <a:avLst/>
          </a:prstGeom>
          <a:solidFill>
            <a:srgbClr val="6600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FFFF00"/>
                </a:solidFill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541708" name="Oval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724400" y="3124200"/>
            <a:ext cx="1676400" cy="12954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00FFFF"/>
                </a:solidFill>
                <a:latin typeface="Tahoma" panose="020B0604030504040204" pitchFamily="34" charset="0"/>
              </a:rPr>
              <a:t>7</a:t>
            </a:r>
          </a:p>
        </p:txBody>
      </p:sp>
      <p:sp>
        <p:nvSpPr>
          <p:cNvPr id="541709" name="Oval 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553200" y="3200400"/>
            <a:ext cx="1676400" cy="1295400"/>
          </a:xfrm>
          <a:prstGeom prst="ellipse">
            <a:avLst/>
          </a:prstGeom>
          <a:solidFill>
            <a:srgbClr val="3333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4400" b="1">
                <a:solidFill>
                  <a:srgbClr val="FFFF00"/>
                </a:solidFill>
                <a:latin typeface="Tahoma" panose="020B0604030504040204" pitchFamily="34" charset="0"/>
              </a:rPr>
              <a:t>8</a:t>
            </a:r>
          </a:p>
        </p:txBody>
      </p:sp>
      <p:sp>
        <p:nvSpPr>
          <p:cNvPr id="541711" name="AutoShape 15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Movie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41712" name="Picture 16" descr="ANd9GcS2KuujX8fzqtGNmkLClY23agQzvDrBkUmDwBIZgnFFqhZZn_pr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4953000"/>
            <a:ext cx="1981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713" name="Picture 17" descr="ANd9GcRVpkDRpB1w8Se9xPBVwAllucRPzkk3gqk98CYLtRE7EazTz_yoo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95800"/>
            <a:ext cx="20193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1725" name="Text Box 29"/>
          <p:cNvSpPr txBox="1">
            <a:spLocks noChangeArrowheads="1"/>
          </p:cNvSpPr>
          <p:nvPr/>
        </p:nvSpPr>
        <p:spPr bwMode="auto">
          <a:xfrm>
            <a:off x="838200" y="5164138"/>
            <a:ext cx="7543800" cy="116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>
                <a:solidFill>
                  <a:schemeClr val="tx2"/>
                </a:solidFill>
              </a:rPr>
              <a:t>        What do we have today?</a:t>
            </a:r>
          </a:p>
          <a:p>
            <a:pPr>
              <a:spcBef>
                <a:spcPct val="50000"/>
              </a:spcBef>
            </a:pPr>
            <a:r>
              <a:rPr lang="en-US" altLang="en-US" sz="2800" b="1" i="1">
                <a:solidFill>
                  <a:schemeClr val="tx2"/>
                </a:solidFill>
              </a:rPr>
              <a:t>        We have </a:t>
            </a:r>
            <a:r>
              <a:rPr lang="en-US" altLang="en-US" sz="2800" b="1" i="1" u="sng">
                <a:solidFill>
                  <a:srgbClr val="FF0000"/>
                </a:solidFill>
              </a:rPr>
              <a:t>Informatics</a:t>
            </a:r>
            <a:r>
              <a:rPr lang="en-US" altLang="en-US" sz="2800" b="1" i="1">
                <a:solidFill>
                  <a:schemeClr val="tx2"/>
                </a:solidFill>
              </a:rPr>
              <a:t> from </a:t>
            </a:r>
            <a:r>
              <a:rPr lang="en-US" altLang="en-US" sz="2800" b="1" i="1" u="sng">
                <a:solidFill>
                  <a:srgbClr val="FF0000"/>
                </a:solidFill>
              </a:rPr>
              <a:t>7.00</a:t>
            </a:r>
            <a:r>
              <a:rPr lang="en-US" altLang="en-US" sz="2800" b="1" i="1">
                <a:solidFill>
                  <a:schemeClr val="tx2"/>
                </a:solidFill>
              </a:rPr>
              <a:t> to </a:t>
            </a:r>
            <a:r>
              <a:rPr lang="en-US" altLang="en-US" sz="2800" b="1" i="1" u="sng">
                <a:solidFill>
                  <a:srgbClr val="FF0000"/>
                </a:solidFill>
              </a:rPr>
              <a:t>7.45</a:t>
            </a:r>
          </a:p>
        </p:txBody>
      </p:sp>
      <p:sp>
        <p:nvSpPr>
          <p:cNvPr id="541727" name="AutoShape 3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1728" name="Text Box 32"/>
          <p:cNvSpPr txBox="1">
            <a:spLocks noChangeArrowheads="1"/>
          </p:cNvSpPr>
          <p:nvPr/>
        </p:nvSpPr>
        <p:spPr bwMode="auto">
          <a:xfrm>
            <a:off x="1600200" y="4419600"/>
            <a:ext cx="594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i="1" u="sng"/>
              <a:t>Eg:</a:t>
            </a:r>
            <a:r>
              <a:rPr lang="en-US" altLang="en-US" sz="3200" b="1" i="1">
                <a:solidFill>
                  <a:srgbClr val="FF0000"/>
                </a:solidFill>
              </a:rPr>
              <a:t>  </a:t>
            </a:r>
            <a:r>
              <a:rPr lang="en-US" altLang="en-US" sz="3200" b="1" i="1" u="sng">
                <a:solidFill>
                  <a:srgbClr val="FF0000"/>
                </a:solidFill>
              </a:rPr>
              <a:t>Informatics</a:t>
            </a:r>
            <a:r>
              <a:rPr lang="en-US" altLang="en-US" sz="3200" b="1" i="1">
                <a:solidFill>
                  <a:srgbClr val="FF0000"/>
                </a:solidFill>
              </a:rPr>
              <a:t>  /  </a:t>
            </a:r>
            <a:r>
              <a:rPr lang="en-US" altLang="en-US" sz="3200" b="1" i="1" u="sng">
                <a:solidFill>
                  <a:srgbClr val="FF0000"/>
                </a:solidFill>
              </a:rPr>
              <a:t>7.00</a:t>
            </a:r>
            <a:r>
              <a:rPr lang="en-US" altLang="en-US" sz="3200" b="1" i="1">
                <a:solidFill>
                  <a:srgbClr val="FF0000"/>
                </a:solidFill>
              </a:rPr>
              <a:t> - </a:t>
            </a:r>
            <a:r>
              <a:rPr lang="en-US" altLang="en-US" sz="3200" b="1" i="1" u="sng">
                <a:solidFill>
                  <a:srgbClr val="FF0000"/>
                </a:solidFill>
              </a:rPr>
              <a:t>7.45</a:t>
            </a:r>
          </a:p>
        </p:txBody>
      </p:sp>
      <p:sp>
        <p:nvSpPr>
          <p:cNvPr id="541759" name="Oval 63"/>
          <p:cNvSpPr>
            <a:spLocks noChangeArrowheads="1"/>
          </p:cNvSpPr>
          <p:nvPr/>
        </p:nvSpPr>
        <p:spPr bwMode="auto">
          <a:xfrm>
            <a:off x="1828800" y="6324600"/>
            <a:ext cx="1676400" cy="533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2800" b="1">
                <a:latin typeface="Garamond" panose="02020404030301010803" pitchFamily="18" charset="0"/>
              </a:rPr>
              <a:t>Tom</a:t>
            </a:r>
            <a:endParaRPr lang="en-US" altLang="en-US" sz="2800" b="1"/>
          </a:p>
        </p:txBody>
      </p:sp>
      <p:sp>
        <p:nvSpPr>
          <p:cNvPr id="541760" name="AutoShape 64"/>
          <p:cNvSpPr>
            <a:spLocks noChangeArrowheads="1"/>
          </p:cNvSpPr>
          <p:nvPr/>
        </p:nvSpPr>
        <p:spPr bwMode="auto">
          <a:xfrm>
            <a:off x="2057400" y="45720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7</a:t>
            </a:r>
          </a:p>
        </p:txBody>
      </p:sp>
      <p:sp>
        <p:nvSpPr>
          <p:cNvPr id="541761" name="AutoShape 65"/>
          <p:cNvSpPr>
            <a:spLocks noChangeArrowheads="1"/>
          </p:cNvSpPr>
          <p:nvPr/>
        </p:nvSpPr>
        <p:spPr bwMode="auto">
          <a:xfrm>
            <a:off x="20574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6</a:t>
            </a:r>
          </a:p>
        </p:txBody>
      </p:sp>
      <p:sp>
        <p:nvSpPr>
          <p:cNvPr id="541762" name="AutoShape 66"/>
          <p:cNvSpPr>
            <a:spLocks noChangeArrowheads="1"/>
          </p:cNvSpPr>
          <p:nvPr/>
        </p:nvSpPr>
        <p:spPr bwMode="auto">
          <a:xfrm>
            <a:off x="20574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541763" name="AutoShape 67"/>
          <p:cNvSpPr>
            <a:spLocks noChangeArrowheads="1"/>
          </p:cNvSpPr>
          <p:nvPr/>
        </p:nvSpPr>
        <p:spPr bwMode="auto">
          <a:xfrm>
            <a:off x="19050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541764" name="AutoShape 68"/>
          <p:cNvSpPr>
            <a:spLocks noChangeArrowheads="1"/>
          </p:cNvSpPr>
          <p:nvPr/>
        </p:nvSpPr>
        <p:spPr bwMode="auto">
          <a:xfrm>
            <a:off x="19050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541765" name="AutoShape 69"/>
          <p:cNvSpPr>
            <a:spLocks noChangeArrowheads="1"/>
          </p:cNvSpPr>
          <p:nvPr/>
        </p:nvSpPr>
        <p:spPr bwMode="auto">
          <a:xfrm>
            <a:off x="19050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541766" name="AutoShape 70"/>
          <p:cNvSpPr>
            <a:spLocks noChangeArrowheads="1"/>
          </p:cNvSpPr>
          <p:nvPr/>
        </p:nvSpPr>
        <p:spPr bwMode="auto">
          <a:xfrm>
            <a:off x="19812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1</a:t>
            </a:r>
          </a:p>
        </p:txBody>
      </p:sp>
      <p:sp>
        <p:nvSpPr>
          <p:cNvPr id="541767" name="AutoShape 71"/>
          <p:cNvSpPr>
            <a:spLocks noChangeArrowheads="1"/>
          </p:cNvSpPr>
          <p:nvPr/>
        </p:nvSpPr>
        <p:spPr bwMode="auto">
          <a:xfrm>
            <a:off x="1981200" y="45720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0</a:t>
            </a:r>
          </a:p>
        </p:txBody>
      </p:sp>
      <p:sp>
        <p:nvSpPr>
          <p:cNvPr id="541768" name="Oval 72"/>
          <p:cNvSpPr>
            <a:spLocks noChangeArrowheads="1"/>
          </p:cNvSpPr>
          <p:nvPr/>
        </p:nvSpPr>
        <p:spPr bwMode="auto">
          <a:xfrm>
            <a:off x="5334000" y="6324600"/>
            <a:ext cx="1676400" cy="533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0" hangingPunct="0"/>
            <a:r>
              <a:rPr lang="en-US" altLang="en-US" sz="2400" b="1"/>
              <a:t>Jerry</a:t>
            </a:r>
          </a:p>
        </p:txBody>
      </p:sp>
      <p:sp>
        <p:nvSpPr>
          <p:cNvPr id="541769" name="AutoShape 73"/>
          <p:cNvSpPr>
            <a:spLocks noChangeArrowheads="1"/>
          </p:cNvSpPr>
          <p:nvPr/>
        </p:nvSpPr>
        <p:spPr bwMode="auto">
          <a:xfrm>
            <a:off x="5562600" y="45720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7</a:t>
            </a:r>
          </a:p>
        </p:txBody>
      </p:sp>
      <p:sp>
        <p:nvSpPr>
          <p:cNvPr id="541770" name="AutoShape 74"/>
          <p:cNvSpPr>
            <a:spLocks noChangeArrowheads="1"/>
          </p:cNvSpPr>
          <p:nvPr/>
        </p:nvSpPr>
        <p:spPr bwMode="auto">
          <a:xfrm>
            <a:off x="55626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6</a:t>
            </a:r>
          </a:p>
        </p:txBody>
      </p:sp>
      <p:sp>
        <p:nvSpPr>
          <p:cNvPr id="541771" name="AutoShape 75"/>
          <p:cNvSpPr>
            <a:spLocks noChangeArrowheads="1"/>
          </p:cNvSpPr>
          <p:nvPr/>
        </p:nvSpPr>
        <p:spPr bwMode="auto">
          <a:xfrm>
            <a:off x="55626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541772" name="AutoShape 76"/>
          <p:cNvSpPr>
            <a:spLocks noChangeArrowheads="1"/>
          </p:cNvSpPr>
          <p:nvPr/>
        </p:nvSpPr>
        <p:spPr bwMode="auto">
          <a:xfrm>
            <a:off x="54102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541773" name="AutoShape 77"/>
          <p:cNvSpPr>
            <a:spLocks noChangeArrowheads="1"/>
          </p:cNvSpPr>
          <p:nvPr/>
        </p:nvSpPr>
        <p:spPr bwMode="auto">
          <a:xfrm>
            <a:off x="54102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541774" name="AutoShape 78"/>
          <p:cNvSpPr>
            <a:spLocks noChangeArrowheads="1"/>
          </p:cNvSpPr>
          <p:nvPr/>
        </p:nvSpPr>
        <p:spPr bwMode="auto">
          <a:xfrm>
            <a:off x="54102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541775" name="AutoShape 79"/>
          <p:cNvSpPr>
            <a:spLocks noChangeArrowheads="1"/>
          </p:cNvSpPr>
          <p:nvPr/>
        </p:nvSpPr>
        <p:spPr bwMode="auto">
          <a:xfrm>
            <a:off x="5486400" y="44958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1</a:t>
            </a:r>
          </a:p>
        </p:txBody>
      </p:sp>
      <p:sp>
        <p:nvSpPr>
          <p:cNvPr id="541776" name="AutoShape 80"/>
          <p:cNvSpPr>
            <a:spLocks noChangeArrowheads="1"/>
          </p:cNvSpPr>
          <p:nvPr/>
        </p:nvSpPr>
        <p:spPr bwMode="auto">
          <a:xfrm>
            <a:off x="5486400" y="4572000"/>
            <a:ext cx="1524000" cy="1447800"/>
          </a:xfrm>
          <a:prstGeom prst="irregularSeal1">
            <a:avLst/>
          </a:prstGeom>
          <a:solidFill>
            <a:srgbClr val="FF3300"/>
          </a:solidFill>
          <a:ln w="57150" cmpd="thinThick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6600">
                <a:solidFill>
                  <a:srgbClr val="FFFF66"/>
                </a:solidFill>
                <a:latin typeface="Garamond" panose="02020404030301010803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9254850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41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416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4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4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54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4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54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54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54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54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541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541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541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541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4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54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41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541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41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 nodeType="clickPar">
                      <p:stCondLst>
                        <p:cond delay="0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541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417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541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41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7" dur="500"/>
                                        <p:tgtEl>
                                          <p:spTgt spid="541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541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3" dur="1000"/>
                                        <p:tgtEl>
                                          <p:spTgt spid="541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41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 nodeType="clickPar">
                      <p:stCondLst>
                        <p:cond delay="0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1000"/>
                                        <p:tgtEl>
                                          <p:spTgt spid="541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41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2000"/>
                                        <p:tgtEl>
                                          <p:spTgt spid="541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417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1000"/>
                                        <p:tgtEl>
                                          <p:spTgt spid="541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0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417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 nodeType="clickPar">
                      <p:stCondLst>
                        <p:cond delay="0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7" dur="500"/>
                                        <p:tgtEl>
                                          <p:spTgt spid="541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541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6" dur="500"/>
                                        <p:tgtEl>
                                          <p:spTgt spid="541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1000"/>
                                        <p:tgtEl>
                                          <p:spTgt spid="541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541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0" dur="1000"/>
                                        <p:tgtEl>
                                          <p:spTgt spid="541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4" dur="500"/>
                                        <p:tgtEl>
                                          <p:spTgt spid="541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9" dur="1000"/>
                                        <p:tgtEl>
                                          <p:spTgt spid="541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541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8" dur="1000"/>
                                        <p:tgtEl>
                                          <p:spTgt spid="541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2" dur="500"/>
                                        <p:tgtEl>
                                          <p:spTgt spid="541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1000"/>
                                        <p:tgtEl>
                                          <p:spTgt spid="541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1" dur="500"/>
                                        <p:tgtEl>
                                          <p:spTgt spid="541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6" dur="1000"/>
                                        <p:tgtEl>
                                          <p:spTgt spid="5417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5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5417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1" dur="500"/>
                                        <p:tgtEl>
                                          <p:spTgt spid="541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6" dur="1000"/>
                                        <p:tgtEl>
                                          <p:spTgt spid="541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0" dur="500"/>
                                        <p:tgtEl>
                                          <p:spTgt spid="541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5" dur="1000"/>
                                        <p:tgtEl>
                                          <p:spTgt spid="5417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9" dur="500"/>
                                        <p:tgtEl>
                                          <p:spTgt spid="541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4" dur="1000"/>
                                        <p:tgtEl>
                                          <p:spTgt spid="541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8" dur="500"/>
                                        <p:tgtEl>
                                          <p:spTgt spid="541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3" dur="1000"/>
                                        <p:tgtEl>
                                          <p:spTgt spid="541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 nodeType="clickPar">
                      <p:stCondLst>
                        <p:cond delay="indefinite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7" dur="500"/>
                                        <p:tgtEl>
                                          <p:spTgt spid="541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2" dur="1000"/>
                                        <p:tgtEl>
                                          <p:spTgt spid="541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6" dur="500"/>
                                        <p:tgtEl>
                                          <p:spTgt spid="541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1" dur="1000"/>
                                        <p:tgtEl>
                                          <p:spTgt spid="541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 nodeType="clickPar">
                      <p:stCondLst>
                        <p:cond delay="indefinite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5" dur="500"/>
                                        <p:tgtEl>
                                          <p:spTgt spid="541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0" dur="1000"/>
                                        <p:tgtEl>
                                          <p:spTgt spid="5417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1768"/>
                  </p:tgtEl>
                </p:cond>
              </p:nextCondLst>
            </p:seq>
          </p:childTnLst>
        </p:cTn>
      </p:par>
    </p:tnLst>
    <p:bldLst>
      <p:bldP spid="541701" grpId="0" animBg="1"/>
      <p:bldP spid="541701" grpId="1" animBg="1"/>
      <p:bldP spid="541702" grpId="0" animBg="1"/>
      <p:bldP spid="541702" grpId="1" animBg="1"/>
      <p:bldP spid="541703" grpId="0" animBg="1"/>
      <p:bldP spid="541703" grpId="1" animBg="1"/>
      <p:bldP spid="541704" grpId="0" animBg="1"/>
      <p:bldP spid="541704" grpId="1" animBg="1"/>
      <p:bldP spid="541706" grpId="0" animBg="1"/>
      <p:bldP spid="541706" grpId="1" animBg="1"/>
      <p:bldP spid="541707" grpId="0" animBg="1"/>
      <p:bldP spid="541707" grpId="1" animBg="1"/>
      <p:bldP spid="541708" grpId="0" animBg="1"/>
      <p:bldP spid="541708" grpId="1" animBg="1"/>
      <p:bldP spid="541709" grpId="0" animBg="1"/>
      <p:bldP spid="541709" grpId="1" animBg="1"/>
      <p:bldP spid="541725" grpId="0"/>
      <p:bldP spid="541725" grpId="1"/>
      <p:bldP spid="541728" grpId="0"/>
      <p:bldP spid="541728" grpId="1"/>
      <p:bldP spid="541760" grpId="0" animBg="1"/>
      <p:bldP spid="541761" grpId="0" animBg="1"/>
      <p:bldP spid="541761" grpId="1" animBg="1"/>
      <p:bldP spid="541762" grpId="0" animBg="1"/>
      <p:bldP spid="541762" grpId="1" animBg="1"/>
      <p:bldP spid="541763" grpId="0" animBg="1"/>
      <p:bldP spid="541763" grpId="1" animBg="1"/>
      <p:bldP spid="541764" grpId="0" animBg="1"/>
      <p:bldP spid="541764" grpId="1" animBg="1"/>
      <p:bldP spid="541765" grpId="0" animBg="1"/>
      <p:bldP spid="541765" grpId="1" animBg="1"/>
      <p:bldP spid="541766" grpId="0" animBg="1"/>
      <p:bldP spid="541766" grpId="1" animBg="1"/>
      <p:bldP spid="541767" grpId="0" animBg="1"/>
      <p:bldP spid="541767" grpId="1" animBg="1"/>
      <p:bldP spid="541769" grpId="0" animBg="1"/>
      <p:bldP spid="541770" grpId="0" animBg="1"/>
      <p:bldP spid="541770" grpId="1" animBg="1"/>
      <p:bldP spid="541771" grpId="0" animBg="1"/>
      <p:bldP spid="541771" grpId="1" animBg="1"/>
      <p:bldP spid="541772" grpId="0" animBg="1"/>
      <p:bldP spid="541772" grpId="1" animBg="1"/>
      <p:bldP spid="541773" grpId="0" animBg="1"/>
      <p:bldP spid="541773" grpId="1" animBg="1"/>
      <p:bldP spid="541774" grpId="0" animBg="1"/>
      <p:bldP spid="541774" grpId="1" animBg="1"/>
      <p:bldP spid="541775" grpId="0" animBg="1"/>
      <p:bldP spid="541775" grpId="1" animBg="1"/>
      <p:bldP spid="541776" grpId="0" animBg="1"/>
      <p:bldP spid="54177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8" name="Picture 4" descr="23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3619128" cy="482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3749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3753" name="Text Box 9"/>
          <p:cNvSpPr txBox="1">
            <a:spLocks noChangeArrowheads="1"/>
          </p:cNvSpPr>
          <p:nvPr/>
        </p:nvSpPr>
        <p:spPr bwMode="auto">
          <a:xfrm>
            <a:off x="3233544" y="2585488"/>
            <a:ext cx="358296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en-US" altLang="en-US" sz="2800" b="1" i="1" dirty="0" smtClean="0">
                <a:solidFill>
                  <a:schemeClr val="tx2"/>
                </a:solidFill>
              </a:rPr>
              <a:t>A. easy</a:t>
            </a:r>
            <a:endParaRPr lang="en-US" altLang="en-US" sz="2800" b="1" i="1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543755" name="Text Box 11"/>
          <p:cNvSpPr txBox="1">
            <a:spLocks noChangeArrowheads="1"/>
          </p:cNvSpPr>
          <p:nvPr/>
        </p:nvSpPr>
        <p:spPr bwMode="auto">
          <a:xfrm>
            <a:off x="3200400" y="743353"/>
            <a:ext cx="5638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FF0000"/>
                </a:solidFill>
              </a:rPr>
              <a:t>1. Our English exam was a piece of cake. I got full marks on it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724128" y="2636912"/>
            <a:ext cx="3654968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B</a:t>
            </a:r>
            <a:r>
              <a:rPr lang="en-US" altLang="en-US" sz="2800" b="1" i="1" dirty="0" smtClean="0">
                <a:solidFill>
                  <a:schemeClr val="tx2"/>
                </a:solidFill>
              </a:rPr>
              <a:t>. difficult</a:t>
            </a:r>
            <a:endParaRPr lang="en-US" altLang="en-US" sz="2800" b="1" i="1" dirty="0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3707904" y="2585488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26208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54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939" name="Picture 3" descr="joyhorn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1940" name="Picture 4" descr="cndyln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1942" name="Picture 6" descr="cndyln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1943" name="AutoShape 7"/>
          <p:cNvSpPr>
            <a:spLocks noChangeArrowheads="1"/>
          </p:cNvSpPr>
          <p:nvPr/>
        </p:nvSpPr>
        <p:spPr bwMode="auto">
          <a:xfrm>
            <a:off x="1066800" y="609600"/>
            <a:ext cx="7543800" cy="2286000"/>
          </a:xfrm>
          <a:prstGeom prst="cloudCallout">
            <a:avLst>
              <a:gd name="adj1" fmla="val -34028"/>
              <a:gd name="adj2" fmla="val 25347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/>
            <a:endParaRPr lang="en-US" altLang="en-US">
              <a:latin typeface="Tahoma" panose="020B0604030504040204" pitchFamily="34" charset="0"/>
            </a:endParaRPr>
          </a:p>
        </p:txBody>
      </p:sp>
      <p:sp>
        <p:nvSpPr>
          <p:cNvPr id="551944" name="WordArt 8"/>
          <p:cNvSpPr>
            <a:spLocks noChangeArrowheads="1" noChangeShapeType="1" noTextEdit="1"/>
          </p:cNvSpPr>
          <p:nvPr/>
        </p:nvSpPr>
        <p:spPr bwMode="auto">
          <a:xfrm>
            <a:off x="2362200" y="811213"/>
            <a:ext cx="4876800" cy="13223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UniverseH"/>
              </a:rPr>
              <a:t>lucky number</a:t>
            </a:r>
          </a:p>
        </p:txBody>
      </p:sp>
      <p:sp>
        <p:nvSpPr>
          <p:cNvPr id="551945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59436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51947" name="Picture 11" descr="8495894d4f9d3f492d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094038"/>
            <a:ext cx="3505200" cy="323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7723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1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1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23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052462"/>
            <a:ext cx="3483564" cy="46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4774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4776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4777" name="Text Box 9"/>
          <p:cNvSpPr txBox="1">
            <a:spLocks noChangeArrowheads="1"/>
          </p:cNvSpPr>
          <p:nvPr/>
        </p:nvSpPr>
        <p:spPr bwMode="auto">
          <a:xfrm>
            <a:off x="3638176" y="2863058"/>
            <a:ext cx="35048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A.serious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544778" name="Text Box 10"/>
          <p:cNvSpPr txBox="1">
            <a:spLocks noChangeArrowheads="1"/>
          </p:cNvSpPr>
          <p:nvPr/>
        </p:nvSpPr>
        <p:spPr bwMode="auto">
          <a:xfrm>
            <a:off x="3635896" y="908720"/>
            <a:ext cx="453846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b="1" dirty="0" smtClean="0">
                <a:solidFill>
                  <a:srgbClr val="FF0000"/>
                </a:solidFill>
              </a:rPr>
              <a:t>2.You’re </a:t>
            </a:r>
            <a:r>
              <a:rPr lang="vi-VN" altLang="en-US" sz="3200" b="1" u="sng" dirty="0" smtClean="0">
                <a:solidFill>
                  <a:srgbClr val="0000FF"/>
                </a:solidFill>
              </a:rPr>
              <a:t>kidding</a:t>
            </a:r>
            <a:r>
              <a:rPr lang="vi-VN" altLang="en-US" sz="3200" b="1" dirty="0" smtClean="0">
                <a:solidFill>
                  <a:srgbClr val="FF0000"/>
                </a:solidFill>
              </a:rPr>
              <a:t>! I can’t believe Ms Mai and your are sisters.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635896" y="3933056"/>
            <a:ext cx="35048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B.joking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8" name="Flowchart: Connector 7"/>
          <p:cNvSpPr/>
          <p:nvPr/>
        </p:nvSpPr>
        <p:spPr>
          <a:xfrm>
            <a:off x="4139952" y="3888472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pic>
        <p:nvPicPr>
          <p:cNvPr id="2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12141" y="31425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638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544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4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544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44777" grpId="0"/>
      <p:bldP spid="544778" grpId="0"/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45799" name="Picture 7" descr="23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218827"/>
            <a:ext cx="3429558" cy="457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580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5801" name="Text Box 9"/>
          <p:cNvSpPr txBox="1">
            <a:spLocks noChangeArrowheads="1"/>
          </p:cNvSpPr>
          <p:nvPr/>
        </p:nvSpPr>
        <p:spPr bwMode="auto">
          <a:xfrm>
            <a:off x="2971256" y="2671549"/>
            <a:ext cx="4340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A. Make it bigger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545802" name="Text Box 10"/>
          <p:cNvSpPr txBox="1">
            <a:spLocks noChangeArrowheads="1"/>
          </p:cNvSpPr>
          <p:nvPr/>
        </p:nvSpPr>
        <p:spPr bwMode="auto">
          <a:xfrm>
            <a:off x="3430528" y="607034"/>
            <a:ext cx="51312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b="1" dirty="0" smtClean="0">
                <a:solidFill>
                  <a:srgbClr val="FF0000"/>
                </a:solidFill>
              </a:rPr>
              <a:t>3.I can’t read the text on the computer screen. Can you </a:t>
            </a:r>
            <a:r>
              <a:rPr lang="vi-VN" altLang="en-US" sz="3200" b="1" u="sng" dirty="0" smtClean="0">
                <a:solidFill>
                  <a:srgbClr val="0000FF"/>
                </a:solidFill>
              </a:rPr>
              <a:t>zoom in </a:t>
            </a:r>
            <a:r>
              <a:rPr lang="vi-VN" altLang="en-US" sz="3200" b="1" dirty="0" smtClean="0">
                <a:solidFill>
                  <a:srgbClr val="FF0000"/>
                </a:solidFill>
              </a:rPr>
              <a:t>on it?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902096" y="3717032"/>
            <a:ext cx="44790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B. Make it smaller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8" name="Flowchart: Connector 7"/>
          <p:cNvSpPr/>
          <p:nvPr/>
        </p:nvSpPr>
        <p:spPr>
          <a:xfrm>
            <a:off x="3563888" y="2671549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pic>
        <p:nvPicPr>
          <p:cNvPr id="2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4749" y="2606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724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5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5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545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5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545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45801" grpId="0"/>
      <p:bldP spid="545802" grpId="0"/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915" name="Picture 3" descr="icon_2[2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1371600" cy="113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0917" name="Picture 5" descr="asan6x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287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0918" name="AutoShape 6"/>
          <p:cNvSpPr>
            <a:spLocks noChangeArrowheads="1"/>
          </p:cNvSpPr>
          <p:nvPr/>
        </p:nvSpPr>
        <p:spPr bwMode="auto">
          <a:xfrm>
            <a:off x="1828800" y="0"/>
            <a:ext cx="6172200" cy="16002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0000CC"/>
            </a:solidFill>
            <a:round/>
            <a:headEnd/>
            <a:tailEnd/>
          </a:ln>
          <a:effectLst>
            <a:outerShdw sy="50000" kx="-2453608" algn="b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50919" name="WordArt 7"/>
          <p:cNvSpPr>
            <a:spLocks noChangeArrowheads="1" noChangeShapeType="1" noTextEdit="1"/>
          </p:cNvSpPr>
          <p:nvPr/>
        </p:nvSpPr>
        <p:spPr bwMode="auto">
          <a:xfrm>
            <a:off x="2667000" y="381000"/>
            <a:ext cx="4348163" cy="8651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.VnUniverseH"/>
              </a:rPr>
              <a:t>lucky number</a:t>
            </a:r>
          </a:p>
        </p:txBody>
      </p:sp>
      <p:sp>
        <p:nvSpPr>
          <p:cNvPr id="550920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5638800"/>
            <a:ext cx="381000" cy="4572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50921" name="Picture 9" descr="user752232_pic946773_13002084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981200"/>
            <a:ext cx="42291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4853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5509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48873" name="Picture 9" descr="23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280"/>
            <a:ext cx="4077630" cy="543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8874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8875" name="Text Box 11"/>
          <p:cNvSpPr txBox="1">
            <a:spLocks noChangeArrowheads="1"/>
          </p:cNvSpPr>
          <p:nvPr/>
        </p:nvSpPr>
        <p:spPr bwMode="auto">
          <a:xfrm>
            <a:off x="3707904" y="2690898"/>
            <a:ext cx="36724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A. fast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548876" name="Text Box 12"/>
          <p:cNvSpPr txBox="1">
            <a:spLocks noChangeArrowheads="1"/>
          </p:cNvSpPr>
          <p:nvPr/>
        </p:nvSpPr>
        <p:spPr bwMode="auto">
          <a:xfrm>
            <a:off x="3853792" y="832838"/>
            <a:ext cx="499566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b="1" dirty="0" smtClean="0">
                <a:solidFill>
                  <a:srgbClr val="FF0000"/>
                </a:solidFill>
              </a:rPr>
              <a:t>4.We need </a:t>
            </a:r>
            <a:r>
              <a:rPr lang="vi-VN" altLang="en-US" sz="3200" b="1" u="sng" dirty="0" smtClean="0">
                <a:solidFill>
                  <a:srgbClr val="0000FF"/>
                </a:solidFill>
              </a:rPr>
              <a:t>a high-speed </a:t>
            </a:r>
            <a:r>
              <a:rPr lang="vi-VN" altLang="en-US" sz="3200" b="1" dirty="0" smtClean="0">
                <a:solidFill>
                  <a:srgbClr val="FF0000"/>
                </a:solidFill>
              </a:rPr>
              <a:t>Internet connection to make video calls.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211960" y="3702367"/>
            <a:ext cx="2592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2800" b="1" i="1" dirty="0" smtClean="0">
                <a:solidFill>
                  <a:schemeClr val="tx2"/>
                </a:solidFill>
              </a:rPr>
              <a:t>B. slow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4283968" y="2633848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pic>
        <p:nvPicPr>
          <p:cNvPr id="2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566" y="345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43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548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548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48875" grpId="0"/>
      <p:bldP spid="548876" grpId="0"/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890" name="Picture 2" descr="anixmasc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590800"/>
            <a:ext cx="449580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9891" name="Picture 3" descr="bell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1371600" cy="113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9892" name="Picture 4" descr="rockingh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1100"/>
            <a:ext cx="2562225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9893" name="AutoShape 5"/>
          <p:cNvSpPr>
            <a:spLocks noChangeArrowheads="1"/>
          </p:cNvSpPr>
          <p:nvPr/>
        </p:nvSpPr>
        <p:spPr bwMode="auto">
          <a:xfrm>
            <a:off x="2286000" y="76200"/>
            <a:ext cx="5486400" cy="2057400"/>
          </a:xfrm>
          <a:prstGeom prst="flowChartPunchedTape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49894" name="Text Box 6"/>
          <p:cNvSpPr txBox="1">
            <a:spLocks noChangeArrowheads="1"/>
          </p:cNvSpPr>
          <p:nvPr/>
        </p:nvSpPr>
        <p:spPr bwMode="auto">
          <a:xfrm>
            <a:off x="2438400" y="609600"/>
            <a:ext cx="5181600" cy="914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5400" b="1">
                <a:solidFill>
                  <a:srgbClr val="FF3300"/>
                </a:solidFill>
                <a:latin typeface="Tahoma" panose="020B0604030504040204" pitchFamily="34" charset="0"/>
              </a:rPr>
              <a:t>Lucky number</a:t>
            </a:r>
          </a:p>
        </p:txBody>
      </p:sp>
      <p:sp>
        <p:nvSpPr>
          <p:cNvPr id="549895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49896" name="Picture 8" descr="al18320082326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25" y="2286000"/>
            <a:ext cx="3370263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8749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549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549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5498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549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98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6" y="116638"/>
            <a:ext cx="8928992" cy="6552729"/>
          </a:xfrm>
        </p:spPr>
        <p:txBody>
          <a:bodyPr/>
          <a:lstStyle/>
          <a:p>
            <a:pPr algn="l"/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vi-VN" dirty="0"/>
          </a:p>
        </p:txBody>
      </p:sp>
      <p:sp>
        <p:nvSpPr>
          <p:cNvPr id="6" name="Explosion 1 5"/>
          <p:cNvSpPr/>
          <p:nvPr/>
        </p:nvSpPr>
        <p:spPr>
          <a:xfrm>
            <a:off x="1189763" y="1223242"/>
            <a:ext cx="5619015" cy="2907715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OF</a:t>
            </a:r>
          </a:p>
          <a:p>
            <a:pPr algn="ctr"/>
            <a:r>
              <a:rPr lang="vi-V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endParaRPr lang="vi-VN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vi-VN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623733"/>
            <a:ext cx="896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means of communications do you often use</a:t>
            </a:r>
            <a:r>
              <a:rPr lang="vi-VN" sz="3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9" name="Picture 8" descr="https://s.sachmem.com/public/images/TA8T2SHS/U10-L1-2-7-nmoptokgrehbedf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8" y="3453764"/>
            <a:ext cx="2338375" cy="17617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0" name="Picture 9" descr="https://s.sachmem.com/public/images/TA8T2SHS/U10-L1-2-5-ddlvdbccnefwfvjd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694" y="3148408"/>
            <a:ext cx="1846511" cy="1864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1" name="Picture 10" descr="https://s.sachmem.com/public/images/TA8T2SHS/U10-L1-2-3-peevcadifigvezz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91" y="370138"/>
            <a:ext cx="2188783" cy="13736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2" name="Picture 11" descr="https://s.sachmem.com/public/images/TA8T2SHS/U10-L1-2-2-jrjhdwosouaclgi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630" y="3913798"/>
            <a:ext cx="2338375" cy="1720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441" y="138647"/>
            <a:ext cx="2052255" cy="151698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5991190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7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48873" name="Picture 9" descr="23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280"/>
            <a:ext cx="4077630" cy="543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8874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304800" cy="381000"/>
          </a:xfrm>
          <a:prstGeom prst="actionButtonMovie">
            <a:avLst/>
          </a:prstGeom>
          <a:solidFill>
            <a:srgbClr val="CC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8875" name="Text Box 11"/>
          <p:cNvSpPr txBox="1">
            <a:spLocks noChangeArrowheads="1"/>
          </p:cNvSpPr>
          <p:nvPr/>
        </p:nvSpPr>
        <p:spPr bwMode="auto">
          <a:xfrm>
            <a:off x="3347864" y="3467742"/>
            <a:ext cx="43948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>
                <a:solidFill>
                  <a:schemeClr val="tx2"/>
                </a:solidFill>
              </a:rPr>
              <a:t>        </a:t>
            </a:r>
            <a:r>
              <a:rPr lang="vi-VN" altLang="en-US" sz="2800" b="1" i="1" dirty="0" smtClean="0">
                <a:solidFill>
                  <a:schemeClr val="tx2"/>
                </a:solidFill>
              </a:rPr>
              <a:t>A. I don’t think so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548876" name="Text Box 12"/>
          <p:cNvSpPr txBox="1">
            <a:spLocks noChangeArrowheads="1"/>
          </p:cNvSpPr>
          <p:nvPr/>
        </p:nvSpPr>
        <p:spPr bwMode="auto">
          <a:xfrm>
            <a:off x="3853792" y="832838"/>
            <a:ext cx="499566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b="1" dirty="0" smtClean="0">
                <a:solidFill>
                  <a:srgbClr val="FF0000"/>
                </a:solidFill>
              </a:rPr>
              <a:t>5.That’s exactly how feel. It’s true that video conferences are very convenient.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912294" y="4445995"/>
            <a:ext cx="49371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2800" b="1" i="1" dirty="0" smtClean="0">
                <a:solidFill>
                  <a:schemeClr val="tx2"/>
                </a:solidFill>
              </a:rPr>
              <a:t>B. You are absolutely right</a:t>
            </a:r>
            <a:endParaRPr lang="en-US" altLang="en-US" sz="2800" b="1" i="1" u="sng" dirty="0">
              <a:solidFill>
                <a:srgbClr val="FF0000"/>
              </a:solidFill>
            </a:endParaRPr>
          </a:p>
        </p:txBody>
      </p:sp>
      <p:sp>
        <p:nvSpPr>
          <p:cNvPr id="9" name="Flowchart: Connector 8"/>
          <p:cNvSpPr/>
          <p:nvPr/>
        </p:nvSpPr>
        <p:spPr>
          <a:xfrm>
            <a:off x="3840080" y="4410998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566" y="345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9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 decel="100000"/>
                                        <p:tgtEl>
                                          <p:spTgt spid="548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 decel="100000"/>
                                        <p:tgtEl>
                                          <p:spTgt spid="548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48875" grpId="0"/>
      <p:bldP spid="548876" grpId="0"/>
      <p:bldP spid="8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8047806" cy="936103"/>
          </a:xfrm>
        </p:spPr>
        <p:txBody>
          <a:bodyPr>
            <a:normAutofit fontScale="90000"/>
          </a:bodyPr>
          <a:lstStyle/>
          <a:p>
            <a:r>
              <a:rPr lang="vi-VN" sz="2800" b="1" dirty="0" smtClean="0">
                <a:solidFill>
                  <a:srgbClr val="0000FF"/>
                </a:solidFill>
              </a:rPr>
              <a:t>5.Complete the diagram of history of communication technology with the words and phrases from the box</a:t>
            </a:r>
            <a:endParaRPr lang="en-US" sz="2800" b="1" dirty="0">
              <a:solidFill>
                <a:srgbClr val="0000FF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04295"/>
            <a:ext cx="7920880" cy="4276899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95536" y="1196752"/>
            <a:ext cx="8748464" cy="936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2600" b="1" dirty="0" smtClean="0">
                <a:solidFill>
                  <a:srgbClr val="0000FF"/>
                </a:solidFill>
              </a:rPr>
              <a:t>Carrier pigeon   telephone   mobile phone    social network</a:t>
            </a:r>
            <a:endParaRPr lang="en-US" sz="2600" b="1" dirty="0">
              <a:solidFill>
                <a:srgbClr val="0000FF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1168192"/>
            <a:ext cx="10260632" cy="936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2600" b="1" dirty="0" smtClean="0">
                <a:solidFill>
                  <a:srgbClr val="FF0000"/>
                </a:solidFill>
              </a:rPr>
              <a:t>1.Carrier pigeon  2.telephone  3.mobile phone  4. social network</a:t>
            </a:r>
            <a:endParaRPr lang="en-US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83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PARK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9800"/>
            <a:ext cx="35052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4" descr="PARK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767388"/>
            <a:ext cx="325755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5" descr="PARK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097469"/>
            <a:ext cx="30480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323528" y="2181225"/>
            <a:ext cx="861060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Learn by heart the new words.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Speak with your friends</a:t>
            </a:r>
            <a:r>
              <a:rPr lang="vi-VN" altLang="en-US" sz="2800" dirty="0">
                <a:latin typeface="Times New Roman" pitchFamily="18" charset="0"/>
                <a:cs typeface="Times New Roman" pitchFamily="18" charset="0"/>
              </a:rPr>
              <a:t> about ways of communication</a:t>
            </a:r>
            <a:endParaRPr lang="en-US" alt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Prepare  a closer look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105"/>
            <a:ext cx="3096344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7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708" y="1860196"/>
            <a:ext cx="6516585" cy="313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5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0654"/>
            <a:ext cx="7128792" cy="20566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504" y="2132856"/>
            <a:ext cx="9149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000" b="1" dirty="0" smtClean="0">
                <a:solidFill>
                  <a:srgbClr val="FF0000"/>
                </a:solidFill>
                <a:latin typeface="+mj-lt"/>
              </a:rPr>
              <a:t>UNIT 10</a:t>
            </a:r>
            <a:r>
              <a:rPr lang="en-US" sz="40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4000" b="1" dirty="0" smtClean="0">
                <a:solidFill>
                  <a:srgbClr val="FF0000"/>
                </a:solidFill>
                <a:latin typeface="+mj-lt"/>
              </a:rPr>
              <a:t>COMMUNICATION</a:t>
            </a:r>
            <a:r>
              <a:rPr lang="en-US" sz="40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FUTURE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7604" y="3804770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>
                <a:solidFill>
                  <a:srgbClr val="FF0000"/>
                </a:solidFill>
                <a:latin typeface="+mj-lt"/>
              </a:rPr>
              <a:t>Lesson 1: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4063813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3848100" cy="685800"/>
          </a:xfrm>
        </p:spPr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Vocabulary: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754" y="1293193"/>
            <a:ext cx="5014437" cy="4832161"/>
          </a:xfrm>
        </p:spPr>
      </p:pic>
      <p:sp>
        <p:nvSpPr>
          <p:cNvPr id="11" name="TextBox 10"/>
          <p:cNvSpPr txBox="1"/>
          <p:nvPr/>
        </p:nvSpPr>
        <p:spPr>
          <a:xfrm>
            <a:off x="3563888" y="1124744"/>
            <a:ext cx="2704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Họp trực tuyến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988" y="1124744"/>
            <a:ext cx="438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vi-VN" sz="28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</a:t>
            </a:r>
            <a:r>
              <a:rPr lang="en-US" sz="2800" b="1" dirty="0" err="1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ideo</a:t>
            </a:r>
            <a:r>
              <a:rPr lang="en-US" sz="28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conference</a:t>
            </a:r>
            <a:r>
              <a:rPr lang="vi-VN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(n</a:t>
            </a:r>
            <a:r>
              <a:rPr lang="vi-VN" sz="28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</a:t>
            </a:r>
            <a:endParaRPr lang="en-US" sz="28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7271" y="1746732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Phóng to &gt;&lt; Thu nhỏ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365" y="1907938"/>
            <a:ext cx="5111937" cy="4303834"/>
          </a:xfrm>
          <a:prstGeom prst="rect">
            <a:avLst/>
          </a:prstGeom>
        </p:spPr>
      </p:pic>
      <p:sp>
        <p:nvSpPr>
          <p:cNvPr id="8" name="5-Point Star 7">
            <a:hlinkClick r:id="rId5" action="ppaction://hlinksldjump"/>
          </p:cNvPr>
          <p:cNvSpPr/>
          <p:nvPr/>
        </p:nvSpPr>
        <p:spPr>
          <a:xfrm>
            <a:off x="7551648" y="6578655"/>
            <a:ext cx="360040" cy="2160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>
            <a:hlinkClick r:id="rId6" action="ppaction://hlinksldjump"/>
          </p:cNvPr>
          <p:cNvSpPr/>
          <p:nvPr/>
        </p:nvSpPr>
        <p:spPr>
          <a:xfrm>
            <a:off x="8055550" y="6570035"/>
            <a:ext cx="377996" cy="2246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5-Point Star 14">
            <a:hlinkClick r:id="rId5" action="ppaction://hlinksldjump"/>
          </p:cNvPr>
          <p:cNvSpPr/>
          <p:nvPr/>
        </p:nvSpPr>
        <p:spPr>
          <a:xfrm>
            <a:off x="8604451" y="6570035"/>
            <a:ext cx="344743" cy="22464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07504" y="1765851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-Zoom in &gt;&lt; Zoom out (v)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248058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-Tablet (n)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2633" y="2480588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tính bảng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45" y="1570887"/>
            <a:ext cx="5287113" cy="528711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89988" y="3250703"/>
            <a:ext cx="3877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-Internet connection (n)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994" y="1648835"/>
            <a:ext cx="4853523" cy="485352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173055" y="3214444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nối mạng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120" y="3983565"/>
            <a:ext cx="424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-It’s a piece of cake = easy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33674" y="3991878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6204" y="4605658"/>
            <a:ext cx="4527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-Absolutely = Exactly (adv)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58775" y="4613971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 xác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6119" y="5301718"/>
            <a:ext cx="424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-Kidding = Joking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15034" y="5301718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Đùa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595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496809795"/>
              </p:ext>
            </p:extLst>
          </p:nvPr>
        </p:nvGraphicFramePr>
        <p:xfrm>
          <a:off x="0" y="692696"/>
          <a:ext cx="9036496" cy="51125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0100">
                  <a:extLst>
                    <a:ext uri="{9D8B030D-6E8A-4147-A177-3AD203B41FA5}">
                      <a16:colId xmlns:a16="http://schemas.microsoft.com/office/drawing/2014/main" val="1389984996"/>
                    </a:ext>
                  </a:extLst>
                </a:gridCol>
                <a:gridCol w="4426396">
                  <a:extLst>
                    <a:ext uri="{9D8B030D-6E8A-4147-A177-3AD203B41FA5}">
                      <a16:colId xmlns:a16="http://schemas.microsoft.com/office/drawing/2014/main" val="2357825801"/>
                    </a:ext>
                  </a:extLst>
                </a:gridCol>
              </a:tblGrid>
              <a:tr h="603916">
                <a:tc>
                  <a:txBody>
                    <a:bodyPr/>
                    <a:lstStyle/>
                    <a:p>
                      <a:r>
                        <a:rPr lang="en-US" sz="3200" dirty="0"/>
                        <a:t>1.</a:t>
                      </a:r>
                      <a:r>
                        <a:rPr lang="en-US" sz="3200" baseline="0" dirty="0"/>
                        <a:t> </a:t>
                      </a:r>
                      <a:r>
                        <a:rPr lang="vi-VN" sz="3200" baseline="0" dirty="0" smtClean="0"/>
                        <a:t>Tablet</a:t>
                      </a:r>
                      <a:endParaRPr lang="en-US" sz="3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a. </a:t>
                      </a:r>
                      <a:r>
                        <a:rPr lang="vi-VN" sz="3200" dirty="0" smtClean="0"/>
                        <a:t>Kết nối mạng</a:t>
                      </a:r>
                      <a:endParaRPr lang="en-US" sz="32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360245"/>
                  </a:ext>
                </a:extLst>
              </a:tr>
              <a:tr h="840225">
                <a:tc>
                  <a:txBody>
                    <a:bodyPr/>
                    <a:lstStyle/>
                    <a:p>
                      <a:r>
                        <a:rPr lang="en-US" sz="3200" dirty="0"/>
                        <a:t>2. </a:t>
                      </a:r>
                      <a:r>
                        <a:rPr lang="vi-VN" sz="3200" dirty="0" smtClean="0"/>
                        <a:t>Internet connection</a:t>
                      </a:r>
                      <a:endParaRPr lang="en-US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b. </a:t>
                      </a:r>
                      <a:r>
                        <a:rPr lang="vi-VN" sz="3200" dirty="0" smtClean="0"/>
                        <a:t>Chính xác</a:t>
                      </a:r>
                      <a:endParaRPr lang="en-US" sz="32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728431"/>
                  </a:ext>
                </a:extLst>
              </a:tr>
              <a:tr h="840225">
                <a:tc>
                  <a:txBody>
                    <a:bodyPr/>
                    <a:lstStyle/>
                    <a:p>
                      <a:r>
                        <a:rPr lang="en-US" sz="3200" dirty="0"/>
                        <a:t>3. Video</a:t>
                      </a:r>
                      <a:r>
                        <a:rPr lang="en-US" sz="3200" baseline="0" dirty="0"/>
                        <a:t> conference</a:t>
                      </a:r>
                      <a:endParaRPr lang="en-US" sz="3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c. </a:t>
                      </a:r>
                      <a:r>
                        <a:rPr lang="vi-VN" sz="3200" dirty="0" smtClean="0"/>
                        <a:t>Phóng to &gt;&lt; Thu nhỏ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242079"/>
                  </a:ext>
                </a:extLst>
              </a:tr>
              <a:tr h="840225">
                <a:tc>
                  <a:txBody>
                    <a:bodyPr/>
                    <a:lstStyle/>
                    <a:p>
                      <a:r>
                        <a:rPr lang="en-US" sz="3200" dirty="0"/>
                        <a:t>4. </a:t>
                      </a:r>
                      <a:r>
                        <a:rPr lang="vi-VN" sz="3200" dirty="0" smtClean="0"/>
                        <a:t>Zoom in</a:t>
                      </a:r>
                      <a:r>
                        <a:rPr lang="vi-VN" sz="3200" baseline="0" dirty="0" smtClean="0"/>
                        <a:t> &gt;&lt; Zoom out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d. </a:t>
                      </a:r>
                      <a:r>
                        <a:rPr lang="vi-VN" sz="3200" dirty="0" smtClean="0"/>
                        <a:t>Họp trực tuyến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9281059"/>
                  </a:ext>
                </a:extLst>
              </a:tr>
              <a:tr h="780146">
                <a:tc>
                  <a:txBody>
                    <a:bodyPr/>
                    <a:lstStyle/>
                    <a:p>
                      <a:r>
                        <a:rPr lang="en-US" sz="3200" dirty="0"/>
                        <a:t>5. </a:t>
                      </a:r>
                      <a:r>
                        <a:rPr lang="vi-VN" sz="3200" dirty="0" smtClean="0"/>
                        <a:t>Absolutely= Exactly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e. </a:t>
                      </a:r>
                      <a:r>
                        <a:rPr lang="vi-VN" sz="3200" dirty="0" smtClean="0"/>
                        <a:t>Máy tính bảng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764699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r>
                        <a:rPr lang="vi-VN" sz="3200" dirty="0" smtClean="0"/>
                        <a:t>6.Kidding= Joking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3200" dirty="0" smtClean="0"/>
                        <a:t>f.Dễ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5617890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r>
                        <a:rPr lang="vi-VN" sz="2900" dirty="0" smtClean="0"/>
                        <a:t>7.It’s a piece of</a:t>
                      </a:r>
                      <a:r>
                        <a:rPr lang="vi-VN" sz="2900" baseline="0" dirty="0" smtClean="0"/>
                        <a:t> </a:t>
                      </a:r>
                      <a:r>
                        <a:rPr lang="vi-VN" sz="2900" dirty="0" smtClean="0"/>
                        <a:t>cake=easy</a:t>
                      </a:r>
                      <a:endParaRPr lang="en-US" sz="2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vi-VN" sz="3200" dirty="0" smtClean="0"/>
                        <a:t>g.Đùa 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861085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0" y="104758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Checking vocabulary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3772" y="5805264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</a:rPr>
              <a:t>1-e      2-a        3-d       4-c        5-b        6-g        7-f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2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3628" y="188641"/>
            <a:ext cx="6696744" cy="6480720"/>
          </a:xfrm>
        </p:spPr>
        <p:txBody>
          <a:bodyPr>
            <a:normAutofit fontScale="90000"/>
          </a:bodyPr>
          <a:lstStyle/>
          <a:p>
            <a:pPr algn="l"/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r>
              <a:rPr lang="vi-VN" dirty="0"/>
              <a:t/>
            </a:r>
            <a:br>
              <a:rPr lang="vi-VN" dirty="0"/>
            </a:br>
            <a:endParaRPr lang="vi-VN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188641"/>
            <a:ext cx="7238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they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690" y="747916"/>
            <a:ext cx="7900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at the technology club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72816"/>
            <a:ext cx="5112568" cy="407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843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94" y="116635"/>
            <a:ext cx="592412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>
                <a:solidFill>
                  <a:srgbClr val="FF0000"/>
                </a:solidFill>
              </a:rPr>
              <a:t>1. Listen and read</a:t>
            </a:r>
          </a:p>
        </p:txBody>
      </p:sp>
      <p:sp>
        <p:nvSpPr>
          <p:cNvPr id="4" name="Rectangle 3"/>
          <p:cNvSpPr/>
          <p:nvPr/>
        </p:nvSpPr>
        <p:spPr>
          <a:xfrm>
            <a:off x="343680" y="836712"/>
            <a:ext cx="81186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Mark, we're having a video conference with Tech Savvy next Thursday, but ...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Hold on. Is that the technology club at the Japanese school?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Exactly. But I'm a bit worried. I've never had a video conference call.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: You're kidding! Who doesn’t know how to make a video call? Alright, let’s do a practice call now.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Hmm, what do I need to do first?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It’s a piece of cake, </a:t>
            </a:r>
            <a:r>
              <a:rPr lang="en-US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. Now, you sit in front of the computer. I'll connect with you via one of my tablets and ...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Sorry, but how can I adjust this webcam? It’s focusing on my forehead.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Use this button to move it up or down, and this to zoom in or out.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Thanks. And can you see me clearly on your tablet?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Yes, of course. We have a high-speed Internet connection here.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I hope the conference goes smoothly.</a:t>
            </a:r>
          </a:p>
          <a:p>
            <a:pPr algn="just"/>
            <a:r>
              <a:rPr lang="en-US" b="1" dirty="0">
                <a:solidFill>
                  <a:srgbClr val="FF0000"/>
                </a:solidFill>
                <a:latin typeface="Open Sans" panose="020B0606030504020204" pitchFamily="34" charset="0"/>
              </a:rPr>
              <a:t>Mark: </a:t>
            </a: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</a:rPr>
              <a:t>I'm sure it will. We should hold more video conferences like this in the future.</a:t>
            </a:r>
          </a:p>
          <a:p>
            <a:pPr algn="just"/>
            <a:r>
              <a:rPr lang="en-US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b="1" dirty="0">
                <a:solidFill>
                  <a:srgbClr val="0000FF"/>
                </a:solidFill>
                <a:latin typeface="Open Sans" panose="020B0606030504020204" pitchFamily="34" charset="0"/>
              </a:rPr>
              <a:t>: That's exactly how I feel.</a:t>
            </a:r>
            <a:endParaRPr lang="en-US" b="1" i="0" dirty="0">
              <a:solidFill>
                <a:srgbClr val="0000FF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6" name="unit-10-ex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116635"/>
            <a:ext cx="722113" cy="72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7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354" y="103460"/>
            <a:ext cx="8815134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2.Read the conversation again and circle the correct answer A,B or C.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41277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1.What are </a:t>
            </a:r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Trang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Mark doing?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13285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A. </a:t>
            </a:r>
            <a:r>
              <a:rPr lang="en-US" sz="2800" b="1" dirty="0" err="1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Practising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video call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068960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B. Making a call with Tech Savvy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948467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C. Learning how to use a tablet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2189453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Practising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video call</a:t>
            </a:r>
          </a:p>
        </p:txBody>
      </p:sp>
      <p:sp>
        <p:nvSpPr>
          <p:cNvPr id="9" name="Rectangle 8"/>
          <p:cNvSpPr/>
          <p:nvPr/>
        </p:nvSpPr>
        <p:spPr>
          <a:xfrm>
            <a:off x="395536" y="4827974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latin typeface="Open Sans" panose="020B0606030504020204" pitchFamily="34" charset="0"/>
              </a:rPr>
              <a:t>Mark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: You're kidding! Who doesn’t know how to make a video call? Alright, </a:t>
            </a:r>
            <a:r>
              <a:rPr lang="en-US" sz="2800" b="1" u="sng" dirty="0">
                <a:solidFill>
                  <a:srgbClr val="FF0000"/>
                </a:solidFill>
                <a:latin typeface="Open Sans" panose="020B0606030504020204" pitchFamily="34" charset="0"/>
              </a:rPr>
              <a:t>let’s do a practice call now.</a:t>
            </a:r>
          </a:p>
        </p:txBody>
      </p:sp>
      <p:sp>
        <p:nvSpPr>
          <p:cNvPr id="10" name="Flowchart: Connector 9"/>
          <p:cNvSpPr/>
          <p:nvPr/>
        </p:nvSpPr>
        <p:spPr>
          <a:xfrm>
            <a:off x="251520" y="2213579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00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354" y="103460"/>
            <a:ext cx="8815134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2.Read the conversation again and circle the correct answer A,B or C.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41277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2.What device does </a:t>
            </a:r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Trang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need help with?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132856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A. Tablet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3068960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B. The computer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3948467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C. The webcam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4005064"/>
            <a:ext cx="8815134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The webcam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501317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0000FF"/>
                </a:solidFill>
                <a:latin typeface="Open Sans" panose="020B0606030504020204" pitchFamily="34" charset="0"/>
              </a:rPr>
              <a:t>Trang</a:t>
            </a:r>
            <a:r>
              <a:rPr lang="en-US" sz="2800" b="1" dirty="0">
                <a:solidFill>
                  <a:srgbClr val="0000FF"/>
                </a:solidFill>
                <a:latin typeface="Open Sans" panose="020B0606030504020204" pitchFamily="34" charset="0"/>
              </a:rPr>
              <a:t>: Sorry, but </a:t>
            </a:r>
            <a:r>
              <a:rPr lang="en-US" sz="2800" b="1" u="sng" dirty="0">
                <a:solidFill>
                  <a:srgbClr val="FF0000"/>
                </a:solidFill>
                <a:latin typeface="Open Sans" panose="020B0606030504020204" pitchFamily="34" charset="0"/>
              </a:rPr>
              <a:t>how can I adjust this webcam? </a:t>
            </a:r>
            <a:r>
              <a:rPr lang="en-US" sz="2800" b="1" dirty="0">
                <a:solidFill>
                  <a:srgbClr val="0000FF"/>
                </a:solidFill>
                <a:latin typeface="Open Sans" panose="020B0606030504020204" pitchFamily="34" charset="0"/>
              </a:rPr>
              <a:t>It’s focusing on my forehead.</a:t>
            </a:r>
          </a:p>
        </p:txBody>
      </p:sp>
      <p:sp>
        <p:nvSpPr>
          <p:cNvPr id="9" name="Flowchart: Connector 8"/>
          <p:cNvSpPr/>
          <p:nvPr/>
        </p:nvSpPr>
        <p:spPr>
          <a:xfrm>
            <a:off x="323528" y="4000035"/>
            <a:ext cx="576064" cy="51379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25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 - &amp;quot;&amp;#x0D;&amp;#x0A;&amp;#x0D;&amp;#x0A;&amp;#x0D;&amp;#x0A;&amp;#x0D;&amp;#x0A;&amp;#x0D;&amp;#x0A;&amp;#x0D;&amp;#x0A;&amp;quot;&quot;/&gt;&lt;property id=&quot;20307&quot; value=&quot;256&quot;/&gt;&lt;/object&gt;&lt;object type=&quot;3&quot; unique_id=&quot;10006&quot;&gt;&lt;property id=&quot;20148&quot; value=&quot;5&quot;/&gt;&lt;property id=&quot;20300&quot; value=&quot;Slide 1 - &amp;quot;&amp;#x0D;&amp;#x0A;&amp;#x0D;&amp;#x0A;&amp;#x0D;&amp;#x0A;&amp;#x0D;&amp;#x0A;&amp;#x0D;&amp;#x0A;&amp;#x0D;&amp;#x0A;&amp;#x0D;&amp;#x0A;&amp;quot;&quot;/&gt;&lt;property id=&quot;20307&quot; value=&quot;258&quot;/&gt;&lt;/object&gt;&lt;object type=&quot;3&quot; unique_id=&quot;10007&quot;&gt;&lt;property id=&quot;20148&quot; value=&quot;5&quot;/&gt;&lt;property id=&quot;20300&quot; value=&quot;Slide 3 - &amp;quot;1. Listen and read.&amp;#x0D;&amp;#x0A;Phuc: Hi Nick. What happened today? We were waiting for ages and you never showed up!&amp;#x0D;&amp;#x0A;Nick: Hi &quot;/&gt;&lt;property id=&quot;20307&quot; value=&quot;259&quot;/&gt;&lt;/object&gt;&lt;object type=&quot;3&quot; unique_id=&quot;10008&quot;&gt;&lt;property id=&quot;20148&quot; value=&quot;5&quot;/&gt;&lt;property id=&quot;20300&quot; value=&quot;Slide 4&quot;/&gt;&lt;property id=&quot;20307&quot; value=&quot;264&quot;/&gt;&lt;/object&gt;&lt;object type=&quot;3&quot; unique_id=&quot;10009&quot;&gt;&lt;property id=&quot;20148&quot; value=&quot;5&quot;/&gt;&lt;property id=&quot;20300&quot; value=&quot;Slide 5 - &amp;quot;b. Decide if the statement are true (T) or false (F).&amp;quot;&quot;/&gt;&lt;property id=&quot;20307&quot; value=&quot;265&quot;/&gt;&lt;/object&gt;&lt;object type=&quot;3&quot; unique_id=&quot;10010&quot;&gt;&lt;property id=&quot;20148&quot; value=&quot;5&quot;/&gt;&lt;property id=&quot;20300&quot; value=&quot;Slide 6 - &amp;quot;c. Answer the questions&amp;quot;&quot;/&gt;&lt;property id=&quot;20307&quot; value=&quot;266&quot;/&gt;&lt;/object&gt;&lt;object type=&quot;3&quot; unique_id=&quot;10011&quot;&gt;&lt;property id=&quot;20148&quot; value=&quot;5&quot;/&gt;&lt;property id=&quot;20300&quot; value=&quot;Slide 9 - &amp;quot;REMEMBER&amp;quot;&quot;/&gt;&lt;property id=&quot;20307&quot; value=&quot;267&quot;/&gt;&lt;/object&gt;&lt;object type=&quot;3&quot; unique_id=&quot;10012&quot;&gt;&lt;property id=&quot;20148&quot; value=&quot;5&quot;/&gt;&lt;property id=&quot;20300&quot; value=&quot;Slide 13&quot;/&gt;&lt;property id=&quot;20307&quot; value=&quot;268&quot;/&gt;&lt;/object&gt;&lt;object type=&quot;3&quot; unique_id=&quot;10013&quot;&gt;&lt;property id=&quot;20148&quot; value=&quot;5&quot;/&gt;&lt;property id=&quot;20300&quot; value=&quot;Slide 14&quot;/&gt;&lt;property id=&quot;20307&quot; value=&quot;269&quot;/&gt;&lt;/object&gt;&lt;object type=&quot;3&quot; unique_id=&quot;10014&quot;&gt;&lt;property id=&quot;20148&quot; value=&quot;5&quot;/&gt;&lt;property id=&quot;20300&quot; value=&quot;Slide 15&quot;/&gt;&lt;property id=&quot;20307&quot; value=&quot;270&quot;/&gt;&lt;/object&gt;&lt;object type=&quot;3&quot; unique_id=&quot;10106&quot;&gt;&lt;property id=&quot;20148&quot; value=&quot;5&quot;/&gt;&lt;property id=&quot;20300&quot; value=&quot;Slide 7&quot;/&gt;&lt;property id=&quot;20307&quot; value=&quot;271&quot;/&gt;&lt;/object&gt;&lt;object type=&quot;3&quot; unique_id=&quot;10178&quot;&gt;&lt;property id=&quot;20148&quot; value=&quot;5&quot;/&gt;&lt;property id=&quot;20300&quot; value=&quot;Slide 8&quot;/&gt;&lt;property id=&quot;20307&quot; value=&quot;272&quot;/&gt;&lt;/object&gt;&lt;object type=&quot;3&quot; unique_id=&quot;10179&quot;&gt;&lt;property id=&quot;20148&quot; value=&quot;5&quot;/&gt;&lt;property id=&quot;20300&quot; value=&quot;Slide 10&quot;/&gt;&lt;property id=&quot;20307&quot; value=&quot;273&quot;/&gt;&lt;/object&gt;&lt;object type=&quot;3&quot; unique_id=&quot;10197&quot;&gt;&lt;property id=&quot;20148&quot; value=&quot;5&quot;/&gt;&lt;property id=&quot;20300&quot; value=&quot;Slide 12 - &amp;quot;c. Answer the questions&amp;quot;&quot;/&gt;&lt;property id=&quot;20307&quot; value=&quot;275&quot;/&gt;&lt;/object&gt;&lt;object type=&quot;3&quot; unique_id=&quot;10306&quot;&gt;&lt;property id=&quot;20148&quot; value=&quot;5&quot;/&gt;&lt;property id=&quot;20300&quot; value=&quot;Slide 11&quot;/&gt;&lt;property id=&quot;20307&quot; value=&quot;27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</TotalTime>
  <Words>886</Words>
  <Application>Microsoft Office PowerPoint</Application>
  <PresentationFormat>On-screen Show (4:3)</PresentationFormat>
  <Paragraphs>156</Paragraphs>
  <Slides>23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.VnUniverseH</vt:lpstr>
      <vt:lpstr>Arial</vt:lpstr>
      <vt:lpstr>Calibri</vt:lpstr>
      <vt:lpstr>Calibri Light</vt:lpstr>
      <vt:lpstr>Garamond</vt:lpstr>
      <vt:lpstr>Impact</vt:lpstr>
      <vt:lpstr>Open Sans</vt:lpstr>
      <vt:lpstr>Tahoma</vt:lpstr>
      <vt:lpstr>Times New Roman</vt:lpstr>
      <vt:lpstr>Wingdings</vt:lpstr>
      <vt:lpstr>1_Office Theme</vt:lpstr>
      <vt:lpstr>Default Design</vt:lpstr>
      <vt:lpstr>PowerPoint Presentation</vt:lpstr>
      <vt:lpstr>      </vt:lpstr>
      <vt:lpstr>PowerPoint Presentation</vt:lpstr>
      <vt:lpstr>I. Vocabulary:</vt:lpstr>
      <vt:lpstr>PowerPoint Presentation</vt:lpstr>
      <vt:lpstr>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5.Complete the diagram of history of communication technology with the words and phrases from the box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hung</dc:creator>
  <cp:lastModifiedBy>Admin</cp:lastModifiedBy>
  <cp:revision>121</cp:revision>
  <dcterms:created xsi:type="dcterms:W3CDTF">2017-03-14T15:15:40Z</dcterms:created>
  <dcterms:modified xsi:type="dcterms:W3CDTF">2026-03-30T22:44:28Z</dcterms:modified>
</cp:coreProperties>
</file>