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35" r:id="rId2"/>
    <p:sldId id="334" r:id="rId3"/>
    <p:sldId id="394" r:id="rId4"/>
    <p:sldId id="442" r:id="rId5"/>
    <p:sldId id="443" r:id="rId6"/>
    <p:sldId id="444" r:id="rId7"/>
    <p:sldId id="445" r:id="rId8"/>
    <p:sldId id="446" r:id="rId9"/>
    <p:sldId id="447" r:id="rId10"/>
    <p:sldId id="448" r:id="rId11"/>
    <p:sldId id="449" r:id="rId12"/>
    <p:sldId id="450" r:id="rId13"/>
    <p:sldId id="451" r:id="rId14"/>
    <p:sldId id="452" r:id="rId15"/>
    <p:sldId id="453" r:id="rId16"/>
    <p:sldId id="45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FF0000"/>
    <a:srgbClr val="0000CC"/>
    <a:srgbClr val="006600"/>
    <a:srgbClr val="FF6600"/>
    <a:srgbClr val="00CC00"/>
    <a:srgbClr val="9C0C24"/>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8" autoAdjust="0"/>
    <p:restoredTop sz="98566" autoAdjust="0"/>
  </p:normalViewPr>
  <p:slideViewPr>
    <p:cSldViewPr snapToGrid="0">
      <p:cViewPr varScale="1">
        <p:scale>
          <a:sx n="64" d="100"/>
          <a:sy n="64" d="100"/>
        </p:scale>
        <p:origin x="584"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4/22/2026</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4/22/2026</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Th&#237;%20Nghi&#7879;m%20Ch&#7913;ng%20Minh%20C&#226;y%20C&#243;%20S&#7921;%20Sinh%20Tr&#432;&#7903;ng%20-%20KHTN%207.mp4"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9269" y="1213009"/>
            <a:ext cx="12192000" cy="1323439"/>
          </a:xfrm>
          <a:prstGeom prst="rect">
            <a:avLst/>
          </a:prstGeom>
          <a:noFill/>
        </p:spPr>
        <p:txBody>
          <a:bodyPr wrap="square" rtlCol="0">
            <a:spAutoFit/>
          </a:bodyPr>
          <a:lstStyle/>
          <a:p>
            <a:pPr algn="ctr"/>
            <a:r>
              <a:rPr lang="en-US" sz="4000" b="1" dirty="0">
                <a:solidFill>
                  <a:srgbClr val="0000FF"/>
                </a:solidFill>
                <a:latin typeface="Times New Roman" pitchFamily="18" charset="0"/>
                <a:cs typeface="Times New Roman" pitchFamily="18" charset="0"/>
              </a:rPr>
              <a:t>TIẾT 123,124. BÀI 30: </a:t>
            </a:r>
          </a:p>
          <a:p>
            <a:pPr algn="ctr"/>
            <a:r>
              <a:rPr lang="en-US" sz="4000" b="1" dirty="0">
                <a:solidFill>
                  <a:srgbClr val="0000FF"/>
                </a:solidFill>
                <a:latin typeface="Times New Roman" pitchFamily="18" charset="0"/>
                <a:cs typeface="Times New Roman" pitchFamily="18" charset="0"/>
              </a:rPr>
              <a:t>SINH TRƯỞNG VÀ PHÁT TRIỂN Ở THỰC VẬT.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p:cNvPicPr>
            <a:picLocks noChangeAspect="1" noChangeArrowheads="1"/>
          </p:cNvPicPr>
          <p:nvPr/>
        </p:nvPicPr>
        <p:blipFill>
          <a:blip r:embed="rId2"/>
          <a:srcRect/>
          <a:stretch>
            <a:fillRect/>
          </a:stretch>
        </p:blipFill>
        <p:spPr bwMode="auto">
          <a:xfrm>
            <a:off x="2603052" y="0"/>
            <a:ext cx="6947354" cy="4338237"/>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3031430" y="0"/>
            <a:ext cx="6129975" cy="6858000"/>
          </a:xfrm>
          <a:prstGeom prst="rect">
            <a:avLst/>
          </a:prstGeom>
          <a:noFill/>
          <a:ln w="9525">
            <a:noFill/>
            <a:miter lim="800000"/>
            <a:headEnd/>
            <a:tailEnd/>
          </a:ln>
          <a:effectLst/>
        </p:spPr>
      </p:pic>
      <p:cxnSp>
        <p:nvCxnSpPr>
          <p:cNvPr id="10" name="Straight Connector 9"/>
          <p:cNvCxnSpPr/>
          <p:nvPr/>
        </p:nvCxnSpPr>
        <p:spPr>
          <a:xfrm>
            <a:off x="3497943" y="1030514"/>
            <a:ext cx="5384800"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439886" y="1393371"/>
            <a:ext cx="2656114"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483429" y="3004457"/>
            <a:ext cx="5384800"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483429" y="3294743"/>
            <a:ext cx="5268685"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497943" y="4296229"/>
            <a:ext cx="3410857"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526971" y="5588000"/>
            <a:ext cx="5283200"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497943" y="5907314"/>
            <a:ext cx="5239657"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526971" y="6168571"/>
            <a:ext cx="827315" cy="158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 calcmode="lin" valueType="num">
                                      <p:cBhvr>
                                        <p:cTn id="9" dur="1000" fill="hold"/>
                                        <p:tgtEl>
                                          <p:spTgt spid="3074"/>
                                        </p:tgtEl>
                                        <p:attrNameLst>
                                          <p:attrName>style.rotation</p:attrName>
                                        </p:attrNameLst>
                                      </p:cBhvr>
                                      <p:tavLst>
                                        <p:tav tm="0">
                                          <p:val>
                                            <p:fltVal val="90"/>
                                          </p:val>
                                        </p:tav>
                                        <p:tav tm="100000">
                                          <p:val>
                                            <p:fltVal val="0"/>
                                          </p:val>
                                        </p:tav>
                                      </p:tavLst>
                                    </p:anim>
                                    <p:animEffect transition="in" filter="fade">
                                      <p:cBhvr>
                                        <p:cTn id="10" dur="1000"/>
                                        <p:tgtEl>
                                          <p:spTgt spid="3074"/>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1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anim calcmode="lin" valueType="num">
                                      <p:cBhvr>
                                        <p:cTn id="15" dur="1000" fill="hold"/>
                                        <p:tgtEl>
                                          <p:spTgt spid="3075"/>
                                        </p:tgtEl>
                                        <p:attrNameLst>
                                          <p:attrName>ppt_w</p:attrName>
                                        </p:attrNameLst>
                                      </p:cBhvr>
                                      <p:tavLst>
                                        <p:tav tm="0">
                                          <p:val>
                                            <p:fltVal val="0"/>
                                          </p:val>
                                        </p:tav>
                                        <p:tav tm="100000">
                                          <p:val>
                                            <p:strVal val="#ppt_w"/>
                                          </p:val>
                                        </p:tav>
                                      </p:tavLst>
                                    </p:anim>
                                    <p:anim calcmode="lin" valueType="num">
                                      <p:cBhvr>
                                        <p:cTn id="16" dur="1000" fill="hold"/>
                                        <p:tgtEl>
                                          <p:spTgt spid="3075"/>
                                        </p:tgtEl>
                                        <p:attrNameLst>
                                          <p:attrName>ppt_h</p:attrName>
                                        </p:attrNameLst>
                                      </p:cBhvr>
                                      <p:tavLst>
                                        <p:tav tm="0">
                                          <p:val>
                                            <p:strVal val="#ppt_h"/>
                                          </p:val>
                                        </p:tav>
                                        <p:tav tm="100000">
                                          <p:val>
                                            <p:strVal val="#ppt_h"/>
                                          </p:val>
                                        </p:tav>
                                      </p:tavLst>
                                    </p:anim>
                                  </p:childTnLst>
                                </p:cTn>
                              </p:par>
                              <p:par>
                                <p:cTn id="17" presetID="22" presetClass="exit" presetSubtype="4" fill="hold" nodeType="withEffect">
                                  <p:stCondLst>
                                    <p:cond delay="0"/>
                                  </p:stCondLst>
                                  <p:iterate type="lt">
                                    <p:tmPct val="0"/>
                                  </p:iterate>
                                  <p:childTnLst>
                                    <p:animEffect transition="out" filter="wipe(down)">
                                      <p:cBhvr>
                                        <p:cTn id="18" dur="1000"/>
                                        <p:tgtEl>
                                          <p:spTgt spid="3074"/>
                                        </p:tgtEl>
                                      </p:cBhvr>
                                    </p:animEffect>
                                    <p:set>
                                      <p:cBhvr>
                                        <p:cTn id="19" dur="1" fill="hold">
                                          <p:stCondLst>
                                            <p:cond delay="999"/>
                                          </p:stCondLst>
                                        </p:cTn>
                                        <p:tgtEl>
                                          <p:spTgt spid="307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Right)">
                                      <p:cBhvr>
                                        <p:cTn id="24" dur="1000"/>
                                        <p:tgtEl>
                                          <p:spTgt spid="10"/>
                                        </p:tgtEl>
                                      </p:cBhvr>
                                    </p:animEffect>
                                  </p:childTnLst>
                                </p:cTn>
                              </p:par>
                            </p:childTnLst>
                          </p:cTn>
                        </p:par>
                        <p:par>
                          <p:cTn id="25" fill="hold">
                            <p:stCondLst>
                              <p:cond delay="1000"/>
                            </p:stCondLst>
                            <p:childTnLst>
                              <p:par>
                                <p:cTn id="26" presetID="18" presetClass="entr" presetSubtype="6" fill="hold"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strips(downRight)">
                                      <p:cBhvr>
                                        <p:cTn id="28" dur="10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6"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trips(downRight)">
                                      <p:cBhvr>
                                        <p:cTn id="33" dur="1000"/>
                                        <p:tgtEl>
                                          <p:spTgt spid="14"/>
                                        </p:tgtEl>
                                      </p:cBhvr>
                                    </p:animEffect>
                                  </p:childTnLst>
                                </p:cTn>
                              </p:par>
                            </p:childTnLst>
                          </p:cTn>
                        </p:par>
                        <p:par>
                          <p:cTn id="34" fill="hold">
                            <p:stCondLst>
                              <p:cond delay="1000"/>
                            </p:stCondLst>
                            <p:childTnLst>
                              <p:par>
                                <p:cTn id="35" presetID="18" presetClass="entr" presetSubtype="6" fill="hold"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trips(downRight)">
                                      <p:cBhvr>
                                        <p:cTn id="37" dur="10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strips(downRight)">
                                      <p:cBhvr>
                                        <p:cTn id="42" dur="10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strips(downRight)">
                                      <p:cBhvr>
                                        <p:cTn id="47" dur="1000"/>
                                        <p:tgtEl>
                                          <p:spTgt spid="20"/>
                                        </p:tgtEl>
                                      </p:cBhvr>
                                    </p:animEffect>
                                  </p:childTnLst>
                                </p:cTn>
                              </p:par>
                            </p:childTnLst>
                          </p:cTn>
                        </p:par>
                        <p:par>
                          <p:cTn id="48" fill="hold">
                            <p:stCondLst>
                              <p:cond delay="1000"/>
                            </p:stCondLst>
                            <p:childTnLst>
                              <p:par>
                                <p:cTn id="49" presetID="18" presetClass="entr" presetSubtype="6" fill="hold" nodeType="after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strips(downRight)">
                                      <p:cBhvr>
                                        <p:cTn id="51" dur="1000"/>
                                        <p:tgtEl>
                                          <p:spTgt spid="22"/>
                                        </p:tgtEl>
                                      </p:cBhvr>
                                    </p:animEffect>
                                  </p:childTnLst>
                                </p:cTn>
                              </p:par>
                            </p:childTnLst>
                          </p:cTn>
                        </p:par>
                        <p:par>
                          <p:cTn id="52" fill="hold">
                            <p:stCondLst>
                              <p:cond delay="2000"/>
                            </p:stCondLst>
                            <p:childTnLst>
                              <p:par>
                                <p:cTn id="53" presetID="18" presetClass="entr" presetSubtype="6" fill="hold" nodeType="after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strips(downRight)">
                                      <p:cBhvr>
                                        <p:cTn id="55"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30: </a:t>
            </a:r>
            <a:r>
              <a:rPr lang="en-US" sz="2800" b="1" dirty="0" err="1">
                <a:solidFill>
                  <a:srgbClr val="FF00FF"/>
                </a:solidFill>
                <a:latin typeface="Times New Roman" pitchFamily="18" charset="0"/>
                <a:cs typeface="Times New Roman" pitchFamily="18" charset="0"/>
              </a:rPr>
              <a:t>SINH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TRƯỞNG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PHÁT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TRIỂN</a:t>
            </a:r>
            <a:r>
              <a:rPr lang="en-US" sz="2800" b="1" dirty="0">
                <a:solidFill>
                  <a:srgbClr val="FF00FF"/>
                </a:solidFill>
                <a:latin typeface="Times New Roman" pitchFamily="18" charset="0"/>
                <a:cs typeface="Times New Roman" pitchFamily="18" charset="0"/>
              </a:rPr>
              <a:t> Ở </a:t>
            </a:r>
            <a:r>
              <a:rPr lang="en-US" sz="2800" b="1" dirty="0" err="1">
                <a:solidFill>
                  <a:srgbClr val="FF00FF"/>
                </a:solidFill>
                <a:latin typeface="Times New Roman" pitchFamily="18" charset="0"/>
                <a:cs typeface="Times New Roman" pitchFamily="18" charset="0"/>
              </a:rPr>
              <a:t>THỰC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VẬT</a:t>
            </a:r>
            <a:r>
              <a:rPr lang="en-US" sz="2800" b="1" dirty="0">
                <a:solidFill>
                  <a:srgbClr val="FF00FF"/>
                </a:solidFill>
                <a:latin typeface="Times New Roman" pitchFamily="18" charset="0"/>
                <a:cs typeface="Times New Roman" pitchFamily="18" charset="0"/>
              </a:rPr>
              <a:t>.</a:t>
            </a:r>
          </a:p>
        </p:txBody>
      </p:sp>
      <p:sp>
        <p:nvSpPr>
          <p:cNvPr id="5" name="TextBox 4"/>
          <p:cNvSpPr txBox="1"/>
          <p:nvPr/>
        </p:nvSpPr>
        <p:spPr>
          <a:xfrm>
            <a:off x="0" y="508009"/>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THÍ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CHỨNG</a:t>
            </a:r>
            <a:r>
              <a:rPr lang="en-US" sz="2800" b="1" dirty="0">
                <a:solidFill>
                  <a:srgbClr val="0000FF"/>
                </a:solidFill>
                <a:latin typeface="Times New Roman" pitchFamily="18" charset="0"/>
                <a:cs typeface="Times New Roman" pitchFamily="18" charset="0"/>
              </a:rPr>
              <a:t> MINH </a:t>
            </a:r>
            <a:r>
              <a:rPr lang="en-US" sz="2800" b="1" dirty="0" err="1">
                <a:solidFill>
                  <a:srgbClr val="0000FF"/>
                </a:solidFill>
                <a:latin typeface="Times New Roman" pitchFamily="18" charset="0"/>
                <a:cs typeface="Times New Roman" pitchFamily="18" charset="0"/>
              </a:rPr>
              <a:t>CÂY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endParaRPr lang="en-US" sz="2800" dirty="0"/>
          </a:p>
        </p:txBody>
      </p:sp>
      <p:sp>
        <p:nvSpPr>
          <p:cNvPr id="8" name="TextBox 7"/>
          <p:cNvSpPr txBox="1"/>
          <p:nvPr/>
        </p:nvSpPr>
        <p:spPr>
          <a:xfrm>
            <a:off x="0" y="96449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endParaRPr lang="en-US" sz="2800" dirty="0"/>
          </a:p>
        </p:txBody>
      </p:sp>
      <p:sp>
        <p:nvSpPr>
          <p:cNvPr id="12" name="Rectangle 11"/>
          <p:cNvSpPr/>
          <p:nvPr/>
        </p:nvSpPr>
        <p:spPr>
          <a:xfrm>
            <a:off x="0" y="1378234"/>
            <a:ext cx="12192000" cy="523220"/>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III.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ĐOẠN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p>
        </p:txBody>
      </p:sp>
      <p:sp>
        <p:nvSpPr>
          <p:cNvPr id="9" name="Rectangle 8"/>
          <p:cNvSpPr/>
          <p:nvPr/>
        </p:nvSpPr>
        <p:spPr>
          <a:xfrm>
            <a:off x="0" y="1806406"/>
            <a:ext cx="12192000" cy="523220"/>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3" name="Rectangle 12"/>
          <p:cNvSpPr/>
          <p:nvPr/>
        </p:nvSpPr>
        <p:spPr>
          <a:xfrm>
            <a:off x="0" y="2227318"/>
            <a:ext cx="12192000" cy="1384995"/>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hoa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sym typeface="Wingdings 3"/>
              </a:rPr>
              <a:t></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nảy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con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trưởng</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ra</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hoa</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tạo</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quả</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và</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hình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a:t>
            </a:r>
            <a:endParaRPr lang="en-US" sz="2800" dirty="0">
              <a:solidFill>
                <a:srgbClr val="0000FF"/>
              </a:solidFill>
              <a:latin typeface="Times New Roman" pitchFamily="18" charset="0"/>
              <a:cs typeface="Times New Roman" pitchFamily="18" charset="0"/>
            </a:endParaRPr>
          </a:p>
        </p:txBody>
      </p:sp>
      <p:sp>
        <p:nvSpPr>
          <p:cNvPr id="14" name="Rectangle 13"/>
          <p:cNvSpPr/>
          <p:nvPr/>
        </p:nvSpPr>
        <p:spPr>
          <a:xfrm>
            <a:off x="0" y="3577148"/>
            <a:ext cx="12192000" cy="954107"/>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IV. </a:t>
            </a:r>
            <a:r>
              <a:rPr lang="en-US" sz="2800" b="1" dirty="0" err="1">
                <a:solidFill>
                  <a:srgbClr val="0000FF"/>
                </a:solidFill>
                <a:latin typeface="Times New Roman" pitchFamily="18" charset="0"/>
                <a:cs typeface="Times New Roman" pitchFamily="18" charset="0"/>
              </a:rPr>
              <a:t>ỨNG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TIỄN</a:t>
            </a:r>
            <a:r>
              <a:rPr lang="en-US" sz="2800" b="1" dirty="0">
                <a:solidFill>
                  <a:srgbClr val="0000FF"/>
                </a:solidFill>
                <a:latin typeface="Times New Roman" pitchFamily="18" charset="0"/>
                <a:cs typeface="Times New Roman" pitchFamily="18" charset="0"/>
              </a:rPr>
              <a:t>. </a:t>
            </a:r>
          </a:p>
        </p:txBody>
      </p:sp>
      <p:sp>
        <p:nvSpPr>
          <p:cNvPr id="15" name="Rectangle 14"/>
          <p:cNvSpPr/>
          <p:nvPr/>
        </p:nvSpPr>
        <p:spPr>
          <a:xfrm>
            <a:off x="0" y="4469776"/>
            <a:ext cx="12192000" cy="1815882"/>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hiểu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về</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tiễn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ra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biện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kĩ</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thuật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chăm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sóc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phù</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hợp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thời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điểm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hoạch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yếu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trồng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đúng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mùa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thích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nhằm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suất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trồng</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Effect transition="in" filter="fade">
                                      <p:cBhvr>
                                        <p:cTn id="9"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2656344"/>
            <a:ext cx="12191999" cy="3108543"/>
          </a:xfrm>
          <a:prstGeom prst="rect">
            <a:avLst/>
          </a:prstGeom>
        </p:spPr>
        <p:txBody>
          <a:bodyPr wrap="square">
            <a:spAutoFit/>
          </a:bodyPr>
          <a:lstStyle/>
          <a:p>
            <a:pPr algn="just"/>
            <a:r>
              <a:rPr lang="vi-VN" sz="2800" dirty="0">
                <a:solidFill>
                  <a:srgbClr val="FF00FF"/>
                </a:solidFill>
                <a:latin typeface="+mj-lt"/>
              </a:rPr>
              <a:t>Phải trồng cây đúng mùa vụ vì:</a:t>
            </a:r>
          </a:p>
          <a:p>
            <a:pPr algn="just"/>
            <a:r>
              <a:rPr lang="vi-VN" sz="2800" dirty="0">
                <a:solidFill>
                  <a:srgbClr val="FF00FF"/>
                </a:solidFill>
                <a:latin typeface="+mj-lt"/>
              </a:rPr>
              <a:t>- Ở thực vật quá trình sinh trưởng, phát triển của từng loài cây phụ thuộc rất nhiều yếu tố như nhiệt độ, ánh sáng,… Trồng đúng thời vụ giúp cây trồng có điều kiện thuận lợi nhất để sinh trưởng, phát triển và từ đó cho năng suất tối đa so với tiềm năng của nó. </a:t>
            </a:r>
          </a:p>
          <a:p>
            <a:pPr algn="just"/>
            <a:r>
              <a:rPr lang="vi-VN" sz="2800" dirty="0">
                <a:solidFill>
                  <a:srgbClr val="FF00FF"/>
                </a:solidFill>
                <a:latin typeface="+mj-lt"/>
              </a:rPr>
              <a:t>- Mặt khác, trồng đúng thời vụ còn giúp cho cây khoẻ, tạo cho nó có tính chống chịu tốt nhất với các đối tượng sâu bệnh hại trên đồng ruộng.</a:t>
            </a:r>
          </a:p>
        </p:txBody>
      </p:sp>
      <p:pic>
        <p:nvPicPr>
          <p:cNvPr id="4098" name="Picture 2"/>
          <p:cNvPicPr>
            <a:picLocks noChangeAspect="1" noChangeArrowheads="1"/>
          </p:cNvPicPr>
          <p:nvPr/>
        </p:nvPicPr>
        <p:blipFill>
          <a:blip r:embed="rId2"/>
          <a:srcRect/>
          <a:stretch>
            <a:fillRect/>
          </a:stretch>
        </p:blipFill>
        <p:spPr bwMode="auto">
          <a:xfrm>
            <a:off x="3440569" y="0"/>
            <a:ext cx="5306423" cy="249645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 calcmode="lin" valueType="num">
                                      <p:cBhvr>
                                        <p:cTn id="9" dur="1000" fill="hold"/>
                                        <p:tgtEl>
                                          <p:spTgt spid="4098"/>
                                        </p:tgtEl>
                                        <p:attrNameLst>
                                          <p:attrName>style.rotation</p:attrName>
                                        </p:attrNameLst>
                                      </p:cBhvr>
                                      <p:tavLst>
                                        <p:tav tm="0">
                                          <p:val>
                                            <p:fltVal val="360"/>
                                          </p:val>
                                        </p:tav>
                                        <p:tav tm="100000">
                                          <p:val>
                                            <p:fltVal val="0"/>
                                          </p:val>
                                        </p:tav>
                                      </p:tavLst>
                                    </p:anim>
                                    <p:animEffect transition="in" filter="fade">
                                      <p:cBhvr>
                                        <p:cTn id="10" dur="1000"/>
                                        <p:tgtEl>
                                          <p:spTgt spid="4098"/>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strips(downRight)">
                                      <p:cBhvr>
                                        <p:cTn id="1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 y="3236916"/>
            <a:ext cx="12191999" cy="3108543"/>
          </a:xfrm>
          <a:prstGeom prst="rect">
            <a:avLst/>
          </a:prstGeom>
        </p:spPr>
        <p:txBody>
          <a:bodyPr wrap="square">
            <a:spAutoFit/>
          </a:bodyPr>
          <a:lstStyle/>
          <a:p>
            <a:pPr algn="just"/>
            <a:r>
              <a:rPr lang="en-US" sz="2800" dirty="0">
                <a:solidFill>
                  <a:srgbClr val="FF00FF"/>
                </a:solidFill>
                <a:latin typeface="+mj-lt"/>
              </a:rPr>
              <a:t>	</a:t>
            </a:r>
            <a:r>
              <a:rPr lang="vi-VN" sz="2800" dirty="0">
                <a:solidFill>
                  <a:srgbClr val="FF00FF"/>
                </a:solidFill>
                <a:latin typeface="+mj-lt"/>
              </a:rPr>
              <a:t>Muốn trồng cây trái vụ (ví dụ thanh long, xoài,…) vẫn đạt năng suất cao thì có thể có biện pháp như:</a:t>
            </a:r>
          </a:p>
          <a:p>
            <a:pPr algn="just"/>
            <a:r>
              <a:rPr lang="vi-VN" sz="2800" dirty="0">
                <a:solidFill>
                  <a:srgbClr val="FF00FF"/>
                </a:solidFill>
                <a:latin typeface="+mj-lt"/>
              </a:rPr>
              <a:t>- Thắp đèn (cây thanh long): thắp sáng liên tục từ 15 - 20 đêm tùy theo mùa và điều kiện thời tiết, thời gian thắp đèn từ 7 - 10 giờ/đêm. Sau khi ngưng thắp đèn 3 - 5 ngày thì cây ra hoa.</a:t>
            </a:r>
          </a:p>
          <a:p>
            <a:pPr algn="just"/>
            <a:r>
              <a:rPr lang="vi-VN" sz="2800" dirty="0">
                <a:solidFill>
                  <a:srgbClr val="FF00FF"/>
                </a:solidFill>
                <a:latin typeface="+mj-lt"/>
              </a:rPr>
              <a:t>- Sử dụng phân bón, nước, chất kích thích sinh trưởng hợp lí để cây ra hoa, tạo quả,…</a:t>
            </a:r>
          </a:p>
        </p:txBody>
      </p:sp>
      <p:pic>
        <p:nvPicPr>
          <p:cNvPr id="5122" name="Picture 2"/>
          <p:cNvPicPr>
            <a:picLocks noChangeAspect="1" noChangeArrowheads="1"/>
          </p:cNvPicPr>
          <p:nvPr/>
        </p:nvPicPr>
        <p:blipFill>
          <a:blip r:embed="rId2"/>
          <a:srcRect/>
          <a:stretch>
            <a:fillRect/>
          </a:stretch>
        </p:blipFill>
        <p:spPr bwMode="auto">
          <a:xfrm>
            <a:off x="3417202" y="0"/>
            <a:ext cx="5291365" cy="324491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fltVal val="0"/>
                                          </p:val>
                                        </p:tav>
                                        <p:tav tm="100000">
                                          <p:val>
                                            <p:strVal val="#ppt_w"/>
                                          </p:val>
                                        </p:tav>
                                      </p:tavLst>
                                    </p:anim>
                                    <p:anim calcmode="lin" valueType="num">
                                      <p:cBhvr>
                                        <p:cTn id="8" dur="1000" fill="hold"/>
                                        <p:tgtEl>
                                          <p:spTgt spid="5122"/>
                                        </p:tgtEl>
                                        <p:attrNameLst>
                                          <p:attrName>ppt_h</p:attrName>
                                        </p:attrNameLst>
                                      </p:cBhvr>
                                      <p:tavLst>
                                        <p:tav tm="0">
                                          <p:val>
                                            <p:fltVal val="0"/>
                                          </p:val>
                                        </p:tav>
                                        <p:tav tm="100000">
                                          <p:val>
                                            <p:strVal val="#ppt_h"/>
                                          </p:val>
                                        </p:tav>
                                      </p:tavLst>
                                    </p:anim>
                                    <p:anim calcmode="lin" valueType="num">
                                      <p:cBhvr>
                                        <p:cTn id="9" dur="1000" fill="hold"/>
                                        <p:tgtEl>
                                          <p:spTgt spid="5122"/>
                                        </p:tgtEl>
                                        <p:attrNameLst>
                                          <p:attrName>style.rotation</p:attrName>
                                        </p:attrNameLst>
                                      </p:cBhvr>
                                      <p:tavLst>
                                        <p:tav tm="0">
                                          <p:val>
                                            <p:fltVal val="360"/>
                                          </p:val>
                                        </p:tav>
                                        <p:tav tm="100000">
                                          <p:val>
                                            <p:fltVal val="0"/>
                                          </p:val>
                                        </p:tav>
                                      </p:tavLst>
                                    </p:anim>
                                    <p:animEffect transition="in" filter="fade">
                                      <p:cBhvr>
                                        <p:cTn id="10" dur="1000"/>
                                        <p:tgtEl>
                                          <p:spTgt spid="512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strips(downRight)">
                                      <p:cBhvr>
                                        <p:cTn id="1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 y="2046745"/>
            <a:ext cx="12191999" cy="3108543"/>
          </a:xfrm>
          <a:prstGeom prst="rect">
            <a:avLst/>
          </a:prstGeom>
        </p:spPr>
        <p:txBody>
          <a:bodyPr wrap="square">
            <a:spAutoFit/>
          </a:bodyPr>
          <a:lstStyle/>
          <a:p>
            <a:pPr algn="just"/>
            <a:r>
              <a:rPr lang="en-US" sz="2800" dirty="0">
                <a:solidFill>
                  <a:srgbClr val="FF00FF"/>
                </a:solidFill>
                <a:latin typeface="+mj-lt"/>
              </a:rPr>
              <a:t>	</a:t>
            </a:r>
            <a:r>
              <a:rPr lang="vi-VN" sz="2800" dirty="0">
                <a:solidFill>
                  <a:srgbClr val="FF00FF"/>
                </a:solidFill>
                <a:latin typeface="+mj-lt"/>
              </a:rPr>
              <a:t>Một số biện pháp làm cho cây ra rễ nhanh, tăng chiều cao cây, kích thích ra hoa sớm như:</a:t>
            </a:r>
          </a:p>
          <a:p>
            <a:pPr algn="just"/>
            <a:r>
              <a:rPr lang="vi-VN" sz="2800" dirty="0">
                <a:solidFill>
                  <a:srgbClr val="FF00FF"/>
                </a:solidFill>
                <a:latin typeface="+mj-lt"/>
              </a:rPr>
              <a:t>- Thắp đèn, tưới nước ấm giúp cây đào ra hoa sớm.</a:t>
            </a:r>
          </a:p>
          <a:p>
            <a:pPr algn="just"/>
            <a:r>
              <a:rPr lang="vi-VN" sz="2800" dirty="0">
                <a:solidFill>
                  <a:srgbClr val="FF00FF"/>
                </a:solidFill>
                <a:latin typeface="+mj-lt"/>
              </a:rPr>
              <a:t>- Xử lí nhiệt độ thấp để kích thích hoa tulip nở.</a:t>
            </a:r>
          </a:p>
          <a:p>
            <a:pPr algn="just"/>
            <a:r>
              <a:rPr lang="vi-VN" sz="2800" dirty="0">
                <a:solidFill>
                  <a:srgbClr val="FF00FF"/>
                </a:solidFill>
                <a:latin typeface="+mj-lt"/>
              </a:rPr>
              <a:t>- Khoanh khấc thân hoặc cành gây ra sự tích lũy những sản phẩm trao đổi chất được tạo ra trên chồi kích thích sự ra hoa.</a:t>
            </a:r>
          </a:p>
          <a:p>
            <a:pPr algn="just"/>
            <a:r>
              <a:rPr lang="vi-VN" sz="2800" dirty="0">
                <a:solidFill>
                  <a:srgbClr val="FF00FF"/>
                </a:solidFill>
                <a:latin typeface="+mj-lt"/>
              </a:rPr>
              <a:t>- Sử dụng các chất kích thích sinh trưởng để cây ra rễ nhanh (Auxin,…).</a:t>
            </a:r>
          </a:p>
        </p:txBody>
      </p:sp>
      <p:pic>
        <p:nvPicPr>
          <p:cNvPr id="6146" name="Picture 2"/>
          <p:cNvPicPr>
            <a:picLocks noChangeAspect="1" noChangeArrowheads="1"/>
          </p:cNvPicPr>
          <p:nvPr/>
        </p:nvPicPr>
        <p:blipFill>
          <a:blip r:embed="rId2"/>
          <a:srcRect/>
          <a:stretch>
            <a:fillRect/>
          </a:stretch>
        </p:blipFill>
        <p:spPr bwMode="auto">
          <a:xfrm>
            <a:off x="1764172" y="0"/>
            <a:ext cx="8573653" cy="204651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fltVal val="0"/>
                                          </p:val>
                                        </p:tav>
                                        <p:tav tm="100000">
                                          <p:val>
                                            <p:strVal val="#ppt_w"/>
                                          </p:val>
                                        </p:tav>
                                      </p:tavLst>
                                    </p:anim>
                                    <p:anim calcmode="lin" valueType="num">
                                      <p:cBhvr>
                                        <p:cTn id="8" dur="1000" fill="hold"/>
                                        <p:tgtEl>
                                          <p:spTgt spid="6146"/>
                                        </p:tgtEl>
                                        <p:attrNameLst>
                                          <p:attrName>ppt_h</p:attrName>
                                        </p:attrNameLst>
                                      </p:cBhvr>
                                      <p:tavLst>
                                        <p:tav tm="0">
                                          <p:val>
                                            <p:fltVal val="0"/>
                                          </p:val>
                                        </p:tav>
                                        <p:tav tm="100000">
                                          <p:val>
                                            <p:strVal val="#ppt_h"/>
                                          </p:val>
                                        </p:tav>
                                      </p:tavLst>
                                    </p:anim>
                                    <p:anim calcmode="lin" valueType="num">
                                      <p:cBhvr>
                                        <p:cTn id="9" dur="1000" fill="hold"/>
                                        <p:tgtEl>
                                          <p:spTgt spid="6146"/>
                                        </p:tgtEl>
                                        <p:attrNameLst>
                                          <p:attrName>style.rotation</p:attrName>
                                        </p:attrNameLst>
                                      </p:cBhvr>
                                      <p:tavLst>
                                        <p:tav tm="0">
                                          <p:val>
                                            <p:fltVal val="90"/>
                                          </p:val>
                                        </p:tav>
                                        <p:tav tm="100000">
                                          <p:val>
                                            <p:fltVal val="0"/>
                                          </p:val>
                                        </p:tav>
                                      </p:tavLst>
                                    </p:anim>
                                    <p:animEffect transition="in" filter="fade">
                                      <p:cBhvr>
                                        <p:cTn id="10" dur="1000"/>
                                        <p:tgtEl>
                                          <p:spTgt spid="6146"/>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strips(downRight)">
                                      <p:cBhvr>
                                        <p:cTn id="15"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2214034" y="722313"/>
            <a:ext cx="184731" cy="369332"/>
          </a:xfrm>
          <a:prstGeom prst="rect">
            <a:avLst/>
          </a:prstGeom>
          <a:noFill/>
          <a:ln w="9525">
            <a:noFill/>
            <a:miter lim="800000"/>
            <a:headEnd/>
            <a:tailEnd/>
          </a:ln>
          <a:effectLst/>
        </p:spPr>
        <p:txBody>
          <a:bodyPr wrap="none">
            <a:spAutoFit/>
          </a:bodyPr>
          <a:lstStyle/>
          <a:p>
            <a:pPr eaLnBrk="1" hangingPunct="1"/>
            <a:endParaRPr lang="en-US" altLang="en-US"/>
          </a:p>
        </p:txBody>
      </p:sp>
      <p:sp>
        <p:nvSpPr>
          <p:cNvPr id="2" name="Oval 1"/>
          <p:cNvSpPr/>
          <p:nvPr/>
        </p:nvSpPr>
        <p:spPr>
          <a:xfrm>
            <a:off x="-16933" y="1262064"/>
            <a:ext cx="2400300" cy="25923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Sinh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trưởng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và</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phát</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triển</a:t>
            </a:r>
            <a:r>
              <a:rPr lang="en-US" sz="2400" dirty="0">
                <a:solidFill>
                  <a:srgbClr val="FFFF00"/>
                </a:solidFill>
                <a:latin typeface="Times New Roman" pitchFamily="18" charset="0"/>
                <a:cs typeface="Times New Roman" pitchFamily="18" charset="0"/>
              </a:rPr>
              <a:t> ở </a:t>
            </a:r>
            <a:r>
              <a:rPr lang="en-US" sz="2400" dirty="0" err="1">
                <a:solidFill>
                  <a:srgbClr val="FFFF00"/>
                </a:solidFill>
                <a:latin typeface="Times New Roman" pitchFamily="18" charset="0"/>
                <a:cs typeface="Times New Roman" pitchFamily="18" charset="0"/>
              </a:rPr>
              <a:t>thực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vật</a:t>
            </a:r>
            <a:endParaRPr lang="en-US" sz="2400" dirty="0">
              <a:solidFill>
                <a:srgbClr val="FFFF00"/>
              </a:solidFill>
              <a:latin typeface="Times New Roman" pitchFamily="18" charset="0"/>
              <a:cs typeface="Times New Roman" pitchFamily="18" charset="0"/>
            </a:endParaRPr>
          </a:p>
        </p:txBody>
      </p:sp>
      <p:cxnSp>
        <p:nvCxnSpPr>
          <p:cNvPr id="5" name="Straight Arrow Connector 4"/>
          <p:cNvCxnSpPr>
            <a:stCxn id="2" idx="6"/>
            <a:endCxn id="6" idx="1"/>
          </p:cNvCxnSpPr>
          <p:nvPr/>
        </p:nvCxnSpPr>
        <p:spPr>
          <a:xfrm flipV="1">
            <a:off x="2383367" y="547688"/>
            <a:ext cx="1012976" cy="2010570"/>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3396343" y="223838"/>
            <a:ext cx="2452914" cy="6477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Thí</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nghiệm</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chứng</a:t>
            </a:r>
            <a:r>
              <a:rPr lang="en-US" sz="2400" dirty="0">
                <a:solidFill>
                  <a:srgbClr val="FFFF00"/>
                </a:solidFill>
                <a:latin typeface="Times New Roman" pitchFamily="18" charset="0"/>
                <a:cs typeface="Times New Roman" pitchFamily="18" charset="0"/>
              </a:rPr>
              <a:t> minh </a:t>
            </a:r>
          </a:p>
        </p:txBody>
      </p:sp>
      <p:cxnSp>
        <p:nvCxnSpPr>
          <p:cNvPr id="8" name="Straight Arrow Connector 7"/>
          <p:cNvCxnSpPr>
            <a:stCxn id="6" idx="3"/>
            <a:endCxn id="9" idx="1"/>
          </p:cNvCxnSpPr>
          <p:nvPr/>
        </p:nvCxnSpPr>
        <p:spPr>
          <a:xfrm flipV="1">
            <a:off x="5849257" y="472283"/>
            <a:ext cx="1117600" cy="75405"/>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6966857" y="222251"/>
            <a:ext cx="4963885" cy="500063"/>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Cây</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có</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sự</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sinh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trưởng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và</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phát</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triển</a:t>
            </a:r>
            <a:r>
              <a:rPr lang="en-US" sz="2400" dirty="0">
                <a:solidFill>
                  <a:srgbClr val="FFFF00"/>
                </a:solidFill>
                <a:latin typeface="Times New Roman" pitchFamily="18" charset="0"/>
                <a:cs typeface="Times New Roman" pitchFamily="18" charset="0"/>
              </a:rPr>
              <a:t> </a:t>
            </a:r>
          </a:p>
        </p:txBody>
      </p:sp>
      <p:cxnSp>
        <p:nvCxnSpPr>
          <p:cNvPr id="11" name="Straight Arrow Connector 10"/>
          <p:cNvCxnSpPr>
            <a:stCxn id="2" idx="6"/>
          </p:cNvCxnSpPr>
          <p:nvPr/>
        </p:nvCxnSpPr>
        <p:spPr>
          <a:xfrm flipV="1">
            <a:off x="2383367" y="2060575"/>
            <a:ext cx="1030818" cy="497683"/>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414185" y="1489076"/>
            <a:ext cx="2400300" cy="7207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Mô</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phân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sinh</a:t>
            </a:r>
            <a:endParaRPr lang="en-US" sz="2400" dirty="0">
              <a:solidFill>
                <a:srgbClr val="FFFF00"/>
              </a:solidFill>
              <a:latin typeface="Times New Roman" pitchFamily="18" charset="0"/>
              <a:cs typeface="Times New Roman" pitchFamily="18" charset="0"/>
            </a:endParaRPr>
          </a:p>
        </p:txBody>
      </p:sp>
      <p:cxnSp>
        <p:nvCxnSpPr>
          <p:cNvPr id="14" name="Straight Arrow Connector 13"/>
          <p:cNvCxnSpPr>
            <a:stCxn id="12" idx="3"/>
            <a:endCxn id="15" idx="1"/>
          </p:cNvCxnSpPr>
          <p:nvPr/>
        </p:nvCxnSpPr>
        <p:spPr>
          <a:xfrm flipV="1">
            <a:off x="5814485" y="1133477"/>
            <a:ext cx="1218592" cy="715962"/>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7033077" y="879477"/>
            <a:ext cx="4897666" cy="508000"/>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Các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tế</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bào</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chưa</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phân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hóa</a:t>
            </a:r>
            <a:endParaRPr lang="en-US" sz="2400" dirty="0">
              <a:solidFill>
                <a:srgbClr val="FFFF00"/>
              </a:solidFill>
              <a:latin typeface="Times New Roman" pitchFamily="18" charset="0"/>
              <a:cs typeface="Times New Roman" pitchFamily="18" charset="0"/>
            </a:endParaRPr>
          </a:p>
        </p:txBody>
      </p:sp>
      <p:cxnSp>
        <p:nvCxnSpPr>
          <p:cNvPr id="18" name="Straight Arrow Connector 17"/>
          <p:cNvCxnSpPr>
            <a:stCxn id="12" idx="3"/>
            <a:endCxn id="19" idx="1"/>
          </p:cNvCxnSpPr>
          <p:nvPr/>
        </p:nvCxnSpPr>
        <p:spPr>
          <a:xfrm flipV="1">
            <a:off x="5814485" y="1730377"/>
            <a:ext cx="1229782" cy="119062"/>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7044267" y="1531939"/>
            <a:ext cx="4908551" cy="396875"/>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Có</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khả</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năng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phân</a:t>
            </a:r>
            <a:r>
              <a:rPr lang="en-US" sz="2400" dirty="0">
                <a:solidFill>
                  <a:srgbClr val="FFFF00"/>
                </a:solidFill>
                <a:latin typeface="Times New Roman" pitchFamily="18" charset="0"/>
                <a:cs typeface="Times New Roman" pitchFamily="18" charset="0"/>
              </a:rPr>
              <a:t> chia</a:t>
            </a:r>
          </a:p>
        </p:txBody>
      </p:sp>
      <p:cxnSp>
        <p:nvCxnSpPr>
          <p:cNvPr id="21" name="Straight Arrow Connector 20"/>
          <p:cNvCxnSpPr>
            <a:stCxn id="12" idx="3"/>
            <a:endCxn id="22" idx="1"/>
          </p:cNvCxnSpPr>
          <p:nvPr/>
        </p:nvCxnSpPr>
        <p:spPr>
          <a:xfrm>
            <a:off x="5814485" y="1849439"/>
            <a:ext cx="1229782" cy="499269"/>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a:xfrm>
            <a:off x="7044267" y="2060576"/>
            <a:ext cx="4908551" cy="576263"/>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Mô</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phân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sinh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đỉnh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mô</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phân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sinh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bên</a:t>
            </a:r>
            <a:endParaRPr lang="en-US" sz="2400" dirty="0">
              <a:solidFill>
                <a:srgbClr val="FFFF00"/>
              </a:solidFill>
              <a:latin typeface="Times New Roman" pitchFamily="18" charset="0"/>
              <a:cs typeface="Times New Roman" pitchFamily="18" charset="0"/>
            </a:endParaRPr>
          </a:p>
        </p:txBody>
      </p:sp>
      <p:cxnSp>
        <p:nvCxnSpPr>
          <p:cNvPr id="24" name="Straight Arrow Connector 23"/>
          <p:cNvCxnSpPr>
            <a:stCxn id="2" idx="6"/>
          </p:cNvCxnSpPr>
          <p:nvPr/>
        </p:nvCxnSpPr>
        <p:spPr>
          <a:xfrm>
            <a:off x="2383367" y="2559050"/>
            <a:ext cx="922867" cy="941388"/>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3306234" y="3051404"/>
            <a:ext cx="2639484" cy="86677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Các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giai</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đoạn</a:t>
            </a:r>
            <a:endParaRPr lang="en-US" sz="2400" dirty="0">
              <a:solidFill>
                <a:srgbClr val="FFFF00"/>
              </a:solidFill>
              <a:latin typeface="Times New Roman" pitchFamily="18" charset="0"/>
              <a:cs typeface="Times New Roman" pitchFamily="18" charset="0"/>
            </a:endParaRPr>
          </a:p>
        </p:txBody>
      </p:sp>
      <p:cxnSp>
        <p:nvCxnSpPr>
          <p:cNvPr id="5120" name="Straight Arrow Connector 5119"/>
          <p:cNvCxnSpPr>
            <a:stCxn id="25" idx="3"/>
            <a:endCxn id="5121" idx="1"/>
          </p:cNvCxnSpPr>
          <p:nvPr/>
        </p:nvCxnSpPr>
        <p:spPr>
          <a:xfrm>
            <a:off x="5945718" y="3484792"/>
            <a:ext cx="1035653" cy="15646"/>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21" name="Rounded Rectangle 5120"/>
          <p:cNvSpPr/>
          <p:nvPr/>
        </p:nvSpPr>
        <p:spPr>
          <a:xfrm>
            <a:off x="6981371" y="2924175"/>
            <a:ext cx="5066696" cy="1152525"/>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Hạt</a:t>
            </a:r>
            <a:r>
              <a:rPr lang="en-US" sz="2400" dirty="0">
                <a:solidFill>
                  <a:srgbClr val="FFFF00"/>
                </a:solidFill>
                <a:latin typeface="Times New Roman" pitchFamily="18" charset="0"/>
                <a:cs typeface="Times New Roman" pitchFamily="18" charset="0"/>
              </a:rPr>
              <a:t>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hạt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nảy</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mầm</a:t>
            </a:r>
            <a:r>
              <a:rPr lang="en-US" sz="2400" dirty="0">
                <a:solidFill>
                  <a:srgbClr val="FFFF00"/>
                </a:solidFill>
                <a:latin typeface="Times New Roman" pitchFamily="18" charset="0"/>
                <a:cs typeface="Times New Roman" pitchFamily="18" charset="0"/>
                <a:sym typeface="Wingdings" pitchFamily="2" charset="2"/>
              </a:rPr>
              <a:t>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cây</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mầm</a:t>
            </a:r>
            <a:r>
              <a:rPr lang="en-US" sz="2400" dirty="0">
                <a:solidFill>
                  <a:srgbClr val="FFFF00"/>
                </a:solidFill>
                <a:latin typeface="Times New Roman" pitchFamily="18" charset="0"/>
                <a:cs typeface="Times New Roman" pitchFamily="18" charset="0"/>
                <a:sym typeface="Wingdings" pitchFamily="2" charset="2"/>
              </a:rPr>
              <a:t>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cây</a:t>
            </a:r>
            <a:r>
              <a:rPr lang="en-US" sz="2400" dirty="0">
                <a:solidFill>
                  <a:srgbClr val="FFFF00"/>
                </a:solidFill>
                <a:latin typeface="Times New Roman" pitchFamily="18" charset="0"/>
                <a:cs typeface="Times New Roman" pitchFamily="18" charset="0"/>
                <a:sym typeface="Wingdings" pitchFamily="2" charset="2"/>
              </a:rPr>
              <a:t> con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cây</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trưởng</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thành</a:t>
            </a:r>
            <a:r>
              <a:rPr lang="en-US" sz="2400" dirty="0">
                <a:solidFill>
                  <a:srgbClr val="FFFF00"/>
                </a:solidFill>
                <a:latin typeface="Times New Roman" pitchFamily="18" charset="0"/>
                <a:cs typeface="Times New Roman" pitchFamily="18" charset="0"/>
                <a:sym typeface="Wingdings" pitchFamily="2" charset="2"/>
              </a:rPr>
              <a:t>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cây</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ra</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hoa</a:t>
            </a:r>
            <a:r>
              <a:rPr lang="en-US" sz="2400" dirty="0">
                <a:solidFill>
                  <a:srgbClr val="FFFF00"/>
                </a:solidFill>
                <a:latin typeface="Times New Roman" pitchFamily="18" charset="0"/>
                <a:cs typeface="Times New Roman" pitchFamily="18" charset="0"/>
                <a:sym typeface="Wingdings" pitchFamily="2" charset="2"/>
              </a:rPr>
              <a:t> </a:t>
            </a:r>
            <a:r>
              <a:rPr lang="en-US" sz="2400" dirty="0">
                <a:solidFill>
                  <a:srgbClr val="FFFF00"/>
                </a:solidFill>
                <a:latin typeface="Times New Roman" pitchFamily="18" charset="0"/>
                <a:cs typeface="Times New Roman" pitchFamily="18" charset="0"/>
                <a:sym typeface="Wingdings 3"/>
              </a:rPr>
              <a:t></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cây</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tạo</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quả</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và</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hình</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thành</a:t>
            </a:r>
            <a:r>
              <a:rPr lang="en-US" sz="2400" dirty="0">
                <a:solidFill>
                  <a:srgbClr val="FFFF00"/>
                </a:solidFill>
                <a:latin typeface="Times New Roman" pitchFamily="18" charset="0"/>
                <a:cs typeface="Times New Roman" pitchFamily="18" charset="0"/>
                <a:sym typeface="Wingdings" pitchFamily="2" charset="2"/>
              </a:rPr>
              <a:t> </a:t>
            </a:r>
            <a:r>
              <a:rPr lang="en-US" sz="2400" dirty="0" err="1">
                <a:solidFill>
                  <a:srgbClr val="FFFF00"/>
                </a:solidFill>
                <a:latin typeface="Times New Roman" pitchFamily="18" charset="0"/>
                <a:cs typeface="Times New Roman" pitchFamily="18" charset="0"/>
                <a:sym typeface="Wingdings" pitchFamily="2" charset="2"/>
              </a:rPr>
              <a:t>hạt</a:t>
            </a:r>
            <a:r>
              <a:rPr lang="en-US" sz="2400" dirty="0">
                <a:solidFill>
                  <a:srgbClr val="FFFF00"/>
                </a:solidFill>
                <a:latin typeface="Times New Roman" pitchFamily="18" charset="0"/>
                <a:cs typeface="Times New Roman" pitchFamily="18" charset="0"/>
                <a:sym typeface="Wingdings" pitchFamily="2" charset="2"/>
              </a:rPr>
              <a:t>.</a:t>
            </a:r>
            <a:endParaRPr lang="en-US" sz="2400" dirty="0">
              <a:solidFill>
                <a:srgbClr val="FFFF00"/>
              </a:solidFill>
              <a:latin typeface="Times New Roman" pitchFamily="18" charset="0"/>
              <a:cs typeface="Times New Roman" pitchFamily="18" charset="0"/>
            </a:endParaRPr>
          </a:p>
        </p:txBody>
      </p:sp>
      <p:cxnSp>
        <p:nvCxnSpPr>
          <p:cNvPr id="5125" name="Straight Arrow Connector 5124"/>
          <p:cNvCxnSpPr>
            <a:stCxn id="2" idx="6"/>
            <a:endCxn id="5126" idx="0"/>
          </p:cNvCxnSpPr>
          <p:nvPr/>
        </p:nvCxnSpPr>
        <p:spPr>
          <a:xfrm>
            <a:off x="2383367" y="2558258"/>
            <a:ext cx="23283" cy="1981993"/>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26" name="Rectangle 5125"/>
          <p:cNvSpPr/>
          <p:nvPr/>
        </p:nvSpPr>
        <p:spPr>
          <a:xfrm>
            <a:off x="1523999" y="4540251"/>
            <a:ext cx="1765301" cy="5762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Ứng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dụng</a:t>
            </a:r>
            <a:endParaRPr lang="en-US" sz="2400" dirty="0">
              <a:solidFill>
                <a:srgbClr val="FFFF00"/>
              </a:solidFill>
              <a:latin typeface="Times New Roman" pitchFamily="18" charset="0"/>
              <a:cs typeface="Times New Roman" pitchFamily="18" charset="0"/>
            </a:endParaRPr>
          </a:p>
        </p:txBody>
      </p:sp>
      <p:cxnSp>
        <p:nvCxnSpPr>
          <p:cNvPr id="5128" name="Straight Arrow Connector 5127"/>
          <p:cNvCxnSpPr>
            <a:stCxn id="5126" idx="3"/>
            <a:endCxn id="5129" idx="1"/>
          </p:cNvCxnSpPr>
          <p:nvPr/>
        </p:nvCxnSpPr>
        <p:spPr>
          <a:xfrm flipV="1">
            <a:off x="3289300" y="4456908"/>
            <a:ext cx="2202508" cy="371475"/>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29" name="Rounded Rectangle 5128"/>
          <p:cNvSpPr/>
          <p:nvPr/>
        </p:nvSpPr>
        <p:spPr>
          <a:xfrm>
            <a:off x="5491808" y="4267201"/>
            <a:ext cx="6525985" cy="379413"/>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Đưa</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ra</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các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biện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pháp</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chăm</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sóc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phù</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hợp</a:t>
            </a:r>
            <a:endParaRPr lang="en-US" sz="2400" dirty="0">
              <a:solidFill>
                <a:srgbClr val="FFFF00"/>
              </a:solidFill>
              <a:latin typeface="Times New Roman" pitchFamily="18" charset="0"/>
              <a:cs typeface="Times New Roman" pitchFamily="18" charset="0"/>
            </a:endParaRPr>
          </a:p>
        </p:txBody>
      </p:sp>
      <p:cxnSp>
        <p:nvCxnSpPr>
          <p:cNvPr id="5131" name="Straight Arrow Connector 5130"/>
          <p:cNvCxnSpPr>
            <a:stCxn id="5126" idx="3"/>
            <a:endCxn id="5132" idx="1"/>
          </p:cNvCxnSpPr>
          <p:nvPr/>
        </p:nvCxnSpPr>
        <p:spPr>
          <a:xfrm>
            <a:off x="3289300" y="4828383"/>
            <a:ext cx="2202508" cy="205353"/>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32" name="Rectangle 5131"/>
          <p:cNvSpPr/>
          <p:nvPr/>
        </p:nvSpPr>
        <p:spPr>
          <a:xfrm>
            <a:off x="5491808" y="4842329"/>
            <a:ext cx="6511471" cy="382814"/>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Xác</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định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thời</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điểm</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thu</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hoạch</a:t>
            </a:r>
            <a:endParaRPr lang="en-US" sz="2400" dirty="0">
              <a:solidFill>
                <a:srgbClr val="FFFF00"/>
              </a:solidFill>
              <a:latin typeface="Times New Roman" pitchFamily="18" charset="0"/>
              <a:cs typeface="Times New Roman" pitchFamily="18" charset="0"/>
            </a:endParaRPr>
          </a:p>
        </p:txBody>
      </p:sp>
      <p:cxnSp>
        <p:nvCxnSpPr>
          <p:cNvPr id="5134" name="Straight Arrow Connector 5133"/>
          <p:cNvCxnSpPr>
            <a:endCxn id="5135" idx="1"/>
          </p:cNvCxnSpPr>
          <p:nvPr/>
        </p:nvCxnSpPr>
        <p:spPr>
          <a:xfrm>
            <a:off x="3274786" y="4828384"/>
            <a:ext cx="2187990" cy="882756"/>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35" name="Rectangle 5134"/>
          <p:cNvSpPr/>
          <p:nvPr/>
        </p:nvSpPr>
        <p:spPr>
          <a:xfrm>
            <a:off x="5462776" y="5428565"/>
            <a:ext cx="6569531" cy="565150"/>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Điều</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khiển</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yếu</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tố</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môi</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trường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trồng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đúng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mùa</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vụ</a:t>
            </a:r>
            <a:endParaRPr lang="en-US" sz="2400" dirty="0">
              <a:solidFill>
                <a:srgbClr val="FFFF00"/>
              </a:solidFill>
              <a:latin typeface="Times New Roman" pitchFamily="18" charset="0"/>
              <a:cs typeface="Times New Roman" pitchFamily="18" charset="0"/>
            </a:endParaRPr>
          </a:p>
        </p:txBody>
      </p:sp>
      <p:cxnSp>
        <p:nvCxnSpPr>
          <p:cNvPr id="5141" name="Straight Arrow Connector 5140"/>
          <p:cNvCxnSpPr>
            <a:stCxn id="5126" idx="3"/>
            <a:endCxn id="5142" idx="1"/>
          </p:cNvCxnSpPr>
          <p:nvPr/>
        </p:nvCxnSpPr>
        <p:spPr>
          <a:xfrm>
            <a:off x="3289300" y="4828383"/>
            <a:ext cx="2144453" cy="1663466"/>
          </a:xfrm>
          <a:prstGeom prst="straightConnector1">
            <a:avLst/>
          </a:prstGeom>
          <a:ln w="38100">
            <a:solidFill>
              <a:srgbClr val="FF00FF"/>
            </a:solidFill>
            <a:tailEnd type="arrow"/>
          </a:ln>
        </p:spPr>
        <p:style>
          <a:lnRef idx="1">
            <a:schemeClr val="accent1"/>
          </a:lnRef>
          <a:fillRef idx="0">
            <a:schemeClr val="accent1"/>
          </a:fillRef>
          <a:effectRef idx="0">
            <a:schemeClr val="accent1"/>
          </a:effectRef>
          <a:fontRef idx="minor">
            <a:schemeClr val="tx1"/>
          </a:fontRef>
        </p:style>
      </p:cxnSp>
      <p:sp>
        <p:nvSpPr>
          <p:cNvPr id="5142" name="Rounded Rectangle 5141"/>
          <p:cNvSpPr/>
          <p:nvPr/>
        </p:nvSpPr>
        <p:spPr>
          <a:xfrm>
            <a:off x="5433753" y="6311668"/>
            <a:ext cx="6569526" cy="360362"/>
          </a:xfrm>
          <a:prstGeom prst="round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dirty="0" err="1">
                <a:solidFill>
                  <a:srgbClr val="FFFF00"/>
                </a:solidFill>
                <a:latin typeface="Times New Roman" pitchFamily="18" charset="0"/>
                <a:cs typeface="Times New Roman" pitchFamily="18" charset="0"/>
              </a:rPr>
              <a:t>Sử</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dụng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chất</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kích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thích</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làm</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tăng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năng</a:t>
            </a:r>
            <a:r>
              <a:rPr lang="en-US" sz="2400" dirty="0">
                <a:solidFill>
                  <a:srgbClr val="FFFF00"/>
                </a:solidFill>
                <a:latin typeface="Times New Roman" pitchFamily="18" charset="0"/>
                <a:cs typeface="Times New Roman" pitchFamily="18" charset="0"/>
              </a:rPr>
              <a:t> </a:t>
            </a:r>
            <a:r>
              <a:rPr lang="en-US" sz="2400" dirty="0" err="1">
                <a:solidFill>
                  <a:srgbClr val="FFFF00"/>
                </a:solidFill>
                <a:latin typeface="Times New Roman" pitchFamily="18" charset="0"/>
                <a:cs typeface="Times New Roman" pitchFamily="18" charset="0"/>
              </a:rPr>
              <a:t>suất</a:t>
            </a:r>
            <a:endParaRPr lang="en-US" sz="2400"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upRight)">
                                      <p:cBhvr>
                                        <p:cTn id="12" dur="1000"/>
                                        <p:tgtEl>
                                          <p:spTgt spid="5"/>
                                        </p:tgtEl>
                                      </p:cBhvr>
                                    </p:animEffect>
                                  </p:childTnLst>
                                </p:cTn>
                              </p:par>
                            </p:childTnLst>
                          </p:cTn>
                        </p:par>
                        <p:par>
                          <p:cTn id="13" fill="hold">
                            <p:stCondLst>
                              <p:cond delay="1000"/>
                            </p:stCondLst>
                            <p:childTnLst>
                              <p:par>
                                <p:cTn id="14" presetID="6" presetClass="entr" presetSubtype="16"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ircle(in)">
                                      <p:cBhvr>
                                        <p:cTn id="16" dur="20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3"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upRight)">
                                      <p:cBhvr>
                                        <p:cTn id="21" dur="1000"/>
                                        <p:tgtEl>
                                          <p:spTgt spid="11"/>
                                        </p:tgtEl>
                                      </p:cBhvr>
                                    </p:animEffect>
                                  </p:childTnLst>
                                </p:cTn>
                              </p:par>
                            </p:childTnLst>
                          </p:cTn>
                        </p:par>
                        <p:par>
                          <p:cTn id="22" fill="hold">
                            <p:stCondLst>
                              <p:cond delay="1000"/>
                            </p:stCondLst>
                            <p:childTnLst>
                              <p:par>
                                <p:cTn id="23" presetID="6" presetClass="entr" presetSubtype="16"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circle(in)">
                                      <p:cBhvr>
                                        <p:cTn id="25" dur="20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nodeType="click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strips(downRight)">
                                      <p:cBhvr>
                                        <p:cTn id="30" dur="1000"/>
                                        <p:tgtEl>
                                          <p:spTgt spid="24"/>
                                        </p:tgtEl>
                                      </p:cBhvr>
                                    </p:animEffect>
                                  </p:childTnLst>
                                </p:cTn>
                              </p:par>
                            </p:childTnLst>
                          </p:cTn>
                        </p:par>
                        <p:par>
                          <p:cTn id="31" fill="hold">
                            <p:stCondLst>
                              <p:cond delay="1000"/>
                            </p:stCondLst>
                            <p:childTnLst>
                              <p:par>
                                <p:cTn id="32" presetID="6" presetClass="entr" presetSubtype="16" fill="hold" grpId="0" nodeType="after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circle(in)">
                                      <p:cBhvr>
                                        <p:cTn id="34" dur="20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6" fill="hold" nodeType="clickEffect">
                                  <p:stCondLst>
                                    <p:cond delay="0"/>
                                  </p:stCondLst>
                                  <p:childTnLst>
                                    <p:set>
                                      <p:cBhvr>
                                        <p:cTn id="38" dur="1" fill="hold">
                                          <p:stCondLst>
                                            <p:cond delay="0"/>
                                          </p:stCondLst>
                                        </p:cTn>
                                        <p:tgtEl>
                                          <p:spTgt spid="5125"/>
                                        </p:tgtEl>
                                        <p:attrNameLst>
                                          <p:attrName>style.visibility</p:attrName>
                                        </p:attrNameLst>
                                      </p:cBhvr>
                                      <p:to>
                                        <p:strVal val="visible"/>
                                      </p:to>
                                    </p:set>
                                    <p:animEffect transition="in" filter="strips(downRight)">
                                      <p:cBhvr>
                                        <p:cTn id="39" dur="1000"/>
                                        <p:tgtEl>
                                          <p:spTgt spid="5125"/>
                                        </p:tgtEl>
                                      </p:cBhvr>
                                    </p:animEffect>
                                  </p:childTnLst>
                                </p:cTn>
                              </p:par>
                            </p:childTnLst>
                          </p:cTn>
                        </p:par>
                        <p:par>
                          <p:cTn id="40" fill="hold">
                            <p:stCondLst>
                              <p:cond delay="1000"/>
                            </p:stCondLst>
                            <p:childTnLst>
                              <p:par>
                                <p:cTn id="41" presetID="6" presetClass="entr" presetSubtype="16" fill="hold" grpId="0" nodeType="afterEffect">
                                  <p:stCondLst>
                                    <p:cond delay="0"/>
                                  </p:stCondLst>
                                  <p:childTnLst>
                                    <p:set>
                                      <p:cBhvr>
                                        <p:cTn id="42" dur="1" fill="hold">
                                          <p:stCondLst>
                                            <p:cond delay="0"/>
                                          </p:stCondLst>
                                        </p:cTn>
                                        <p:tgtEl>
                                          <p:spTgt spid="5126"/>
                                        </p:tgtEl>
                                        <p:attrNameLst>
                                          <p:attrName>style.visibility</p:attrName>
                                        </p:attrNameLst>
                                      </p:cBhvr>
                                      <p:to>
                                        <p:strVal val="visible"/>
                                      </p:to>
                                    </p:set>
                                    <p:animEffect transition="in" filter="circle(in)">
                                      <p:cBhvr>
                                        <p:cTn id="43" dur="2000"/>
                                        <p:tgtEl>
                                          <p:spTgt spid="5126"/>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strips(downRight)">
                                      <p:cBhvr>
                                        <p:cTn id="48" dur="1000"/>
                                        <p:tgtEl>
                                          <p:spTgt spid="8"/>
                                        </p:tgtEl>
                                      </p:cBhvr>
                                    </p:animEffect>
                                  </p:childTnLst>
                                </p:cTn>
                              </p:par>
                            </p:childTnLst>
                          </p:cTn>
                        </p:par>
                        <p:par>
                          <p:cTn id="49" fill="hold">
                            <p:stCondLst>
                              <p:cond delay="1000"/>
                            </p:stCondLst>
                            <p:childTnLst>
                              <p:par>
                                <p:cTn id="50" presetID="6" presetClass="entr" presetSubtype="16" fill="hold" grpId="0" nodeType="after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circle(in)">
                                      <p:cBhvr>
                                        <p:cTn id="52" dur="20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strips(downRight)">
                                      <p:cBhvr>
                                        <p:cTn id="57" dur="1000"/>
                                        <p:tgtEl>
                                          <p:spTgt spid="14"/>
                                        </p:tgtEl>
                                      </p:cBhvr>
                                    </p:animEffect>
                                  </p:childTnLst>
                                </p:cTn>
                              </p:par>
                            </p:childTnLst>
                          </p:cTn>
                        </p:par>
                        <p:par>
                          <p:cTn id="58" fill="hold">
                            <p:stCondLst>
                              <p:cond delay="1000"/>
                            </p:stCondLst>
                            <p:childTnLst>
                              <p:par>
                                <p:cTn id="59" presetID="6" presetClass="entr" presetSubtype="16" fill="hold" grpId="0" nodeType="after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circle(in)">
                                      <p:cBhvr>
                                        <p:cTn id="61" dur="2000"/>
                                        <p:tgtEl>
                                          <p:spTgt spid="15"/>
                                        </p:tgtEl>
                                      </p:cBhvr>
                                    </p:animEffect>
                                  </p:childTnLst>
                                </p:cTn>
                              </p:par>
                            </p:childTnLst>
                          </p:cTn>
                        </p:par>
                      </p:childTnLst>
                    </p:cTn>
                  </p:par>
                  <p:par>
                    <p:cTn id="62" fill="hold">
                      <p:stCondLst>
                        <p:cond delay="indefinite"/>
                      </p:stCondLst>
                      <p:childTnLst>
                        <p:par>
                          <p:cTn id="63" fill="hold">
                            <p:stCondLst>
                              <p:cond delay="0"/>
                            </p:stCondLst>
                            <p:childTnLst>
                              <p:par>
                                <p:cTn id="64" presetID="18" presetClass="entr" presetSubtype="6" fill="hold" nodeType="click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strips(downRight)">
                                      <p:cBhvr>
                                        <p:cTn id="66" dur="1000"/>
                                        <p:tgtEl>
                                          <p:spTgt spid="18"/>
                                        </p:tgtEl>
                                      </p:cBhvr>
                                    </p:animEffect>
                                  </p:childTnLst>
                                </p:cTn>
                              </p:par>
                            </p:childTnLst>
                          </p:cTn>
                        </p:par>
                        <p:par>
                          <p:cTn id="67" fill="hold">
                            <p:stCondLst>
                              <p:cond delay="1000"/>
                            </p:stCondLst>
                            <p:childTnLst>
                              <p:par>
                                <p:cTn id="68" presetID="6" presetClass="entr" presetSubtype="16" fill="hold" grpId="0" nodeType="after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circle(in)">
                                      <p:cBhvr>
                                        <p:cTn id="70" dur="2000"/>
                                        <p:tgtEl>
                                          <p:spTgt spid="19"/>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6" fill="hold" nodeType="clickEffect">
                                  <p:stCondLst>
                                    <p:cond delay="0"/>
                                  </p:stCondLst>
                                  <p:childTnLst>
                                    <p:set>
                                      <p:cBhvr>
                                        <p:cTn id="74" dur="1" fill="hold">
                                          <p:stCondLst>
                                            <p:cond delay="0"/>
                                          </p:stCondLst>
                                        </p:cTn>
                                        <p:tgtEl>
                                          <p:spTgt spid="21"/>
                                        </p:tgtEl>
                                        <p:attrNameLst>
                                          <p:attrName>style.visibility</p:attrName>
                                        </p:attrNameLst>
                                      </p:cBhvr>
                                      <p:to>
                                        <p:strVal val="visible"/>
                                      </p:to>
                                    </p:set>
                                    <p:animEffect transition="in" filter="strips(downRight)">
                                      <p:cBhvr>
                                        <p:cTn id="75" dur="1000"/>
                                        <p:tgtEl>
                                          <p:spTgt spid="21"/>
                                        </p:tgtEl>
                                      </p:cBhvr>
                                    </p:animEffect>
                                  </p:childTnLst>
                                </p:cTn>
                              </p:par>
                            </p:childTnLst>
                          </p:cTn>
                        </p:par>
                        <p:par>
                          <p:cTn id="76" fill="hold">
                            <p:stCondLst>
                              <p:cond delay="1000"/>
                            </p:stCondLst>
                            <p:childTnLst>
                              <p:par>
                                <p:cTn id="77" presetID="6" presetClass="entr" presetSubtype="16" fill="hold" grpId="0" nodeType="after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circle(in)">
                                      <p:cBhvr>
                                        <p:cTn id="79" dur="2000"/>
                                        <p:tgtEl>
                                          <p:spTgt spid="22"/>
                                        </p:tgtEl>
                                      </p:cBhvr>
                                    </p:animEffect>
                                  </p:childTnLst>
                                </p:cTn>
                              </p:par>
                            </p:childTnLst>
                          </p:cTn>
                        </p:par>
                      </p:childTnLst>
                    </p:cTn>
                  </p:par>
                  <p:par>
                    <p:cTn id="80" fill="hold">
                      <p:stCondLst>
                        <p:cond delay="indefinite"/>
                      </p:stCondLst>
                      <p:childTnLst>
                        <p:par>
                          <p:cTn id="81" fill="hold">
                            <p:stCondLst>
                              <p:cond delay="0"/>
                            </p:stCondLst>
                            <p:childTnLst>
                              <p:par>
                                <p:cTn id="82" presetID="18" presetClass="entr" presetSubtype="6" fill="hold" nodeType="clickEffect">
                                  <p:stCondLst>
                                    <p:cond delay="0"/>
                                  </p:stCondLst>
                                  <p:childTnLst>
                                    <p:set>
                                      <p:cBhvr>
                                        <p:cTn id="83" dur="1" fill="hold">
                                          <p:stCondLst>
                                            <p:cond delay="0"/>
                                          </p:stCondLst>
                                        </p:cTn>
                                        <p:tgtEl>
                                          <p:spTgt spid="5120"/>
                                        </p:tgtEl>
                                        <p:attrNameLst>
                                          <p:attrName>style.visibility</p:attrName>
                                        </p:attrNameLst>
                                      </p:cBhvr>
                                      <p:to>
                                        <p:strVal val="visible"/>
                                      </p:to>
                                    </p:set>
                                    <p:animEffect transition="in" filter="strips(downRight)">
                                      <p:cBhvr>
                                        <p:cTn id="84" dur="1000"/>
                                        <p:tgtEl>
                                          <p:spTgt spid="5120"/>
                                        </p:tgtEl>
                                      </p:cBhvr>
                                    </p:animEffect>
                                  </p:childTnLst>
                                </p:cTn>
                              </p:par>
                            </p:childTnLst>
                          </p:cTn>
                        </p:par>
                        <p:par>
                          <p:cTn id="85" fill="hold">
                            <p:stCondLst>
                              <p:cond delay="1000"/>
                            </p:stCondLst>
                            <p:childTnLst>
                              <p:par>
                                <p:cTn id="86" presetID="6" presetClass="entr" presetSubtype="16" fill="hold" grpId="0" nodeType="afterEffect">
                                  <p:stCondLst>
                                    <p:cond delay="0"/>
                                  </p:stCondLst>
                                  <p:childTnLst>
                                    <p:set>
                                      <p:cBhvr>
                                        <p:cTn id="87" dur="1" fill="hold">
                                          <p:stCondLst>
                                            <p:cond delay="0"/>
                                          </p:stCondLst>
                                        </p:cTn>
                                        <p:tgtEl>
                                          <p:spTgt spid="5121"/>
                                        </p:tgtEl>
                                        <p:attrNameLst>
                                          <p:attrName>style.visibility</p:attrName>
                                        </p:attrNameLst>
                                      </p:cBhvr>
                                      <p:to>
                                        <p:strVal val="visible"/>
                                      </p:to>
                                    </p:set>
                                    <p:animEffect transition="in" filter="circle(in)">
                                      <p:cBhvr>
                                        <p:cTn id="88" dur="2000"/>
                                        <p:tgtEl>
                                          <p:spTgt spid="5121"/>
                                        </p:tgtEl>
                                      </p:cBhvr>
                                    </p:animEffect>
                                  </p:childTnLst>
                                </p:cTn>
                              </p:par>
                            </p:childTnLst>
                          </p:cTn>
                        </p:par>
                      </p:childTnLst>
                    </p:cTn>
                  </p:par>
                  <p:par>
                    <p:cTn id="89" fill="hold">
                      <p:stCondLst>
                        <p:cond delay="indefinite"/>
                      </p:stCondLst>
                      <p:childTnLst>
                        <p:par>
                          <p:cTn id="90" fill="hold">
                            <p:stCondLst>
                              <p:cond delay="0"/>
                            </p:stCondLst>
                            <p:childTnLst>
                              <p:par>
                                <p:cTn id="91" presetID="18" presetClass="entr" presetSubtype="6" fill="hold" nodeType="clickEffect">
                                  <p:stCondLst>
                                    <p:cond delay="0"/>
                                  </p:stCondLst>
                                  <p:childTnLst>
                                    <p:set>
                                      <p:cBhvr>
                                        <p:cTn id="92" dur="1" fill="hold">
                                          <p:stCondLst>
                                            <p:cond delay="0"/>
                                          </p:stCondLst>
                                        </p:cTn>
                                        <p:tgtEl>
                                          <p:spTgt spid="5128"/>
                                        </p:tgtEl>
                                        <p:attrNameLst>
                                          <p:attrName>style.visibility</p:attrName>
                                        </p:attrNameLst>
                                      </p:cBhvr>
                                      <p:to>
                                        <p:strVal val="visible"/>
                                      </p:to>
                                    </p:set>
                                    <p:animEffect transition="in" filter="strips(downRight)">
                                      <p:cBhvr>
                                        <p:cTn id="93" dur="1000"/>
                                        <p:tgtEl>
                                          <p:spTgt spid="5128"/>
                                        </p:tgtEl>
                                      </p:cBhvr>
                                    </p:animEffect>
                                  </p:childTnLst>
                                </p:cTn>
                              </p:par>
                            </p:childTnLst>
                          </p:cTn>
                        </p:par>
                        <p:par>
                          <p:cTn id="94" fill="hold">
                            <p:stCondLst>
                              <p:cond delay="1000"/>
                            </p:stCondLst>
                            <p:childTnLst>
                              <p:par>
                                <p:cTn id="95" presetID="6" presetClass="entr" presetSubtype="16" fill="hold" grpId="0" nodeType="afterEffect">
                                  <p:stCondLst>
                                    <p:cond delay="0"/>
                                  </p:stCondLst>
                                  <p:childTnLst>
                                    <p:set>
                                      <p:cBhvr>
                                        <p:cTn id="96" dur="1" fill="hold">
                                          <p:stCondLst>
                                            <p:cond delay="0"/>
                                          </p:stCondLst>
                                        </p:cTn>
                                        <p:tgtEl>
                                          <p:spTgt spid="5129"/>
                                        </p:tgtEl>
                                        <p:attrNameLst>
                                          <p:attrName>style.visibility</p:attrName>
                                        </p:attrNameLst>
                                      </p:cBhvr>
                                      <p:to>
                                        <p:strVal val="visible"/>
                                      </p:to>
                                    </p:set>
                                    <p:animEffect transition="in" filter="circle(in)">
                                      <p:cBhvr>
                                        <p:cTn id="97" dur="2000"/>
                                        <p:tgtEl>
                                          <p:spTgt spid="5129"/>
                                        </p:tgtEl>
                                      </p:cBhvr>
                                    </p:animEffect>
                                  </p:childTnLst>
                                </p:cTn>
                              </p:par>
                            </p:childTnLst>
                          </p:cTn>
                        </p:par>
                      </p:childTnLst>
                    </p:cTn>
                  </p:par>
                  <p:par>
                    <p:cTn id="98" fill="hold">
                      <p:stCondLst>
                        <p:cond delay="indefinite"/>
                      </p:stCondLst>
                      <p:childTnLst>
                        <p:par>
                          <p:cTn id="99" fill="hold">
                            <p:stCondLst>
                              <p:cond delay="0"/>
                            </p:stCondLst>
                            <p:childTnLst>
                              <p:par>
                                <p:cTn id="100" presetID="18" presetClass="entr" presetSubtype="6" fill="hold" nodeType="clickEffect">
                                  <p:stCondLst>
                                    <p:cond delay="0"/>
                                  </p:stCondLst>
                                  <p:childTnLst>
                                    <p:set>
                                      <p:cBhvr>
                                        <p:cTn id="101" dur="1" fill="hold">
                                          <p:stCondLst>
                                            <p:cond delay="0"/>
                                          </p:stCondLst>
                                        </p:cTn>
                                        <p:tgtEl>
                                          <p:spTgt spid="5131"/>
                                        </p:tgtEl>
                                        <p:attrNameLst>
                                          <p:attrName>style.visibility</p:attrName>
                                        </p:attrNameLst>
                                      </p:cBhvr>
                                      <p:to>
                                        <p:strVal val="visible"/>
                                      </p:to>
                                    </p:set>
                                    <p:animEffect transition="in" filter="strips(downRight)">
                                      <p:cBhvr>
                                        <p:cTn id="102" dur="1000"/>
                                        <p:tgtEl>
                                          <p:spTgt spid="5131"/>
                                        </p:tgtEl>
                                      </p:cBhvr>
                                    </p:animEffect>
                                  </p:childTnLst>
                                </p:cTn>
                              </p:par>
                            </p:childTnLst>
                          </p:cTn>
                        </p:par>
                        <p:par>
                          <p:cTn id="103" fill="hold">
                            <p:stCondLst>
                              <p:cond delay="1000"/>
                            </p:stCondLst>
                            <p:childTnLst>
                              <p:par>
                                <p:cTn id="104" presetID="6" presetClass="entr" presetSubtype="16" fill="hold" grpId="0" nodeType="afterEffect">
                                  <p:stCondLst>
                                    <p:cond delay="0"/>
                                  </p:stCondLst>
                                  <p:childTnLst>
                                    <p:set>
                                      <p:cBhvr>
                                        <p:cTn id="105" dur="1" fill="hold">
                                          <p:stCondLst>
                                            <p:cond delay="0"/>
                                          </p:stCondLst>
                                        </p:cTn>
                                        <p:tgtEl>
                                          <p:spTgt spid="5132"/>
                                        </p:tgtEl>
                                        <p:attrNameLst>
                                          <p:attrName>style.visibility</p:attrName>
                                        </p:attrNameLst>
                                      </p:cBhvr>
                                      <p:to>
                                        <p:strVal val="visible"/>
                                      </p:to>
                                    </p:set>
                                    <p:animEffect transition="in" filter="circle(in)">
                                      <p:cBhvr>
                                        <p:cTn id="106" dur="2000"/>
                                        <p:tgtEl>
                                          <p:spTgt spid="5132"/>
                                        </p:tgtEl>
                                      </p:cBhvr>
                                    </p:animEffect>
                                  </p:childTnLst>
                                </p:cTn>
                              </p:par>
                            </p:childTnLst>
                          </p:cTn>
                        </p:par>
                      </p:childTnLst>
                    </p:cTn>
                  </p:par>
                  <p:par>
                    <p:cTn id="107" fill="hold">
                      <p:stCondLst>
                        <p:cond delay="indefinite"/>
                      </p:stCondLst>
                      <p:childTnLst>
                        <p:par>
                          <p:cTn id="108" fill="hold">
                            <p:stCondLst>
                              <p:cond delay="0"/>
                            </p:stCondLst>
                            <p:childTnLst>
                              <p:par>
                                <p:cTn id="109" presetID="18" presetClass="entr" presetSubtype="6" fill="hold" nodeType="clickEffect">
                                  <p:stCondLst>
                                    <p:cond delay="0"/>
                                  </p:stCondLst>
                                  <p:childTnLst>
                                    <p:set>
                                      <p:cBhvr>
                                        <p:cTn id="110" dur="1" fill="hold">
                                          <p:stCondLst>
                                            <p:cond delay="0"/>
                                          </p:stCondLst>
                                        </p:cTn>
                                        <p:tgtEl>
                                          <p:spTgt spid="5134"/>
                                        </p:tgtEl>
                                        <p:attrNameLst>
                                          <p:attrName>style.visibility</p:attrName>
                                        </p:attrNameLst>
                                      </p:cBhvr>
                                      <p:to>
                                        <p:strVal val="visible"/>
                                      </p:to>
                                    </p:set>
                                    <p:animEffect transition="in" filter="strips(downRight)">
                                      <p:cBhvr>
                                        <p:cTn id="111" dur="1000"/>
                                        <p:tgtEl>
                                          <p:spTgt spid="5134"/>
                                        </p:tgtEl>
                                      </p:cBhvr>
                                    </p:animEffect>
                                  </p:childTnLst>
                                </p:cTn>
                              </p:par>
                            </p:childTnLst>
                          </p:cTn>
                        </p:par>
                        <p:par>
                          <p:cTn id="112" fill="hold">
                            <p:stCondLst>
                              <p:cond delay="1000"/>
                            </p:stCondLst>
                            <p:childTnLst>
                              <p:par>
                                <p:cTn id="113" presetID="6" presetClass="entr" presetSubtype="16" fill="hold" grpId="0" nodeType="afterEffect">
                                  <p:stCondLst>
                                    <p:cond delay="0"/>
                                  </p:stCondLst>
                                  <p:childTnLst>
                                    <p:set>
                                      <p:cBhvr>
                                        <p:cTn id="114" dur="1" fill="hold">
                                          <p:stCondLst>
                                            <p:cond delay="0"/>
                                          </p:stCondLst>
                                        </p:cTn>
                                        <p:tgtEl>
                                          <p:spTgt spid="5135"/>
                                        </p:tgtEl>
                                        <p:attrNameLst>
                                          <p:attrName>style.visibility</p:attrName>
                                        </p:attrNameLst>
                                      </p:cBhvr>
                                      <p:to>
                                        <p:strVal val="visible"/>
                                      </p:to>
                                    </p:set>
                                    <p:animEffect transition="in" filter="circle(in)">
                                      <p:cBhvr>
                                        <p:cTn id="115" dur="2000"/>
                                        <p:tgtEl>
                                          <p:spTgt spid="5135"/>
                                        </p:tgtEl>
                                      </p:cBhvr>
                                    </p:animEffect>
                                  </p:childTnLst>
                                </p:cTn>
                              </p:par>
                            </p:childTnLst>
                          </p:cTn>
                        </p:par>
                      </p:childTnLst>
                    </p:cTn>
                  </p:par>
                  <p:par>
                    <p:cTn id="116" fill="hold">
                      <p:stCondLst>
                        <p:cond delay="indefinite"/>
                      </p:stCondLst>
                      <p:childTnLst>
                        <p:par>
                          <p:cTn id="117" fill="hold">
                            <p:stCondLst>
                              <p:cond delay="0"/>
                            </p:stCondLst>
                            <p:childTnLst>
                              <p:par>
                                <p:cTn id="118" presetID="18" presetClass="entr" presetSubtype="6" fill="hold" nodeType="clickEffect">
                                  <p:stCondLst>
                                    <p:cond delay="0"/>
                                  </p:stCondLst>
                                  <p:childTnLst>
                                    <p:set>
                                      <p:cBhvr>
                                        <p:cTn id="119" dur="1" fill="hold">
                                          <p:stCondLst>
                                            <p:cond delay="0"/>
                                          </p:stCondLst>
                                        </p:cTn>
                                        <p:tgtEl>
                                          <p:spTgt spid="5141"/>
                                        </p:tgtEl>
                                        <p:attrNameLst>
                                          <p:attrName>style.visibility</p:attrName>
                                        </p:attrNameLst>
                                      </p:cBhvr>
                                      <p:to>
                                        <p:strVal val="visible"/>
                                      </p:to>
                                    </p:set>
                                    <p:animEffect transition="in" filter="strips(downRight)">
                                      <p:cBhvr>
                                        <p:cTn id="120" dur="1000"/>
                                        <p:tgtEl>
                                          <p:spTgt spid="5141"/>
                                        </p:tgtEl>
                                      </p:cBhvr>
                                    </p:animEffect>
                                  </p:childTnLst>
                                </p:cTn>
                              </p:par>
                            </p:childTnLst>
                          </p:cTn>
                        </p:par>
                        <p:par>
                          <p:cTn id="121" fill="hold">
                            <p:stCondLst>
                              <p:cond delay="17000"/>
                            </p:stCondLst>
                            <p:childTnLst>
                              <p:par>
                                <p:cTn id="122" presetID="6" presetClass="entr" presetSubtype="16" fill="hold" grpId="0" nodeType="afterEffect">
                                  <p:stCondLst>
                                    <p:cond delay="0"/>
                                  </p:stCondLst>
                                  <p:childTnLst>
                                    <p:set>
                                      <p:cBhvr>
                                        <p:cTn id="123" dur="1" fill="hold">
                                          <p:stCondLst>
                                            <p:cond delay="0"/>
                                          </p:stCondLst>
                                        </p:cTn>
                                        <p:tgtEl>
                                          <p:spTgt spid="5142"/>
                                        </p:tgtEl>
                                        <p:attrNameLst>
                                          <p:attrName>style.visibility</p:attrName>
                                        </p:attrNameLst>
                                      </p:cBhvr>
                                      <p:to>
                                        <p:strVal val="visible"/>
                                      </p:to>
                                    </p:set>
                                    <p:animEffect transition="in" filter="circle(in)">
                                      <p:cBhvr>
                                        <p:cTn id="124" dur="2000"/>
                                        <p:tgtEl>
                                          <p:spTgt spid="5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9" grpId="0" animBg="1"/>
      <p:bldP spid="12" grpId="0" animBg="1"/>
      <p:bldP spid="15" grpId="0" animBg="1"/>
      <p:bldP spid="19" grpId="0" animBg="1"/>
      <p:bldP spid="22" grpId="0" animBg="1"/>
      <p:bldP spid="25" grpId="0" animBg="1"/>
      <p:bldP spid="5121" grpId="0" animBg="1"/>
      <p:bldP spid="5126" grpId="0" animBg="1"/>
      <p:bldP spid="5129" grpId="0" animBg="1"/>
      <p:bldP spid="5132" grpId="0" animBg="1"/>
      <p:bldP spid="5135" grpId="0" animBg="1"/>
      <p:bldP spid="514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0"/>
            <a:ext cx="1219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err="1">
                <a:ln>
                  <a:noFill/>
                </a:ln>
                <a:effectLst/>
                <a:latin typeface="Times New Roman" pitchFamily="18" charset="0"/>
                <a:cs typeface="Times New Roman" pitchFamily="18" charset="0"/>
              </a:rPr>
              <a:t>Bài</a:t>
            </a:r>
            <a:r>
              <a:rPr kumimoji="0" lang="en-US" sz="2800" b="1" i="0" u="none" strike="noStrike" cap="none" normalizeH="0" baseline="0" dirty="0">
                <a:ln>
                  <a:noFill/>
                </a:ln>
                <a:effectLst/>
                <a:latin typeface="Times New Roman" pitchFamily="18" charset="0"/>
                <a:cs typeface="Times New Roman" pitchFamily="18" charset="0"/>
              </a:rPr>
              <a:t> 1: </a:t>
            </a:r>
            <a:r>
              <a:rPr kumimoji="0" lang="en-US" sz="2800" b="0" i="0" u="none" strike="noStrike" cap="none" normalizeH="0" baseline="0" dirty="0" err="1">
                <a:ln>
                  <a:noFill/>
                </a:ln>
                <a:effectLst/>
                <a:latin typeface="Times New Roman" pitchFamily="18" charset="0"/>
                <a:cs typeface="Times New Roman" pitchFamily="18" charset="0"/>
              </a:rPr>
              <a:t>Sự</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trưởng</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làm</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tăng</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bề</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ngang</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của</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thân</a:t>
            </a:r>
            <a:r>
              <a:rPr kumimoji="0" lang="en-US" sz="2800" b="0" i="0" u="none" strike="noStrike" cap="none" normalizeH="0" baseline="0" dirty="0">
                <a:ln>
                  <a:noFill/>
                </a:ln>
                <a:effectLst/>
                <a:latin typeface="Times New Roman" pitchFamily="18" charset="0"/>
                <a:cs typeface="Times New Roman" pitchFamily="18" charset="0"/>
              </a:rPr>
              <a:t> do </a:t>
            </a:r>
            <a:r>
              <a:rPr kumimoji="0" lang="en-US" sz="2800" b="0" i="0" u="none" strike="noStrike" cap="none" normalizeH="0" baseline="0" dirty="0" err="1">
                <a:ln>
                  <a:noFill/>
                </a:ln>
                <a:effectLst/>
                <a:latin typeface="Times New Roman" pitchFamily="18" charset="0"/>
                <a:cs typeface="Times New Roman" pitchFamily="18" charset="0"/>
              </a:rPr>
              <a:t>hoạt</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động</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của</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mô</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phân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nào</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sau</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đây</a:t>
            </a:r>
            <a:r>
              <a:rPr kumimoji="0" lang="en-US" sz="2800" b="0" i="0" u="none" strike="noStrike" cap="none" normalizeH="0" baseline="0" dirty="0">
                <a:ln>
                  <a:noFill/>
                </a:ln>
                <a:effectLst/>
                <a:latin typeface="Times New Roman" pitchFamily="18"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effectLst/>
                <a:latin typeface="Times New Roman" pitchFamily="18" charset="0"/>
                <a:cs typeface="Times New Roman" pitchFamily="18" charset="0"/>
              </a:rPr>
              <a:t>A.</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Mô</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phân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bên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1" i="0" u="none" strike="noStrike" cap="none" normalizeH="0" baseline="0" dirty="0">
                <a:ln>
                  <a:noFill/>
                </a:ln>
                <a:effectLst/>
                <a:latin typeface="Times New Roman" pitchFamily="18" charset="0"/>
                <a:cs typeface="Times New Roman" pitchFamily="18" charset="0"/>
              </a:rPr>
              <a:t>B.</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Mô</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phân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đỉnh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thân</a:t>
            </a:r>
            <a:r>
              <a:rPr kumimoji="0" lang="en-US" sz="2800" b="0" i="0" u="none" strike="noStrike" cap="none" normalizeH="0" baseline="0" dirty="0">
                <a:ln>
                  <a:noFill/>
                </a:ln>
                <a:effectLst/>
                <a:latin typeface="Times New Roman" pitchFamily="18" charset="0"/>
                <a:cs typeface="Times New Roman"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effectLst/>
                <a:latin typeface="Times New Roman" pitchFamily="18" charset="0"/>
                <a:cs typeface="Times New Roman" pitchFamily="18" charset="0"/>
              </a:rPr>
              <a:t>C.</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Mô</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phân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đỉnh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rễ</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1" i="0" u="none" strike="noStrike" cap="none" normalizeH="0" baseline="0" dirty="0">
                <a:ln>
                  <a:noFill/>
                </a:ln>
                <a:effectLst/>
                <a:latin typeface="Times New Roman" pitchFamily="18" charset="0"/>
                <a:cs typeface="Times New Roman" pitchFamily="18" charset="0"/>
              </a:rPr>
              <a:t>D.</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Mô</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phân</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sinh</a:t>
            </a:r>
            <a:r>
              <a:rPr kumimoji="0" lang="en-US" sz="2800" b="0" i="0" u="none" strike="noStrike" cap="none" normalizeH="0" baseline="0" dirty="0">
                <a:ln>
                  <a:noFill/>
                </a:ln>
                <a:effectLst/>
                <a:latin typeface="Times New Roman" pitchFamily="18" charset="0"/>
                <a:cs typeface="Times New Roman" pitchFamily="18" charset="0"/>
              </a:rPr>
              <a:t> </a:t>
            </a:r>
            <a:r>
              <a:rPr kumimoji="0" lang="en-US" sz="2800" b="0" i="0" u="none" strike="noStrike" cap="none" normalizeH="0" baseline="0" dirty="0" err="1">
                <a:ln>
                  <a:noFill/>
                </a:ln>
                <a:effectLst/>
                <a:latin typeface="Times New Roman" pitchFamily="18" charset="0"/>
                <a:cs typeface="Times New Roman" pitchFamily="18" charset="0"/>
              </a:rPr>
              <a:t>lóng</a:t>
            </a:r>
            <a:r>
              <a:rPr kumimoji="0" lang="en-US" sz="2800" b="0" i="0" u="none" strike="noStrike" cap="none" normalizeH="0" baseline="0" dirty="0">
                <a:ln>
                  <a:noFill/>
                </a:ln>
                <a:effectLst/>
                <a:latin typeface="Times New Roman" pitchFamily="18" charset="0"/>
                <a:cs typeface="Times New Roman" pitchFamily="18" charset="0"/>
              </a:rPr>
              <a:t>.</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2</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Mô phân sinh lóng có vai trò làm cho</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thân và rễ cây gỗ to ra.</a:t>
            </a:r>
            <a:r>
              <a:rPr lang="en-US"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thân và rễ cây Một lá mầm dài ra.</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lóng của cây Một lá mầm dài ra.</a:t>
            </a:r>
            <a:r>
              <a:rPr lang="en-US"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cành của thân cây gỗ dài ra.</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3</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Cây thân gỗ cao lên là kết quả hoạt động của mô phân sinh nào sau đây?</a:t>
            </a: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Mô phân sinh đỉnh rễ.</a:t>
            </a:r>
            <a:r>
              <a:rPr lang="en-US" sz="2800" dirty="0">
                <a:latin typeface="Times New Roman" pitchFamily="18" charset="0"/>
                <a:cs typeface="Times New Roman" pitchFamily="18" charset="0"/>
              </a:rPr>
              <a:t>		`		</a:t>
            </a:r>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Mô phân sinh đỉnh thân.</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Mô phân sinh bên.</a:t>
            </a:r>
            <a:r>
              <a:rPr lang="en-US"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Mô phân sinh lóng.</a:t>
            </a:r>
          </a:p>
          <a:p>
            <a:r>
              <a:rPr lang="vi-VN" sz="2800" b="1" dirty="0">
                <a:latin typeface="Times New Roman" pitchFamily="18" charset="0"/>
                <a:cs typeface="Times New Roman" pitchFamily="18" charset="0"/>
              </a:rPr>
              <a:t>Bài </a:t>
            </a:r>
            <a:r>
              <a:rPr lang="en-US" sz="2800" b="1" dirty="0">
                <a:latin typeface="Times New Roman" pitchFamily="18" charset="0"/>
                <a:cs typeface="Times New Roman" pitchFamily="18" charset="0"/>
              </a:rPr>
              <a:t>4</a:t>
            </a:r>
            <a:r>
              <a:rPr lang="vi-VN" sz="2800" b="1" dirty="0">
                <a:latin typeface="Times New Roman" pitchFamily="18" charset="0"/>
                <a:cs typeface="Times New Roman" pitchFamily="18" charset="0"/>
              </a:rPr>
              <a:t>: </a:t>
            </a:r>
            <a:r>
              <a:rPr lang="vi-VN" sz="2800" dirty="0">
                <a:latin typeface="Times New Roman" pitchFamily="18" charset="0"/>
                <a:cs typeface="Times New Roman" pitchFamily="18" charset="0"/>
              </a:rPr>
              <a:t>Kết quả của quá trình phát triển ở thực vật có hoa là</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a:p>
            <a:r>
              <a:rPr lang="vi-VN" sz="2800" b="1" dirty="0">
                <a:latin typeface="Times New Roman" pitchFamily="18" charset="0"/>
                <a:cs typeface="Times New Roman" pitchFamily="18" charset="0"/>
              </a:rPr>
              <a:t>A.</a:t>
            </a:r>
            <a:r>
              <a:rPr lang="vi-VN" sz="2800" dirty="0">
                <a:latin typeface="Times New Roman" pitchFamily="18" charset="0"/>
                <a:cs typeface="Times New Roman" pitchFamily="18" charset="0"/>
              </a:rPr>
              <a:t> làm cho cây ngừng sinh trưởng và ra hoa.</a:t>
            </a:r>
          </a:p>
          <a:p>
            <a:r>
              <a:rPr lang="vi-VN" sz="2800" b="1" dirty="0">
                <a:latin typeface="Times New Roman" pitchFamily="18" charset="0"/>
                <a:cs typeface="Times New Roman" pitchFamily="18" charset="0"/>
              </a:rPr>
              <a:t>B.</a:t>
            </a:r>
            <a:r>
              <a:rPr lang="vi-VN" sz="2800" dirty="0">
                <a:latin typeface="Times New Roman" pitchFamily="18" charset="0"/>
                <a:cs typeface="Times New Roman" pitchFamily="18" charset="0"/>
              </a:rPr>
              <a:t> làm cho cây lớn lên và to ra.</a:t>
            </a:r>
          </a:p>
          <a:p>
            <a:r>
              <a:rPr lang="vi-VN" sz="2800" b="1" dirty="0">
                <a:latin typeface="Times New Roman" pitchFamily="18" charset="0"/>
                <a:cs typeface="Times New Roman" pitchFamily="18" charset="0"/>
              </a:rPr>
              <a:t>C.</a:t>
            </a:r>
            <a:r>
              <a:rPr lang="vi-VN" sz="2800" dirty="0">
                <a:latin typeface="Times New Roman" pitchFamily="18" charset="0"/>
                <a:cs typeface="Times New Roman" pitchFamily="18" charset="0"/>
              </a:rPr>
              <a:t> làm cho cây sinh sản và chuyển sang già cỗi.</a:t>
            </a:r>
          </a:p>
          <a:p>
            <a:r>
              <a:rPr lang="vi-VN" sz="2800" b="1" dirty="0">
                <a:latin typeface="Times New Roman" pitchFamily="18" charset="0"/>
                <a:cs typeface="Times New Roman" pitchFamily="18" charset="0"/>
              </a:rPr>
              <a:t>D.</a:t>
            </a:r>
            <a:r>
              <a:rPr lang="vi-VN" sz="2800" dirty="0">
                <a:latin typeface="Times New Roman" pitchFamily="18" charset="0"/>
                <a:cs typeface="Times New Roman" pitchFamily="18" charset="0"/>
              </a:rPr>
              <a:t> hình thành các cơ quan rễ, thân, lá, hoa, quả.</a:t>
            </a:r>
          </a:p>
        </p:txBody>
      </p:sp>
      <p:sp>
        <p:nvSpPr>
          <p:cNvPr id="5" name="Oval 4"/>
          <p:cNvSpPr/>
          <p:nvPr/>
        </p:nvSpPr>
        <p:spPr>
          <a:xfrm>
            <a:off x="0" y="914401"/>
            <a:ext cx="478971" cy="478971"/>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7260" y="2605285"/>
            <a:ext cx="478971" cy="478971"/>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08057" y="3461658"/>
            <a:ext cx="478971" cy="478971"/>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0" y="6016155"/>
            <a:ext cx="478971" cy="478971"/>
          </a:xfrm>
          <a:prstGeom prst="ellipse">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Right)">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Right)">
                                      <p:cBhvr>
                                        <p:cTn id="12" dur="1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downRight)">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Right)">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87084"/>
            <a:ext cx="12192000" cy="4267200"/>
          </a:xfrm>
          <a:prstGeom prst="rect">
            <a:avLst/>
          </a:prstGeom>
          <a:noFill/>
          <a:ln w="9525">
            <a:noFill/>
            <a:miter lim="800000"/>
            <a:headEnd/>
            <a:tailEnd/>
          </a:ln>
          <a:effectLst/>
        </p:spPr>
      </p:pic>
      <p:sp>
        <p:nvSpPr>
          <p:cNvPr id="5" name="Rectangle 4"/>
          <p:cNvSpPr>
            <a:spLocks noChangeArrowheads="1"/>
          </p:cNvSpPr>
          <p:nvPr/>
        </p:nvSpPr>
        <p:spPr bwMode="auto">
          <a:xfrm>
            <a:off x="1" y="4652963"/>
            <a:ext cx="12192000" cy="954107"/>
          </a:xfrm>
          <a:prstGeom prst="rect">
            <a:avLst/>
          </a:prstGeom>
          <a:noFill/>
          <a:ln w="9525">
            <a:noFill/>
            <a:miter lim="800000"/>
            <a:headEnd/>
            <a:tailEnd/>
          </a:ln>
        </p:spPr>
        <p:txBody>
          <a:bodyPr wrap="square">
            <a:spAutoFit/>
          </a:bodyPr>
          <a:lstStyle/>
          <a:p>
            <a:pPr algn="just"/>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chiều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đếm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lá</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cây</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ngô</a:t>
            </a:r>
            <a:r>
              <a:rPr lang="en-US" sz="2800" dirty="0">
                <a:solidFill>
                  <a:srgbClr val="FF00FF"/>
                </a:solidFill>
                <a:latin typeface="Times New Roman" pitchFamily="18" charset="0"/>
                <a:cs typeface="Times New Roman" pitchFamily="18" charset="0"/>
              </a:rPr>
              <a:t> ở </a:t>
            </a:r>
            <a:r>
              <a:rPr lang="en-US" sz="2800" dirty="0" err="1">
                <a:solidFill>
                  <a:srgbClr val="FF00FF"/>
                </a:solidFill>
                <a:latin typeface="Times New Roman" pitchFamily="18" charset="0"/>
                <a:cs typeface="Times New Roman" pitchFamily="18" charset="0"/>
              </a:rPr>
              <a:t>hai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đoạn</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khác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nhau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nhằm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mục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đích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tìm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hiểu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sự</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sinh</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trưởng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của</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cây</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ngô</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về</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chiều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và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số</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lá</a:t>
            </a:r>
            <a:r>
              <a:rPr lang="en-US" sz="2800" dirty="0">
                <a:solidFill>
                  <a:srgbClr val="FF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strips(upRight)">
                                      <p:cBhvr>
                                        <p:cTn id="7" dur="1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30: </a:t>
            </a:r>
            <a:r>
              <a:rPr lang="en-US" sz="2800" b="1" dirty="0" err="1">
                <a:solidFill>
                  <a:srgbClr val="FF00FF"/>
                </a:solidFill>
                <a:latin typeface="Times New Roman" pitchFamily="18" charset="0"/>
                <a:cs typeface="Times New Roman" pitchFamily="18" charset="0"/>
              </a:rPr>
              <a:t>SINH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TRƯỞNG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PHÁT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TRIỂN</a:t>
            </a:r>
            <a:r>
              <a:rPr lang="en-US" sz="2800" b="1" dirty="0">
                <a:solidFill>
                  <a:srgbClr val="FF00FF"/>
                </a:solidFill>
                <a:latin typeface="Times New Roman" pitchFamily="18" charset="0"/>
                <a:cs typeface="Times New Roman" pitchFamily="18" charset="0"/>
              </a:rPr>
              <a:t> Ở </a:t>
            </a:r>
            <a:r>
              <a:rPr lang="en-US" sz="2800" b="1" dirty="0" err="1">
                <a:solidFill>
                  <a:srgbClr val="FF00FF"/>
                </a:solidFill>
                <a:latin typeface="Times New Roman" pitchFamily="18" charset="0"/>
                <a:cs typeface="Times New Roman" pitchFamily="18" charset="0"/>
              </a:rPr>
              <a:t>THỰC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VẬT</a:t>
            </a:r>
            <a:r>
              <a:rPr lang="en-US" sz="2800" b="1" dirty="0">
                <a:solidFill>
                  <a:srgbClr val="FF00FF"/>
                </a:solidFill>
                <a:latin typeface="Times New Roman" pitchFamily="18" charset="0"/>
                <a:cs typeface="Times New Roman" pitchFamily="18" charset="0"/>
              </a:rPr>
              <a:t>.</a:t>
            </a:r>
          </a:p>
        </p:txBody>
      </p:sp>
      <p:sp>
        <p:nvSpPr>
          <p:cNvPr id="5" name="TextBox 4"/>
          <p:cNvSpPr txBox="1"/>
          <p:nvPr/>
        </p:nvSpPr>
        <p:spPr>
          <a:xfrm>
            <a:off x="0" y="508009"/>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THÍ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CHỨNG</a:t>
            </a:r>
            <a:r>
              <a:rPr lang="en-US" sz="2800" b="1" dirty="0">
                <a:solidFill>
                  <a:srgbClr val="0000FF"/>
                </a:solidFill>
                <a:latin typeface="Times New Roman" pitchFamily="18" charset="0"/>
                <a:cs typeface="Times New Roman" pitchFamily="18" charset="0"/>
              </a:rPr>
              <a:t> MINH </a:t>
            </a:r>
            <a:r>
              <a:rPr lang="en-US" sz="2800" b="1" dirty="0" err="1">
                <a:solidFill>
                  <a:srgbClr val="0000FF"/>
                </a:solidFill>
                <a:latin typeface="Times New Roman" pitchFamily="18" charset="0"/>
                <a:cs typeface="Times New Roman" pitchFamily="18" charset="0"/>
              </a:rPr>
              <a:t>CÂY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endParaRPr lang="en-US" sz="2800" dirty="0"/>
          </a:p>
        </p:txBody>
      </p:sp>
      <p:sp>
        <p:nvSpPr>
          <p:cNvPr id="9" name="Rectangle 8"/>
          <p:cNvSpPr/>
          <p:nvPr/>
        </p:nvSpPr>
        <p:spPr>
          <a:xfrm>
            <a:off x="0" y="986311"/>
            <a:ext cx="12192000" cy="1384995"/>
          </a:xfrm>
          <a:prstGeom prst="rect">
            <a:avLst/>
          </a:prstGeom>
        </p:spPr>
        <p:txBody>
          <a:bodyPr wrap="square">
            <a:spAutoFit/>
          </a:bodyPr>
          <a:lstStyle/>
          <a:p>
            <a:pPr algn="just">
              <a:defRPr/>
            </a:pP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Chuẩn</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bị</a:t>
            </a:r>
            <a:r>
              <a:rPr lang="en-US" altLang="en-US" sz="2800" dirty="0">
                <a:solidFill>
                  <a:srgbClr val="0000FF"/>
                </a:solidFill>
                <a:latin typeface="Times New Roman" pitchFamily="18" charset="0"/>
                <a:cs typeface="Times New Roman" pitchFamily="18" charset="0"/>
              </a:rPr>
              <a:t>: </a:t>
            </a:r>
          </a:p>
          <a:p>
            <a:pPr algn="just">
              <a:defRPr/>
            </a:pP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Dụng</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cụ</a:t>
            </a:r>
            <a:r>
              <a:rPr lang="en-US" altLang="en-US" sz="2800" dirty="0">
                <a:solidFill>
                  <a:srgbClr val="0000FF"/>
                </a:solidFill>
                <a:latin typeface="Times New Roman" pitchFamily="18" charset="0"/>
                <a:cs typeface="Times New Roman" pitchFamily="18" charset="0"/>
              </a:rPr>
              <a:t>: 5 </a:t>
            </a:r>
            <a:r>
              <a:rPr lang="en-US" altLang="en-US" sz="2800" dirty="0" err="1">
                <a:solidFill>
                  <a:srgbClr val="0000FF"/>
                </a:solidFill>
                <a:latin typeface="Times New Roman" pitchFamily="18" charset="0"/>
                <a:cs typeface="Times New Roman" pitchFamily="18" charset="0"/>
              </a:rPr>
              <a:t>cốc</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đất</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ẩm</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thước</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đo</a:t>
            </a:r>
            <a:r>
              <a:rPr lang="en-US" altLang="en-US" sz="2800" dirty="0">
                <a:solidFill>
                  <a:srgbClr val="0000FF"/>
                </a:solidFill>
                <a:latin typeface="Times New Roman" pitchFamily="18" charset="0"/>
                <a:cs typeface="Times New Roman" pitchFamily="18" charset="0"/>
              </a:rPr>
              <a:t>, ca </a:t>
            </a:r>
            <a:r>
              <a:rPr lang="en-US" altLang="en-US" sz="2800" dirty="0" err="1">
                <a:solidFill>
                  <a:srgbClr val="0000FF"/>
                </a:solidFill>
                <a:latin typeface="Times New Roman" pitchFamily="18" charset="0"/>
                <a:cs typeface="Times New Roman" pitchFamily="18" charset="0"/>
              </a:rPr>
              <a:t>tưới</a:t>
            </a:r>
            <a:r>
              <a:rPr lang="en-US" altLang="en-US" sz="2800" dirty="0">
                <a:solidFill>
                  <a:srgbClr val="0000FF"/>
                </a:solidFill>
                <a:latin typeface="Times New Roman" pitchFamily="18" charset="0"/>
                <a:cs typeface="Times New Roman" pitchFamily="18" charset="0"/>
              </a:rPr>
              <a:t>.</a:t>
            </a:r>
          </a:p>
          <a:p>
            <a:pPr algn="just">
              <a:defRPr/>
            </a:pP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Mẫu</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vật</a:t>
            </a:r>
            <a:r>
              <a:rPr lang="en-US" altLang="en-US" sz="2800" dirty="0">
                <a:solidFill>
                  <a:srgbClr val="0000FF"/>
                </a:solidFill>
                <a:latin typeface="Times New Roman" pitchFamily="18" charset="0"/>
                <a:cs typeface="Times New Roman" pitchFamily="18" charset="0"/>
              </a:rPr>
              <a:t>: 5 </a:t>
            </a:r>
            <a:r>
              <a:rPr lang="en-US" altLang="en-US" sz="2800" dirty="0" err="1">
                <a:solidFill>
                  <a:srgbClr val="0000FF"/>
                </a:solidFill>
                <a:latin typeface="Times New Roman" pitchFamily="18" charset="0"/>
                <a:cs typeface="Times New Roman" pitchFamily="18" charset="0"/>
              </a:rPr>
              <a:t>hạt</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đậu</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xanh</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đã</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nảy</a:t>
            </a:r>
            <a:r>
              <a:rPr lang="en-US" altLang="en-US" sz="2800" dirty="0">
                <a:solidFill>
                  <a:srgbClr val="0000FF"/>
                </a:solidFill>
                <a:latin typeface="Times New Roman" pitchFamily="18" charset="0"/>
                <a:cs typeface="Times New Roman" pitchFamily="18" charset="0"/>
              </a:rPr>
              <a:t> </a:t>
            </a:r>
            <a:r>
              <a:rPr lang="en-US" altLang="en-US" sz="2800" dirty="0" err="1">
                <a:solidFill>
                  <a:srgbClr val="0000FF"/>
                </a:solidFill>
                <a:latin typeface="Times New Roman" pitchFamily="18" charset="0"/>
                <a:cs typeface="Times New Roman" pitchFamily="18" charset="0"/>
              </a:rPr>
              <a:t>mầm</a:t>
            </a:r>
            <a:endParaRPr lang="en-US" altLang="en-US" sz="2800" dirty="0">
              <a:solidFill>
                <a:srgbClr val="0000FF"/>
              </a:solidFill>
              <a:latin typeface="Times New Roman" pitchFamily="18" charset="0"/>
              <a:cs typeface="Times New Roman" pitchFamily="18" charset="0"/>
            </a:endParaRPr>
          </a:p>
        </p:txBody>
      </p:sp>
      <p:sp>
        <p:nvSpPr>
          <p:cNvPr id="6" name="Rectangle 5"/>
          <p:cNvSpPr/>
          <p:nvPr/>
        </p:nvSpPr>
        <p:spPr>
          <a:xfrm>
            <a:off x="0" y="2299855"/>
            <a:ext cx="12192000" cy="2246769"/>
          </a:xfrm>
          <a:prstGeom prst="rect">
            <a:avLst/>
          </a:prstGeom>
        </p:spPr>
        <p:txBody>
          <a:bodyPr wrap="square">
            <a:spAutoFit/>
          </a:bodyPr>
          <a:lstStyle/>
          <a:p>
            <a:pPr algn="just">
              <a:buFontTx/>
              <a:buChar char="-"/>
            </a:pPr>
            <a:r>
              <a:rPr lang="en-US" sz="2800" dirty="0" err="1">
                <a:solidFill>
                  <a:srgbClr val="0000FF"/>
                </a:solidFill>
                <a:latin typeface="Times New Roman" pitchFamily="18" charset="0"/>
                <a:cs typeface="Times New Roman" pitchFamily="18" charset="0"/>
              </a:rPr>
              <a:t>Tiến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hành</a:t>
            </a:r>
            <a:r>
              <a:rPr lang="en-US" sz="2800" dirty="0">
                <a:solidFill>
                  <a:srgbClr val="0000FF"/>
                </a:solidFill>
                <a:latin typeface="Times New Roman" pitchFamily="18" charset="0"/>
                <a:cs typeface="Times New Roman" pitchFamily="18" charset="0"/>
              </a:rPr>
              <a:t>:</a:t>
            </a:r>
          </a:p>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Trồng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cốc</a:t>
            </a:r>
            <a:r>
              <a:rPr lang="en-US" sz="2800" dirty="0">
                <a:solidFill>
                  <a:srgbClr val="0000FF"/>
                </a:solidFill>
                <a:latin typeface="Times New Roman" pitchFamily="18" charset="0"/>
                <a:cs typeface="Times New Roman" pitchFamily="18" charset="0"/>
              </a:rPr>
              <a:t> 1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đậu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xanh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nảy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mầm</a:t>
            </a:r>
            <a:r>
              <a:rPr lang="en-US" sz="2800" dirty="0">
                <a:solidFill>
                  <a:srgbClr val="0000FF"/>
                </a:solidFill>
                <a:latin typeface="Times New Roman" pitchFamily="18" charset="0"/>
                <a:cs typeface="Times New Roman" pitchFamily="18" charset="0"/>
              </a:rPr>
              <a:t>.</a:t>
            </a:r>
          </a:p>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cốc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tưới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nước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hàng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ngày</a:t>
            </a:r>
            <a:endParaRPr lang="en-US" sz="2800" dirty="0">
              <a:solidFill>
                <a:srgbClr val="0000FF"/>
              </a:solidFill>
              <a:latin typeface="Times New Roman" pitchFamily="18" charset="0"/>
              <a:cs typeface="Times New Roman" pitchFamily="18" charset="0"/>
            </a:endParaRPr>
          </a:p>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Cứ</a:t>
            </a:r>
            <a:r>
              <a:rPr lang="en-US" sz="2800" dirty="0">
                <a:solidFill>
                  <a:srgbClr val="0000FF"/>
                </a:solidFill>
                <a:latin typeface="Times New Roman" pitchFamily="18" charset="0"/>
                <a:cs typeface="Times New Roman" pitchFamily="18" charset="0"/>
              </a:rPr>
              <a:t> 3 </a:t>
            </a:r>
            <a:r>
              <a:rPr lang="en-US" sz="2800" dirty="0" err="1">
                <a:solidFill>
                  <a:srgbClr val="0000FF"/>
                </a:solidFill>
                <a:latin typeface="Times New Roman" pitchFamily="18" charset="0"/>
                <a:cs typeface="Times New Roman" pitchFamily="18" charset="0"/>
              </a:rPr>
              <a:t>ngày</a:t>
            </a:r>
            <a:r>
              <a:rPr lang="en-US" sz="2800" dirty="0">
                <a:solidFill>
                  <a:srgbClr val="0000FF"/>
                </a:solidFill>
                <a:latin typeface="Times New Roman" pitchFamily="18" charset="0"/>
                <a:cs typeface="Times New Roman" pitchFamily="18" charset="0"/>
              </a:rPr>
              <a:t> 1 </a:t>
            </a:r>
            <a:r>
              <a:rPr lang="en-US" sz="2800" dirty="0" err="1">
                <a:solidFill>
                  <a:srgbClr val="0000FF"/>
                </a:solidFill>
                <a:latin typeface="Times New Roman" pitchFamily="18" charset="0"/>
                <a:cs typeface="Times New Roman" pitchFamily="18" charset="0"/>
              </a:rPr>
              <a:t>lần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mỗi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ghi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bảng</a:t>
            </a:r>
            <a:r>
              <a:rPr lang="en-US" sz="2800" dirty="0">
                <a:solidFill>
                  <a:srgbClr val="0000FF"/>
                </a:solidFill>
                <a:latin typeface="Times New Roman" pitchFamily="18" charset="0"/>
                <a:cs typeface="Times New Roman" pitchFamily="18" charset="0"/>
              </a:rPr>
              <a:t> 30.1.</a:t>
            </a:r>
          </a:p>
          <a:p>
            <a:pPr algn="just"/>
            <a:r>
              <a:rPr lang="en-US" sz="2800" dirty="0">
                <a:solidFill>
                  <a:srgbClr val="0000FF"/>
                </a:solidFill>
                <a:latin typeface="Times New Roman" pitchFamily="18" charset="0"/>
                <a:cs typeface="Times New Roman" pitchFamily="18" charset="0"/>
              </a:rPr>
              <a:t>+ So </a:t>
            </a:r>
            <a:r>
              <a:rPr lang="en-US" sz="2800" dirty="0" err="1">
                <a:solidFill>
                  <a:srgbClr val="0000FF"/>
                </a:solidFill>
                <a:latin typeface="Times New Roman" pitchFamily="18" charset="0"/>
                <a:cs typeface="Times New Roman" pitchFamily="18" charset="0"/>
              </a:rPr>
              <a:t>sánh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qua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lần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xét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a:t>
            </a:r>
          </a:p>
        </p:txBody>
      </p:sp>
      <p:pic>
        <p:nvPicPr>
          <p:cNvPr id="2050" name="Picture 2">
            <a:hlinkClick r:id="rId2" action="ppaction://hlinkfile"/>
          </p:cNvPr>
          <p:cNvPicPr>
            <a:picLocks noChangeAspect="1" noChangeArrowheads="1"/>
          </p:cNvPicPr>
          <p:nvPr/>
        </p:nvPicPr>
        <p:blipFill>
          <a:blip r:embed="rId3"/>
          <a:srcRect/>
          <a:stretch>
            <a:fillRect/>
          </a:stretch>
        </p:blipFill>
        <p:spPr bwMode="auto">
          <a:xfrm>
            <a:off x="3454401" y="4503867"/>
            <a:ext cx="5879420" cy="2354133"/>
          </a:xfrm>
          <a:prstGeom prst="rect">
            <a:avLst/>
          </a:prstGeom>
          <a:noFill/>
          <a:ln w="9525">
            <a:noFill/>
            <a:miter lim="800000"/>
            <a:headEnd/>
            <a:tailEnd/>
          </a:ln>
          <a:effectLst/>
        </p:spPr>
      </p:pic>
      <p:sp>
        <p:nvSpPr>
          <p:cNvPr id="7" name="Rectangle 6"/>
          <p:cNvSpPr/>
          <p:nvPr/>
        </p:nvSpPr>
        <p:spPr>
          <a:xfrm>
            <a:off x="0" y="4468950"/>
            <a:ext cx="12192000" cy="1815882"/>
          </a:xfrm>
          <a:prstGeom prst="rect">
            <a:avLst/>
          </a:prstGeom>
        </p:spPr>
        <p:txBody>
          <a:bodyPr wrap="square">
            <a:spAutoFit/>
          </a:bodyPr>
          <a:lstStyle/>
          <a:p>
            <a:pPr algn="just">
              <a:defRPr/>
            </a:pP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a:t>
            </a:r>
          </a:p>
          <a:p>
            <a:pPr algn="just">
              <a:defRPr/>
            </a:pPr>
            <a:r>
              <a:rPr lang="en-US" sz="2800" dirty="0">
                <a:solidFill>
                  <a:srgbClr val="0000FF"/>
                </a:solidFill>
                <a:latin typeface="Times New Roman" pitchFamily="18" charset="0"/>
                <a:cs typeface="Times New Roman" pitchFamily="18" charset="0"/>
              </a:rPr>
              <a:t>+</a:t>
            </a:r>
            <a:r>
              <a:rPr lang="vi-VN" sz="2800" dirty="0">
                <a:solidFill>
                  <a:srgbClr val="0000FF"/>
                </a:solidFill>
                <a:latin typeface="Times New Roman" pitchFamily="18" charset="0"/>
                <a:cs typeface="Times New Roman" pitchFamily="18" charset="0"/>
              </a:rPr>
              <a:t> Cây tăng chiều cao đáng kể qua các lần đo.</a:t>
            </a:r>
          </a:p>
          <a:p>
            <a:pPr algn="just">
              <a:defRPr/>
            </a:pPr>
            <a:r>
              <a:rPr lang="en-US" sz="2800" dirty="0">
                <a:solidFill>
                  <a:srgbClr val="0000FF"/>
                </a:solidFill>
                <a:latin typeface="Times New Roman" pitchFamily="18" charset="0"/>
                <a:cs typeface="Times New Roman" pitchFamily="18" charset="0"/>
              </a:rPr>
              <a:t>+</a:t>
            </a:r>
            <a:r>
              <a:rPr lang="vi-VN" sz="2800" dirty="0">
                <a:solidFill>
                  <a:srgbClr val="0000FF"/>
                </a:solidFill>
                <a:latin typeface="Times New Roman" pitchFamily="18" charset="0"/>
                <a:cs typeface="Times New Roman" pitchFamily="18" charset="0"/>
              </a:rPr>
              <a:t> Cây mầm ra lá, tăng số lá, lá từ kích thước nhỏ thành to. Cây cao lên và to ra ➝ Có sự sinh trưởng và phát triển diễn ra ở cây.</a:t>
            </a:r>
          </a:p>
        </p:txBody>
      </p:sp>
      <p:sp>
        <p:nvSpPr>
          <p:cNvPr id="8" name="TextBox 7"/>
          <p:cNvSpPr txBox="1"/>
          <p:nvPr/>
        </p:nvSpPr>
        <p:spPr>
          <a:xfrm>
            <a:off x="0" y="6320266"/>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strips(downRight)">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1000"/>
                                        <p:tgtEl>
                                          <p:spTgt spid="6"/>
                                        </p:tgtEl>
                                      </p:cBhvr>
                                    </p:animEffect>
                                  </p:childTnLst>
                                </p:cTn>
                              </p:par>
                              <p:par>
                                <p:cTn id="18" presetID="13" presetClass="entr" presetSubtype="16" fill="hold" nodeType="with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plus(in)">
                                      <p:cBhvr>
                                        <p:cTn id="20" dur="1000"/>
                                        <p:tgtEl>
                                          <p:spTgt spid="2050"/>
                                        </p:tgtEl>
                                      </p:cBhvr>
                                    </p:animEffec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fltVal val="0"/>
                                          </p:val>
                                        </p:tav>
                                        <p:tav tm="100000">
                                          <p:val>
                                            <p:strVal val="#ppt_w"/>
                                          </p:val>
                                        </p:tav>
                                      </p:tavLst>
                                    </p:anim>
                                    <p:anim calcmode="lin" valueType="num">
                                      <p:cBhvr>
                                        <p:cTn id="26" dur="1000" fill="hold"/>
                                        <p:tgtEl>
                                          <p:spTgt spid="7"/>
                                        </p:tgtEl>
                                        <p:attrNameLst>
                                          <p:attrName>ppt_h</p:attrName>
                                        </p:attrNameLst>
                                      </p:cBhvr>
                                      <p:tavLst>
                                        <p:tav tm="0">
                                          <p:val>
                                            <p:strVal val="#ppt_h"/>
                                          </p:val>
                                        </p:tav>
                                        <p:tav tm="100000">
                                          <p:val>
                                            <p:strVal val="#ppt_h"/>
                                          </p:val>
                                        </p:tav>
                                      </p:tavLst>
                                    </p:anim>
                                  </p:childTnLst>
                                </p:cTn>
                              </p:par>
                              <p:par>
                                <p:cTn id="27" presetID="18" presetClass="exit" presetSubtype="12" fill="hold" nodeType="withEffect">
                                  <p:stCondLst>
                                    <p:cond delay="0"/>
                                  </p:stCondLst>
                                  <p:childTnLst>
                                    <p:animEffect transition="out" filter="strips(downLeft)">
                                      <p:cBhvr>
                                        <p:cTn id="28" dur="500"/>
                                        <p:tgtEl>
                                          <p:spTgt spid="2050"/>
                                        </p:tgtEl>
                                      </p:cBhvr>
                                    </p:animEffect>
                                    <p:set>
                                      <p:cBhvr>
                                        <p:cTn id="29" dur="1" fill="hold">
                                          <p:stCondLst>
                                            <p:cond delay="499"/>
                                          </p:stCondLst>
                                        </p:cTn>
                                        <p:tgtEl>
                                          <p:spTgt spid="2050"/>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8" presetClass="entr" presetSubtype="6" fill="hold" nodeType="click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animEffect transition="in" filter="strips(downRight)">
                                      <p:cBhvr>
                                        <p:cTn id="34"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306" y="0"/>
            <a:ext cx="7682204" cy="6858000"/>
          </a:xfrm>
          <a:prstGeom prst="rect">
            <a:avLst/>
          </a:prstGeom>
          <a:noFill/>
          <a:ln w="9525">
            <a:noFill/>
            <a:miter lim="800000"/>
            <a:headEnd/>
            <a:tailEnd/>
          </a:ln>
          <a:effectLst/>
        </p:spPr>
      </p:pic>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4833313" y="783771"/>
            <a:ext cx="2438400" cy="50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166970" y="5595257"/>
            <a:ext cx="2438400" cy="50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4216456" y="5508172"/>
            <a:ext cx="2438400" cy="508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5" name="Picture 3"/>
          <p:cNvPicPr>
            <a:picLocks noChangeAspect="1" noChangeArrowheads="1"/>
          </p:cNvPicPr>
          <p:nvPr/>
        </p:nvPicPr>
        <p:blipFill>
          <a:blip r:embed="rId3"/>
          <a:srcRect/>
          <a:stretch>
            <a:fillRect/>
          </a:stretch>
        </p:blipFill>
        <p:spPr bwMode="auto">
          <a:xfrm>
            <a:off x="6827935" y="0"/>
            <a:ext cx="5364066" cy="2888343"/>
          </a:xfrm>
          <a:prstGeom prst="rect">
            <a:avLst/>
          </a:prstGeom>
          <a:noFill/>
          <a:ln w="9525">
            <a:noFill/>
            <a:miter lim="800000"/>
            <a:headEnd/>
            <a:tailEnd/>
          </a:ln>
          <a:effectLst/>
        </p:spPr>
      </p:pic>
      <p:sp>
        <p:nvSpPr>
          <p:cNvPr id="12" name="Rectangle 11"/>
          <p:cNvSpPr/>
          <p:nvPr/>
        </p:nvSpPr>
        <p:spPr>
          <a:xfrm>
            <a:off x="0" y="2847539"/>
            <a:ext cx="12191999" cy="2677656"/>
          </a:xfrm>
          <a:prstGeom prst="rect">
            <a:avLst/>
          </a:prstGeom>
        </p:spPr>
        <p:txBody>
          <a:bodyPr wrap="square">
            <a:spAutoFit/>
          </a:bodyPr>
          <a:lstStyle/>
          <a:p>
            <a:pPr algn="just"/>
            <a:r>
              <a:rPr lang="vi-VN" sz="2800" dirty="0">
                <a:solidFill>
                  <a:srgbClr val="FF00FF"/>
                </a:solidFill>
                <a:latin typeface="Times New Roman" pitchFamily="18" charset="0"/>
                <a:cs typeface="Times New Roman" pitchFamily="18" charset="0"/>
              </a:rPr>
              <a:t>Mô phân sinh là nhóm các tế bào chưa phân hoá có khả năng phân chia tế bào mới và làm cho cây sinh trưởng. Trong đó:</a:t>
            </a:r>
          </a:p>
          <a:p>
            <a:pPr algn="just"/>
            <a:r>
              <a:rPr lang="vi-VN" sz="2800" dirty="0">
                <a:solidFill>
                  <a:srgbClr val="FF00FF"/>
                </a:solidFill>
                <a:latin typeface="Times New Roman" pitchFamily="18" charset="0"/>
                <a:cs typeface="Times New Roman" pitchFamily="18" charset="0"/>
              </a:rPr>
              <a:t>- Vai trò mô phân sinh đỉnh chồi, đỉnh rễ: giúp hình thành nên quá trình sinh trưởng sơ cấp của cây, làm gia tăng chiều dài của thân và rễ.</a:t>
            </a:r>
          </a:p>
          <a:p>
            <a:pPr algn="just"/>
            <a:r>
              <a:rPr lang="vi-VN" sz="2800" dirty="0">
                <a:solidFill>
                  <a:srgbClr val="FF00FF"/>
                </a:solidFill>
                <a:latin typeface="Times New Roman" pitchFamily="18" charset="0"/>
                <a:cs typeface="Times New Roman" pitchFamily="18" charset="0"/>
              </a:rPr>
              <a:t>- Vai trò mô phân sinh bên: có chức năng tạo ra sự sinh trưởng thứ cấp nhằm tăng độ dày (đường kính) của thân, cành,…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heel(4)">
                                      <p:cBhvr>
                                        <p:cTn id="7" dur="1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fade">
                                      <p:cBhvr>
                                        <p:cTn id="12" dur="1000"/>
                                        <p:tgtEl>
                                          <p:spTgt spid="3075"/>
                                        </p:tgtEl>
                                      </p:cBhvr>
                                    </p:animEffect>
                                    <p:anim calcmode="lin" valueType="num">
                                      <p:cBhvr>
                                        <p:cTn id="13" dur="1000" fill="hold"/>
                                        <p:tgtEl>
                                          <p:spTgt spid="3075"/>
                                        </p:tgtEl>
                                        <p:attrNameLst>
                                          <p:attrName>ppt_x</p:attrName>
                                        </p:attrNameLst>
                                      </p:cBhvr>
                                      <p:tavLst>
                                        <p:tav tm="0">
                                          <p:val>
                                            <p:strVal val="#ppt_x"/>
                                          </p:val>
                                        </p:tav>
                                        <p:tav tm="100000">
                                          <p:val>
                                            <p:strVal val="#ppt_x"/>
                                          </p:val>
                                        </p:tav>
                                      </p:tavLst>
                                    </p:anim>
                                    <p:anim calcmode="lin" valueType="num">
                                      <p:cBhvr>
                                        <p:cTn id="14" dur="900" decel="100000" fill="hold"/>
                                        <p:tgtEl>
                                          <p:spTgt spid="3075"/>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075"/>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trips(downRight)">
                                      <p:cBhvr>
                                        <p:cTn id="20" dur="1000"/>
                                        <p:tgtEl>
                                          <p:spTgt spid="12"/>
                                        </p:tgtEl>
                                      </p:cBhvr>
                                    </p:animEffect>
                                  </p:childTnLst>
                                </p:cTn>
                              </p:par>
                              <p:par>
                                <p:cTn id="21" presetID="22" presetClass="exit" presetSubtype="4" fill="hold" nodeType="withEffect">
                                  <p:stCondLst>
                                    <p:cond delay="0"/>
                                  </p:stCondLst>
                                  <p:childTnLst>
                                    <p:animEffect transition="out" filter="wipe(down)">
                                      <p:cBhvr>
                                        <p:cTn id="22" dur="500"/>
                                        <p:tgtEl>
                                          <p:spTgt spid="3074"/>
                                        </p:tgtEl>
                                      </p:cBhvr>
                                    </p:animEffect>
                                    <p:set>
                                      <p:cBhvr>
                                        <p:cTn id="23" dur="1" fill="hold">
                                          <p:stCondLst>
                                            <p:cond delay="499"/>
                                          </p:stCondLst>
                                        </p:cTn>
                                        <p:tgtEl>
                                          <p:spTgt spid="30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4" restart="whenNotActive" fill="hold" evtFilter="cancelBubble" nodeType="interactiveSeq">
                <p:stCondLst>
                  <p:cond evt="onClick" delay="0">
                    <p:tgtEl>
                      <p:spTgt spid="7"/>
                    </p:tgtEl>
                  </p:cond>
                </p:stCondLst>
                <p:endSync evt="end" delay="0">
                  <p:rtn val="all"/>
                </p:endSync>
                <p:childTnLst>
                  <p:par>
                    <p:cTn id="25" fill="hold">
                      <p:stCondLst>
                        <p:cond delay="0"/>
                      </p:stCondLst>
                      <p:childTnLst>
                        <p:par>
                          <p:cTn id="26" fill="hold">
                            <p:stCondLst>
                              <p:cond delay="0"/>
                            </p:stCondLst>
                            <p:childTnLst>
                              <p:par>
                                <p:cTn id="27" presetID="53" presetClass="exit" presetSubtype="0" fill="hold" grpId="0" nodeType="clickEffect">
                                  <p:stCondLst>
                                    <p:cond delay="0"/>
                                  </p:stCondLst>
                                  <p:childTnLst>
                                    <p:anim calcmode="lin" valueType="num">
                                      <p:cBhvr>
                                        <p:cTn id="28" dur="1000"/>
                                        <p:tgtEl>
                                          <p:spTgt spid="7"/>
                                        </p:tgtEl>
                                        <p:attrNameLst>
                                          <p:attrName>ppt_w</p:attrName>
                                        </p:attrNameLst>
                                      </p:cBhvr>
                                      <p:tavLst>
                                        <p:tav tm="0">
                                          <p:val>
                                            <p:strVal val="ppt_w"/>
                                          </p:val>
                                        </p:tav>
                                        <p:tav tm="100000">
                                          <p:val>
                                            <p:fltVal val="0"/>
                                          </p:val>
                                        </p:tav>
                                      </p:tavLst>
                                    </p:anim>
                                    <p:anim calcmode="lin" valueType="num">
                                      <p:cBhvr>
                                        <p:cTn id="29" dur="1000"/>
                                        <p:tgtEl>
                                          <p:spTgt spid="7"/>
                                        </p:tgtEl>
                                        <p:attrNameLst>
                                          <p:attrName>ppt_h</p:attrName>
                                        </p:attrNameLst>
                                      </p:cBhvr>
                                      <p:tavLst>
                                        <p:tav tm="0">
                                          <p:val>
                                            <p:strVal val="ppt_h"/>
                                          </p:val>
                                        </p:tav>
                                        <p:tav tm="100000">
                                          <p:val>
                                            <p:fltVal val="0"/>
                                          </p:val>
                                        </p:tav>
                                      </p:tavLst>
                                    </p:anim>
                                    <p:animEffect transition="out" filter="fade">
                                      <p:cBhvr>
                                        <p:cTn id="30" dur="1000"/>
                                        <p:tgtEl>
                                          <p:spTgt spid="7"/>
                                        </p:tgtEl>
                                      </p:cBhvr>
                                    </p:animEffect>
                                    <p:set>
                                      <p:cBhvr>
                                        <p:cTn id="31" dur="1" fill="hold">
                                          <p:stCondLst>
                                            <p:cond delay="9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32" restart="whenNotActive" fill="hold" evtFilter="cancelBubble" nodeType="interactiveSeq">
                <p:stCondLst>
                  <p:cond evt="onClick" delay="0">
                    <p:tgtEl>
                      <p:spTgt spid="9"/>
                    </p:tgtEl>
                  </p:cond>
                </p:stCondLst>
                <p:endSync evt="end" delay="0">
                  <p:rtn val="all"/>
                </p:endSync>
                <p:childTnLst>
                  <p:par>
                    <p:cTn id="33" fill="hold">
                      <p:stCondLst>
                        <p:cond delay="0"/>
                      </p:stCondLst>
                      <p:childTnLst>
                        <p:par>
                          <p:cTn id="34" fill="hold">
                            <p:stCondLst>
                              <p:cond delay="0"/>
                            </p:stCondLst>
                            <p:childTnLst>
                              <p:par>
                                <p:cTn id="35" presetID="53" presetClass="exit" presetSubtype="0" fill="hold" grpId="0" nodeType="clickEffect">
                                  <p:stCondLst>
                                    <p:cond delay="0"/>
                                  </p:stCondLst>
                                  <p:childTnLst>
                                    <p:anim calcmode="lin" valueType="num">
                                      <p:cBhvr>
                                        <p:cTn id="36" dur="1000"/>
                                        <p:tgtEl>
                                          <p:spTgt spid="9"/>
                                        </p:tgtEl>
                                        <p:attrNameLst>
                                          <p:attrName>ppt_w</p:attrName>
                                        </p:attrNameLst>
                                      </p:cBhvr>
                                      <p:tavLst>
                                        <p:tav tm="0">
                                          <p:val>
                                            <p:strVal val="ppt_w"/>
                                          </p:val>
                                        </p:tav>
                                        <p:tav tm="100000">
                                          <p:val>
                                            <p:fltVal val="0"/>
                                          </p:val>
                                        </p:tav>
                                      </p:tavLst>
                                    </p:anim>
                                    <p:anim calcmode="lin" valueType="num">
                                      <p:cBhvr>
                                        <p:cTn id="37" dur="1000"/>
                                        <p:tgtEl>
                                          <p:spTgt spid="9"/>
                                        </p:tgtEl>
                                        <p:attrNameLst>
                                          <p:attrName>ppt_h</p:attrName>
                                        </p:attrNameLst>
                                      </p:cBhvr>
                                      <p:tavLst>
                                        <p:tav tm="0">
                                          <p:val>
                                            <p:strVal val="ppt_h"/>
                                          </p:val>
                                        </p:tav>
                                        <p:tav tm="100000">
                                          <p:val>
                                            <p:fltVal val="0"/>
                                          </p:val>
                                        </p:tav>
                                      </p:tavLst>
                                    </p:anim>
                                    <p:animEffect transition="out" filter="fade">
                                      <p:cBhvr>
                                        <p:cTn id="38" dur="1000"/>
                                        <p:tgtEl>
                                          <p:spTgt spid="9"/>
                                        </p:tgtEl>
                                      </p:cBhvr>
                                    </p:animEffect>
                                    <p:set>
                                      <p:cBhvr>
                                        <p:cTn id="39" dur="1" fill="hold">
                                          <p:stCondLst>
                                            <p:cond delay="9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40" restart="whenNotActive" fill="hold" evtFilter="cancelBubble" nodeType="interactiveSeq">
                <p:stCondLst>
                  <p:cond evt="onClick" delay="0">
                    <p:tgtEl>
                      <p:spTgt spid="10"/>
                    </p:tgtEl>
                  </p:cond>
                </p:stCondLst>
                <p:endSync evt="end" delay="0">
                  <p:rtn val="all"/>
                </p:endSync>
                <p:childTnLst>
                  <p:par>
                    <p:cTn id="41" fill="hold">
                      <p:stCondLst>
                        <p:cond delay="0"/>
                      </p:stCondLst>
                      <p:childTnLst>
                        <p:par>
                          <p:cTn id="42" fill="hold">
                            <p:stCondLst>
                              <p:cond delay="0"/>
                            </p:stCondLst>
                            <p:childTnLst>
                              <p:par>
                                <p:cTn id="43" presetID="53" presetClass="exit" presetSubtype="0" fill="hold" grpId="0" nodeType="clickEffect">
                                  <p:stCondLst>
                                    <p:cond delay="0"/>
                                  </p:stCondLst>
                                  <p:childTnLst>
                                    <p:anim calcmode="lin" valueType="num">
                                      <p:cBhvr>
                                        <p:cTn id="44" dur="1000"/>
                                        <p:tgtEl>
                                          <p:spTgt spid="10"/>
                                        </p:tgtEl>
                                        <p:attrNameLst>
                                          <p:attrName>ppt_w</p:attrName>
                                        </p:attrNameLst>
                                      </p:cBhvr>
                                      <p:tavLst>
                                        <p:tav tm="0">
                                          <p:val>
                                            <p:strVal val="ppt_w"/>
                                          </p:val>
                                        </p:tav>
                                        <p:tav tm="100000">
                                          <p:val>
                                            <p:fltVal val="0"/>
                                          </p:val>
                                        </p:tav>
                                      </p:tavLst>
                                    </p:anim>
                                    <p:anim calcmode="lin" valueType="num">
                                      <p:cBhvr>
                                        <p:cTn id="45" dur="1000"/>
                                        <p:tgtEl>
                                          <p:spTgt spid="10"/>
                                        </p:tgtEl>
                                        <p:attrNameLst>
                                          <p:attrName>ppt_h</p:attrName>
                                        </p:attrNameLst>
                                      </p:cBhvr>
                                      <p:tavLst>
                                        <p:tav tm="0">
                                          <p:val>
                                            <p:strVal val="ppt_h"/>
                                          </p:val>
                                        </p:tav>
                                        <p:tav tm="100000">
                                          <p:val>
                                            <p:fltVal val="0"/>
                                          </p:val>
                                        </p:tav>
                                      </p:tavLst>
                                    </p:anim>
                                    <p:animEffect transition="out" filter="fade">
                                      <p:cBhvr>
                                        <p:cTn id="46" dur="1000"/>
                                        <p:tgtEl>
                                          <p:spTgt spid="10"/>
                                        </p:tgtEl>
                                      </p:cBhvr>
                                    </p:animEffect>
                                    <p:set>
                                      <p:cBhvr>
                                        <p:cTn id="47" dur="1" fill="hold">
                                          <p:stCondLst>
                                            <p:cond delay="9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7" grpId="0" animBg="1"/>
      <p:bldP spid="9" grpId="0" animBg="1"/>
      <p:bldP spid="10"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30: </a:t>
            </a:r>
            <a:r>
              <a:rPr lang="en-US" sz="2800" b="1" dirty="0" err="1">
                <a:solidFill>
                  <a:srgbClr val="FF00FF"/>
                </a:solidFill>
                <a:latin typeface="Times New Roman" pitchFamily="18" charset="0"/>
                <a:cs typeface="Times New Roman" pitchFamily="18" charset="0"/>
              </a:rPr>
              <a:t>SINH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TRƯỞNG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PHÁT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TRIỂN</a:t>
            </a:r>
            <a:r>
              <a:rPr lang="en-US" sz="2800" b="1" dirty="0">
                <a:solidFill>
                  <a:srgbClr val="FF00FF"/>
                </a:solidFill>
                <a:latin typeface="Times New Roman" pitchFamily="18" charset="0"/>
                <a:cs typeface="Times New Roman" pitchFamily="18" charset="0"/>
              </a:rPr>
              <a:t> Ở </a:t>
            </a:r>
            <a:r>
              <a:rPr lang="en-US" sz="2800" b="1" dirty="0" err="1">
                <a:solidFill>
                  <a:srgbClr val="FF00FF"/>
                </a:solidFill>
                <a:latin typeface="Times New Roman" pitchFamily="18" charset="0"/>
                <a:cs typeface="Times New Roman" pitchFamily="18" charset="0"/>
              </a:rPr>
              <a:t>THỰC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VẬT</a:t>
            </a:r>
            <a:r>
              <a:rPr lang="en-US" sz="2800" b="1" dirty="0">
                <a:solidFill>
                  <a:srgbClr val="FF00FF"/>
                </a:solidFill>
                <a:latin typeface="Times New Roman" pitchFamily="18" charset="0"/>
                <a:cs typeface="Times New Roman" pitchFamily="18" charset="0"/>
              </a:rPr>
              <a:t>.</a:t>
            </a:r>
          </a:p>
        </p:txBody>
      </p:sp>
      <p:sp>
        <p:nvSpPr>
          <p:cNvPr id="5" name="TextBox 4"/>
          <p:cNvSpPr txBox="1"/>
          <p:nvPr/>
        </p:nvSpPr>
        <p:spPr>
          <a:xfrm>
            <a:off x="0" y="508009"/>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THÍ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CHỨNG</a:t>
            </a:r>
            <a:r>
              <a:rPr lang="en-US" sz="2800" b="1" dirty="0">
                <a:solidFill>
                  <a:srgbClr val="0000FF"/>
                </a:solidFill>
                <a:latin typeface="Times New Roman" pitchFamily="18" charset="0"/>
                <a:cs typeface="Times New Roman" pitchFamily="18" charset="0"/>
              </a:rPr>
              <a:t> MINH </a:t>
            </a:r>
            <a:r>
              <a:rPr lang="en-US" sz="2800" b="1" dirty="0" err="1">
                <a:solidFill>
                  <a:srgbClr val="0000FF"/>
                </a:solidFill>
                <a:latin typeface="Times New Roman" pitchFamily="18" charset="0"/>
                <a:cs typeface="Times New Roman" pitchFamily="18" charset="0"/>
              </a:rPr>
              <a:t>CÂY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endParaRPr lang="en-US" sz="2800" dirty="0"/>
          </a:p>
        </p:txBody>
      </p:sp>
      <p:sp>
        <p:nvSpPr>
          <p:cNvPr id="6" name="Rectangle 5"/>
          <p:cNvSpPr/>
          <p:nvPr/>
        </p:nvSpPr>
        <p:spPr>
          <a:xfrm>
            <a:off x="0" y="1458027"/>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nhóm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chưa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p>
        </p:txBody>
      </p:sp>
      <p:sp>
        <p:nvSpPr>
          <p:cNvPr id="8" name="TextBox 7"/>
          <p:cNvSpPr txBox="1"/>
          <p:nvPr/>
        </p:nvSpPr>
        <p:spPr>
          <a:xfrm>
            <a:off x="0" y="96449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endParaRPr lang="en-US" sz="2800" dirty="0"/>
          </a:p>
        </p:txBody>
      </p:sp>
      <p:sp>
        <p:nvSpPr>
          <p:cNvPr id="10" name="Rectangle 9"/>
          <p:cNvSpPr/>
          <p:nvPr/>
        </p:nvSpPr>
        <p:spPr>
          <a:xfrm>
            <a:off x="0" y="2336141"/>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mầm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đỉnh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bên</a:t>
            </a:r>
            <a:r>
              <a:rPr lang="en-US" sz="2800" dirty="0">
                <a:solidFill>
                  <a:srgbClr val="0000FF"/>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srcRect/>
          <a:stretch>
            <a:fillRect/>
          </a:stretch>
        </p:blipFill>
        <p:spPr bwMode="auto">
          <a:xfrm>
            <a:off x="2685123" y="493486"/>
            <a:ext cx="6851674" cy="6364514"/>
          </a:xfrm>
          <a:prstGeom prst="rect">
            <a:avLst/>
          </a:prstGeom>
          <a:noFill/>
          <a:ln w="9525">
            <a:noFill/>
            <a:miter lim="800000"/>
            <a:headEnd/>
            <a:tailEnd/>
          </a:ln>
          <a:effectLst/>
        </p:spPr>
      </p:pic>
      <p:sp>
        <p:nvSpPr>
          <p:cNvPr id="12" name="Rectangle 11"/>
          <p:cNvSpPr/>
          <p:nvPr/>
        </p:nvSpPr>
        <p:spPr>
          <a:xfrm>
            <a:off x="0" y="3177970"/>
            <a:ext cx="12192000" cy="523220"/>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III.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ĐOẠN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p>
        </p:txBody>
      </p:sp>
      <p:sp>
        <p:nvSpPr>
          <p:cNvPr id="9" name="Rectangle 8"/>
          <p:cNvSpPr/>
          <p:nvPr/>
        </p:nvSpPr>
        <p:spPr>
          <a:xfrm>
            <a:off x="0" y="3678712"/>
            <a:ext cx="12192000" cy="523220"/>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1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4098"/>
                                        </p:tgtEl>
                                        <p:attrNameLst>
                                          <p:attrName>style.visibility</p:attrName>
                                        </p:attrNameLst>
                                      </p:cBhvr>
                                      <p:to>
                                        <p:strVal val="visible"/>
                                      </p:to>
                                    </p:set>
                                    <p:animEffect transition="in" filter="wipe(down)">
                                      <p:cBhvr>
                                        <p:cTn id="17" dur="580">
                                          <p:stCondLst>
                                            <p:cond delay="0"/>
                                          </p:stCondLst>
                                        </p:cTn>
                                        <p:tgtEl>
                                          <p:spTgt spid="4098"/>
                                        </p:tgtEl>
                                      </p:cBhvr>
                                    </p:animEffect>
                                    <p:anim calcmode="lin" valueType="num">
                                      <p:cBhvr>
                                        <p:cTn id="18" dur="1822" tmFilter="0,0; 0.14,0.36; 0.43,0.73; 0.71,0.91; 1.0,1.0">
                                          <p:stCondLst>
                                            <p:cond delay="0"/>
                                          </p:stCondLst>
                                        </p:cTn>
                                        <p:tgtEl>
                                          <p:spTgt spid="4098"/>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4098"/>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4098"/>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4098"/>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4098"/>
                                        </p:tgtEl>
                                        <p:attrNameLst>
                                          <p:attrName>ppt_y</p:attrName>
                                        </p:attrNameLst>
                                      </p:cBhvr>
                                      <p:tavLst>
                                        <p:tav tm="0" fmla="#ppt_y-sin(pi*$)/81">
                                          <p:val>
                                            <p:fltVal val="0"/>
                                          </p:val>
                                        </p:tav>
                                        <p:tav tm="100000">
                                          <p:val>
                                            <p:fltVal val="1"/>
                                          </p:val>
                                        </p:tav>
                                      </p:tavLst>
                                    </p:anim>
                                    <p:animScale>
                                      <p:cBhvr>
                                        <p:cTn id="23" dur="26">
                                          <p:stCondLst>
                                            <p:cond delay="650"/>
                                          </p:stCondLst>
                                        </p:cTn>
                                        <p:tgtEl>
                                          <p:spTgt spid="4098"/>
                                        </p:tgtEl>
                                      </p:cBhvr>
                                      <p:to x="100000" y="60000"/>
                                    </p:animScale>
                                    <p:animScale>
                                      <p:cBhvr>
                                        <p:cTn id="24" dur="166" decel="50000">
                                          <p:stCondLst>
                                            <p:cond delay="676"/>
                                          </p:stCondLst>
                                        </p:cTn>
                                        <p:tgtEl>
                                          <p:spTgt spid="4098"/>
                                        </p:tgtEl>
                                      </p:cBhvr>
                                      <p:to x="100000" y="100000"/>
                                    </p:animScale>
                                    <p:animScale>
                                      <p:cBhvr>
                                        <p:cTn id="25" dur="26">
                                          <p:stCondLst>
                                            <p:cond delay="1312"/>
                                          </p:stCondLst>
                                        </p:cTn>
                                        <p:tgtEl>
                                          <p:spTgt spid="4098"/>
                                        </p:tgtEl>
                                      </p:cBhvr>
                                      <p:to x="100000" y="80000"/>
                                    </p:animScale>
                                    <p:animScale>
                                      <p:cBhvr>
                                        <p:cTn id="26" dur="166" decel="50000">
                                          <p:stCondLst>
                                            <p:cond delay="1338"/>
                                          </p:stCondLst>
                                        </p:cTn>
                                        <p:tgtEl>
                                          <p:spTgt spid="4098"/>
                                        </p:tgtEl>
                                      </p:cBhvr>
                                      <p:to x="100000" y="100000"/>
                                    </p:animScale>
                                    <p:animScale>
                                      <p:cBhvr>
                                        <p:cTn id="27" dur="26">
                                          <p:stCondLst>
                                            <p:cond delay="1642"/>
                                          </p:stCondLst>
                                        </p:cTn>
                                        <p:tgtEl>
                                          <p:spTgt spid="4098"/>
                                        </p:tgtEl>
                                      </p:cBhvr>
                                      <p:to x="100000" y="90000"/>
                                    </p:animScale>
                                    <p:animScale>
                                      <p:cBhvr>
                                        <p:cTn id="28" dur="166" decel="50000">
                                          <p:stCondLst>
                                            <p:cond delay="1668"/>
                                          </p:stCondLst>
                                        </p:cTn>
                                        <p:tgtEl>
                                          <p:spTgt spid="4098"/>
                                        </p:tgtEl>
                                      </p:cBhvr>
                                      <p:to x="100000" y="100000"/>
                                    </p:animScale>
                                    <p:animScale>
                                      <p:cBhvr>
                                        <p:cTn id="29" dur="26">
                                          <p:stCondLst>
                                            <p:cond delay="1808"/>
                                          </p:stCondLst>
                                        </p:cTn>
                                        <p:tgtEl>
                                          <p:spTgt spid="4098"/>
                                        </p:tgtEl>
                                      </p:cBhvr>
                                      <p:to x="100000" y="95000"/>
                                    </p:animScale>
                                    <p:animScale>
                                      <p:cBhvr>
                                        <p:cTn id="30" dur="166" decel="50000">
                                          <p:stCondLst>
                                            <p:cond delay="1834"/>
                                          </p:stCondLst>
                                        </p:cTn>
                                        <p:tgtEl>
                                          <p:spTgt spid="4098"/>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down)">
                                      <p:cBhvr>
                                        <p:cTn id="35" dur="1000"/>
                                        <p:tgtEl>
                                          <p:spTgt spid="12"/>
                                        </p:tgtEl>
                                      </p:cBhvr>
                                    </p:animEffect>
                                  </p:childTnLst>
                                </p:cTn>
                              </p:par>
                              <p:par>
                                <p:cTn id="36" presetID="37" presetClass="exit" presetSubtype="0" fill="hold" nodeType="withEffect">
                                  <p:stCondLst>
                                    <p:cond delay="0"/>
                                  </p:stCondLst>
                                  <p:childTnLst>
                                    <p:animEffect transition="out" filter="fade">
                                      <p:cBhvr>
                                        <p:cTn id="37" dur="1000"/>
                                        <p:tgtEl>
                                          <p:spTgt spid="4098"/>
                                        </p:tgtEl>
                                      </p:cBhvr>
                                    </p:animEffect>
                                    <p:anim calcmode="lin" valueType="num">
                                      <p:cBhvr>
                                        <p:cTn id="38" dur="1000"/>
                                        <p:tgtEl>
                                          <p:spTgt spid="4098"/>
                                        </p:tgtEl>
                                        <p:attrNameLst>
                                          <p:attrName>ppt_x</p:attrName>
                                        </p:attrNameLst>
                                      </p:cBhvr>
                                      <p:tavLst>
                                        <p:tav tm="0">
                                          <p:val>
                                            <p:strVal val="ppt_x"/>
                                          </p:val>
                                        </p:tav>
                                        <p:tav tm="100000">
                                          <p:val>
                                            <p:strVal val="ppt_x"/>
                                          </p:val>
                                        </p:tav>
                                      </p:tavLst>
                                    </p:anim>
                                    <p:anim calcmode="lin" valueType="num">
                                      <p:cBhvr>
                                        <p:cTn id="39" dur="100" decel="100000"/>
                                        <p:tgtEl>
                                          <p:spTgt spid="4098"/>
                                        </p:tgtEl>
                                        <p:attrNameLst>
                                          <p:attrName>ppt_y</p:attrName>
                                        </p:attrNameLst>
                                      </p:cBhvr>
                                      <p:tavLst>
                                        <p:tav tm="0">
                                          <p:val>
                                            <p:strVal val="ppt_y"/>
                                          </p:val>
                                        </p:tav>
                                        <p:tav tm="100000">
                                          <p:val>
                                            <p:strVal val="ppt_y-.03"/>
                                          </p:val>
                                        </p:tav>
                                      </p:tavLst>
                                    </p:anim>
                                    <p:anim calcmode="lin" valueType="num">
                                      <p:cBhvr>
                                        <p:cTn id="40" dur="900" accel="100000">
                                          <p:stCondLst>
                                            <p:cond delay="100"/>
                                          </p:stCondLst>
                                        </p:cTn>
                                        <p:tgtEl>
                                          <p:spTgt spid="4098"/>
                                        </p:tgtEl>
                                        <p:attrNameLst>
                                          <p:attrName>ppt_y</p:attrName>
                                        </p:attrNameLst>
                                      </p:cBhvr>
                                      <p:tavLst>
                                        <p:tav tm="0">
                                          <p:val>
                                            <p:strVal val="ppt_y"/>
                                          </p:val>
                                        </p:tav>
                                        <p:tav tm="100000">
                                          <p:val>
                                            <p:strVal val="ppt_y+1"/>
                                          </p:val>
                                        </p:tav>
                                      </p:tavLst>
                                    </p:anim>
                                    <p:set>
                                      <p:cBhvr>
                                        <p:cTn id="41" dur="1" fill="hold">
                                          <p:stCondLst>
                                            <p:cond delay="999"/>
                                          </p:stCondLst>
                                        </p:cTn>
                                        <p:tgtEl>
                                          <p:spTgt spid="409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wipe(down)">
                                      <p:cBhvr>
                                        <p:cTn id="46"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2"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580560" y="0"/>
            <a:ext cx="10960129" cy="6858000"/>
          </a:xfrm>
          <a:prstGeom prst="rect">
            <a:avLst/>
          </a:prstGeom>
          <a:noFill/>
          <a:ln w="9525">
            <a:noFill/>
            <a:miter lim="800000"/>
            <a:headEnd/>
            <a:tailEnd/>
          </a:ln>
          <a:effectLst/>
        </p:spPr>
      </p:pic>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diamond(in)">
                                      <p:cBhvr>
                                        <p:cTn id="7"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30: </a:t>
            </a:r>
            <a:r>
              <a:rPr lang="en-US" sz="2800" b="1" dirty="0" err="1">
                <a:solidFill>
                  <a:srgbClr val="FF00FF"/>
                </a:solidFill>
                <a:latin typeface="Times New Roman" pitchFamily="18" charset="0"/>
                <a:cs typeface="Times New Roman" pitchFamily="18" charset="0"/>
              </a:rPr>
              <a:t>SINH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TRƯỞNG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PHÁT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TRIỂN</a:t>
            </a:r>
            <a:r>
              <a:rPr lang="en-US" sz="2800" b="1" dirty="0">
                <a:solidFill>
                  <a:srgbClr val="FF00FF"/>
                </a:solidFill>
                <a:latin typeface="Times New Roman" pitchFamily="18" charset="0"/>
                <a:cs typeface="Times New Roman" pitchFamily="18" charset="0"/>
              </a:rPr>
              <a:t> Ở </a:t>
            </a:r>
            <a:r>
              <a:rPr lang="en-US" sz="2800" b="1" dirty="0" err="1">
                <a:solidFill>
                  <a:srgbClr val="FF00FF"/>
                </a:solidFill>
                <a:latin typeface="Times New Roman" pitchFamily="18" charset="0"/>
                <a:cs typeface="Times New Roman" pitchFamily="18" charset="0"/>
              </a:rPr>
              <a:t>THỰC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VẬT</a:t>
            </a:r>
            <a:r>
              <a:rPr lang="en-US" sz="2800" b="1" dirty="0">
                <a:solidFill>
                  <a:srgbClr val="FF00FF"/>
                </a:solidFill>
                <a:latin typeface="Times New Roman" pitchFamily="18" charset="0"/>
                <a:cs typeface="Times New Roman" pitchFamily="18" charset="0"/>
              </a:rPr>
              <a:t>.</a:t>
            </a:r>
          </a:p>
        </p:txBody>
      </p:sp>
      <p:sp>
        <p:nvSpPr>
          <p:cNvPr id="5" name="TextBox 4"/>
          <p:cNvSpPr txBox="1"/>
          <p:nvPr/>
        </p:nvSpPr>
        <p:spPr>
          <a:xfrm>
            <a:off x="0" y="508009"/>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THÍ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CHỨNG</a:t>
            </a:r>
            <a:r>
              <a:rPr lang="en-US" sz="2800" b="1" dirty="0">
                <a:solidFill>
                  <a:srgbClr val="0000FF"/>
                </a:solidFill>
                <a:latin typeface="Times New Roman" pitchFamily="18" charset="0"/>
                <a:cs typeface="Times New Roman" pitchFamily="18" charset="0"/>
              </a:rPr>
              <a:t> MINH </a:t>
            </a:r>
            <a:r>
              <a:rPr lang="en-US" sz="2800" b="1" dirty="0" err="1">
                <a:solidFill>
                  <a:srgbClr val="0000FF"/>
                </a:solidFill>
                <a:latin typeface="Times New Roman" pitchFamily="18" charset="0"/>
                <a:cs typeface="Times New Roman" pitchFamily="18" charset="0"/>
              </a:rPr>
              <a:t>CÂY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endParaRPr lang="en-US" sz="2800" dirty="0"/>
          </a:p>
        </p:txBody>
      </p:sp>
      <p:sp>
        <p:nvSpPr>
          <p:cNvPr id="6" name="Rectangle 5"/>
          <p:cNvSpPr/>
          <p:nvPr/>
        </p:nvSpPr>
        <p:spPr>
          <a:xfrm>
            <a:off x="0" y="1370943"/>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nhóm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chưa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p>
        </p:txBody>
      </p:sp>
      <p:sp>
        <p:nvSpPr>
          <p:cNvPr id="8" name="TextBox 7"/>
          <p:cNvSpPr txBox="1"/>
          <p:nvPr/>
        </p:nvSpPr>
        <p:spPr>
          <a:xfrm>
            <a:off x="0" y="96449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endParaRPr lang="en-US" sz="2800" dirty="0"/>
          </a:p>
        </p:txBody>
      </p:sp>
      <p:sp>
        <p:nvSpPr>
          <p:cNvPr id="10" name="Rectangle 9"/>
          <p:cNvSpPr/>
          <p:nvPr/>
        </p:nvSpPr>
        <p:spPr>
          <a:xfrm>
            <a:off x="0" y="2220029"/>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mầm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đỉnh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bên</a:t>
            </a:r>
            <a:r>
              <a:rPr lang="en-US" sz="2800" dirty="0">
                <a:solidFill>
                  <a:srgbClr val="0000FF"/>
                </a:solidFill>
                <a:latin typeface="Times New Roman" pitchFamily="18" charset="0"/>
                <a:cs typeface="Times New Roman" pitchFamily="18" charset="0"/>
              </a:rPr>
              <a:t>.</a:t>
            </a:r>
          </a:p>
        </p:txBody>
      </p:sp>
      <p:sp>
        <p:nvSpPr>
          <p:cNvPr id="12" name="Rectangle 11"/>
          <p:cNvSpPr/>
          <p:nvPr/>
        </p:nvSpPr>
        <p:spPr>
          <a:xfrm>
            <a:off x="0" y="3076372"/>
            <a:ext cx="12192000" cy="523220"/>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III.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ĐOẠN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p>
        </p:txBody>
      </p:sp>
      <p:sp>
        <p:nvSpPr>
          <p:cNvPr id="9" name="Rectangle 8"/>
          <p:cNvSpPr/>
          <p:nvPr/>
        </p:nvSpPr>
        <p:spPr>
          <a:xfrm>
            <a:off x="0" y="3504544"/>
            <a:ext cx="12192000" cy="523220"/>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3" name="Rectangle 12"/>
          <p:cNvSpPr/>
          <p:nvPr/>
        </p:nvSpPr>
        <p:spPr>
          <a:xfrm>
            <a:off x="0" y="3925456"/>
            <a:ext cx="12192000" cy="1384995"/>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hoa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sym typeface="Wingdings 3"/>
              </a:rPr>
              <a:t></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nảy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con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trưởng</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ra</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hoa</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tạo</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quả</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và</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hình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a:t>
            </a:r>
            <a:endParaRPr lang="en-US" sz="2800"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63543" y="740229"/>
            <a:ext cx="2452914" cy="63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p:nvPicPr>
        <p:blipFill>
          <a:blip r:embed="rId2"/>
          <a:srcRect/>
          <a:stretch>
            <a:fillRect/>
          </a:stretch>
        </p:blipFill>
        <p:spPr bwMode="auto">
          <a:xfrm>
            <a:off x="1844447" y="0"/>
            <a:ext cx="8431666" cy="6810892"/>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0" y="304794"/>
            <a:ext cx="12192000" cy="624205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900" decel="100000" fill="hold"/>
                                        <p:tgtEl>
                                          <p:spTgt spid="205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05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51" presetClass="exit" presetSubtype="0" fill="hold" nodeType="clickEffect">
                                  <p:stCondLst>
                                    <p:cond delay="0"/>
                                  </p:stCondLst>
                                  <p:childTnLst>
                                    <p:animEffect transition="out" filter="fade">
                                      <p:cBhvr>
                                        <p:cTn id="14" dur="385" accel="100000">
                                          <p:stCondLst>
                                            <p:cond delay="615"/>
                                          </p:stCondLst>
                                        </p:cTn>
                                        <p:tgtEl>
                                          <p:spTgt spid="2050"/>
                                        </p:tgtEl>
                                      </p:cBhvr>
                                    </p:animEffect>
                                    <p:animScale>
                                      <p:cBhvr>
                                        <p:cTn id="15" dur="385" accel="100000">
                                          <p:stCondLst>
                                            <p:cond delay="615"/>
                                          </p:stCondLst>
                                        </p:cTn>
                                        <p:tgtEl>
                                          <p:spTgt spid="2050"/>
                                        </p:tgtEl>
                                      </p:cBhvr>
                                      <p:from x="200000" y="450000"/>
                                      <p:to x="10000" y="10000"/>
                                    </p:animScale>
                                    <p:animScale>
                                      <p:cBhvr>
                                        <p:cTn id="16" dur="615" decel="100000"/>
                                        <p:tgtEl>
                                          <p:spTgt spid="2050"/>
                                        </p:tgtEl>
                                      </p:cBhvr>
                                      <p:from x="100000" y="100000"/>
                                      <p:to x="200000" y="450000"/>
                                    </p:animScale>
                                    <p:anim from="(ppt_x)" to="(0.5)" calcmode="lin" valueType="num">
                                      <p:cBhvr>
                                        <p:cTn id="17" dur="615" decel="100000"/>
                                        <p:tgtEl>
                                          <p:spTgt spid="2050"/>
                                        </p:tgtEl>
                                        <p:attrNameLst>
                                          <p:attrName>ppt_x</p:attrName>
                                        </p:attrNameLst>
                                      </p:cBhvr>
                                    </p:anim>
                                    <p:anim from="(0.5)" to="(0.5)" calcmode="lin" valueType="num">
                                      <p:cBhvr>
                                        <p:cTn id="18" dur="385">
                                          <p:stCondLst>
                                            <p:cond delay="615"/>
                                          </p:stCondLst>
                                        </p:cTn>
                                        <p:tgtEl>
                                          <p:spTgt spid="2050"/>
                                        </p:tgtEl>
                                        <p:attrNameLst>
                                          <p:attrName>ppt_x</p:attrName>
                                        </p:attrNameLst>
                                      </p:cBhvr>
                                    </p:anim>
                                    <p:anim from="(ppt_y)" to="(ppt_y+0.4)" calcmode="lin" valueType="num">
                                      <p:cBhvr>
                                        <p:cTn id="19" dur="615" decel="100000"/>
                                        <p:tgtEl>
                                          <p:spTgt spid="2050"/>
                                        </p:tgtEl>
                                        <p:attrNameLst>
                                          <p:attrName>ppt_y</p:attrName>
                                        </p:attrNameLst>
                                      </p:cBhvr>
                                    </p:anim>
                                    <p:anim from="(ppt_y)" to="(ppt_y)" calcmode="lin" valueType="num">
                                      <p:cBhvr>
                                        <p:cTn id="20" dur="385">
                                          <p:stCondLst>
                                            <p:cond delay="615"/>
                                          </p:stCondLst>
                                        </p:cTn>
                                        <p:tgtEl>
                                          <p:spTgt spid="2050"/>
                                        </p:tgtEl>
                                        <p:attrNameLst>
                                          <p:attrName>ppt_y</p:attrName>
                                        </p:attrNameLst>
                                      </p:cBhvr>
                                    </p:anim>
                                    <p:set>
                                      <p:cBhvr>
                                        <p:cTn id="21" dur="1" fill="hold">
                                          <p:stCondLst>
                                            <p:cond delay="999"/>
                                          </p:stCondLst>
                                        </p:cTn>
                                        <p:tgtEl>
                                          <p:spTgt spid="2050"/>
                                        </p:tgtEl>
                                        <p:attrNameLst>
                                          <p:attrName>style.visibility</p:attrName>
                                        </p:attrNameLst>
                                      </p:cBhvr>
                                      <p:to>
                                        <p:strVal val="hidden"/>
                                      </p:to>
                                    </p:set>
                                  </p:childTnLst>
                                </p:cTn>
                              </p:par>
                              <p:par>
                                <p:cTn id="22" presetID="49" presetClass="entr" presetSubtype="0" decel="100000" fill="hold" nodeType="withEffect">
                                  <p:stCondLst>
                                    <p:cond delay="0"/>
                                  </p:stCondLst>
                                  <p:childTnLst>
                                    <p:set>
                                      <p:cBhvr>
                                        <p:cTn id="23" dur="1" fill="hold">
                                          <p:stCondLst>
                                            <p:cond delay="0"/>
                                          </p:stCondLst>
                                        </p:cTn>
                                        <p:tgtEl>
                                          <p:spTgt spid="2051"/>
                                        </p:tgtEl>
                                        <p:attrNameLst>
                                          <p:attrName>style.visibility</p:attrName>
                                        </p:attrNameLst>
                                      </p:cBhvr>
                                      <p:to>
                                        <p:strVal val="visible"/>
                                      </p:to>
                                    </p:set>
                                    <p:anim calcmode="lin" valueType="num">
                                      <p:cBhvr>
                                        <p:cTn id="24" dur="1000" fill="hold"/>
                                        <p:tgtEl>
                                          <p:spTgt spid="2051"/>
                                        </p:tgtEl>
                                        <p:attrNameLst>
                                          <p:attrName>ppt_w</p:attrName>
                                        </p:attrNameLst>
                                      </p:cBhvr>
                                      <p:tavLst>
                                        <p:tav tm="0">
                                          <p:val>
                                            <p:fltVal val="0"/>
                                          </p:val>
                                        </p:tav>
                                        <p:tav tm="100000">
                                          <p:val>
                                            <p:strVal val="#ppt_w"/>
                                          </p:val>
                                        </p:tav>
                                      </p:tavLst>
                                    </p:anim>
                                    <p:anim calcmode="lin" valueType="num">
                                      <p:cBhvr>
                                        <p:cTn id="25" dur="1000" fill="hold"/>
                                        <p:tgtEl>
                                          <p:spTgt spid="2051"/>
                                        </p:tgtEl>
                                        <p:attrNameLst>
                                          <p:attrName>ppt_h</p:attrName>
                                        </p:attrNameLst>
                                      </p:cBhvr>
                                      <p:tavLst>
                                        <p:tav tm="0">
                                          <p:val>
                                            <p:fltVal val="0"/>
                                          </p:val>
                                        </p:tav>
                                        <p:tav tm="100000">
                                          <p:val>
                                            <p:strVal val="#ppt_h"/>
                                          </p:val>
                                        </p:tav>
                                      </p:tavLst>
                                    </p:anim>
                                    <p:anim calcmode="lin" valueType="num">
                                      <p:cBhvr>
                                        <p:cTn id="26" dur="1000" fill="hold"/>
                                        <p:tgtEl>
                                          <p:spTgt spid="2051"/>
                                        </p:tgtEl>
                                        <p:attrNameLst>
                                          <p:attrName>style.rotation</p:attrName>
                                        </p:attrNameLst>
                                      </p:cBhvr>
                                      <p:tavLst>
                                        <p:tav tm="0">
                                          <p:val>
                                            <p:fltVal val="360"/>
                                          </p:val>
                                        </p:tav>
                                        <p:tav tm="100000">
                                          <p:val>
                                            <p:fltVal val="0"/>
                                          </p:val>
                                        </p:tav>
                                      </p:tavLst>
                                    </p:anim>
                                    <p:animEffect transition="in" filter="fade">
                                      <p:cBhvr>
                                        <p:cTn id="27" dur="10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30: </a:t>
            </a:r>
            <a:r>
              <a:rPr lang="en-US" sz="2800" b="1" dirty="0" err="1">
                <a:solidFill>
                  <a:srgbClr val="FF00FF"/>
                </a:solidFill>
                <a:latin typeface="Times New Roman" pitchFamily="18" charset="0"/>
                <a:cs typeface="Times New Roman" pitchFamily="18" charset="0"/>
              </a:rPr>
              <a:t>SINH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TRƯỞNG</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PHÁT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TRIỂN</a:t>
            </a:r>
            <a:r>
              <a:rPr lang="en-US" sz="2800" b="1" dirty="0">
                <a:solidFill>
                  <a:srgbClr val="FF00FF"/>
                </a:solidFill>
                <a:latin typeface="Times New Roman" pitchFamily="18" charset="0"/>
                <a:cs typeface="Times New Roman" pitchFamily="18" charset="0"/>
              </a:rPr>
              <a:t> Ở </a:t>
            </a:r>
            <a:r>
              <a:rPr lang="en-US" sz="2800" b="1" dirty="0" err="1">
                <a:solidFill>
                  <a:srgbClr val="FF00FF"/>
                </a:solidFill>
                <a:latin typeface="Times New Roman" pitchFamily="18" charset="0"/>
                <a:cs typeface="Times New Roman" pitchFamily="18" charset="0"/>
              </a:rPr>
              <a:t>THỰC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VẬT</a:t>
            </a:r>
            <a:r>
              <a:rPr lang="en-US" sz="2800" b="1" dirty="0">
                <a:solidFill>
                  <a:srgbClr val="FF00FF"/>
                </a:solidFill>
                <a:latin typeface="Times New Roman" pitchFamily="18" charset="0"/>
                <a:cs typeface="Times New Roman" pitchFamily="18" charset="0"/>
              </a:rPr>
              <a:t>.</a:t>
            </a:r>
          </a:p>
        </p:txBody>
      </p:sp>
      <p:sp>
        <p:nvSpPr>
          <p:cNvPr id="5" name="TextBox 4"/>
          <p:cNvSpPr txBox="1"/>
          <p:nvPr/>
        </p:nvSpPr>
        <p:spPr>
          <a:xfrm>
            <a:off x="0" y="508009"/>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a:t>
            </a:r>
            <a:r>
              <a:rPr lang="en-US" sz="2800" b="1" dirty="0" err="1">
                <a:solidFill>
                  <a:srgbClr val="0000FF"/>
                </a:solidFill>
                <a:latin typeface="Times New Roman" pitchFamily="18" charset="0"/>
                <a:cs typeface="Times New Roman" pitchFamily="18" charset="0"/>
              </a:rPr>
              <a:t>THÍ</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NGHIỆM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CHỨNG</a:t>
            </a:r>
            <a:r>
              <a:rPr lang="en-US" sz="2800" b="1" dirty="0">
                <a:solidFill>
                  <a:srgbClr val="0000FF"/>
                </a:solidFill>
                <a:latin typeface="Times New Roman" pitchFamily="18" charset="0"/>
                <a:cs typeface="Times New Roman" pitchFamily="18" charset="0"/>
              </a:rPr>
              <a:t> MINH </a:t>
            </a:r>
            <a:r>
              <a:rPr lang="en-US" sz="2800" b="1" dirty="0" err="1">
                <a:solidFill>
                  <a:srgbClr val="0000FF"/>
                </a:solidFill>
                <a:latin typeface="Times New Roman" pitchFamily="18" charset="0"/>
                <a:cs typeface="Times New Roman" pitchFamily="18" charset="0"/>
              </a:rPr>
              <a:t>CÂY</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endParaRPr lang="en-US" sz="2800" dirty="0"/>
          </a:p>
        </p:txBody>
      </p:sp>
      <p:sp>
        <p:nvSpPr>
          <p:cNvPr id="6" name="Rectangle 5"/>
          <p:cNvSpPr/>
          <p:nvPr/>
        </p:nvSpPr>
        <p:spPr>
          <a:xfrm>
            <a:off x="0" y="1370943"/>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nhóm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chưa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năng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chia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p>
        </p:txBody>
      </p:sp>
      <p:sp>
        <p:nvSpPr>
          <p:cNvPr id="8" name="TextBox 7"/>
          <p:cNvSpPr txBox="1"/>
          <p:nvPr/>
        </p:nvSpPr>
        <p:spPr>
          <a:xfrm>
            <a:off x="0" y="964494"/>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MÔ</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endParaRPr lang="en-US" sz="2800" dirty="0"/>
          </a:p>
        </p:txBody>
      </p:sp>
      <p:sp>
        <p:nvSpPr>
          <p:cNvPr id="10" name="Rectangle 9"/>
          <p:cNvSpPr/>
          <p:nvPr/>
        </p:nvSpPr>
        <p:spPr>
          <a:xfrm>
            <a:off x="0" y="2220029"/>
            <a:ext cx="12192000" cy="954107"/>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mầm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đỉnh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bên</a:t>
            </a:r>
            <a:r>
              <a:rPr lang="en-US" sz="2800" dirty="0">
                <a:solidFill>
                  <a:srgbClr val="0000FF"/>
                </a:solidFill>
                <a:latin typeface="Times New Roman" pitchFamily="18" charset="0"/>
                <a:cs typeface="Times New Roman" pitchFamily="18" charset="0"/>
              </a:rPr>
              <a:t>.</a:t>
            </a:r>
          </a:p>
        </p:txBody>
      </p:sp>
      <p:sp>
        <p:nvSpPr>
          <p:cNvPr id="12" name="Rectangle 11"/>
          <p:cNvSpPr/>
          <p:nvPr/>
        </p:nvSpPr>
        <p:spPr>
          <a:xfrm>
            <a:off x="0" y="3076372"/>
            <a:ext cx="12192000" cy="523220"/>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III. </a:t>
            </a:r>
            <a:r>
              <a:rPr lang="en-US" sz="2800" b="1" dirty="0" err="1">
                <a:solidFill>
                  <a:srgbClr val="0000FF"/>
                </a:solidFill>
                <a:latin typeface="Times New Roman" pitchFamily="18" charset="0"/>
                <a:cs typeface="Times New Roman" pitchFamily="18" charset="0"/>
              </a:rPr>
              <a:t>CÁC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ĐOẠN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p>
        </p:txBody>
      </p:sp>
      <p:sp>
        <p:nvSpPr>
          <p:cNvPr id="9" name="Rectangle 8"/>
          <p:cNvSpPr/>
          <p:nvPr/>
        </p:nvSpPr>
        <p:spPr>
          <a:xfrm>
            <a:off x="0" y="3504544"/>
            <a:ext cx="12192000" cy="523220"/>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3" name="Rectangle 12"/>
          <p:cNvSpPr/>
          <p:nvPr/>
        </p:nvSpPr>
        <p:spPr>
          <a:xfrm>
            <a:off x="0" y="3925456"/>
            <a:ext cx="12192000" cy="1384995"/>
          </a:xfrm>
          <a:prstGeom prst="rect">
            <a:avLst/>
          </a:prstGeom>
        </p:spPr>
        <p:txBody>
          <a:bodyPr wrap="square">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thực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vật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hoa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trình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giai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hạt</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pitchFamily="18" charset="0"/>
                <a:cs typeface="Times New Roman" pitchFamily="18" charset="0"/>
                <a:sym typeface="Wingdings 3"/>
              </a:rPr>
              <a:t></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nảy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mầm</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con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trưởng</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ra</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hoa</a:t>
            </a:r>
            <a:r>
              <a:rPr lang="en-US" sz="2800" dirty="0">
                <a:solidFill>
                  <a:srgbClr val="0000FF"/>
                </a:solidFill>
                <a:latin typeface="Times New Roman" pitchFamily="18" charset="0"/>
                <a:cs typeface="Times New Roman" pitchFamily="18" charset="0"/>
                <a:sym typeface="Wingdings 3"/>
              </a:rPr>
              <a:t>  </a:t>
            </a:r>
            <a:r>
              <a:rPr lang="en-US" sz="2800" dirty="0" err="1">
                <a:solidFill>
                  <a:srgbClr val="0000FF"/>
                </a:solidFill>
                <a:latin typeface="Times New Roman" pitchFamily="18" charset="0"/>
                <a:cs typeface="Times New Roman" pitchFamily="18" charset="0"/>
                <a:sym typeface="Wingdings 3"/>
              </a:rPr>
              <a:t>cây</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tạo</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quả</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và</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hình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thành</a:t>
            </a:r>
            <a:r>
              <a:rPr lang="en-US" sz="2800" dirty="0">
                <a:solidFill>
                  <a:srgbClr val="0000FF"/>
                </a:solidFill>
                <a:latin typeface="Times New Roman" pitchFamily="18" charset="0"/>
                <a:cs typeface="Times New Roman" pitchFamily="18" charset="0"/>
                <a:sym typeface="Wingdings 3"/>
              </a:rPr>
              <a:t> </a:t>
            </a:r>
            <a:r>
              <a:rPr lang="en-US" sz="2800" dirty="0" err="1">
                <a:solidFill>
                  <a:srgbClr val="0000FF"/>
                </a:solidFill>
                <a:latin typeface="Times New Roman" pitchFamily="18" charset="0"/>
                <a:cs typeface="Times New Roman" pitchFamily="18" charset="0"/>
                <a:sym typeface="Wingdings 3"/>
              </a:rPr>
              <a:t>hạt</a:t>
            </a:r>
            <a:r>
              <a:rPr lang="en-US" sz="2800" dirty="0">
                <a:solidFill>
                  <a:srgbClr val="0000FF"/>
                </a:solidFill>
                <a:latin typeface="Times New Roman" pitchFamily="18" charset="0"/>
                <a:cs typeface="Times New Roman" pitchFamily="18" charset="0"/>
                <a:sym typeface="Wingdings 3"/>
              </a:rPr>
              <a:t>.</a:t>
            </a:r>
            <a:endParaRPr lang="en-US" sz="2800" dirty="0">
              <a:solidFill>
                <a:srgbClr val="0000FF"/>
              </a:solidFill>
              <a:latin typeface="Times New Roman" pitchFamily="18" charset="0"/>
              <a:cs typeface="Times New Roman" pitchFamily="18" charset="0"/>
            </a:endParaRPr>
          </a:p>
        </p:txBody>
      </p:sp>
      <p:sp>
        <p:nvSpPr>
          <p:cNvPr id="14" name="Rectangle 13"/>
          <p:cNvSpPr/>
          <p:nvPr/>
        </p:nvSpPr>
        <p:spPr>
          <a:xfrm>
            <a:off x="0" y="5275286"/>
            <a:ext cx="12192000" cy="954107"/>
          </a:xfrm>
          <a:prstGeom prst="rect">
            <a:avLst/>
          </a:prstGeom>
        </p:spPr>
        <p:txBody>
          <a:bodyPr wrap="square">
            <a:spAutoFit/>
          </a:bodyPr>
          <a:lstStyle/>
          <a:p>
            <a:pPr algn="just"/>
            <a:r>
              <a:rPr lang="en-US" sz="2800" b="1" dirty="0">
                <a:solidFill>
                  <a:srgbClr val="0000FF"/>
                </a:solidFill>
                <a:latin typeface="Times New Roman" pitchFamily="18" charset="0"/>
                <a:cs typeface="Times New Roman" pitchFamily="18" charset="0"/>
              </a:rPr>
              <a:t>IV. </a:t>
            </a:r>
            <a:r>
              <a:rPr lang="en-US" sz="2800" b="1" dirty="0" err="1">
                <a:solidFill>
                  <a:srgbClr val="0000FF"/>
                </a:solidFill>
                <a:latin typeface="Times New Roman" pitchFamily="18" charset="0"/>
                <a:cs typeface="Times New Roman" pitchFamily="18" charset="0"/>
              </a:rPr>
              <a:t>ỨNG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SINH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PHÁT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TRIỂN</a:t>
            </a:r>
            <a:r>
              <a:rPr lang="en-US" sz="2800" b="1" dirty="0">
                <a:solidFill>
                  <a:srgbClr val="0000FF"/>
                </a:solidFill>
                <a:latin typeface="Times New Roman" pitchFamily="18" charset="0"/>
                <a:cs typeface="Times New Roman" pitchFamily="18" charset="0"/>
              </a:rPr>
              <a:t> Ở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VẬT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TIỄN</a:t>
            </a:r>
            <a:r>
              <a:rPr lang="en-US" sz="2800" b="1" dirty="0">
                <a:solidFill>
                  <a:srgbClr val="0000FF"/>
                </a:solidFill>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Effect transition="in" filter="fade">
                                      <p:cBhvr>
                                        <p:cTn id="9"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4488</TotalTime>
  <Words>1632</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Administrator</cp:lastModifiedBy>
  <cp:revision>839</cp:revision>
  <dcterms:created xsi:type="dcterms:W3CDTF">2022-07-11T10:05:56Z</dcterms:created>
  <dcterms:modified xsi:type="dcterms:W3CDTF">2026-04-22T08:01:00Z</dcterms:modified>
</cp:coreProperties>
</file>