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506" r:id="rId2"/>
    <p:sldId id="256" r:id="rId3"/>
    <p:sldId id="292" r:id="rId4"/>
    <p:sldId id="507" r:id="rId5"/>
    <p:sldId id="284" r:id="rId6"/>
    <p:sldId id="286" r:id="rId7"/>
    <p:sldId id="293" r:id="rId8"/>
    <p:sldId id="508" r:id="rId9"/>
    <p:sldId id="287" r:id="rId10"/>
    <p:sldId id="289" r:id="rId11"/>
    <p:sldId id="509" r:id="rId12"/>
    <p:sldId id="513" r:id="rId13"/>
    <p:sldId id="515" r:id="rId14"/>
    <p:sldId id="516" r:id="rId15"/>
    <p:sldId id="517" r:id="rId16"/>
    <p:sldId id="518" r:id="rId17"/>
    <p:sldId id="519" r:id="rId18"/>
    <p:sldId id="520" r:id="rId19"/>
    <p:sldId id="273" r:id="rId20"/>
    <p:sldId id="301" r:id="rId21"/>
    <p:sldId id="521" r:id="rId22"/>
  </p:sldIdLst>
  <p:sldSz cx="12188825" cy="6858000"/>
  <p:notesSz cx="6858000" cy="9144000"/>
  <p:embeddedFontLst>
    <p:embeddedFont>
      <p:font typeface="Century Gothic" panose="020B0502020202020204" pitchFamily="34" charset="0"/>
      <p:regular r:id="rId23"/>
      <p:bold r:id="rId24"/>
      <p:italic r:id="rId25"/>
      <p:boldItalic r:id="rId26"/>
    </p:embeddedFont>
    <p:embeddedFont>
      <p:font typeface="Wingdings 3" panose="05040102010807070707" pitchFamily="18" charset="2"/>
      <p:regular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918" y="78"/>
      </p:cViewPr>
      <p:guideLst>
        <p:guide orient="horz" pos="1440"/>
        <p:guide pos="192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654" y="1447801"/>
            <a:ext cx="8823360" cy="3329581"/>
          </a:xfrm>
        </p:spPr>
        <p:txBody>
          <a:bodyPr anchor="b"/>
          <a:lstStyle>
            <a:lvl1pPr>
              <a:defRPr sz="7198"/>
            </a:lvl1pPr>
          </a:lstStyle>
          <a:p>
            <a:r>
              <a:rPr lang="en-US"/>
              <a:t>Click to edit Master title style</a:t>
            </a:r>
            <a:endParaRPr lang="en-US" dirty="0"/>
          </a:p>
        </p:txBody>
      </p:sp>
      <p:sp>
        <p:nvSpPr>
          <p:cNvPr id="3" name="Subtitle 2"/>
          <p:cNvSpPr>
            <a:spLocks noGrp="1"/>
          </p:cNvSpPr>
          <p:nvPr>
            <p:ph type="subTitle" idx="1"/>
          </p:nvPr>
        </p:nvSpPr>
        <p:spPr>
          <a:xfrm>
            <a:off x="1154654" y="4777380"/>
            <a:ext cx="8823360" cy="861420"/>
          </a:xfrm>
        </p:spPr>
        <p:txBody>
          <a:bodyPr anchor="t"/>
          <a:lstStyle>
            <a:lvl1pPr marL="0" indent="0" algn="l">
              <a:buNone/>
              <a:defRPr cap="all">
                <a:solidFill>
                  <a:schemeClr val="bg2">
                    <a:lumMod val="40000"/>
                    <a:lumOff val="6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19571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656" y="4800587"/>
            <a:ext cx="8823359" cy="566738"/>
          </a:xfrm>
        </p:spPr>
        <p:txBody>
          <a:bodyPr anchor="b">
            <a:normAutofit/>
          </a:bodyPr>
          <a:lstStyle>
            <a:lvl1pPr algn="l">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654" y="685800"/>
            <a:ext cx="8823360"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655" y="5367325"/>
            <a:ext cx="8823358" cy="493712"/>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412149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654" y="1447800"/>
            <a:ext cx="8823361" cy="1981200"/>
          </a:xfrm>
        </p:spPr>
        <p:txBody>
          <a:bodyPr/>
          <a:lstStyle>
            <a:lvl1pPr>
              <a:defRPr sz="4799"/>
            </a:lvl1pPr>
          </a:lstStyle>
          <a:p>
            <a:r>
              <a:rPr lang="en-US"/>
              <a:t>Click to edit Master title style</a:t>
            </a:r>
            <a:endParaRPr lang="en-US" dirty="0"/>
          </a:p>
        </p:txBody>
      </p:sp>
      <p:sp>
        <p:nvSpPr>
          <p:cNvPr id="8" name="Text Placeholder 3"/>
          <p:cNvSpPr>
            <a:spLocks noGrp="1"/>
          </p:cNvSpPr>
          <p:nvPr>
            <p:ph type="body" sz="half" idx="2"/>
          </p:nvPr>
        </p:nvSpPr>
        <p:spPr>
          <a:xfrm>
            <a:off x="1154654" y="3657600"/>
            <a:ext cx="8823361" cy="2362200"/>
          </a:xfrm>
        </p:spPr>
        <p:txBody>
          <a:bodyPr anchor="ctr">
            <a:normAutofit/>
          </a:bodyPr>
          <a:lstStyle>
            <a:lvl1pPr marL="0" indent="0">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221991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391" y="1447800"/>
            <a:ext cx="7997232" cy="2323374"/>
          </a:xfrm>
        </p:spPr>
        <p:txBody>
          <a:bodyPr/>
          <a:lstStyle>
            <a:lvl1pPr>
              <a:defRPr sz="4799"/>
            </a:lvl1pPr>
          </a:lstStyle>
          <a:p>
            <a:r>
              <a:rPr lang="en-US"/>
              <a:t>Click to edit Master title style</a:t>
            </a:r>
            <a:endParaRPr lang="en-US" dirty="0"/>
          </a:p>
        </p:txBody>
      </p:sp>
      <p:sp>
        <p:nvSpPr>
          <p:cNvPr id="11" name="Text Placeholder 3"/>
          <p:cNvSpPr>
            <a:spLocks noGrp="1"/>
          </p:cNvSpPr>
          <p:nvPr>
            <p:ph type="body" sz="half" idx="14"/>
          </p:nvPr>
        </p:nvSpPr>
        <p:spPr>
          <a:xfrm>
            <a:off x="1929898" y="3771174"/>
            <a:ext cx="7277753"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654" y="4350657"/>
            <a:ext cx="8823361" cy="1676400"/>
          </a:xfrm>
        </p:spPr>
        <p:txBody>
          <a:bodyPr anchor="ctr">
            <a:normAutofit/>
          </a:bodyPr>
          <a:lstStyle>
            <a:lvl1pPr marL="0" indent="0">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061" y="971253"/>
            <a:ext cx="801703"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196" dirty="0"/>
              <a:t>“</a:t>
            </a:r>
          </a:p>
        </p:txBody>
      </p:sp>
      <p:sp>
        <p:nvSpPr>
          <p:cNvPr id="15" name="TextBox 14"/>
          <p:cNvSpPr txBox="1"/>
          <p:nvPr/>
        </p:nvSpPr>
        <p:spPr>
          <a:xfrm>
            <a:off x="9328060" y="2613787"/>
            <a:ext cx="801703"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196" dirty="0"/>
              <a:t>”</a:t>
            </a:r>
          </a:p>
        </p:txBody>
      </p:sp>
    </p:spTree>
    <p:extLst>
      <p:ext uri="{BB962C8B-B14F-4D97-AF65-F5344CB8AC3E}">
        <p14:creationId xmlns:p14="http://schemas.microsoft.com/office/powerpoint/2010/main" val="3978896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653" y="3124201"/>
            <a:ext cx="8823362" cy="1653180"/>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154654" y="4777381"/>
            <a:ext cx="8823361" cy="860400"/>
          </a:xfrm>
        </p:spPr>
        <p:txBody>
          <a:bodyPr anchor="t"/>
          <a:lstStyle>
            <a:lvl1pPr marL="0" indent="0" algn="l">
              <a:buNone/>
              <a:defRPr sz="1999" cap="none">
                <a:solidFill>
                  <a:schemeClr val="bg2">
                    <a:lumMod val="40000"/>
                    <a:lumOff val="6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89479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199"/>
            </a:lvl1pPr>
          </a:lstStyle>
          <a:p>
            <a:r>
              <a:rPr lang="en-US"/>
              <a:t>Click to edit Master title style</a:t>
            </a:r>
            <a:endParaRPr lang="en-US" dirty="0"/>
          </a:p>
        </p:txBody>
      </p:sp>
      <p:sp>
        <p:nvSpPr>
          <p:cNvPr id="3" name="Text Placeholder 2"/>
          <p:cNvSpPr>
            <a:spLocks noGrp="1"/>
          </p:cNvSpPr>
          <p:nvPr>
            <p:ph type="body" idx="1"/>
          </p:nvPr>
        </p:nvSpPr>
        <p:spPr>
          <a:xfrm>
            <a:off x="632782" y="1981200"/>
            <a:ext cx="2946099"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293" y="2667000"/>
            <a:ext cx="2926588" cy="3589338"/>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2648" y="1981200"/>
            <a:ext cx="2935476"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2097" y="2667000"/>
            <a:ext cx="2946027" cy="3589338"/>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2845" y="1981200"/>
            <a:ext cx="2931349"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2845" y="2667000"/>
            <a:ext cx="2931349" cy="3589338"/>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cxnSp>
        <p:nvCxnSpPr>
          <p:cNvPr id="17" name="Straight Connector 16"/>
          <p:cNvCxnSpPr/>
          <p:nvPr/>
        </p:nvCxnSpPr>
        <p:spPr>
          <a:xfrm>
            <a:off x="372517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0414"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4/23/2026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028933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199"/>
            </a:lvl1pPr>
          </a:lstStyle>
          <a:p>
            <a:r>
              <a:rPr lang="en-US"/>
              <a:t>Click to edit Master title style</a:t>
            </a:r>
            <a:endParaRPr lang="en-US" dirty="0"/>
          </a:p>
        </p:txBody>
      </p:sp>
      <p:sp>
        <p:nvSpPr>
          <p:cNvPr id="3" name="Text Placeholder 2"/>
          <p:cNvSpPr>
            <a:spLocks noGrp="1"/>
          </p:cNvSpPr>
          <p:nvPr>
            <p:ph type="body" idx="1"/>
          </p:nvPr>
        </p:nvSpPr>
        <p:spPr>
          <a:xfrm>
            <a:off x="652293" y="4250949"/>
            <a:ext cx="2939284"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293" y="2209800"/>
            <a:ext cx="293928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293" y="4827212"/>
            <a:ext cx="2939284" cy="659189"/>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8363" y="4250949"/>
            <a:ext cx="2929762"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8362" y="2209800"/>
            <a:ext cx="292976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7009" y="4827211"/>
            <a:ext cx="2933642" cy="659189"/>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2845" y="4250949"/>
            <a:ext cx="2931349"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2844" y="2209800"/>
            <a:ext cx="2931349"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2720" y="4827209"/>
            <a:ext cx="2935232" cy="659189"/>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cxnSp>
        <p:nvCxnSpPr>
          <p:cNvPr id="19" name="Straight Connector 18"/>
          <p:cNvCxnSpPr/>
          <p:nvPr/>
        </p:nvCxnSpPr>
        <p:spPr>
          <a:xfrm>
            <a:off x="372517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0414"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4/23/2026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37231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478527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2050" y="430214"/>
            <a:ext cx="1752145"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294" y="887414"/>
            <a:ext cx="7421216"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874659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87898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263987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656" y="2861734"/>
            <a:ext cx="8823359" cy="1915647"/>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154654" y="4777381"/>
            <a:ext cx="8823360" cy="860400"/>
          </a:xfrm>
        </p:spPr>
        <p:txBody>
          <a:bodyPr anchor="t"/>
          <a:lstStyle>
            <a:lvl1pPr marL="0" indent="0" algn="l">
              <a:buNone/>
              <a:defRPr sz="1999" cap="all">
                <a:solidFill>
                  <a:schemeClr val="bg2">
                    <a:lumMod val="40000"/>
                    <a:lumOff val="6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56915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025" y="2060576"/>
            <a:ext cx="4395194" cy="4195763"/>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3021" y="2056093"/>
            <a:ext cx="4395196" cy="4200245"/>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92106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026" y="1905000"/>
            <a:ext cx="4395193"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025" y="2514600"/>
            <a:ext cx="4395194" cy="3741738"/>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3023" y="1905000"/>
            <a:ext cx="4395194" cy="576262"/>
          </a:xfrm>
        </p:spPr>
        <p:txBody>
          <a:bodyPr anchor="b">
            <a:noAutofit/>
          </a:bodyPr>
          <a:lstStyle>
            <a:lvl1pPr marL="0" indent="0">
              <a:buNone/>
              <a:defRPr sz="2399" b="0">
                <a:solidFill>
                  <a:schemeClr val="bg2">
                    <a:lumMod val="40000"/>
                    <a:lumOff val="60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3023" y="2514600"/>
            <a:ext cx="4395194" cy="3741738"/>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522533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029693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668705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652" y="1447800"/>
            <a:ext cx="3400178" cy="1447800"/>
          </a:xfrm>
        </p:spPr>
        <p:txBody>
          <a:bodyPr anchor="b"/>
          <a:lstStyle>
            <a:lvl1pPr algn="l">
              <a:defRPr sz="2399" b="0"/>
            </a:lvl1pPr>
          </a:lstStyle>
          <a:p>
            <a:r>
              <a:rPr lang="en-US"/>
              <a:t>Click to edit Master title style</a:t>
            </a:r>
            <a:endParaRPr lang="en-US" dirty="0"/>
          </a:p>
        </p:txBody>
      </p:sp>
      <p:sp>
        <p:nvSpPr>
          <p:cNvPr id="3" name="Content Placeholder 2"/>
          <p:cNvSpPr>
            <a:spLocks noGrp="1"/>
          </p:cNvSpPr>
          <p:nvPr>
            <p:ph idx="1"/>
          </p:nvPr>
        </p:nvSpPr>
        <p:spPr>
          <a:xfrm>
            <a:off x="4783370" y="1447800"/>
            <a:ext cx="5194644" cy="4572000"/>
          </a:xfrm>
        </p:spPr>
        <p:txBody>
          <a:bodyPr anchor="ctr">
            <a:normAutofit/>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653" y="3129281"/>
            <a:ext cx="3400177" cy="2895599"/>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375820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606" y="1854192"/>
            <a:ext cx="5091580" cy="1574808"/>
          </a:xfrm>
        </p:spPr>
        <p:txBody>
          <a:bodyPr anchor="b">
            <a:normAutofit/>
          </a:bodyPr>
          <a:lstStyle>
            <a:lvl1pPr algn="l">
              <a:defRPr sz="35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7736" y="1143000"/>
            <a:ext cx="3199567"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654" y="3657600"/>
            <a:ext cx="5083655" cy="1371600"/>
          </a:xfrm>
        </p:spPr>
        <p:txBody>
          <a:bodyPr>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669968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6"/>
            <a:ext cx="4035961"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8"/>
            <a:ext cx="1522016" cy="2365453"/>
          </a:xfrm>
          <a:prstGeom prst="rect">
            <a:avLst/>
          </a:prstGeom>
        </p:spPr>
      </p:pic>
      <p:sp>
        <p:nvSpPr>
          <p:cNvPr id="16" name="Oval 15"/>
          <p:cNvSpPr/>
          <p:nvPr/>
        </p:nvSpPr>
        <p:spPr>
          <a:xfrm>
            <a:off x="8606770" y="1676400"/>
            <a:ext cx="2818666"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7330" y="1"/>
            <a:ext cx="1602969"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3637" y="6096000"/>
            <a:ext cx="993475" cy="762000"/>
          </a:xfrm>
          <a:prstGeom prst="rect">
            <a:avLst/>
          </a:prstGeom>
        </p:spPr>
      </p:pic>
      <p:sp>
        <p:nvSpPr>
          <p:cNvPr id="14" name="Rectangle 13"/>
          <p:cNvSpPr/>
          <p:nvPr/>
        </p:nvSpPr>
        <p:spPr>
          <a:xfrm>
            <a:off x="10435094" y="0"/>
            <a:ext cx="685621"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5943" y="452718"/>
            <a:ext cx="9402274"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025" y="2052919"/>
            <a:ext cx="894421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2866" y="1790741"/>
            <a:ext cx="990599" cy="304720"/>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4/23/2026</a:t>
            </a:fld>
            <a:endParaRPr lang="en-US" dirty="0"/>
          </a:p>
        </p:txBody>
      </p:sp>
      <p:sp>
        <p:nvSpPr>
          <p:cNvPr id="5" name="Footer Placeholder 4"/>
          <p:cNvSpPr>
            <a:spLocks noGrp="1"/>
          </p:cNvSpPr>
          <p:nvPr>
            <p:ph type="ftr" sz="quarter" idx="3"/>
          </p:nvPr>
        </p:nvSpPr>
        <p:spPr>
          <a:xfrm rot="5400000">
            <a:off x="8948740" y="3225337"/>
            <a:ext cx="3859795" cy="304722"/>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49844" y="295730"/>
            <a:ext cx="837981" cy="767687"/>
          </a:xfrm>
          <a:prstGeom prst="rect">
            <a:avLst/>
          </a:prstGeom>
        </p:spPr>
        <p:txBody>
          <a:bodyPr vert="horz" lIns="91440" tIns="45720" rIns="91440" bIns="45720" rtlCol="0" anchor="b"/>
          <a:lstStyle>
            <a:lvl1pPr algn="ctr">
              <a:defRPr sz="2799"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43714281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spd="slow">
    <p:wipe/>
  </p:transition>
  <p:txStyles>
    <p:titleStyle>
      <a:lvl1pPr algn="l" defTabSz="457063" rtl="0" eaLnBrk="1" latinLnBrk="0" hangingPunct="1">
        <a:spcBef>
          <a:spcPct val="0"/>
        </a:spcBef>
        <a:buNone/>
        <a:defRPr sz="4199"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bg2">
            <a:lumMod val="40000"/>
            <a:lumOff val="60000"/>
          </a:schemeClr>
        </a:buClr>
        <a:buSzPct val="80000"/>
        <a:buFont typeface="Wingdings 3" charset="2"/>
        <a:buChar char=""/>
        <a:defRPr sz="1999" b="0" i="0" kern="1200">
          <a:solidFill>
            <a:schemeClr val="tx1"/>
          </a:solidFill>
          <a:latin typeface="+mj-lt"/>
          <a:ea typeface="+mj-ea"/>
          <a:cs typeface="+mj-cs"/>
        </a:defRPr>
      </a:lvl1pPr>
      <a:lvl2pPr marL="742727" indent="-285664" algn="l" defTabSz="457063" rtl="0" eaLnBrk="1" latinLnBrk="0" hangingPunct="1">
        <a:spcBef>
          <a:spcPts val="1000"/>
        </a:spcBef>
        <a:spcAft>
          <a:spcPts val="0"/>
        </a:spcAft>
        <a:buClr>
          <a:schemeClr val="bg2">
            <a:lumMod val="40000"/>
            <a:lumOff val="60000"/>
          </a:schemeClr>
        </a:buClr>
        <a:buSzPct val="80000"/>
        <a:buFont typeface="Wingdings 3" charset="2"/>
        <a:buChar char=""/>
        <a:defRPr sz="1799" b="0" i="0" kern="1200">
          <a:solidFill>
            <a:schemeClr val="tx1"/>
          </a:solidFill>
          <a:latin typeface="+mj-lt"/>
          <a:ea typeface="+mj-ea"/>
          <a:cs typeface="+mj-cs"/>
        </a:defRPr>
      </a:lvl2pPr>
      <a:lvl3pPr marL="1142657"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599720"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6783"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5248"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0908"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7971"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5034" indent="-228531" algn="l" defTabSz="457063"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8C14EEA-B894-D458-D97F-B1CA8C84DF46}"/>
              </a:ext>
            </a:extLst>
          </p:cNvPr>
          <p:cNvPicPr>
            <a:picLocks noChangeAspect="1"/>
          </p:cNvPicPr>
          <p:nvPr/>
        </p:nvPicPr>
        <p:blipFill>
          <a:blip r:embed="rId2"/>
          <a:stretch>
            <a:fillRect/>
          </a:stretch>
        </p:blipFill>
        <p:spPr>
          <a:xfrm>
            <a:off x="48203" y="776499"/>
            <a:ext cx="12140622" cy="4335015"/>
          </a:xfrm>
          <a:prstGeom prst="rect">
            <a:avLst/>
          </a:prstGeom>
        </p:spPr>
      </p:pic>
      <p:sp>
        <p:nvSpPr>
          <p:cNvPr id="13" name="Left Brace 12">
            <a:extLst>
              <a:ext uri="{FF2B5EF4-FFF2-40B4-BE49-F238E27FC236}">
                <a16:creationId xmlns:a16="http://schemas.microsoft.com/office/drawing/2014/main" id="{8678E632-7A1B-75B9-D579-46835F1499EC}"/>
              </a:ext>
            </a:extLst>
          </p:cNvPr>
          <p:cNvSpPr/>
          <p:nvPr/>
        </p:nvSpPr>
        <p:spPr>
          <a:xfrm rot="16200000">
            <a:off x="1876527" y="4273532"/>
            <a:ext cx="228540" cy="3123386"/>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402696C6-243F-9167-EAA5-D9BF7C51084D}"/>
              </a:ext>
            </a:extLst>
          </p:cNvPr>
          <p:cNvSpPr/>
          <p:nvPr/>
        </p:nvSpPr>
        <p:spPr>
          <a:xfrm rot="16200000">
            <a:off x="5935842" y="3990576"/>
            <a:ext cx="261189" cy="3656649"/>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2231612A-E9AB-D551-45B3-2D1F38578E0C}"/>
              </a:ext>
            </a:extLst>
          </p:cNvPr>
          <p:cNvSpPr/>
          <p:nvPr/>
        </p:nvSpPr>
        <p:spPr>
          <a:xfrm rot="16200000">
            <a:off x="9857307" y="3878122"/>
            <a:ext cx="261188" cy="3881559"/>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a:extLst>
              <a:ext uri="{FF2B5EF4-FFF2-40B4-BE49-F238E27FC236}">
                <a16:creationId xmlns:a16="http://schemas.microsoft.com/office/drawing/2014/main" id="{E8E5AED6-7E03-B8CA-434F-CF413516A331}"/>
              </a:ext>
            </a:extLst>
          </p:cNvPr>
          <p:cNvPicPr>
            <a:picLocks noChangeAspect="1"/>
          </p:cNvPicPr>
          <p:nvPr/>
        </p:nvPicPr>
        <p:blipFill rotWithShape="1">
          <a:blip r:embed="rId3"/>
          <a:srcRect l="28750" r="30000" b="25555"/>
          <a:stretch/>
        </p:blipFill>
        <p:spPr>
          <a:xfrm>
            <a:off x="8580381" y="3637543"/>
            <a:ext cx="1752144" cy="1778692"/>
          </a:xfrm>
          <a:prstGeom prst="rect">
            <a:avLst/>
          </a:prstGeom>
        </p:spPr>
      </p:pic>
      <p:sp>
        <p:nvSpPr>
          <p:cNvPr id="2" name="TextBox 6">
            <a:extLst>
              <a:ext uri="{FF2B5EF4-FFF2-40B4-BE49-F238E27FC236}">
                <a16:creationId xmlns:a16="http://schemas.microsoft.com/office/drawing/2014/main" id="{8B0D15BA-5246-99AB-CC8C-810F4396566E}"/>
              </a:ext>
            </a:extLst>
          </p:cNvPr>
          <p:cNvSpPr txBox="1">
            <a:spLocks noChangeArrowheads="1"/>
          </p:cNvSpPr>
          <p:nvPr/>
        </p:nvSpPr>
        <p:spPr bwMode="auto">
          <a:xfrm>
            <a:off x="237116" y="6297326"/>
            <a:ext cx="1181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2800" b="1">
                <a:solidFill>
                  <a:srgbClr val="FFFF00"/>
                </a:solidFill>
              </a:rPr>
              <a:t>Hình 37.1. Quá trình sinh sản ở người</a:t>
            </a:r>
            <a:endParaRPr lang="en-US" sz="2800" b="1" dirty="0">
              <a:solidFill>
                <a:srgbClr val="FFFF00"/>
              </a:solidFill>
            </a:endParaRPr>
          </a:p>
        </p:txBody>
      </p:sp>
      <p:sp>
        <p:nvSpPr>
          <p:cNvPr id="3" name="TextBox 6">
            <a:extLst>
              <a:ext uri="{FF2B5EF4-FFF2-40B4-BE49-F238E27FC236}">
                <a16:creationId xmlns:a16="http://schemas.microsoft.com/office/drawing/2014/main" id="{1F82EC14-C05F-4792-6F94-236520A2173B}"/>
              </a:ext>
            </a:extLst>
          </p:cNvPr>
          <p:cNvSpPr txBox="1">
            <a:spLocks noChangeArrowheads="1"/>
          </p:cNvSpPr>
          <p:nvPr/>
        </p:nvSpPr>
        <p:spPr bwMode="auto">
          <a:xfrm>
            <a:off x="608012" y="11049"/>
            <a:ext cx="11580813" cy="584775"/>
          </a:xfrm>
          <a:prstGeom prst="rect">
            <a:avLst/>
          </a:prstGeom>
          <a:solidFill>
            <a:schemeClr val="accent2"/>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b="1">
                <a:solidFill>
                  <a:srgbClr val="FFFF00"/>
                </a:solidFill>
              </a:rPr>
              <a:t>Vai trò của hệ sinh dục nam và nữ trong sinh sản ở người.</a:t>
            </a:r>
            <a:endParaRPr lang="en-US" b="1" dirty="0">
              <a:solidFill>
                <a:srgbClr val="FFFF00"/>
              </a:solidFill>
            </a:endParaRPr>
          </a:p>
        </p:txBody>
      </p:sp>
    </p:spTree>
    <p:extLst>
      <p:ext uri="{BB962C8B-B14F-4D97-AF65-F5344CB8AC3E}">
        <p14:creationId xmlns:p14="http://schemas.microsoft.com/office/powerpoint/2010/main" val="87086928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685622" y="1615666"/>
            <a:ext cx="2056864" cy="2177952"/>
          </a:xfrm>
          <a:prstGeom prst="rect">
            <a:avLst/>
          </a:prstGeom>
        </p:spPr>
        <p:txBody>
          <a:bodyPr lIns="50800" tIns="50800" rIns="50800" bIns="50800" rtlCol="0" anchor="ctr"/>
          <a:lstStyle/>
          <a:p>
            <a:pPr algn="ctr">
              <a:lnSpc>
                <a:spcPts val="2239"/>
              </a:lnSpc>
            </a:pPr>
            <a:endParaRPr b="1">
              <a:latin typeface="Arial" pitchFamily="34" charset="0"/>
            </a:endParaRPr>
          </a:p>
        </p:txBody>
      </p:sp>
      <p:sp>
        <p:nvSpPr>
          <p:cNvPr id="3" name="Rectangle 2"/>
          <p:cNvSpPr/>
          <p:nvPr/>
        </p:nvSpPr>
        <p:spPr>
          <a:xfrm>
            <a:off x="150811" y="1439680"/>
            <a:ext cx="12038013" cy="4154984"/>
          </a:xfrm>
          <a:prstGeom prst="rect">
            <a:avLst/>
          </a:prstGeom>
        </p:spPr>
        <p:txBody>
          <a:bodyPr wrap="square">
            <a:spAutoFit/>
          </a:bodyPr>
          <a:lstStyle/>
          <a:p>
            <a:pPr algn="just">
              <a:spcBef>
                <a:spcPct val="0"/>
              </a:spcBef>
            </a:pPr>
            <a:r>
              <a:rPr lang="en-US" sz="6600" dirty="0" err="1">
                <a:latin typeface="Aptos" panose="020B0004020202020204" pitchFamily="34" charset="0"/>
                <a:cs typeface="Times New Roman" panose="02020603050405020304" pitchFamily="18" charset="0"/>
              </a:rPr>
              <a:t>Hệ</a:t>
            </a:r>
            <a:r>
              <a:rPr lang="en-US" sz="6600" dirty="0">
                <a:latin typeface="Aptos" panose="020B0004020202020204" pitchFamily="34" charset="0"/>
                <a:cs typeface="Times New Roman" panose="02020603050405020304" pitchFamily="18" charset="0"/>
              </a:rPr>
              <a:t> </a:t>
            </a:r>
            <a:r>
              <a:rPr lang="en-US" sz="6600" dirty="0" err="1">
                <a:latin typeface="Aptos" panose="020B0004020202020204" pitchFamily="34" charset="0"/>
                <a:cs typeface="Times New Roman" panose="02020603050405020304" pitchFamily="18" charset="0"/>
              </a:rPr>
              <a:t>sinh</a:t>
            </a:r>
            <a:r>
              <a:rPr lang="en-US" sz="6600" dirty="0">
                <a:latin typeface="Aptos" panose="020B0004020202020204" pitchFamily="34" charset="0"/>
                <a:cs typeface="Times New Roman" panose="02020603050405020304" pitchFamily="18" charset="0"/>
              </a:rPr>
              <a:t> </a:t>
            </a:r>
            <a:r>
              <a:rPr lang="en-US" sz="6600" dirty="0" err="1">
                <a:latin typeface="Aptos" panose="020B0004020202020204" pitchFamily="34" charset="0"/>
                <a:cs typeface="Times New Roman" panose="02020603050405020304" pitchFamily="18" charset="0"/>
              </a:rPr>
              <a:t>dục</a:t>
            </a:r>
            <a:r>
              <a:rPr lang="en-US" sz="6600" dirty="0">
                <a:latin typeface="Aptos" panose="020B0004020202020204" pitchFamily="34" charset="0"/>
                <a:cs typeface="Times New Roman" panose="02020603050405020304" pitchFamily="18" charset="0"/>
              </a:rPr>
              <a:t> </a:t>
            </a:r>
            <a:r>
              <a:rPr lang="en-US" sz="6600" dirty="0" err="1">
                <a:latin typeface="Aptos" panose="020B0004020202020204" pitchFamily="34" charset="0"/>
                <a:cs typeface="Times New Roman" panose="02020603050405020304" pitchFamily="18" charset="0"/>
              </a:rPr>
              <a:t>nam</a:t>
            </a:r>
            <a:r>
              <a:rPr lang="en-US" sz="6600" dirty="0">
                <a:latin typeface="Aptos" panose="020B0004020202020204" pitchFamily="34" charset="0"/>
                <a:cs typeface="Times New Roman" panose="02020603050405020304" pitchFamily="18" charset="0"/>
              </a:rPr>
              <a:t> </a:t>
            </a:r>
            <a:r>
              <a:rPr lang="en-US" sz="6600" dirty="0" err="1">
                <a:latin typeface="Aptos" panose="020B0004020202020204" pitchFamily="34" charset="0"/>
                <a:cs typeface="Times New Roman" panose="02020603050405020304" pitchFamily="18" charset="0"/>
              </a:rPr>
              <a:t>có</a:t>
            </a:r>
            <a:r>
              <a:rPr lang="en-US" sz="6600" dirty="0">
                <a:latin typeface="Aptos" panose="020B0004020202020204" pitchFamily="34" charset="0"/>
                <a:cs typeface="Times New Roman" panose="02020603050405020304" pitchFamily="18" charset="0"/>
              </a:rPr>
              <a:t> </a:t>
            </a:r>
            <a:r>
              <a:rPr lang="en-US" sz="6600" dirty="0" err="1">
                <a:latin typeface="Aptos" panose="020B0004020202020204" pitchFamily="34" charset="0"/>
                <a:cs typeface="Times New Roman" panose="02020603050405020304" pitchFamily="18" charset="0"/>
              </a:rPr>
              <a:t>chức</a:t>
            </a:r>
            <a:r>
              <a:rPr lang="en-US" sz="6600" dirty="0">
                <a:latin typeface="Aptos" panose="020B0004020202020204" pitchFamily="34" charset="0"/>
                <a:cs typeface="Times New Roman" panose="02020603050405020304" pitchFamily="18" charset="0"/>
              </a:rPr>
              <a:t> </a:t>
            </a:r>
            <a:r>
              <a:rPr lang="en-US" sz="6600" dirty="0" err="1">
                <a:latin typeface="Aptos" panose="020B0004020202020204" pitchFamily="34" charset="0"/>
                <a:cs typeface="Times New Roman" panose="02020603050405020304" pitchFamily="18" charset="0"/>
              </a:rPr>
              <a:t>năng</a:t>
            </a:r>
            <a:r>
              <a:rPr lang="en-US" sz="6600" dirty="0">
                <a:latin typeface="Aptos" panose="020B0004020202020204" pitchFamily="34" charset="0"/>
                <a:cs typeface="Times New Roman" panose="02020603050405020304" pitchFamily="18" charset="0"/>
              </a:rPr>
              <a:t>:</a:t>
            </a:r>
          </a:p>
          <a:p>
            <a:pPr algn="just">
              <a:spcBef>
                <a:spcPct val="0"/>
              </a:spcBef>
            </a:pPr>
            <a:r>
              <a:rPr lang="en-US" sz="6600" dirty="0">
                <a:latin typeface="Aptos" panose="020B0004020202020204" pitchFamily="34" charset="0"/>
                <a:cs typeface="Times New Roman" panose="02020603050405020304" pitchFamily="18" charset="0"/>
              </a:rPr>
              <a:t>- </a:t>
            </a:r>
            <a:r>
              <a:rPr lang="en-US" sz="6600" dirty="0" err="1">
                <a:latin typeface="Aptos" panose="020B0004020202020204" pitchFamily="34" charset="0"/>
                <a:cs typeface="Times New Roman" panose="02020603050405020304" pitchFamily="18" charset="0"/>
              </a:rPr>
              <a:t>sản</a:t>
            </a:r>
            <a:r>
              <a:rPr lang="en-US" sz="6600" dirty="0">
                <a:latin typeface="Aptos" panose="020B0004020202020204" pitchFamily="34" charset="0"/>
                <a:cs typeface="Times New Roman" panose="02020603050405020304" pitchFamily="18" charset="0"/>
              </a:rPr>
              <a:t> </a:t>
            </a:r>
            <a:r>
              <a:rPr lang="en-US" sz="6600" dirty="0" err="1">
                <a:latin typeface="Aptos" panose="020B0004020202020204" pitchFamily="34" charset="0"/>
                <a:cs typeface="Times New Roman" panose="02020603050405020304" pitchFamily="18" charset="0"/>
              </a:rPr>
              <a:t>xuất</a:t>
            </a:r>
            <a:r>
              <a:rPr lang="en-US" sz="6600" dirty="0">
                <a:latin typeface="Aptos" panose="020B0004020202020204" pitchFamily="34" charset="0"/>
                <a:cs typeface="Times New Roman" panose="02020603050405020304" pitchFamily="18" charset="0"/>
              </a:rPr>
              <a:t> </a:t>
            </a:r>
            <a:r>
              <a:rPr lang="en-US" sz="6600" dirty="0" err="1">
                <a:latin typeface="Aptos" panose="020B0004020202020204" pitchFamily="34" charset="0"/>
                <a:cs typeface="Times New Roman" panose="02020603050405020304" pitchFamily="18" charset="0"/>
              </a:rPr>
              <a:t>tinh</a:t>
            </a:r>
            <a:r>
              <a:rPr lang="en-US" sz="6600" dirty="0">
                <a:latin typeface="Aptos" panose="020B0004020202020204" pitchFamily="34" charset="0"/>
                <a:cs typeface="Times New Roman" panose="02020603050405020304" pitchFamily="18" charset="0"/>
              </a:rPr>
              <a:t> </a:t>
            </a:r>
            <a:r>
              <a:rPr lang="en-US" sz="6600" dirty="0" err="1">
                <a:latin typeface="Aptos" panose="020B0004020202020204" pitchFamily="34" charset="0"/>
                <a:cs typeface="Times New Roman" panose="02020603050405020304" pitchFamily="18" charset="0"/>
              </a:rPr>
              <a:t>trùng</a:t>
            </a:r>
            <a:endParaRPr lang="en-US" sz="6600" dirty="0">
              <a:latin typeface="Aptos" panose="020B0004020202020204" pitchFamily="34" charset="0"/>
              <a:cs typeface="Times New Roman" panose="02020603050405020304" pitchFamily="18" charset="0"/>
            </a:endParaRPr>
          </a:p>
          <a:p>
            <a:pPr>
              <a:spcBef>
                <a:spcPct val="0"/>
              </a:spcBef>
            </a:pPr>
            <a:r>
              <a:rPr lang="en-US" sz="6600" dirty="0">
                <a:latin typeface="Aptos" panose="020B0004020202020204" pitchFamily="34" charset="0"/>
                <a:cs typeface="Times New Roman" panose="02020603050405020304" pitchFamily="18" charset="0"/>
              </a:rPr>
              <a:t>- </a:t>
            </a:r>
            <a:r>
              <a:rPr lang="en-US" sz="6600" dirty="0" err="1">
                <a:latin typeface="Aptos" panose="020B0004020202020204" pitchFamily="34" charset="0"/>
                <a:cs typeface="Times New Roman" panose="02020603050405020304" pitchFamily="18" charset="0"/>
              </a:rPr>
              <a:t>tiết</a:t>
            </a:r>
            <a:r>
              <a:rPr lang="en-US" sz="6600" dirty="0">
                <a:latin typeface="Aptos" panose="020B0004020202020204" pitchFamily="34" charset="0"/>
                <a:cs typeface="Times New Roman" panose="02020603050405020304" pitchFamily="18" charset="0"/>
              </a:rPr>
              <a:t> hormone </a:t>
            </a:r>
            <a:r>
              <a:rPr lang="en-US" sz="6600" dirty="0" err="1">
                <a:latin typeface="Aptos" panose="020B0004020202020204" pitchFamily="34" charset="0"/>
                <a:cs typeface="Times New Roman" panose="02020603050405020304" pitchFamily="18" charset="0"/>
              </a:rPr>
              <a:t>sinh</a:t>
            </a:r>
            <a:r>
              <a:rPr lang="en-US" sz="6600" dirty="0">
                <a:latin typeface="Aptos" panose="020B0004020202020204" pitchFamily="34" charset="0"/>
                <a:cs typeface="Times New Roman" panose="02020603050405020304" pitchFamily="18" charset="0"/>
              </a:rPr>
              <a:t> </a:t>
            </a:r>
            <a:r>
              <a:rPr lang="en-US" sz="6600" dirty="0" err="1">
                <a:latin typeface="Aptos" panose="020B0004020202020204" pitchFamily="34" charset="0"/>
                <a:cs typeface="Times New Roman" panose="02020603050405020304" pitchFamily="18" charset="0"/>
              </a:rPr>
              <a:t>dục</a:t>
            </a:r>
            <a:r>
              <a:rPr lang="en-US" sz="6600" dirty="0">
                <a:latin typeface="Aptos" panose="020B0004020202020204" pitchFamily="34" charset="0"/>
                <a:cs typeface="Times New Roman" panose="02020603050405020304" pitchFamily="18" charset="0"/>
              </a:rPr>
              <a:t> </a:t>
            </a:r>
            <a:r>
              <a:rPr lang="en-US" sz="6600" dirty="0" err="1">
                <a:latin typeface="Aptos" panose="020B0004020202020204" pitchFamily="34" charset="0"/>
                <a:cs typeface="Times New Roman" panose="02020603050405020304" pitchFamily="18" charset="0"/>
              </a:rPr>
              <a:t>nam</a:t>
            </a:r>
            <a:r>
              <a:rPr lang="en-US" sz="6600" dirty="0">
                <a:latin typeface="Aptos" panose="020B0004020202020204" pitchFamily="34" charset="0"/>
                <a:cs typeface="Times New Roman" panose="02020603050405020304" pitchFamily="18" charset="0"/>
              </a:rPr>
              <a:t> (testosterone)</a:t>
            </a:r>
            <a:r>
              <a:rPr lang="en-US" dirty="0"/>
              <a:t>  </a:t>
            </a:r>
            <a:endParaRPr lang="en-US" sz="6600"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672699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685622" y="1615666"/>
            <a:ext cx="2056864" cy="2177952"/>
          </a:xfrm>
          <a:prstGeom prst="rect">
            <a:avLst/>
          </a:prstGeom>
        </p:spPr>
        <p:txBody>
          <a:bodyPr lIns="50800" tIns="50800" rIns="50800" bIns="50800" rtlCol="0" anchor="ctr"/>
          <a:lstStyle/>
          <a:p>
            <a:pPr algn="ctr">
              <a:lnSpc>
                <a:spcPts val="2239"/>
              </a:lnSpc>
            </a:pPr>
            <a:endParaRPr b="1">
              <a:latin typeface="Arial" pitchFamily="34" charset="0"/>
            </a:endParaRPr>
          </a:p>
        </p:txBody>
      </p:sp>
      <p:sp>
        <p:nvSpPr>
          <p:cNvPr id="3" name="Rectangle 2"/>
          <p:cNvSpPr/>
          <p:nvPr/>
        </p:nvSpPr>
        <p:spPr>
          <a:xfrm>
            <a:off x="150811" y="1439680"/>
            <a:ext cx="12038013" cy="2123658"/>
          </a:xfrm>
          <a:prstGeom prst="rect">
            <a:avLst/>
          </a:prstGeom>
        </p:spPr>
        <p:txBody>
          <a:bodyPr wrap="square">
            <a:spAutoFit/>
          </a:bodyPr>
          <a:lstStyle/>
          <a:p>
            <a:pPr algn="just">
              <a:spcBef>
                <a:spcPct val="0"/>
              </a:spcBef>
            </a:pPr>
            <a:r>
              <a:rPr lang="en-US" sz="6600" b="1" dirty="0" err="1">
                <a:solidFill>
                  <a:srgbClr val="FFFF00"/>
                </a:solidFill>
                <a:latin typeface="Aptos" panose="020B0004020202020204" pitchFamily="34" charset="0"/>
                <a:cs typeface="Times New Roman" panose="02020603050405020304" pitchFamily="18" charset="0"/>
              </a:rPr>
              <a:t>Lập</a:t>
            </a:r>
            <a:r>
              <a:rPr lang="en-US" sz="6600" b="1" dirty="0">
                <a:solidFill>
                  <a:srgbClr val="FFFF00"/>
                </a:solidFill>
                <a:latin typeface="Aptos" panose="020B0004020202020204" pitchFamily="34" charset="0"/>
                <a:cs typeface="Times New Roman" panose="02020603050405020304" pitchFamily="18" charset="0"/>
              </a:rPr>
              <a:t> </a:t>
            </a:r>
            <a:r>
              <a:rPr lang="en-US" sz="6600" b="1" dirty="0" err="1">
                <a:solidFill>
                  <a:srgbClr val="FFFF00"/>
                </a:solidFill>
                <a:latin typeface="Aptos" panose="020B0004020202020204" pitchFamily="34" charset="0"/>
                <a:cs typeface="Times New Roman" panose="02020603050405020304" pitchFamily="18" charset="0"/>
              </a:rPr>
              <a:t>sơ</a:t>
            </a:r>
            <a:r>
              <a:rPr lang="en-US" sz="6600" b="1" dirty="0">
                <a:solidFill>
                  <a:srgbClr val="FFFF00"/>
                </a:solidFill>
                <a:latin typeface="Aptos" panose="020B0004020202020204" pitchFamily="34" charset="0"/>
                <a:cs typeface="Times New Roman" panose="02020603050405020304" pitchFamily="18" charset="0"/>
              </a:rPr>
              <a:t> </a:t>
            </a:r>
            <a:r>
              <a:rPr lang="en-US" sz="6600" b="1" dirty="0" err="1">
                <a:solidFill>
                  <a:srgbClr val="FFFF00"/>
                </a:solidFill>
                <a:latin typeface="Aptos" panose="020B0004020202020204" pitchFamily="34" charset="0"/>
                <a:cs typeface="Times New Roman" panose="02020603050405020304" pitchFamily="18" charset="0"/>
              </a:rPr>
              <a:t>đồ</a:t>
            </a:r>
            <a:r>
              <a:rPr lang="en-US" sz="6600" b="1" dirty="0">
                <a:solidFill>
                  <a:srgbClr val="FFFF00"/>
                </a:solidFill>
                <a:latin typeface="Aptos" panose="020B0004020202020204" pitchFamily="34" charset="0"/>
                <a:cs typeface="Times New Roman" panose="02020603050405020304" pitchFamily="18" charset="0"/>
              </a:rPr>
              <a:t> </a:t>
            </a:r>
            <a:r>
              <a:rPr lang="en-US" sz="6600" b="1" dirty="0" err="1">
                <a:solidFill>
                  <a:srgbClr val="FFFF00"/>
                </a:solidFill>
                <a:latin typeface="Aptos" panose="020B0004020202020204" pitchFamily="34" charset="0"/>
                <a:cs typeface="Times New Roman" panose="02020603050405020304" pitchFamily="18" charset="0"/>
              </a:rPr>
              <a:t>đường</a:t>
            </a:r>
            <a:r>
              <a:rPr lang="en-US" sz="6600" b="1" dirty="0">
                <a:solidFill>
                  <a:srgbClr val="FFFF00"/>
                </a:solidFill>
                <a:latin typeface="Aptos" panose="020B0004020202020204" pitchFamily="34" charset="0"/>
                <a:cs typeface="Times New Roman" panose="02020603050405020304" pitchFamily="18" charset="0"/>
              </a:rPr>
              <a:t> </a:t>
            </a:r>
            <a:r>
              <a:rPr lang="en-US" sz="6600" b="1" dirty="0" err="1">
                <a:solidFill>
                  <a:srgbClr val="FFFF00"/>
                </a:solidFill>
                <a:latin typeface="Aptos" panose="020B0004020202020204" pitchFamily="34" charset="0"/>
                <a:cs typeface="Times New Roman" panose="02020603050405020304" pitchFamily="18" charset="0"/>
              </a:rPr>
              <a:t>đi</a:t>
            </a:r>
            <a:r>
              <a:rPr lang="en-US" sz="6600" b="1" dirty="0">
                <a:solidFill>
                  <a:srgbClr val="FFFF00"/>
                </a:solidFill>
                <a:latin typeface="Aptos" panose="020B0004020202020204" pitchFamily="34" charset="0"/>
                <a:cs typeface="Times New Roman" panose="02020603050405020304" pitchFamily="18" charset="0"/>
              </a:rPr>
              <a:t> </a:t>
            </a:r>
            <a:r>
              <a:rPr lang="en-US" sz="6600" b="1" dirty="0" err="1">
                <a:solidFill>
                  <a:srgbClr val="FFFF00"/>
                </a:solidFill>
                <a:latin typeface="Aptos" panose="020B0004020202020204" pitchFamily="34" charset="0"/>
                <a:cs typeface="Times New Roman" panose="02020603050405020304" pitchFamily="18" charset="0"/>
              </a:rPr>
              <a:t>của</a:t>
            </a:r>
            <a:r>
              <a:rPr lang="en-US" sz="6600" b="1" dirty="0">
                <a:solidFill>
                  <a:srgbClr val="FFFF00"/>
                </a:solidFill>
                <a:latin typeface="Aptos" panose="020B0004020202020204" pitchFamily="34" charset="0"/>
                <a:cs typeface="Times New Roman" panose="02020603050405020304" pitchFamily="18" charset="0"/>
              </a:rPr>
              <a:t> </a:t>
            </a:r>
            <a:r>
              <a:rPr lang="en-US" sz="6600" b="1" dirty="0" err="1">
                <a:solidFill>
                  <a:srgbClr val="FFFF00"/>
                </a:solidFill>
                <a:latin typeface="Aptos" panose="020B0004020202020204" pitchFamily="34" charset="0"/>
                <a:cs typeface="Times New Roman" panose="02020603050405020304" pitchFamily="18" charset="0"/>
              </a:rPr>
              <a:t>tinh</a:t>
            </a:r>
            <a:r>
              <a:rPr lang="en-US" sz="6600" b="1" dirty="0">
                <a:solidFill>
                  <a:srgbClr val="FFFF00"/>
                </a:solidFill>
                <a:latin typeface="Aptos" panose="020B0004020202020204" pitchFamily="34" charset="0"/>
                <a:cs typeface="Times New Roman" panose="02020603050405020304" pitchFamily="18" charset="0"/>
              </a:rPr>
              <a:t> </a:t>
            </a:r>
            <a:r>
              <a:rPr lang="en-US" sz="6600" b="1" dirty="0" err="1">
                <a:solidFill>
                  <a:srgbClr val="FFFF00"/>
                </a:solidFill>
                <a:latin typeface="Aptos" panose="020B0004020202020204" pitchFamily="34" charset="0"/>
                <a:cs typeface="Times New Roman" panose="02020603050405020304" pitchFamily="18" charset="0"/>
              </a:rPr>
              <a:t>trùng</a:t>
            </a:r>
            <a:r>
              <a:rPr lang="en-US" sz="6600" b="1" dirty="0">
                <a:solidFill>
                  <a:srgbClr val="FFFF00"/>
                </a:solidFill>
                <a:latin typeface="Aptos" panose="020B0004020202020204" pitchFamily="34" charset="0"/>
                <a:cs typeface="Times New Roman" panose="02020603050405020304" pitchFamily="18" charset="0"/>
              </a:rPr>
              <a:t> </a:t>
            </a:r>
            <a:r>
              <a:rPr lang="en-US" sz="6600" b="1" dirty="0" err="1">
                <a:solidFill>
                  <a:srgbClr val="FFFF00"/>
                </a:solidFill>
                <a:latin typeface="Aptos" panose="020B0004020202020204" pitchFamily="34" charset="0"/>
                <a:cs typeface="Times New Roman" panose="02020603050405020304" pitchFamily="18" charset="0"/>
              </a:rPr>
              <a:t>trong</a:t>
            </a:r>
            <a:r>
              <a:rPr lang="en-US" sz="6600" b="1" dirty="0">
                <a:solidFill>
                  <a:srgbClr val="FFFF00"/>
                </a:solidFill>
                <a:latin typeface="Aptos" panose="020B0004020202020204" pitchFamily="34" charset="0"/>
                <a:cs typeface="Times New Roman" panose="02020603050405020304" pitchFamily="18" charset="0"/>
              </a:rPr>
              <a:t> </a:t>
            </a:r>
            <a:r>
              <a:rPr lang="en-US" sz="6600" b="1" dirty="0" err="1">
                <a:solidFill>
                  <a:srgbClr val="FFFF00"/>
                </a:solidFill>
                <a:latin typeface="Aptos" panose="020B0004020202020204" pitchFamily="34" charset="0"/>
                <a:cs typeface="Times New Roman" panose="02020603050405020304" pitchFamily="18" charset="0"/>
              </a:rPr>
              <a:t>hệ</a:t>
            </a:r>
            <a:r>
              <a:rPr lang="en-US" sz="6600" b="1" dirty="0">
                <a:solidFill>
                  <a:srgbClr val="FFFF00"/>
                </a:solidFill>
                <a:latin typeface="Aptos" panose="020B0004020202020204" pitchFamily="34" charset="0"/>
                <a:cs typeface="Times New Roman" panose="02020603050405020304" pitchFamily="18" charset="0"/>
              </a:rPr>
              <a:t> </a:t>
            </a:r>
            <a:r>
              <a:rPr lang="en-US" sz="6600" b="1" dirty="0" err="1">
                <a:solidFill>
                  <a:srgbClr val="FFFF00"/>
                </a:solidFill>
                <a:latin typeface="Aptos" panose="020B0004020202020204" pitchFamily="34" charset="0"/>
                <a:cs typeface="Times New Roman" panose="02020603050405020304" pitchFamily="18" charset="0"/>
              </a:rPr>
              <a:t>sinh</a:t>
            </a:r>
            <a:r>
              <a:rPr lang="en-US" sz="6600" b="1" dirty="0">
                <a:solidFill>
                  <a:srgbClr val="FFFF00"/>
                </a:solidFill>
                <a:latin typeface="Aptos" panose="020B0004020202020204" pitchFamily="34" charset="0"/>
                <a:cs typeface="Times New Roman" panose="02020603050405020304" pitchFamily="18" charset="0"/>
              </a:rPr>
              <a:t> </a:t>
            </a:r>
            <a:r>
              <a:rPr lang="en-US" sz="6600" b="1" dirty="0" err="1">
                <a:solidFill>
                  <a:srgbClr val="FFFF00"/>
                </a:solidFill>
                <a:latin typeface="Aptos" panose="020B0004020202020204" pitchFamily="34" charset="0"/>
                <a:cs typeface="Times New Roman" panose="02020603050405020304" pitchFamily="18" charset="0"/>
              </a:rPr>
              <a:t>dục</a:t>
            </a:r>
            <a:r>
              <a:rPr lang="en-US" sz="6600" b="1" dirty="0">
                <a:solidFill>
                  <a:srgbClr val="FFFF00"/>
                </a:solidFill>
                <a:latin typeface="Aptos" panose="020B0004020202020204" pitchFamily="34" charset="0"/>
                <a:cs typeface="Times New Roman" panose="02020603050405020304" pitchFamily="18" charset="0"/>
              </a:rPr>
              <a:t> </a:t>
            </a:r>
            <a:r>
              <a:rPr lang="en-US" sz="6600" b="1" dirty="0" err="1">
                <a:solidFill>
                  <a:srgbClr val="FFFF00"/>
                </a:solidFill>
                <a:latin typeface="Aptos" panose="020B0004020202020204" pitchFamily="34" charset="0"/>
                <a:cs typeface="Times New Roman" panose="02020603050405020304" pitchFamily="18" charset="0"/>
              </a:rPr>
              <a:t>nam</a:t>
            </a:r>
            <a:r>
              <a:rPr lang="en-US" sz="6600" b="1" dirty="0">
                <a:solidFill>
                  <a:srgbClr val="FFFF00"/>
                </a:solidFill>
                <a:latin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1062247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AD9A8B-5FFA-319A-1838-3345AC63BB0C}"/>
              </a:ext>
            </a:extLst>
          </p:cNvPr>
          <p:cNvSpPr/>
          <p:nvPr/>
        </p:nvSpPr>
        <p:spPr>
          <a:xfrm>
            <a:off x="150811" y="228600"/>
            <a:ext cx="11887201" cy="600164"/>
          </a:xfrm>
          <a:prstGeom prst="rect">
            <a:avLst/>
          </a:prstGeom>
        </p:spPr>
        <p:txBody>
          <a:bodyPr wrap="square">
            <a:spAutoFit/>
          </a:bodyPr>
          <a:lstStyle/>
          <a:p>
            <a:pPr>
              <a:spcBef>
                <a:spcPct val="0"/>
              </a:spcBef>
            </a:pPr>
            <a:r>
              <a:rPr lang="en-US" sz="3300" b="1" dirty="0">
                <a:solidFill>
                  <a:srgbClr val="FFFF00"/>
                </a:solidFill>
                <a:latin typeface="Times New Roman" panose="02020603050405020304" pitchFamily="18" charset="0"/>
                <a:cs typeface="Times New Roman" panose="02020603050405020304" pitchFamily="18" charset="0"/>
              </a:rPr>
              <a:t>II. HIỆN TƯỢNG THỤ TINH, THỤ THAI VÀ KINH NGUYỆT</a:t>
            </a:r>
          </a:p>
        </p:txBody>
      </p:sp>
      <p:sp>
        <p:nvSpPr>
          <p:cNvPr id="3" name="Rectangle 2">
            <a:extLst>
              <a:ext uri="{FF2B5EF4-FFF2-40B4-BE49-F238E27FC236}">
                <a16:creationId xmlns:a16="http://schemas.microsoft.com/office/drawing/2014/main" id="{47075BC8-F21F-A143-3C62-10916D7BD515}"/>
              </a:ext>
            </a:extLst>
          </p:cNvPr>
          <p:cNvSpPr/>
          <p:nvPr/>
        </p:nvSpPr>
        <p:spPr>
          <a:xfrm>
            <a:off x="117268" y="855803"/>
            <a:ext cx="11887201" cy="600164"/>
          </a:xfrm>
          <a:prstGeom prst="rect">
            <a:avLst/>
          </a:prstGeom>
        </p:spPr>
        <p:txBody>
          <a:bodyPr wrap="square">
            <a:spAutoFit/>
          </a:bodyPr>
          <a:lstStyle/>
          <a:p>
            <a:pPr>
              <a:spcBef>
                <a:spcPct val="0"/>
              </a:spcBef>
            </a:pPr>
            <a:r>
              <a:rPr lang="en-US" sz="3300" b="1" dirty="0">
                <a:solidFill>
                  <a:srgbClr val="FFFF00"/>
                </a:solidFill>
                <a:latin typeface="Times New Roman" panose="02020603050405020304" pitchFamily="18" charset="0"/>
                <a:cs typeface="Times New Roman" panose="02020603050405020304" pitchFamily="18" charset="0"/>
              </a:rPr>
              <a:t>1. </a:t>
            </a:r>
            <a:r>
              <a:rPr lang="en-US" sz="3300" b="1" dirty="0" err="1">
                <a:solidFill>
                  <a:srgbClr val="FFFF00"/>
                </a:solidFill>
                <a:latin typeface="Times New Roman" panose="02020603050405020304" pitchFamily="18" charset="0"/>
                <a:cs typeface="Times New Roman" panose="02020603050405020304" pitchFamily="18" charset="0"/>
              </a:rPr>
              <a:t>Hiện</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tượng</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thụ</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tinh</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và</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thụ</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thai</a:t>
            </a:r>
            <a:r>
              <a:rPr lang="en-US" sz="3300" b="1" dirty="0">
                <a:solidFill>
                  <a:srgbClr val="FFFF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22EDA31-06F7-7D1A-1811-A818C61B4B91}"/>
              </a:ext>
            </a:extLst>
          </p:cNvPr>
          <p:cNvSpPr txBox="1"/>
          <p:nvPr/>
        </p:nvSpPr>
        <p:spPr>
          <a:xfrm>
            <a:off x="303211" y="1600200"/>
            <a:ext cx="11701257" cy="496867"/>
          </a:xfrm>
          <a:prstGeom prst="rect">
            <a:avLst/>
          </a:prstGeom>
          <a:noFill/>
        </p:spPr>
        <p:txBody>
          <a:bodyPr wrap="square">
            <a:spAutoFit/>
          </a:bodyPr>
          <a:lstStyle/>
          <a:p>
            <a:pPr algn="just">
              <a:lnSpc>
                <a:spcPct val="120000"/>
              </a:lnSpc>
              <a:spcBef>
                <a:spcPct val="0"/>
              </a:spcBef>
            </a:pPr>
            <a:r>
              <a:rPr lang="en-US" sz="2400" b="1" dirty="0">
                <a:latin typeface="Times New Roman" panose="02020603050405020304" pitchFamily="18" charset="0"/>
                <a:cs typeface="Times New Roman" panose="02020603050405020304" pitchFamily="18" charset="0"/>
              </a:rPr>
              <a:t>Quan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di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endParaRPr lang="en-US"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036F725-99E4-AE0E-2E9A-F9BC530AE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12" y="2238842"/>
            <a:ext cx="11277600" cy="4426004"/>
          </a:xfrm>
          <a:prstGeom prst="rect">
            <a:avLst/>
          </a:prstGeom>
        </p:spPr>
      </p:pic>
    </p:spTree>
    <p:extLst>
      <p:ext uri="{BB962C8B-B14F-4D97-AF65-F5344CB8AC3E}">
        <p14:creationId xmlns:p14="http://schemas.microsoft.com/office/powerpoint/2010/main" val="27605749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B1514B-11A3-9EA0-F86C-388283AA822D}"/>
              </a:ext>
            </a:extLst>
          </p:cNvPr>
          <p:cNvSpPr/>
          <p:nvPr/>
        </p:nvSpPr>
        <p:spPr>
          <a:xfrm>
            <a:off x="15618" y="76200"/>
            <a:ext cx="4707193" cy="600164"/>
          </a:xfrm>
          <a:prstGeom prst="rect">
            <a:avLst/>
          </a:prstGeom>
        </p:spPr>
        <p:txBody>
          <a:bodyPr wrap="square">
            <a:spAutoFit/>
          </a:bodyPr>
          <a:lstStyle/>
          <a:p>
            <a:pPr>
              <a:spcBef>
                <a:spcPct val="0"/>
              </a:spcBef>
            </a:pPr>
            <a:r>
              <a:rPr lang="en-US" sz="3300" b="1" dirty="0">
                <a:solidFill>
                  <a:srgbClr val="FFFF00"/>
                </a:solidFill>
                <a:latin typeface="Times New Roman" panose="02020603050405020304" pitchFamily="18" charset="0"/>
                <a:cs typeface="Times New Roman" panose="02020603050405020304" pitchFamily="18" charset="0"/>
              </a:rPr>
              <a:t>1.2.  </a:t>
            </a:r>
            <a:r>
              <a:rPr lang="en-US" sz="3300" b="1" dirty="0" err="1">
                <a:solidFill>
                  <a:srgbClr val="FFFF00"/>
                </a:solidFill>
                <a:latin typeface="Times New Roman" panose="02020603050405020304" pitchFamily="18" charset="0"/>
                <a:cs typeface="Times New Roman" panose="02020603050405020304" pitchFamily="18" charset="0"/>
              </a:rPr>
              <a:t>Thụ</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tinh,Thụ</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thai</a:t>
            </a:r>
            <a:r>
              <a:rPr lang="en-US" sz="3300" b="1" dirty="0">
                <a:solidFill>
                  <a:srgbClr val="FFFF00"/>
                </a:solidFill>
                <a:latin typeface="Times New Roman" panose="02020603050405020304" pitchFamily="18" charset="0"/>
                <a:cs typeface="Times New Roman" panose="02020603050405020304" pitchFamily="18" charset="0"/>
              </a:rPr>
              <a:t> :</a:t>
            </a:r>
          </a:p>
        </p:txBody>
      </p:sp>
      <p:pic>
        <p:nvPicPr>
          <p:cNvPr id="3" name="Quá trình thụ thai diễn ra như thế nào và trong bao lâu- - YouTube (1)">
            <a:hlinkClick r:id="" action="ppaction://media"/>
            <a:extLst>
              <a:ext uri="{FF2B5EF4-FFF2-40B4-BE49-F238E27FC236}">
                <a16:creationId xmlns:a16="http://schemas.microsoft.com/office/drawing/2014/main" id="{77CD7F03-7469-3E28-02FF-AF230087E9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19" y="676364"/>
            <a:ext cx="12173206" cy="6105436"/>
          </a:xfrm>
          <a:prstGeom prst="rect">
            <a:avLst/>
          </a:prstGeom>
        </p:spPr>
      </p:pic>
    </p:spTree>
    <p:extLst>
      <p:ext uri="{BB962C8B-B14F-4D97-AF65-F5344CB8AC3E}">
        <p14:creationId xmlns:p14="http://schemas.microsoft.com/office/powerpoint/2010/main" val="1760362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1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504061-A200-9ED7-CF2B-1DBE8A3A78C5}"/>
              </a:ext>
            </a:extLst>
          </p:cNvPr>
          <p:cNvSpPr/>
          <p:nvPr/>
        </p:nvSpPr>
        <p:spPr>
          <a:xfrm>
            <a:off x="150812" y="304800"/>
            <a:ext cx="11201400" cy="1654748"/>
          </a:xfrm>
          <a:prstGeom prst="rect">
            <a:avLst/>
          </a:prstGeom>
        </p:spPr>
        <p:txBody>
          <a:bodyPr wrap="square">
            <a:spAutoFit/>
          </a:bodyPr>
          <a:ls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a:lstStyle>
          <a:p>
            <a:pPr>
              <a:lnSpc>
                <a:spcPct val="150000"/>
              </a:lnSpc>
              <a:spcBef>
                <a:spcPct val="0"/>
              </a:spcBef>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5EAB2DB3-C169-BC04-6A58-20489FED1643}"/>
              </a:ext>
            </a:extLst>
          </p:cNvPr>
          <p:cNvSpPr/>
          <p:nvPr/>
        </p:nvSpPr>
        <p:spPr>
          <a:xfrm>
            <a:off x="0" y="1821637"/>
            <a:ext cx="11885612" cy="1248675"/>
          </a:xfrm>
          <a:prstGeom prst="rect">
            <a:avLst/>
          </a:prstGeom>
        </p:spPr>
        <p:txBody>
          <a:bodyPr wrap="square">
            <a:spAutoFit/>
          </a:bodyPr>
          <a:ls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a:lstStyle>
          <a:p>
            <a:pPr marL="342900" indent="-342900" algn="just">
              <a:lnSpc>
                <a:spcPct val="107000"/>
              </a:lnSpc>
              <a:buFont typeface="Times New Roman" panose="02020603050405020304" pitchFamily="18" charset="0"/>
              <a:buChar char="-"/>
            </a:pPr>
            <a:r>
              <a:rPr lang="vi-VN" sz="3600" dirty="0">
                <a:latin typeface="Times New Roman" panose="02020603050405020304" pitchFamily="18" charset="0"/>
                <a:ea typeface="Calibri" panose="020F0502020204030204" pitchFamily="34" charset="0"/>
                <a:cs typeface="Times New Roman" panose="02020603050405020304" pitchFamily="18" charset="0"/>
              </a:rPr>
              <a:t>Thụ thai là  hiện tượng hợp tử phát triển thành phôi, phôi bám vào lớp niêm mạc tử cung để làm tổ và phát triển thành thai.</a:t>
            </a:r>
            <a:endParaRPr lang="vi-VN"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135A31C-E117-816A-6AC8-28F16BED9F1F}"/>
              </a:ext>
            </a:extLst>
          </p:cNvPr>
          <p:cNvSpPr/>
          <p:nvPr/>
        </p:nvSpPr>
        <p:spPr>
          <a:xfrm>
            <a:off x="150812" y="3376593"/>
            <a:ext cx="11734800" cy="2779351"/>
          </a:xfrm>
          <a:prstGeom prst="rect">
            <a:avLst/>
          </a:prstGeom>
        </p:spPr>
        <p:txBody>
          <a:bodyPr wrap="square">
            <a:spAutoFit/>
          </a:bodyPr>
          <a:ls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a:lstStyle>
          <a:p>
            <a:pPr marL="30480" marR="30480" algn="just">
              <a:lnSpc>
                <a:spcPct val="150000"/>
              </a:lnSpc>
              <a:spcBef>
                <a:spcPts val="200"/>
              </a:spcBef>
              <a:spcAft>
                <a:spcPts val="200"/>
              </a:spcAft>
            </a:pPr>
            <a:r>
              <a:rPr lang="vi-VN" sz="3000" dirty="0">
                <a:latin typeface="Times New Roman" panose="02020603050405020304" pitchFamily="18" charset="0"/>
                <a:ea typeface="Times New Roman" panose="02020603050405020304" pitchFamily="18" charset="0"/>
              </a:rPr>
              <a:t>- Chiều di chuyển của hợp tử sau khi thụ tinh: Hợp tử được hình thành sau khi thụ tinh sẽ di chuyển dọc theo ống dẫn trứng hướng về phía tử cung, đồng thời phân chia tạo thành phôi. Phôi sẽ bám vào lớp niêm mạc tử cung dày, xốp và chứa nhiều mạch máu để làm tổ và phát triển thành thai.</a:t>
            </a:r>
            <a:endParaRPr lang="vi-VN" sz="30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72392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9F777B10-BE20-F1A6-FE94-83B6FC101A95}"/>
              </a:ext>
            </a:extLst>
          </p:cNvPr>
          <p:cNvSpPr txBox="1"/>
          <p:nvPr/>
        </p:nvSpPr>
        <p:spPr>
          <a:xfrm>
            <a:off x="227012" y="228600"/>
            <a:ext cx="8377134" cy="425566"/>
          </a:xfrm>
          <a:prstGeom prst="rect">
            <a:avLst/>
          </a:prstGeom>
        </p:spPr>
        <p:txBody>
          <a:bodyPr lIns="0" tIns="0" rIns="0" bIns="0" rtlCol="0" anchor="t">
            <a:spAutoFit/>
          </a:bodyPr>
          <a:ls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a:lstStyle>
          <a:p>
            <a:pPr>
              <a:lnSpc>
                <a:spcPts val="3266"/>
              </a:lnSpc>
              <a:spcBef>
                <a:spcPct val="0"/>
              </a:spcBef>
            </a:pPr>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nguyệt</a:t>
            </a:r>
            <a:endParaRPr lang="en-US" sz="3600" b="1" dirty="0">
              <a:latin typeface="Times New Roman" panose="02020603050405020304" pitchFamily="18" charset="0"/>
              <a:cs typeface="Times New Roman" panose="02020603050405020304" pitchFamily="18" charset="0"/>
            </a:endParaRPr>
          </a:p>
        </p:txBody>
      </p:sp>
      <p:pic>
        <p:nvPicPr>
          <p:cNvPr id="3" name="Chu kỳ kinh nguyệt là gì - YouTube">
            <a:hlinkClick r:id="" action="ppaction://media"/>
            <a:extLst>
              <a:ext uri="{FF2B5EF4-FFF2-40B4-BE49-F238E27FC236}">
                <a16:creationId xmlns:a16="http://schemas.microsoft.com/office/drawing/2014/main" id="{8B81B0FC-C619-61FE-5D6C-AE38AB22DE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11" y="654166"/>
            <a:ext cx="12114213" cy="5975234"/>
          </a:xfrm>
          <a:prstGeom prst="rect">
            <a:avLst/>
          </a:prstGeom>
        </p:spPr>
      </p:pic>
    </p:spTree>
    <p:extLst>
      <p:ext uri="{BB962C8B-B14F-4D97-AF65-F5344CB8AC3E}">
        <p14:creationId xmlns:p14="http://schemas.microsoft.com/office/powerpoint/2010/main" val="9238952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3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a:extLst>
              <a:ext uri="{FF2B5EF4-FFF2-40B4-BE49-F238E27FC236}">
                <a16:creationId xmlns:a16="http://schemas.microsoft.com/office/drawing/2014/main" id="{7E5840ED-689C-C811-BCC2-6B0FE80165FB}"/>
              </a:ext>
            </a:extLst>
          </p:cNvPr>
          <p:cNvSpPr txBox="1"/>
          <p:nvPr/>
        </p:nvSpPr>
        <p:spPr>
          <a:xfrm>
            <a:off x="379412" y="560881"/>
            <a:ext cx="11430000" cy="3830151"/>
          </a:xfrm>
          <a:prstGeom prst="rect">
            <a:avLst/>
          </a:prstGeom>
        </p:spPr>
        <p:txBody>
          <a:bodyPr wrap="square" lIns="0" tIns="0" rIns="0" bIns="0" rtlCol="0" anchor="t">
            <a:spAutoFit/>
          </a:bodyPr>
          <a:ls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a:lstStyle>
          <a:p>
            <a:pPr>
              <a:lnSpc>
                <a:spcPct val="150000"/>
              </a:lnSpc>
            </a:pP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tượng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kinh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nguyệt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Nếu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trứng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rụng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thụ</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tinh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sau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khoảng</a:t>
            </a:r>
            <a:r>
              <a:rPr lang="en-US" sz="3400" dirty="0">
                <a:latin typeface="Times New Roman" panose="02020603050405020304" pitchFamily="18" charset="0"/>
                <a:cs typeface="Times New Roman" panose="02020603050405020304" pitchFamily="18" charset="0"/>
              </a:rPr>
              <a:t> 14 </a:t>
            </a:r>
            <a:r>
              <a:rPr lang="en-US" sz="3400" dirty="0" err="1">
                <a:latin typeface="Times New Roman" panose="02020603050405020304" pitchFamily="18" charset="0"/>
                <a:cs typeface="Times New Roman" panose="02020603050405020304" pitchFamily="18" charset="0"/>
              </a:rPr>
              <a:t>ngày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rụng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trứng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lượng</a:t>
            </a:r>
            <a:r>
              <a:rPr lang="en-US" sz="3400" dirty="0">
                <a:latin typeface="Times New Roman" panose="02020603050405020304" pitchFamily="18" charset="0"/>
                <a:cs typeface="Times New Roman" panose="02020603050405020304" pitchFamily="18" charset="0"/>
              </a:rPr>
              <a:t> hormone do </a:t>
            </a:r>
            <a:r>
              <a:rPr lang="en-US" sz="3400" dirty="0" err="1">
                <a:latin typeface="Times New Roman" panose="02020603050405020304" pitchFamily="18" charset="0"/>
                <a:cs typeface="Times New Roman" panose="02020603050405020304" pitchFamily="18" charset="0"/>
              </a:rPr>
              <a:t>buồng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trứng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tiết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ra</a:t>
            </a:r>
            <a:r>
              <a:rPr lang="en-US" sz="3400" dirty="0">
                <a:latin typeface="Times New Roman" panose="02020603050405020304" pitchFamily="18" charset="0"/>
                <a:cs typeface="Times New Roman" panose="02020603050405020304" pitchFamily="18" charset="0"/>
              </a:rPr>
              <a:t> bị </a:t>
            </a:r>
            <a:r>
              <a:rPr lang="en-US" sz="3400" dirty="0" err="1">
                <a:latin typeface="Times New Roman" panose="02020603050405020304" pitchFamily="18" charset="0"/>
                <a:cs typeface="Times New Roman" panose="02020603050405020304" pitchFamily="18" charset="0"/>
              </a:rPr>
              <a:t>giảm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vậy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lớp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niêm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tử</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cung</a:t>
            </a:r>
            <a:r>
              <a:rPr lang="en-US" sz="3400" dirty="0">
                <a:latin typeface="Times New Roman" panose="02020603050405020304" pitchFamily="18" charset="0"/>
                <a:cs typeface="Times New Roman" panose="02020603050405020304" pitchFamily="18" charset="0"/>
              </a:rPr>
              <a:t> bong </a:t>
            </a:r>
            <a:r>
              <a:rPr lang="en-US" sz="3400" dirty="0" err="1">
                <a:latin typeface="Times New Roman" panose="02020603050405020304" pitchFamily="18" charset="0"/>
                <a:cs typeface="Times New Roman" panose="02020603050405020304" pitchFamily="18" charset="0"/>
              </a:rPr>
              <a:t>ra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thoát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ngoài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máu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dịch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nhầy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nhờ</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co </a:t>
            </a:r>
            <a:r>
              <a:rPr lang="en-US" sz="3400" dirty="0" err="1">
                <a:latin typeface="Times New Roman" panose="02020603050405020304" pitchFamily="18" charset="0"/>
                <a:cs typeface="Times New Roman" panose="02020603050405020304" pitchFamily="18" charset="0"/>
              </a:rPr>
              <a:t>bóp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tử</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cung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gọi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tượng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kinh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nguyệt</a:t>
            </a:r>
            <a:r>
              <a:rPr lang="en-US" sz="3400" dirty="0">
                <a:latin typeface="Times New Roman" panose="02020603050405020304" pitchFamily="18" charset="0"/>
                <a:cs typeface="Times New Roman" panose="02020603050405020304" pitchFamily="18" charset="0"/>
              </a:rPr>
              <a:t>.</a:t>
            </a:r>
          </a:p>
        </p:txBody>
      </p:sp>
      <p:sp>
        <p:nvSpPr>
          <p:cNvPr id="3" name="TextBox 13">
            <a:extLst>
              <a:ext uri="{FF2B5EF4-FFF2-40B4-BE49-F238E27FC236}">
                <a16:creationId xmlns:a16="http://schemas.microsoft.com/office/drawing/2014/main" id="{D0B23D69-5B75-E404-6E2D-549BF63CC267}"/>
              </a:ext>
            </a:extLst>
          </p:cNvPr>
          <p:cNvSpPr txBox="1"/>
          <p:nvPr/>
        </p:nvSpPr>
        <p:spPr>
          <a:xfrm>
            <a:off x="399947" y="4368909"/>
            <a:ext cx="11811000" cy="2260491"/>
          </a:xfrm>
          <a:prstGeom prst="rect">
            <a:avLst/>
          </a:prstGeom>
        </p:spPr>
        <p:txBody>
          <a:bodyPr wrap="square" lIns="0" tIns="0" rIns="0" bIns="0" rtlCol="0" anchor="t">
            <a:spAutoFit/>
          </a:bodyPr>
          <a:ls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a:lstStyle>
          <a:p>
            <a:pPr>
              <a:lnSpc>
                <a:spcPct val="150000"/>
              </a:lnSpc>
              <a:spcBef>
                <a:spcPct val="0"/>
              </a:spcBef>
            </a:pP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tượng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kinh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nguyệt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xảy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theo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bắt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đầu</a:t>
            </a:r>
            <a:r>
              <a:rPr lang="en-US" sz="3400" dirty="0">
                <a:latin typeface="Times New Roman" panose="02020603050405020304" pitchFamily="18" charset="0"/>
                <a:cs typeface="Times New Roman" panose="02020603050405020304" pitchFamily="18" charset="0"/>
              </a:rPr>
              <a:t> ở </a:t>
            </a:r>
            <a:r>
              <a:rPr lang="en-US" sz="3400" dirty="0" err="1">
                <a:latin typeface="Times New Roman" panose="02020603050405020304" pitchFamily="18" charset="0"/>
                <a:cs typeface="Times New Roman" panose="02020603050405020304" pitchFamily="18" charset="0"/>
              </a:rPr>
              <a:t>giai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đoạn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dậy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Độ</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dài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kinh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nguyệt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mỗi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người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nhau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thường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khoảng</a:t>
            </a:r>
            <a:r>
              <a:rPr lang="en-US" sz="3400" dirty="0">
                <a:latin typeface="Times New Roman" panose="02020603050405020304" pitchFamily="18" charset="0"/>
                <a:cs typeface="Times New Roman" panose="02020603050405020304" pitchFamily="18" charset="0"/>
              </a:rPr>
              <a:t> 28 – 32 </a:t>
            </a:r>
            <a:r>
              <a:rPr lang="en-US" sz="3400" dirty="0" err="1">
                <a:latin typeface="Times New Roman" panose="02020603050405020304" pitchFamily="18" charset="0"/>
                <a:cs typeface="Times New Roman" panose="02020603050405020304" pitchFamily="18" charset="0"/>
              </a:rPr>
              <a:t>ngày</a:t>
            </a:r>
            <a:r>
              <a:rPr lang="en-US" sz="3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72577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E70949A2-9C06-09DD-0372-1A543C782191}"/>
              </a:ext>
            </a:extLst>
          </p:cNvPr>
          <p:cNvSpPr txBox="1"/>
          <p:nvPr/>
        </p:nvSpPr>
        <p:spPr>
          <a:xfrm>
            <a:off x="227012" y="304800"/>
            <a:ext cx="8727538" cy="423193"/>
          </a:xfrm>
          <a:prstGeom prst="rect">
            <a:avLst/>
          </a:prstGeom>
        </p:spPr>
        <p:txBody>
          <a:bodyPr lIns="0" tIns="0" rIns="0" bIns="0" rtlCol="0" anchor="t">
            <a:spAutoFit/>
          </a:bodyPr>
          <a:ls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a:lstStyle>
          <a:p>
            <a:pPr>
              <a:lnSpc>
                <a:spcPts val="3266"/>
              </a:lnSpc>
              <a:spcBef>
                <a:spcPct val="0"/>
              </a:spcBef>
            </a:pPr>
            <a:r>
              <a:rPr lang="en-US" sz="3200" b="1" dirty="0">
                <a:latin typeface="Times New Roman" panose="02020603050405020304" pitchFamily="18" charset="0"/>
                <a:cs typeface="Times New Roman" panose="02020603050405020304" pitchFamily="18" charset="0"/>
              </a:rPr>
              <a:t>III.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KHỎE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endParaRPr lang="en-US" sz="3200" b="1" dirty="0">
              <a:latin typeface="Times New Roman" panose="02020603050405020304" pitchFamily="18" charset="0"/>
              <a:cs typeface="Times New Roman" panose="02020603050405020304" pitchFamily="18" charset="0"/>
            </a:endParaRPr>
          </a:p>
        </p:txBody>
      </p:sp>
      <p:sp>
        <p:nvSpPr>
          <p:cNvPr id="3" name="TextBox 15">
            <a:extLst>
              <a:ext uri="{FF2B5EF4-FFF2-40B4-BE49-F238E27FC236}">
                <a16:creationId xmlns:a16="http://schemas.microsoft.com/office/drawing/2014/main" id="{95903C1B-AB03-D014-C26C-2670D37587F8}"/>
              </a:ext>
            </a:extLst>
          </p:cNvPr>
          <p:cNvSpPr txBox="1"/>
          <p:nvPr/>
        </p:nvSpPr>
        <p:spPr>
          <a:xfrm>
            <a:off x="3328" y="990600"/>
            <a:ext cx="9664758" cy="423193"/>
          </a:xfrm>
          <a:prstGeom prst="rect">
            <a:avLst/>
          </a:prstGeom>
        </p:spPr>
        <p:txBody>
          <a:bodyPr wrap="square" lIns="0" tIns="0" rIns="0" bIns="0" rtlCol="0" anchor="t">
            <a:spAutoFit/>
          </a:bodyPr>
          <a:ls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a:lstStyle>
          <a:p>
            <a:pPr>
              <a:lnSpc>
                <a:spcPts val="3266"/>
              </a:lnSpc>
              <a:spcBef>
                <a:spcPct val="0"/>
              </a:spcBef>
            </a:pP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bệnh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truyền</a:t>
            </a:r>
            <a:r>
              <a:rPr lang="en-US" sz="3200" b="1" dirty="0">
                <a:latin typeface="Times New Roman" panose="02020603050405020304" pitchFamily="18" charset="0"/>
                <a:cs typeface="Times New Roman" panose="02020603050405020304" pitchFamily="18" charset="0"/>
              </a:rPr>
              <a:t> qua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dục</a:t>
            </a:r>
            <a:endParaRPr lang="en-US" sz="3200" b="1" dirty="0">
              <a:latin typeface="Times New Roman" panose="02020603050405020304" pitchFamily="18" charset="0"/>
              <a:cs typeface="Times New Roman" panose="02020603050405020304" pitchFamily="18" charset="0"/>
            </a:endParaRPr>
          </a:p>
        </p:txBody>
      </p:sp>
      <p:sp>
        <p:nvSpPr>
          <p:cNvPr id="5" name="TextBox 13">
            <a:extLst>
              <a:ext uri="{FF2B5EF4-FFF2-40B4-BE49-F238E27FC236}">
                <a16:creationId xmlns:a16="http://schemas.microsoft.com/office/drawing/2014/main" id="{8104C728-66A0-55CF-C8CC-034F6E7A5583}"/>
              </a:ext>
            </a:extLst>
          </p:cNvPr>
          <p:cNvSpPr txBox="1"/>
          <p:nvPr/>
        </p:nvSpPr>
        <p:spPr>
          <a:xfrm>
            <a:off x="215592" y="1681722"/>
            <a:ext cx="11746220" cy="3224409"/>
          </a:xfrm>
          <a:prstGeom prst="rect">
            <a:avLst/>
          </a:prstGeom>
        </p:spPr>
        <p:txBody>
          <a:bodyPr wrap="square" lIns="0" tIns="0" rIns="0" bIns="0" rtlCol="0" anchor="t">
            <a:spAutoFit/>
          </a:bodyPr>
          <a:ls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a:lstStyle>
          <a:p>
            <a:pPr>
              <a:lnSpc>
                <a:spcPct val="150000"/>
              </a:lnSpc>
              <a:spcBef>
                <a:spcPct val="0"/>
              </a:spcBef>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Bệnh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truyền</a:t>
            </a:r>
            <a:r>
              <a:rPr lang="en-US" sz="3600" dirty="0">
                <a:latin typeface="Times New Roman" panose="02020603050405020304" pitchFamily="18" charset="0"/>
                <a:cs typeface="Times New Roman" panose="02020603050405020304" pitchFamily="18" charset="0"/>
              </a:rPr>
              <a:t> qua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bệnh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này</a:t>
            </a:r>
            <a:r>
              <a:rPr lang="en-US" sz="3600" dirty="0">
                <a:latin typeface="Times New Roman" panose="02020603050405020304" pitchFamily="18" charset="0"/>
                <a:cs typeface="Times New Roman" panose="02020603050405020304" pitchFamily="18" charset="0"/>
              </a:rPr>
              <a:t> sang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qua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an </a:t>
            </a:r>
            <a:r>
              <a:rPr lang="en-US" sz="3600" dirty="0" err="1">
                <a:latin typeface="Times New Roman" panose="02020603050405020304" pitchFamily="18" charset="0"/>
                <a:cs typeface="Times New Roman" panose="02020603050405020304" pitchFamily="18" charset="0"/>
              </a:rPr>
              <a:t>toàn</a:t>
            </a:r>
            <a:r>
              <a:rPr lang="en-US" sz="3600" dirty="0">
                <a:latin typeface="Times New Roman" panose="02020603050405020304" pitchFamily="18" charset="0"/>
                <a:cs typeface="Times New Roman" panose="02020603050405020304" pitchFamily="18" charset="0"/>
              </a:rPr>
              <a:t>.</a:t>
            </a:r>
          </a:p>
          <a:p>
            <a:pPr>
              <a:lnSpc>
                <a:spcPct val="150000"/>
              </a:lnSpc>
              <a:spcBef>
                <a:spcPct val="0"/>
              </a:spcBef>
            </a:pP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Bệnh</a:t>
            </a:r>
            <a:r>
              <a:rPr lang="en-US" sz="3600" dirty="0">
                <a:latin typeface="Times New Roman" panose="02020603050405020304" pitchFamily="18" charset="0"/>
                <a:cs typeface="Times New Roman" panose="02020603050405020304" pitchFamily="18" charset="0"/>
              </a:rPr>
              <a:t> do vi </a:t>
            </a:r>
            <a:r>
              <a:rPr lang="en-US" sz="3600" dirty="0" err="1">
                <a:latin typeface="Times New Roman" panose="02020603050405020304" pitchFamily="18" charset="0"/>
                <a:cs typeface="Times New Roman" panose="02020603050405020304" pitchFamily="18" charset="0"/>
              </a:rPr>
              <a:t>khuẩn</a:t>
            </a:r>
            <a:r>
              <a:rPr lang="en-US" sz="3600" dirty="0">
                <a:latin typeface="Times New Roman" panose="02020603050405020304" pitchFamily="18" charset="0"/>
                <a:cs typeface="Times New Roman" panose="02020603050405020304" pitchFamily="18" charset="0"/>
              </a:rPr>
              <a:t>, virus, </a:t>
            </a:r>
            <a:r>
              <a:rPr lang="en-US" sz="3600" dirty="0" err="1">
                <a:latin typeface="Times New Roman" panose="02020603050405020304" pitchFamily="18" charset="0"/>
                <a:cs typeface="Times New Roman" panose="02020603050405020304" pitchFamily="18" charset="0"/>
              </a:rPr>
              <a:t>nấm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HIV/AIDS, </a:t>
            </a:r>
            <a:r>
              <a:rPr lang="en-US" sz="3600" dirty="0" err="1">
                <a:latin typeface="Times New Roman" panose="02020603050405020304" pitchFamily="18" charset="0"/>
                <a:cs typeface="Times New Roman" panose="02020603050405020304" pitchFamily="18" charset="0"/>
              </a:rPr>
              <a:t>bệnh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gan</a:t>
            </a:r>
            <a:r>
              <a:rPr lang="en-US" sz="3600" dirty="0">
                <a:latin typeface="Times New Roman" panose="02020603050405020304" pitchFamily="18" charset="0"/>
                <a:cs typeface="Times New Roman" panose="02020603050405020304" pitchFamily="18" charset="0"/>
              </a:rPr>
              <a:t> B,... </a:t>
            </a:r>
          </a:p>
        </p:txBody>
      </p:sp>
    </p:spTree>
    <p:extLst>
      <p:ext uri="{BB962C8B-B14F-4D97-AF65-F5344CB8AC3E}">
        <p14:creationId xmlns:p14="http://schemas.microsoft.com/office/powerpoint/2010/main" val="40370771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2214BA-7DDE-3A43-15B2-FA7F3F2BCF39}"/>
              </a:ext>
            </a:extLst>
          </p:cNvPr>
          <p:cNvSpPr/>
          <p:nvPr/>
        </p:nvSpPr>
        <p:spPr>
          <a:xfrm>
            <a:off x="494417" y="381000"/>
            <a:ext cx="11199990" cy="5174493"/>
          </a:xfrm>
          <a:prstGeom prst="rect">
            <a:avLst/>
          </a:prstGeom>
        </p:spPr>
        <p:txBody>
          <a:bodyPr wrap="square">
            <a:spAutoFit/>
          </a:bodyPr>
          <a:ls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a:lstStyle>
          <a:p>
            <a:pPr marL="571500" indent="-571500" algn="just">
              <a:lnSpc>
                <a:spcPct val="150000"/>
              </a:lnSpc>
              <a:buFontTx/>
              <a:buChar char="-"/>
            </a:pP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Tiêm</a:t>
            </a:r>
            <a:r>
              <a:rPr lang="en-US" sz="3200" dirty="0">
                <a:latin typeface="Times New Roman" panose="02020603050405020304" pitchFamily="18" charset="0"/>
                <a:cs typeface="Times New Roman" panose="02020603050405020304" pitchFamily="18" charset="0"/>
              </a:rPr>
              <a:t> vaccine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sở</a:t>
            </a:r>
            <a:r>
              <a:rPr lang="en-US" sz="3200" dirty="0">
                <a:latin typeface="Times New Roman" panose="02020603050405020304" pitchFamily="18" charset="0"/>
                <a:cs typeface="Times New Roman" panose="02020603050405020304" pitchFamily="18" charset="0"/>
              </a:rPr>
              <a:t> y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80523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306454" y="287867"/>
            <a:ext cx="8727538" cy="423193"/>
          </a:xfrm>
          <a:prstGeom prst="rect">
            <a:avLst/>
          </a:prstGeom>
        </p:spPr>
        <p:txBody>
          <a:bodyPr lIns="0" tIns="0" rIns="0" bIns="0" rtlCol="0" anchor="t">
            <a:spAutoFit/>
          </a:bodyPr>
          <a:lstStyle/>
          <a:p>
            <a:pPr>
              <a:lnSpc>
                <a:spcPts val="3266"/>
              </a:lnSpc>
              <a:spcBef>
                <a:spcPct val="0"/>
              </a:spcBef>
            </a:pPr>
            <a:r>
              <a:rPr lang="en-US" sz="3200" b="1" dirty="0">
                <a:latin typeface="Times New Roman" panose="02020603050405020304" pitchFamily="18" charset="0"/>
                <a:cs typeface="Times New Roman" panose="02020603050405020304" pitchFamily="18" charset="0"/>
              </a:rPr>
              <a:t>III. BẢO VỆ SỨC KHỎE SINH SẢN</a:t>
            </a:r>
          </a:p>
        </p:txBody>
      </p:sp>
      <p:sp>
        <p:nvSpPr>
          <p:cNvPr id="8" name="Freeform 8"/>
          <p:cNvSpPr/>
          <p:nvPr/>
        </p:nvSpPr>
        <p:spPr>
          <a:xfrm>
            <a:off x="9247714" y="1388534"/>
            <a:ext cx="2941112" cy="5311366"/>
          </a:xfrm>
          <a:custGeom>
            <a:avLst/>
            <a:gdLst/>
            <a:ahLst/>
            <a:cxnLst/>
            <a:rect l="l" t="t" r="r" b="b"/>
            <a:pathLst>
              <a:path w="3047587" h="7603127">
                <a:moveTo>
                  <a:pt x="0" y="0"/>
                </a:moveTo>
                <a:lnTo>
                  <a:pt x="3047587" y="0"/>
                </a:lnTo>
                <a:lnTo>
                  <a:pt x="3047587" y="7603127"/>
                </a:lnTo>
                <a:lnTo>
                  <a:pt x="0" y="7603127"/>
                </a:lnTo>
                <a:lnTo>
                  <a:pt x="0" y="0"/>
                </a:lnTo>
                <a:close/>
              </a:path>
            </a:pathLst>
          </a:custGeom>
          <a:blipFill>
            <a:blip r:embed="rId2"/>
            <a:stretch>
              <a:fillRect/>
            </a:stretch>
          </a:blipFill>
        </p:spPr>
      </p:sp>
      <p:sp>
        <p:nvSpPr>
          <p:cNvPr id="9" name="Freeform 9"/>
          <p:cNvSpPr/>
          <p:nvPr/>
        </p:nvSpPr>
        <p:spPr>
          <a:xfrm>
            <a:off x="233995" y="1388534"/>
            <a:ext cx="3784842" cy="5311366"/>
          </a:xfrm>
          <a:custGeom>
            <a:avLst/>
            <a:gdLst/>
            <a:ahLst/>
            <a:cxnLst/>
            <a:rect l="l" t="t" r="r" b="b"/>
            <a:pathLst>
              <a:path w="5001126" h="7603127">
                <a:moveTo>
                  <a:pt x="0" y="0"/>
                </a:moveTo>
                <a:lnTo>
                  <a:pt x="5001126" y="0"/>
                </a:lnTo>
                <a:lnTo>
                  <a:pt x="5001126" y="7603127"/>
                </a:lnTo>
                <a:lnTo>
                  <a:pt x="0" y="7603127"/>
                </a:lnTo>
                <a:lnTo>
                  <a:pt x="0" y="0"/>
                </a:lnTo>
                <a:close/>
              </a:path>
            </a:pathLst>
          </a:custGeom>
          <a:blipFill>
            <a:blip r:embed="rId3"/>
            <a:stretch>
              <a:fillRect b="-57236"/>
            </a:stretch>
          </a:blipFill>
        </p:spPr>
      </p:sp>
      <p:sp>
        <p:nvSpPr>
          <p:cNvPr id="10" name="Freeform 10"/>
          <p:cNvSpPr/>
          <p:nvPr/>
        </p:nvSpPr>
        <p:spPr>
          <a:xfrm>
            <a:off x="4047938" y="1388533"/>
            <a:ext cx="5170674" cy="5311366"/>
          </a:xfrm>
          <a:custGeom>
            <a:avLst/>
            <a:gdLst/>
            <a:ahLst/>
            <a:cxnLst/>
            <a:rect l="l" t="t" r="r" b="b"/>
            <a:pathLst>
              <a:path w="8768214" h="7603127">
                <a:moveTo>
                  <a:pt x="0" y="0"/>
                </a:moveTo>
                <a:lnTo>
                  <a:pt x="8768214" y="0"/>
                </a:lnTo>
                <a:lnTo>
                  <a:pt x="8768214" y="7603127"/>
                </a:lnTo>
                <a:lnTo>
                  <a:pt x="0" y="7603127"/>
                </a:lnTo>
                <a:lnTo>
                  <a:pt x="0" y="0"/>
                </a:lnTo>
                <a:close/>
              </a:path>
            </a:pathLst>
          </a:custGeom>
          <a:blipFill>
            <a:blip r:embed="rId3"/>
            <a:stretch>
              <a:fillRect t="-175674"/>
            </a:stretch>
          </a:blipFill>
        </p:spPr>
      </p:sp>
      <p:sp>
        <p:nvSpPr>
          <p:cNvPr id="11" name="TextBox 11"/>
          <p:cNvSpPr txBox="1"/>
          <p:nvPr/>
        </p:nvSpPr>
        <p:spPr>
          <a:xfrm>
            <a:off x="1306454" y="838200"/>
            <a:ext cx="8377134" cy="423193"/>
          </a:xfrm>
          <a:prstGeom prst="rect">
            <a:avLst/>
          </a:prstGeom>
        </p:spPr>
        <p:txBody>
          <a:bodyPr lIns="0" tIns="0" rIns="0" bIns="0" rtlCol="0" anchor="t">
            <a:spAutoFit/>
          </a:bodyPr>
          <a:lstStyle/>
          <a:p>
            <a:pPr>
              <a:lnSpc>
                <a:spcPts val="3266"/>
              </a:lnSpc>
              <a:spcBef>
                <a:spcPct val="0"/>
              </a:spcBef>
            </a:pPr>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bệnh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truyền</a:t>
            </a:r>
            <a:r>
              <a:rPr lang="en-US" sz="3200" b="1" dirty="0">
                <a:latin typeface="Times New Roman" panose="02020603050405020304" pitchFamily="18" charset="0"/>
                <a:cs typeface="Times New Roman" panose="02020603050405020304" pitchFamily="18" charset="0"/>
              </a:rPr>
              <a:t> qua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dục</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3"/>
          <p:cNvSpPr txBox="1"/>
          <p:nvPr/>
        </p:nvSpPr>
        <p:spPr>
          <a:xfrm>
            <a:off x="646816" y="1143000"/>
            <a:ext cx="11391197" cy="1112484"/>
          </a:xfrm>
          <a:prstGeom prst="rect">
            <a:avLst/>
          </a:prstGeom>
        </p:spPr>
        <p:txBody>
          <a:bodyPr wrap="square" lIns="0" tIns="0" rIns="0" bIns="0" rtlCol="0" anchor="t">
            <a:spAutoFit/>
          </a:bodyPr>
          <a:lstStyle/>
          <a:p>
            <a:pPr algn="ctr">
              <a:lnSpc>
                <a:spcPct val="120000"/>
              </a:lnSpc>
            </a:pPr>
            <a:r>
              <a:rPr lang="en-US" sz="6600" b="1" dirty="0">
                <a:latin typeface="Times New Roman" panose="02020603050405020304" pitchFamily="18" charset="0"/>
                <a:cs typeface="Times New Roman" panose="02020603050405020304" pitchFamily="18" charset="0"/>
              </a:rPr>
              <a:t>BÀI 37: SINH SẢN Ở NGƯỜI</a:t>
            </a:r>
          </a:p>
        </p:txBody>
      </p:sp>
      <p:sp>
        <p:nvSpPr>
          <p:cNvPr id="54" name="TextBox 5"/>
          <p:cNvSpPr txBox="1"/>
          <p:nvPr/>
        </p:nvSpPr>
        <p:spPr>
          <a:xfrm>
            <a:off x="646817" y="2662606"/>
            <a:ext cx="8727538" cy="423193"/>
          </a:xfrm>
          <a:prstGeom prst="rect">
            <a:avLst/>
          </a:prstGeom>
        </p:spPr>
        <p:txBody>
          <a:bodyPr lIns="0" tIns="0" rIns="0" bIns="0" rtlCol="0" anchor="t">
            <a:spAutoFit/>
          </a:bodyPr>
          <a:lstStyle/>
          <a:p>
            <a:pPr>
              <a:lnSpc>
                <a:spcPts val="3266"/>
              </a:lnSpc>
              <a:spcBef>
                <a:spcPct val="0"/>
              </a:spcBef>
            </a:pPr>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DỤC</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DF2946F-CC9C-D409-0FAE-741FAA6B01CB}"/>
              </a:ext>
            </a:extLst>
          </p:cNvPr>
          <p:cNvSpPr txBox="1"/>
          <p:nvPr/>
        </p:nvSpPr>
        <p:spPr>
          <a:xfrm>
            <a:off x="150811" y="3357622"/>
            <a:ext cx="12038013" cy="2585323"/>
          </a:xfrm>
          <a:prstGeom prst="rect">
            <a:avLst/>
          </a:prstGeom>
          <a:noFill/>
        </p:spPr>
        <p:txBody>
          <a:bodyPr wrap="square">
            <a:spAutoFit/>
          </a:bodyPr>
          <a:lstStyle/>
          <a:p>
            <a:pPr>
              <a:spcBef>
                <a:spcPct val="0"/>
              </a:spcBef>
            </a:pPr>
            <a:r>
              <a:rPr lang="en-US" sz="5400" b="1" dirty="0">
                <a:latin typeface="Times New Roman" panose="02020603050405020304" pitchFamily="18" charset="0"/>
                <a:cs typeface="Times New Roman" panose="02020603050405020304" pitchFamily="18" charset="0"/>
              </a:rPr>
              <a:t>CHỨC NĂNG CỦA HỆ SINH DỤC: </a:t>
            </a:r>
            <a:r>
              <a:rPr lang="en-US" sz="5400" b="1" dirty="0" err="1">
                <a:latin typeface="Times New Roman" panose="02020603050405020304" pitchFamily="18" charset="0"/>
                <a:cs typeface="Times New Roman" panose="02020603050405020304" pitchFamily="18" charset="0"/>
              </a:rPr>
              <a:t>tiết</a:t>
            </a:r>
            <a:r>
              <a:rPr lang="en-US" sz="5400" b="1" dirty="0">
                <a:latin typeface="Times New Roman" panose="02020603050405020304" pitchFamily="18" charset="0"/>
                <a:cs typeface="Times New Roman" panose="02020603050405020304" pitchFamily="18" charset="0"/>
              </a:rPr>
              <a:t> hormone </a:t>
            </a:r>
            <a:r>
              <a:rPr lang="en-US" sz="5400" b="1" dirty="0" err="1">
                <a:latin typeface="Times New Roman" panose="02020603050405020304" pitchFamily="18" charset="0"/>
                <a:cs typeface="Times New Roman" panose="02020603050405020304" pitchFamily="18" charset="0"/>
              </a:rPr>
              <a:t>sinh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dục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sinh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sản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đảm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bảo</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duy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trì</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nòi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giống</a:t>
            </a:r>
            <a:r>
              <a:rPr lang="en-US" sz="5400" b="1" dirty="0">
                <a:latin typeface="Times New Roman" panose="02020603050405020304" pitchFamily="18" charset="0"/>
                <a:cs typeface="Times New Roman" panose="02020603050405020304" pitchFamily="18" charset="0"/>
              </a:rPr>
              <a:t> qua </a:t>
            </a: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thế</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hệ</a:t>
            </a:r>
            <a:r>
              <a:rPr lang="en-US" sz="5400" b="1" dirty="0">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306454" y="287867"/>
            <a:ext cx="8727538" cy="423193"/>
          </a:xfrm>
          <a:prstGeom prst="rect">
            <a:avLst/>
          </a:prstGeom>
        </p:spPr>
        <p:txBody>
          <a:bodyPr lIns="0" tIns="0" rIns="0" bIns="0" rtlCol="0" anchor="t">
            <a:spAutoFit/>
          </a:bodyPr>
          <a:lstStyle/>
          <a:p>
            <a:pPr>
              <a:lnSpc>
                <a:spcPts val="3266"/>
              </a:lnSpc>
              <a:spcBef>
                <a:spcPct val="0"/>
              </a:spcBef>
            </a:pPr>
            <a:r>
              <a:rPr lang="en-US" sz="3200" b="1" dirty="0">
                <a:latin typeface="Times New Roman" panose="02020603050405020304" pitchFamily="18" charset="0"/>
                <a:cs typeface="Times New Roman" panose="02020603050405020304" pitchFamily="18" charset="0"/>
              </a:rPr>
              <a:t>III. BẢO VỆ SỨC KHỎE SINH SẢN</a:t>
            </a:r>
          </a:p>
        </p:txBody>
      </p:sp>
      <p:sp>
        <p:nvSpPr>
          <p:cNvPr id="13" name="TextBox 13"/>
          <p:cNvSpPr txBox="1"/>
          <p:nvPr/>
        </p:nvSpPr>
        <p:spPr>
          <a:xfrm>
            <a:off x="1306454" y="860540"/>
            <a:ext cx="8377134" cy="423193"/>
          </a:xfrm>
          <a:prstGeom prst="rect">
            <a:avLst/>
          </a:prstGeom>
        </p:spPr>
        <p:txBody>
          <a:bodyPr lIns="0" tIns="0" rIns="0" bIns="0" rtlCol="0" anchor="t">
            <a:spAutoFit/>
          </a:bodyPr>
          <a:lstStyle/>
          <a:p>
            <a:pPr>
              <a:lnSpc>
                <a:spcPts val="3266"/>
              </a:lnSpc>
              <a:spcBef>
                <a:spcPct val="0"/>
              </a:spcBef>
            </a:pP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khỏe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niên</a:t>
            </a:r>
            <a:endParaRPr lang="en-US" sz="2800" b="1" dirty="0">
              <a:latin typeface="Times New Roman" panose="02020603050405020304" pitchFamily="18" charset="0"/>
              <a:cs typeface="Times New Roman" panose="02020603050405020304" pitchFamily="18" charset="0"/>
            </a:endParaRPr>
          </a:p>
        </p:txBody>
      </p:sp>
      <p:sp>
        <p:nvSpPr>
          <p:cNvPr id="6" name="TextBox 13"/>
          <p:cNvSpPr txBox="1"/>
          <p:nvPr/>
        </p:nvSpPr>
        <p:spPr>
          <a:xfrm>
            <a:off x="227012" y="1433213"/>
            <a:ext cx="11734800" cy="2127505"/>
          </a:xfrm>
          <a:prstGeom prst="rect">
            <a:avLst/>
          </a:prstGeom>
        </p:spPr>
        <p:txBody>
          <a:bodyPr wrap="square" lIns="0" tIns="0" rIns="0" bIns="0" rtlCol="0" anchor="t">
            <a:spAutoFit/>
          </a:bodyPr>
          <a:lstStyle/>
          <a:p>
            <a:pPr algn="just">
              <a:lnSpc>
                <a:spcPct val="150000"/>
              </a:lnSpc>
              <a:spcBef>
                <a:spcPct val="0"/>
              </a:spcBef>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khỏe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khỏe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niên</a:t>
            </a:r>
            <a:r>
              <a:rPr lang="en-US" sz="3200" dirty="0">
                <a:latin typeface="Times New Roman" panose="02020603050405020304" pitchFamily="18" charset="0"/>
                <a:cs typeface="Times New Roman" panose="02020603050405020304" pitchFamily="18" charset="0"/>
              </a:rPr>
              <a:t>.</a:t>
            </a:r>
          </a:p>
        </p:txBody>
      </p:sp>
      <p:sp>
        <p:nvSpPr>
          <p:cNvPr id="2" name="TextBox 16">
            <a:extLst>
              <a:ext uri="{FF2B5EF4-FFF2-40B4-BE49-F238E27FC236}">
                <a16:creationId xmlns:a16="http://schemas.microsoft.com/office/drawing/2014/main" id="{AD0C1982-BBAD-A23A-2947-C5EF09A281EE}"/>
              </a:ext>
            </a:extLst>
          </p:cNvPr>
          <p:cNvSpPr txBox="1"/>
          <p:nvPr/>
        </p:nvSpPr>
        <p:spPr>
          <a:xfrm>
            <a:off x="230340" y="3744611"/>
            <a:ext cx="11731472" cy="1936364"/>
          </a:xfrm>
          <a:prstGeom prst="rect">
            <a:avLst/>
          </a:prstGeom>
        </p:spPr>
        <p:txBody>
          <a:bodyPr wrap="square" lIns="0" tIns="0" rIns="0" bIns="0" rtlCol="0" anchor="t">
            <a:spAutoFit/>
          </a:bodyPr>
          <a:lstStyle/>
          <a:p>
            <a:pPr algn="just">
              <a:lnSpc>
                <a:spcPct val="120000"/>
              </a:lnSpc>
              <a:spcBef>
                <a:spcPct val="0"/>
              </a:spcBef>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ngoài</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bệnh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truyền</a:t>
            </a:r>
            <a:r>
              <a:rPr lang="en-US" sz="3600" dirty="0">
                <a:latin typeface="Times New Roman" panose="02020603050405020304" pitchFamily="18" charset="0"/>
                <a:cs typeface="Times New Roman" panose="02020603050405020304" pitchFamily="18" charset="0"/>
              </a:rPr>
              <a:t> qua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vi </a:t>
            </a:r>
            <a:r>
              <a:rPr lang="en-US" sz="3600" dirty="0" err="1">
                <a:latin typeface="Times New Roman" panose="02020603050405020304" pitchFamily="18" charset="0"/>
                <a:cs typeface="Times New Roman" panose="02020603050405020304" pitchFamily="18" charset="0"/>
              </a:rPr>
              <a:t>phạm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luật</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16577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9">
            <a:extLst>
              <a:ext uri="{FF2B5EF4-FFF2-40B4-BE49-F238E27FC236}">
                <a16:creationId xmlns:a16="http://schemas.microsoft.com/office/drawing/2014/main" id="{1AE4350B-ACAC-CB06-EE5E-E2D6F41BAD0A}"/>
              </a:ext>
            </a:extLst>
          </p:cNvPr>
          <p:cNvSpPr txBox="1"/>
          <p:nvPr/>
        </p:nvSpPr>
        <p:spPr>
          <a:xfrm>
            <a:off x="379412" y="304800"/>
            <a:ext cx="11353800" cy="988989"/>
          </a:xfrm>
          <a:prstGeom prst="rect">
            <a:avLst/>
          </a:prstGeom>
        </p:spPr>
        <p:txBody>
          <a:bodyPr wrap="square" lIns="0" tIns="0" rIns="0" bIns="0" rtlCol="0" anchor="t">
            <a:spAutoFit/>
          </a:bodyPr>
          <a:lstStyle/>
          <a:p>
            <a:pPr algn="just">
              <a:lnSpc>
                <a:spcPct val="120000"/>
              </a:lnSpc>
              <a:spcBef>
                <a:spcPct val="0"/>
              </a:spcBef>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website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a:t>
            </a:r>
          </a:p>
        </p:txBody>
      </p:sp>
      <p:sp>
        <p:nvSpPr>
          <p:cNvPr id="3" name="TextBox 22">
            <a:extLst>
              <a:ext uri="{FF2B5EF4-FFF2-40B4-BE49-F238E27FC236}">
                <a16:creationId xmlns:a16="http://schemas.microsoft.com/office/drawing/2014/main" id="{7CF1F937-EA7B-09F2-324E-AF90552F43C1}"/>
              </a:ext>
            </a:extLst>
          </p:cNvPr>
          <p:cNvSpPr txBox="1"/>
          <p:nvPr/>
        </p:nvSpPr>
        <p:spPr>
          <a:xfrm>
            <a:off x="386068" y="1651291"/>
            <a:ext cx="11618401" cy="988989"/>
          </a:xfrm>
          <a:prstGeom prst="rect">
            <a:avLst/>
          </a:prstGeom>
        </p:spPr>
        <p:txBody>
          <a:bodyPr wrap="square" lIns="0" tIns="0" rIns="0" bIns="0" rtlCol="0" anchor="t">
            <a:spAutoFit/>
          </a:bodyPr>
          <a:lstStyle/>
          <a:p>
            <a:pPr algn="just">
              <a:lnSpc>
                <a:spcPct val="120000"/>
              </a:lnSpc>
              <a:spcBef>
                <a:spcPct val="0"/>
              </a:spcBef>
            </a:pPr>
            <a:r>
              <a:rPr lang="en-US" sz="2800" b="1" dirty="0">
                <a:latin typeface="Arial" pitchFamily="34"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a:t>
            </a:r>
          </a:p>
        </p:txBody>
      </p:sp>
      <p:sp>
        <p:nvSpPr>
          <p:cNvPr id="4" name="TextBox 18">
            <a:extLst>
              <a:ext uri="{FF2B5EF4-FFF2-40B4-BE49-F238E27FC236}">
                <a16:creationId xmlns:a16="http://schemas.microsoft.com/office/drawing/2014/main" id="{E38488B2-6ECB-E119-B54E-5AAA65C1C50B}"/>
              </a:ext>
            </a:extLst>
          </p:cNvPr>
          <p:cNvSpPr txBox="1"/>
          <p:nvPr/>
        </p:nvSpPr>
        <p:spPr>
          <a:xfrm>
            <a:off x="386068" y="2819400"/>
            <a:ext cx="11618401" cy="1215204"/>
          </a:xfrm>
          <a:prstGeom prst="rect">
            <a:avLst/>
          </a:prstGeom>
        </p:spPr>
        <p:txBody>
          <a:bodyPr wrap="square" lIns="0" tIns="0" rIns="0" bIns="0" rtlCol="0" anchor="t">
            <a:spAutoFit/>
          </a:bodyPr>
          <a:lstStyle/>
          <a:p>
            <a:pPr algn="just">
              <a:lnSpc>
                <a:spcPct val="150000"/>
              </a:lnSpc>
              <a:spcBef>
                <a:spcPct val="0"/>
              </a:spcBef>
            </a:pPr>
            <a:r>
              <a:rPr lang="en-US" sz="2300" b="1" dirty="0">
                <a:latin typeface="Arial" pitchFamily="34"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a:t>
            </a:r>
          </a:p>
        </p:txBody>
      </p:sp>
      <p:sp>
        <p:nvSpPr>
          <p:cNvPr id="5" name="TextBox 14">
            <a:extLst>
              <a:ext uri="{FF2B5EF4-FFF2-40B4-BE49-F238E27FC236}">
                <a16:creationId xmlns:a16="http://schemas.microsoft.com/office/drawing/2014/main" id="{9569B796-BA22-5AFC-6513-1A29F4F33BBE}"/>
              </a:ext>
            </a:extLst>
          </p:cNvPr>
          <p:cNvSpPr txBox="1"/>
          <p:nvPr/>
        </p:nvSpPr>
        <p:spPr>
          <a:xfrm>
            <a:off x="379412" y="4213724"/>
            <a:ext cx="11618401" cy="1861535"/>
          </a:xfrm>
          <a:prstGeom prst="rect">
            <a:avLst/>
          </a:prstGeom>
        </p:spPr>
        <p:txBody>
          <a:bodyPr wrap="square" lIns="0" tIns="0" rIns="0" bIns="0" rtlCol="0" anchor="t">
            <a:spAutoFit/>
          </a:bodyPr>
          <a:lstStyle/>
          <a:p>
            <a:pPr algn="just">
              <a:lnSpc>
                <a:spcPct val="150000"/>
              </a:lnSpc>
              <a:spcBef>
                <a:spcPct val="0"/>
              </a:spcBef>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960236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297749" y="1023465"/>
            <a:ext cx="2373531" cy="901085"/>
          </a:xfrm>
          <a:prstGeom prst="rect">
            <a:avLst/>
          </a:prstGeom>
        </p:spPr>
        <p:txBody>
          <a:bodyPr lIns="50800" tIns="50800" rIns="50800" bIns="50800" rtlCol="0" anchor="ctr"/>
          <a:lstStyle/>
          <a:p>
            <a:pPr algn="ctr">
              <a:lnSpc>
                <a:spcPts val="2239"/>
              </a:lnSpc>
            </a:pPr>
            <a:endParaRPr sz="3200" b="1">
              <a:solidFill>
                <a:srgbClr val="FFFF00"/>
              </a:solidFill>
              <a:latin typeface="Arial" pitchFamily="34" charset="0"/>
            </a:endParaRPr>
          </a:p>
        </p:txBody>
      </p:sp>
      <p:sp>
        <p:nvSpPr>
          <p:cNvPr id="13" name="TextBox 13"/>
          <p:cNvSpPr txBox="1"/>
          <p:nvPr/>
        </p:nvSpPr>
        <p:spPr>
          <a:xfrm>
            <a:off x="303212" y="152400"/>
            <a:ext cx="11353800" cy="423193"/>
          </a:xfrm>
          <a:prstGeom prst="rect">
            <a:avLst/>
          </a:prstGeom>
        </p:spPr>
        <p:txBody>
          <a:bodyPr wrap="square" lIns="0" tIns="0" rIns="0" bIns="0" rtlCol="0" anchor="t">
            <a:spAutoFit/>
          </a:bodyPr>
          <a:lstStyle/>
          <a:p>
            <a:pPr>
              <a:lnSpc>
                <a:spcPts val="3266"/>
              </a:lnSpc>
              <a:spcBef>
                <a:spcPct val="0"/>
              </a:spcBef>
            </a:pPr>
            <a:r>
              <a:rPr lang="en-US" sz="3200" b="1" dirty="0">
                <a:latin typeface="Arial" pitchFamily="34" charset="0"/>
              </a:rPr>
              <a:t>1. </a:t>
            </a:r>
            <a:r>
              <a:rPr lang="en-US" sz="3200" b="1" dirty="0" err="1">
                <a:latin typeface="Arial" pitchFamily="34" charset="0"/>
              </a:rPr>
              <a:t>Cấu</a:t>
            </a:r>
            <a:r>
              <a:rPr lang="en-US" sz="3200" b="1" dirty="0">
                <a:latin typeface="Arial" pitchFamily="34" charset="0"/>
              </a:rPr>
              <a:t> </a:t>
            </a:r>
            <a:r>
              <a:rPr lang="en-US" sz="3200" b="1" dirty="0" err="1">
                <a:latin typeface="Arial" pitchFamily="34" charset="0"/>
              </a:rPr>
              <a:t>tạo</a:t>
            </a:r>
            <a:r>
              <a:rPr lang="en-US" sz="3200" b="1" dirty="0">
                <a:latin typeface="Arial" pitchFamily="34" charset="0"/>
              </a:rPr>
              <a:t> </a:t>
            </a:r>
            <a:r>
              <a:rPr lang="en-US" sz="3200" b="1" dirty="0" err="1">
                <a:latin typeface="Arial" pitchFamily="34" charset="0"/>
              </a:rPr>
              <a:t>và</a:t>
            </a:r>
            <a:r>
              <a:rPr lang="en-US" sz="3200" b="1" dirty="0">
                <a:latin typeface="Arial" pitchFamily="34" charset="0"/>
              </a:rPr>
              <a:t> </a:t>
            </a:r>
            <a:r>
              <a:rPr lang="en-US" sz="3200" b="1" dirty="0" err="1">
                <a:latin typeface="Arial" pitchFamily="34" charset="0"/>
              </a:rPr>
              <a:t>chức</a:t>
            </a:r>
            <a:r>
              <a:rPr lang="en-US" sz="3200" b="1" dirty="0">
                <a:latin typeface="Arial" pitchFamily="34" charset="0"/>
              </a:rPr>
              <a:t> </a:t>
            </a:r>
            <a:r>
              <a:rPr lang="en-US" sz="3200" b="1" dirty="0" err="1">
                <a:latin typeface="Arial" pitchFamily="34" charset="0"/>
              </a:rPr>
              <a:t>năng</a:t>
            </a:r>
            <a:r>
              <a:rPr lang="en-US" sz="3200" b="1" dirty="0">
                <a:latin typeface="Arial" pitchFamily="34" charset="0"/>
              </a:rPr>
              <a:t> </a:t>
            </a:r>
            <a:r>
              <a:rPr lang="en-US" sz="3200" b="1" dirty="0" err="1">
                <a:latin typeface="Arial" pitchFamily="34" charset="0"/>
              </a:rPr>
              <a:t>cơ</a:t>
            </a:r>
            <a:r>
              <a:rPr lang="en-US" sz="3200" b="1" dirty="0">
                <a:latin typeface="Arial" pitchFamily="34" charset="0"/>
              </a:rPr>
              <a:t> </a:t>
            </a:r>
            <a:r>
              <a:rPr lang="en-US" sz="3200" b="1" dirty="0" err="1">
                <a:latin typeface="Arial" pitchFamily="34" charset="0"/>
              </a:rPr>
              <a:t>quan</a:t>
            </a:r>
            <a:r>
              <a:rPr lang="en-US" sz="3200" b="1" dirty="0">
                <a:latin typeface="Arial" pitchFamily="34" charset="0"/>
              </a:rPr>
              <a:t> </a:t>
            </a:r>
            <a:r>
              <a:rPr lang="en-US" sz="3200" b="1" dirty="0" err="1">
                <a:latin typeface="Arial" pitchFamily="34" charset="0"/>
              </a:rPr>
              <a:t>sinh</a:t>
            </a:r>
            <a:r>
              <a:rPr lang="en-US" sz="3200" b="1" dirty="0">
                <a:latin typeface="Arial" pitchFamily="34" charset="0"/>
              </a:rPr>
              <a:t> </a:t>
            </a:r>
            <a:r>
              <a:rPr lang="en-US" sz="3200" b="1" dirty="0" err="1">
                <a:latin typeface="Arial" pitchFamily="34" charset="0"/>
              </a:rPr>
              <a:t>dục</a:t>
            </a:r>
            <a:r>
              <a:rPr lang="en-US" sz="3200" b="1" dirty="0">
                <a:latin typeface="Arial" pitchFamily="34" charset="0"/>
              </a:rPr>
              <a:t> </a:t>
            </a:r>
            <a:r>
              <a:rPr lang="en-US" sz="3200" b="1" dirty="0" err="1">
                <a:latin typeface="Arial" pitchFamily="34" charset="0"/>
              </a:rPr>
              <a:t>nữ</a:t>
            </a:r>
            <a:endParaRPr lang="en-US" sz="3200" b="1" dirty="0">
              <a:latin typeface="Arial" pitchFamily="34" charset="0"/>
            </a:endParaRPr>
          </a:p>
        </p:txBody>
      </p:sp>
      <p:graphicFrame>
        <p:nvGraphicFramePr>
          <p:cNvPr id="2" name="Table 1">
            <a:extLst>
              <a:ext uri="{FF2B5EF4-FFF2-40B4-BE49-F238E27FC236}">
                <a16:creationId xmlns:a16="http://schemas.microsoft.com/office/drawing/2014/main" id="{62D7E95C-28DB-11B1-58D0-79B57F4B3131}"/>
              </a:ext>
            </a:extLst>
          </p:cNvPr>
          <p:cNvGraphicFramePr>
            <a:graphicFrameLocks noGrp="1"/>
          </p:cNvGraphicFramePr>
          <p:nvPr>
            <p:extLst>
              <p:ext uri="{D42A27DB-BD31-4B8C-83A1-F6EECF244321}">
                <p14:modId xmlns:p14="http://schemas.microsoft.com/office/powerpoint/2010/main" val="1362578798"/>
              </p:ext>
            </p:extLst>
          </p:nvPr>
        </p:nvGraphicFramePr>
        <p:xfrm>
          <a:off x="-10629" y="1924550"/>
          <a:ext cx="12199454" cy="2915920"/>
        </p:xfrm>
        <a:graphic>
          <a:graphicData uri="http://schemas.openxmlformats.org/drawingml/2006/table">
            <a:tbl>
              <a:tblPr firstRow="1" firstCol="1" bandRow="1"/>
              <a:tblGrid>
                <a:gridCol w="3133241">
                  <a:extLst>
                    <a:ext uri="{9D8B030D-6E8A-4147-A177-3AD203B41FA5}">
                      <a16:colId xmlns:a16="http://schemas.microsoft.com/office/drawing/2014/main" val="20000"/>
                    </a:ext>
                  </a:extLst>
                </a:gridCol>
                <a:gridCol w="9066213">
                  <a:extLst>
                    <a:ext uri="{9D8B030D-6E8A-4147-A177-3AD203B41FA5}">
                      <a16:colId xmlns:a16="http://schemas.microsoft.com/office/drawing/2014/main" val="20001"/>
                    </a:ext>
                  </a:extLst>
                </a:gridCol>
              </a:tblGrid>
              <a:tr h="309970">
                <a:tc>
                  <a:txBody>
                    <a:bodyPr/>
                    <a:lstStyle/>
                    <a:p>
                      <a:pPr marL="30480" marR="30480" algn="ctr">
                        <a:lnSpc>
                          <a:spcPct val="115000"/>
                        </a:lnSpc>
                        <a:spcBef>
                          <a:spcPts val="200"/>
                        </a:spcBef>
                        <a:spcAft>
                          <a:spcPts val="200"/>
                        </a:spcAft>
                      </a:pPr>
                      <a:r>
                        <a:rPr lang="vi-VN" sz="3500" b="1" dirty="0">
                          <a:solidFill>
                            <a:schemeClr val="tx1"/>
                          </a:solidFill>
                          <a:effectLst/>
                          <a:latin typeface="Aptos" panose="020B0004020202020204" pitchFamily="34" charset="0"/>
                          <a:ea typeface="Times New Roman" panose="02020603050405020304" pitchFamily="18" charset="0"/>
                        </a:rPr>
                        <a:t>Cơ quan</a:t>
                      </a:r>
                      <a:endParaRPr lang="vi-VN" sz="3500" b="1"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3500" b="1" dirty="0">
                          <a:solidFill>
                            <a:schemeClr val="tx1"/>
                          </a:solidFill>
                          <a:effectLst/>
                          <a:latin typeface="Aptos" panose="020B0004020202020204" pitchFamily="34" charset="0"/>
                          <a:ea typeface="Times New Roman" panose="02020603050405020304" pitchFamily="18" charset="0"/>
                        </a:rPr>
                        <a:t>Chức năng</a:t>
                      </a:r>
                      <a:endParaRPr lang="vi-VN" sz="3500" b="1"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9970">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9970">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894048"/>
                  </a:ext>
                </a:extLst>
              </a:tr>
              <a:tr h="309970">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644167"/>
                  </a:ext>
                </a:extLst>
              </a:tr>
              <a:tr h="309970">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8640802"/>
                  </a:ext>
                </a:extLst>
              </a:tr>
            </a:tbl>
          </a:graphicData>
        </a:graphic>
      </p:graphicFrame>
      <p:sp>
        <p:nvSpPr>
          <p:cNvPr id="4" name="TextBox 12"/>
          <p:cNvSpPr txBox="1"/>
          <p:nvPr/>
        </p:nvSpPr>
        <p:spPr>
          <a:xfrm>
            <a:off x="116651" y="548847"/>
            <a:ext cx="11745418" cy="1127553"/>
          </a:xfrm>
          <a:prstGeom prst="rect">
            <a:avLst/>
          </a:prstGeom>
        </p:spPr>
        <p:txBody>
          <a:bodyPr lIns="0" tIns="0" rIns="0" bIns="0" rtlCol="0" anchor="t">
            <a:spAutoFit/>
          </a:bodyPr>
          <a:lstStyle/>
          <a:p>
            <a:pPr algn="just">
              <a:lnSpc>
                <a:spcPct val="120000"/>
              </a:lnSpc>
              <a:spcBef>
                <a:spcPct val="0"/>
              </a:spcBef>
            </a:pPr>
            <a:r>
              <a:rPr lang="en-US" sz="3200" b="1" dirty="0" err="1">
                <a:solidFill>
                  <a:srgbClr val="FFFF00"/>
                </a:solidFill>
                <a:latin typeface="Arial" pitchFamily="34" charset="0"/>
              </a:rPr>
              <a:t>Quan</a:t>
            </a:r>
            <a:r>
              <a:rPr lang="en-US" sz="3200" b="1" dirty="0">
                <a:solidFill>
                  <a:srgbClr val="FFFF00"/>
                </a:solidFill>
                <a:latin typeface="Arial" pitchFamily="34" charset="0"/>
              </a:rPr>
              <a:t> </a:t>
            </a:r>
            <a:r>
              <a:rPr lang="en-US" sz="3200" b="1" err="1">
                <a:solidFill>
                  <a:srgbClr val="FFFF00"/>
                </a:solidFill>
                <a:latin typeface="Arial" pitchFamily="34" charset="0"/>
              </a:rPr>
              <a:t>sát</a:t>
            </a:r>
            <a:r>
              <a:rPr lang="en-US" sz="3200" b="1">
                <a:solidFill>
                  <a:srgbClr val="FFFF00"/>
                </a:solidFill>
                <a:latin typeface="Arial" pitchFamily="34" charset="0"/>
              </a:rPr>
              <a:t> hình 37.2, </a:t>
            </a:r>
            <a:r>
              <a:rPr lang="en-US" sz="3200" b="1" dirty="0" err="1">
                <a:solidFill>
                  <a:srgbClr val="FFFF00"/>
                </a:solidFill>
                <a:latin typeface="Arial" pitchFamily="34" charset="0"/>
              </a:rPr>
              <a:t>kể</a:t>
            </a:r>
            <a:r>
              <a:rPr lang="en-US" sz="3200" b="1" dirty="0">
                <a:solidFill>
                  <a:srgbClr val="FFFF00"/>
                </a:solidFill>
                <a:latin typeface="Arial" pitchFamily="34" charset="0"/>
              </a:rPr>
              <a:t> </a:t>
            </a:r>
            <a:r>
              <a:rPr lang="en-US" sz="3200" b="1" dirty="0" err="1">
                <a:solidFill>
                  <a:srgbClr val="FFFF00"/>
                </a:solidFill>
                <a:latin typeface="Arial" pitchFamily="34" charset="0"/>
              </a:rPr>
              <a:t>tên</a:t>
            </a:r>
            <a:r>
              <a:rPr lang="en-US" sz="3200" b="1" dirty="0">
                <a:solidFill>
                  <a:srgbClr val="FFFF00"/>
                </a:solidFill>
                <a:latin typeface="Arial" pitchFamily="34" charset="0"/>
              </a:rPr>
              <a:t> </a:t>
            </a:r>
            <a:r>
              <a:rPr lang="en-US" sz="3200" b="1" dirty="0" err="1">
                <a:solidFill>
                  <a:srgbClr val="FFFF00"/>
                </a:solidFill>
                <a:latin typeface="Arial" pitchFamily="34" charset="0"/>
              </a:rPr>
              <a:t>và</a:t>
            </a:r>
            <a:r>
              <a:rPr lang="en-US" sz="3200" b="1" dirty="0">
                <a:solidFill>
                  <a:srgbClr val="FFFF00"/>
                </a:solidFill>
                <a:latin typeface="Arial" pitchFamily="34" charset="0"/>
              </a:rPr>
              <a:t> </a:t>
            </a:r>
            <a:r>
              <a:rPr lang="en-US" sz="3200" b="1" dirty="0" err="1">
                <a:solidFill>
                  <a:srgbClr val="FFFF00"/>
                </a:solidFill>
                <a:latin typeface="Arial" pitchFamily="34" charset="0"/>
              </a:rPr>
              <a:t>trình</a:t>
            </a:r>
            <a:r>
              <a:rPr lang="en-US" sz="3200" b="1" dirty="0">
                <a:solidFill>
                  <a:srgbClr val="FFFF00"/>
                </a:solidFill>
                <a:latin typeface="Arial" pitchFamily="34" charset="0"/>
              </a:rPr>
              <a:t> </a:t>
            </a:r>
            <a:r>
              <a:rPr lang="en-US" sz="3200" b="1" dirty="0" err="1">
                <a:solidFill>
                  <a:srgbClr val="FFFF00"/>
                </a:solidFill>
                <a:latin typeface="Arial" pitchFamily="34" charset="0"/>
              </a:rPr>
              <a:t>bày</a:t>
            </a:r>
            <a:r>
              <a:rPr lang="en-US" sz="3200" b="1" dirty="0">
                <a:solidFill>
                  <a:srgbClr val="FFFF00"/>
                </a:solidFill>
                <a:latin typeface="Arial" pitchFamily="34" charset="0"/>
              </a:rPr>
              <a:t> </a:t>
            </a:r>
            <a:r>
              <a:rPr lang="en-US" sz="3200" b="1" dirty="0" err="1">
                <a:solidFill>
                  <a:srgbClr val="FFFF00"/>
                </a:solidFill>
                <a:latin typeface="Arial" pitchFamily="34" charset="0"/>
              </a:rPr>
              <a:t>chức</a:t>
            </a:r>
            <a:r>
              <a:rPr lang="en-US" sz="3200" b="1" dirty="0">
                <a:solidFill>
                  <a:srgbClr val="FFFF00"/>
                </a:solidFill>
                <a:latin typeface="Arial" pitchFamily="34" charset="0"/>
              </a:rPr>
              <a:t> </a:t>
            </a:r>
            <a:r>
              <a:rPr lang="en-US" sz="3200" b="1" dirty="0" err="1">
                <a:solidFill>
                  <a:srgbClr val="FFFF00"/>
                </a:solidFill>
                <a:latin typeface="Arial" pitchFamily="34" charset="0"/>
              </a:rPr>
              <a:t>năng</a:t>
            </a:r>
            <a:r>
              <a:rPr lang="en-US" sz="3200" b="1" dirty="0">
                <a:solidFill>
                  <a:srgbClr val="FFFF00"/>
                </a:solidFill>
                <a:latin typeface="Arial" pitchFamily="34" charset="0"/>
              </a:rPr>
              <a:t> </a:t>
            </a:r>
            <a:r>
              <a:rPr lang="en-US" sz="3200" b="1" dirty="0" err="1">
                <a:solidFill>
                  <a:srgbClr val="FFFF00"/>
                </a:solidFill>
                <a:latin typeface="Arial" pitchFamily="34" charset="0"/>
              </a:rPr>
              <a:t>của</a:t>
            </a:r>
            <a:r>
              <a:rPr lang="en-US" sz="3200" b="1" dirty="0">
                <a:solidFill>
                  <a:srgbClr val="FFFF00"/>
                </a:solidFill>
                <a:latin typeface="Arial" pitchFamily="34" charset="0"/>
              </a:rPr>
              <a:t> </a:t>
            </a:r>
            <a:r>
              <a:rPr lang="en-US" sz="3200" b="1" dirty="0" err="1">
                <a:solidFill>
                  <a:srgbClr val="FFFF00"/>
                </a:solidFill>
                <a:latin typeface="Arial" pitchFamily="34" charset="0"/>
              </a:rPr>
              <a:t>các</a:t>
            </a:r>
            <a:r>
              <a:rPr lang="en-US" sz="3200" b="1" dirty="0">
                <a:solidFill>
                  <a:srgbClr val="FFFF00"/>
                </a:solidFill>
                <a:latin typeface="Arial" pitchFamily="34" charset="0"/>
              </a:rPr>
              <a:t> </a:t>
            </a:r>
            <a:r>
              <a:rPr lang="en-US" sz="3200" b="1" dirty="0" err="1">
                <a:solidFill>
                  <a:srgbClr val="FFFF00"/>
                </a:solidFill>
                <a:latin typeface="Arial" pitchFamily="34" charset="0"/>
              </a:rPr>
              <a:t>cơ</a:t>
            </a:r>
            <a:r>
              <a:rPr lang="en-US" sz="3200" b="1" dirty="0">
                <a:solidFill>
                  <a:srgbClr val="FFFF00"/>
                </a:solidFill>
                <a:latin typeface="Arial" pitchFamily="34" charset="0"/>
              </a:rPr>
              <a:t> </a:t>
            </a:r>
            <a:r>
              <a:rPr lang="en-US" sz="3200" b="1" dirty="0" err="1">
                <a:solidFill>
                  <a:srgbClr val="FFFF00"/>
                </a:solidFill>
                <a:latin typeface="Arial" pitchFamily="34" charset="0"/>
              </a:rPr>
              <a:t>quan</a:t>
            </a:r>
            <a:r>
              <a:rPr lang="en-US" sz="3200" b="1" dirty="0">
                <a:solidFill>
                  <a:srgbClr val="FFFF00"/>
                </a:solidFill>
                <a:latin typeface="Arial" pitchFamily="34" charset="0"/>
              </a:rPr>
              <a:t> </a:t>
            </a:r>
            <a:r>
              <a:rPr lang="en-US" sz="3200" b="1" dirty="0" err="1">
                <a:solidFill>
                  <a:srgbClr val="FFFF00"/>
                </a:solidFill>
                <a:latin typeface="Arial" pitchFamily="34" charset="0"/>
              </a:rPr>
              <a:t>trong</a:t>
            </a:r>
            <a:r>
              <a:rPr lang="en-US" sz="3200" b="1" dirty="0">
                <a:solidFill>
                  <a:srgbClr val="FFFF00"/>
                </a:solidFill>
                <a:latin typeface="Arial" pitchFamily="34" charset="0"/>
              </a:rPr>
              <a:t> </a:t>
            </a:r>
            <a:r>
              <a:rPr lang="en-US" sz="3200" b="1" dirty="0" err="1">
                <a:solidFill>
                  <a:srgbClr val="FFFF00"/>
                </a:solidFill>
                <a:latin typeface="Arial" pitchFamily="34" charset="0"/>
              </a:rPr>
              <a:t>hệ</a:t>
            </a:r>
            <a:r>
              <a:rPr lang="en-US" sz="3200" b="1" dirty="0">
                <a:solidFill>
                  <a:srgbClr val="FFFF00"/>
                </a:solidFill>
                <a:latin typeface="Arial" pitchFamily="34" charset="0"/>
              </a:rPr>
              <a:t> </a:t>
            </a:r>
            <a:r>
              <a:rPr lang="en-US" sz="3200" b="1" dirty="0" err="1">
                <a:solidFill>
                  <a:srgbClr val="FFFF00"/>
                </a:solidFill>
                <a:latin typeface="Arial" pitchFamily="34" charset="0"/>
              </a:rPr>
              <a:t>sinh</a:t>
            </a:r>
            <a:r>
              <a:rPr lang="en-US" sz="3200" b="1" dirty="0">
                <a:solidFill>
                  <a:srgbClr val="FFFF00"/>
                </a:solidFill>
                <a:latin typeface="Arial" pitchFamily="34" charset="0"/>
              </a:rPr>
              <a:t> </a:t>
            </a:r>
            <a:r>
              <a:rPr lang="en-US" sz="3200" b="1" err="1">
                <a:solidFill>
                  <a:srgbClr val="FFFF00"/>
                </a:solidFill>
                <a:latin typeface="Arial" pitchFamily="34" charset="0"/>
              </a:rPr>
              <a:t>dục</a:t>
            </a:r>
            <a:r>
              <a:rPr lang="en-US" sz="3200" b="1">
                <a:solidFill>
                  <a:srgbClr val="FFFF00"/>
                </a:solidFill>
                <a:latin typeface="Arial" pitchFamily="34" charset="0"/>
              </a:rPr>
              <a:t> nữ theo bảng.</a:t>
            </a:r>
            <a:endParaRPr lang="en-US" sz="3200" b="1" dirty="0">
              <a:solidFill>
                <a:srgbClr val="FFFF00"/>
              </a:solidFill>
              <a:latin typeface="Arial" pitchFamily="34" charset="0"/>
            </a:endParaRPr>
          </a:p>
        </p:txBody>
      </p:sp>
    </p:spTree>
    <p:extLst>
      <p:ext uri="{BB962C8B-B14F-4D97-AF65-F5344CB8AC3E}">
        <p14:creationId xmlns:p14="http://schemas.microsoft.com/office/powerpoint/2010/main" val="1172247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 descr="46_10bHumFemaleReproAnat-U">
            <a:extLst>
              <a:ext uri="{FF2B5EF4-FFF2-40B4-BE49-F238E27FC236}">
                <a16:creationId xmlns:a16="http://schemas.microsoft.com/office/drawing/2014/main" id="{CFEBCD39-9E2F-69B0-2762-C250AD1C98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25" r="18802" b="3065"/>
          <a:stretch/>
        </p:blipFill>
        <p:spPr bwMode="auto">
          <a:xfrm>
            <a:off x="2927931" y="1981200"/>
            <a:ext cx="560646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5">
            <a:extLst>
              <a:ext uri="{FF2B5EF4-FFF2-40B4-BE49-F238E27FC236}">
                <a16:creationId xmlns:a16="http://schemas.microsoft.com/office/drawing/2014/main" id="{DD6395A4-3362-05F6-EB94-E854F3730520}"/>
              </a:ext>
            </a:extLst>
          </p:cNvPr>
          <p:cNvSpPr txBox="1"/>
          <p:nvPr/>
        </p:nvSpPr>
        <p:spPr>
          <a:xfrm>
            <a:off x="66163" y="170120"/>
            <a:ext cx="3505200" cy="1723549"/>
          </a:xfrm>
          <a:prstGeom prst="rect">
            <a:avLst/>
          </a:prstGeom>
        </p:spPr>
        <p:txBody>
          <a:bodyPr wrap="square" lIns="0" tIns="0" rIns="0" bIns="0" rtlCol="0" anchor="t">
            <a:spAutoFit/>
          </a:bodyPr>
          <a:lstStyle/>
          <a:p>
            <a:pPr>
              <a:spcBef>
                <a:spcPct val="0"/>
              </a:spcBef>
            </a:pPr>
            <a:r>
              <a:rPr lang="en-US" sz="2800" b="1">
                <a:solidFill>
                  <a:srgbClr val="FFFF00"/>
                </a:solidFill>
                <a:latin typeface="Arial" pitchFamily="34" charset="0"/>
              </a:rPr>
              <a:t>BUỒNG TRỨNG</a:t>
            </a:r>
          </a:p>
          <a:p>
            <a:pPr>
              <a:spcBef>
                <a:spcPct val="0"/>
              </a:spcBef>
            </a:pPr>
            <a:r>
              <a:rPr lang="en-US" sz="2800" b="1">
                <a:latin typeface="Arial" pitchFamily="34" charset="0"/>
              </a:rPr>
              <a:t>Sản xuất trứng và tiết hormone sinh dục nữ.</a:t>
            </a:r>
            <a:endParaRPr lang="en-US" sz="2800" b="1" dirty="0">
              <a:latin typeface="Arial" pitchFamily="34" charset="0"/>
            </a:endParaRPr>
          </a:p>
        </p:txBody>
      </p:sp>
      <p:sp>
        <p:nvSpPr>
          <p:cNvPr id="4" name="TextBox 5">
            <a:extLst>
              <a:ext uri="{FF2B5EF4-FFF2-40B4-BE49-F238E27FC236}">
                <a16:creationId xmlns:a16="http://schemas.microsoft.com/office/drawing/2014/main" id="{4CB4E25A-C89A-509E-1526-D8BBF1539F57}"/>
              </a:ext>
            </a:extLst>
          </p:cNvPr>
          <p:cNvSpPr txBox="1"/>
          <p:nvPr/>
        </p:nvSpPr>
        <p:spPr>
          <a:xfrm>
            <a:off x="58710" y="2549128"/>
            <a:ext cx="2869221" cy="4401205"/>
          </a:xfrm>
          <a:prstGeom prst="rect">
            <a:avLst/>
          </a:prstGeom>
        </p:spPr>
        <p:txBody>
          <a:bodyPr wrap="square" lIns="0" tIns="0" rIns="0" bIns="0" rtlCol="0" anchor="t">
            <a:spAutoFit/>
          </a:bodyPr>
          <a:lstStyle/>
          <a:p>
            <a:pPr>
              <a:spcBef>
                <a:spcPct val="0"/>
              </a:spcBef>
            </a:pPr>
            <a:r>
              <a:rPr lang="en-US" sz="2600" b="1">
                <a:solidFill>
                  <a:srgbClr val="FFFF00"/>
                </a:solidFill>
                <a:latin typeface="Arial" pitchFamily="34" charset="0"/>
              </a:rPr>
              <a:t>ÂM ĐẠO</a:t>
            </a:r>
          </a:p>
          <a:p>
            <a:pPr>
              <a:spcBef>
                <a:spcPct val="0"/>
              </a:spcBef>
            </a:pPr>
            <a:r>
              <a:rPr lang="en-US" sz="2600" b="1">
                <a:latin typeface="Arial" pitchFamily="34" charset="0"/>
              </a:rPr>
              <a:t>- Có tuyết tiết chất nhờn mang tính acid giúp giảm ma sát và ngăn chặn vi khuẩn xâm nhập.</a:t>
            </a:r>
          </a:p>
          <a:p>
            <a:pPr>
              <a:spcBef>
                <a:spcPct val="0"/>
              </a:spcBef>
            </a:pPr>
            <a:r>
              <a:rPr lang="en-US" sz="2600" b="1">
                <a:latin typeface="Arial" pitchFamily="34" charset="0"/>
              </a:rPr>
              <a:t>- Tiếp nhận tinh trùng.</a:t>
            </a:r>
          </a:p>
          <a:p>
            <a:pPr>
              <a:spcBef>
                <a:spcPct val="0"/>
              </a:spcBef>
            </a:pPr>
            <a:r>
              <a:rPr lang="en-US" sz="2600" b="1">
                <a:latin typeface="Arial" pitchFamily="34" charset="0"/>
              </a:rPr>
              <a:t>- Là đường ra của trẻ sơ sinh</a:t>
            </a:r>
            <a:endParaRPr lang="en-US" sz="2600" b="1" dirty="0">
              <a:latin typeface="Arial" pitchFamily="34" charset="0"/>
            </a:endParaRPr>
          </a:p>
        </p:txBody>
      </p:sp>
      <p:sp>
        <p:nvSpPr>
          <p:cNvPr id="5" name="TextBox 5">
            <a:extLst>
              <a:ext uri="{FF2B5EF4-FFF2-40B4-BE49-F238E27FC236}">
                <a16:creationId xmlns:a16="http://schemas.microsoft.com/office/drawing/2014/main" id="{C54FB6B7-12EF-ECB7-44ED-1822729DC36D}"/>
              </a:ext>
            </a:extLst>
          </p:cNvPr>
          <p:cNvSpPr txBox="1"/>
          <p:nvPr/>
        </p:nvSpPr>
        <p:spPr>
          <a:xfrm>
            <a:off x="8534400" y="0"/>
            <a:ext cx="3732212" cy="2800767"/>
          </a:xfrm>
          <a:prstGeom prst="rect">
            <a:avLst/>
          </a:prstGeom>
        </p:spPr>
        <p:txBody>
          <a:bodyPr wrap="square" lIns="0" tIns="0" rIns="0" bIns="0" rtlCol="0" anchor="t">
            <a:spAutoFit/>
          </a:bodyPr>
          <a:lstStyle/>
          <a:p>
            <a:pPr>
              <a:spcBef>
                <a:spcPct val="0"/>
              </a:spcBef>
            </a:pPr>
            <a:r>
              <a:rPr lang="en-US" sz="2600" b="1">
                <a:solidFill>
                  <a:srgbClr val="FFFF00"/>
                </a:solidFill>
                <a:latin typeface="Arial" pitchFamily="34" charset="0"/>
              </a:rPr>
              <a:t>ỐNG DẪN TRỨNG</a:t>
            </a:r>
          </a:p>
          <a:p>
            <a:pPr>
              <a:spcBef>
                <a:spcPct val="0"/>
              </a:spcBef>
            </a:pPr>
            <a:r>
              <a:rPr lang="en-US" sz="2600" b="1">
                <a:latin typeface="Arial" pitchFamily="34" charset="0"/>
              </a:rPr>
              <a:t>- Đón trứng.</a:t>
            </a:r>
          </a:p>
          <a:p>
            <a:pPr>
              <a:spcBef>
                <a:spcPct val="0"/>
              </a:spcBef>
            </a:pPr>
            <a:r>
              <a:rPr lang="en-US" sz="2600" b="1">
                <a:latin typeface="Arial" pitchFamily="34" charset="0"/>
              </a:rPr>
              <a:t>- Là nơi diễn ra sự thụ tinh.</a:t>
            </a:r>
          </a:p>
          <a:p>
            <a:pPr>
              <a:spcBef>
                <a:spcPct val="0"/>
              </a:spcBef>
            </a:pPr>
            <a:r>
              <a:rPr lang="en-US" sz="2600" b="1">
                <a:latin typeface="Arial" pitchFamily="34" charset="0"/>
              </a:rPr>
              <a:t>- Vận chuyển trứng hoặc hợp tử xuống tử cung.</a:t>
            </a:r>
            <a:endParaRPr lang="en-US" sz="2600" b="1" dirty="0">
              <a:latin typeface="Arial" pitchFamily="34" charset="0"/>
            </a:endParaRPr>
          </a:p>
        </p:txBody>
      </p:sp>
      <p:sp>
        <p:nvSpPr>
          <p:cNvPr id="6" name="TextBox 5">
            <a:extLst>
              <a:ext uri="{FF2B5EF4-FFF2-40B4-BE49-F238E27FC236}">
                <a16:creationId xmlns:a16="http://schemas.microsoft.com/office/drawing/2014/main" id="{69C1857A-F7D9-FA4F-3634-5C1A0C447231}"/>
              </a:ext>
            </a:extLst>
          </p:cNvPr>
          <p:cNvSpPr txBox="1"/>
          <p:nvPr/>
        </p:nvSpPr>
        <p:spPr>
          <a:xfrm>
            <a:off x="8667721" y="3003590"/>
            <a:ext cx="3553243" cy="2154436"/>
          </a:xfrm>
          <a:prstGeom prst="rect">
            <a:avLst/>
          </a:prstGeom>
        </p:spPr>
        <p:txBody>
          <a:bodyPr wrap="square" lIns="0" tIns="0" rIns="0" bIns="0" rtlCol="0" anchor="t">
            <a:spAutoFit/>
          </a:bodyPr>
          <a:lstStyle/>
          <a:p>
            <a:pPr>
              <a:spcBef>
                <a:spcPct val="0"/>
              </a:spcBef>
            </a:pPr>
            <a:r>
              <a:rPr lang="en-US" sz="2800" b="1">
                <a:solidFill>
                  <a:srgbClr val="FFFF00"/>
                </a:solidFill>
                <a:latin typeface="Arial" pitchFamily="34" charset="0"/>
              </a:rPr>
              <a:t>TỬ CUNG</a:t>
            </a:r>
          </a:p>
          <a:p>
            <a:pPr>
              <a:spcBef>
                <a:spcPct val="0"/>
              </a:spcBef>
            </a:pPr>
            <a:r>
              <a:rPr lang="en-US" sz="2800" b="1">
                <a:latin typeface="Arial" pitchFamily="34" charset="0"/>
              </a:rPr>
              <a:t>- Tiếp nhận trứng hoặc hợp tử.</a:t>
            </a:r>
          </a:p>
          <a:p>
            <a:pPr>
              <a:spcBef>
                <a:spcPct val="0"/>
              </a:spcBef>
            </a:pPr>
            <a:r>
              <a:rPr lang="en-US" sz="2800" b="1">
                <a:latin typeface="Arial" pitchFamily="34" charset="0"/>
              </a:rPr>
              <a:t>- Nuôi dưỡng phôi thai.</a:t>
            </a:r>
            <a:endParaRPr lang="en-US" sz="2800" b="1" dirty="0">
              <a:latin typeface="Arial" pitchFamily="34" charset="0"/>
            </a:endParaRPr>
          </a:p>
        </p:txBody>
      </p:sp>
      <p:sp>
        <p:nvSpPr>
          <p:cNvPr id="7" name="TextBox 6">
            <a:extLst>
              <a:ext uri="{FF2B5EF4-FFF2-40B4-BE49-F238E27FC236}">
                <a16:creationId xmlns:a16="http://schemas.microsoft.com/office/drawing/2014/main" id="{3C91753C-FFC9-B4DB-ECF4-D702D4B1ADCA}"/>
              </a:ext>
            </a:extLst>
          </p:cNvPr>
          <p:cNvSpPr txBox="1"/>
          <p:nvPr/>
        </p:nvSpPr>
        <p:spPr>
          <a:xfrm>
            <a:off x="8515323" y="5360849"/>
            <a:ext cx="3732212" cy="1292662"/>
          </a:xfrm>
          <a:prstGeom prst="rect">
            <a:avLst/>
          </a:prstGeom>
        </p:spPr>
        <p:txBody>
          <a:bodyPr wrap="square" lIns="0" tIns="0" rIns="0" bIns="0" rtlCol="0" anchor="t">
            <a:spAutoFit/>
          </a:bodyPr>
          <a:lstStyle/>
          <a:p>
            <a:pPr>
              <a:spcBef>
                <a:spcPct val="0"/>
              </a:spcBef>
            </a:pPr>
            <a:r>
              <a:rPr lang="en-US" sz="2800" b="1">
                <a:solidFill>
                  <a:srgbClr val="FFFF00"/>
                </a:solidFill>
                <a:latin typeface="Arial" pitchFamily="34" charset="0"/>
              </a:rPr>
              <a:t>ÂM HỘ</a:t>
            </a:r>
          </a:p>
          <a:p>
            <a:pPr>
              <a:spcBef>
                <a:spcPct val="0"/>
              </a:spcBef>
            </a:pPr>
            <a:r>
              <a:rPr lang="en-US" sz="2800" b="1">
                <a:latin typeface="Arial" pitchFamily="34" charset="0"/>
              </a:rPr>
              <a:t>Bảo vệ cơ quan sinh dục nữ</a:t>
            </a:r>
            <a:endParaRPr lang="en-US" sz="2800" b="1" dirty="0">
              <a:latin typeface="Arial" pitchFamily="34" charset="0"/>
            </a:endParaRPr>
          </a:p>
        </p:txBody>
      </p:sp>
      <p:cxnSp>
        <p:nvCxnSpPr>
          <p:cNvPr id="9" name="Straight Connector 8">
            <a:extLst>
              <a:ext uri="{FF2B5EF4-FFF2-40B4-BE49-F238E27FC236}">
                <a16:creationId xmlns:a16="http://schemas.microsoft.com/office/drawing/2014/main" id="{42AD4409-9B27-D0D7-79D6-095050EEABA9}"/>
              </a:ext>
            </a:extLst>
          </p:cNvPr>
          <p:cNvCxnSpPr>
            <a:cxnSpLocks/>
          </p:cNvCxnSpPr>
          <p:nvPr/>
        </p:nvCxnSpPr>
        <p:spPr>
          <a:xfrm>
            <a:off x="3313451" y="622112"/>
            <a:ext cx="1163271" cy="217865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20ECDADF-D6C6-0F69-9DB6-B14E265C7E7D}"/>
              </a:ext>
            </a:extLst>
          </p:cNvPr>
          <p:cNvCxnSpPr>
            <a:cxnSpLocks/>
          </p:cNvCxnSpPr>
          <p:nvPr/>
        </p:nvCxnSpPr>
        <p:spPr>
          <a:xfrm>
            <a:off x="2190722" y="2696964"/>
            <a:ext cx="3962400" cy="191670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2C0B9D46-C03A-921D-5A3C-6C7CF789158E}"/>
              </a:ext>
            </a:extLst>
          </p:cNvPr>
          <p:cNvCxnSpPr>
            <a:cxnSpLocks/>
          </p:cNvCxnSpPr>
          <p:nvPr/>
        </p:nvCxnSpPr>
        <p:spPr>
          <a:xfrm flipH="1">
            <a:off x="7629041" y="515947"/>
            <a:ext cx="452679" cy="174588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B169BE23-69AE-879F-0EFD-99FC0CE227B8}"/>
              </a:ext>
            </a:extLst>
          </p:cNvPr>
          <p:cNvCxnSpPr>
            <a:cxnSpLocks/>
          </p:cNvCxnSpPr>
          <p:nvPr/>
        </p:nvCxnSpPr>
        <p:spPr>
          <a:xfrm flipH="1">
            <a:off x="6286443" y="3207864"/>
            <a:ext cx="222888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A2CD2A3E-532E-D0B6-5DF0-0746F455E5A9}"/>
              </a:ext>
            </a:extLst>
          </p:cNvPr>
          <p:cNvCxnSpPr>
            <a:cxnSpLocks/>
          </p:cNvCxnSpPr>
          <p:nvPr/>
        </p:nvCxnSpPr>
        <p:spPr>
          <a:xfrm flipH="1" flipV="1">
            <a:off x="6286443" y="5095748"/>
            <a:ext cx="2228880" cy="390652"/>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57304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685622" y="1615665"/>
            <a:ext cx="2056864" cy="2177952"/>
          </a:xfrm>
          <a:prstGeom prst="rect">
            <a:avLst/>
          </a:prstGeom>
        </p:spPr>
        <p:txBody>
          <a:bodyPr lIns="50800" tIns="50800" rIns="50800" bIns="50800" rtlCol="0" anchor="ctr"/>
          <a:lstStyle/>
          <a:p>
            <a:pPr algn="ctr">
              <a:lnSpc>
                <a:spcPts val="2239"/>
              </a:lnSpc>
            </a:pPr>
            <a:endParaRPr b="1">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30678538"/>
              </p:ext>
            </p:extLst>
          </p:nvPr>
        </p:nvGraphicFramePr>
        <p:xfrm>
          <a:off x="21659" y="141903"/>
          <a:ext cx="12167166" cy="6400800"/>
        </p:xfrm>
        <a:graphic>
          <a:graphicData uri="http://schemas.openxmlformats.org/drawingml/2006/table">
            <a:tbl>
              <a:tblPr firstRow="1" firstCol="1" bandRow="1"/>
              <a:tblGrid>
                <a:gridCol w="2567553">
                  <a:extLst>
                    <a:ext uri="{9D8B030D-6E8A-4147-A177-3AD203B41FA5}">
                      <a16:colId xmlns:a16="http://schemas.microsoft.com/office/drawing/2014/main" val="20000"/>
                    </a:ext>
                  </a:extLst>
                </a:gridCol>
                <a:gridCol w="9599613">
                  <a:extLst>
                    <a:ext uri="{9D8B030D-6E8A-4147-A177-3AD203B41FA5}">
                      <a16:colId xmlns:a16="http://schemas.microsoft.com/office/drawing/2014/main" val="20001"/>
                    </a:ext>
                  </a:extLst>
                </a:gridCol>
              </a:tblGrid>
              <a:tr h="252757">
                <a:tc>
                  <a:txBody>
                    <a:bodyPr/>
                    <a:lstStyle/>
                    <a:p>
                      <a:pPr marL="30480" marR="30480" algn="ctr">
                        <a:lnSpc>
                          <a:spcPct val="100000"/>
                        </a:lnSpc>
                        <a:spcBef>
                          <a:spcPts val="0"/>
                        </a:spcBef>
                        <a:spcAft>
                          <a:spcPts val="0"/>
                        </a:spcAft>
                      </a:pPr>
                      <a:r>
                        <a:rPr lang="vi-VN" sz="3600" b="1" dirty="0">
                          <a:solidFill>
                            <a:srgbClr val="FFFF00"/>
                          </a:solidFill>
                          <a:effectLst/>
                          <a:latin typeface="Aptos" panose="020B0004020202020204" pitchFamily="34" charset="0"/>
                          <a:ea typeface="Times New Roman" panose="02020603050405020304" pitchFamily="18" charset="0"/>
                        </a:rPr>
                        <a:t>Cơ quan</a:t>
                      </a:r>
                      <a:endParaRPr lang="vi-VN" sz="3600" b="1" dirty="0">
                        <a:solidFill>
                          <a:srgbClr val="FFFF00"/>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00000"/>
                        </a:lnSpc>
                        <a:spcBef>
                          <a:spcPts val="0"/>
                        </a:spcBef>
                        <a:spcAft>
                          <a:spcPts val="0"/>
                        </a:spcAft>
                      </a:pPr>
                      <a:r>
                        <a:rPr lang="vi-VN" sz="3600" b="1" dirty="0">
                          <a:solidFill>
                            <a:srgbClr val="FFFF00"/>
                          </a:solidFill>
                          <a:effectLst/>
                          <a:latin typeface="Aptos" panose="020B0004020202020204" pitchFamily="34" charset="0"/>
                          <a:ea typeface="Times New Roman" panose="02020603050405020304" pitchFamily="18" charset="0"/>
                        </a:rPr>
                        <a:t>Chức năng</a:t>
                      </a:r>
                      <a:endParaRPr lang="vi-VN" sz="3600" b="1" dirty="0">
                        <a:solidFill>
                          <a:srgbClr val="FFFF00"/>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30525">
                <a:tc>
                  <a:txBody>
                    <a:bodyPr/>
                    <a:lstStyle/>
                    <a:p>
                      <a:pPr marL="30480" marR="30480" algn="just">
                        <a:lnSpc>
                          <a:spcPct val="100000"/>
                        </a:lnSpc>
                        <a:spcBef>
                          <a:spcPts val="0"/>
                        </a:spcBef>
                        <a:spcAft>
                          <a:spcPts val="0"/>
                        </a:spcAft>
                      </a:pPr>
                      <a:r>
                        <a:rPr lang="vi-VN" sz="3200" b="1">
                          <a:solidFill>
                            <a:schemeClr val="tx1"/>
                          </a:solidFill>
                          <a:effectLst/>
                          <a:latin typeface="Aptos" panose="020B0004020202020204" pitchFamily="34" charset="0"/>
                          <a:ea typeface="Times New Roman" panose="02020603050405020304" pitchFamily="18" charset="0"/>
                        </a:rPr>
                        <a:t>Buồng trứng</a:t>
                      </a:r>
                      <a:r>
                        <a:rPr lang="en-US" sz="3200" b="1">
                          <a:solidFill>
                            <a:schemeClr val="tx1"/>
                          </a:solidFill>
                          <a:effectLst/>
                          <a:latin typeface="Aptos" panose="020B0004020202020204" pitchFamily="34" charset="0"/>
                          <a:ea typeface="Times New Roman" panose="02020603050405020304" pitchFamily="18" charset="0"/>
                        </a:rPr>
                        <a:t> (2)</a:t>
                      </a:r>
                      <a:endParaRPr lang="vi-VN" sz="3200" b="1"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0"/>
                        </a:spcAft>
                      </a:pPr>
                      <a:r>
                        <a:rPr lang="vi-VN" sz="3200" dirty="0">
                          <a:solidFill>
                            <a:schemeClr val="tx1"/>
                          </a:solidFill>
                          <a:effectLst/>
                          <a:latin typeface="Aptos" panose="020B0004020202020204" pitchFamily="34" charset="0"/>
                          <a:ea typeface="Times New Roman" panose="02020603050405020304" pitchFamily="18" charset="0"/>
                        </a:rPr>
                        <a:t>- Sản xuất trứng và tiết hormone sinh dục nữ.</a:t>
                      </a:r>
                      <a:endParaRPr lang="vi-VN" sz="3200"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22100">
                <a:tc>
                  <a:txBody>
                    <a:bodyPr/>
                    <a:lstStyle/>
                    <a:p>
                      <a:pPr marL="30480" marR="30480" algn="just">
                        <a:lnSpc>
                          <a:spcPct val="100000"/>
                        </a:lnSpc>
                        <a:spcBef>
                          <a:spcPts val="0"/>
                        </a:spcBef>
                        <a:spcAft>
                          <a:spcPts val="0"/>
                        </a:spcAft>
                      </a:pPr>
                      <a:r>
                        <a:rPr lang="vi-VN" sz="3200" b="1">
                          <a:solidFill>
                            <a:schemeClr val="tx1"/>
                          </a:solidFill>
                          <a:effectLst/>
                          <a:latin typeface="Aptos" panose="020B0004020202020204" pitchFamily="34" charset="0"/>
                          <a:ea typeface="Times New Roman" panose="02020603050405020304" pitchFamily="18" charset="0"/>
                        </a:rPr>
                        <a:t>Âm đạo</a:t>
                      </a:r>
                      <a:r>
                        <a:rPr lang="en-US" sz="3200" b="1">
                          <a:solidFill>
                            <a:schemeClr val="tx1"/>
                          </a:solidFill>
                          <a:effectLst/>
                          <a:latin typeface="Aptos" panose="020B0004020202020204" pitchFamily="34" charset="0"/>
                          <a:ea typeface="Times New Roman" panose="02020603050405020304" pitchFamily="18" charset="0"/>
                        </a:rPr>
                        <a:t> (1)</a:t>
                      </a:r>
                      <a:endParaRPr lang="vi-VN" sz="3200" b="1"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0"/>
                        </a:spcAft>
                      </a:pPr>
                      <a:r>
                        <a:rPr lang="vi-VN" sz="3200" dirty="0">
                          <a:solidFill>
                            <a:schemeClr val="tx1"/>
                          </a:solidFill>
                          <a:effectLst/>
                          <a:latin typeface="Aptos" panose="020B0004020202020204" pitchFamily="34" charset="0"/>
                          <a:ea typeface="Times New Roman" panose="02020603050405020304" pitchFamily="18" charset="0"/>
                        </a:rPr>
                        <a:t>- Có tuyến tiết ra chất nhờn</a:t>
                      </a:r>
                      <a:r>
                        <a:rPr lang="vi-VN" sz="3200" baseline="0" dirty="0">
                          <a:solidFill>
                            <a:schemeClr val="tx1"/>
                          </a:solidFill>
                          <a:effectLst/>
                          <a:latin typeface="Aptos" panose="020B0004020202020204" pitchFamily="34" charset="0"/>
                          <a:ea typeface="Times New Roman" panose="02020603050405020304" pitchFamily="18" charset="0"/>
                        </a:rPr>
                        <a:t> </a:t>
                      </a:r>
                      <a:r>
                        <a:rPr lang="vi-VN" sz="3200" dirty="0">
                          <a:solidFill>
                            <a:schemeClr val="tx1"/>
                          </a:solidFill>
                          <a:effectLst/>
                          <a:latin typeface="Aptos" panose="020B0004020202020204" pitchFamily="34" charset="0"/>
                          <a:ea typeface="Times New Roman" panose="02020603050405020304" pitchFamily="18" charset="0"/>
                        </a:rPr>
                        <a:t>mang tính acid giúp giảm</a:t>
                      </a:r>
                      <a:r>
                        <a:rPr lang="vi-VN" sz="3200" baseline="0" dirty="0">
                          <a:solidFill>
                            <a:schemeClr val="tx1"/>
                          </a:solidFill>
                          <a:effectLst/>
                          <a:latin typeface="Aptos" panose="020B0004020202020204" pitchFamily="34" charset="0"/>
                          <a:ea typeface="Times New Roman" panose="02020603050405020304" pitchFamily="18" charset="0"/>
                        </a:rPr>
                        <a:t> </a:t>
                      </a:r>
                      <a:r>
                        <a:rPr lang="vi-VN" sz="3200" dirty="0">
                          <a:solidFill>
                            <a:schemeClr val="tx1"/>
                          </a:solidFill>
                          <a:effectLst/>
                          <a:latin typeface="Aptos" panose="020B0004020202020204" pitchFamily="34" charset="0"/>
                          <a:ea typeface="Times New Roman" panose="02020603050405020304" pitchFamily="18" charset="0"/>
                        </a:rPr>
                        <a:t>ma sát và ngăn chặn vi khuẩn xâm nhập.</a:t>
                      </a:r>
                      <a:endParaRPr lang="vi-VN" sz="3200" dirty="0">
                        <a:solidFill>
                          <a:schemeClr val="tx1"/>
                        </a:solidFill>
                        <a:effectLst/>
                        <a:latin typeface="Aptos" panose="020B0004020202020204" pitchFamily="34" charset="0"/>
                        <a:ea typeface="Arial" panose="020B0604020202020204" pitchFamily="34" charset="0"/>
                      </a:endParaRPr>
                    </a:p>
                    <a:p>
                      <a:pPr marL="30480" marR="30480" algn="just">
                        <a:lnSpc>
                          <a:spcPct val="100000"/>
                        </a:lnSpc>
                        <a:spcBef>
                          <a:spcPts val="0"/>
                        </a:spcBef>
                        <a:spcAft>
                          <a:spcPts val="0"/>
                        </a:spcAft>
                      </a:pPr>
                      <a:r>
                        <a:rPr lang="vi-VN" sz="3200" dirty="0">
                          <a:solidFill>
                            <a:schemeClr val="tx1"/>
                          </a:solidFill>
                          <a:effectLst/>
                          <a:latin typeface="Aptos" panose="020B0004020202020204" pitchFamily="34" charset="0"/>
                          <a:ea typeface="Times New Roman" panose="02020603050405020304" pitchFamily="18" charset="0"/>
                        </a:rPr>
                        <a:t>- Tiếp nhận tinh trùng.</a:t>
                      </a:r>
                      <a:endParaRPr lang="vi-VN" sz="3200" dirty="0">
                        <a:solidFill>
                          <a:schemeClr val="tx1"/>
                        </a:solidFill>
                        <a:effectLst/>
                        <a:latin typeface="Aptos" panose="020B0004020202020204" pitchFamily="34" charset="0"/>
                        <a:ea typeface="Arial" panose="020B0604020202020204" pitchFamily="34" charset="0"/>
                      </a:endParaRPr>
                    </a:p>
                    <a:p>
                      <a:pPr marL="30480" marR="30480" algn="just">
                        <a:lnSpc>
                          <a:spcPct val="100000"/>
                        </a:lnSpc>
                        <a:spcBef>
                          <a:spcPts val="0"/>
                        </a:spcBef>
                        <a:spcAft>
                          <a:spcPts val="0"/>
                        </a:spcAft>
                      </a:pPr>
                      <a:r>
                        <a:rPr lang="vi-VN" sz="3200" dirty="0">
                          <a:solidFill>
                            <a:schemeClr val="tx1"/>
                          </a:solidFill>
                          <a:effectLst/>
                          <a:latin typeface="Aptos" panose="020B0004020202020204" pitchFamily="34" charset="0"/>
                          <a:ea typeface="Times New Roman" panose="02020603050405020304" pitchFamily="18" charset="0"/>
                        </a:rPr>
                        <a:t>- Là đường ra của trẻ sơ sinh.</a:t>
                      </a:r>
                      <a:endParaRPr lang="vi-VN" sz="3200"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86315">
                <a:tc>
                  <a:txBody>
                    <a:bodyPr/>
                    <a:lstStyle/>
                    <a:p>
                      <a:pPr marL="30480" marR="30480" algn="just">
                        <a:lnSpc>
                          <a:spcPct val="100000"/>
                        </a:lnSpc>
                        <a:spcBef>
                          <a:spcPts val="0"/>
                        </a:spcBef>
                        <a:spcAft>
                          <a:spcPts val="0"/>
                        </a:spcAft>
                      </a:pPr>
                      <a:r>
                        <a:rPr lang="vi-VN" sz="3200" b="1" dirty="0">
                          <a:solidFill>
                            <a:schemeClr val="tx1"/>
                          </a:solidFill>
                          <a:effectLst/>
                          <a:latin typeface="Aptos" panose="020B0004020202020204" pitchFamily="34" charset="0"/>
                          <a:ea typeface="Times New Roman" panose="02020603050405020304" pitchFamily="18" charset="0"/>
                        </a:rPr>
                        <a:t>Ống dẫn</a:t>
                      </a:r>
                      <a:endParaRPr lang="vi-VN" sz="3200" b="1" dirty="0">
                        <a:solidFill>
                          <a:schemeClr val="tx1"/>
                        </a:solidFill>
                        <a:effectLst/>
                        <a:latin typeface="Aptos" panose="020B0004020202020204" pitchFamily="34" charset="0"/>
                        <a:ea typeface="Arial" panose="020B0604020202020204" pitchFamily="34" charset="0"/>
                      </a:endParaRPr>
                    </a:p>
                    <a:p>
                      <a:pPr marL="30480" marR="30480" algn="just">
                        <a:lnSpc>
                          <a:spcPct val="100000"/>
                        </a:lnSpc>
                        <a:spcBef>
                          <a:spcPts val="0"/>
                        </a:spcBef>
                        <a:spcAft>
                          <a:spcPts val="0"/>
                        </a:spcAft>
                      </a:pPr>
                      <a:r>
                        <a:rPr lang="vi-VN" sz="3200" b="1">
                          <a:solidFill>
                            <a:schemeClr val="tx1"/>
                          </a:solidFill>
                          <a:effectLst/>
                          <a:latin typeface="Aptos" panose="020B0004020202020204" pitchFamily="34" charset="0"/>
                          <a:ea typeface="Times New Roman" panose="02020603050405020304" pitchFamily="18" charset="0"/>
                        </a:rPr>
                        <a:t>Trứng</a:t>
                      </a:r>
                      <a:r>
                        <a:rPr lang="en-US" sz="3200" b="1">
                          <a:solidFill>
                            <a:schemeClr val="tx1"/>
                          </a:solidFill>
                          <a:effectLst/>
                          <a:latin typeface="Aptos" panose="020B0004020202020204" pitchFamily="34" charset="0"/>
                          <a:ea typeface="Times New Roman" panose="02020603050405020304" pitchFamily="18" charset="0"/>
                        </a:rPr>
                        <a:t> (2)</a:t>
                      </a:r>
                      <a:endParaRPr lang="vi-VN" sz="3200" b="1"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0"/>
                        </a:spcAft>
                      </a:pPr>
                      <a:r>
                        <a:rPr lang="vi-VN" sz="3200" dirty="0">
                          <a:solidFill>
                            <a:schemeClr val="tx1"/>
                          </a:solidFill>
                          <a:effectLst/>
                          <a:latin typeface="Aptos" panose="020B0004020202020204" pitchFamily="34" charset="0"/>
                          <a:ea typeface="Times New Roman" panose="02020603050405020304" pitchFamily="18" charset="0"/>
                        </a:rPr>
                        <a:t>- Đón trứng.</a:t>
                      </a:r>
                      <a:endParaRPr lang="vi-VN" sz="3200" dirty="0">
                        <a:solidFill>
                          <a:schemeClr val="tx1"/>
                        </a:solidFill>
                        <a:effectLst/>
                        <a:latin typeface="Aptos" panose="020B0004020202020204" pitchFamily="34" charset="0"/>
                        <a:ea typeface="Arial" panose="020B0604020202020204" pitchFamily="34" charset="0"/>
                      </a:endParaRPr>
                    </a:p>
                    <a:p>
                      <a:pPr marL="30480" marR="30480" algn="just">
                        <a:lnSpc>
                          <a:spcPct val="100000"/>
                        </a:lnSpc>
                        <a:spcBef>
                          <a:spcPts val="0"/>
                        </a:spcBef>
                        <a:spcAft>
                          <a:spcPts val="0"/>
                        </a:spcAft>
                      </a:pPr>
                      <a:r>
                        <a:rPr lang="vi-VN" sz="3200" dirty="0">
                          <a:solidFill>
                            <a:schemeClr val="tx1"/>
                          </a:solidFill>
                          <a:effectLst/>
                          <a:latin typeface="Aptos" panose="020B0004020202020204" pitchFamily="34" charset="0"/>
                          <a:ea typeface="Times New Roman" panose="02020603050405020304" pitchFamily="18" charset="0"/>
                        </a:rPr>
                        <a:t>- Là nơi diễn ra sự thụ tinh.</a:t>
                      </a:r>
                      <a:endParaRPr lang="vi-VN" sz="3200" dirty="0">
                        <a:solidFill>
                          <a:schemeClr val="tx1"/>
                        </a:solidFill>
                        <a:effectLst/>
                        <a:latin typeface="Aptos" panose="020B0004020202020204" pitchFamily="34" charset="0"/>
                        <a:ea typeface="Arial" panose="020B0604020202020204" pitchFamily="34" charset="0"/>
                      </a:endParaRPr>
                    </a:p>
                    <a:p>
                      <a:pPr marL="30480" marR="30480" algn="just">
                        <a:lnSpc>
                          <a:spcPct val="100000"/>
                        </a:lnSpc>
                        <a:spcBef>
                          <a:spcPts val="0"/>
                        </a:spcBef>
                        <a:spcAft>
                          <a:spcPts val="0"/>
                        </a:spcAft>
                      </a:pPr>
                      <a:r>
                        <a:rPr lang="vi-VN" sz="3200" dirty="0">
                          <a:solidFill>
                            <a:schemeClr val="tx1"/>
                          </a:solidFill>
                          <a:effectLst/>
                          <a:latin typeface="Aptos" panose="020B0004020202020204" pitchFamily="34" charset="0"/>
                          <a:ea typeface="Times New Roman" panose="02020603050405020304" pitchFamily="18" charset="0"/>
                        </a:rPr>
                        <a:t>- Vận chuyển trứng hoặc hợp</a:t>
                      </a:r>
                      <a:endParaRPr lang="vi-VN" sz="3200" dirty="0">
                        <a:solidFill>
                          <a:schemeClr val="tx1"/>
                        </a:solidFill>
                        <a:effectLst/>
                        <a:latin typeface="Aptos" panose="020B0004020202020204" pitchFamily="34" charset="0"/>
                        <a:ea typeface="Arial" panose="020B0604020202020204" pitchFamily="34" charset="0"/>
                      </a:endParaRPr>
                    </a:p>
                    <a:p>
                      <a:pPr marL="30480" marR="30480" algn="just">
                        <a:lnSpc>
                          <a:spcPct val="100000"/>
                        </a:lnSpc>
                        <a:spcBef>
                          <a:spcPts val="0"/>
                        </a:spcBef>
                        <a:spcAft>
                          <a:spcPts val="0"/>
                        </a:spcAft>
                      </a:pPr>
                      <a:r>
                        <a:rPr lang="vi-VN" sz="3200" dirty="0">
                          <a:solidFill>
                            <a:schemeClr val="tx1"/>
                          </a:solidFill>
                          <a:effectLst/>
                          <a:latin typeface="Aptos" panose="020B0004020202020204" pitchFamily="34" charset="0"/>
                          <a:ea typeface="Times New Roman" panose="02020603050405020304" pitchFamily="18" charset="0"/>
                        </a:rPr>
                        <a:t>tử xuống tử cung.</a:t>
                      </a:r>
                      <a:endParaRPr lang="vi-VN" sz="3200"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7303327"/>
                  </a:ext>
                </a:extLst>
              </a:tr>
              <a:tr h="586315">
                <a:tc>
                  <a:txBody>
                    <a:bodyPr/>
                    <a:lstStyle/>
                    <a:p>
                      <a:pPr marL="30480" marR="30480" algn="l">
                        <a:lnSpc>
                          <a:spcPct val="100000"/>
                        </a:lnSpc>
                        <a:spcBef>
                          <a:spcPts val="0"/>
                        </a:spcBef>
                        <a:spcAft>
                          <a:spcPts val="0"/>
                        </a:spcAft>
                      </a:pPr>
                      <a:r>
                        <a:rPr lang="vi-VN" sz="3200" b="1">
                          <a:solidFill>
                            <a:schemeClr val="tx1"/>
                          </a:solidFill>
                          <a:effectLst/>
                          <a:latin typeface="Aptos" panose="020B0004020202020204" pitchFamily="34" charset="0"/>
                          <a:ea typeface="Times New Roman" panose="02020603050405020304" pitchFamily="18" charset="0"/>
                        </a:rPr>
                        <a:t>Tử cung</a:t>
                      </a:r>
                      <a:r>
                        <a:rPr lang="en-US" sz="3200" b="1">
                          <a:solidFill>
                            <a:schemeClr val="tx1"/>
                          </a:solidFill>
                          <a:effectLst/>
                          <a:latin typeface="Aptos" panose="020B0004020202020204" pitchFamily="34" charset="0"/>
                          <a:ea typeface="Times New Roman" panose="02020603050405020304" pitchFamily="18" charset="0"/>
                        </a:rPr>
                        <a:t> (dạ con) (1)</a:t>
                      </a:r>
                      <a:endParaRPr lang="vi-VN" sz="3200" b="1">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00000"/>
                        </a:lnSpc>
                        <a:spcBef>
                          <a:spcPts val="0"/>
                        </a:spcBef>
                        <a:spcAft>
                          <a:spcPts val="0"/>
                        </a:spcAft>
                      </a:pPr>
                      <a:r>
                        <a:rPr lang="vi-VN" sz="3200" dirty="0">
                          <a:solidFill>
                            <a:schemeClr val="tx1"/>
                          </a:solidFill>
                          <a:effectLst/>
                          <a:latin typeface="Aptos" panose="020B0004020202020204" pitchFamily="34" charset="0"/>
                          <a:ea typeface="Times New Roman" panose="02020603050405020304" pitchFamily="18" charset="0"/>
                        </a:rPr>
                        <a:t>- Tiếp nhận trứng hoặc hợp tử.</a:t>
                      </a:r>
                      <a:endParaRPr lang="vi-VN" sz="3200" dirty="0">
                        <a:solidFill>
                          <a:schemeClr val="tx1"/>
                        </a:solidFill>
                        <a:effectLst/>
                        <a:latin typeface="Aptos" panose="020B0004020202020204" pitchFamily="34" charset="0"/>
                        <a:ea typeface="Arial" panose="020B0604020202020204" pitchFamily="34" charset="0"/>
                      </a:endParaRPr>
                    </a:p>
                    <a:p>
                      <a:pPr marL="30480" marR="30480" algn="just">
                        <a:lnSpc>
                          <a:spcPct val="100000"/>
                        </a:lnSpc>
                        <a:spcBef>
                          <a:spcPts val="0"/>
                        </a:spcBef>
                        <a:spcAft>
                          <a:spcPts val="0"/>
                        </a:spcAft>
                      </a:pPr>
                      <a:r>
                        <a:rPr lang="vi-VN" sz="3200" dirty="0">
                          <a:solidFill>
                            <a:schemeClr val="tx1"/>
                          </a:solidFill>
                          <a:effectLst/>
                          <a:latin typeface="Aptos" panose="020B0004020202020204" pitchFamily="34" charset="0"/>
                          <a:ea typeface="Times New Roman" panose="02020603050405020304" pitchFamily="18" charset="0"/>
                        </a:rPr>
                        <a:t>- Nuôi dưỡng phôi thai.</a:t>
                      </a:r>
                      <a:endParaRPr lang="vi-VN" sz="3200"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1459539"/>
                  </a:ext>
                </a:extLst>
              </a:tr>
            </a:tbl>
          </a:graphicData>
        </a:graphic>
      </p:graphicFrame>
    </p:spTree>
    <p:extLst>
      <p:ext uri="{BB962C8B-B14F-4D97-AF65-F5344CB8AC3E}">
        <p14:creationId xmlns:p14="http://schemas.microsoft.com/office/powerpoint/2010/main" val="410600060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685621" y="1524000"/>
            <a:ext cx="10668000" cy="2177952"/>
          </a:xfrm>
          <a:prstGeom prst="rect">
            <a:avLst/>
          </a:prstGeom>
        </p:spPr>
        <p:txBody>
          <a:bodyPr lIns="50800" tIns="50800" rIns="50800" bIns="50800" rtlCol="0" anchor="ctr"/>
          <a:lstStyle/>
          <a:p>
            <a:pPr lvl="0" algn="just">
              <a:lnSpc>
                <a:spcPct val="150000"/>
              </a:lnSpc>
              <a:spcBef>
                <a:spcPct val="0"/>
              </a:spcBef>
            </a:pPr>
            <a:endParaRPr lang="en-US" sz="4400" dirty="0">
              <a:latin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8A0C017-5650-75F6-8CD6-8E0A02C4535D}"/>
              </a:ext>
            </a:extLst>
          </p:cNvPr>
          <p:cNvSpPr txBox="1"/>
          <p:nvPr/>
        </p:nvSpPr>
        <p:spPr>
          <a:xfrm>
            <a:off x="0" y="117693"/>
            <a:ext cx="12185247" cy="5632311"/>
          </a:xfrm>
          <a:prstGeom prst="rect">
            <a:avLst/>
          </a:prstGeom>
          <a:noFill/>
        </p:spPr>
        <p:txBody>
          <a:bodyPr wrap="square">
            <a:spAutoFit/>
          </a:bodyPr>
          <a:lstStyle/>
          <a:p>
            <a:pPr lvl="0">
              <a:spcBef>
                <a:spcPct val="0"/>
              </a:spcBef>
            </a:pPr>
            <a:r>
              <a:rPr lang="en-US" sz="6600" b="1" dirty="0" err="1">
                <a:latin typeface="Aptos" panose="020B0004020202020204" pitchFamily="34" charset="0"/>
                <a:cs typeface="Times New Roman" panose="02020603050405020304" pitchFamily="18" charset="0"/>
              </a:rPr>
              <a:t>Hệ</a:t>
            </a:r>
            <a:r>
              <a:rPr lang="en-US" sz="6600" b="1" dirty="0">
                <a:latin typeface="Aptos" panose="020B0004020202020204" pitchFamily="34" charset="0"/>
                <a:cs typeface="Times New Roman" panose="02020603050405020304" pitchFamily="18" charset="0"/>
              </a:rPr>
              <a:t> </a:t>
            </a:r>
            <a:r>
              <a:rPr lang="en-US" sz="6600" b="1" dirty="0" err="1">
                <a:latin typeface="Aptos" panose="020B0004020202020204" pitchFamily="34" charset="0"/>
                <a:cs typeface="Times New Roman" panose="02020603050405020304" pitchFamily="18" charset="0"/>
              </a:rPr>
              <a:t>sinh</a:t>
            </a:r>
            <a:r>
              <a:rPr lang="en-US" sz="6600" b="1" dirty="0">
                <a:latin typeface="Aptos" panose="020B0004020202020204" pitchFamily="34" charset="0"/>
                <a:cs typeface="Times New Roman" panose="02020603050405020304" pitchFamily="18" charset="0"/>
              </a:rPr>
              <a:t> </a:t>
            </a:r>
            <a:r>
              <a:rPr lang="en-US" sz="6600" b="1" dirty="0" err="1">
                <a:latin typeface="Aptos" panose="020B0004020202020204" pitchFamily="34" charset="0"/>
                <a:cs typeface="Times New Roman" panose="02020603050405020304" pitchFamily="18" charset="0"/>
              </a:rPr>
              <a:t>dục</a:t>
            </a:r>
            <a:r>
              <a:rPr lang="en-US" sz="6600" b="1" dirty="0">
                <a:latin typeface="Aptos" panose="020B0004020202020204" pitchFamily="34" charset="0"/>
                <a:cs typeface="Times New Roman" panose="02020603050405020304" pitchFamily="18" charset="0"/>
              </a:rPr>
              <a:t> </a:t>
            </a:r>
            <a:r>
              <a:rPr lang="en-US" sz="6600" b="1" dirty="0" err="1">
                <a:latin typeface="Aptos" panose="020B0004020202020204" pitchFamily="34" charset="0"/>
                <a:cs typeface="Times New Roman" panose="02020603050405020304" pitchFamily="18" charset="0"/>
              </a:rPr>
              <a:t>nữ</a:t>
            </a:r>
            <a:r>
              <a:rPr lang="en-US" sz="6600" b="1" dirty="0">
                <a:latin typeface="Aptos" panose="020B0004020202020204" pitchFamily="34" charset="0"/>
                <a:cs typeface="Times New Roman" panose="02020603050405020304" pitchFamily="18" charset="0"/>
              </a:rPr>
              <a:t> </a:t>
            </a:r>
            <a:r>
              <a:rPr lang="en-US" sz="6600" b="1" dirty="0" err="1">
                <a:latin typeface="Aptos" panose="020B0004020202020204" pitchFamily="34" charset="0"/>
                <a:cs typeface="Times New Roman" panose="02020603050405020304" pitchFamily="18" charset="0"/>
              </a:rPr>
              <a:t>có</a:t>
            </a:r>
            <a:r>
              <a:rPr lang="en-US" sz="6600" b="1" dirty="0">
                <a:latin typeface="Aptos" panose="020B0004020202020204" pitchFamily="34" charset="0"/>
                <a:cs typeface="Times New Roman" panose="02020603050405020304" pitchFamily="18" charset="0"/>
              </a:rPr>
              <a:t> </a:t>
            </a:r>
            <a:r>
              <a:rPr lang="en-US" sz="6600" b="1" dirty="0" err="1">
                <a:latin typeface="Aptos" panose="020B0004020202020204" pitchFamily="34" charset="0"/>
                <a:cs typeface="Times New Roman" panose="02020603050405020304" pitchFamily="18" charset="0"/>
              </a:rPr>
              <a:t>chức</a:t>
            </a:r>
            <a:r>
              <a:rPr lang="en-US" sz="6600" b="1" dirty="0">
                <a:latin typeface="Aptos" panose="020B0004020202020204" pitchFamily="34" charset="0"/>
                <a:cs typeface="Times New Roman" panose="02020603050405020304" pitchFamily="18" charset="0"/>
              </a:rPr>
              <a:t> </a:t>
            </a:r>
            <a:r>
              <a:rPr lang="en-US" sz="6600" b="1" dirty="0" err="1">
                <a:latin typeface="Aptos" panose="020B0004020202020204" pitchFamily="34" charset="0"/>
                <a:cs typeface="Times New Roman" panose="02020603050405020304" pitchFamily="18" charset="0"/>
              </a:rPr>
              <a:t>năng</a:t>
            </a:r>
            <a:r>
              <a:rPr lang="en-US" sz="7200" b="1" dirty="0">
                <a:latin typeface="Aptos" panose="020B0004020202020204" pitchFamily="34" charset="0"/>
                <a:cs typeface="Times New Roman" panose="02020603050405020304" pitchFamily="18" charset="0"/>
              </a:rPr>
              <a:t>:</a:t>
            </a:r>
          </a:p>
          <a:p>
            <a:pPr lvl="0">
              <a:spcBef>
                <a:spcPct val="0"/>
              </a:spcBef>
            </a:pP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sản</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xuất</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trứng</a:t>
            </a:r>
            <a:r>
              <a:rPr lang="en-US" sz="7200" b="1" dirty="0">
                <a:latin typeface="Aptos" panose="020B0004020202020204" pitchFamily="34" charset="0"/>
                <a:cs typeface="Times New Roman" panose="02020603050405020304" pitchFamily="18" charset="0"/>
              </a:rPr>
              <a:t>, </a:t>
            </a:r>
          </a:p>
          <a:p>
            <a:pPr lvl="0">
              <a:spcBef>
                <a:spcPct val="0"/>
              </a:spcBef>
            </a:pP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tiết</a:t>
            </a:r>
            <a:r>
              <a:rPr lang="en-US" sz="7200" b="1" dirty="0">
                <a:latin typeface="Aptos" panose="020B0004020202020204" pitchFamily="34" charset="0"/>
                <a:cs typeface="Times New Roman" panose="02020603050405020304" pitchFamily="18" charset="0"/>
              </a:rPr>
              <a:t> hormone </a:t>
            </a:r>
            <a:r>
              <a:rPr lang="en-US" sz="7200" b="1" dirty="0" err="1">
                <a:latin typeface="Aptos" panose="020B0004020202020204" pitchFamily="34" charset="0"/>
                <a:cs typeface="Times New Roman" panose="02020603050405020304" pitchFamily="18" charset="0"/>
              </a:rPr>
              <a:t>sinh</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dục</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nữ</a:t>
            </a:r>
            <a:r>
              <a:rPr lang="en-US" sz="7200" b="1" dirty="0">
                <a:latin typeface="Aptos" panose="020B0004020202020204" pitchFamily="34" charset="0"/>
                <a:cs typeface="Times New Roman" panose="02020603050405020304" pitchFamily="18" charset="0"/>
              </a:rPr>
              <a:t>,</a:t>
            </a:r>
          </a:p>
          <a:p>
            <a:pPr lvl="0">
              <a:spcBef>
                <a:spcPct val="0"/>
              </a:spcBef>
            </a:pP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là</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nơi</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diễn</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ra</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quá</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trình</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thụ</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tinh</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phát</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triển</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phôi</a:t>
            </a:r>
            <a:r>
              <a:rPr lang="en-US" sz="7200" b="1" dirty="0">
                <a:latin typeface="Aptos" panose="020B0004020202020204" pitchFamily="34" charset="0"/>
                <a:cs typeface="Times New Roman" panose="02020603050405020304" pitchFamily="18" charset="0"/>
              </a:rPr>
              <a:t> </a:t>
            </a:r>
            <a:r>
              <a:rPr lang="en-US" sz="7200" b="1" dirty="0" err="1">
                <a:latin typeface="Aptos" panose="020B0004020202020204" pitchFamily="34" charset="0"/>
                <a:cs typeface="Times New Roman" panose="02020603050405020304" pitchFamily="18" charset="0"/>
              </a:rPr>
              <a:t>thai.</a:t>
            </a:r>
            <a:endParaRPr lang="en-US" sz="7200" b="1"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2561332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685622" y="1615666"/>
            <a:ext cx="2056864" cy="2177952"/>
          </a:xfrm>
          <a:prstGeom prst="rect">
            <a:avLst/>
          </a:prstGeom>
        </p:spPr>
        <p:txBody>
          <a:bodyPr lIns="50800" tIns="50800" rIns="50800" bIns="50800" rtlCol="0" anchor="ctr"/>
          <a:lstStyle/>
          <a:p>
            <a:pPr algn="ctr">
              <a:lnSpc>
                <a:spcPts val="2239"/>
              </a:lnSpc>
            </a:pPr>
            <a:endParaRPr b="1">
              <a:latin typeface="Arial" pitchFamily="34" charset="0"/>
            </a:endParaRPr>
          </a:p>
        </p:txBody>
      </p:sp>
      <p:sp>
        <p:nvSpPr>
          <p:cNvPr id="13" name="TextBox 13"/>
          <p:cNvSpPr txBox="1"/>
          <p:nvPr/>
        </p:nvSpPr>
        <p:spPr>
          <a:xfrm>
            <a:off x="227012" y="36335"/>
            <a:ext cx="11658600" cy="423193"/>
          </a:xfrm>
          <a:prstGeom prst="rect">
            <a:avLst/>
          </a:prstGeom>
        </p:spPr>
        <p:txBody>
          <a:bodyPr wrap="square" lIns="0" tIns="0" rIns="0" bIns="0" rtlCol="0" anchor="t">
            <a:spAutoFit/>
          </a:bodyPr>
          <a:lstStyle/>
          <a:p>
            <a:pPr>
              <a:lnSpc>
                <a:spcPts val="3266"/>
              </a:lnSpc>
              <a:spcBef>
                <a:spcPct val="0"/>
              </a:spcBef>
            </a:pPr>
            <a:r>
              <a:rPr lang="en-US" sz="3200" b="1" dirty="0">
                <a:latin typeface="Arial" pitchFamily="34" charset="0"/>
              </a:rPr>
              <a:t>2. </a:t>
            </a:r>
            <a:r>
              <a:rPr lang="en-US" sz="3200" b="1" dirty="0" err="1">
                <a:latin typeface="Arial" pitchFamily="34" charset="0"/>
              </a:rPr>
              <a:t>Cấu</a:t>
            </a:r>
            <a:r>
              <a:rPr lang="en-US" sz="3200" b="1" dirty="0">
                <a:latin typeface="Arial" pitchFamily="34" charset="0"/>
              </a:rPr>
              <a:t> </a:t>
            </a:r>
            <a:r>
              <a:rPr lang="en-US" sz="3200" b="1" dirty="0" err="1">
                <a:latin typeface="Arial" pitchFamily="34" charset="0"/>
              </a:rPr>
              <a:t>tạo</a:t>
            </a:r>
            <a:r>
              <a:rPr lang="en-US" sz="3200" b="1" dirty="0">
                <a:latin typeface="Arial" pitchFamily="34" charset="0"/>
              </a:rPr>
              <a:t> </a:t>
            </a:r>
            <a:r>
              <a:rPr lang="en-US" sz="3200" b="1" dirty="0" err="1">
                <a:latin typeface="Arial" pitchFamily="34" charset="0"/>
              </a:rPr>
              <a:t>và</a:t>
            </a:r>
            <a:r>
              <a:rPr lang="en-US" sz="3200" b="1" dirty="0">
                <a:latin typeface="Arial" pitchFamily="34" charset="0"/>
              </a:rPr>
              <a:t> </a:t>
            </a:r>
            <a:r>
              <a:rPr lang="en-US" sz="3200" b="1" dirty="0" err="1">
                <a:latin typeface="Arial" pitchFamily="34" charset="0"/>
              </a:rPr>
              <a:t>chức</a:t>
            </a:r>
            <a:r>
              <a:rPr lang="en-US" sz="3200" b="1" dirty="0">
                <a:latin typeface="Arial" pitchFamily="34" charset="0"/>
              </a:rPr>
              <a:t> </a:t>
            </a:r>
            <a:r>
              <a:rPr lang="en-US" sz="3200" b="1" dirty="0" err="1">
                <a:latin typeface="Arial" pitchFamily="34" charset="0"/>
              </a:rPr>
              <a:t>năng</a:t>
            </a:r>
            <a:r>
              <a:rPr lang="en-US" sz="3200" b="1" dirty="0">
                <a:latin typeface="Arial" pitchFamily="34" charset="0"/>
              </a:rPr>
              <a:t> </a:t>
            </a:r>
            <a:r>
              <a:rPr lang="en-US" sz="3200" b="1" dirty="0" err="1">
                <a:latin typeface="Arial" pitchFamily="34" charset="0"/>
              </a:rPr>
              <a:t>cơ</a:t>
            </a:r>
            <a:r>
              <a:rPr lang="en-US" sz="3200" b="1" dirty="0">
                <a:latin typeface="Arial" pitchFamily="34" charset="0"/>
              </a:rPr>
              <a:t> </a:t>
            </a:r>
            <a:r>
              <a:rPr lang="en-US" sz="3200" b="1" dirty="0" err="1">
                <a:latin typeface="Arial" pitchFamily="34" charset="0"/>
              </a:rPr>
              <a:t>quan</a:t>
            </a:r>
            <a:r>
              <a:rPr lang="en-US" sz="3200" b="1" dirty="0">
                <a:latin typeface="Arial" pitchFamily="34" charset="0"/>
              </a:rPr>
              <a:t> </a:t>
            </a:r>
            <a:r>
              <a:rPr lang="en-US" sz="3200" b="1" dirty="0" err="1">
                <a:latin typeface="Arial" pitchFamily="34" charset="0"/>
              </a:rPr>
              <a:t>sinh</a:t>
            </a:r>
            <a:r>
              <a:rPr lang="en-US" sz="3200" b="1" dirty="0">
                <a:latin typeface="Arial" pitchFamily="34" charset="0"/>
              </a:rPr>
              <a:t> </a:t>
            </a:r>
            <a:r>
              <a:rPr lang="en-US" sz="3200" b="1" dirty="0" err="1">
                <a:latin typeface="Arial" pitchFamily="34" charset="0"/>
              </a:rPr>
              <a:t>dục</a:t>
            </a:r>
            <a:r>
              <a:rPr lang="en-US" sz="3200" b="1" dirty="0">
                <a:latin typeface="Arial" pitchFamily="34" charset="0"/>
              </a:rPr>
              <a:t> </a:t>
            </a:r>
            <a:r>
              <a:rPr lang="en-US" sz="3200" b="1" dirty="0" err="1">
                <a:latin typeface="Arial" pitchFamily="34" charset="0"/>
              </a:rPr>
              <a:t>nam</a:t>
            </a:r>
            <a:endParaRPr lang="en-US" sz="3200" b="1" dirty="0">
              <a:latin typeface="Arial" pitchFamily="34" charset="0"/>
            </a:endParaRPr>
          </a:p>
        </p:txBody>
      </p:sp>
      <p:sp>
        <p:nvSpPr>
          <p:cNvPr id="3" name="TextBox 12"/>
          <p:cNvSpPr txBox="1"/>
          <p:nvPr/>
        </p:nvSpPr>
        <p:spPr>
          <a:xfrm>
            <a:off x="52656" y="746143"/>
            <a:ext cx="12007312" cy="861774"/>
          </a:xfrm>
          <a:prstGeom prst="rect">
            <a:avLst/>
          </a:prstGeom>
        </p:spPr>
        <p:txBody>
          <a:bodyPr wrap="square" lIns="0" tIns="0" rIns="0" bIns="0" rtlCol="0" anchor="t">
            <a:spAutoFit/>
          </a:bodyPr>
          <a:lstStyle/>
          <a:p>
            <a:pPr algn="just">
              <a:spcBef>
                <a:spcPct val="0"/>
              </a:spcBef>
            </a:pPr>
            <a:r>
              <a:rPr lang="en-US" sz="2800" b="1" dirty="0" err="1">
                <a:solidFill>
                  <a:srgbClr val="FFFF00"/>
                </a:solidFill>
                <a:latin typeface="Arial" pitchFamily="34" charset="0"/>
              </a:rPr>
              <a:t>Quan</a:t>
            </a:r>
            <a:r>
              <a:rPr lang="en-US" sz="2800" b="1" dirty="0">
                <a:solidFill>
                  <a:srgbClr val="FFFF00"/>
                </a:solidFill>
                <a:latin typeface="Arial" pitchFamily="34" charset="0"/>
              </a:rPr>
              <a:t> </a:t>
            </a:r>
            <a:r>
              <a:rPr lang="en-US" sz="2800" b="1" dirty="0" err="1">
                <a:solidFill>
                  <a:srgbClr val="FFFF00"/>
                </a:solidFill>
                <a:latin typeface="Arial" pitchFamily="34" charset="0"/>
              </a:rPr>
              <a:t>sát</a:t>
            </a:r>
            <a:r>
              <a:rPr lang="en-US" sz="2800" b="1" dirty="0">
                <a:solidFill>
                  <a:srgbClr val="FFFF00"/>
                </a:solidFill>
                <a:latin typeface="Arial" pitchFamily="34" charset="0"/>
              </a:rPr>
              <a:t>, </a:t>
            </a:r>
            <a:r>
              <a:rPr lang="en-US" sz="2800" b="1" dirty="0" err="1">
                <a:solidFill>
                  <a:srgbClr val="FFFF00"/>
                </a:solidFill>
                <a:latin typeface="Arial" pitchFamily="34" charset="0"/>
              </a:rPr>
              <a:t>kể</a:t>
            </a:r>
            <a:r>
              <a:rPr lang="en-US" sz="2800" b="1" dirty="0">
                <a:solidFill>
                  <a:srgbClr val="FFFF00"/>
                </a:solidFill>
                <a:latin typeface="Arial" pitchFamily="34" charset="0"/>
              </a:rPr>
              <a:t> </a:t>
            </a:r>
            <a:r>
              <a:rPr lang="en-US" sz="2800" b="1" dirty="0" err="1">
                <a:solidFill>
                  <a:srgbClr val="FFFF00"/>
                </a:solidFill>
                <a:latin typeface="Arial" pitchFamily="34" charset="0"/>
              </a:rPr>
              <a:t>tên</a:t>
            </a:r>
            <a:r>
              <a:rPr lang="en-US" sz="2800" b="1" dirty="0">
                <a:solidFill>
                  <a:srgbClr val="FFFF00"/>
                </a:solidFill>
                <a:latin typeface="Arial" pitchFamily="34" charset="0"/>
              </a:rPr>
              <a:t> </a:t>
            </a:r>
            <a:r>
              <a:rPr lang="en-US" sz="2800" b="1" dirty="0" err="1">
                <a:solidFill>
                  <a:srgbClr val="FFFF00"/>
                </a:solidFill>
                <a:latin typeface="Arial" pitchFamily="34" charset="0"/>
              </a:rPr>
              <a:t>và</a:t>
            </a:r>
            <a:r>
              <a:rPr lang="en-US" sz="2800" b="1" dirty="0">
                <a:solidFill>
                  <a:srgbClr val="FFFF00"/>
                </a:solidFill>
                <a:latin typeface="Arial" pitchFamily="34" charset="0"/>
              </a:rPr>
              <a:t> </a:t>
            </a:r>
            <a:r>
              <a:rPr lang="en-US" sz="2800" b="1" dirty="0" err="1">
                <a:solidFill>
                  <a:srgbClr val="FFFF00"/>
                </a:solidFill>
                <a:latin typeface="Arial" pitchFamily="34" charset="0"/>
              </a:rPr>
              <a:t>trình</a:t>
            </a:r>
            <a:r>
              <a:rPr lang="en-US" sz="2800" b="1" dirty="0">
                <a:solidFill>
                  <a:srgbClr val="FFFF00"/>
                </a:solidFill>
                <a:latin typeface="Arial" pitchFamily="34" charset="0"/>
              </a:rPr>
              <a:t> </a:t>
            </a:r>
            <a:r>
              <a:rPr lang="en-US" sz="2800" b="1" dirty="0" err="1">
                <a:solidFill>
                  <a:srgbClr val="FFFF00"/>
                </a:solidFill>
                <a:latin typeface="Arial" pitchFamily="34" charset="0"/>
              </a:rPr>
              <a:t>bày</a:t>
            </a:r>
            <a:r>
              <a:rPr lang="en-US" sz="2800" b="1" dirty="0">
                <a:solidFill>
                  <a:srgbClr val="FFFF00"/>
                </a:solidFill>
                <a:latin typeface="Arial" pitchFamily="34" charset="0"/>
              </a:rPr>
              <a:t> </a:t>
            </a:r>
            <a:r>
              <a:rPr lang="en-US" sz="2800" b="1" dirty="0" err="1">
                <a:solidFill>
                  <a:srgbClr val="FFFF00"/>
                </a:solidFill>
                <a:latin typeface="Arial" pitchFamily="34" charset="0"/>
              </a:rPr>
              <a:t>chức</a:t>
            </a:r>
            <a:r>
              <a:rPr lang="en-US" sz="2800" b="1" dirty="0">
                <a:solidFill>
                  <a:srgbClr val="FFFF00"/>
                </a:solidFill>
                <a:latin typeface="Arial" pitchFamily="34" charset="0"/>
              </a:rPr>
              <a:t> </a:t>
            </a:r>
            <a:r>
              <a:rPr lang="en-US" sz="2800" b="1" dirty="0" err="1">
                <a:solidFill>
                  <a:srgbClr val="FFFF00"/>
                </a:solidFill>
                <a:latin typeface="Arial" pitchFamily="34" charset="0"/>
              </a:rPr>
              <a:t>năng</a:t>
            </a:r>
            <a:r>
              <a:rPr lang="en-US" sz="2800" b="1" dirty="0">
                <a:solidFill>
                  <a:srgbClr val="FFFF00"/>
                </a:solidFill>
                <a:latin typeface="Arial" pitchFamily="34" charset="0"/>
              </a:rPr>
              <a:t> </a:t>
            </a:r>
            <a:r>
              <a:rPr lang="en-US" sz="2800" b="1" dirty="0" err="1">
                <a:solidFill>
                  <a:srgbClr val="FFFF00"/>
                </a:solidFill>
                <a:latin typeface="Arial" pitchFamily="34" charset="0"/>
              </a:rPr>
              <a:t>của</a:t>
            </a:r>
            <a:r>
              <a:rPr lang="en-US" sz="2800" b="1" dirty="0">
                <a:solidFill>
                  <a:srgbClr val="FFFF00"/>
                </a:solidFill>
                <a:latin typeface="Arial" pitchFamily="34" charset="0"/>
              </a:rPr>
              <a:t> </a:t>
            </a:r>
            <a:r>
              <a:rPr lang="en-US" sz="2800" b="1" dirty="0" err="1">
                <a:solidFill>
                  <a:srgbClr val="FFFF00"/>
                </a:solidFill>
                <a:latin typeface="Arial" pitchFamily="34" charset="0"/>
              </a:rPr>
              <a:t>các</a:t>
            </a:r>
            <a:r>
              <a:rPr lang="en-US" sz="2800" b="1" dirty="0">
                <a:solidFill>
                  <a:srgbClr val="FFFF00"/>
                </a:solidFill>
                <a:latin typeface="Arial" pitchFamily="34" charset="0"/>
              </a:rPr>
              <a:t> </a:t>
            </a:r>
            <a:r>
              <a:rPr lang="en-US" sz="2800" b="1" dirty="0" err="1">
                <a:solidFill>
                  <a:srgbClr val="FFFF00"/>
                </a:solidFill>
                <a:latin typeface="Arial" pitchFamily="34" charset="0"/>
              </a:rPr>
              <a:t>cơ</a:t>
            </a:r>
            <a:r>
              <a:rPr lang="en-US" sz="2800" b="1" dirty="0">
                <a:solidFill>
                  <a:srgbClr val="FFFF00"/>
                </a:solidFill>
                <a:latin typeface="Arial" pitchFamily="34" charset="0"/>
              </a:rPr>
              <a:t> </a:t>
            </a:r>
            <a:r>
              <a:rPr lang="en-US" sz="2800" b="1" dirty="0" err="1">
                <a:solidFill>
                  <a:srgbClr val="FFFF00"/>
                </a:solidFill>
                <a:latin typeface="Arial" pitchFamily="34" charset="0"/>
              </a:rPr>
              <a:t>quan</a:t>
            </a:r>
            <a:r>
              <a:rPr lang="en-US" sz="2800" b="1" dirty="0">
                <a:solidFill>
                  <a:srgbClr val="FFFF00"/>
                </a:solidFill>
                <a:latin typeface="Arial" pitchFamily="34" charset="0"/>
              </a:rPr>
              <a:t> </a:t>
            </a:r>
            <a:r>
              <a:rPr lang="en-US" sz="2800" b="1" dirty="0" err="1">
                <a:solidFill>
                  <a:srgbClr val="FFFF00"/>
                </a:solidFill>
                <a:latin typeface="Arial" pitchFamily="34" charset="0"/>
              </a:rPr>
              <a:t>trong</a:t>
            </a:r>
            <a:r>
              <a:rPr lang="en-US" sz="2800" b="1" dirty="0">
                <a:solidFill>
                  <a:srgbClr val="FFFF00"/>
                </a:solidFill>
                <a:latin typeface="Arial" pitchFamily="34" charset="0"/>
              </a:rPr>
              <a:t> </a:t>
            </a:r>
            <a:r>
              <a:rPr lang="en-US" sz="2800" b="1" dirty="0" err="1">
                <a:solidFill>
                  <a:srgbClr val="FFFF00"/>
                </a:solidFill>
                <a:latin typeface="Arial" pitchFamily="34" charset="0"/>
              </a:rPr>
              <a:t>hệ</a:t>
            </a:r>
            <a:r>
              <a:rPr lang="en-US" sz="2800" b="1" dirty="0">
                <a:solidFill>
                  <a:srgbClr val="FFFF00"/>
                </a:solidFill>
                <a:latin typeface="Arial" pitchFamily="34" charset="0"/>
              </a:rPr>
              <a:t> </a:t>
            </a:r>
            <a:r>
              <a:rPr lang="en-US" sz="2800" b="1" dirty="0" err="1">
                <a:solidFill>
                  <a:srgbClr val="FFFF00"/>
                </a:solidFill>
                <a:latin typeface="Arial" pitchFamily="34" charset="0"/>
              </a:rPr>
              <a:t>sinh</a:t>
            </a:r>
            <a:r>
              <a:rPr lang="en-US" sz="2800" b="1" dirty="0">
                <a:solidFill>
                  <a:srgbClr val="FFFF00"/>
                </a:solidFill>
                <a:latin typeface="Arial" pitchFamily="34" charset="0"/>
              </a:rPr>
              <a:t> </a:t>
            </a:r>
            <a:r>
              <a:rPr lang="en-US" sz="2800" b="1" dirty="0" err="1">
                <a:solidFill>
                  <a:srgbClr val="FFFF00"/>
                </a:solidFill>
                <a:latin typeface="Arial" pitchFamily="34" charset="0"/>
              </a:rPr>
              <a:t>dục</a:t>
            </a:r>
            <a:r>
              <a:rPr lang="en-US" sz="2800" b="1" dirty="0">
                <a:solidFill>
                  <a:srgbClr val="FFFF00"/>
                </a:solidFill>
                <a:latin typeface="Arial" pitchFamily="34" charset="0"/>
              </a:rPr>
              <a:t> </a:t>
            </a:r>
            <a:r>
              <a:rPr lang="en-US" sz="2800" b="1" dirty="0" err="1">
                <a:solidFill>
                  <a:srgbClr val="FFFF00"/>
                </a:solidFill>
                <a:latin typeface="Arial" pitchFamily="34" charset="0"/>
              </a:rPr>
              <a:t>nam</a:t>
            </a:r>
            <a:endParaRPr lang="en-US" sz="2800" b="1" dirty="0">
              <a:solidFill>
                <a:srgbClr val="FFFF00"/>
              </a:solidFill>
              <a:latin typeface="Arial" pitchFamily="34" charset="0"/>
            </a:endParaRPr>
          </a:p>
        </p:txBody>
      </p:sp>
      <p:graphicFrame>
        <p:nvGraphicFramePr>
          <p:cNvPr id="4" name="Table 3">
            <a:extLst>
              <a:ext uri="{FF2B5EF4-FFF2-40B4-BE49-F238E27FC236}">
                <a16:creationId xmlns:a16="http://schemas.microsoft.com/office/drawing/2014/main" id="{89DB7F03-BDEA-EEB3-B784-329A8F15BAD1}"/>
              </a:ext>
            </a:extLst>
          </p:cNvPr>
          <p:cNvGraphicFramePr>
            <a:graphicFrameLocks noGrp="1"/>
          </p:cNvGraphicFramePr>
          <p:nvPr>
            <p:extLst>
              <p:ext uri="{D42A27DB-BD31-4B8C-83A1-F6EECF244321}">
                <p14:modId xmlns:p14="http://schemas.microsoft.com/office/powerpoint/2010/main" val="1058502968"/>
              </p:ext>
            </p:extLst>
          </p:nvPr>
        </p:nvGraphicFramePr>
        <p:xfrm>
          <a:off x="-10629" y="1924550"/>
          <a:ext cx="12199454" cy="2915920"/>
        </p:xfrm>
        <a:graphic>
          <a:graphicData uri="http://schemas.openxmlformats.org/drawingml/2006/table">
            <a:tbl>
              <a:tblPr firstRow="1" firstCol="1" bandRow="1"/>
              <a:tblGrid>
                <a:gridCol w="3133241">
                  <a:extLst>
                    <a:ext uri="{9D8B030D-6E8A-4147-A177-3AD203B41FA5}">
                      <a16:colId xmlns:a16="http://schemas.microsoft.com/office/drawing/2014/main" val="20000"/>
                    </a:ext>
                  </a:extLst>
                </a:gridCol>
                <a:gridCol w="9066213">
                  <a:extLst>
                    <a:ext uri="{9D8B030D-6E8A-4147-A177-3AD203B41FA5}">
                      <a16:colId xmlns:a16="http://schemas.microsoft.com/office/drawing/2014/main" val="20001"/>
                    </a:ext>
                  </a:extLst>
                </a:gridCol>
              </a:tblGrid>
              <a:tr h="309970">
                <a:tc>
                  <a:txBody>
                    <a:bodyPr/>
                    <a:lstStyle/>
                    <a:p>
                      <a:pPr marL="30480" marR="30480" algn="ctr">
                        <a:lnSpc>
                          <a:spcPct val="115000"/>
                        </a:lnSpc>
                        <a:spcBef>
                          <a:spcPts val="200"/>
                        </a:spcBef>
                        <a:spcAft>
                          <a:spcPts val="200"/>
                        </a:spcAft>
                      </a:pPr>
                      <a:r>
                        <a:rPr lang="vi-VN" sz="3500" b="1" dirty="0">
                          <a:solidFill>
                            <a:schemeClr val="tx1"/>
                          </a:solidFill>
                          <a:effectLst/>
                          <a:latin typeface="Aptos" panose="020B0004020202020204" pitchFamily="34" charset="0"/>
                          <a:ea typeface="Times New Roman" panose="02020603050405020304" pitchFamily="18" charset="0"/>
                        </a:rPr>
                        <a:t>Cơ quan</a:t>
                      </a:r>
                      <a:endParaRPr lang="vi-VN" sz="3500" b="1"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3500" b="1" dirty="0">
                          <a:solidFill>
                            <a:schemeClr val="tx1"/>
                          </a:solidFill>
                          <a:effectLst/>
                          <a:latin typeface="Aptos" panose="020B0004020202020204" pitchFamily="34" charset="0"/>
                          <a:ea typeface="Times New Roman" panose="02020603050405020304" pitchFamily="18" charset="0"/>
                        </a:rPr>
                        <a:t>Chức năng</a:t>
                      </a:r>
                      <a:endParaRPr lang="vi-VN" sz="3500" b="1"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9970">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9970">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894048"/>
                  </a:ext>
                </a:extLst>
              </a:tr>
              <a:tr h="309970">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644167"/>
                  </a:ext>
                </a:extLst>
              </a:tr>
              <a:tr h="309970">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Bef>
                          <a:spcPts val="200"/>
                        </a:spcBef>
                        <a:spcAft>
                          <a:spcPts val="200"/>
                        </a:spcAft>
                      </a:pPr>
                      <a:endParaRPr lang="vi-VN" sz="3500"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8640802"/>
                  </a:ext>
                </a:extLst>
              </a:tr>
            </a:tbl>
          </a:graphicData>
        </a:graphic>
      </p:graphicFrame>
    </p:spTree>
    <p:extLst>
      <p:ext uri="{BB962C8B-B14F-4D97-AF65-F5344CB8AC3E}">
        <p14:creationId xmlns:p14="http://schemas.microsoft.com/office/powerpoint/2010/main" val="7011421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0" descr="46_11aHumMaleReproAnat-U">
            <a:extLst>
              <a:ext uri="{FF2B5EF4-FFF2-40B4-BE49-F238E27FC236}">
                <a16:creationId xmlns:a16="http://schemas.microsoft.com/office/drawing/2014/main" id="{9C8D51E0-5DED-6B4C-5576-977EC54182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605" b="3594"/>
          <a:stretch/>
        </p:blipFill>
        <p:spPr bwMode="auto">
          <a:xfrm>
            <a:off x="3461987" y="1054497"/>
            <a:ext cx="4842225" cy="431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5">
            <a:extLst>
              <a:ext uri="{FF2B5EF4-FFF2-40B4-BE49-F238E27FC236}">
                <a16:creationId xmlns:a16="http://schemas.microsoft.com/office/drawing/2014/main" id="{9A367D4B-8C59-72C0-D529-4C0410FC9E12}"/>
              </a:ext>
            </a:extLst>
          </p:cNvPr>
          <p:cNvSpPr txBox="1"/>
          <p:nvPr/>
        </p:nvSpPr>
        <p:spPr>
          <a:xfrm>
            <a:off x="66163" y="0"/>
            <a:ext cx="3361249" cy="1292662"/>
          </a:xfrm>
          <a:prstGeom prst="rect">
            <a:avLst/>
          </a:prstGeom>
        </p:spPr>
        <p:txBody>
          <a:bodyPr wrap="square" lIns="0" tIns="0" rIns="0" bIns="0" rtlCol="0" anchor="t">
            <a:spAutoFit/>
          </a:bodyPr>
          <a:lstStyle/>
          <a:p>
            <a:pPr>
              <a:spcBef>
                <a:spcPct val="0"/>
              </a:spcBef>
            </a:pPr>
            <a:r>
              <a:rPr lang="en-US" sz="2800" b="1">
                <a:solidFill>
                  <a:srgbClr val="FFFF00"/>
                </a:solidFill>
                <a:latin typeface="Arial" pitchFamily="34" charset="0"/>
              </a:rPr>
              <a:t>ỐNG DẪN TINH</a:t>
            </a:r>
          </a:p>
          <a:p>
            <a:pPr>
              <a:spcBef>
                <a:spcPct val="0"/>
              </a:spcBef>
            </a:pPr>
            <a:r>
              <a:rPr lang="en-US" sz="2800" b="1">
                <a:latin typeface="Arial" pitchFamily="34" charset="0"/>
              </a:rPr>
              <a:t>Vận chuyển tinh trùng đến túi tinh.</a:t>
            </a:r>
            <a:endParaRPr lang="en-US" sz="2800" b="1" dirty="0">
              <a:latin typeface="Arial" pitchFamily="34" charset="0"/>
            </a:endParaRPr>
          </a:p>
        </p:txBody>
      </p:sp>
      <p:cxnSp>
        <p:nvCxnSpPr>
          <p:cNvPr id="4" name="Straight Connector 3">
            <a:extLst>
              <a:ext uri="{FF2B5EF4-FFF2-40B4-BE49-F238E27FC236}">
                <a16:creationId xmlns:a16="http://schemas.microsoft.com/office/drawing/2014/main" id="{2144FFE7-9A62-C092-56A3-DE2060F39BE5}"/>
              </a:ext>
            </a:extLst>
          </p:cNvPr>
          <p:cNvCxnSpPr>
            <a:cxnSpLocks/>
          </p:cNvCxnSpPr>
          <p:nvPr/>
        </p:nvCxnSpPr>
        <p:spPr>
          <a:xfrm>
            <a:off x="3065490" y="280904"/>
            <a:ext cx="3257522" cy="177649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5" name="TextBox 5">
            <a:extLst>
              <a:ext uri="{FF2B5EF4-FFF2-40B4-BE49-F238E27FC236}">
                <a16:creationId xmlns:a16="http://schemas.microsoft.com/office/drawing/2014/main" id="{00234C34-561D-F86C-E3EB-F12FEAD1DADA}"/>
              </a:ext>
            </a:extLst>
          </p:cNvPr>
          <p:cNvSpPr txBox="1"/>
          <p:nvPr/>
        </p:nvSpPr>
        <p:spPr>
          <a:xfrm>
            <a:off x="48875" y="1447800"/>
            <a:ext cx="3361249" cy="2585323"/>
          </a:xfrm>
          <a:prstGeom prst="rect">
            <a:avLst/>
          </a:prstGeom>
        </p:spPr>
        <p:txBody>
          <a:bodyPr wrap="square" lIns="0" tIns="0" rIns="0" bIns="0" rtlCol="0" anchor="t">
            <a:spAutoFit/>
          </a:bodyPr>
          <a:lstStyle/>
          <a:p>
            <a:pPr>
              <a:spcBef>
                <a:spcPct val="0"/>
              </a:spcBef>
            </a:pPr>
            <a:r>
              <a:rPr lang="en-US" sz="2800" b="1">
                <a:solidFill>
                  <a:srgbClr val="FFFF00"/>
                </a:solidFill>
                <a:latin typeface="Arial" pitchFamily="34" charset="0"/>
              </a:rPr>
              <a:t>TUYẾN TIỀN LIỆT</a:t>
            </a:r>
          </a:p>
          <a:p>
            <a:pPr>
              <a:spcBef>
                <a:spcPct val="0"/>
              </a:spcBef>
            </a:pPr>
            <a:r>
              <a:rPr lang="en-US" sz="2800" b="1">
                <a:latin typeface="Arial" pitchFamily="34" charset="0"/>
              </a:rPr>
              <a:t>Tiết dịch màu trắng hòa lẫn với tinh trùng từ túi tinh phóng ra tạo thành tinh dịch.</a:t>
            </a:r>
            <a:endParaRPr lang="en-US" sz="2800" b="1" dirty="0">
              <a:latin typeface="Arial" pitchFamily="34" charset="0"/>
            </a:endParaRPr>
          </a:p>
        </p:txBody>
      </p:sp>
      <p:sp>
        <p:nvSpPr>
          <p:cNvPr id="6" name="TextBox 5">
            <a:extLst>
              <a:ext uri="{FF2B5EF4-FFF2-40B4-BE49-F238E27FC236}">
                <a16:creationId xmlns:a16="http://schemas.microsoft.com/office/drawing/2014/main" id="{335A916D-C3E7-8CA7-F041-A47ACA9A7B4B}"/>
              </a:ext>
            </a:extLst>
          </p:cNvPr>
          <p:cNvSpPr txBox="1"/>
          <p:nvPr/>
        </p:nvSpPr>
        <p:spPr>
          <a:xfrm>
            <a:off x="0" y="4272677"/>
            <a:ext cx="5103812" cy="2585323"/>
          </a:xfrm>
          <a:prstGeom prst="rect">
            <a:avLst/>
          </a:prstGeom>
          <a:solidFill>
            <a:schemeClr val="accent2"/>
          </a:solidFill>
        </p:spPr>
        <p:txBody>
          <a:bodyPr wrap="square" lIns="0" tIns="0" rIns="0" bIns="0" rtlCol="0" anchor="t">
            <a:spAutoFit/>
          </a:bodyPr>
          <a:lstStyle/>
          <a:p>
            <a:pPr>
              <a:spcBef>
                <a:spcPct val="0"/>
              </a:spcBef>
            </a:pPr>
            <a:r>
              <a:rPr lang="en-US" sz="2800" b="1">
                <a:solidFill>
                  <a:srgbClr val="FFFF00"/>
                </a:solidFill>
                <a:latin typeface="Arial" pitchFamily="34" charset="0"/>
              </a:rPr>
              <a:t>TUYẾN HÀNH</a:t>
            </a:r>
          </a:p>
          <a:p>
            <a:pPr>
              <a:spcBef>
                <a:spcPct val="0"/>
              </a:spcBef>
            </a:pPr>
            <a:r>
              <a:rPr lang="en-US" sz="2800" b="1">
                <a:latin typeface="Arial" pitchFamily="34" charset="0"/>
              </a:rPr>
              <a:t>Tiết dịch nhờn có tác dụng rửa niệu đạo và làm giảm tính acid của dịch âm đạo, đảm bảo sự sống sót của tinh trùng.</a:t>
            </a:r>
            <a:endParaRPr lang="en-US" sz="2800" b="1" dirty="0">
              <a:latin typeface="Arial" pitchFamily="34" charset="0"/>
            </a:endParaRPr>
          </a:p>
        </p:txBody>
      </p:sp>
      <p:sp>
        <p:nvSpPr>
          <p:cNvPr id="7" name="TextBox 5">
            <a:extLst>
              <a:ext uri="{FF2B5EF4-FFF2-40B4-BE49-F238E27FC236}">
                <a16:creationId xmlns:a16="http://schemas.microsoft.com/office/drawing/2014/main" id="{7C55E600-79FA-4720-8451-D90DFD34A0B4}"/>
              </a:ext>
            </a:extLst>
          </p:cNvPr>
          <p:cNvSpPr txBox="1"/>
          <p:nvPr/>
        </p:nvSpPr>
        <p:spPr>
          <a:xfrm>
            <a:off x="8847850" y="0"/>
            <a:ext cx="3361249" cy="1292662"/>
          </a:xfrm>
          <a:prstGeom prst="rect">
            <a:avLst/>
          </a:prstGeom>
        </p:spPr>
        <p:txBody>
          <a:bodyPr wrap="square" lIns="0" tIns="0" rIns="0" bIns="0" rtlCol="0" anchor="t">
            <a:spAutoFit/>
          </a:bodyPr>
          <a:lstStyle/>
          <a:p>
            <a:pPr>
              <a:spcBef>
                <a:spcPct val="0"/>
              </a:spcBef>
            </a:pPr>
            <a:r>
              <a:rPr lang="en-US" sz="2800" b="1">
                <a:solidFill>
                  <a:srgbClr val="FFFF00"/>
                </a:solidFill>
                <a:latin typeface="Arial" pitchFamily="34" charset="0"/>
              </a:rPr>
              <a:t>TÚI TINH</a:t>
            </a:r>
          </a:p>
          <a:p>
            <a:pPr>
              <a:spcBef>
                <a:spcPct val="0"/>
              </a:spcBef>
            </a:pPr>
            <a:r>
              <a:rPr lang="en-US" sz="2800" b="1">
                <a:latin typeface="Arial" pitchFamily="34" charset="0"/>
              </a:rPr>
              <a:t>Dự trữ tinh trùng. Tiết một ít dịch.</a:t>
            </a:r>
            <a:endParaRPr lang="en-US" sz="2800" b="1" dirty="0">
              <a:latin typeface="Arial" pitchFamily="34" charset="0"/>
            </a:endParaRPr>
          </a:p>
        </p:txBody>
      </p:sp>
      <p:sp>
        <p:nvSpPr>
          <p:cNvPr id="8" name="TextBox 5">
            <a:extLst>
              <a:ext uri="{FF2B5EF4-FFF2-40B4-BE49-F238E27FC236}">
                <a16:creationId xmlns:a16="http://schemas.microsoft.com/office/drawing/2014/main" id="{25828DBA-2F0C-41B0-C578-FD8A90E4A2F6}"/>
              </a:ext>
            </a:extLst>
          </p:cNvPr>
          <p:cNvSpPr txBox="1"/>
          <p:nvPr/>
        </p:nvSpPr>
        <p:spPr>
          <a:xfrm>
            <a:off x="8856594" y="1424404"/>
            <a:ext cx="3361249" cy="1723549"/>
          </a:xfrm>
          <a:prstGeom prst="rect">
            <a:avLst/>
          </a:prstGeom>
        </p:spPr>
        <p:txBody>
          <a:bodyPr wrap="square" lIns="0" tIns="0" rIns="0" bIns="0" rtlCol="0" anchor="t">
            <a:spAutoFit/>
          </a:bodyPr>
          <a:lstStyle/>
          <a:p>
            <a:pPr>
              <a:spcBef>
                <a:spcPct val="0"/>
              </a:spcBef>
            </a:pPr>
            <a:r>
              <a:rPr lang="en-US" sz="2800" b="1">
                <a:solidFill>
                  <a:srgbClr val="FFFF00"/>
                </a:solidFill>
                <a:latin typeface="Arial" pitchFamily="34" charset="0"/>
              </a:rPr>
              <a:t>TINH HOÀN</a:t>
            </a:r>
          </a:p>
          <a:p>
            <a:pPr>
              <a:spcBef>
                <a:spcPct val="0"/>
              </a:spcBef>
            </a:pPr>
            <a:r>
              <a:rPr lang="en-US" sz="2800" b="1">
                <a:latin typeface="Arial" pitchFamily="34" charset="0"/>
              </a:rPr>
              <a:t>Sản xuất tinh trùng và hormone sinh dục nam.</a:t>
            </a:r>
            <a:endParaRPr lang="en-US" sz="2800" b="1" dirty="0">
              <a:latin typeface="Arial" pitchFamily="34" charset="0"/>
            </a:endParaRPr>
          </a:p>
        </p:txBody>
      </p:sp>
      <p:sp>
        <p:nvSpPr>
          <p:cNvPr id="9" name="TextBox 5">
            <a:extLst>
              <a:ext uri="{FF2B5EF4-FFF2-40B4-BE49-F238E27FC236}">
                <a16:creationId xmlns:a16="http://schemas.microsoft.com/office/drawing/2014/main" id="{247D67B3-6D8A-E626-673E-8B09E7558C62}"/>
              </a:ext>
            </a:extLst>
          </p:cNvPr>
          <p:cNvSpPr txBox="1"/>
          <p:nvPr/>
        </p:nvSpPr>
        <p:spPr>
          <a:xfrm>
            <a:off x="8827576" y="3304234"/>
            <a:ext cx="3361249" cy="1292662"/>
          </a:xfrm>
          <a:prstGeom prst="rect">
            <a:avLst/>
          </a:prstGeom>
        </p:spPr>
        <p:txBody>
          <a:bodyPr wrap="square" lIns="0" tIns="0" rIns="0" bIns="0" rtlCol="0" anchor="t">
            <a:spAutoFit/>
          </a:bodyPr>
          <a:lstStyle/>
          <a:p>
            <a:pPr>
              <a:spcBef>
                <a:spcPct val="0"/>
              </a:spcBef>
            </a:pPr>
            <a:r>
              <a:rPr lang="en-US" sz="2800" b="1">
                <a:solidFill>
                  <a:srgbClr val="FFFF00"/>
                </a:solidFill>
                <a:latin typeface="Arial" pitchFamily="34" charset="0"/>
              </a:rPr>
              <a:t>MÀO TINH HOÀN</a:t>
            </a:r>
          </a:p>
          <a:p>
            <a:pPr>
              <a:spcBef>
                <a:spcPct val="0"/>
              </a:spcBef>
            </a:pPr>
            <a:r>
              <a:rPr lang="en-US" sz="2800" b="1">
                <a:latin typeface="Arial" pitchFamily="34" charset="0"/>
              </a:rPr>
              <a:t>Nơi tinh trùng phát triển toàn diện.</a:t>
            </a:r>
            <a:endParaRPr lang="en-US" sz="2800" b="1" dirty="0">
              <a:latin typeface="Arial" pitchFamily="34" charset="0"/>
            </a:endParaRPr>
          </a:p>
        </p:txBody>
      </p:sp>
      <p:sp>
        <p:nvSpPr>
          <p:cNvPr id="10" name="TextBox 5">
            <a:extLst>
              <a:ext uri="{FF2B5EF4-FFF2-40B4-BE49-F238E27FC236}">
                <a16:creationId xmlns:a16="http://schemas.microsoft.com/office/drawing/2014/main" id="{0F446C8C-E732-F0E7-DE51-8F616A474A17}"/>
              </a:ext>
            </a:extLst>
          </p:cNvPr>
          <p:cNvSpPr txBox="1"/>
          <p:nvPr/>
        </p:nvSpPr>
        <p:spPr>
          <a:xfrm>
            <a:off x="8844970" y="4787265"/>
            <a:ext cx="3361249" cy="2154436"/>
          </a:xfrm>
          <a:prstGeom prst="rect">
            <a:avLst/>
          </a:prstGeom>
        </p:spPr>
        <p:txBody>
          <a:bodyPr wrap="square" lIns="0" tIns="0" rIns="0" bIns="0" rtlCol="0" anchor="t">
            <a:spAutoFit/>
          </a:bodyPr>
          <a:lstStyle/>
          <a:p>
            <a:pPr>
              <a:spcBef>
                <a:spcPct val="0"/>
              </a:spcBef>
            </a:pPr>
            <a:r>
              <a:rPr lang="en-US" sz="2800" b="1">
                <a:solidFill>
                  <a:srgbClr val="FFFF00"/>
                </a:solidFill>
                <a:latin typeface="Arial" pitchFamily="34" charset="0"/>
              </a:rPr>
              <a:t>DƯƠNG VẬT</a:t>
            </a:r>
          </a:p>
          <a:p>
            <a:pPr>
              <a:spcBef>
                <a:spcPct val="0"/>
              </a:spcBef>
            </a:pPr>
            <a:r>
              <a:rPr lang="en-US" sz="2800" b="1">
                <a:latin typeface="Arial" pitchFamily="34" charset="0"/>
              </a:rPr>
              <a:t>Có niệu đạo vừa là đường dẫn nước tiểu vừa là đường dẫn tinh.</a:t>
            </a:r>
            <a:endParaRPr lang="en-US" sz="2800" b="1" dirty="0">
              <a:latin typeface="Arial" pitchFamily="34" charset="0"/>
            </a:endParaRPr>
          </a:p>
        </p:txBody>
      </p:sp>
      <p:cxnSp>
        <p:nvCxnSpPr>
          <p:cNvPr id="12" name="Straight Connector 11">
            <a:extLst>
              <a:ext uri="{FF2B5EF4-FFF2-40B4-BE49-F238E27FC236}">
                <a16:creationId xmlns:a16="http://schemas.microsoft.com/office/drawing/2014/main" id="{55E792E7-B3C1-CE5A-254F-86EDD012054C}"/>
              </a:ext>
            </a:extLst>
          </p:cNvPr>
          <p:cNvCxnSpPr>
            <a:cxnSpLocks/>
          </p:cNvCxnSpPr>
          <p:nvPr/>
        </p:nvCxnSpPr>
        <p:spPr>
          <a:xfrm>
            <a:off x="3093406" y="1658326"/>
            <a:ext cx="3626103" cy="123692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F7DB051-D539-A8C5-F814-ED348AADD544}"/>
              </a:ext>
            </a:extLst>
          </p:cNvPr>
          <p:cNvCxnSpPr>
            <a:cxnSpLocks/>
          </p:cNvCxnSpPr>
          <p:nvPr/>
        </p:nvCxnSpPr>
        <p:spPr>
          <a:xfrm flipV="1">
            <a:off x="2551906" y="3210080"/>
            <a:ext cx="4209634" cy="1005191"/>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E41ED8B6-F576-56E8-AB9C-4D21EE5E8437}"/>
              </a:ext>
            </a:extLst>
          </p:cNvPr>
          <p:cNvCxnSpPr>
            <a:cxnSpLocks/>
          </p:cNvCxnSpPr>
          <p:nvPr/>
        </p:nvCxnSpPr>
        <p:spPr>
          <a:xfrm flipH="1">
            <a:off x="8083360" y="430887"/>
            <a:ext cx="682471" cy="115861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9" name="TextBox 5">
            <a:extLst>
              <a:ext uri="{FF2B5EF4-FFF2-40B4-BE49-F238E27FC236}">
                <a16:creationId xmlns:a16="http://schemas.microsoft.com/office/drawing/2014/main" id="{BEC886D1-39BA-B5B9-C179-63D249DEFFA6}"/>
              </a:ext>
            </a:extLst>
          </p:cNvPr>
          <p:cNvSpPr txBox="1"/>
          <p:nvPr/>
        </p:nvSpPr>
        <p:spPr>
          <a:xfrm>
            <a:off x="5024982" y="215444"/>
            <a:ext cx="3361249" cy="430887"/>
          </a:xfrm>
          <a:prstGeom prst="rect">
            <a:avLst/>
          </a:prstGeom>
        </p:spPr>
        <p:txBody>
          <a:bodyPr wrap="square" lIns="0" tIns="0" rIns="0" bIns="0" rtlCol="0" anchor="t">
            <a:spAutoFit/>
          </a:bodyPr>
          <a:lstStyle/>
          <a:p>
            <a:pPr>
              <a:spcBef>
                <a:spcPct val="0"/>
              </a:spcBef>
            </a:pPr>
            <a:r>
              <a:rPr lang="en-US" sz="2800" b="1">
                <a:solidFill>
                  <a:srgbClr val="FFFF00"/>
                </a:solidFill>
                <a:latin typeface="Arial" pitchFamily="34" charset="0"/>
              </a:rPr>
              <a:t>Phía sau bóng đái</a:t>
            </a:r>
            <a:endParaRPr lang="en-US" sz="2800" b="1" dirty="0">
              <a:latin typeface="Arial" pitchFamily="34" charset="0"/>
            </a:endParaRPr>
          </a:p>
        </p:txBody>
      </p:sp>
      <p:cxnSp>
        <p:nvCxnSpPr>
          <p:cNvPr id="21" name="Straight Connector 20">
            <a:extLst>
              <a:ext uri="{FF2B5EF4-FFF2-40B4-BE49-F238E27FC236}">
                <a16:creationId xmlns:a16="http://schemas.microsoft.com/office/drawing/2014/main" id="{C033068A-5CB1-8217-1D92-EFD6A0210D7D}"/>
              </a:ext>
            </a:extLst>
          </p:cNvPr>
          <p:cNvCxnSpPr>
            <a:cxnSpLocks/>
          </p:cNvCxnSpPr>
          <p:nvPr/>
        </p:nvCxnSpPr>
        <p:spPr>
          <a:xfrm flipH="1">
            <a:off x="7465934" y="1697485"/>
            <a:ext cx="1299897" cy="2899411"/>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F95B6B8F-E1F7-3A69-F89F-7271B1DE24BD}"/>
              </a:ext>
            </a:extLst>
          </p:cNvPr>
          <p:cNvCxnSpPr>
            <a:cxnSpLocks/>
          </p:cNvCxnSpPr>
          <p:nvPr/>
        </p:nvCxnSpPr>
        <p:spPr>
          <a:xfrm flipH="1">
            <a:off x="7946613" y="3494582"/>
            <a:ext cx="744216" cy="110231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AE7BB2AF-2E61-51DE-31BA-8DDE323469AD}"/>
              </a:ext>
            </a:extLst>
          </p:cNvPr>
          <p:cNvCxnSpPr>
            <a:cxnSpLocks/>
          </p:cNvCxnSpPr>
          <p:nvPr/>
        </p:nvCxnSpPr>
        <p:spPr>
          <a:xfrm flipH="1" flipV="1">
            <a:off x="6761540" y="4596896"/>
            <a:ext cx="1914780" cy="440046"/>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715217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p:bldP spid="10"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685622" y="1615666"/>
            <a:ext cx="2056864" cy="2177952"/>
          </a:xfrm>
          <a:prstGeom prst="rect">
            <a:avLst/>
          </a:prstGeom>
        </p:spPr>
        <p:txBody>
          <a:bodyPr lIns="50800" tIns="50800" rIns="50800" bIns="50800" rtlCol="0" anchor="ctr"/>
          <a:lstStyle/>
          <a:p>
            <a:pPr algn="ctr">
              <a:lnSpc>
                <a:spcPts val="2239"/>
              </a:lnSpc>
            </a:pPr>
            <a:endParaRPr b="1">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64208870"/>
              </p:ext>
            </p:extLst>
          </p:nvPr>
        </p:nvGraphicFramePr>
        <p:xfrm>
          <a:off x="-1" y="0"/>
          <a:ext cx="12188825" cy="6660773"/>
        </p:xfrm>
        <a:graphic>
          <a:graphicData uri="http://schemas.openxmlformats.org/drawingml/2006/table">
            <a:tbl>
              <a:tblPr firstRow="1" firstCol="1" bandRow="1"/>
              <a:tblGrid>
                <a:gridCol w="2970213">
                  <a:extLst>
                    <a:ext uri="{9D8B030D-6E8A-4147-A177-3AD203B41FA5}">
                      <a16:colId xmlns:a16="http://schemas.microsoft.com/office/drawing/2014/main" val="20000"/>
                    </a:ext>
                  </a:extLst>
                </a:gridCol>
                <a:gridCol w="9218612">
                  <a:extLst>
                    <a:ext uri="{9D8B030D-6E8A-4147-A177-3AD203B41FA5}">
                      <a16:colId xmlns:a16="http://schemas.microsoft.com/office/drawing/2014/main" val="20001"/>
                    </a:ext>
                  </a:extLst>
                </a:gridCol>
              </a:tblGrid>
              <a:tr h="152886">
                <a:tc>
                  <a:txBody>
                    <a:bodyPr/>
                    <a:lstStyle/>
                    <a:p>
                      <a:pPr marL="30480" marR="30480" algn="ctr">
                        <a:lnSpc>
                          <a:spcPct val="115000"/>
                        </a:lnSpc>
                        <a:spcBef>
                          <a:spcPts val="200"/>
                        </a:spcBef>
                        <a:spcAft>
                          <a:spcPts val="200"/>
                        </a:spcAft>
                      </a:pPr>
                      <a:r>
                        <a:rPr lang="vi-VN" sz="3200" b="1" dirty="0">
                          <a:solidFill>
                            <a:schemeClr val="tx1"/>
                          </a:solidFill>
                          <a:effectLst/>
                          <a:latin typeface="Aptos" panose="020B0004020202020204" pitchFamily="34" charset="0"/>
                          <a:ea typeface="Times New Roman" panose="02020603050405020304" pitchFamily="18" charset="0"/>
                        </a:rPr>
                        <a:t>Cơ quan</a:t>
                      </a:r>
                      <a:endParaRPr lang="vi-VN" sz="3600" b="1"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ctr">
                        <a:lnSpc>
                          <a:spcPct val="115000"/>
                        </a:lnSpc>
                        <a:spcBef>
                          <a:spcPts val="200"/>
                        </a:spcBef>
                        <a:spcAft>
                          <a:spcPts val="200"/>
                        </a:spcAft>
                      </a:pPr>
                      <a:r>
                        <a:rPr lang="vi-VN" sz="3200" b="1" dirty="0">
                          <a:solidFill>
                            <a:schemeClr val="tx1"/>
                          </a:solidFill>
                          <a:effectLst/>
                          <a:latin typeface="Aptos" panose="020B0004020202020204" pitchFamily="34" charset="0"/>
                          <a:ea typeface="Times New Roman" panose="02020603050405020304" pitchFamily="18" charset="0"/>
                        </a:rPr>
                        <a:t>Chức năng</a:t>
                      </a:r>
                      <a:endParaRPr lang="vi-VN" sz="3600" b="1"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1486">
                <a:tc>
                  <a:txBody>
                    <a:bodyPr/>
                    <a:lstStyle/>
                    <a:p>
                      <a:pPr marL="30480" marR="30480" algn="l">
                        <a:lnSpc>
                          <a:spcPct val="115000"/>
                        </a:lnSpc>
                        <a:spcBef>
                          <a:spcPts val="200"/>
                        </a:spcBef>
                        <a:spcAft>
                          <a:spcPts val="200"/>
                        </a:spcAft>
                      </a:pPr>
                      <a:r>
                        <a:rPr lang="vi-VN" sz="3000" b="1">
                          <a:solidFill>
                            <a:schemeClr val="tx1"/>
                          </a:solidFill>
                          <a:effectLst/>
                          <a:latin typeface="Aptos" panose="020B0004020202020204" pitchFamily="34" charset="0"/>
                          <a:ea typeface="Times New Roman" panose="02020603050405020304" pitchFamily="18" charset="0"/>
                        </a:rPr>
                        <a:t>Ống dẫn tinh</a:t>
                      </a:r>
                      <a:r>
                        <a:rPr lang="en-US" sz="3000" b="1">
                          <a:solidFill>
                            <a:schemeClr val="tx1"/>
                          </a:solidFill>
                          <a:effectLst/>
                          <a:latin typeface="Aptos" panose="020B0004020202020204" pitchFamily="34" charset="0"/>
                          <a:ea typeface="Times New Roman" panose="02020603050405020304" pitchFamily="18" charset="0"/>
                        </a:rPr>
                        <a:t> (2)</a:t>
                      </a:r>
                      <a:endParaRPr lang="vi-VN" sz="3000" b="1">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l">
                        <a:lnSpc>
                          <a:spcPct val="115000"/>
                        </a:lnSpc>
                        <a:spcBef>
                          <a:spcPts val="200"/>
                        </a:spcBef>
                        <a:spcAft>
                          <a:spcPts val="200"/>
                        </a:spcAft>
                      </a:pPr>
                      <a:r>
                        <a:rPr lang="vi-VN" sz="3000" b="1" dirty="0">
                          <a:solidFill>
                            <a:schemeClr val="tx1"/>
                          </a:solidFill>
                          <a:effectLst/>
                          <a:latin typeface="Aptos" panose="020B0004020202020204" pitchFamily="34" charset="0"/>
                          <a:ea typeface="Times New Roman" panose="02020603050405020304" pitchFamily="18" charset="0"/>
                        </a:rPr>
                        <a:t>Vận chuyển tinh trùng đến túi</a:t>
                      </a:r>
                      <a:r>
                        <a:rPr lang="vi-VN" sz="3000" b="1" baseline="0" dirty="0">
                          <a:solidFill>
                            <a:schemeClr val="tx1"/>
                          </a:solidFill>
                          <a:effectLst/>
                          <a:latin typeface="Aptos" panose="020B0004020202020204" pitchFamily="34" charset="0"/>
                          <a:ea typeface="Times New Roman" panose="02020603050405020304" pitchFamily="18" charset="0"/>
                        </a:rPr>
                        <a:t> </a:t>
                      </a:r>
                      <a:r>
                        <a:rPr lang="vi-VN" sz="3000" b="1" dirty="0">
                          <a:solidFill>
                            <a:schemeClr val="tx1"/>
                          </a:solidFill>
                          <a:effectLst/>
                          <a:latin typeface="Aptos" panose="020B0004020202020204" pitchFamily="34" charset="0"/>
                          <a:ea typeface="Times New Roman" panose="02020603050405020304" pitchFamily="18" charset="0"/>
                        </a:rPr>
                        <a:t>tinh.</a:t>
                      </a:r>
                      <a:endParaRPr lang="vi-VN" sz="3000" b="1"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6617">
                <a:tc>
                  <a:txBody>
                    <a:bodyPr/>
                    <a:lstStyle/>
                    <a:p>
                      <a:pPr marL="30480" marR="30480" algn="l">
                        <a:lnSpc>
                          <a:spcPct val="115000"/>
                        </a:lnSpc>
                        <a:spcBef>
                          <a:spcPts val="200"/>
                        </a:spcBef>
                        <a:spcAft>
                          <a:spcPts val="200"/>
                        </a:spcAft>
                      </a:pPr>
                      <a:r>
                        <a:rPr lang="vi-VN" sz="3000" b="1">
                          <a:solidFill>
                            <a:schemeClr val="tx1"/>
                          </a:solidFill>
                          <a:effectLst/>
                          <a:latin typeface="Aptos" panose="020B0004020202020204" pitchFamily="34" charset="0"/>
                          <a:ea typeface="Times New Roman" panose="02020603050405020304" pitchFamily="18" charset="0"/>
                        </a:rPr>
                        <a:t>Tuyến tiền liệt</a:t>
                      </a:r>
                      <a:r>
                        <a:rPr lang="en-US" sz="3000" b="1">
                          <a:solidFill>
                            <a:schemeClr val="tx1"/>
                          </a:solidFill>
                          <a:effectLst/>
                          <a:latin typeface="Aptos" panose="020B0004020202020204" pitchFamily="34" charset="0"/>
                          <a:ea typeface="Times New Roman" panose="02020603050405020304" pitchFamily="18" charset="0"/>
                        </a:rPr>
                        <a:t> (1)</a:t>
                      </a:r>
                      <a:endParaRPr lang="vi-VN" sz="3000" b="1">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l">
                        <a:lnSpc>
                          <a:spcPct val="115000"/>
                        </a:lnSpc>
                        <a:spcBef>
                          <a:spcPts val="200"/>
                        </a:spcBef>
                        <a:spcAft>
                          <a:spcPts val="200"/>
                        </a:spcAft>
                      </a:pPr>
                      <a:r>
                        <a:rPr lang="vi-VN" sz="3000" b="1" dirty="0">
                          <a:solidFill>
                            <a:schemeClr val="tx1"/>
                          </a:solidFill>
                          <a:effectLst/>
                          <a:latin typeface="Aptos" panose="020B0004020202020204" pitchFamily="34" charset="0"/>
                          <a:ea typeface="Times New Roman" panose="02020603050405020304" pitchFamily="18" charset="0"/>
                        </a:rPr>
                        <a:t>Tiết dịch màu trắng hòa lẫn với</a:t>
                      </a:r>
                      <a:r>
                        <a:rPr lang="vi-VN" sz="3000" b="1" baseline="0" dirty="0">
                          <a:solidFill>
                            <a:schemeClr val="tx1"/>
                          </a:solidFill>
                          <a:effectLst/>
                          <a:latin typeface="Aptos" panose="020B0004020202020204" pitchFamily="34" charset="0"/>
                          <a:ea typeface="Times New Roman" panose="02020603050405020304" pitchFamily="18" charset="0"/>
                        </a:rPr>
                        <a:t> </a:t>
                      </a:r>
                      <a:r>
                        <a:rPr lang="vi-VN" sz="3000" b="1" dirty="0">
                          <a:solidFill>
                            <a:schemeClr val="tx1"/>
                          </a:solidFill>
                          <a:effectLst/>
                          <a:latin typeface="Aptos" panose="020B0004020202020204" pitchFamily="34" charset="0"/>
                          <a:ea typeface="Times New Roman" panose="02020603050405020304" pitchFamily="18" charset="0"/>
                        </a:rPr>
                        <a:t>tinh trùng từ túi tinh phóng ra</a:t>
                      </a:r>
                      <a:r>
                        <a:rPr lang="vi-VN" sz="3000" b="1" baseline="0" dirty="0">
                          <a:solidFill>
                            <a:schemeClr val="tx1"/>
                          </a:solidFill>
                          <a:effectLst/>
                          <a:latin typeface="Aptos" panose="020B0004020202020204" pitchFamily="34" charset="0"/>
                          <a:ea typeface="Times New Roman" panose="02020603050405020304" pitchFamily="18" charset="0"/>
                        </a:rPr>
                        <a:t> </a:t>
                      </a:r>
                      <a:r>
                        <a:rPr lang="vi-VN" sz="3000" b="1" dirty="0">
                          <a:solidFill>
                            <a:schemeClr val="tx1"/>
                          </a:solidFill>
                          <a:effectLst/>
                          <a:latin typeface="Aptos" panose="020B0004020202020204" pitchFamily="34" charset="0"/>
                          <a:ea typeface="Times New Roman" panose="02020603050405020304" pitchFamily="18" charset="0"/>
                        </a:rPr>
                        <a:t>tạo thành tinh dịch.</a:t>
                      </a:r>
                      <a:endParaRPr lang="vi-VN" sz="3000" b="1"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78016">
                <a:tc>
                  <a:txBody>
                    <a:bodyPr/>
                    <a:lstStyle/>
                    <a:p>
                      <a:pPr marL="30480" marR="30480" algn="l">
                        <a:lnSpc>
                          <a:spcPct val="115000"/>
                        </a:lnSpc>
                        <a:spcBef>
                          <a:spcPts val="200"/>
                        </a:spcBef>
                        <a:spcAft>
                          <a:spcPts val="200"/>
                        </a:spcAft>
                      </a:pPr>
                      <a:r>
                        <a:rPr lang="vi-VN" sz="3000" b="1">
                          <a:solidFill>
                            <a:schemeClr val="tx1"/>
                          </a:solidFill>
                          <a:effectLst/>
                          <a:latin typeface="Aptos" panose="020B0004020202020204" pitchFamily="34" charset="0"/>
                          <a:ea typeface="Times New Roman" panose="02020603050405020304" pitchFamily="18" charset="0"/>
                        </a:rPr>
                        <a:t>Tuyến hành</a:t>
                      </a:r>
                      <a:r>
                        <a:rPr lang="en-US" sz="3000" b="1">
                          <a:solidFill>
                            <a:schemeClr val="tx1"/>
                          </a:solidFill>
                          <a:effectLst/>
                          <a:latin typeface="Aptos" panose="020B0004020202020204" pitchFamily="34" charset="0"/>
                          <a:ea typeface="Times New Roman" panose="02020603050405020304" pitchFamily="18" charset="0"/>
                        </a:rPr>
                        <a:t> (2)</a:t>
                      </a:r>
                      <a:endParaRPr lang="vi-VN" sz="3000" b="1">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l">
                        <a:lnSpc>
                          <a:spcPct val="115000"/>
                        </a:lnSpc>
                        <a:spcBef>
                          <a:spcPts val="200"/>
                        </a:spcBef>
                        <a:spcAft>
                          <a:spcPts val="200"/>
                        </a:spcAft>
                      </a:pPr>
                      <a:r>
                        <a:rPr lang="vi-VN" sz="3000" b="1" dirty="0">
                          <a:solidFill>
                            <a:schemeClr val="tx1"/>
                          </a:solidFill>
                          <a:effectLst/>
                          <a:latin typeface="Aptos" panose="020B0004020202020204" pitchFamily="34" charset="0"/>
                          <a:ea typeface="Times New Roman" panose="02020603050405020304" pitchFamily="18" charset="0"/>
                        </a:rPr>
                        <a:t>Tiết dịch nhờn có tác dụng rửa</a:t>
                      </a:r>
                      <a:r>
                        <a:rPr lang="vi-VN" sz="3000" b="1" baseline="0" dirty="0">
                          <a:solidFill>
                            <a:schemeClr val="tx1"/>
                          </a:solidFill>
                          <a:effectLst/>
                          <a:latin typeface="Aptos" panose="020B0004020202020204" pitchFamily="34" charset="0"/>
                          <a:ea typeface="Times New Roman" panose="02020603050405020304" pitchFamily="18" charset="0"/>
                        </a:rPr>
                        <a:t> </a:t>
                      </a:r>
                      <a:r>
                        <a:rPr lang="vi-VN" sz="3000" b="1" dirty="0">
                          <a:solidFill>
                            <a:schemeClr val="tx1"/>
                          </a:solidFill>
                          <a:effectLst/>
                          <a:latin typeface="Aptos" panose="020B0004020202020204" pitchFamily="34" charset="0"/>
                          <a:ea typeface="Times New Roman" panose="02020603050405020304" pitchFamily="18" charset="0"/>
                        </a:rPr>
                        <a:t>niệu đạo và làm giảm tính acid</a:t>
                      </a:r>
                      <a:r>
                        <a:rPr lang="vi-VN" sz="3000" b="1" baseline="0" dirty="0">
                          <a:solidFill>
                            <a:schemeClr val="tx1"/>
                          </a:solidFill>
                          <a:effectLst/>
                          <a:latin typeface="Aptos" panose="020B0004020202020204" pitchFamily="34" charset="0"/>
                          <a:ea typeface="Times New Roman" panose="02020603050405020304" pitchFamily="18" charset="0"/>
                        </a:rPr>
                        <a:t> </a:t>
                      </a:r>
                      <a:r>
                        <a:rPr lang="vi-VN" sz="3000" b="1" dirty="0">
                          <a:solidFill>
                            <a:schemeClr val="tx1"/>
                          </a:solidFill>
                          <a:effectLst/>
                          <a:latin typeface="Aptos" panose="020B0004020202020204" pitchFamily="34" charset="0"/>
                          <a:ea typeface="Times New Roman" panose="02020603050405020304" pitchFamily="18" charset="0"/>
                        </a:rPr>
                        <a:t>của dịch âm đạo, đảm bảo sự</a:t>
                      </a:r>
                      <a:r>
                        <a:rPr lang="vi-VN" sz="3000" b="1" baseline="0" dirty="0">
                          <a:solidFill>
                            <a:schemeClr val="tx1"/>
                          </a:solidFill>
                          <a:effectLst/>
                          <a:latin typeface="Aptos" panose="020B0004020202020204" pitchFamily="34" charset="0"/>
                          <a:ea typeface="Times New Roman" panose="02020603050405020304" pitchFamily="18" charset="0"/>
                        </a:rPr>
                        <a:t> </a:t>
                      </a:r>
                      <a:r>
                        <a:rPr lang="vi-VN" sz="3000" b="1" dirty="0">
                          <a:solidFill>
                            <a:schemeClr val="tx1"/>
                          </a:solidFill>
                          <a:effectLst/>
                          <a:latin typeface="Aptos" panose="020B0004020202020204" pitchFamily="34" charset="0"/>
                          <a:ea typeface="Times New Roman" panose="02020603050405020304" pitchFamily="18" charset="0"/>
                        </a:rPr>
                        <a:t>sống sót của tinh trùng.</a:t>
                      </a:r>
                      <a:endParaRPr lang="vi-VN" sz="3000" b="1"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51486">
                <a:tc>
                  <a:txBody>
                    <a:bodyPr/>
                    <a:lstStyle/>
                    <a:p>
                      <a:pPr marL="30480" marR="30480" algn="l">
                        <a:lnSpc>
                          <a:spcPct val="115000"/>
                        </a:lnSpc>
                        <a:spcBef>
                          <a:spcPts val="200"/>
                        </a:spcBef>
                        <a:spcAft>
                          <a:spcPts val="200"/>
                        </a:spcAft>
                      </a:pPr>
                      <a:r>
                        <a:rPr lang="vi-VN" sz="3000" b="1">
                          <a:solidFill>
                            <a:schemeClr val="tx1"/>
                          </a:solidFill>
                          <a:effectLst/>
                          <a:latin typeface="Aptos" panose="020B0004020202020204" pitchFamily="34" charset="0"/>
                          <a:ea typeface="Times New Roman" panose="02020603050405020304" pitchFamily="18" charset="0"/>
                        </a:rPr>
                        <a:t>Túi tinh</a:t>
                      </a:r>
                      <a:r>
                        <a:rPr lang="en-US" sz="3000" b="1">
                          <a:solidFill>
                            <a:schemeClr val="tx1"/>
                          </a:solidFill>
                          <a:effectLst/>
                          <a:latin typeface="Aptos" panose="020B0004020202020204" pitchFamily="34" charset="0"/>
                          <a:ea typeface="Times New Roman" panose="02020603050405020304" pitchFamily="18" charset="0"/>
                        </a:rPr>
                        <a:t> (2)</a:t>
                      </a:r>
                      <a:endParaRPr lang="vi-VN" sz="3000" b="1">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l">
                        <a:lnSpc>
                          <a:spcPct val="115000"/>
                        </a:lnSpc>
                        <a:spcBef>
                          <a:spcPts val="200"/>
                        </a:spcBef>
                        <a:spcAft>
                          <a:spcPts val="200"/>
                        </a:spcAft>
                      </a:pPr>
                      <a:r>
                        <a:rPr lang="vi-VN" sz="3000" b="1" dirty="0">
                          <a:solidFill>
                            <a:schemeClr val="tx1"/>
                          </a:solidFill>
                          <a:effectLst/>
                          <a:latin typeface="Aptos" panose="020B0004020202020204" pitchFamily="34" charset="0"/>
                          <a:ea typeface="Times New Roman" panose="02020603050405020304" pitchFamily="18" charset="0"/>
                        </a:rPr>
                        <a:t>Dự trữ tinh trùng, tiết một ít</a:t>
                      </a:r>
                      <a:r>
                        <a:rPr lang="vi-VN" sz="3000" b="1" baseline="0" dirty="0">
                          <a:solidFill>
                            <a:schemeClr val="tx1"/>
                          </a:solidFill>
                          <a:effectLst/>
                          <a:latin typeface="Aptos" panose="020B0004020202020204" pitchFamily="34" charset="0"/>
                          <a:ea typeface="Times New Roman" panose="02020603050405020304" pitchFamily="18" charset="0"/>
                        </a:rPr>
                        <a:t> </a:t>
                      </a:r>
                      <a:r>
                        <a:rPr lang="vi-VN" sz="3000" b="1" dirty="0">
                          <a:solidFill>
                            <a:schemeClr val="tx1"/>
                          </a:solidFill>
                          <a:effectLst/>
                          <a:latin typeface="Aptos" panose="020B0004020202020204" pitchFamily="34" charset="0"/>
                          <a:ea typeface="Times New Roman" panose="02020603050405020304" pitchFamily="18" charset="0"/>
                        </a:rPr>
                        <a:t>dịch.</a:t>
                      </a:r>
                      <a:endParaRPr lang="vi-VN" sz="3000" b="1"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51486">
                <a:tc>
                  <a:txBody>
                    <a:bodyPr/>
                    <a:lstStyle/>
                    <a:p>
                      <a:pPr marL="30480" marR="30480" algn="l">
                        <a:lnSpc>
                          <a:spcPct val="115000"/>
                        </a:lnSpc>
                        <a:spcBef>
                          <a:spcPts val="200"/>
                        </a:spcBef>
                        <a:spcAft>
                          <a:spcPts val="200"/>
                        </a:spcAft>
                      </a:pPr>
                      <a:r>
                        <a:rPr lang="vi-VN" sz="3000" b="1">
                          <a:solidFill>
                            <a:schemeClr val="tx1"/>
                          </a:solidFill>
                          <a:effectLst/>
                          <a:latin typeface="Aptos" panose="020B0004020202020204" pitchFamily="34" charset="0"/>
                          <a:ea typeface="Times New Roman" panose="02020603050405020304" pitchFamily="18" charset="0"/>
                        </a:rPr>
                        <a:t>Tinh hoàn</a:t>
                      </a:r>
                      <a:r>
                        <a:rPr lang="en-US" sz="3000" b="1">
                          <a:solidFill>
                            <a:schemeClr val="tx1"/>
                          </a:solidFill>
                          <a:effectLst/>
                          <a:latin typeface="Aptos" panose="020B0004020202020204" pitchFamily="34" charset="0"/>
                          <a:ea typeface="Times New Roman" panose="02020603050405020304" pitchFamily="18" charset="0"/>
                        </a:rPr>
                        <a:t> (2)</a:t>
                      </a:r>
                      <a:endParaRPr lang="vi-VN" sz="3000" b="1"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l">
                        <a:lnSpc>
                          <a:spcPct val="115000"/>
                        </a:lnSpc>
                        <a:spcBef>
                          <a:spcPts val="200"/>
                        </a:spcBef>
                        <a:spcAft>
                          <a:spcPts val="200"/>
                        </a:spcAft>
                      </a:pPr>
                      <a:r>
                        <a:rPr lang="vi-VN" sz="3000" b="1">
                          <a:solidFill>
                            <a:schemeClr val="tx1"/>
                          </a:solidFill>
                          <a:effectLst/>
                          <a:latin typeface="Aptos" panose="020B0004020202020204" pitchFamily="34" charset="0"/>
                          <a:ea typeface="Times New Roman" panose="02020603050405020304" pitchFamily="18" charset="0"/>
                        </a:rPr>
                        <a:t>Sản xuất tinh trùng và hormone sinh dục nam.</a:t>
                      </a:r>
                      <a:endParaRPr lang="vi-VN" sz="3000" b="1">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0771879"/>
                  </a:ext>
                </a:extLst>
              </a:tr>
              <a:tr h="251486">
                <a:tc>
                  <a:txBody>
                    <a:bodyPr/>
                    <a:lstStyle/>
                    <a:p>
                      <a:pPr marL="30480" marR="30480" algn="l">
                        <a:lnSpc>
                          <a:spcPct val="115000"/>
                        </a:lnSpc>
                        <a:spcBef>
                          <a:spcPts val="200"/>
                        </a:spcBef>
                        <a:spcAft>
                          <a:spcPts val="200"/>
                        </a:spcAft>
                      </a:pPr>
                      <a:r>
                        <a:rPr lang="vi-VN" sz="3000" b="1" dirty="0">
                          <a:solidFill>
                            <a:schemeClr val="tx1"/>
                          </a:solidFill>
                          <a:effectLst/>
                          <a:latin typeface="Aptos" panose="020B0004020202020204" pitchFamily="34" charset="0"/>
                          <a:ea typeface="Times New Roman" panose="02020603050405020304" pitchFamily="18" charset="0"/>
                        </a:rPr>
                        <a:t>Mào </a:t>
                      </a:r>
                      <a:r>
                        <a:rPr lang="vi-VN" sz="3000" b="1">
                          <a:solidFill>
                            <a:schemeClr val="tx1"/>
                          </a:solidFill>
                          <a:effectLst/>
                          <a:latin typeface="Aptos" panose="020B0004020202020204" pitchFamily="34" charset="0"/>
                          <a:ea typeface="Times New Roman" panose="02020603050405020304" pitchFamily="18" charset="0"/>
                        </a:rPr>
                        <a:t>tinh hoàn</a:t>
                      </a:r>
                      <a:r>
                        <a:rPr lang="en-US" sz="3000" b="1">
                          <a:solidFill>
                            <a:schemeClr val="tx1"/>
                          </a:solidFill>
                          <a:effectLst/>
                          <a:latin typeface="Aptos" panose="020B0004020202020204" pitchFamily="34" charset="0"/>
                          <a:ea typeface="Times New Roman" panose="02020603050405020304" pitchFamily="18" charset="0"/>
                        </a:rPr>
                        <a:t> (2)</a:t>
                      </a:r>
                      <a:endParaRPr lang="vi-VN" sz="3000" b="1" dirty="0">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l">
                        <a:lnSpc>
                          <a:spcPct val="115000"/>
                        </a:lnSpc>
                        <a:spcBef>
                          <a:spcPts val="200"/>
                        </a:spcBef>
                        <a:spcAft>
                          <a:spcPts val="200"/>
                        </a:spcAft>
                      </a:pPr>
                      <a:r>
                        <a:rPr lang="vi-VN" sz="3000" b="1" dirty="0">
                          <a:solidFill>
                            <a:schemeClr val="tx1"/>
                          </a:solidFill>
                          <a:effectLst/>
                          <a:latin typeface="Aptos" panose="020B0004020202020204" pitchFamily="34" charset="0"/>
                          <a:ea typeface="Times New Roman" panose="02020603050405020304" pitchFamily="18" charset="0"/>
                        </a:rPr>
                        <a:t>Nơi tinh trùng phát triển toàn</a:t>
                      </a:r>
                      <a:r>
                        <a:rPr lang="vi-VN" sz="3000" b="1" baseline="0" dirty="0">
                          <a:solidFill>
                            <a:schemeClr val="tx1"/>
                          </a:solidFill>
                          <a:effectLst/>
                          <a:latin typeface="Aptos" panose="020B0004020202020204" pitchFamily="34" charset="0"/>
                          <a:ea typeface="Times New Roman" panose="02020603050405020304" pitchFamily="18" charset="0"/>
                        </a:rPr>
                        <a:t> </a:t>
                      </a:r>
                      <a:r>
                        <a:rPr lang="vi-VN" sz="3000" b="1" dirty="0">
                          <a:solidFill>
                            <a:schemeClr val="tx1"/>
                          </a:solidFill>
                          <a:effectLst/>
                          <a:latin typeface="Aptos" panose="020B0004020202020204" pitchFamily="34" charset="0"/>
                          <a:ea typeface="Times New Roman" panose="02020603050405020304" pitchFamily="18" charset="0"/>
                        </a:rPr>
                        <a:t>diện.</a:t>
                      </a:r>
                      <a:endParaRPr lang="vi-VN" sz="3000" b="1"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67402"/>
                  </a:ext>
                </a:extLst>
              </a:tr>
              <a:tr h="251486">
                <a:tc>
                  <a:txBody>
                    <a:bodyPr/>
                    <a:lstStyle/>
                    <a:p>
                      <a:pPr marL="30480" marR="30480" algn="l">
                        <a:lnSpc>
                          <a:spcPct val="115000"/>
                        </a:lnSpc>
                        <a:spcBef>
                          <a:spcPts val="200"/>
                        </a:spcBef>
                        <a:spcAft>
                          <a:spcPts val="200"/>
                        </a:spcAft>
                      </a:pPr>
                      <a:r>
                        <a:rPr lang="vi-VN" sz="3000" b="1">
                          <a:solidFill>
                            <a:schemeClr val="tx1"/>
                          </a:solidFill>
                          <a:effectLst/>
                          <a:latin typeface="Aptos" panose="020B0004020202020204" pitchFamily="34" charset="0"/>
                          <a:ea typeface="Times New Roman" panose="02020603050405020304" pitchFamily="18" charset="0"/>
                        </a:rPr>
                        <a:t>Dương vật</a:t>
                      </a:r>
                      <a:endParaRPr lang="vi-VN" sz="3000" b="1">
                        <a:solidFill>
                          <a:schemeClr val="tx1"/>
                        </a:solidFill>
                        <a:effectLst/>
                        <a:latin typeface="Aptos" panose="020B0004020202020204" pitchFamily="34" charset="0"/>
                        <a:ea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l">
                        <a:lnSpc>
                          <a:spcPct val="115000"/>
                        </a:lnSpc>
                        <a:spcBef>
                          <a:spcPts val="200"/>
                        </a:spcBef>
                        <a:spcAft>
                          <a:spcPts val="200"/>
                        </a:spcAft>
                      </a:pPr>
                      <a:r>
                        <a:rPr lang="vi-VN" sz="3000" b="1" dirty="0">
                          <a:solidFill>
                            <a:schemeClr val="tx1"/>
                          </a:solidFill>
                          <a:effectLst/>
                          <a:latin typeface="Aptos" panose="020B0004020202020204" pitchFamily="34" charset="0"/>
                          <a:ea typeface="Times New Roman" panose="02020603050405020304" pitchFamily="18" charset="0"/>
                        </a:rPr>
                        <a:t>Có niệu đạo vừa là đường dẫn</a:t>
                      </a:r>
                      <a:r>
                        <a:rPr lang="vi-VN" sz="3000" b="1" baseline="0" dirty="0">
                          <a:solidFill>
                            <a:schemeClr val="tx1"/>
                          </a:solidFill>
                          <a:effectLst/>
                          <a:latin typeface="Aptos" panose="020B0004020202020204" pitchFamily="34" charset="0"/>
                          <a:ea typeface="Times New Roman" panose="02020603050405020304" pitchFamily="18" charset="0"/>
                        </a:rPr>
                        <a:t> </a:t>
                      </a:r>
                      <a:r>
                        <a:rPr lang="vi-VN" sz="3000" b="1" dirty="0">
                          <a:solidFill>
                            <a:schemeClr val="tx1"/>
                          </a:solidFill>
                          <a:effectLst/>
                          <a:latin typeface="Aptos" panose="020B0004020202020204" pitchFamily="34" charset="0"/>
                          <a:ea typeface="Times New Roman" panose="02020603050405020304" pitchFamily="18" charset="0"/>
                        </a:rPr>
                        <a:t>nước tiểu vừa là đường dẫn tinh.</a:t>
                      </a:r>
                      <a:endParaRPr lang="vi-VN" sz="3000" b="1" dirty="0">
                        <a:solidFill>
                          <a:schemeClr val="tx1"/>
                        </a:solidFill>
                        <a:effectLst/>
                        <a:latin typeface="Aptos" panose="020B0004020202020204" pitchFamily="34" charset="0"/>
                        <a:ea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0965337"/>
                  </a:ext>
                </a:extLst>
              </a:tr>
            </a:tbl>
          </a:graphicData>
        </a:graphic>
      </p:graphicFrame>
    </p:spTree>
    <p:extLst>
      <p:ext uri="{BB962C8B-B14F-4D97-AF65-F5344CB8AC3E}">
        <p14:creationId xmlns:p14="http://schemas.microsoft.com/office/powerpoint/2010/main" val="1728596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954</TotalTime>
  <Words>1393</Words>
  <Application>Microsoft Office PowerPoint</Application>
  <PresentationFormat>Custom</PresentationFormat>
  <Paragraphs>113</Paragraphs>
  <Slides>21</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Aptos</vt:lpstr>
      <vt:lpstr>Century Gothic</vt:lpstr>
      <vt:lpstr>Times New Roman</vt:lpstr>
      <vt:lpstr>Wingdings 3</vt:lpstr>
      <vt:lpstr>Calibri</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dtv</Manager>
  <Company>dtv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human reproductive system</dc:title>
  <dc:subject>dtv</dc:subject>
  <dc:creator>Trần Văn Dương</dc:creator>
  <cp:keywords>dtv</cp:keywords>
  <dc:description>dtv</dc:description>
  <cp:lastModifiedBy>Administrator</cp:lastModifiedBy>
  <cp:revision>69</cp:revision>
  <dcterms:created xsi:type="dcterms:W3CDTF">2006-08-16T00:00:00Z</dcterms:created>
  <dcterms:modified xsi:type="dcterms:W3CDTF">2026-04-23T07:59:12Z</dcterms:modified>
  <cp:category>dtv</cp:category>
  <dc:identifier>DAFk7l05qvo</dc:identifier>
  <cp:version>24</cp:version>
</cp:coreProperties>
</file>