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322" r:id="rId7"/>
    <p:sldId id="323" r:id="rId8"/>
    <p:sldId id="306" r:id="rId9"/>
    <p:sldId id="324" r:id="rId10"/>
    <p:sldId id="330" r:id="rId11"/>
    <p:sldId id="325" r:id="rId12"/>
    <p:sldId id="326" r:id="rId13"/>
    <p:sldId id="327" r:id="rId14"/>
    <p:sldId id="328" r:id="rId15"/>
  </p:sldIdLst>
  <p:sldSz cx="9144000" cy="5143500" type="screen16x9"/>
  <p:notesSz cx="6858000" cy="9144000"/>
  <p:embeddedFontLst>
    <p:embeddedFont>
      <p:font typeface="Didact Gothic" panose="020B0604020202020204" charset="0"/>
      <p:regular r:id="rId17"/>
    </p:embeddedFont>
    <p:embeddedFont>
      <p:font typeface="Oswa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502"/>
    <a:srgbClr val="D5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B165E6-6684-47CD-841E-6BAF6C53579B}">
  <a:tblStyle styleId="{F9B165E6-6684-47CD-841E-6BAF6C5357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4629"/>
  </p:normalViewPr>
  <p:slideViewPr>
    <p:cSldViewPr snapToGrid="0">
      <p:cViewPr varScale="1">
        <p:scale>
          <a:sx n="93" d="100"/>
          <a:sy n="93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43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10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74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985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0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a819d0d9b_0_20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a819d0d9b_0_20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a819d0d9b_0_19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a819d0d9b_0_19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0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76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8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819d0d9b_0_19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819d0d9b_0_19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00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1" y="1373825"/>
            <a:ext cx="5666700" cy="21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38675"/>
            <a:ext cx="56667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 idx="2"/>
          </p:nvPr>
        </p:nvSpPr>
        <p:spPr>
          <a:xfrm>
            <a:off x="3920575" y="2940775"/>
            <a:ext cx="19875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000" y="2743625"/>
            <a:ext cx="2679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33500" y="540000"/>
            <a:ext cx="2679900" cy="22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0025" y="3991200"/>
            <a:ext cx="2679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539996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26950" y="1390375"/>
            <a:ext cx="5090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1007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0000" y="1085300"/>
            <a:ext cx="23364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40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720000" y="1872101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 idx="3"/>
          </p:nvPr>
        </p:nvSpPr>
        <p:spPr>
          <a:xfrm>
            <a:off x="3403800" y="1085300"/>
            <a:ext cx="23364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540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5"/>
          </p:nvPr>
        </p:nvSpPr>
        <p:spPr>
          <a:xfrm>
            <a:off x="3403800" y="1872101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6"/>
          </p:nvPr>
        </p:nvSpPr>
        <p:spPr>
          <a:xfrm>
            <a:off x="720000" y="3299500"/>
            <a:ext cx="2336400" cy="7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75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8"/>
          </p:nvPr>
        </p:nvSpPr>
        <p:spPr>
          <a:xfrm>
            <a:off x="720000" y="4054500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 idx="9"/>
          </p:nvPr>
        </p:nvSpPr>
        <p:spPr>
          <a:xfrm>
            <a:off x="3403800" y="3299500"/>
            <a:ext cx="2336400" cy="7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13" hasCustomPrompt="1"/>
          </p:nvPr>
        </p:nvSpPr>
        <p:spPr>
          <a:xfrm>
            <a:off x="3403800" y="275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4"/>
          </p:nvPr>
        </p:nvSpPr>
        <p:spPr>
          <a:xfrm>
            <a:off x="3403800" y="4054500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  <a:effectLst>
            <a:outerShdw dist="38100" dir="23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256853" y="190466"/>
            <a:ext cx="8630292" cy="4784103"/>
            <a:chOff x="256853" y="190466"/>
            <a:chExt cx="8630292" cy="4784103"/>
          </a:xfrm>
        </p:grpSpPr>
        <p:grpSp>
          <p:nvGrpSpPr>
            <p:cNvPr id="9" name="Google Shape;9;p1"/>
            <p:cNvGrpSpPr/>
            <p:nvPr/>
          </p:nvGrpSpPr>
          <p:grpSpPr>
            <a:xfrm>
              <a:off x="256853" y="190466"/>
              <a:ext cx="195829" cy="195753"/>
              <a:chOff x="3258600" y="2392325"/>
              <a:chExt cx="101550" cy="101500"/>
            </a:xfrm>
          </p:grpSpPr>
          <p:sp>
            <p:nvSpPr>
              <p:cNvPr id="10" name="Google Shape;10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2;p1"/>
            <p:cNvGrpSpPr/>
            <p:nvPr/>
          </p:nvGrpSpPr>
          <p:grpSpPr>
            <a:xfrm>
              <a:off x="8691316" y="190466"/>
              <a:ext cx="195829" cy="195753"/>
              <a:chOff x="3258600" y="2392325"/>
              <a:chExt cx="101550" cy="10150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1"/>
            <p:cNvGrpSpPr/>
            <p:nvPr/>
          </p:nvGrpSpPr>
          <p:grpSpPr>
            <a:xfrm>
              <a:off x="256853" y="4778816"/>
              <a:ext cx="195829" cy="195753"/>
              <a:chOff x="3258600" y="2392325"/>
              <a:chExt cx="101550" cy="101500"/>
            </a:xfrm>
          </p:grpSpPr>
          <p:sp>
            <p:nvSpPr>
              <p:cNvPr id="16" name="Google Shape;16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1"/>
            <p:cNvGrpSpPr/>
            <p:nvPr/>
          </p:nvGrpSpPr>
          <p:grpSpPr>
            <a:xfrm>
              <a:off x="8691316" y="4778816"/>
              <a:ext cx="195829" cy="195753"/>
              <a:chOff x="3258600" y="2392325"/>
              <a:chExt cx="101550" cy="101500"/>
            </a:xfrm>
          </p:grpSpPr>
          <p:sp>
            <p:nvSpPr>
              <p:cNvPr id="19" name="Google Shape;19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62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ctrTitle"/>
          </p:nvPr>
        </p:nvSpPr>
        <p:spPr>
          <a:xfrm>
            <a:off x="972551" y="1491352"/>
            <a:ext cx="7203306" cy="21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</a:t>
            </a:r>
            <a:r>
              <a:rPr lang="en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</a:t>
            </a:r>
            <a:endParaRPr sz="4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ABAF44E-BB4C-C3A3-5E8C-D4B3214CB7A4}"/>
              </a:ext>
            </a:extLst>
          </p:cNvPr>
          <p:cNvSpPr/>
          <p:nvPr/>
        </p:nvSpPr>
        <p:spPr>
          <a:xfrm>
            <a:off x="4224670" y="290623"/>
            <a:ext cx="517451" cy="496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F3A097-41A5-2A4C-ADC8-DF84E7D66FEB}"/>
              </a:ext>
            </a:extLst>
          </p:cNvPr>
          <p:cNvSpPr txBox="1"/>
          <p:nvPr/>
        </p:nvSpPr>
        <p:spPr>
          <a:xfrm>
            <a:off x="501161" y="245326"/>
            <a:ext cx="8141677" cy="588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19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xác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định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Input, Output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vì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Muốn giải một bài toán thì cần biết những gì đã cho và những gì cần tìm?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 biết những dữ liệu nào được đưa vào cho máy tính xử lí và kết quả máy tính cần trả ra là gì.</a:t>
            </a:r>
          </a:p>
          <a:p>
            <a:pPr algn="just">
              <a:lnSpc>
                <a:spcPct val="150000"/>
              </a:lnSpc>
            </a:pP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19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9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để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điều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khiển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máy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tính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thực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giải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19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hiểu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1950" b="1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1950" kern="100" dirty="0" err="1">
                <a:solidFill>
                  <a:srgbClr val="08050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để</a:t>
            </a:r>
            <a:r>
              <a:rPr lang="en-US" sz="1950" kern="100" dirty="0">
                <a:solidFill>
                  <a:srgbClr val="08050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solidFill>
                  <a:srgbClr val="08050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ạo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thể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đúng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Nếu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đúng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với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thì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máy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tính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sẽ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kết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quả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9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đúng</a:t>
            </a:r>
            <a:r>
              <a:rPr lang="en-US" sz="19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vi-VN" sz="195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VN" sz="195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VN" sz="1950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E3F5D-7291-9610-9539-58E4490C14F5}"/>
              </a:ext>
            </a:extLst>
          </p:cNvPr>
          <p:cNvSpPr txBox="1"/>
          <p:nvPr/>
        </p:nvSpPr>
        <p:spPr>
          <a:xfrm>
            <a:off x="463061" y="-1290764"/>
            <a:ext cx="7889631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VN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490CB17E-2A04-8F6A-A9BB-DA6FAFF1D4DB}"/>
              </a:ext>
            </a:extLst>
          </p:cNvPr>
          <p:cNvSpPr/>
          <p:nvPr/>
        </p:nvSpPr>
        <p:spPr>
          <a:xfrm>
            <a:off x="375138" y="0"/>
            <a:ext cx="8393723" cy="961293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endParaRPr lang="en-VN" sz="20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442A0614-38E5-BD3C-F3DE-2F834B9F06BA}"/>
              </a:ext>
            </a:extLst>
          </p:cNvPr>
          <p:cNvSpPr/>
          <p:nvPr/>
        </p:nvSpPr>
        <p:spPr>
          <a:xfrm>
            <a:off x="375138" y="1215864"/>
            <a:ext cx="1078524" cy="70338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1060962C-90BE-D244-D08B-D302A6F4D11B}"/>
              </a:ext>
            </a:extLst>
          </p:cNvPr>
          <p:cNvSpPr/>
          <p:nvPr/>
        </p:nvSpPr>
        <p:spPr>
          <a:xfrm>
            <a:off x="1277814" y="1215864"/>
            <a:ext cx="3057704" cy="70338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</a:rPr>
              <a:t>Xác định bài toán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2B2E-2390-4523-E038-3113F3532ED2}"/>
              </a:ext>
            </a:extLst>
          </p:cNvPr>
          <p:cNvSpPr txBox="1"/>
          <p:nvPr/>
        </p:nvSpPr>
        <p:spPr>
          <a:xfrm>
            <a:off x="2137719" y="2074819"/>
            <a:ext cx="5325762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Input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Output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CE6AF4B9-716C-22E9-3D3A-DE786B87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18" b="3465"/>
          <a:stretch/>
        </p:blipFill>
        <p:spPr>
          <a:xfrm>
            <a:off x="-520630" y="2562448"/>
            <a:ext cx="10642460" cy="24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C03E2C-3A6B-9CA9-90FE-3DC7677E46A6}"/>
              </a:ext>
            </a:extLst>
          </p:cNvPr>
          <p:cNvSpPr txBox="1"/>
          <p:nvPr/>
        </p:nvSpPr>
        <p:spPr>
          <a:xfrm>
            <a:off x="314651" y="223497"/>
            <a:ext cx="8514693" cy="1089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📍 </a:t>
            </a:r>
            <a:r>
              <a:rPr lang="vi-VN" sz="2800" b="1" dirty="0">
                <a:solidFill>
                  <a:srgbClr val="C00000"/>
                </a:solidFill>
              </a:rPr>
              <a:t>Ví dụ</a:t>
            </a:r>
          </a:p>
          <a:p>
            <a:pPr algn="just">
              <a:lnSpc>
                <a:spcPct val="150000"/>
              </a:lnSpc>
            </a:pPr>
            <a:r>
              <a:rPr lang="en-US" sz="2800" b="1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i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2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vi-VN" sz="2800"/>
              <a:t>Tìm tất cả các ước số của một số nguyên.</a:t>
            </a:r>
            <a:endParaRPr lang="en-VN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068DB4-AEA8-5A82-63F8-7BED03657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60950"/>
              </p:ext>
            </p:extLst>
          </p:nvPr>
        </p:nvGraphicFramePr>
        <p:xfrm>
          <a:off x="314651" y="1748306"/>
          <a:ext cx="8514693" cy="1198880"/>
        </p:xfrm>
        <a:graphic>
          <a:graphicData uri="http://schemas.openxmlformats.org/drawingml/2006/table">
            <a:tbl>
              <a:tblPr firstRow="1" firstCol="1" bandRow="1">
                <a:tableStyleId>{F9B165E6-6684-47CD-841E-6BAF6C53579B}</a:tableStyleId>
              </a:tblPr>
              <a:tblGrid>
                <a:gridCol w="3425141">
                  <a:extLst>
                    <a:ext uri="{9D8B030D-6E8A-4147-A177-3AD203B41FA5}">
                      <a16:colId xmlns:a16="http://schemas.microsoft.com/office/drawing/2014/main" val="159731669"/>
                    </a:ext>
                  </a:extLst>
                </a:gridCol>
                <a:gridCol w="5089552">
                  <a:extLst>
                    <a:ext uri="{9D8B030D-6E8A-4147-A177-3AD203B41FA5}">
                      <a16:colId xmlns:a16="http://schemas.microsoft.com/office/drawing/2014/main" val="2554911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INPUT:</a:t>
                      </a:r>
                      <a:endParaRPr lang="en-VN" sz="24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smtClean="0">
                          <a:effectLst/>
                        </a:rPr>
                        <a:t>Cho số</a:t>
                      </a:r>
                      <a:r>
                        <a:rPr lang="en-US" sz="2400" kern="100" baseline="0" smtClean="0">
                          <a:effectLst/>
                        </a:rPr>
                        <a:t> nguyên N</a:t>
                      </a:r>
                      <a:endParaRPr lang="en-VN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OUTPUT:</a:t>
                      </a:r>
                      <a:endParaRPr lang="en-VN" sz="24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smtClean="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Đưa</a:t>
                      </a:r>
                      <a:r>
                        <a:rPr lang="en-US" sz="2400" kern="100" baseline="0" smtClean="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 ra các số ước của số nguyên N</a:t>
                      </a:r>
                      <a:endParaRPr lang="en-VN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3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E3F5D-7291-9610-9539-58E4490C14F5}"/>
              </a:ext>
            </a:extLst>
          </p:cNvPr>
          <p:cNvSpPr txBox="1"/>
          <p:nvPr/>
        </p:nvSpPr>
        <p:spPr>
          <a:xfrm>
            <a:off x="463061" y="-1290764"/>
            <a:ext cx="7889631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VN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442A0614-38E5-BD3C-F3DE-2F834B9F06BA}"/>
              </a:ext>
            </a:extLst>
          </p:cNvPr>
          <p:cNvSpPr/>
          <p:nvPr/>
        </p:nvSpPr>
        <p:spPr>
          <a:xfrm>
            <a:off x="249014" y="288800"/>
            <a:ext cx="1078524" cy="70338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1060962C-90BE-D244-D08B-D302A6F4D11B}"/>
              </a:ext>
            </a:extLst>
          </p:cNvPr>
          <p:cNvSpPr/>
          <p:nvPr/>
        </p:nvSpPr>
        <p:spPr>
          <a:xfrm>
            <a:off x="1151689" y="288800"/>
            <a:ext cx="2843841" cy="70338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</a:rPr>
              <a:t>Tìm thuật toán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2B2E-2390-4523-E038-3113F3532ED2}"/>
              </a:ext>
            </a:extLst>
          </p:cNvPr>
          <p:cNvSpPr txBox="1"/>
          <p:nvPr/>
        </p:nvSpPr>
        <p:spPr>
          <a:xfrm>
            <a:off x="2137719" y="1039547"/>
            <a:ext cx="532576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7B2FE-E256-E7A1-6CDB-DDA37C98FD9B}"/>
              </a:ext>
            </a:extLst>
          </p:cNvPr>
          <p:cNvSpPr txBox="1"/>
          <p:nvPr/>
        </p:nvSpPr>
        <p:spPr>
          <a:xfrm>
            <a:off x="463061" y="1524754"/>
            <a:ext cx="868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/>
              <a:t>📍</a:t>
            </a:r>
            <a:r>
              <a:rPr lang="en-VN" sz="2000" b="1" dirty="0">
                <a:solidFill>
                  <a:srgbClr val="C00000"/>
                </a:solidFill>
              </a:rPr>
              <a:t>Bước 1. </a:t>
            </a:r>
            <a:r>
              <a:rPr lang="en-VN" sz="2000" dirty="0"/>
              <a:t>Nhập giá trị của </a:t>
            </a:r>
            <a:r>
              <a:rPr lang="en-VN" sz="2000" i="1" dirty="0">
                <a:solidFill>
                  <a:srgbClr val="080502"/>
                </a:solidFill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en-VN" sz="2000" b="1" dirty="0">
                <a:solidFill>
                  <a:srgbClr val="C00000"/>
                </a:solidFill>
              </a:rPr>
              <a:t>📍Bước 2</a:t>
            </a:r>
            <a:r>
              <a:rPr lang="en-VN" sz="2000" b="1"/>
              <a:t>. </a:t>
            </a:r>
            <a:r>
              <a:rPr lang="en-US" sz="2000" smtClean="0"/>
              <a:t>Cho biến đếm i =1;</a:t>
            </a:r>
            <a:endParaRPr lang="en-VN" sz="2000" dirty="0"/>
          </a:p>
          <a:p>
            <a:pPr>
              <a:lnSpc>
                <a:spcPct val="150000"/>
              </a:lnSpc>
            </a:pPr>
            <a:r>
              <a:rPr lang="en-VN" sz="2000" b="1" dirty="0">
                <a:solidFill>
                  <a:srgbClr val="C00000"/>
                </a:solidFill>
              </a:rPr>
              <a:t>📍Bước 3. </a:t>
            </a:r>
            <a:r>
              <a:rPr lang="en-VN" sz="2000"/>
              <a:t>Lặp </a:t>
            </a:r>
            <a:r>
              <a:rPr lang="en-US" sz="2000" smtClean="0"/>
              <a:t>từ i đến </a:t>
            </a:r>
            <a:r>
              <a:rPr lang="en-VN" sz="2000" i="1" smtClean="0"/>
              <a:t>N</a:t>
            </a:r>
            <a:r>
              <a:rPr lang="en-VN" sz="2000" smtClean="0"/>
              <a:t> </a:t>
            </a:r>
            <a:r>
              <a:rPr lang="en-VN" sz="2000" dirty="0"/>
              <a:t>lần: </a:t>
            </a:r>
          </a:p>
          <a:p>
            <a:pPr>
              <a:lnSpc>
                <a:spcPct val="150000"/>
              </a:lnSpc>
            </a:pPr>
            <a:r>
              <a:rPr lang="en-VN" sz="2000"/>
              <a:t>	</a:t>
            </a:r>
            <a:r>
              <a:rPr lang="en-US" sz="2000" smtClean="0"/>
              <a:t>     </a:t>
            </a:r>
            <a:r>
              <a:rPr lang="en-VN" sz="2000" smtClean="0"/>
              <a:t>Yêu </a:t>
            </a:r>
            <a:r>
              <a:rPr lang="en-VN" sz="2000"/>
              <a:t>cầu </a:t>
            </a:r>
            <a:r>
              <a:rPr lang="en-US" sz="2000" smtClean="0"/>
              <a:t>Kiểm tra N chia hết cho i thì in giá trị của i; </a:t>
            </a:r>
            <a:endParaRPr lang="en-VN" sz="2000" i="1" dirty="0"/>
          </a:p>
        </p:txBody>
      </p:sp>
    </p:spTree>
    <p:extLst>
      <p:ext uri="{BB962C8B-B14F-4D97-AF65-F5344CB8AC3E}">
        <p14:creationId xmlns:p14="http://schemas.microsoft.com/office/powerpoint/2010/main" val="24978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E3F5D-7291-9610-9539-58E4490C14F5}"/>
              </a:ext>
            </a:extLst>
          </p:cNvPr>
          <p:cNvSpPr txBox="1"/>
          <p:nvPr/>
        </p:nvSpPr>
        <p:spPr>
          <a:xfrm>
            <a:off x="463061" y="-1290764"/>
            <a:ext cx="7889631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VN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442A0614-38E5-BD3C-F3DE-2F834B9F06BA}"/>
              </a:ext>
            </a:extLst>
          </p:cNvPr>
          <p:cNvSpPr/>
          <p:nvPr/>
        </p:nvSpPr>
        <p:spPr>
          <a:xfrm>
            <a:off x="249014" y="288800"/>
            <a:ext cx="1078524" cy="70338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1060962C-90BE-D244-D08B-D302A6F4D11B}"/>
              </a:ext>
            </a:extLst>
          </p:cNvPr>
          <p:cNvSpPr/>
          <p:nvPr/>
        </p:nvSpPr>
        <p:spPr>
          <a:xfrm>
            <a:off x="1151689" y="288800"/>
            <a:ext cx="3420311" cy="70338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</a:rPr>
              <a:t>Viết chương trình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2B2E-2390-4523-E038-3113F3532ED2}"/>
              </a:ext>
            </a:extLst>
          </p:cNvPr>
          <p:cNvSpPr txBox="1"/>
          <p:nvPr/>
        </p:nvSpPr>
        <p:spPr>
          <a:xfrm>
            <a:off x="248816" y="932228"/>
            <a:ext cx="810387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Viết chương trình là để mô tả một thuật toán cho máy tính hiểu được và thực hiện được.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7" y="2074818"/>
            <a:ext cx="6347172" cy="30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720000" y="579441"/>
            <a:ext cx="77040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sz="3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756AA5AD-EDF0-D554-B8A4-83D1C6799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/>
        </p:blipFill>
        <p:spPr>
          <a:xfrm>
            <a:off x="-795423" y="1508760"/>
            <a:ext cx="4938475" cy="3634740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86BA9907-D87C-A866-824F-239BD0D58C1C}"/>
              </a:ext>
            </a:extLst>
          </p:cNvPr>
          <p:cNvSpPr/>
          <p:nvPr/>
        </p:nvSpPr>
        <p:spPr>
          <a:xfrm>
            <a:off x="3238500" y="1508760"/>
            <a:ext cx="5734050" cy="2019300"/>
          </a:xfrm>
          <a:prstGeom prst="wedgeEllipseCallout">
            <a:avLst>
              <a:gd name="adj1" fmla="val -52272"/>
              <a:gd name="adj2" fmla="val 3991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9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title"/>
          </p:nvPr>
        </p:nvSpPr>
        <p:spPr>
          <a:xfrm>
            <a:off x="0" y="611912"/>
            <a:ext cx="9410700" cy="3919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F: GIẢI QUYẾT </a:t>
            </a:r>
            <a:r>
              <a:rPr lang="en" sz="3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</a:t>
            </a:r>
            <a:r>
              <a:rPr lang="en" sz="35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SỰ TRỢ GIÚP CỦA MÁY TÍNH</a:t>
            </a:r>
            <a:r>
              <a:rPr lang="en" sz="4000">
                <a:solidFill>
                  <a:srgbClr val="080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4000">
                <a:solidFill>
                  <a:srgbClr val="0805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TOÁN BẰNG MÁY TÍNH</a:t>
            </a:r>
            <a:endParaRPr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3;p28">
            <a:extLst>
              <a:ext uri="{FF2B5EF4-FFF2-40B4-BE49-F238E27FC236}">
                <a16:creationId xmlns:a16="http://schemas.microsoft.com/office/drawing/2014/main" id="{AA9797F8-4296-E312-551F-1AAAF53DDFC2}"/>
              </a:ext>
            </a:extLst>
          </p:cNvPr>
          <p:cNvSpPr txBox="1">
            <a:spLocks/>
          </p:cNvSpPr>
          <p:nvPr/>
        </p:nvSpPr>
        <p:spPr>
          <a:xfrm>
            <a:off x="739050" y="571345"/>
            <a:ext cx="7704000" cy="564300"/>
          </a:xfrm>
          <a:prstGeom prst="rect">
            <a:avLst/>
          </a:prstGeom>
          <a:noFill/>
          <a:ln>
            <a:noFill/>
          </a:ln>
          <a:effectLst>
            <a:outerShdw dist="38100" dir="23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US" sz="30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D606BF-F33A-EB53-C878-D5258D323BD4}"/>
              </a:ext>
            </a:extLst>
          </p:cNvPr>
          <p:cNvGrpSpPr/>
          <p:nvPr/>
        </p:nvGrpSpPr>
        <p:grpSpPr>
          <a:xfrm>
            <a:off x="579897" y="1635859"/>
            <a:ext cx="3166201" cy="1871782"/>
            <a:chOff x="560847" y="1643955"/>
            <a:chExt cx="3166201" cy="1871782"/>
          </a:xfrm>
        </p:grpSpPr>
        <p:sp>
          <p:nvSpPr>
            <p:cNvPr id="28" name="Snip Diagonal Corner Rectangle 27">
              <a:extLst>
                <a:ext uri="{FF2B5EF4-FFF2-40B4-BE49-F238E27FC236}">
                  <a16:creationId xmlns:a16="http://schemas.microsoft.com/office/drawing/2014/main" id="{4FD0D070-3037-3CD5-D0FA-1EE3EFA683CD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9" name="Snip Diagonal Corner Rectangle 28">
              <a:extLst>
                <a:ext uri="{FF2B5EF4-FFF2-40B4-BE49-F238E27FC236}">
                  <a16:creationId xmlns:a16="http://schemas.microsoft.com/office/drawing/2014/main" id="{A7AEA45B-CDFF-85A9-F8DA-4117E5109165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2000" b="1" dirty="0">
                  <a:solidFill>
                    <a:srgbClr val="0805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lang="en-VN" sz="2000" dirty="0">
                  <a:solidFill>
                    <a:srgbClr val="0805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hỗ trợ giải quyết vấn đề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2DACFD-80E1-03BF-D34E-4291A27ED9A9}"/>
              </a:ext>
            </a:extLst>
          </p:cNvPr>
          <p:cNvGrpSpPr/>
          <p:nvPr/>
        </p:nvGrpSpPr>
        <p:grpSpPr>
          <a:xfrm>
            <a:off x="4193613" y="1635859"/>
            <a:ext cx="4408589" cy="1871782"/>
            <a:chOff x="4174563" y="1643955"/>
            <a:chExt cx="4408589" cy="1871782"/>
          </a:xfrm>
        </p:grpSpPr>
        <p:sp>
          <p:nvSpPr>
            <p:cNvPr id="30" name="Snip Diagonal Corner Rectangle 29">
              <a:extLst>
                <a:ext uri="{FF2B5EF4-FFF2-40B4-BE49-F238E27FC236}">
                  <a16:creationId xmlns:a16="http://schemas.microsoft.com/office/drawing/2014/main" id="{DD5F714E-0759-0D54-C1D6-A9D3B2F75EF6}"/>
                </a:ext>
              </a:extLst>
            </p:cNvPr>
            <p:cNvSpPr/>
            <p:nvPr/>
          </p:nvSpPr>
          <p:spPr>
            <a:xfrm>
              <a:off x="4174563" y="1643955"/>
              <a:ext cx="4249436" cy="1710869"/>
            </a:xfrm>
            <a:prstGeom prst="snip2Diag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Snip Diagonal Corner Rectangle 30">
              <a:extLst>
                <a:ext uri="{FF2B5EF4-FFF2-40B4-BE49-F238E27FC236}">
                  <a16:creationId xmlns:a16="http://schemas.microsoft.com/office/drawing/2014/main" id="{641FFED0-2172-D3A2-4578-B013BA586E3D}"/>
                </a:ext>
              </a:extLst>
            </p:cNvPr>
            <p:cNvSpPr/>
            <p:nvPr/>
          </p:nvSpPr>
          <p:spPr>
            <a:xfrm>
              <a:off x="4333716" y="1804868"/>
              <a:ext cx="4249436" cy="1710869"/>
            </a:xfrm>
            <a:prstGeom prst="snip2Diag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2000" b="1" dirty="0">
                  <a:solidFill>
                    <a:srgbClr val="0805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lang="en-VN" sz="2000" dirty="0">
                  <a:solidFill>
                    <a:srgbClr val="0805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bước con người giao bài toán cho máy tính giải quyết</a:t>
              </a:r>
            </a:p>
          </p:txBody>
        </p:sp>
      </p:grpSp>
      <p:pic>
        <p:nvPicPr>
          <p:cNvPr id="1026" name="Picture 2" descr="Thiết Kế Vector Biểu Tượng Máy Tính | Công cụ đồ họa PNG Tải xuống miễn phí  - Pikbest">
            <a:extLst>
              <a:ext uri="{FF2B5EF4-FFF2-40B4-BE49-F238E27FC236}">
                <a16:creationId xmlns:a16="http://schemas.microsoft.com/office/drawing/2014/main" id="{F566AADA-2CC9-E53B-C4EB-039FD52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4" y="2504331"/>
            <a:ext cx="3007048" cy="30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0E81F4D5-4323-8CE8-6FC7-0DF2B2175A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61" y="2571750"/>
            <a:ext cx="3244284" cy="259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3047011" y="2431148"/>
            <a:ext cx="5749387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MÁY TÍNH HỖ TRỢ GIẢI QUYẾT VẤN ĐỀ</a:t>
            </a:r>
            <a:endParaRPr sz="4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326;p31"/>
          <p:cNvSpPr txBox="1">
            <a:spLocks noGrp="1"/>
          </p:cNvSpPr>
          <p:nvPr>
            <p:ph type="title" idx="2"/>
          </p:nvPr>
        </p:nvSpPr>
        <p:spPr>
          <a:xfrm>
            <a:off x="5273560" y="-19455"/>
            <a:ext cx="2679900" cy="22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3" name="Google Shape;343;p31"/>
          <p:cNvGrpSpPr/>
          <p:nvPr/>
        </p:nvGrpSpPr>
        <p:grpSpPr>
          <a:xfrm>
            <a:off x="4332763" y="2564100"/>
            <a:ext cx="101550" cy="101500"/>
            <a:chOff x="3258600" y="2392325"/>
            <a:chExt cx="101550" cy="101500"/>
          </a:xfrm>
        </p:grpSpPr>
        <p:sp>
          <p:nvSpPr>
            <p:cNvPr id="344" name="Google Shape;344;p31"/>
            <p:cNvSpPr/>
            <p:nvPr/>
          </p:nvSpPr>
          <p:spPr>
            <a:xfrm>
              <a:off x="3258600" y="2435000"/>
              <a:ext cx="101550" cy="16225"/>
            </a:xfrm>
            <a:custGeom>
              <a:avLst/>
              <a:gdLst/>
              <a:ahLst/>
              <a:cxnLst/>
              <a:rect l="l" t="t" r="r" b="b"/>
              <a:pathLst>
                <a:path w="4062" h="649" extrusionOk="0">
                  <a:moveTo>
                    <a:pt x="324" y="1"/>
                  </a:moveTo>
                  <a:cubicBezTo>
                    <a:pt x="146" y="1"/>
                    <a:pt x="0" y="145"/>
                    <a:pt x="0" y="324"/>
                  </a:cubicBezTo>
                  <a:cubicBezTo>
                    <a:pt x="0" y="503"/>
                    <a:pt x="146" y="648"/>
                    <a:pt x="324" y="648"/>
                  </a:cubicBezTo>
                  <a:lnTo>
                    <a:pt x="3738" y="648"/>
                  </a:lnTo>
                  <a:cubicBezTo>
                    <a:pt x="3916" y="648"/>
                    <a:pt x="4061" y="503"/>
                    <a:pt x="4061" y="324"/>
                  </a:cubicBezTo>
                  <a:cubicBezTo>
                    <a:pt x="4061" y="145"/>
                    <a:pt x="3916" y="1"/>
                    <a:pt x="3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301275" y="2392325"/>
              <a:ext cx="16225" cy="101500"/>
            </a:xfrm>
            <a:custGeom>
              <a:avLst/>
              <a:gdLst/>
              <a:ahLst/>
              <a:cxnLst/>
              <a:rect l="l" t="t" r="r" b="b"/>
              <a:pathLst>
                <a:path w="649" h="4060" extrusionOk="0">
                  <a:moveTo>
                    <a:pt x="325" y="0"/>
                  </a:moveTo>
                  <a:cubicBezTo>
                    <a:pt x="146" y="0"/>
                    <a:pt x="1" y="144"/>
                    <a:pt x="1" y="324"/>
                  </a:cubicBezTo>
                  <a:lnTo>
                    <a:pt x="1" y="3736"/>
                  </a:lnTo>
                  <a:cubicBezTo>
                    <a:pt x="1" y="3916"/>
                    <a:pt x="146" y="4060"/>
                    <a:pt x="325" y="4060"/>
                  </a:cubicBezTo>
                  <a:cubicBezTo>
                    <a:pt x="504" y="4060"/>
                    <a:pt x="647" y="3917"/>
                    <a:pt x="648" y="3736"/>
                  </a:cubicBezTo>
                  <a:lnTo>
                    <a:pt x="648" y="324"/>
                  </a:lnTo>
                  <a:cubicBezTo>
                    <a:pt x="648" y="144"/>
                    <a:pt x="504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31"/>
          <p:cNvGrpSpPr/>
          <p:nvPr/>
        </p:nvGrpSpPr>
        <p:grpSpPr>
          <a:xfrm>
            <a:off x="7325988" y="1179950"/>
            <a:ext cx="101550" cy="101500"/>
            <a:chOff x="3258600" y="2392325"/>
            <a:chExt cx="101550" cy="101500"/>
          </a:xfrm>
        </p:grpSpPr>
        <p:sp>
          <p:nvSpPr>
            <p:cNvPr id="347" name="Google Shape;347;p31"/>
            <p:cNvSpPr/>
            <p:nvPr/>
          </p:nvSpPr>
          <p:spPr>
            <a:xfrm>
              <a:off x="3258600" y="2435000"/>
              <a:ext cx="101550" cy="16225"/>
            </a:xfrm>
            <a:custGeom>
              <a:avLst/>
              <a:gdLst/>
              <a:ahLst/>
              <a:cxnLst/>
              <a:rect l="l" t="t" r="r" b="b"/>
              <a:pathLst>
                <a:path w="4062" h="649" extrusionOk="0">
                  <a:moveTo>
                    <a:pt x="324" y="1"/>
                  </a:moveTo>
                  <a:cubicBezTo>
                    <a:pt x="146" y="1"/>
                    <a:pt x="0" y="145"/>
                    <a:pt x="0" y="324"/>
                  </a:cubicBezTo>
                  <a:cubicBezTo>
                    <a:pt x="0" y="503"/>
                    <a:pt x="146" y="648"/>
                    <a:pt x="324" y="648"/>
                  </a:cubicBezTo>
                  <a:lnTo>
                    <a:pt x="3738" y="648"/>
                  </a:lnTo>
                  <a:cubicBezTo>
                    <a:pt x="3916" y="648"/>
                    <a:pt x="4061" y="503"/>
                    <a:pt x="4061" y="324"/>
                  </a:cubicBezTo>
                  <a:cubicBezTo>
                    <a:pt x="4061" y="145"/>
                    <a:pt x="3916" y="1"/>
                    <a:pt x="3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275" y="2392325"/>
              <a:ext cx="16225" cy="101500"/>
            </a:xfrm>
            <a:custGeom>
              <a:avLst/>
              <a:gdLst/>
              <a:ahLst/>
              <a:cxnLst/>
              <a:rect l="l" t="t" r="r" b="b"/>
              <a:pathLst>
                <a:path w="649" h="4060" extrusionOk="0">
                  <a:moveTo>
                    <a:pt x="325" y="0"/>
                  </a:moveTo>
                  <a:cubicBezTo>
                    <a:pt x="146" y="0"/>
                    <a:pt x="1" y="144"/>
                    <a:pt x="1" y="324"/>
                  </a:cubicBezTo>
                  <a:lnTo>
                    <a:pt x="1" y="3736"/>
                  </a:lnTo>
                  <a:cubicBezTo>
                    <a:pt x="1" y="3916"/>
                    <a:pt x="146" y="4060"/>
                    <a:pt x="325" y="4060"/>
                  </a:cubicBezTo>
                  <a:cubicBezTo>
                    <a:pt x="504" y="4060"/>
                    <a:pt x="647" y="3917"/>
                    <a:pt x="648" y="3736"/>
                  </a:cubicBezTo>
                  <a:lnTo>
                    <a:pt x="648" y="324"/>
                  </a:lnTo>
                  <a:cubicBezTo>
                    <a:pt x="648" y="144"/>
                    <a:pt x="504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31"/>
          <p:cNvGrpSpPr/>
          <p:nvPr/>
        </p:nvGrpSpPr>
        <p:grpSpPr>
          <a:xfrm>
            <a:off x="6322488" y="4217050"/>
            <a:ext cx="101550" cy="101500"/>
            <a:chOff x="3258600" y="2392325"/>
            <a:chExt cx="101550" cy="101500"/>
          </a:xfrm>
        </p:grpSpPr>
        <p:sp>
          <p:nvSpPr>
            <p:cNvPr id="350" name="Google Shape;350;p31"/>
            <p:cNvSpPr/>
            <p:nvPr/>
          </p:nvSpPr>
          <p:spPr>
            <a:xfrm>
              <a:off x="3258600" y="2435000"/>
              <a:ext cx="101550" cy="16225"/>
            </a:xfrm>
            <a:custGeom>
              <a:avLst/>
              <a:gdLst/>
              <a:ahLst/>
              <a:cxnLst/>
              <a:rect l="l" t="t" r="r" b="b"/>
              <a:pathLst>
                <a:path w="4062" h="649" extrusionOk="0">
                  <a:moveTo>
                    <a:pt x="324" y="1"/>
                  </a:moveTo>
                  <a:cubicBezTo>
                    <a:pt x="146" y="1"/>
                    <a:pt x="0" y="145"/>
                    <a:pt x="0" y="324"/>
                  </a:cubicBezTo>
                  <a:cubicBezTo>
                    <a:pt x="0" y="503"/>
                    <a:pt x="146" y="648"/>
                    <a:pt x="324" y="648"/>
                  </a:cubicBezTo>
                  <a:lnTo>
                    <a:pt x="3738" y="648"/>
                  </a:lnTo>
                  <a:cubicBezTo>
                    <a:pt x="3916" y="648"/>
                    <a:pt x="4061" y="503"/>
                    <a:pt x="4061" y="324"/>
                  </a:cubicBezTo>
                  <a:cubicBezTo>
                    <a:pt x="4061" y="145"/>
                    <a:pt x="3916" y="1"/>
                    <a:pt x="3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301275" y="2392325"/>
              <a:ext cx="16225" cy="101500"/>
            </a:xfrm>
            <a:custGeom>
              <a:avLst/>
              <a:gdLst/>
              <a:ahLst/>
              <a:cxnLst/>
              <a:rect l="l" t="t" r="r" b="b"/>
              <a:pathLst>
                <a:path w="649" h="4060" extrusionOk="0">
                  <a:moveTo>
                    <a:pt x="325" y="0"/>
                  </a:moveTo>
                  <a:cubicBezTo>
                    <a:pt x="146" y="0"/>
                    <a:pt x="1" y="144"/>
                    <a:pt x="1" y="324"/>
                  </a:cubicBezTo>
                  <a:lnTo>
                    <a:pt x="1" y="3736"/>
                  </a:lnTo>
                  <a:cubicBezTo>
                    <a:pt x="1" y="3916"/>
                    <a:pt x="146" y="4060"/>
                    <a:pt x="325" y="4060"/>
                  </a:cubicBezTo>
                  <a:cubicBezTo>
                    <a:pt x="504" y="4060"/>
                    <a:pt x="647" y="3917"/>
                    <a:pt x="648" y="3736"/>
                  </a:cubicBezTo>
                  <a:lnTo>
                    <a:pt x="648" y="324"/>
                  </a:lnTo>
                  <a:cubicBezTo>
                    <a:pt x="648" y="144"/>
                    <a:pt x="504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2" descr="Thiết Kế Vector Biểu Tượng Máy Tính | Công cụ đồ họa PNG Tải xuống miễn phí  - Pikbest">
            <a:extLst>
              <a:ext uri="{FF2B5EF4-FFF2-40B4-BE49-F238E27FC236}">
                <a16:creationId xmlns:a16="http://schemas.microsoft.com/office/drawing/2014/main" id="{A610E07C-3C54-9AAF-7889-AEF92C1F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65" y="788581"/>
            <a:ext cx="3752607" cy="37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17CA3D9-8E2E-B1FC-78CA-7AC8F1E9C866}"/>
              </a:ext>
            </a:extLst>
          </p:cNvPr>
          <p:cNvGrpSpPr/>
          <p:nvPr/>
        </p:nvGrpSpPr>
        <p:grpSpPr>
          <a:xfrm>
            <a:off x="540320" y="416659"/>
            <a:ext cx="8063360" cy="802541"/>
            <a:chOff x="560847" y="1643955"/>
            <a:chExt cx="3166201" cy="1871782"/>
          </a:xfrm>
        </p:grpSpPr>
        <p:sp>
          <p:nvSpPr>
            <p:cNvPr id="6" name="Snip Diagonal Corner Rectangle 5">
              <a:extLst>
                <a:ext uri="{FF2B5EF4-FFF2-40B4-BE49-F238E27FC236}">
                  <a16:creationId xmlns:a16="http://schemas.microsoft.com/office/drawing/2014/main" id="{DA5D9FE2-DD5C-2C29-A740-208B70A257BB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Snip Diagonal Corner Rectangle 6">
              <a:extLst>
                <a:ext uri="{FF2B5EF4-FFF2-40B4-BE49-F238E27FC236}">
                  <a16:creationId xmlns:a16="http://schemas.microsoft.com/office/drawing/2014/main" id="{0FAC1A33-F69E-4D6A-2589-0AD9ACB81B0F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giai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000" kern="100" dirty="0">
                  <a:solidFill>
                    <a:schemeClr val="tx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00" dirty="0">
                  <a:solidFill>
                    <a:schemeClr val="tx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kern="100" dirty="0">
                  <a:solidFill>
                    <a:schemeClr val="tx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?</a:t>
              </a:r>
              <a:endParaRPr lang="en-VN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4">
            <a:extLst>
              <a:ext uri="{FF2B5EF4-FFF2-40B4-BE49-F238E27FC236}">
                <a16:creationId xmlns:a16="http://schemas.microsoft.com/office/drawing/2014/main" id="{198782AD-A488-86A0-6B1A-FF537CE7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5873" y="-52373"/>
            <a:ext cx="1344984" cy="10070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8351F8-3D94-3E56-0F4A-EF60CCB7797A}"/>
              </a:ext>
            </a:extLst>
          </p:cNvPr>
          <p:cNvGrpSpPr/>
          <p:nvPr/>
        </p:nvGrpSpPr>
        <p:grpSpPr>
          <a:xfrm>
            <a:off x="-3070932" y="1386664"/>
            <a:ext cx="12548663" cy="3298731"/>
            <a:chOff x="-3070932" y="1386664"/>
            <a:chExt cx="12548663" cy="32987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AF3B7E-E057-303F-3DF1-69FF36E2745F}"/>
                </a:ext>
              </a:extLst>
            </p:cNvPr>
            <p:cNvGrpSpPr/>
            <p:nvPr/>
          </p:nvGrpSpPr>
          <p:grpSpPr>
            <a:xfrm>
              <a:off x="-3070932" y="1386664"/>
              <a:ext cx="12548663" cy="2835075"/>
              <a:chOff x="-3048630" y="739666"/>
              <a:chExt cx="12548663" cy="2835075"/>
            </a:xfrm>
          </p:grpSpPr>
          <p:pic>
            <p:nvPicPr>
              <p:cNvPr id="2" name="Picture 1" descr="A text with colorful arrows&#10;&#10;Description automatically generated with medium confidence">
                <a:extLst>
                  <a:ext uri="{FF2B5EF4-FFF2-40B4-BE49-F238E27FC236}">
                    <a16:creationId xmlns:a16="http://schemas.microsoft.com/office/drawing/2014/main" id="{C8CF3ACD-84BB-A307-E019-D11508C19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1295" r="3665" b="62113"/>
              <a:stretch/>
            </p:blipFill>
            <p:spPr>
              <a:xfrm>
                <a:off x="-519445" y="739666"/>
                <a:ext cx="10019478" cy="2346047"/>
              </a:xfrm>
              <a:prstGeom prst="rect">
                <a:avLst/>
              </a:prstGeom>
            </p:spPr>
          </p:pic>
          <p:pic>
            <p:nvPicPr>
              <p:cNvPr id="3" name="Picture 2" descr="A text with colorful arrows&#10;&#10;Description automatically generated with medium confidence">
                <a:extLst>
                  <a:ext uri="{FF2B5EF4-FFF2-40B4-BE49-F238E27FC236}">
                    <a16:creationId xmlns:a16="http://schemas.microsoft.com/office/drawing/2014/main" id="{2379140B-83AB-2FE4-8759-764259B0AD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24296" t="27854" r="69713" b="56518"/>
              <a:stretch/>
            </p:blipFill>
            <p:spPr>
              <a:xfrm>
                <a:off x="-3048630" y="2196050"/>
                <a:ext cx="5676948" cy="1378691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F1686-DE8C-B298-04F0-B7A3898CF0D3}"/>
                </a:ext>
              </a:extLst>
            </p:cNvPr>
            <p:cNvSpPr txBox="1"/>
            <p:nvPr/>
          </p:nvSpPr>
          <p:spPr>
            <a:xfrm>
              <a:off x="1915131" y="4285285"/>
              <a:ext cx="62832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1.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giai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000" i="1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đề</a:t>
              </a:r>
              <a:endParaRPr lang="en-VN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3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17CA3D9-8E2E-B1FC-78CA-7AC8F1E9C866}"/>
              </a:ext>
            </a:extLst>
          </p:cNvPr>
          <p:cNvGrpSpPr/>
          <p:nvPr/>
        </p:nvGrpSpPr>
        <p:grpSpPr>
          <a:xfrm>
            <a:off x="540320" y="602560"/>
            <a:ext cx="8063360" cy="802541"/>
            <a:chOff x="560847" y="1643955"/>
            <a:chExt cx="3166201" cy="1871782"/>
          </a:xfrm>
        </p:grpSpPr>
        <p:sp>
          <p:nvSpPr>
            <p:cNvPr id="6" name="Snip Diagonal Corner Rectangle 5">
              <a:extLst>
                <a:ext uri="{FF2B5EF4-FFF2-40B4-BE49-F238E27FC236}">
                  <a16:creationId xmlns:a16="http://schemas.microsoft.com/office/drawing/2014/main" id="{DA5D9FE2-DD5C-2C29-A740-208B70A257BB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Snip Diagonal Corner Rectangle 6">
              <a:extLst>
                <a:ext uri="{FF2B5EF4-FFF2-40B4-BE49-F238E27FC236}">
                  <a16:creationId xmlns:a16="http://schemas.microsoft.com/office/drawing/2014/main" id="{0FAC1A33-F69E-4D6A-2589-0AD9ACB81B0F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? Cho </a:t>
              </a:r>
              <a:r>
                <a:rPr lang="en-US" sz="2000" kern="100" dirty="0" err="1">
                  <a:solidFill>
                    <a:schemeClr val="tx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í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dụ</a:t>
              </a:r>
              <a:endPara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4">
            <a:extLst>
              <a:ext uri="{FF2B5EF4-FFF2-40B4-BE49-F238E27FC236}">
                <a16:creationId xmlns:a16="http://schemas.microsoft.com/office/drawing/2014/main" id="{198782AD-A488-86A0-6B1A-FF537CE7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5873" y="-52373"/>
            <a:ext cx="1344984" cy="1007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EF6678-CB9F-5D80-C8C3-5A5BAC11EA82}"/>
              </a:ext>
            </a:extLst>
          </p:cNvPr>
          <p:cNvSpPr txBox="1"/>
          <p:nvPr/>
        </p:nvSpPr>
        <p:spPr>
          <a:xfrm>
            <a:off x="540320" y="1619239"/>
            <a:ext cx="8063360" cy="107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500" dirty="0"/>
              <a:t>📍 </a:t>
            </a:r>
            <a:r>
              <a:rPr lang="vi-VN" sz="2000" b="1" dirty="0">
                <a:solidFill>
                  <a:srgbClr val="C00000"/>
                </a:solidFill>
              </a:rPr>
              <a:t>Bài toán tin học </a:t>
            </a:r>
            <a:r>
              <a:rPr lang="vi-VN" sz="2000" dirty="0"/>
              <a:t>là một nhiệm vụ có thể giao cho máy tính giải quyết hoặc giải quyết được một bài toán con của nó. </a:t>
            </a:r>
            <a:endParaRPr lang="en-V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BECB4-C4DF-1E20-CA17-321E5E46541F}"/>
              </a:ext>
            </a:extLst>
          </p:cNvPr>
          <p:cNvSpPr txBox="1"/>
          <p:nvPr/>
        </p:nvSpPr>
        <p:spPr>
          <a:xfrm>
            <a:off x="540320" y="2795828"/>
            <a:ext cx="806336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500" dirty="0"/>
              <a:t>📍 </a:t>
            </a:r>
            <a:r>
              <a:rPr lang="vi-VN" sz="2000" b="1" dirty="0">
                <a:solidFill>
                  <a:srgbClr val="C00000"/>
                </a:solidFill>
              </a:rPr>
              <a:t>Ví dụ: bài toán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Tìm tất cả các ước số của một số nguyên.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/>
              <a:t>G</a:t>
            </a:r>
            <a:r>
              <a:rPr lang="vi-VN" sz="2000" smtClean="0"/>
              <a:t>iải </a:t>
            </a:r>
            <a:r>
              <a:rPr lang="vi-VN" sz="2000"/>
              <a:t>phương trình bậc hai dạng  ax</a:t>
            </a:r>
            <a:r>
              <a:rPr lang="vi-VN" sz="2000" baseline="30000"/>
              <a:t>2</a:t>
            </a:r>
            <a:r>
              <a:rPr lang="vi-VN" sz="2000"/>
              <a:t>+bx+c=0, với mọi a≠0.</a:t>
            </a:r>
            <a:endParaRPr lang="en-US" sz="200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Tính </a:t>
            </a:r>
            <a:r>
              <a:rPr lang="vi-VN" sz="2000" dirty="0"/>
              <a:t>tiền nước sạch đã tiêu thụ của mỗi hộ gia đình. </a:t>
            </a:r>
            <a:endParaRPr lang="en-VN" sz="2000" dirty="0"/>
          </a:p>
        </p:txBody>
      </p:sp>
    </p:spTree>
    <p:extLst>
      <p:ext uri="{BB962C8B-B14F-4D97-AF65-F5344CB8AC3E}">
        <p14:creationId xmlns:p14="http://schemas.microsoft.com/office/powerpoint/2010/main" val="38140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223717" y="1580138"/>
            <a:ext cx="6366211" cy="30357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CÁC BƯỚC CON NGƯỜI GIAO BÀI TOÁN CHO MÁY TÍNH GIẢI QUYẾT</a:t>
            </a:r>
            <a:endParaRPr lang="vi-VN" sz="4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326;p31"/>
          <p:cNvSpPr txBox="1">
            <a:spLocks noGrp="1"/>
          </p:cNvSpPr>
          <p:nvPr>
            <p:ph type="title" idx="2"/>
          </p:nvPr>
        </p:nvSpPr>
        <p:spPr>
          <a:xfrm>
            <a:off x="2745176" y="-483046"/>
            <a:ext cx="2679900" cy="22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3" name="Google Shape;343;p31"/>
          <p:cNvGrpSpPr/>
          <p:nvPr/>
        </p:nvGrpSpPr>
        <p:grpSpPr>
          <a:xfrm>
            <a:off x="2095401" y="2603010"/>
            <a:ext cx="101550" cy="101500"/>
            <a:chOff x="3258600" y="2392325"/>
            <a:chExt cx="101550" cy="101500"/>
          </a:xfrm>
        </p:grpSpPr>
        <p:sp>
          <p:nvSpPr>
            <p:cNvPr id="344" name="Google Shape;344;p31"/>
            <p:cNvSpPr/>
            <p:nvPr/>
          </p:nvSpPr>
          <p:spPr>
            <a:xfrm>
              <a:off x="3258600" y="2435000"/>
              <a:ext cx="101550" cy="16225"/>
            </a:xfrm>
            <a:custGeom>
              <a:avLst/>
              <a:gdLst/>
              <a:ahLst/>
              <a:cxnLst/>
              <a:rect l="l" t="t" r="r" b="b"/>
              <a:pathLst>
                <a:path w="4062" h="649" extrusionOk="0">
                  <a:moveTo>
                    <a:pt x="324" y="1"/>
                  </a:moveTo>
                  <a:cubicBezTo>
                    <a:pt x="146" y="1"/>
                    <a:pt x="0" y="145"/>
                    <a:pt x="0" y="324"/>
                  </a:cubicBezTo>
                  <a:cubicBezTo>
                    <a:pt x="0" y="503"/>
                    <a:pt x="146" y="648"/>
                    <a:pt x="324" y="648"/>
                  </a:cubicBezTo>
                  <a:lnTo>
                    <a:pt x="3738" y="648"/>
                  </a:lnTo>
                  <a:cubicBezTo>
                    <a:pt x="3916" y="648"/>
                    <a:pt x="4061" y="503"/>
                    <a:pt x="4061" y="324"/>
                  </a:cubicBezTo>
                  <a:cubicBezTo>
                    <a:pt x="4061" y="145"/>
                    <a:pt x="3916" y="1"/>
                    <a:pt x="3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301275" y="2392325"/>
              <a:ext cx="16225" cy="101500"/>
            </a:xfrm>
            <a:custGeom>
              <a:avLst/>
              <a:gdLst/>
              <a:ahLst/>
              <a:cxnLst/>
              <a:rect l="l" t="t" r="r" b="b"/>
              <a:pathLst>
                <a:path w="649" h="4060" extrusionOk="0">
                  <a:moveTo>
                    <a:pt x="325" y="0"/>
                  </a:moveTo>
                  <a:cubicBezTo>
                    <a:pt x="146" y="0"/>
                    <a:pt x="1" y="144"/>
                    <a:pt x="1" y="324"/>
                  </a:cubicBezTo>
                  <a:lnTo>
                    <a:pt x="1" y="3736"/>
                  </a:lnTo>
                  <a:cubicBezTo>
                    <a:pt x="1" y="3916"/>
                    <a:pt x="146" y="4060"/>
                    <a:pt x="325" y="4060"/>
                  </a:cubicBezTo>
                  <a:cubicBezTo>
                    <a:pt x="504" y="4060"/>
                    <a:pt x="647" y="3917"/>
                    <a:pt x="648" y="3736"/>
                  </a:cubicBezTo>
                  <a:lnTo>
                    <a:pt x="648" y="324"/>
                  </a:lnTo>
                  <a:cubicBezTo>
                    <a:pt x="648" y="144"/>
                    <a:pt x="504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31"/>
          <p:cNvGrpSpPr/>
          <p:nvPr/>
        </p:nvGrpSpPr>
        <p:grpSpPr>
          <a:xfrm>
            <a:off x="5088626" y="1218860"/>
            <a:ext cx="101550" cy="101500"/>
            <a:chOff x="3258600" y="2392325"/>
            <a:chExt cx="101550" cy="101500"/>
          </a:xfrm>
        </p:grpSpPr>
        <p:sp>
          <p:nvSpPr>
            <p:cNvPr id="347" name="Google Shape;347;p31"/>
            <p:cNvSpPr/>
            <p:nvPr/>
          </p:nvSpPr>
          <p:spPr>
            <a:xfrm>
              <a:off x="3258600" y="2435000"/>
              <a:ext cx="101550" cy="16225"/>
            </a:xfrm>
            <a:custGeom>
              <a:avLst/>
              <a:gdLst/>
              <a:ahLst/>
              <a:cxnLst/>
              <a:rect l="l" t="t" r="r" b="b"/>
              <a:pathLst>
                <a:path w="4062" h="649" extrusionOk="0">
                  <a:moveTo>
                    <a:pt x="324" y="1"/>
                  </a:moveTo>
                  <a:cubicBezTo>
                    <a:pt x="146" y="1"/>
                    <a:pt x="0" y="145"/>
                    <a:pt x="0" y="324"/>
                  </a:cubicBezTo>
                  <a:cubicBezTo>
                    <a:pt x="0" y="503"/>
                    <a:pt x="146" y="648"/>
                    <a:pt x="324" y="648"/>
                  </a:cubicBezTo>
                  <a:lnTo>
                    <a:pt x="3738" y="648"/>
                  </a:lnTo>
                  <a:cubicBezTo>
                    <a:pt x="3916" y="648"/>
                    <a:pt x="4061" y="503"/>
                    <a:pt x="4061" y="324"/>
                  </a:cubicBezTo>
                  <a:cubicBezTo>
                    <a:pt x="4061" y="145"/>
                    <a:pt x="3916" y="1"/>
                    <a:pt x="3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275" y="2392325"/>
              <a:ext cx="16225" cy="101500"/>
            </a:xfrm>
            <a:custGeom>
              <a:avLst/>
              <a:gdLst/>
              <a:ahLst/>
              <a:cxnLst/>
              <a:rect l="l" t="t" r="r" b="b"/>
              <a:pathLst>
                <a:path w="649" h="4060" extrusionOk="0">
                  <a:moveTo>
                    <a:pt x="325" y="0"/>
                  </a:moveTo>
                  <a:cubicBezTo>
                    <a:pt x="146" y="0"/>
                    <a:pt x="1" y="144"/>
                    <a:pt x="1" y="324"/>
                  </a:cubicBezTo>
                  <a:lnTo>
                    <a:pt x="1" y="3736"/>
                  </a:lnTo>
                  <a:cubicBezTo>
                    <a:pt x="1" y="3916"/>
                    <a:pt x="146" y="4060"/>
                    <a:pt x="325" y="4060"/>
                  </a:cubicBezTo>
                  <a:cubicBezTo>
                    <a:pt x="504" y="4060"/>
                    <a:pt x="647" y="3917"/>
                    <a:pt x="648" y="3736"/>
                  </a:cubicBezTo>
                  <a:lnTo>
                    <a:pt x="648" y="324"/>
                  </a:lnTo>
                  <a:cubicBezTo>
                    <a:pt x="648" y="144"/>
                    <a:pt x="504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31"/>
          <p:cNvGrpSpPr/>
          <p:nvPr/>
        </p:nvGrpSpPr>
        <p:grpSpPr>
          <a:xfrm>
            <a:off x="4085126" y="4255960"/>
            <a:ext cx="101550" cy="101500"/>
            <a:chOff x="3258600" y="2392325"/>
            <a:chExt cx="101550" cy="101500"/>
          </a:xfrm>
        </p:grpSpPr>
        <p:sp>
          <p:nvSpPr>
            <p:cNvPr id="350" name="Google Shape;350;p31"/>
            <p:cNvSpPr/>
            <p:nvPr/>
          </p:nvSpPr>
          <p:spPr>
            <a:xfrm>
              <a:off x="3258600" y="2435000"/>
              <a:ext cx="101550" cy="16225"/>
            </a:xfrm>
            <a:custGeom>
              <a:avLst/>
              <a:gdLst/>
              <a:ahLst/>
              <a:cxnLst/>
              <a:rect l="l" t="t" r="r" b="b"/>
              <a:pathLst>
                <a:path w="4062" h="649" extrusionOk="0">
                  <a:moveTo>
                    <a:pt x="324" y="1"/>
                  </a:moveTo>
                  <a:cubicBezTo>
                    <a:pt x="146" y="1"/>
                    <a:pt x="0" y="145"/>
                    <a:pt x="0" y="324"/>
                  </a:cubicBezTo>
                  <a:cubicBezTo>
                    <a:pt x="0" y="503"/>
                    <a:pt x="146" y="648"/>
                    <a:pt x="324" y="648"/>
                  </a:cubicBezTo>
                  <a:lnTo>
                    <a:pt x="3738" y="648"/>
                  </a:lnTo>
                  <a:cubicBezTo>
                    <a:pt x="3916" y="648"/>
                    <a:pt x="4061" y="503"/>
                    <a:pt x="4061" y="324"/>
                  </a:cubicBezTo>
                  <a:cubicBezTo>
                    <a:pt x="4061" y="145"/>
                    <a:pt x="3916" y="1"/>
                    <a:pt x="3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301275" y="2392325"/>
              <a:ext cx="16225" cy="101500"/>
            </a:xfrm>
            <a:custGeom>
              <a:avLst/>
              <a:gdLst/>
              <a:ahLst/>
              <a:cxnLst/>
              <a:rect l="l" t="t" r="r" b="b"/>
              <a:pathLst>
                <a:path w="649" h="4060" extrusionOk="0">
                  <a:moveTo>
                    <a:pt x="325" y="0"/>
                  </a:moveTo>
                  <a:cubicBezTo>
                    <a:pt x="146" y="0"/>
                    <a:pt x="1" y="144"/>
                    <a:pt x="1" y="324"/>
                  </a:cubicBezTo>
                  <a:lnTo>
                    <a:pt x="1" y="3736"/>
                  </a:lnTo>
                  <a:cubicBezTo>
                    <a:pt x="1" y="3916"/>
                    <a:pt x="146" y="4060"/>
                    <a:pt x="325" y="4060"/>
                  </a:cubicBezTo>
                  <a:cubicBezTo>
                    <a:pt x="504" y="4060"/>
                    <a:pt x="647" y="3917"/>
                    <a:pt x="648" y="3736"/>
                  </a:cubicBezTo>
                  <a:lnTo>
                    <a:pt x="648" y="324"/>
                  </a:lnTo>
                  <a:cubicBezTo>
                    <a:pt x="648" y="144"/>
                    <a:pt x="504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622E8B65-CD72-2C20-DC58-BB9B3A46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80" y="1580138"/>
            <a:ext cx="3244284" cy="2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F3A097-41A5-2A4C-ADC8-DF84E7D66FEB}"/>
              </a:ext>
            </a:extLst>
          </p:cNvPr>
          <p:cNvSpPr txBox="1"/>
          <p:nvPr/>
        </p:nvSpPr>
        <p:spPr>
          <a:xfrm>
            <a:off x="556845" y="559006"/>
            <a:ext cx="814167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VN" sz="2000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627571-C700-8C77-60BE-5F4A83AD42F5}"/>
              </a:ext>
            </a:extLst>
          </p:cNvPr>
          <p:cNvGrpSpPr/>
          <p:nvPr/>
        </p:nvGrpSpPr>
        <p:grpSpPr>
          <a:xfrm>
            <a:off x="540320" y="1980225"/>
            <a:ext cx="8063360" cy="2260015"/>
            <a:chOff x="560847" y="1643955"/>
            <a:chExt cx="3166201" cy="1871782"/>
          </a:xfrm>
        </p:grpSpPr>
        <p:sp>
          <p:nvSpPr>
            <p:cNvPr id="10" name="Snip Diagonal Corner Rectangle 9">
              <a:extLst>
                <a:ext uri="{FF2B5EF4-FFF2-40B4-BE49-F238E27FC236}">
                  <a16:creationId xmlns:a16="http://schemas.microsoft.com/office/drawing/2014/main" id="{88082B3F-2BB5-3BC6-C843-4CA170062172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Snip Diagonal Corner Rectangle 10">
              <a:extLst>
                <a:ext uri="{FF2B5EF4-FFF2-40B4-BE49-F238E27FC236}">
                  <a16:creationId xmlns:a16="http://schemas.microsoft.com/office/drawing/2014/main" id="{27E38F3C-8BA9-F592-E7DD-7508A82BB5CD}"/>
                </a:ext>
              </a:extLst>
            </p:cNvPr>
            <p:cNvSpPr/>
            <p:nvPr/>
          </p:nvSpPr>
          <p:spPr>
            <a:xfrm>
              <a:off x="720000" y="1804869"/>
              <a:ext cx="3007048" cy="1710868"/>
            </a:xfrm>
            <a:prstGeom prst="snip2Diag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dữ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(Input)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(Output)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?</a:t>
              </a:r>
              <a:endParaRPr lang="en-VN" sz="2000" kern="100" dirty="0">
                <a:solidFill>
                  <a:srgbClr val="08050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?</a:t>
              </a:r>
              <a:endParaRPr lang="en-VN" sz="2000" kern="100" dirty="0">
                <a:solidFill>
                  <a:srgbClr val="08050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kern="100" dirty="0">
                  <a:solidFill>
                    <a:srgbClr val="080502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?</a:t>
              </a:r>
              <a:endParaRPr lang="en-VN" sz="2000" kern="100" dirty="0">
                <a:solidFill>
                  <a:srgbClr val="08050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4">
            <a:extLst>
              <a:ext uri="{FF2B5EF4-FFF2-40B4-BE49-F238E27FC236}">
                <a16:creationId xmlns:a16="http://schemas.microsoft.com/office/drawing/2014/main" id="{81EC50E6-D704-0568-C0F7-B5495B7E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5873" y="1325292"/>
            <a:ext cx="1344984" cy="10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ology Bundle by Slidesgo">
  <a:themeElements>
    <a:clrScheme name="Simple Light">
      <a:dk1>
        <a:srgbClr val="202237"/>
      </a:dk1>
      <a:lt1>
        <a:srgbClr val="FFFFFF"/>
      </a:lt1>
      <a:dk2>
        <a:srgbClr val="252A51"/>
      </a:dk2>
      <a:lt2>
        <a:srgbClr val="F1E0DA"/>
      </a:lt2>
      <a:accent1>
        <a:srgbClr val="D6C3BD"/>
      </a:accent1>
      <a:accent2>
        <a:srgbClr val="EFEFEF"/>
      </a:accent2>
      <a:accent3>
        <a:srgbClr val="E8A19D"/>
      </a:accent3>
      <a:accent4>
        <a:srgbClr val="FF2C58"/>
      </a:accent4>
      <a:accent5>
        <a:srgbClr val="A00A35"/>
      </a:accent5>
      <a:accent6>
        <a:srgbClr val="630216"/>
      </a:accent6>
      <a:hlink>
        <a:srgbClr val="202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561</Words>
  <Application>Microsoft Office PowerPoint</Application>
  <PresentationFormat>On-screen Show (16:9)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Wingdings</vt:lpstr>
      <vt:lpstr>Times New Roman</vt:lpstr>
      <vt:lpstr>Didact Gothic</vt:lpstr>
      <vt:lpstr>Oswald</vt:lpstr>
      <vt:lpstr>Aptos</vt:lpstr>
      <vt:lpstr>Technology Bundle by Slidesgo</vt:lpstr>
      <vt:lpstr>CHÀO MỪNG CÁC EM ĐẾN VỚI BÀI HỌC MÔN TIN HỌC</vt:lpstr>
      <vt:lpstr>KHỞI ĐỘNG</vt:lpstr>
      <vt:lpstr>CHỦ ĐỀ F: GIẢI QUYẾT VẤN ĐỀ VỚI SỰ TRỢ GIÚP CỦA MÁY TÍNH GIẢI BÀI TOÁN BẰNG MÁY TÍNH</vt:lpstr>
      <vt:lpstr>PowerPoint Presentation</vt:lpstr>
      <vt:lpstr>MÁY TÍNH HỖ TRỢ GIẢI QUYẾT VẤN ĐỀ</vt:lpstr>
      <vt:lpstr>PowerPoint Presentation</vt:lpstr>
      <vt:lpstr>PowerPoint Presentation</vt:lpstr>
      <vt:lpstr>CÁC BƯỚC CON NGƯỜI GIAO BÀI TOÁN CHO MÁY TÍNH GIẢI QUYẾT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MÔN TIN HỌC</dc:title>
  <dc:creator>tailieugiaovien.edu.vn</dc:creator>
  <cp:lastModifiedBy>Administrator</cp:lastModifiedBy>
  <cp:revision>6</cp:revision>
  <dcterms:modified xsi:type="dcterms:W3CDTF">2025-04-09T10:07:46Z</dcterms:modified>
</cp:coreProperties>
</file>