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57" r:id="rId4"/>
    <p:sldId id="258" r:id="rId5"/>
    <p:sldId id="259" r:id="rId6"/>
    <p:sldId id="260" r:id="rId7"/>
    <p:sldId id="261" r:id="rId8"/>
    <p:sldId id="285" r:id="rId9"/>
    <p:sldId id="263" r:id="rId10"/>
    <p:sldId id="264" r:id="rId11"/>
    <p:sldId id="265" r:id="rId12"/>
    <p:sldId id="266" r:id="rId13"/>
    <p:sldId id="267" r:id="rId14"/>
    <p:sldId id="268" r:id="rId15"/>
    <p:sldId id="269" r:id="rId16"/>
    <p:sldId id="270" r:id="rId17"/>
    <p:sldId id="286" r:id="rId18"/>
    <p:sldId id="271" r:id="rId19"/>
    <p:sldId id="272" r:id="rId20"/>
    <p:sldId id="273" r:id="rId21"/>
    <p:sldId id="274" r:id="rId22"/>
    <p:sldId id="287" r:id="rId23"/>
    <p:sldId id="276" r:id="rId24"/>
    <p:sldId id="288" r:id="rId25"/>
    <p:sldId id="278" r:id="rId26"/>
    <p:sldId id="279" r:id="rId27"/>
    <p:sldId id="289" r:id="rId28"/>
    <p:sldId id="281" r:id="rId29"/>
    <p:sldId id="282" r:id="rId30"/>
    <p:sldId id="290" r:id="rId31"/>
    <p:sldId id="283" r:id="rId32"/>
    <p:sldId id="284"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8" d="100"/>
          <a:sy n="68" d="100"/>
        </p:scale>
        <p:origin x="580" y="6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E844F17-3F87-4A3F-84A9-A0A9FB1AA723}"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B1CAB1-99DB-4D4C-9AC4-77F4567A1CDA}" type="slidenum">
              <a:rPr lang="en-US" smtClean="0"/>
              <a:t>‹#›</a:t>
            </a:fld>
            <a:endParaRPr lang="en-US"/>
          </a:p>
        </p:txBody>
      </p:sp>
    </p:spTree>
    <p:extLst>
      <p:ext uri="{BB962C8B-B14F-4D97-AF65-F5344CB8AC3E}">
        <p14:creationId xmlns:p14="http://schemas.microsoft.com/office/powerpoint/2010/main" val="3839983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844F17-3F87-4A3F-84A9-A0A9FB1AA723}"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B1CAB1-99DB-4D4C-9AC4-77F4567A1CDA}" type="slidenum">
              <a:rPr lang="en-US" smtClean="0"/>
              <a:t>‹#›</a:t>
            </a:fld>
            <a:endParaRPr lang="en-US"/>
          </a:p>
        </p:txBody>
      </p:sp>
    </p:spTree>
    <p:extLst>
      <p:ext uri="{BB962C8B-B14F-4D97-AF65-F5344CB8AC3E}">
        <p14:creationId xmlns:p14="http://schemas.microsoft.com/office/powerpoint/2010/main" val="2586496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844F17-3F87-4A3F-84A9-A0A9FB1AA723}"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B1CAB1-99DB-4D4C-9AC4-77F4567A1CDA}" type="slidenum">
              <a:rPr lang="en-US" smtClean="0"/>
              <a:t>‹#›</a:t>
            </a:fld>
            <a:endParaRPr lang="en-US"/>
          </a:p>
        </p:txBody>
      </p:sp>
    </p:spTree>
    <p:extLst>
      <p:ext uri="{BB962C8B-B14F-4D97-AF65-F5344CB8AC3E}">
        <p14:creationId xmlns:p14="http://schemas.microsoft.com/office/powerpoint/2010/main" val="2148980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844F17-3F87-4A3F-84A9-A0A9FB1AA723}"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B1CAB1-99DB-4D4C-9AC4-77F4567A1CDA}" type="slidenum">
              <a:rPr lang="en-US" smtClean="0"/>
              <a:t>‹#›</a:t>
            </a:fld>
            <a:endParaRPr lang="en-US"/>
          </a:p>
        </p:txBody>
      </p:sp>
    </p:spTree>
    <p:extLst>
      <p:ext uri="{BB962C8B-B14F-4D97-AF65-F5344CB8AC3E}">
        <p14:creationId xmlns:p14="http://schemas.microsoft.com/office/powerpoint/2010/main" val="3762368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E844F17-3F87-4A3F-84A9-A0A9FB1AA723}"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B1CAB1-99DB-4D4C-9AC4-77F4567A1CDA}" type="slidenum">
              <a:rPr lang="en-US" smtClean="0"/>
              <a:t>‹#›</a:t>
            </a:fld>
            <a:endParaRPr lang="en-US"/>
          </a:p>
        </p:txBody>
      </p:sp>
    </p:spTree>
    <p:extLst>
      <p:ext uri="{BB962C8B-B14F-4D97-AF65-F5344CB8AC3E}">
        <p14:creationId xmlns:p14="http://schemas.microsoft.com/office/powerpoint/2010/main" val="1378627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E844F17-3F87-4A3F-84A9-A0A9FB1AA723}"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B1CAB1-99DB-4D4C-9AC4-77F4567A1CDA}" type="slidenum">
              <a:rPr lang="en-US" smtClean="0"/>
              <a:t>‹#›</a:t>
            </a:fld>
            <a:endParaRPr lang="en-US"/>
          </a:p>
        </p:txBody>
      </p:sp>
    </p:spTree>
    <p:extLst>
      <p:ext uri="{BB962C8B-B14F-4D97-AF65-F5344CB8AC3E}">
        <p14:creationId xmlns:p14="http://schemas.microsoft.com/office/powerpoint/2010/main" val="3115822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844F17-3F87-4A3F-84A9-A0A9FB1AA723}" type="datetimeFigureOut">
              <a:rPr lang="en-US" smtClean="0"/>
              <a:t>2/26/2026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B1CAB1-99DB-4D4C-9AC4-77F4567A1CDA}" type="slidenum">
              <a:rPr lang="en-US" smtClean="0"/>
              <a:t>‹#›</a:t>
            </a:fld>
            <a:endParaRPr lang="en-US"/>
          </a:p>
        </p:txBody>
      </p:sp>
    </p:spTree>
    <p:extLst>
      <p:ext uri="{BB962C8B-B14F-4D97-AF65-F5344CB8AC3E}">
        <p14:creationId xmlns:p14="http://schemas.microsoft.com/office/powerpoint/2010/main" val="1952310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E844F17-3F87-4A3F-84A9-A0A9FB1AA723}" type="datetimeFigureOut">
              <a:rPr lang="en-US" smtClean="0"/>
              <a:t>2/26/2026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B1CAB1-99DB-4D4C-9AC4-77F4567A1CDA}" type="slidenum">
              <a:rPr lang="en-US" smtClean="0"/>
              <a:t>‹#›</a:t>
            </a:fld>
            <a:endParaRPr lang="en-US"/>
          </a:p>
        </p:txBody>
      </p:sp>
    </p:spTree>
    <p:extLst>
      <p:ext uri="{BB962C8B-B14F-4D97-AF65-F5344CB8AC3E}">
        <p14:creationId xmlns:p14="http://schemas.microsoft.com/office/powerpoint/2010/main" val="589791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844F17-3F87-4A3F-84A9-A0A9FB1AA723}" type="datetimeFigureOut">
              <a:rPr lang="en-US" smtClean="0"/>
              <a:t>2/26/2026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B1CAB1-99DB-4D4C-9AC4-77F4567A1CDA}" type="slidenum">
              <a:rPr lang="en-US" smtClean="0"/>
              <a:t>‹#›</a:t>
            </a:fld>
            <a:endParaRPr lang="en-US"/>
          </a:p>
        </p:txBody>
      </p:sp>
    </p:spTree>
    <p:extLst>
      <p:ext uri="{BB962C8B-B14F-4D97-AF65-F5344CB8AC3E}">
        <p14:creationId xmlns:p14="http://schemas.microsoft.com/office/powerpoint/2010/main" val="2689657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E844F17-3F87-4A3F-84A9-A0A9FB1AA723}"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B1CAB1-99DB-4D4C-9AC4-77F4567A1CDA}" type="slidenum">
              <a:rPr lang="en-US" smtClean="0"/>
              <a:t>‹#›</a:t>
            </a:fld>
            <a:endParaRPr lang="en-US"/>
          </a:p>
        </p:txBody>
      </p:sp>
    </p:spTree>
    <p:extLst>
      <p:ext uri="{BB962C8B-B14F-4D97-AF65-F5344CB8AC3E}">
        <p14:creationId xmlns:p14="http://schemas.microsoft.com/office/powerpoint/2010/main" val="2527801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E844F17-3F87-4A3F-84A9-A0A9FB1AA723}"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B1CAB1-99DB-4D4C-9AC4-77F4567A1CDA}" type="slidenum">
              <a:rPr lang="en-US" smtClean="0"/>
              <a:t>‹#›</a:t>
            </a:fld>
            <a:endParaRPr lang="en-US"/>
          </a:p>
        </p:txBody>
      </p:sp>
    </p:spTree>
    <p:extLst>
      <p:ext uri="{BB962C8B-B14F-4D97-AF65-F5344CB8AC3E}">
        <p14:creationId xmlns:p14="http://schemas.microsoft.com/office/powerpoint/2010/main" val="2802098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844F17-3F87-4A3F-84A9-A0A9FB1AA723}" type="datetimeFigureOut">
              <a:rPr lang="en-US" smtClean="0"/>
              <a:t>2/26/2026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B1CAB1-99DB-4D4C-9AC4-77F4567A1CDA}" type="slidenum">
              <a:rPr lang="en-US" smtClean="0"/>
              <a:t>‹#›</a:t>
            </a:fld>
            <a:endParaRPr lang="en-US"/>
          </a:p>
        </p:txBody>
      </p:sp>
    </p:spTree>
    <p:extLst>
      <p:ext uri="{BB962C8B-B14F-4D97-AF65-F5344CB8AC3E}">
        <p14:creationId xmlns:p14="http://schemas.microsoft.com/office/powerpoint/2010/main" val="3937437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2828" y="113288"/>
            <a:ext cx="12016673" cy="2321726"/>
          </a:xfrm>
          <a:prstGeom prst="rect">
            <a:avLst/>
          </a:prstGeom>
        </p:spPr>
        <p:txBody>
          <a:bodyPr wrap="square">
            <a:spAutoFit/>
          </a:bodyPr>
          <a:lstStyle/>
          <a:p>
            <a:pPr>
              <a:lnSpc>
                <a:spcPct val="115000"/>
              </a:lnSpc>
              <a:spcBef>
                <a:spcPts val="1000"/>
              </a:spcBef>
              <a:spcAft>
                <a:spcPts val="0"/>
              </a:spcAft>
            </a:pPr>
            <a:r>
              <a:rPr lang="en-US" sz="3200" b="1" smtClean="0">
                <a:solidFill>
                  <a:srgbClr val="FF0000"/>
                </a:solidFill>
                <a:latin typeface="Times New Roman" panose="02020603050405020304" pitchFamily="18" charset="0"/>
                <a:ea typeface="MS Gothic" panose="020B0609070205080204" pitchFamily="49" charset="-128"/>
                <a:cs typeface="Times New Roman" panose="02020603050405020304" pitchFamily="18" charset="0"/>
              </a:rPr>
              <a:t>Đề 1. Hiện </a:t>
            </a:r>
            <a:r>
              <a:rPr lang="en-US" sz="3200" b="1">
                <a:solidFill>
                  <a:srgbClr val="FF0000"/>
                </a:solidFill>
                <a:latin typeface="Times New Roman" panose="02020603050405020304" pitchFamily="18" charset="0"/>
                <a:ea typeface="MS Gothic" panose="020B0609070205080204" pitchFamily="49" charset="-128"/>
                <a:cs typeface="Times New Roman" panose="02020603050405020304" pitchFamily="18" charset="0"/>
              </a:rPr>
              <a:t>nay, đất nước đang trong thời kì hội nhập, nhưng một bộ phận học sinh vẫn chưa biết sử dụng CNTT hoặc sử dụng không phục vụ cho mục đích học tập. Hãy viết bài văn trình bày suy nghĩ về vấn đề trên và nêu giải pháp</a:t>
            </a:r>
            <a:endParaRPr lang="en-US" sz="3200" b="1">
              <a:solidFill>
                <a:srgbClr val="FF0000"/>
              </a:solidFill>
              <a:latin typeface="Calibri" panose="020F0502020204030204" pitchFamily="34" charset="0"/>
              <a:ea typeface="MS Gothic" panose="020B0609070205080204" pitchFamily="49" charset="-128"/>
              <a:cs typeface="Times New Roman" panose="02020603050405020304" pitchFamily="18" charset="0"/>
            </a:endParaRPr>
          </a:p>
        </p:txBody>
      </p:sp>
    </p:spTree>
    <p:extLst>
      <p:ext uri="{BB962C8B-B14F-4D97-AF65-F5344CB8AC3E}">
        <p14:creationId xmlns:p14="http://schemas.microsoft.com/office/powerpoint/2010/main" val="2783385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012" y="0"/>
            <a:ext cx="12178514" cy="6771084"/>
          </a:xfrm>
          <a:prstGeom prst="rect">
            <a:avLst/>
          </a:prstGeom>
          <a:noFill/>
        </p:spPr>
        <p:txBody>
          <a:bodyPr wrap="square" rtlCol="0">
            <a:spAutoFit/>
          </a:bodyPr>
          <a:lstStyle/>
          <a:p>
            <a:pPr lvl="0">
              <a:spcAft>
                <a:spcPts val="0"/>
              </a:spcAft>
            </a:pPr>
            <a:r>
              <a:rPr lang="en-US" sz="320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Bằng chứng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b="1">
                <a:latin typeface="Times New Roman" panose="02020603050405020304" pitchFamily="18" charset="0"/>
                <a:ea typeface="Times New Roman" panose="02020603050405020304" pitchFamily="18" charset="0"/>
                <a:cs typeface="Times New Roman" panose="02020603050405020304" pitchFamily="18" charset="0"/>
              </a:rPr>
              <a:t>Học sinh lớp 8 tại Trường THCS Trần Phú (Hà Nội) </a:t>
            </a:r>
            <a:r>
              <a:rPr lang="en-US" sz="3200">
                <a:latin typeface="Times New Roman" panose="02020603050405020304" pitchFamily="18" charset="0"/>
                <a:ea typeface="Times New Roman" panose="02020603050405020304" pitchFamily="18" charset="0"/>
                <a:cs typeface="Times New Roman" panose="02020603050405020304" pitchFamily="18" charset="0"/>
              </a:rPr>
              <a:t>làm bài thuyết trình về môi trường bằng </a:t>
            </a:r>
            <a:r>
              <a:rPr lang="en-US" sz="3200" b="1">
                <a:latin typeface="Times New Roman" panose="02020603050405020304" pitchFamily="18" charset="0"/>
                <a:ea typeface="Times New Roman" panose="02020603050405020304" pitchFamily="18" charset="0"/>
                <a:cs typeface="Times New Roman" panose="02020603050405020304" pitchFamily="18" charset="0"/>
              </a:rPr>
              <a:t>Canva và chia sẻ qua </a:t>
            </a:r>
            <a:r>
              <a:rPr lang="en-US" sz="3200" b="1" smtClean="0">
                <a:latin typeface="Times New Roman" panose="02020603050405020304" pitchFamily="18" charset="0"/>
                <a:ea typeface="Times New Roman" panose="02020603050405020304" pitchFamily="18" charset="0"/>
                <a:cs typeface="Times New Roman" panose="02020603050405020304" pitchFamily="18" charset="0"/>
              </a:rPr>
              <a:t>Google Classroom.</a:t>
            </a:r>
            <a:r>
              <a:rPr lang="vi-VN" sz="3200" b="1" smtClean="0">
                <a:latin typeface="Times New Roman" panose="02020603050405020304" pitchFamily="18" charset="0"/>
                <a:ea typeface="Times New Roman" panose="02020603050405020304" pitchFamily="18" charset="0"/>
                <a:cs typeface="Times New Roman" panose="02020603050405020304" pitchFamily="18" charset="0"/>
              </a:rPr>
              <a:t>..</a:t>
            </a: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một bài viết khá ấn tượng, hấp dẫn không chỉ là ND thuyết trình mà chính là kĩ năng sử dụng CNTT thuần thục đã làm cho bài viết độc đáo....</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đây cũng là sản phẩm HS tự mày mò, tự làm không cần sự hướng dẫn của thầy cô</a:t>
            </a:r>
            <a:endParaRPr lang="en-US" sz="3200">
              <a:latin typeface="Times New Roman" panose="02020603050405020304" pitchFamily="18" charset="0"/>
              <a:ea typeface="MS Mincho"/>
              <a:cs typeface="Times New Roman" panose="02020603050405020304" pitchFamily="18" charset="0"/>
            </a:endParaRPr>
          </a:p>
          <a:p>
            <a:pPr lvl="0">
              <a:spcAft>
                <a:spcPts val="0"/>
              </a:spcAft>
            </a:pP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Hay : trên các </a:t>
            </a:r>
            <a:r>
              <a:rPr lang="en-US" sz="3200">
                <a:latin typeface="Times New Roman" panose="02020603050405020304" pitchFamily="18" charset="0"/>
                <a:ea typeface="Times New Roman" panose="02020603050405020304" pitchFamily="18" charset="0"/>
                <a:cs typeface="Times New Roman" panose="02020603050405020304" pitchFamily="18" charset="0"/>
              </a:rPr>
              <a:t>nền tảng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khác </a:t>
            </a:r>
            <a:r>
              <a:rPr lang="en-US" sz="3200" b="1" smtClean="0">
                <a:latin typeface="Times New Roman" panose="02020603050405020304" pitchFamily="18" charset="0"/>
                <a:ea typeface="Times New Roman" panose="02020603050405020304" pitchFamily="18" charset="0"/>
                <a:cs typeface="Times New Roman" panose="02020603050405020304" pitchFamily="18" charset="0"/>
              </a:rPr>
              <a:t>YouTube</a:t>
            </a:r>
            <a:r>
              <a:rPr lang="en-US" sz="3200" b="1">
                <a:latin typeface="Times New Roman" panose="02020603050405020304" pitchFamily="18" charset="0"/>
                <a:ea typeface="Times New Roman" panose="02020603050405020304" pitchFamily="18" charset="0"/>
                <a:cs typeface="Times New Roman" panose="02020603050405020304" pitchFamily="18" charset="0"/>
              </a:rPr>
              <a:t>, TikTok</a:t>
            </a:r>
            <a:r>
              <a:rPr lang="en-US" sz="3200">
                <a:latin typeface="Times New Roman" panose="02020603050405020304" pitchFamily="18" charset="0"/>
                <a:ea typeface="Times New Roman" panose="02020603050405020304" pitchFamily="18" charset="0"/>
                <a:cs typeface="Times New Roman" panose="02020603050405020304" pitchFamily="18" charset="0"/>
              </a:rPr>
              <a:t>, có rất nhiều bạn học sinh </a:t>
            </a:r>
            <a:r>
              <a:rPr lang="en-US" sz="3200" b="1">
                <a:latin typeface="Times New Roman" panose="02020603050405020304" pitchFamily="18" charset="0"/>
                <a:ea typeface="Times New Roman" panose="02020603050405020304" pitchFamily="18" charset="0"/>
                <a:cs typeface="Times New Roman" panose="02020603050405020304" pitchFamily="18" charset="0"/>
              </a:rPr>
              <a:t>làm video chia sẻ cách học tốt, mẹo học nhanh bằng công n</a:t>
            </a:r>
            <a:r>
              <a:rPr lang="en-US" sz="3200">
                <a:latin typeface="Times New Roman" panose="02020603050405020304" pitchFamily="18" charset="0"/>
                <a:ea typeface="Times New Roman" panose="02020603050405020304" pitchFamily="18" charset="0"/>
                <a:cs typeface="Times New Roman" panose="02020603050405020304" pitchFamily="18" charset="0"/>
              </a:rPr>
              <a:t>ghệ (ghi chú số, dùng </a:t>
            </a:r>
            <a:r>
              <a:rPr lang="en-US" sz="3200" b="1">
                <a:latin typeface="Times New Roman" panose="02020603050405020304" pitchFamily="18" charset="0"/>
                <a:ea typeface="Times New Roman" panose="02020603050405020304" pitchFamily="18" charset="0"/>
                <a:cs typeface="Times New Roman" panose="02020603050405020304" pitchFamily="18" charset="0"/>
              </a:rPr>
              <a:t>flashcard online</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a:latin typeface="Times New Roman" panose="02020603050405020304" pitchFamily="18" charset="0"/>
                <a:ea typeface="Times New Roman" panose="02020603050405020304" pitchFamily="18" charset="0"/>
                <a:cs typeface="Times New Roman" panose="02020603050405020304" pitchFamily="18" charset="0"/>
              </a:rPr>
              <a:t>Điều này chứng tỏ khi học sinh được </a:t>
            </a: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định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hướng </a:t>
            </a:r>
            <a:r>
              <a:rPr lang="en-US" sz="3200">
                <a:latin typeface="Times New Roman" panose="02020603050405020304" pitchFamily="18" charset="0"/>
                <a:ea typeface="Times New Roman" panose="02020603050405020304" pitchFamily="18" charset="0"/>
                <a:cs typeface="Times New Roman" panose="02020603050405020304" pitchFamily="18" charset="0"/>
              </a:rPr>
              <a:t>đúng, các em có thể sáng tạo và chủ động học rất hiệu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quả</a:t>
            </a: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 kể cả việc tiếp cận </a:t>
            </a: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CNTT</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..giúp nâng cao chất lượng học tập không bị tụt hậu trong thời đại công nghệ số, đáp ứng đòi hỏi 1 tiêu chuẩn khắt khe về công dân toàn cầu...</a:t>
            </a:r>
            <a:endParaRPr lang="en-US" sz="3200">
              <a:latin typeface="Times New Roman" panose="02020603050405020304" pitchFamily="18" charset="0"/>
              <a:ea typeface="MS Mincho"/>
              <a:cs typeface="Times New Roman" panose="02020603050405020304" pitchFamily="18" charset="0"/>
            </a:endParaRPr>
          </a:p>
          <a:p>
            <a:endParaRPr lang="en-US"/>
          </a:p>
        </p:txBody>
      </p:sp>
    </p:spTree>
    <p:extLst>
      <p:ext uri="{BB962C8B-B14F-4D97-AF65-F5344CB8AC3E}">
        <p14:creationId xmlns:p14="http://schemas.microsoft.com/office/powerpoint/2010/main" val="41061516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089501" cy="6001643"/>
          </a:xfrm>
          <a:prstGeom prst="rect">
            <a:avLst/>
          </a:prstGeom>
        </p:spPr>
        <p:txBody>
          <a:bodyPr wrap="square">
            <a:spAutoFit/>
          </a:bodyPr>
          <a:lstStyle/>
          <a:p>
            <a:pPr lvl="0">
              <a:spcAft>
                <a:spcPts val="0"/>
              </a:spcAft>
            </a:pPr>
            <a:r>
              <a:rPr lang="en-US" sz="32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Giải pháp 2: Gia đình đồng hành và định </a:t>
            </a:r>
            <a:r>
              <a:rPr lang="en-US" sz="32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hướng</a:t>
            </a:r>
            <a:r>
              <a:rPr lang="vi-VN" sz="32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tốt</a:t>
            </a:r>
            <a:r>
              <a:rPr lang="vi-VN" sz="32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cho con trong việc học tập và tiếp cận CNTT</a:t>
            </a:r>
            <a:r>
              <a:rPr lang="en-US" sz="32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cũng chính là một GP.....</a:t>
            </a:r>
            <a:endParaRPr lang="en-US" sz="3200">
              <a:solidFill>
                <a:srgbClr val="FF0000"/>
              </a:solidFill>
              <a:latin typeface="Times New Roman" panose="02020603050405020304" pitchFamily="18" charset="0"/>
              <a:ea typeface="MS Mincho"/>
              <a:cs typeface="Times New Roman" panose="02020603050405020304" pitchFamily="18" charset="0"/>
            </a:endParaRPr>
          </a:p>
          <a:p>
            <a:pPr lvl="0">
              <a:spcAft>
                <a:spcPts val="0"/>
              </a:spcAft>
            </a:pPr>
            <a:r>
              <a:rPr lang="en-US" sz="3200" b="1">
                <a:latin typeface="Times New Roman" panose="02020603050405020304" pitchFamily="18" charset="0"/>
                <a:ea typeface="Times New Roman" panose="02020603050405020304" pitchFamily="18" charset="0"/>
                <a:cs typeface="Times New Roman" panose="02020603050405020304" pitchFamily="18" charset="0"/>
              </a:rPr>
              <a:t>Cách làm:</a:t>
            </a:r>
            <a:endParaRPr lang="en-US" sz="3200">
              <a:latin typeface="Times New Roman" panose="02020603050405020304" pitchFamily="18" charset="0"/>
              <a:ea typeface="MS Mincho"/>
              <a:cs typeface="Times New Roman" panose="02020603050405020304" pitchFamily="18" charset="0"/>
            </a:endParaRPr>
          </a:p>
          <a:p>
            <a:pPr lvl="1">
              <a:spcAft>
                <a:spcPts val="0"/>
              </a:spcAft>
            </a:pP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Cha </a:t>
            </a:r>
            <a:r>
              <a:rPr lang="en-US" sz="3200">
                <a:latin typeface="Times New Roman" panose="02020603050405020304" pitchFamily="18" charset="0"/>
                <a:ea typeface="Times New Roman" panose="02020603050405020304" pitchFamily="18" charset="0"/>
                <a:cs typeface="Times New Roman" panose="02020603050405020304" pitchFamily="18" charset="0"/>
              </a:rPr>
              <a:t>mẹ trang bị thiết bị cơ bản nếu có thể, hướng dẫn con sử dụng vào mục đích học tập.</a:t>
            </a:r>
            <a:endParaRPr lang="en-US" sz="3200">
              <a:latin typeface="Times New Roman" panose="02020603050405020304" pitchFamily="18" charset="0"/>
              <a:ea typeface="MS Mincho"/>
              <a:cs typeface="Times New Roman" panose="02020603050405020304" pitchFamily="18" charset="0"/>
            </a:endParaRPr>
          </a:p>
          <a:p>
            <a:pPr lvl="1">
              <a:spcAft>
                <a:spcPts val="0"/>
              </a:spcAft>
            </a:pP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Giới hạn thời gian dùng thiết bị cho giải trí, ưu tiên thời gian học.</a:t>
            </a:r>
            <a:endParaRPr lang="en-US" sz="3200" smtClean="0">
              <a:latin typeface="Times New Roman" panose="02020603050405020304" pitchFamily="18" charset="0"/>
              <a:ea typeface="MS Mincho"/>
              <a:cs typeface="Times New Roman" panose="02020603050405020304" pitchFamily="18" charset="0"/>
            </a:endParaRPr>
          </a:p>
          <a:p>
            <a:pPr lvl="1">
              <a:spcAft>
                <a:spcPts val="0"/>
              </a:spcAft>
            </a:pP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Đồng </a:t>
            </a:r>
            <a:r>
              <a:rPr lang="en-US" sz="3200">
                <a:latin typeface="Times New Roman" panose="02020603050405020304" pitchFamily="18" charset="0"/>
                <a:ea typeface="Times New Roman" panose="02020603050405020304" pitchFamily="18" charset="0"/>
                <a:cs typeface="Times New Roman" panose="02020603050405020304" pitchFamily="18" charset="0"/>
              </a:rPr>
              <a:t>hành cùng con trong việc sử dụng công nghệ.</a:t>
            </a:r>
            <a:endParaRPr lang="en-US" sz="3200">
              <a:latin typeface="Times New Roman" panose="02020603050405020304" pitchFamily="18" charset="0"/>
              <a:ea typeface="MS Mincho"/>
              <a:cs typeface="Times New Roman" panose="02020603050405020304" pitchFamily="18" charset="0"/>
            </a:endParaRPr>
          </a:p>
          <a:p>
            <a:pPr lvl="1">
              <a:spcAft>
                <a:spcPts val="0"/>
              </a:spcAft>
            </a:pP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Cha </a:t>
            </a:r>
            <a:r>
              <a:rPr lang="en-US" sz="3200">
                <a:latin typeface="Times New Roman" panose="02020603050405020304" pitchFamily="18" charset="0"/>
                <a:ea typeface="Times New Roman" panose="02020603050405020304" pitchFamily="18" charset="0"/>
                <a:cs typeface="Times New Roman" panose="02020603050405020304" pitchFamily="18" charset="0"/>
              </a:rPr>
              <a:t>mẹ không rành công nghệ có thể tham khảo thầy cô, bạn bè, tài liệu</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a:t>
            </a:r>
            <a:endParaRPr lang="vi-VN" sz="3200" smtClean="0">
              <a:latin typeface="Times New Roman" panose="02020603050405020304" pitchFamily="18" charset="0"/>
              <a:ea typeface="Times New Roman" panose="02020603050405020304" pitchFamily="18" charset="0"/>
              <a:cs typeface="Times New Roman" panose="02020603050405020304" pitchFamily="18" charset="0"/>
            </a:endParaRPr>
          </a:p>
          <a:p>
            <a:pPr lvl="1">
              <a:spcAft>
                <a:spcPts val="0"/>
              </a:spcAft>
            </a:pPr>
            <a:r>
              <a:rPr lang="vi-VN" sz="3200" b="1" smtClean="0">
                <a:latin typeface="Times New Roman" panose="02020603050405020304" pitchFamily="18" charset="0"/>
                <a:ea typeface="Times New Roman" panose="02020603050405020304" pitchFamily="18" charset="0"/>
                <a:cs typeface="Times New Roman" panose="02020603050405020304" pitchFamily="18" charset="0"/>
              </a:rPr>
              <a:t>Tính hiệu quả</a:t>
            </a:r>
            <a:r>
              <a:rPr lang="en-US" sz="3200" b="1" smtClean="0">
                <a:latin typeface="Times New Roman" panose="02020603050405020304" pitchFamily="18" charset="0"/>
                <a:ea typeface="Times New Roman" panose="02020603050405020304" pitchFamily="18" charset="0"/>
                <a:cs typeface="Times New Roman" panose="02020603050405020304" pitchFamily="18" charset="0"/>
              </a:rPr>
              <a:t>:</a:t>
            </a: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 -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Gia </a:t>
            </a:r>
            <a:r>
              <a:rPr lang="en-US" sz="3200">
                <a:latin typeface="Times New Roman" panose="02020603050405020304" pitchFamily="18" charset="0"/>
                <a:ea typeface="Times New Roman" panose="02020603050405020304" pitchFamily="18" charset="0"/>
                <a:cs typeface="Times New Roman" panose="02020603050405020304" pitchFamily="18" charset="0"/>
              </a:rPr>
              <a:t>đình là nền tảng định hướng hành vi</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a:latin typeface="Times New Roman" panose="02020603050405020304" pitchFamily="18" charset="0"/>
              <a:ea typeface="MS Mincho"/>
              <a:cs typeface="Times New Roman" panose="02020603050405020304" pitchFamily="18" charset="0"/>
            </a:endParaRPr>
          </a:p>
          <a:p>
            <a:pPr lvl="1">
              <a:spcAft>
                <a:spcPts val="0"/>
              </a:spcAft>
            </a:pP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Trẻ </a:t>
            </a:r>
            <a:r>
              <a:rPr lang="en-US" sz="3200">
                <a:latin typeface="Times New Roman" panose="02020603050405020304" pitchFamily="18" charset="0"/>
                <a:ea typeface="Times New Roman" panose="02020603050405020304" pitchFamily="18" charset="0"/>
                <a:cs typeface="Times New Roman" panose="02020603050405020304" pitchFamily="18" charset="0"/>
              </a:rPr>
              <a:t>được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gia đình hướng </a:t>
            </a:r>
            <a:r>
              <a:rPr lang="en-US" sz="3200">
                <a:latin typeface="Times New Roman" panose="02020603050405020304" pitchFamily="18" charset="0"/>
                <a:ea typeface="Times New Roman" panose="02020603050405020304" pitchFamily="18" charset="0"/>
                <a:cs typeface="Times New Roman" panose="02020603050405020304" pitchFamily="18" charset="0"/>
              </a:rPr>
              <a:t>dẫn từ nhỏ sẽ biết cách dùng công nghệ hiệu quả và an toàn</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a:latin typeface="Times New Roman" panose="02020603050405020304" pitchFamily="18" charset="0"/>
              <a:ea typeface="MS Mincho"/>
              <a:cs typeface="Times New Roman" panose="02020603050405020304" pitchFamily="18" charset="0"/>
            </a:endParaRPr>
          </a:p>
        </p:txBody>
      </p:sp>
    </p:spTree>
    <p:extLst>
      <p:ext uri="{BB962C8B-B14F-4D97-AF65-F5344CB8AC3E}">
        <p14:creationId xmlns:p14="http://schemas.microsoft.com/office/powerpoint/2010/main" val="938493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4736" y="0"/>
            <a:ext cx="12256735" cy="5130046"/>
          </a:xfrm>
          <a:prstGeom prst="rect">
            <a:avLst/>
          </a:prstGeom>
          <a:noFill/>
        </p:spPr>
        <p:txBody>
          <a:bodyPr wrap="square" rtlCol="0">
            <a:spAutoFit/>
          </a:bodyPr>
          <a:lstStyle/>
          <a:p>
            <a:pPr lvl="0">
              <a:spcAft>
                <a:spcPts val="0"/>
              </a:spcAft>
            </a:pPr>
            <a:r>
              <a:rPr lang="en-US" sz="32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Bằng </a:t>
            </a:r>
            <a:r>
              <a:rPr lang="en-US" sz="32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chứng</a:t>
            </a:r>
            <a:r>
              <a:rPr lang="en-US" sz="3200" b="1" smtClean="0">
                <a:latin typeface="Times New Roman" panose="02020603050405020304" pitchFamily="18" charset="0"/>
                <a:ea typeface="Times New Roman" panose="02020603050405020304" pitchFamily="18" charset="0"/>
                <a:cs typeface="Times New Roman" panose="02020603050405020304" pitchFamily="18" charset="0"/>
              </a:rPr>
              <a:t>:</a:t>
            </a:r>
            <a:r>
              <a:rPr lang="en-US" sz="3200">
                <a:latin typeface="Times New Roman" panose="02020603050405020304" pitchFamily="18" charset="0"/>
                <a:ea typeface="Times New Roman" panose="02020603050405020304" pitchFamily="18" charset="0"/>
                <a:cs typeface="Times New Roman" panose="02020603050405020304" pitchFamily="18" charset="0"/>
              </a:rPr>
              <a:t>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Trong </a:t>
            </a:r>
            <a:r>
              <a:rPr lang="en-US" sz="3200">
                <a:latin typeface="Times New Roman" panose="02020603050405020304" pitchFamily="18" charset="0"/>
                <a:ea typeface="Times New Roman" panose="02020603050405020304" pitchFamily="18" charset="0"/>
                <a:cs typeface="Times New Roman" panose="02020603050405020304" pitchFamily="18" charset="0"/>
              </a:rPr>
              <a:t>đợt dịch </a:t>
            </a:r>
            <a:r>
              <a:rPr lang="en-US" sz="3200" b="1">
                <a:latin typeface="Times New Roman" panose="02020603050405020304" pitchFamily="18" charset="0"/>
                <a:ea typeface="Times New Roman" panose="02020603050405020304" pitchFamily="18" charset="0"/>
                <a:cs typeface="Times New Roman" panose="02020603050405020304" pitchFamily="18" charset="0"/>
              </a:rPr>
              <a:t>COVID-19,</a:t>
            </a:r>
            <a:r>
              <a:rPr lang="en-US" sz="3200">
                <a:latin typeface="Times New Roman" panose="02020603050405020304" pitchFamily="18" charset="0"/>
                <a:ea typeface="Times New Roman" panose="02020603050405020304" pitchFamily="18" charset="0"/>
                <a:cs typeface="Times New Roman" panose="02020603050405020304" pitchFamily="18" charset="0"/>
              </a:rPr>
              <a:t> rất </a:t>
            </a:r>
            <a:r>
              <a:rPr lang="en-US" sz="3200" b="1">
                <a:latin typeface="Times New Roman" panose="02020603050405020304" pitchFamily="18" charset="0"/>
                <a:ea typeface="Times New Roman" panose="02020603050405020304" pitchFamily="18" charset="0"/>
                <a:cs typeface="Times New Roman" panose="02020603050405020304" pitchFamily="18" charset="0"/>
              </a:rPr>
              <a:t>nhiều phụ huynh dù không rành công nghệ</a:t>
            </a:r>
            <a:r>
              <a:rPr lang="en-US" sz="3200">
                <a:latin typeface="Times New Roman" panose="02020603050405020304" pitchFamily="18" charset="0"/>
                <a:ea typeface="Times New Roman" panose="02020603050405020304" pitchFamily="18" charset="0"/>
                <a:cs typeface="Times New Roman" panose="02020603050405020304" pitchFamily="18" charset="0"/>
              </a:rPr>
              <a:t> nhưng vẫn </a:t>
            </a:r>
            <a:r>
              <a:rPr lang="en-US" sz="3200" b="1">
                <a:latin typeface="Times New Roman" panose="02020603050405020304" pitchFamily="18" charset="0"/>
                <a:ea typeface="Times New Roman" panose="02020603050405020304" pitchFamily="18" charset="0"/>
                <a:cs typeface="Times New Roman" panose="02020603050405020304" pitchFamily="18" charset="0"/>
              </a:rPr>
              <a:t>cố gắng học cách đăng nhập Zoom, cài ứng dụng học tập</a:t>
            </a:r>
            <a:r>
              <a:rPr lang="en-US" sz="3200">
                <a:latin typeface="Times New Roman" panose="02020603050405020304" pitchFamily="18" charset="0"/>
                <a:ea typeface="Times New Roman" panose="02020603050405020304" pitchFamily="18" charset="0"/>
                <a:cs typeface="Times New Roman" panose="02020603050405020304" pitchFamily="18" charset="0"/>
              </a:rPr>
              <a:t> để hỗ trợ con học </a:t>
            </a:r>
            <a:r>
              <a:rPr lang="en-US" sz="3200" b="1">
                <a:latin typeface="Times New Roman" panose="02020603050405020304" pitchFamily="18" charset="0"/>
                <a:ea typeface="Times New Roman" panose="02020603050405020304" pitchFamily="18" charset="0"/>
                <a:cs typeface="Times New Roman" panose="02020603050405020304" pitchFamily="18" charset="0"/>
              </a:rPr>
              <a:t>online</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a:t>
            </a: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..giúp cho việc học tập của các con không bị gián đoạn</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 khi dịch bệnh căng thẳng→ </a:t>
            </a:r>
            <a:r>
              <a:rPr lang="en-US" sz="3200">
                <a:latin typeface="Times New Roman" panose="02020603050405020304" pitchFamily="18" charset="0"/>
                <a:ea typeface="Times New Roman" panose="02020603050405020304" pitchFamily="18" charset="0"/>
                <a:cs typeface="Times New Roman" panose="02020603050405020304" pitchFamily="18" charset="0"/>
              </a:rPr>
              <a:t>Điều này cho thấy sự đồng hành của gia đình là nền tảng giúp học sinh duy trì việc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học tốt có sự hỗ trợ đắc lực từ CNTT</a:t>
            </a:r>
            <a:endParaRPr lang="en-US" sz="3200">
              <a:latin typeface="Times New Roman" panose="02020603050405020304" pitchFamily="18" charset="0"/>
              <a:ea typeface="MS Mincho"/>
              <a:cs typeface="Times New Roman" panose="02020603050405020304" pitchFamily="18" charset="0"/>
            </a:endParaRPr>
          </a:p>
          <a:p>
            <a:pPr lvl="0">
              <a:spcAft>
                <a:spcPts val="0"/>
              </a:spcAft>
            </a:pP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 Ở </a:t>
            </a:r>
            <a:r>
              <a:rPr lang="en-US" sz="3200">
                <a:latin typeface="Times New Roman" panose="02020603050405020304" pitchFamily="18" charset="0"/>
                <a:ea typeface="Times New Roman" panose="02020603050405020304" pitchFamily="18" charset="0"/>
                <a:cs typeface="Times New Roman" panose="02020603050405020304" pitchFamily="18" charset="0"/>
              </a:rPr>
              <a:t>nhiều gia đình, phụ huynh </a:t>
            </a:r>
            <a:r>
              <a:rPr lang="en-US" sz="3200" b="1">
                <a:latin typeface="Times New Roman" panose="02020603050405020304" pitchFamily="18" charset="0"/>
                <a:ea typeface="Times New Roman" panose="02020603050405020304" pitchFamily="18" charset="0"/>
                <a:cs typeface="Times New Roman" panose="02020603050405020304" pitchFamily="18" charset="0"/>
              </a:rPr>
              <a:t>giới hạn giờ sử dụng thiết bị điện tử</a:t>
            </a:r>
            <a:r>
              <a:rPr lang="en-US" sz="3200">
                <a:latin typeface="Times New Roman" panose="02020603050405020304" pitchFamily="18" charset="0"/>
                <a:ea typeface="Times New Roman" panose="02020603050405020304" pitchFamily="18" charset="0"/>
                <a:cs typeface="Times New Roman" panose="02020603050405020304" pitchFamily="18" charset="0"/>
              </a:rPr>
              <a:t>, yêu cầu con hoàn thành bài tập trên máy trước khi giải trí</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a:latin typeface="Times New Roman" panose="02020603050405020304" pitchFamily="18" charset="0"/>
                <a:ea typeface="Times New Roman" panose="02020603050405020304" pitchFamily="18" charset="0"/>
                <a:cs typeface="Times New Roman" panose="02020603050405020304" pitchFamily="18" charset="0"/>
              </a:rPr>
              <a:t>Nhờ đó, học sinh </a:t>
            </a:r>
            <a:r>
              <a:rPr lang="en-US" sz="3200" b="1">
                <a:latin typeface="Times New Roman" panose="02020603050405020304" pitchFamily="18" charset="0"/>
                <a:ea typeface="Times New Roman" panose="02020603050405020304" pitchFamily="18" charset="0"/>
                <a:cs typeface="Times New Roman" panose="02020603050405020304" pitchFamily="18" charset="0"/>
              </a:rPr>
              <a:t>hình thành thói quen dùng thiết bị đúng mục đích</a:t>
            </a:r>
            <a:r>
              <a:rPr lang="en-US" sz="320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a:latin typeface="Times New Roman" panose="02020603050405020304" pitchFamily="18" charset="0"/>
              <a:ea typeface="MS Mincho"/>
              <a:cs typeface="Times New Roman" panose="02020603050405020304" pitchFamily="18" charset="0"/>
            </a:endParaRPr>
          </a:p>
          <a:p>
            <a:endParaRPr lang="en-US" sz="3200"/>
          </a:p>
        </p:txBody>
      </p:sp>
    </p:spTree>
    <p:extLst>
      <p:ext uri="{BB962C8B-B14F-4D97-AF65-F5344CB8AC3E}">
        <p14:creationId xmlns:p14="http://schemas.microsoft.com/office/powerpoint/2010/main" val="1025761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6644" y="0"/>
            <a:ext cx="12073317" cy="6494085"/>
          </a:xfrm>
          <a:prstGeom prst="rect">
            <a:avLst/>
          </a:prstGeom>
        </p:spPr>
        <p:txBody>
          <a:bodyPr wrap="square">
            <a:spAutoFit/>
          </a:bodyPr>
          <a:lstStyle/>
          <a:p>
            <a:pPr>
              <a:spcAft>
                <a:spcPts val="0"/>
              </a:spcAft>
            </a:pPr>
            <a:r>
              <a:rPr lang="en-US" sz="32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Giải pháp 3: Nhà trường đổi mới phương pháp giảng dạy</a:t>
            </a:r>
            <a:endParaRPr lang="en-US" sz="3200">
              <a:solidFill>
                <a:srgbClr val="FF0000"/>
              </a:solidFill>
              <a:latin typeface="Times New Roman" panose="02020603050405020304" pitchFamily="18" charset="0"/>
              <a:ea typeface="MS Mincho"/>
              <a:cs typeface="Times New Roman" panose="02020603050405020304" pitchFamily="18" charset="0"/>
            </a:endParaRPr>
          </a:p>
          <a:p>
            <a:pPr lvl="0">
              <a:spcAft>
                <a:spcPts val="0"/>
              </a:spcAft>
            </a:pPr>
            <a:r>
              <a:rPr lang="en-US" sz="32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Cách làm:</a:t>
            </a:r>
            <a:endParaRPr lang="en-US" sz="3200">
              <a:solidFill>
                <a:srgbClr val="FF0000"/>
              </a:solidFill>
              <a:latin typeface="Times New Roman" panose="02020603050405020304" pitchFamily="18" charset="0"/>
              <a:ea typeface="MS Mincho"/>
              <a:cs typeface="Times New Roman" panose="02020603050405020304" pitchFamily="18" charset="0"/>
            </a:endParaRPr>
          </a:p>
          <a:p>
            <a:pPr lvl="1">
              <a:spcAft>
                <a:spcPts val="0"/>
              </a:spcAft>
            </a:pP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Tổ </a:t>
            </a:r>
            <a:r>
              <a:rPr lang="en-US" sz="3200">
                <a:latin typeface="Times New Roman" panose="02020603050405020304" pitchFamily="18" charset="0"/>
                <a:ea typeface="Times New Roman" panose="02020603050405020304" pitchFamily="18" charset="0"/>
                <a:cs typeface="Times New Roman" panose="02020603050405020304" pitchFamily="18" charset="0"/>
              </a:rPr>
              <a:t>chức tiết học gắn với CNTT: học qua </a:t>
            </a:r>
            <a:r>
              <a:rPr lang="en-US" sz="3200" b="1">
                <a:latin typeface="Times New Roman" panose="02020603050405020304" pitchFamily="18" charset="0"/>
                <a:ea typeface="Times New Roman" panose="02020603050405020304" pitchFamily="18" charset="0"/>
                <a:cs typeface="Times New Roman" panose="02020603050405020304" pitchFamily="18" charset="0"/>
              </a:rPr>
              <a:t>slide, video</a:t>
            </a:r>
            <a:r>
              <a:rPr lang="en-US" sz="3200">
                <a:latin typeface="Times New Roman" panose="02020603050405020304" pitchFamily="18" charset="0"/>
                <a:ea typeface="Times New Roman" panose="02020603050405020304" pitchFamily="18" charset="0"/>
                <a:cs typeface="Times New Roman" panose="02020603050405020304" pitchFamily="18" charset="0"/>
              </a:rPr>
              <a:t>, phần mềm tương tác.</a:t>
            </a:r>
            <a:endParaRPr lang="en-US" sz="3200">
              <a:latin typeface="Times New Roman" panose="02020603050405020304" pitchFamily="18" charset="0"/>
              <a:ea typeface="MS Mincho"/>
              <a:cs typeface="Times New Roman" panose="02020603050405020304" pitchFamily="18" charset="0"/>
            </a:endParaRPr>
          </a:p>
          <a:p>
            <a:pPr lvl="1">
              <a:spcAft>
                <a:spcPts val="0"/>
              </a:spcAft>
            </a:pP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Đưa </a:t>
            </a:r>
            <a:r>
              <a:rPr lang="en-US" sz="3200">
                <a:latin typeface="Times New Roman" panose="02020603050405020304" pitchFamily="18" charset="0"/>
                <a:ea typeface="Times New Roman" panose="02020603050405020304" pitchFamily="18" charset="0"/>
                <a:cs typeface="Times New Roman" panose="02020603050405020304" pitchFamily="18" charset="0"/>
              </a:rPr>
              <a:t>nội dung kỹ năng số vào chương trình học hoặc ngoại khóa.</a:t>
            </a:r>
            <a:endParaRPr lang="en-US" sz="3200">
              <a:latin typeface="Times New Roman" panose="02020603050405020304" pitchFamily="18" charset="0"/>
              <a:ea typeface="MS Mincho"/>
              <a:cs typeface="Times New Roman" panose="02020603050405020304" pitchFamily="18" charset="0"/>
            </a:endParaRPr>
          </a:p>
          <a:p>
            <a:pPr lvl="1">
              <a:spcAft>
                <a:spcPts val="0"/>
              </a:spcAft>
            </a:pP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Thiết </a:t>
            </a:r>
            <a:r>
              <a:rPr lang="en-US" sz="3200">
                <a:latin typeface="Times New Roman" panose="02020603050405020304" pitchFamily="18" charset="0"/>
                <a:ea typeface="Times New Roman" panose="02020603050405020304" pitchFamily="18" charset="0"/>
                <a:cs typeface="Times New Roman" panose="02020603050405020304" pitchFamily="18" charset="0"/>
              </a:rPr>
              <a:t>kế dự án học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tập</a:t>
            </a: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 GAĐT</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a:latin typeface="Times New Roman" panose="02020603050405020304" pitchFamily="18" charset="0"/>
                <a:ea typeface="Times New Roman" panose="02020603050405020304" pitchFamily="18" charset="0"/>
                <a:cs typeface="Times New Roman" panose="02020603050405020304" pitchFamily="18" charset="0"/>
              </a:rPr>
              <a:t>làm video, bài thuyết trình, sản phẩm số…</a:t>
            </a:r>
            <a:endParaRPr lang="en-US" sz="3200">
              <a:latin typeface="Times New Roman" panose="02020603050405020304" pitchFamily="18" charset="0"/>
              <a:ea typeface="MS Mincho"/>
              <a:cs typeface="Times New Roman" panose="02020603050405020304" pitchFamily="18" charset="0"/>
            </a:endParaRPr>
          </a:p>
          <a:p>
            <a:pPr lvl="1">
              <a:spcAft>
                <a:spcPts val="0"/>
              </a:spcAft>
            </a:pP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Giáo </a:t>
            </a:r>
            <a:r>
              <a:rPr lang="en-US" sz="3200">
                <a:latin typeface="Times New Roman" panose="02020603050405020304" pitchFamily="18" charset="0"/>
                <a:ea typeface="Times New Roman" panose="02020603050405020304" pitchFamily="18" charset="0"/>
                <a:cs typeface="Times New Roman" panose="02020603050405020304" pitchFamily="18" charset="0"/>
              </a:rPr>
              <a:t>viên được bồi dưỡng kỹ năng CNTT để truyền cảm hứng cho học sinh</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a:latin typeface="Times New Roman" panose="02020603050405020304" pitchFamily="18" charset="0"/>
              <a:ea typeface="MS Mincho"/>
              <a:cs typeface="Times New Roman" panose="02020603050405020304" pitchFamily="18" charset="0"/>
            </a:endParaRPr>
          </a:p>
          <a:p>
            <a:pPr lvl="0">
              <a:spcAft>
                <a:spcPts val="0"/>
              </a:spcAft>
            </a:pPr>
            <a:r>
              <a:rPr lang="vi-VN" sz="3200" b="1" smtClean="0">
                <a:latin typeface="Times New Roman" panose="02020603050405020304" pitchFamily="18" charset="0"/>
                <a:ea typeface="Times New Roman" panose="02020603050405020304" pitchFamily="18" charset="0"/>
                <a:cs typeface="Times New Roman" panose="02020603050405020304" pitchFamily="18" charset="0"/>
              </a:rPr>
              <a:t>Tính hiệu quả</a:t>
            </a:r>
            <a:r>
              <a:rPr lang="en-US" sz="3200" b="1"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a:latin typeface="Times New Roman" panose="02020603050405020304" pitchFamily="18" charset="0"/>
              <a:ea typeface="MS Mincho"/>
              <a:cs typeface="Times New Roman" panose="02020603050405020304" pitchFamily="18" charset="0"/>
            </a:endParaRPr>
          </a:p>
          <a:p>
            <a:pPr lvl="1">
              <a:spcAft>
                <a:spcPts val="0"/>
              </a:spcAft>
            </a:pP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Khi </a:t>
            </a:r>
            <a:r>
              <a:rPr lang="en-US" sz="3200">
                <a:latin typeface="Times New Roman" panose="02020603050405020304" pitchFamily="18" charset="0"/>
                <a:ea typeface="Times New Roman" panose="02020603050405020304" pitchFamily="18" charset="0"/>
                <a:cs typeface="Times New Roman" panose="02020603050405020304" pitchFamily="18" charset="0"/>
              </a:rPr>
              <a:t>nhà trường chủ động, học sinh sẽ hình thành kỹ năng số từ sớm.</a:t>
            </a:r>
            <a:endParaRPr lang="en-US" sz="3200">
              <a:latin typeface="Times New Roman" panose="02020603050405020304" pitchFamily="18" charset="0"/>
              <a:ea typeface="MS Mincho"/>
              <a:cs typeface="Times New Roman" panose="02020603050405020304" pitchFamily="18" charset="0"/>
            </a:endParaRPr>
          </a:p>
          <a:p>
            <a:pPr lvl="1">
              <a:spcAft>
                <a:spcPts val="0"/>
              </a:spcAft>
            </a:pP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Tạo </a:t>
            </a:r>
            <a:r>
              <a:rPr lang="en-US" sz="3200">
                <a:latin typeface="Times New Roman" panose="02020603050405020304" pitchFamily="18" charset="0"/>
                <a:ea typeface="Times New Roman" panose="02020603050405020304" pitchFamily="18" charset="0"/>
                <a:cs typeface="Times New Roman" panose="02020603050405020304" pitchFamily="18" charset="0"/>
              </a:rPr>
              <a:t>môi trường học tập hiện đại, năng động, tăng hiệu quả tiếp thu.</a:t>
            </a:r>
            <a:endParaRPr lang="en-US" sz="3200">
              <a:latin typeface="Times New Roman" panose="02020603050405020304" pitchFamily="18" charset="0"/>
              <a:ea typeface="MS Mincho"/>
              <a:cs typeface="Times New Roman" panose="02020603050405020304" pitchFamily="18" charset="0"/>
            </a:endParaRPr>
          </a:p>
          <a:p>
            <a:pPr lvl="0">
              <a:spcAft>
                <a:spcPts val="0"/>
              </a:spcAft>
            </a:pP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a:effectLst/>
              <a:latin typeface="Times New Roman" panose="02020603050405020304" pitchFamily="18" charset="0"/>
              <a:ea typeface="MS Mincho"/>
              <a:cs typeface="Times New Roman" panose="02020603050405020304" pitchFamily="18" charset="0"/>
            </a:endParaRPr>
          </a:p>
        </p:txBody>
      </p:sp>
    </p:spTree>
    <p:extLst>
      <p:ext uri="{BB962C8B-B14F-4D97-AF65-F5344CB8AC3E}">
        <p14:creationId xmlns:p14="http://schemas.microsoft.com/office/powerpoint/2010/main" val="2785010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4736" y="105196"/>
            <a:ext cx="12040949" cy="3539430"/>
          </a:xfrm>
          <a:prstGeom prst="rect">
            <a:avLst/>
          </a:prstGeom>
          <a:noFill/>
        </p:spPr>
        <p:txBody>
          <a:bodyPr wrap="square" rtlCol="0">
            <a:spAutoFit/>
          </a:bodyPr>
          <a:lstStyle/>
          <a:p>
            <a:pPr lvl="0">
              <a:spcAft>
                <a:spcPts val="0"/>
              </a:spcAft>
            </a:pPr>
            <a:r>
              <a:rPr lang="vi-VN" sz="3200" b="1" smtClean="0">
                <a:latin typeface="Times New Roman" panose="02020603050405020304" pitchFamily="18" charset="0"/>
                <a:ea typeface="Times New Roman" panose="02020603050405020304" pitchFamily="18" charset="0"/>
                <a:cs typeface="Times New Roman" panose="02020603050405020304" pitchFamily="18" charset="0"/>
              </a:rPr>
              <a:t>Tính khả thi ( </a:t>
            </a:r>
            <a:r>
              <a:rPr lang="en-US" sz="3200" b="1" smtClean="0">
                <a:latin typeface="Times New Roman" panose="02020603050405020304" pitchFamily="18" charset="0"/>
                <a:ea typeface="Times New Roman" panose="02020603050405020304" pitchFamily="18" charset="0"/>
                <a:cs typeface="Times New Roman" panose="02020603050405020304" pitchFamily="18" charset="0"/>
              </a:rPr>
              <a:t>Bằng chứng</a:t>
            </a:r>
            <a:r>
              <a:rPr lang="vi-VN" sz="3200" b="1" smtClean="0">
                <a:latin typeface="Times New Roman" panose="02020603050405020304" pitchFamily="18" charset="0"/>
                <a:ea typeface="Times New Roman" panose="02020603050405020304" pitchFamily="18" charset="0"/>
                <a:cs typeface="Times New Roman" panose="02020603050405020304" pitchFamily="18" charset="0"/>
              </a:rPr>
              <a:t> )</a:t>
            </a: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Nhiều </a:t>
            </a:r>
            <a:r>
              <a:rPr lang="en-US" sz="3200">
                <a:latin typeface="Times New Roman" panose="02020603050405020304" pitchFamily="18" charset="0"/>
                <a:ea typeface="Times New Roman" panose="02020603050405020304" pitchFamily="18" charset="0"/>
                <a:cs typeface="Times New Roman" panose="02020603050405020304" pitchFamily="18" charset="0"/>
              </a:rPr>
              <a:t>trường học ở </a:t>
            </a:r>
            <a:r>
              <a:rPr lang="en-US" sz="3200" b="1">
                <a:latin typeface="Times New Roman" panose="02020603050405020304" pitchFamily="18" charset="0"/>
                <a:ea typeface="Times New Roman" panose="02020603050405020304" pitchFamily="18" charset="0"/>
                <a:cs typeface="Times New Roman" panose="02020603050405020304" pitchFamily="18" charset="0"/>
              </a:rPr>
              <a:t>TP.HCM và Hà Nội </a:t>
            </a:r>
            <a:r>
              <a:rPr lang="en-US" sz="3200">
                <a:latin typeface="Times New Roman" panose="02020603050405020304" pitchFamily="18" charset="0"/>
                <a:ea typeface="Times New Roman" panose="02020603050405020304" pitchFamily="18" charset="0"/>
                <a:cs typeface="Times New Roman" panose="02020603050405020304" pitchFamily="18" charset="0"/>
              </a:rPr>
              <a:t>đã triển khai các dự án học tập như:</a:t>
            </a:r>
            <a:endParaRPr lang="en-US" sz="3200">
              <a:latin typeface="Times New Roman" panose="02020603050405020304" pitchFamily="18" charset="0"/>
              <a:ea typeface="MS Mincho"/>
              <a:cs typeface="Times New Roman" panose="02020603050405020304" pitchFamily="18" charset="0"/>
            </a:endParaRPr>
          </a:p>
          <a:p>
            <a:pPr lvl="1">
              <a:spcAft>
                <a:spcPts val="0"/>
              </a:spcAft>
            </a:pPr>
            <a:r>
              <a:rPr lang="vi-VN" sz="3200">
                <a:latin typeface="Times New Roman" panose="02020603050405020304" pitchFamily="18" charset="0"/>
                <a:ea typeface="Times New Roman" panose="02020603050405020304" pitchFamily="18" charset="0"/>
                <a:cs typeface="Times New Roman" panose="02020603050405020304" pitchFamily="18" charset="0"/>
              </a:rPr>
              <a:t>- </a:t>
            </a:r>
            <a:r>
              <a:rPr lang="en-US" sz="3200">
                <a:latin typeface="Times New Roman" panose="02020603050405020304" pitchFamily="18" charset="0"/>
                <a:ea typeface="Times New Roman" panose="02020603050405020304" pitchFamily="18" charset="0"/>
                <a:cs typeface="Times New Roman" panose="02020603050405020304" pitchFamily="18" charset="0"/>
              </a:rPr>
              <a:t>Làm video </a:t>
            </a:r>
            <a:r>
              <a:rPr lang="en-US" sz="3200" b="1">
                <a:latin typeface="Times New Roman" panose="02020603050405020304" pitchFamily="18" charset="0"/>
                <a:ea typeface="Times New Roman" panose="02020603050405020304" pitchFamily="18" charset="0"/>
                <a:cs typeface="Times New Roman" panose="02020603050405020304" pitchFamily="18" charset="0"/>
              </a:rPr>
              <a:t>giới thiệu văn hóa địa phương</a:t>
            </a:r>
            <a:r>
              <a:rPr lang="en-US" sz="320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a:latin typeface="Times New Roman" panose="02020603050405020304" pitchFamily="18" charset="0"/>
              <a:ea typeface="MS Mincho"/>
              <a:cs typeface="Times New Roman" panose="02020603050405020304" pitchFamily="18" charset="0"/>
            </a:endParaRPr>
          </a:p>
          <a:p>
            <a:pPr lvl="1">
              <a:spcAft>
                <a:spcPts val="0"/>
              </a:spcAft>
            </a:pPr>
            <a:r>
              <a:rPr lang="vi-VN" sz="3200">
                <a:latin typeface="Times New Roman" panose="02020603050405020304" pitchFamily="18" charset="0"/>
                <a:ea typeface="Times New Roman" panose="02020603050405020304" pitchFamily="18" charset="0"/>
                <a:cs typeface="Times New Roman" panose="02020603050405020304" pitchFamily="18" charset="0"/>
              </a:rPr>
              <a:t>- </a:t>
            </a:r>
            <a:r>
              <a:rPr lang="en-US" sz="3200">
                <a:latin typeface="Times New Roman" panose="02020603050405020304" pitchFamily="18" charset="0"/>
                <a:ea typeface="Times New Roman" panose="02020603050405020304" pitchFamily="18" charset="0"/>
                <a:cs typeface="Times New Roman" panose="02020603050405020304" pitchFamily="18" charset="0"/>
              </a:rPr>
              <a:t>Dựng </a:t>
            </a:r>
            <a:r>
              <a:rPr lang="en-US" sz="3200" b="1">
                <a:latin typeface="Times New Roman" panose="02020603050405020304" pitchFamily="18" charset="0"/>
                <a:ea typeface="Times New Roman" panose="02020603050405020304" pitchFamily="18" charset="0"/>
                <a:cs typeface="Times New Roman" panose="02020603050405020304" pitchFamily="18" charset="0"/>
              </a:rPr>
              <a:t>slide</a:t>
            </a:r>
            <a:r>
              <a:rPr lang="en-US" sz="3200">
                <a:latin typeface="Times New Roman" panose="02020603050405020304" pitchFamily="18" charset="0"/>
                <a:ea typeface="Times New Roman" panose="02020603050405020304" pitchFamily="18" charset="0"/>
                <a:cs typeface="Times New Roman" panose="02020603050405020304" pitchFamily="18" charset="0"/>
              </a:rPr>
              <a:t> trình bày sách yêu thích (môn Ngữ văn).</a:t>
            </a:r>
            <a:endParaRPr lang="en-US" sz="3200">
              <a:latin typeface="Times New Roman" panose="02020603050405020304" pitchFamily="18" charset="0"/>
              <a:ea typeface="MS Mincho"/>
              <a:cs typeface="Times New Roman" panose="02020603050405020304" pitchFamily="18" charset="0"/>
            </a:endParaRPr>
          </a:p>
          <a:p>
            <a:pPr lvl="1">
              <a:spcAft>
                <a:spcPts val="0"/>
              </a:spcAft>
            </a:pPr>
            <a:r>
              <a:rPr lang="vi-VN" sz="3200">
                <a:latin typeface="Times New Roman" panose="02020603050405020304" pitchFamily="18" charset="0"/>
                <a:ea typeface="Times New Roman" panose="02020603050405020304" pitchFamily="18" charset="0"/>
                <a:cs typeface="Times New Roman" panose="02020603050405020304" pitchFamily="18" charset="0"/>
              </a:rPr>
              <a:t>- </a:t>
            </a:r>
            <a:r>
              <a:rPr lang="en-US" sz="3200">
                <a:latin typeface="Times New Roman" panose="02020603050405020304" pitchFamily="18" charset="0"/>
                <a:ea typeface="Times New Roman" panose="02020603050405020304" pitchFamily="18" charset="0"/>
                <a:cs typeface="Times New Roman" panose="02020603050405020304" pitchFamily="18" charset="0"/>
              </a:rPr>
              <a:t>Tổ chức lớp học không giấy (</a:t>
            </a:r>
            <a:r>
              <a:rPr lang="en-US" sz="3200" b="1">
                <a:latin typeface="Times New Roman" panose="02020603050405020304" pitchFamily="18" charset="0"/>
                <a:ea typeface="Times New Roman" panose="02020603050405020304" pitchFamily="18" charset="0"/>
                <a:cs typeface="Times New Roman" panose="02020603050405020304" pitchFamily="18" charset="0"/>
              </a:rPr>
              <a:t>paperless classroom</a:t>
            </a:r>
            <a:r>
              <a:rPr lang="en-US" sz="3200">
                <a:latin typeface="Times New Roman" panose="02020603050405020304" pitchFamily="18" charset="0"/>
                <a:ea typeface="Times New Roman" panose="02020603050405020304" pitchFamily="18" charset="0"/>
                <a:cs typeface="Times New Roman" panose="02020603050405020304" pitchFamily="18" charset="0"/>
              </a:rPr>
              <a:t>) dùng </a:t>
            </a:r>
            <a:r>
              <a:rPr lang="en-US" sz="3200" b="1">
                <a:latin typeface="Times New Roman" panose="02020603050405020304" pitchFamily="18" charset="0"/>
                <a:ea typeface="Times New Roman" panose="02020603050405020304" pitchFamily="18" charset="0"/>
                <a:cs typeface="Times New Roman" panose="02020603050405020304" pitchFamily="18" charset="0"/>
              </a:rPr>
              <a:t>Google Drive, </a:t>
            </a:r>
            <a:r>
              <a:rPr lang="en-US" sz="3200" b="1" smtClean="0">
                <a:latin typeface="Times New Roman" panose="02020603050405020304" pitchFamily="18" charset="0"/>
                <a:ea typeface="Times New Roman" panose="02020603050405020304" pitchFamily="18" charset="0"/>
                <a:cs typeface="Times New Roman" panose="02020603050405020304" pitchFamily="18" charset="0"/>
              </a:rPr>
              <a:t>Padlet</a:t>
            </a:r>
            <a:r>
              <a:rPr lang="en-US" sz="3200" b="1">
                <a:latin typeface="Times New Roman" panose="02020603050405020304" pitchFamily="18" charset="0"/>
                <a:ea typeface="Times New Roman" panose="02020603050405020304" pitchFamily="18" charset="0"/>
                <a:cs typeface="Times New Roman" panose="02020603050405020304" pitchFamily="18" charset="0"/>
              </a:rPr>
              <a:t>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a:latin typeface="Times New Roman" panose="02020603050405020304" pitchFamily="18" charset="0"/>
                <a:ea typeface="Times New Roman" panose="02020603050405020304" pitchFamily="18" charset="0"/>
                <a:cs typeface="Times New Roman" panose="02020603050405020304" pitchFamily="18" charset="0"/>
              </a:rPr>
              <a:t>Những đổi mới này giúp học sinh </a:t>
            </a:r>
            <a:r>
              <a:rPr lang="en-US" sz="3200" b="1">
                <a:latin typeface="Times New Roman" panose="02020603050405020304" pitchFamily="18" charset="0"/>
                <a:ea typeface="Times New Roman" panose="02020603050405020304" pitchFamily="18" charset="0"/>
                <a:cs typeface="Times New Roman" panose="02020603050405020304" pitchFamily="18" charset="0"/>
              </a:rPr>
              <a:t>hứng thú, chủ động và phát triển kỹ năng số</a:t>
            </a:r>
            <a:endParaRPr lang="en-US" b="1"/>
          </a:p>
        </p:txBody>
      </p:sp>
    </p:spTree>
    <p:extLst>
      <p:ext uri="{BB962C8B-B14F-4D97-AF65-F5344CB8AC3E}">
        <p14:creationId xmlns:p14="http://schemas.microsoft.com/office/powerpoint/2010/main" val="34774362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61841" y="0"/>
            <a:ext cx="11903384" cy="7454348"/>
          </a:xfrm>
          <a:prstGeom prst="rect">
            <a:avLst/>
          </a:prstGeom>
        </p:spPr>
        <p:txBody>
          <a:bodyPr wrap="square">
            <a:spAutoFit/>
          </a:bodyPr>
          <a:lstStyle/>
          <a:p>
            <a:pPr>
              <a:lnSpc>
                <a:spcPct val="115000"/>
              </a:lnSpc>
              <a:spcBef>
                <a:spcPts val="1000"/>
              </a:spcBef>
              <a:spcAft>
                <a:spcPts val="0"/>
              </a:spcAft>
            </a:pPr>
            <a:r>
              <a:rPr lang="vi-VN" sz="3200" b="1">
                <a:solidFill>
                  <a:srgbClr val="FF0000"/>
                </a:solidFill>
                <a:latin typeface="+mj-lt"/>
                <a:ea typeface="MS Gothic" panose="020B0609070205080204" pitchFamily="49" charset="-128"/>
                <a:cs typeface="Times New Roman" panose="02020603050405020304" pitchFamily="18" charset="0"/>
              </a:rPr>
              <a:t>C</a:t>
            </a:r>
            <a:r>
              <a:rPr lang="en-US" sz="3200" b="1" smtClean="0">
                <a:solidFill>
                  <a:srgbClr val="FF0000"/>
                </a:solidFill>
                <a:latin typeface="Times New Roman" panose="02020603050405020304" pitchFamily="18" charset="0"/>
                <a:ea typeface="MS Gothic" panose="020B0609070205080204" pitchFamily="49" charset="-128"/>
                <a:cs typeface="Times New Roman" panose="02020603050405020304" pitchFamily="18" charset="0"/>
              </a:rPr>
              <a:t>. </a:t>
            </a:r>
            <a:r>
              <a:rPr lang="en-US" sz="3200" b="1">
                <a:solidFill>
                  <a:srgbClr val="FF0000"/>
                </a:solidFill>
                <a:latin typeface="Times New Roman" panose="02020603050405020304" pitchFamily="18" charset="0"/>
                <a:ea typeface="MS Gothic" panose="020B0609070205080204" pitchFamily="49" charset="-128"/>
                <a:cs typeface="Times New Roman" panose="02020603050405020304" pitchFamily="18" charset="0"/>
              </a:rPr>
              <a:t>Kết </a:t>
            </a:r>
            <a:r>
              <a:rPr lang="en-US" sz="3200" b="1" smtClean="0">
                <a:solidFill>
                  <a:srgbClr val="FF0000"/>
                </a:solidFill>
                <a:latin typeface="Times New Roman" panose="02020603050405020304" pitchFamily="18" charset="0"/>
                <a:ea typeface="MS Gothic" panose="020B0609070205080204" pitchFamily="49" charset="-128"/>
                <a:cs typeface="Times New Roman" panose="02020603050405020304" pitchFamily="18" charset="0"/>
              </a:rPr>
              <a:t>bài ( khẳng định vấn đề, liên hệ rút bài học )</a:t>
            </a:r>
            <a:endParaRPr lang="en-US" sz="3200" b="1">
              <a:solidFill>
                <a:srgbClr val="FF0000"/>
              </a:solidFill>
              <a:latin typeface="Times New Roman" panose="02020603050405020304" pitchFamily="18" charset="0"/>
              <a:ea typeface="MS Gothic" panose="020B0609070205080204" pitchFamily="49" charset="-128"/>
              <a:cs typeface="Times New Roman" panose="02020603050405020304" pitchFamily="18" charset="0"/>
            </a:endParaRPr>
          </a:p>
          <a:p>
            <a:pPr marL="228600" indent="-228600">
              <a:lnSpc>
                <a:spcPct val="115000"/>
              </a:lnSpc>
              <a:spcAft>
                <a:spcPts val="0"/>
              </a:spcAft>
              <a:tabLst>
                <a:tab pos="228600" algn="l"/>
                <a:tab pos="457200" algn="l"/>
              </a:tabLst>
            </a:pPr>
            <a:r>
              <a:rPr lang="en-US" sz="3200">
                <a:latin typeface="Times New Roman" panose="02020603050405020304" pitchFamily="18" charset="0"/>
                <a:ea typeface="MS Mincho"/>
                <a:cs typeface="Times New Roman" panose="02020603050405020304" pitchFamily="18" charset="0"/>
              </a:rPr>
              <a:t>- Việc học </a:t>
            </a:r>
            <a:r>
              <a:rPr lang="en-US" sz="3200" smtClean="0">
                <a:latin typeface="Times New Roman" panose="02020603050405020304" pitchFamily="18" charset="0"/>
                <a:ea typeface="MS Mincho"/>
                <a:cs typeface="Times New Roman" panose="02020603050405020304" pitchFamily="18" charset="0"/>
              </a:rPr>
              <a:t>sinh</a:t>
            </a:r>
            <a:r>
              <a:rPr lang="en-US" sz="3200" b="1">
                <a:solidFill>
                  <a:srgbClr val="FF0000"/>
                </a:solidFill>
                <a:latin typeface="Times New Roman" panose="02020603050405020304" pitchFamily="18" charset="0"/>
                <a:ea typeface="MS Gothic" panose="020B0609070205080204" pitchFamily="49" charset="-128"/>
                <a:cs typeface="Times New Roman" panose="02020603050405020304" pitchFamily="18" charset="0"/>
              </a:rPr>
              <a:t> chưa biết sử dụng CNTT hoặc sử dụng không phục vụ cho mục đích học </a:t>
            </a:r>
            <a:r>
              <a:rPr lang="en-US" sz="3200" b="1" smtClean="0">
                <a:solidFill>
                  <a:srgbClr val="FF0000"/>
                </a:solidFill>
                <a:latin typeface="Times New Roman" panose="02020603050405020304" pitchFamily="18" charset="0"/>
                <a:ea typeface="MS Gothic" panose="020B0609070205080204" pitchFamily="49" charset="-128"/>
                <a:cs typeface="Times New Roman" panose="02020603050405020304" pitchFamily="18" charset="0"/>
              </a:rPr>
              <a:t>tập sẽ </a:t>
            </a:r>
            <a:r>
              <a:rPr lang="en-US" sz="3200" smtClean="0">
                <a:latin typeface="Times New Roman" panose="02020603050405020304" pitchFamily="18" charset="0"/>
                <a:ea typeface="MS Mincho"/>
                <a:cs typeface="Times New Roman" panose="02020603050405020304" pitchFamily="18" charset="0"/>
              </a:rPr>
              <a:t>ảnh </a:t>
            </a:r>
            <a:r>
              <a:rPr lang="en-US" sz="3200">
                <a:latin typeface="Times New Roman" panose="02020603050405020304" pitchFamily="18" charset="0"/>
                <a:ea typeface="MS Mincho"/>
                <a:cs typeface="Times New Roman" panose="02020603050405020304" pitchFamily="18" charset="0"/>
              </a:rPr>
              <a:t>hưởng không nhỏ đến việc học tập cũng như tương lại của các bạn. Cần phải có sự chung </a:t>
            </a:r>
            <a:r>
              <a:rPr lang="en-US" sz="3200" smtClean="0">
                <a:latin typeface="Times New Roman" panose="02020603050405020304" pitchFamily="18" charset="0"/>
                <a:ea typeface="MS Mincho"/>
                <a:cs typeface="Times New Roman" panose="02020603050405020304" pitchFamily="18" charset="0"/>
              </a:rPr>
              <a:t>tay của gia đình, nhà trường...để </a:t>
            </a:r>
            <a:r>
              <a:rPr lang="en-US" sz="3200">
                <a:latin typeface="Times New Roman" panose="02020603050405020304" pitchFamily="18" charset="0"/>
                <a:ea typeface="MS Mincho"/>
                <a:cs typeface="Times New Roman" panose="02020603050405020304" pitchFamily="18" charset="0"/>
              </a:rPr>
              <a:t>giải </a:t>
            </a:r>
            <a:r>
              <a:rPr lang="en-US" sz="3200" smtClean="0">
                <a:latin typeface="Times New Roman" panose="02020603050405020304" pitchFamily="18" charset="0"/>
                <a:ea typeface="MS Mincho"/>
                <a:cs typeface="Times New Roman" panose="02020603050405020304" pitchFamily="18" charset="0"/>
              </a:rPr>
              <a:t>quyết vấn đề này</a:t>
            </a:r>
            <a:endParaRPr lang="en-US" sz="3200">
              <a:latin typeface="Times New Roman" panose="02020603050405020304" pitchFamily="18" charset="0"/>
              <a:ea typeface="MS Mincho"/>
              <a:cs typeface="Times New Roman" panose="02020603050405020304" pitchFamily="18" charset="0"/>
            </a:endParaRPr>
          </a:p>
          <a:p>
            <a:pPr marL="228600" indent="-228600">
              <a:lnSpc>
                <a:spcPct val="115000"/>
              </a:lnSpc>
              <a:tabLst>
                <a:tab pos="228600" algn="l"/>
                <a:tab pos="457200" algn="l"/>
              </a:tabLst>
            </a:pPr>
            <a:r>
              <a:rPr lang="en-US" sz="3200">
                <a:latin typeface="Times New Roman" panose="02020603050405020304" pitchFamily="18" charset="0"/>
                <a:ea typeface="MS Mincho"/>
                <a:cs typeface="Times New Roman" panose="02020603050405020304" pitchFamily="18" charset="0"/>
              </a:rPr>
              <a:t>- Là học sinh, b</a:t>
            </a:r>
            <a:r>
              <a:rPr lang="en-US" sz="3200" kern="0" smtClean="0">
                <a:latin typeface="Times New Roman" panose="02020603050405020304" pitchFamily="18" charset="0"/>
                <a:ea typeface="Times New Roman" panose="02020603050405020304" pitchFamily="18" charset="0"/>
                <a:cs typeface="Times New Roman" panose="02020603050405020304" pitchFamily="18" charset="0"/>
              </a:rPr>
              <a:t>ản </a:t>
            </a:r>
            <a:r>
              <a:rPr lang="en-US" sz="3200" kern="0">
                <a:latin typeface="Times New Roman" panose="02020603050405020304" pitchFamily="18" charset="0"/>
                <a:ea typeface="Times New Roman" panose="02020603050405020304" pitchFamily="18" charset="0"/>
                <a:cs typeface="Times New Roman" panose="02020603050405020304" pitchFamily="18" charset="0"/>
              </a:rPr>
              <a:t>thân em đã từng gặp khó khăn trong việc sử dụng CNTT hiệu quả trong học tập. Tuy nhiên, nhờ sự giúp đỡ của thầy cô, bạn bè và gia đình, em đã dần cải thiện được tình hình. Em đã học được cách sử dụng các công cụ CNTT để tìm kiếm thông tin, làm bài tập và trao đổi kiến thức với bạn bè. Nhờ đó, việc học tập của em đã trở nên hiệu quả hơn rất nhiều</a:t>
            </a:r>
            <a:r>
              <a:rPr lang="en-US" sz="3200" kern="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kern="100">
              <a:latin typeface="Times New Roman" panose="02020603050405020304" pitchFamily="18" charset="0"/>
              <a:ea typeface="Aptos"/>
              <a:cs typeface="Times New Roman" panose="02020603050405020304" pitchFamily="18" charset="0"/>
            </a:endParaRPr>
          </a:p>
          <a:p>
            <a:pPr marL="228600" indent="-228600">
              <a:lnSpc>
                <a:spcPct val="115000"/>
              </a:lnSpc>
              <a:spcAft>
                <a:spcPts val="0"/>
              </a:spcAft>
              <a:tabLst>
                <a:tab pos="228600" algn="l"/>
                <a:tab pos="457200" algn="l"/>
              </a:tabLst>
            </a:pPr>
            <a:endParaRPr lang="en-US" sz="3200" smtClean="0">
              <a:latin typeface="Times New Roman" panose="02020603050405020304" pitchFamily="18" charset="0"/>
              <a:ea typeface="MS Mincho"/>
              <a:cs typeface="Times New Roman" panose="02020603050405020304" pitchFamily="18" charset="0"/>
            </a:endParaRPr>
          </a:p>
          <a:p>
            <a:pPr marL="228600" indent="-228600">
              <a:lnSpc>
                <a:spcPct val="115000"/>
              </a:lnSpc>
              <a:spcAft>
                <a:spcPts val="0"/>
              </a:spcAft>
              <a:tabLst>
                <a:tab pos="228600" algn="l"/>
                <a:tab pos="457200" algn="l"/>
              </a:tabLst>
            </a:pPr>
            <a:endParaRPr lang="en-US" sz="3200">
              <a:latin typeface="+mj-lt"/>
              <a:ea typeface="MS Mincho"/>
              <a:cs typeface="Times New Roman" panose="02020603050405020304" pitchFamily="18" charset="0"/>
            </a:endParaRPr>
          </a:p>
        </p:txBody>
      </p:sp>
    </p:spTree>
    <p:extLst>
      <p:ext uri="{BB962C8B-B14F-4D97-AF65-F5344CB8AC3E}">
        <p14:creationId xmlns:p14="http://schemas.microsoft.com/office/powerpoint/2010/main" val="1586025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56644"/>
            <a:ext cx="12113777" cy="2653034"/>
          </a:xfrm>
          <a:prstGeom prst="rect">
            <a:avLst/>
          </a:prstGeom>
        </p:spPr>
        <p:txBody>
          <a:bodyPr wrap="square">
            <a:spAutoFit/>
          </a:bodyPr>
          <a:lstStyle/>
          <a:p>
            <a:pPr algn="just">
              <a:lnSpc>
                <a:spcPct val="130000"/>
              </a:lnSpc>
              <a:spcAft>
                <a:spcPts val="0"/>
              </a:spcAft>
            </a:pPr>
            <a:r>
              <a:rPr lang="vi-VN" sz="3200" b="1" smtClean="0">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Đề 2. </a:t>
            </a:r>
            <a:r>
              <a:rPr lang="en-US" sz="3200" b="1" smtClean="0">
                <a:solidFill>
                  <a:srgbClr val="FF0000"/>
                </a:solidFill>
                <a:latin typeface="Times New Roman" panose="02020603050405020304" pitchFamily="18" charset="0"/>
                <a:ea typeface="SimSun" panose="02010600030101010101" pitchFamily="2" charset="-122"/>
                <a:cs typeface="Times New Roman" panose="02020603050405020304" pitchFamily="18" charset="0"/>
              </a:rPr>
              <a:t>Một </a:t>
            </a:r>
            <a:r>
              <a:rPr lang="en-US" sz="3200" b="1">
                <a:solidFill>
                  <a:srgbClr val="FF0000"/>
                </a:solidFill>
                <a:latin typeface="Times New Roman" panose="02020603050405020304" pitchFamily="18" charset="0"/>
                <a:ea typeface="SimSun" panose="02010600030101010101" pitchFamily="2" charset="-122"/>
                <a:cs typeface="Times New Roman" panose="02020603050405020304" pitchFamily="18" charset="0"/>
              </a:rPr>
              <a:t>số bạn trẻ hiện nay đang quên đi truyền thống "Uống nước nhớ nguồn", </a:t>
            </a:r>
            <a:r>
              <a:rPr lang="en-US" sz="3200" b="1" smtClean="0">
                <a:solidFill>
                  <a:srgbClr val="FF0000"/>
                </a:solidFill>
                <a:latin typeface="Times New Roman" panose="02020603050405020304" pitchFamily="18" charset="0"/>
                <a:ea typeface="SimSun" panose="02010600030101010101" pitchFamily="2" charset="-122"/>
                <a:cs typeface="Times New Roman" panose="02020603050405020304" pitchFamily="18" charset="0"/>
              </a:rPr>
              <a:t>"Ăn </a:t>
            </a:r>
            <a:r>
              <a:rPr lang="en-US" sz="3200" b="1">
                <a:solidFill>
                  <a:srgbClr val="FF0000"/>
                </a:solidFill>
                <a:latin typeface="Times New Roman" panose="02020603050405020304" pitchFamily="18" charset="0"/>
                <a:ea typeface="SimSun" panose="02010600030101010101" pitchFamily="2" charset="-122"/>
                <a:cs typeface="Times New Roman" panose="02020603050405020304" pitchFamily="18" charset="0"/>
              </a:rPr>
              <a:t>quả nhớ kẻ trồng </a:t>
            </a:r>
            <a:r>
              <a:rPr lang="en-US" sz="3200" b="1" smtClean="0">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cây" . </a:t>
            </a:r>
            <a:r>
              <a:rPr lang="en-US" sz="3200" b="1">
                <a:solidFill>
                  <a:srgbClr val="FF0000"/>
                </a:solidFill>
                <a:latin typeface="Times New Roman" panose="02020603050405020304" pitchFamily="18" charset="0"/>
                <a:ea typeface="SimSun" panose="02010600030101010101" pitchFamily="2" charset="-122"/>
                <a:cs typeface="Times New Roman" panose="02020603050405020304" pitchFamily="18" charset="0"/>
              </a:rPr>
              <a:t>Em hãy viết một bài văn nghị luận trình bày suy nghĩ của mình về giải pháp để giữ gìn, phát huy truyền thống tốt đẹp của dân tộc</a:t>
            </a:r>
            <a:r>
              <a:rPr lang="en-US" b="1">
                <a:latin typeface="Times New Roman" panose="02020603050405020304" pitchFamily="18" charset="0"/>
                <a:ea typeface="SimSun" panose="02010600030101010101" pitchFamily="2" charset="-122"/>
                <a:cs typeface="Times New Roman" panose="02020603050405020304" pitchFamily="18" charset="0"/>
              </a:rPr>
              <a:t>.</a:t>
            </a:r>
            <a:endParaRPr lang="en-US" sz="120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7" name="TextBox 6"/>
          <p:cNvSpPr txBox="1"/>
          <p:nvPr/>
        </p:nvSpPr>
        <p:spPr>
          <a:xfrm>
            <a:off x="161841" y="2709678"/>
            <a:ext cx="11951936" cy="4308872"/>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B1. Chuẩn bị ( Tìm hiểu đề </a:t>
            </a:r>
            <a:r>
              <a:rPr lang="en-US" sz="3200">
                <a:latin typeface="Times New Roman" panose="02020603050405020304" pitchFamily="18" charset="0"/>
                <a:cs typeface="Times New Roman" panose="02020603050405020304" pitchFamily="18" charset="0"/>
              </a:rPr>
              <a:t>) </a:t>
            </a:r>
          </a:p>
          <a:p>
            <a:r>
              <a:rPr lang="en-US" sz="3200">
                <a:latin typeface="Times New Roman" panose="02020603050405020304" pitchFamily="18" charset="0"/>
                <a:cs typeface="Times New Roman" panose="02020603050405020304" pitchFamily="18" charset="0"/>
              </a:rPr>
              <a:t>- </a:t>
            </a:r>
            <a:r>
              <a:rPr lang="en-US" sz="3200" b="1">
                <a:latin typeface="Times New Roman" panose="02020603050405020304" pitchFamily="18" charset="0"/>
                <a:cs typeface="Times New Roman" panose="02020603050405020304" pitchFamily="18" charset="0"/>
              </a:rPr>
              <a:t>Kiểu bài </a:t>
            </a:r>
            <a:r>
              <a:rPr lang="en-US" sz="3200">
                <a:latin typeface="Times New Roman" panose="02020603050405020304" pitchFamily="18" charset="0"/>
                <a:cs typeface="Times New Roman" panose="02020603050405020304" pitchFamily="18" charset="0"/>
              </a:rPr>
              <a:t>: NLXH về một vấn đề cần giải quyết</a:t>
            </a:r>
          </a:p>
          <a:p>
            <a:r>
              <a:rPr lang="en-US" sz="3200">
                <a:latin typeface="Times New Roman" panose="02020603050405020304" pitchFamily="18" charset="0"/>
                <a:cs typeface="Times New Roman" panose="02020603050405020304" pitchFamily="18" charset="0"/>
              </a:rPr>
              <a:t>- </a:t>
            </a:r>
            <a:r>
              <a:rPr lang="en-US" sz="3200" b="1">
                <a:latin typeface="Times New Roman" panose="02020603050405020304" pitchFamily="18" charset="0"/>
                <a:cs typeface="Times New Roman" panose="02020603050405020304" pitchFamily="18" charset="0"/>
              </a:rPr>
              <a:t>Vấn đề cần NL</a:t>
            </a:r>
            <a:r>
              <a:rPr lang="en-US" sz="3200">
                <a:latin typeface="Times New Roman" panose="02020603050405020304" pitchFamily="18" charset="0"/>
                <a:cs typeface="Times New Roman" panose="02020603050405020304" pitchFamily="18" charset="0"/>
              </a:rPr>
              <a:t>: Nhiều bạn trẻ </a:t>
            </a:r>
            <a:r>
              <a:rPr lang="en-US" sz="3200" b="1">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đang quên đi truyền thống "Uống nước nhớ nguồn", "Ăn quả nhớ kẻ trồng cây" </a:t>
            </a:r>
            <a:endParaRPr lang="en-US" sz="3200" b="1" smtClean="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r>
              <a:rPr lang="en-US" sz="3200" smtClean="0">
                <a:latin typeface="Times New Roman" panose="02020603050405020304" pitchFamily="18" charset="0"/>
                <a:cs typeface="Times New Roman" panose="02020603050405020304" pitchFamily="18" charset="0"/>
              </a:rPr>
              <a:t>- </a:t>
            </a:r>
            <a:r>
              <a:rPr lang="en-US" sz="3200" b="1">
                <a:latin typeface="Times New Roman" panose="02020603050405020304" pitchFamily="18" charset="0"/>
                <a:cs typeface="Times New Roman" panose="02020603050405020304" pitchFamily="18" charset="0"/>
              </a:rPr>
              <a:t>Thuộc chủ đề </a:t>
            </a:r>
            <a:r>
              <a:rPr lang="en-US" sz="3200">
                <a:latin typeface="Times New Roman" panose="02020603050405020304" pitchFamily="18" charset="0"/>
                <a:cs typeface="Times New Roman" panose="02020603050405020304" pitchFamily="18" charset="0"/>
              </a:rPr>
              <a:t>: XH</a:t>
            </a:r>
          </a:p>
          <a:p>
            <a:r>
              <a:rPr lang="en-US" sz="3200">
                <a:latin typeface="Times New Roman" panose="02020603050405020304" pitchFamily="18" charset="0"/>
                <a:cs typeface="Times New Roman" panose="02020603050405020304" pitchFamily="18" charset="0"/>
              </a:rPr>
              <a:t>- </a:t>
            </a:r>
            <a:r>
              <a:rPr lang="en-US" sz="3200" b="1">
                <a:latin typeface="Times New Roman" panose="02020603050405020304" pitchFamily="18" charset="0"/>
                <a:cs typeface="Times New Roman" panose="02020603050405020304" pitchFamily="18" charset="0"/>
              </a:rPr>
              <a:t>Tiến trình lập luận </a:t>
            </a:r>
            <a:r>
              <a:rPr lang="en-US" sz="3200">
                <a:latin typeface="Times New Roman" panose="02020603050405020304" pitchFamily="18" charset="0"/>
                <a:cs typeface="Times New Roman" panose="02020603050405020304" pitchFamily="18" charset="0"/>
              </a:rPr>
              <a:t>: giải thích-&gt; phân tích các khía cạnh của vấn đề-&gt; nêu và phân tích giải pháp </a:t>
            </a:r>
          </a:p>
          <a:p>
            <a:r>
              <a:rPr lang="en-US" sz="3200">
                <a:latin typeface="Times New Roman" panose="02020603050405020304" pitchFamily="18" charset="0"/>
                <a:cs typeface="Times New Roman" panose="02020603050405020304" pitchFamily="18" charset="0"/>
              </a:rPr>
              <a:t>- </a:t>
            </a:r>
            <a:r>
              <a:rPr lang="en-US" sz="3200" b="1">
                <a:latin typeface="Times New Roman" panose="02020603050405020304" pitchFamily="18" charset="0"/>
                <a:cs typeface="Times New Roman" panose="02020603050405020304" pitchFamily="18" charset="0"/>
              </a:rPr>
              <a:t>Phạm vi</a:t>
            </a:r>
            <a:r>
              <a:rPr lang="en-US" sz="3200">
                <a:latin typeface="Times New Roman" panose="02020603050405020304" pitchFamily="18" charset="0"/>
                <a:cs typeface="Times New Roman" panose="02020603050405020304" pitchFamily="18" charset="0"/>
              </a:rPr>
              <a:t> : kiến thức đời sống...</a:t>
            </a:r>
            <a:endParaRPr lang="en-US" sz="3200"/>
          </a:p>
          <a:p>
            <a:endParaRPr lang="en-US"/>
          </a:p>
        </p:txBody>
      </p:sp>
    </p:spTree>
    <p:extLst>
      <p:ext uri="{BB962C8B-B14F-4D97-AF65-F5344CB8AC3E}">
        <p14:creationId xmlns:p14="http://schemas.microsoft.com/office/powerpoint/2010/main" val="1325638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109" y="179109"/>
            <a:ext cx="11651530" cy="4364611"/>
          </a:xfrm>
          <a:prstGeom prst="rect">
            <a:avLst/>
          </a:prstGeom>
          <a:noFill/>
        </p:spPr>
        <p:txBody>
          <a:bodyPr wrap="square" rtlCol="0">
            <a:spAutoFit/>
          </a:bodyPr>
          <a:lstStyle/>
          <a:p>
            <a:endParaRPr lang="en-US"/>
          </a:p>
        </p:txBody>
      </p:sp>
      <p:sp>
        <p:nvSpPr>
          <p:cNvPr id="6" name="Rectangle 5"/>
          <p:cNvSpPr/>
          <p:nvPr/>
        </p:nvSpPr>
        <p:spPr>
          <a:xfrm>
            <a:off x="179109" y="179108"/>
            <a:ext cx="11651530" cy="5960606"/>
          </a:xfrm>
          <a:prstGeom prst="rect">
            <a:avLst/>
          </a:prstGeom>
        </p:spPr>
        <p:txBody>
          <a:bodyPr wrap="square">
            <a:spAutoFit/>
          </a:bodyPr>
          <a:lstStyle/>
          <a:p>
            <a:pPr algn="just">
              <a:lnSpc>
                <a:spcPct val="115000"/>
              </a:lnSpc>
              <a:spcAft>
                <a:spcPts val="800"/>
              </a:spcAft>
            </a:pPr>
            <a:r>
              <a:rPr lang="en-US" sz="3200" b="1" kern="100" smtClean="0">
                <a:latin typeface="Times New Roman" panose="02020603050405020304" pitchFamily="18" charset="0"/>
                <a:ea typeface="Calibri" panose="020F0502020204030204" pitchFamily="34" charset="0"/>
                <a:cs typeface="Times New Roman" panose="02020603050405020304" pitchFamily="18" charset="0"/>
              </a:rPr>
              <a:t>A. MB</a:t>
            </a:r>
            <a:r>
              <a:rPr lang="en-US" sz="3200" kern="100" smtClean="0">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15000"/>
              </a:lnSpc>
              <a:spcAft>
                <a:spcPts val="800"/>
              </a:spcAft>
            </a:pPr>
            <a:r>
              <a:rPr lang="en-US" sz="3200" kern="100" smtClean="0">
                <a:latin typeface="Times New Roman" panose="02020603050405020304" pitchFamily="18" charset="0"/>
                <a:ea typeface="Calibri" panose="020F0502020204030204" pitchFamily="34" charset="0"/>
                <a:cs typeface="Times New Roman" panose="02020603050405020304" pitchFamily="18" charset="0"/>
              </a:rPr>
              <a:t>- "</a:t>
            </a:r>
            <a:r>
              <a:rPr lang="en-US" sz="3200" i="1" kern="100" smtClean="0">
                <a:latin typeface="Times New Roman" panose="02020603050405020304" pitchFamily="18" charset="0"/>
                <a:ea typeface="Calibri" panose="020F0502020204030204" pitchFamily="34" charset="0"/>
                <a:cs typeface="Times New Roman" panose="02020603050405020304" pitchFamily="18" charset="0"/>
              </a:rPr>
              <a:t>Uống </a:t>
            </a:r>
            <a:r>
              <a:rPr lang="en-US" sz="3200" i="1" kern="100">
                <a:latin typeface="Times New Roman" panose="02020603050405020304" pitchFamily="18" charset="0"/>
                <a:ea typeface="Calibri" panose="020F0502020204030204" pitchFamily="34" charset="0"/>
                <a:cs typeface="Times New Roman" panose="02020603050405020304" pitchFamily="18" charset="0"/>
              </a:rPr>
              <a:t>nước nhớ nguồn</a:t>
            </a:r>
            <a:r>
              <a:rPr lang="en-US" sz="3200" kern="100">
                <a:latin typeface="Times New Roman" panose="02020603050405020304" pitchFamily="18" charset="0"/>
                <a:ea typeface="Calibri" panose="020F0502020204030204" pitchFamily="34" charset="0"/>
                <a:cs typeface="Times New Roman" panose="02020603050405020304" pitchFamily="18" charset="0"/>
              </a:rPr>
              <a:t>" là một trong những đạo lý sống tốt đẹp đã trở thành truyền thống rất đáng tự hào của người Việt Nam từ hàng nghìn đời nay nhằm thể hiện lòng biết ơn đối với ông bà, tổ tiên, với cội nguồn. Tuy nhiên, truyền thống này cũng có nguy cơ bị mai một do những thay đổi của lối sống hiện đại đang diễn ra ở thế hệ trẻ, những chủ nhân tương lai của đất nước. </a:t>
            </a:r>
            <a:r>
              <a:rPr lang="en-US" sz="3200" kern="100" smtClean="0">
                <a:latin typeface="Times New Roman" panose="02020603050405020304" pitchFamily="18" charset="0"/>
                <a:ea typeface="Calibri" panose="020F0502020204030204" pitchFamily="34" charset="0"/>
                <a:cs typeface="Times New Roman" panose="02020603050405020304" pitchFamily="18" charset="0"/>
              </a:rPr>
              <a:t>...</a:t>
            </a:r>
            <a:endParaRPr lang="en-US" sz="3200" kern="1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pPr>
            <a:r>
              <a:rPr lang="en-US" sz="3200" kern="100">
                <a:latin typeface="Times New Roman" panose="02020603050405020304" pitchFamily="18" charset="0"/>
                <a:ea typeface="Calibri" panose="020F0502020204030204" pitchFamily="34" charset="0"/>
                <a:cs typeface="Times New Roman" panose="02020603050405020304" pitchFamily="18" charset="0"/>
              </a:rPr>
              <a:t>- Việc tìm ra giải pháp để giải quyết vấn đề nêu trên là rất quan trọng và cần thiết nhằm giữ gìn và bảo tồn được các truyền thống tốt đẹp của dân tộc.</a:t>
            </a:r>
          </a:p>
        </p:txBody>
      </p:sp>
    </p:spTree>
    <p:extLst>
      <p:ext uri="{BB962C8B-B14F-4D97-AF65-F5344CB8AC3E}">
        <p14:creationId xmlns:p14="http://schemas.microsoft.com/office/powerpoint/2010/main" val="28254898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69933" y="234669"/>
            <a:ext cx="11903384" cy="3416320"/>
          </a:xfrm>
          <a:prstGeom prst="rect">
            <a:avLst/>
          </a:prstGeom>
        </p:spPr>
        <p:txBody>
          <a:bodyPr wrap="square">
            <a:spAutoFit/>
          </a:bodyPr>
          <a:lstStyle/>
          <a:p>
            <a:r>
              <a:rPr lang="vi-VN" sz="3600" b="1" u="sng" smtClean="0">
                <a:latin typeface="Times New Roman" panose="02020603050405020304" pitchFamily="18" charset="0"/>
                <a:ea typeface="SimSun" panose="02010600030101010101" pitchFamily="2" charset="-122"/>
              </a:rPr>
              <a:t>1. </a:t>
            </a:r>
            <a:r>
              <a:rPr lang="en-US" sz="3600" b="1" u="sng" smtClean="0">
                <a:latin typeface="Times New Roman" panose="02020603050405020304" pitchFamily="18" charset="0"/>
                <a:ea typeface="SimSun" panose="02010600030101010101" pitchFamily="2" charset="-122"/>
              </a:rPr>
              <a:t>Giải </a:t>
            </a:r>
            <a:r>
              <a:rPr lang="en-US" sz="3600" b="1" u="sng">
                <a:latin typeface="Times New Roman" panose="02020603050405020304" pitchFamily="18" charset="0"/>
                <a:ea typeface="SimSun" panose="02010600030101010101" pitchFamily="2" charset="-122"/>
              </a:rPr>
              <a:t>thích</a:t>
            </a:r>
            <a:r>
              <a:rPr lang="en-US" sz="3600">
                <a:latin typeface="Times New Roman" panose="02020603050405020304" pitchFamily="18" charset="0"/>
                <a:ea typeface="SimSun" panose="02010600030101010101" pitchFamily="2" charset="-122"/>
              </a:rPr>
              <a:t>: "</a:t>
            </a:r>
            <a:r>
              <a:rPr lang="en-US" sz="3600" i="1">
                <a:latin typeface="Times New Roman" panose="02020603050405020304" pitchFamily="18" charset="0"/>
                <a:ea typeface="SimSun" panose="02010600030101010101" pitchFamily="2" charset="-122"/>
              </a:rPr>
              <a:t>Uống nước nhớ nguồn", "Ăn quả nhớ kẻ trồng cây</a:t>
            </a:r>
            <a:r>
              <a:rPr lang="en-US" sz="3600">
                <a:latin typeface="Times New Roman" panose="02020603050405020304" pitchFamily="18" charset="0"/>
                <a:ea typeface="SimSun" panose="02010600030101010101" pitchFamily="2" charset="-122"/>
              </a:rPr>
              <a:t>" là nét đẹp đạo lý, thể hiện </a:t>
            </a:r>
            <a:r>
              <a:rPr lang="en-US" sz="3600" b="1">
                <a:latin typeface="Times New Roman" panose="02020603050405020304" pitchFamily="18" charset="0"/>
                <a:ea typeface="SimSun" panose="02010600030101010101" pitchFamily="2" charset="-122"/>
              </a:rPr>
              <a:t>lòng biết ơn, trân trọng, ghi nhớ </a:t>
            </a:r>
            <a:r>
              <a:rPr lang="en-US" sz="3600">
                <a:latin typeface="Times New Roman" panose="02020603050405020304" pitchFamily="18" charset="0"/>
                <a:ea typeface="SimSun" panose="02010600030101010101" pitchFamily="2" charset="-122"/>
              </a:rPr>
              <a:t>công lao đối với thế hệ đi trước, những người đã mang lại thành quả cho mình hưởng thụ, những người đã hy sinh vì đất nước, gia đình và cộng đồng. Đây là truyền thống tốt đẹp từ ngàn đời nay của cha ông ta.</a:t>
            </a:r>
            <a:endParaRPr lang="en-US" sz="3600"/>
          </a:p>
        </p:txBody>
      </p:sp>
    </p:spTree>
    <p:extLst>
      <p:ext uri="{BB962C8B-B14F-4D97-AF65-F5344CB8AC3E}">
        <p14:creationId xmlns:p14="http://schemas.microsoft.com/office/powerpoint/2010/main" val="1303902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69933" y="-113288"/>
            <a:ext cx="12178514" cy="6494085"/>
          </a:xfrm>
          <a:prstGeom prst="rect">
            <a:avLst/>
          </a:prstGeom>
        </p:spPr>
        <p:txBody>
          <a:bodyPr wrap="square">
            <a:spAutoFit/>
          </a:bodyPr>
          <a:lstStyle/>
          <a:p>
            <a:pPr lvl="0" algn="just">
              <a:lnSpc>
                <a:spcPct val="130000"/>
              </a:lnSpc>
            </a:pPr>
            <a:r>
              <a:rPr lang="vi-VN" sz="3200" b="1" smtClean="0">
                <a:latin typeface="Times New Roman" panose="02020603050405020304" pitchFamily="18" charset="0"/>
                <a:ea typeface="SimSun" panose="02010600030101010101" pitchFamily="2" charset="-122"/>
              </a:rPr>
              <a:t>2.</a:t>
            </a:r>
            <a:r>
              <a:rPr lang="en-US" sz="3200" b="1" smtClean="0">
                <a:latin typeface="Times New Roman" panose="02020603050405020304" pitchFamily="18" charset="0"/>
                <a:ea typeface="SimSun" panose="02010600030101010101" pitchFamily="2" charset="-122"/>
              </a:rPr>
              <a:t>Thực </a:t>
            </a:r>
            <a:r>
              <a:rPr lang="en-US" sz="3200" b="1">
                <a:latin typeface="Times New Roman" panose="02020603050405020304" pitchFamily="18" charset="0"/>
                <a:ea typeface="SimSun" panose="02010600030101010101" pitchFamily="2" charset="-122"/>
              </a:rPr>
              <a:t>trạng của việc thể hiện truyền thống "</a:t>
            </a:r>
            <a:r>
              <a:rPr lang="en-US" sz="3200" b="1" i="1">
                <a:solidFill>
                  <a:srgbClr val="FF0000"/>
                </a:solidFill>
                <a:latin typeface="Times New Roman" panose="02020603050405020304" pitchFamily="18" charset="0"/>
                <a:ea typeface="SimSun" panose="02010600030101010101" pitchFamily="2" charset="-122"/>
              </a:rPr>
              <a:t>Uống nước nhớ nguồn</a:t>
            </a:r>
            <a:r>
              <a:rPr lang="en-US" sz="3200" b="1">
                <a:latin typeface="Times New Roman" panose="02020603050405020304" pitchFamily="18" charset="0"/>
                <a:ea typeface="SimSun" panose="02010600030101010101" pitchFamily="2" charset="-122"/>
              </a:rPr>
              <a:t>" của thế hệ trẻ hiện nay</a:t>
            </a:r>
            <a:endParaRPr lang="en-US" sz="3200">
              <a:latin typeface="Times New Roman" panose="02020603050405020304" pitchFamily="18" charset="0"/>
              <a:ea typeface="SimSun" panose="02010600030101010101" pitchFamily="2" charset="-122"/>
            </a:endParaRPr>
          </a:p>
          <a:p>
            <a:pPr algn="just">
              <a:lnSpc>
                <a:spcPct val="130000"/>
              </a:lnSpc>
            </a:pPr>
            <a:r>
              <a:rPr lang="en-US" sz="3200" smtClean="0">
                <a:latin typeface="Times New Roman" panose="02020603050405020304" pitchFamily="18" charset="0"/>
                <a:ea typeface="SimSun" panose="02010600030101010101" pitchFamily="2" charset="-122"/>
              </a:rPr>
              <a:t>- Hiện </a:t>
            </a:r>
            <a:r>
              <a:rPr lang="en-US" sz="3200">
                <a:latin typeface="Times New Roman" panose="02020603050405020304" pitchFamily="18" charset="0"/>
                <a:ea typeface="SimSun" panose="02010600030101010101" pitchFamily="2" charset="-122"/>
              </a:rPr>
              <a:t>nay, thế hệ trẻ vẫn đang thể hiện lòng biết ơn đối với cha ông bằng nhiều cách khác nhau. Nhiều học sinh, sinh viên tích cực tham gia các hoạt động đền ơn đáp nghĩa, tri ân các anh hùng liệt sĩ, thăm hỏi các gia đình có công với cách mạng. Các phong trào như "</a:t>
            </a:r>
            <a:r>
              <a:rPr lang="en-US" sz="3200" i="1">
                <a:latin typeface="Times New Roman" panose="02020603050405020304" pitchFamily="18" charset="0"/>
                <a:ea typeface="SimSun" panose="02010600030101010101" pitchFamily="2" charset="-122"/>
              </a:rPr>
              <a:t>Hành trình về nguồn</a:t>
            </a:r>
            <a:r>
              <a:rPr lang="en-US" sz="3200">
                <a:latin typeface="Times New Roman" panose="02020603050405020304" pitchFamily="18" charset="0"/>
                <a:ea typeface="SimSun" panose="02010600030101010101" pitchFamily="2" charset="-122"/>
              </a:rPr>
              <a:t>", "</a:t>
            </a:r>
            <a:r>
              <a:rPr lang="en-US" sz="3200" i="1">
                <a:latin typeface="Times New Roman" panose="02020603050405020304" pitchFamily="18" charset="0"/>
                <a:ea typeface="SimSun" panose="02010600030101010101" pitchFamily="2" charset="-122"/>
              </a:rPr>
              <a:t>Thắp nến tri ân", "Nuôi heo đất vì người nghèo</a:t>
            </a:r>
            <a:r>
              <a:rPr lang="en-US" sz="3200">
                <a:latin typeface="Times New Roman" panose="02020603050405020304" pitchFamily="18" charset="0"/>
                <a:ea typeface="SimSun" panose="02010600030101010101" pitchFamily="2" charset="-122"/>
              </a:rPr>
              <a:t>" và "</a:t>
            </a:r>
            <a:r>
              <a:rPr lang="en-US" sz="3200" i="1">
                <a:latin typeface="Times New Roman" panose="02020603050405020304" pitchFamily="18" charset="0"/>
                <a:ea typeface="SimSun" panose="02010600030101010101" pitchFamily="2" charset="-122"/>
              </a:rPr>
              <a:t>Tiếp sức mùa thi</a:t>
            </a:r>
            <a:r>
              <a:rPr lang="en-US" sz="3200">
                <a:latin typeface="Times New Roman" panose="02020603050405020304" pitchFamily="18" charset="0"/>
                <a:ea typeface="SimSun" panose="02010600030101010101" pitchFamily="2" charset="-122"/>
              </a:rPr>
              <a:t>" đã thu hút đông đảo học sinh, sinh viên tham gia, thể hiện tinh thần trách nhiệm và lòng biết ơn đối với thế hệ đi trước.</a:t>
            </a:r>
          </a:p>
          <a:p>
            <a:pPr algn="just">
              <a:lnSpc>
                <a:spcPct val="130000"/>
              </a:lnSpc>
            </a:pPr>
            <a:endParaRPr lang="en-US" sz="3200">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28460420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549" y="122548"/>
            <a:ext cx="11830640" cy="3539430"/>
          </a:xfrm>
          <a:prstGeom prst="rect">
            <a:avLst/>
          </a:prstGeom>
          <a:noFill/>
        </p:spPr>
        <p:txBody>
          <a:bodyPr wrap="square" rtlCol="0">
            <a:spAutoFit/>
          </a:bodyPr>
          <a:lstStyle/>
          <a:p>
            <a:r>
              <a:rPr lang="en-US" sz="3200" b="1" smtClean="0">
                <a:solidFill>
                  <a:srgbClr val="FF0000"/>
                </a:solidFill>
                <a:latin typeface="Times New Roman" panose="02020603050405020304" pitchFamily="18" charset="0"/>
                <a:cs typeface="Times New Roman" panose="02020603050405020304" pitchFamily="18" charset="0"/>
              </a:rPr>
              <a:t>B1. Chuẩn bị ( Tìm hiểu đề </a:t>
            </a:r>
            <a:r>
              <a:rPr lang="en-US" sz="3200" smtClean="0">
                <a:latin typeface="Times New Roman" panose="02020603050405020304" pitchFamily="18" charset="0"/>
                <a:cs typeface="Times New Roman" panose="02020603050405020304" pitchFamily="18" charset="0"/>
              </a:rPr>
              <a:t>) </a:t>
            </a:r>
          </a:p>
          <a:p>
            <a:r>
              <a:rPr lang="en-US" sz="3200" smtClean="0">
                <a:latin typeface="Times New Roman" panose="02020603050405020304" pitchFamily="18" charset="0"/>
                <a:cs typeface="Times New Roman" panose="02020603050405020304" pitchFamily="18" charset="0"/>
              </a:rPr>
              <a:t>- </a:t>
            </a:r>
            <a:r>
              <a:rPr lang="en-US" sz="3200" b="1" smtClean="0">
                <a:latin typeface="Times New Roman" panose="02020603050405020304" pitchFamily="18" charset="0"/>
                <a:cs typeface="Times New Roman" panose="02020603050405020304" pitchFamily="18" charset="0"/>
              </a:rPr>
              <a:t>Vấn đề cần NL</a:t>
            </a:r>
            <a:r>
              <a:rPr lang="en-US" sz="3200" smtClean="0">
                <a:latin typeface="Times New Roman" panose="02020603050405020304" pitchFamily="18" charset="0"/>
                <a:cs typeface="Times New Roman" panose="02020603050405020304" pitchFamily="18" charset="0"/>
              </a:rPr>
              <a:t>: Nhiều bạn trẻ chưa biết sử dung CNTT hoặc SD CNTT sai mục đich</a:t>
            </a:r>
            <a:endParaRPr lang="en-US" sz="2800">
              <a:latin typeface="Times New Roman" panose="02020603050405020304" pitchFamily="18" charset="0"/>
              <a:cs typeface="Times New Roman" panose="02020603050405020304" pitchFamily="18" charset="0"/>
            </a:endParaRPr>
          </a:p>
          <a:p>
            <a:r>
              <a:rPr lang="en-US" sz="3200" smtClean="0">
                <a:latin typeface="Times New Roman" panose="02020603050405020304" pitchFamily="18" charset="0"/>
                <a:cs typeface="Times New Roman" panose="02020603050405020304" pitchFamily="18" charset="0"/>
              </a:rPr>
              <a:t>- </a:t>
            </a:r>
            <a:r>
              <a:rPr lang="en-US" sz="3200" b="1" smtClean="0">
                <a:latin typeface="Times New Roman" panose="02020603050405020304" pitchFamily="18" charset="0"/>
                <a:cs typeface="Times New Roman" panose="02020603050405020304" pitchFamily="18" charset="0"/>
              </a:rPr>
              <a:t>Thuộc chủ đề </a:t>
            </a:r>
            <a:r>
              <a:rPr lang="en-US" sz="3200" smtClean="0">
                <a:latin typeface="Times New Roman" panose="02020603050405020304" pitchFamily="18" charset="0"/>
                <a:cs typeface="Times New Roman" panose="02020603050405020304" pitchFamily="18" charset="0"/>
              </a:rPr>
              <a:t>: XH</a:t>
            </a:r>
          </a:p>
          <a:p>
            <a:r>
              <a:rPr lang="en-US" sz="3200" smtClean="0">
                <a:latin typeface="Times New Roman" panose="02020603050405020304" pitchFamily="18" charset="0"/>
                <a:cs typeface="Times New Roman" panose="02020603050405020304" pitchFamily="18" charset="0"/>
              </a:rPr>
              <a:t>- </a:t>
            </a:r>
            <a:r>
              <a:rPr lang="en-US" sz="3200" b="1" smtClean="0">
                <a:latin typeface="Times New Roman" panose="02020603050405020304" pitchFamily="18" charset="0"/>
                <a:cs typeface="Times New Roman" panose="02020603050405020304" pitchFamily="18" charset="0"/>
              </a:rPr>
              <a:t>Tiến trình lập luận </a:t>
            </a:r>
            <a:r>
              <a:rPr lang="en-US" sz="3200" smtClean="0">
                <a:latin typeface="Times New Roman" panose="02020603050405020304" pitchFamily="18" charset="0"/>
                <a:cs typeface="Times New Roman" panose="02020603050405020304" pitchFamily="18" charset="0"/>
              </a:rPr>
              <a:t>: giải thích-&gt; phân tích các khía cạnh của vấn đề-&gt; nêu và phân tích giải pháp </a:t>
            </a:r>
          </a:p>
          <a:p>
            <a:r>
              <a:rPr lang="en-US" sz="3200" smtClean="0">
                <a:latin typeface="Times New Roman" panose="02020603050405020304" pitchFamily="18" charset="0"/>
                <a:cs typeface="Times New Roman" panose="02020603050405020304" pitchFamily="18" charset="0"/>
              </a:rPr>
              <a:t>- </a:t>
            </a:r>
            <a:r>
              <a:rPr lang="en-US" sz="3200" b="1" smtClean="0">
                <a:latin typeface="Times New Roman" panose="02020603050405020304" pitchFamily="18" charset="0"/>
                <a:cs typeface="Times New Roman" panose="02020603050405020304" pitchFamily="18" charset="0"/>
              </a:rPr>
              <a:t>Phạm vi</a:t>
            </a:r>
            <a:r>
              <a:rPr lang="en-US" sz="3200" smtClean="0">
                <a:latin typeface="Times New Roman" panose="02020603050405020304" pitchFamily="18" charset="0"/>
                <a:cs typeface="Times New Roman" panose="02020603050405020304" pitchFamily="18" charset="0"/>
              </a:rPr>
              <a:t> : kiến thức đời sống...</a:t>
            </a:r>
            <a:endParaRPr lang="en-US" smtClean="0"/>
          </a:p>
        </p:txBody>
      </p:sp>
      <p:sp>
        <p:nvSpPr>
          <p:cNvPr id="5" name="TextBox 4"/>
          <p:cNvSpPr txBox="1"/>
          <p:nvPr/>
        </p:nvSpPr>
        <p:spPr>
          <a:xfrm>
            <a:off x="194209" y="4240226"/>
            <a:ext cx="11758980" cy="1077218"/>
          </a:xfrm>
          <a:prstGeom prst="rect">
            <a:avLst/>
          </a:prstGeom>
          <a:noFill/>
        </p:spPr>
        <p:txBody>
          <a:bodyPr wrap="square" rtlCol="0">
            <a:spAutoFit/>
          </a:bodyPr>
          <a:lstStyle/>
          <a:p>
            <a:r>
              <a:rPr lang="en-US" sz="3200" b="1" smtClean="0">
                <a:solidFill>
                  <a:srgbClr val="FF0000"/>
                </a:solidFill>
                <a:latin typeface="Times New Roman" panose="02020603050405020304" pitchFamily="18" charset="0"/>
                <a:cs typeface="Times New Roman" panose="02020603050405020304" pitchFamily="18" charset="0"/>
              </a:rPr>
              <a:t>B2. Tìm ý và lập dàn ý </a:t>
            </a:r>
          </a:p>
          <a:p>
            <a:r>
              <a:rPr lang="en-US" sz="3200" b="1" i="1" smtClean="0">
                <a:latin typeface="Times New Roman" panose="02020603050405020304" pitchFamily="18" charset="0"/>
                <a:cs typeface="Times New Roman" panose="02020603050405020304" pitchFamily="18" charset="0"/>
              </a:rPr>
              <a:t>( </a:t>
            </a:r>
            <a:r>
              <a:rPr lang="en-US" sz="3200" i="1" smtClean="0">
                <a:latin typeface="Times New Roman" panose="02020603050405020304" pitchFamily="18" charset="0"/>
                <a:cs typeface="Times New Roman" panose="02020603050405020304" pitchFamily="18" charset="0"/>
              </a:rPr>
              <a:t>Thực hiện phiếu BT về nhà đã giao </a:t>
            </a:r>
            <a:r>
              <a:rPr lang="en-US" sz="3200" b="1" i="1" smtClean="0">
                <a:latin typeface="Times New Roman" panose="02020603050405020304" pitchFamily="18" charset="0"/>
                <a:cs typeface="Times New Roman" panose="02020603050405020304" pitchFamily="18" charset="0"/>
              </a:rPr>
              <a:t>- </a:t>
            </a:r>
            <a:r>
              <a:rPr lang="en-US" sz="3200" b="1" smtClean="0">
                <a:latin typeface="Times New Roman" panose="02020603050405020304" pitchFamily="18" charset="0"/>
                <a:cs typeface="Times New Roman" panose="02020603050405020304" pitchFamily="18" charset="0"/>
              </a:rPr>
              <a:t>Phiếu BT1 </a:t>
            </a:r>
            <a:r>
              <a:rPr lang="en-US" sz="3200" b="1" i="1" smtClean="0">
                <a:latin typeface="Times New Roman" panose="02020603050405020304" pitchFamily="18" charset="0"/>
                <a:cs typeface="Times New Roman" panose="02020603050405020304" pitchFamily="18" charset="0"/>
              </a:rPr>
              <a:t>)</a:t>
            </a:r>
            <a:endParaRPr lang="en-US" sz="3200" b="1" i="1">
              <a:latin typeface="Times New Roman" panose="02020603050405020304" pitchFamily="18" charset="0"/>
              <a:cs typeface="Times New Roman" panose="02020603050405020304" pitchFamily="18" charset="0"/>
            </a:endParaRPr>
          </a:p>
        </p:txBody>
      </p:sp>
      <p:sp>
        <p:nvSpPr>
          <p:cNvPr id="2" name="TextBox 1"/>
          <p:cNvSpPr txBox="1"/>
          <p:nvPr/>
        </p:nvSpPr>
        <p:spPr>
          <a:xfrm>
            <a:off x="56644" y="5317444"/>
            <a:ext cx="11896545" cy="1384995"/>
          </a:xfrm>
          <a:prstGeom prst="rect">
            <a:avLst/>
          </a:prstGeom>
          <a:noFill/>
        </p:spPr>
        <p:txBody>
          <a:bodyPr wrap="square" rtlCol="0">
            <a:spAutoFit/>
          </a:bodyPr>
          <a:lstStyle/>
          <a:p>
            <a:r>
              <a:rPr lang="en-US" sz="2800" b="1" smtClean="0">
                <a:solidFill>
                  <a:srgbClr val="FF0000"/>
                </a:solidFill>
                <a:latin typeface="Times New Roman" panose="02020603050405020304" pitchFamily="18" charset="0"/>
                <a:cs typeface="Times New Roman" panose="02020603050405020304" pitchFamily="18" charset="0"/>
              </a:rPr>
              <a:t>A. Mở bài :</a:t>
            </a:r>
          </a:p>
          <a:p>
            <a:r>
              <a:rPr lang="en-US" sz="2800" smtClean="0">
                <a:latin typeface="Times New Roman" panose="02020603050405020304" pitchFamily="18" charset="0"/>
                <a:cs typeface="Times New Roman" panose="02020603050405020304" pitchFamily="18" charset="0"/>
              </a:rPr>
              <a:t>- </a:t>
            </a:r>
            <a:r>
              <a:rPr lang="en-US" sz="2800" b="1" smtClean="0">
                <a:latin typeface="Times New Roman" panose="02020603050405020304" pitchFamily="18" charset="0"/>
                <a:cs typeface="Times New Roman" panose="02020603050405020304" pitchFamily="18" charset="0"/>
              </a:rPr>
              <a:t>Dẫn dắt </a:t>
            </a:r>
            <a:r>
              <a:rPr lang="en-US" sz="2800" smtClean="0">
                <a:latin typeface="Times New Roman" panose="02020603050405020304" pitchFamily="18" charset="0"/>
                <a:cs typeface="Times New Roman" panose="02020603050405020304" pitchFamily="18" charset="0"/>
              </a:rPr>
              <a:t>( trực tiếp, gián tiếp )</a:t>
            </a:r>
          </a:p>
          <a:p>
            <a:r>
              <a:rPr lang="en-US" sz="2800" smtClean="0">
                <a:latin typeface="Times New Roman" panose="02020603050405020304" pitchFamily="18" charset="0"/>
                <a:cs typeface="Times New Roman" panose="02020603050405020304" pitchFamily="18" charset="0"/>
              </a:rPr>
              <a:t>- </a:t>
            </a:r>
            <a:r>
              <a:rPr lang="en-US" sz="2800" b="1" smtClean="0">
                <a:latin typeface="Times New Roman" panose="02020603050405020304" pitchFamily="18" charset="0"/>
                <a:cs typeface="Times New Roman" panose="02020603050405020304" pitchFamily="18" charset="0"/>
              </a:rPr>
              <a:t>Nêu vấn đề, hướng giải quyết, quan điểm</a:t>
            </a:r>
            <a:endParaRPr lang="en-US" sz="28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1629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1380" y="-105196"/>
            <a:ext cx="12186606" cy="7336561"/>
          </a:xfrm>
          <a:prstGeom prst="rect">
            <a:avLst/>
          </a:prstGeom>
          <a:noFill/>
        </p:spPr>
        <p:txBody>
          <a:bodyPr wrap="square" rtlCol="0">
            <a:spAutoFit/>
          </a:bodyPr>
          <a:lstStyle/>
          <a:p>
            <a:pPr algn="just">
              <a:lnSpc>
                <a:spcPct val="130000"/>
              </a:lnSpc>
            </a:pPr>
            <a:r>
              <a:rPr lang="vi-VN" sz="3200" smtClean="0">
                <a:latin typeface="Times New Roman" panose="02020603050405020304" pitchFamily="18" charset="0"/>
                <a:ea typeface="SimSun" panose="02010600030101010101" pitchFamily="2" charset="-122"/>
              </a:rPr>
              <a:t>- </a:t>
            </a:r>
            <a:r>
              <a:rPr lang="en-US" sz="3200" b="1" smtClean="0">
                <a:latin typeface="Times New Roman" panose="02020603050405020304" pitchFamily="18" charset="0"/>
                <a:ea typeface="SimSun" panose="02010600030101010101" pitchFamily="2" charset="-122"/>
              </a:rPr>
              <a:t>Tuy </a:t>
            </a:r>
            <a:r>
              <a:rPr lang="en-US" sz="3200" b="1">
                <a:latin typeface="Times New Roman" panose="02020603050405020304" pitchFamily="18" charset="0"/>
                <a:ea typeface="SimSun" panose="02010600030101010101" pitchFamily="2" charset="-122"/>
              </a:rPr>
              <a:t>nhiên, </a:t>
            </a:r>
            <a:r>
              <a:rPr lang="en-US" sz="3200" b="1">
                <a:solidFill>
                  <a:srgbClr val="FF0000"/>
                </a:solidFill>
                <a:latin typeface="Times New Roman" panose="02020603050405020304" pitchFamily="18" charset="0"/>
                <a:ea typeface="SimSun" panose="02010600030101010101" pitchFamily="2" charset="-122"/>
              </a:rPr>
              <a:t>bên cạnh những biểu hiện tích cực, vẫn còn một bộ phận giới trẻ thờ ơ, chưa quan tâm đúng mức đến truyền thống </a:t>
            </a:r>
            <a:r>
              <a:rPr lang="en-US" sz="3200">
                <a:latin typeface="Times New Roman" panose="02020603050405020304" pitchFamily="18" charset="0"/>
                <a:ea typeface="SimSun" panose="02010600030101010101" pitchFamily="2" charset="-122"/>
              </a:rPr>
              <a:t>"</a:t>
            </a:r>
            <a:r>
              <a:rPr lang="en-US" sz="3200" i="1">
                <a:latin typeface="Times New Roman" panose="02020603050405020304" pitchFamily="18" charset="0"/>
                <a:ea typeface="SimSun" panose="02010600030101010101" pitchFamily="2" charset="-122"/>
              </a:rPr>
              <a:t>Uống nước nhớ nguồn"</a:t>
            </a:r>
            <a:r>
              <a:rPr lang="en-US" sz="3200">
                <a:latin typeface="Times New Roman" panose="02020603050405020304" pitchFamily="18" charset="0"/>
                <a:ea typeface="SimSun" panose="02010600030101010101" pitchFamily="2" charset="-122"/>
              </a:rPr>
              <a:t>. </a:t>
            </a:r>
            <a:r>
              <a:rPr lang="vi-VN" sz="3200" b="1" smtClean="0">
                <a:latin typeface="Times New Roman" panose="02020603050405020304" pitchFamily="18" charset="0"/>
                <a:ea typeface="SimSun" panose="02010600030101010101" pitchFamily="2" charset="-122"/>
              </a:rPr>
              <a:t>Biểu hiện</a:t>
            </a:r>
            <a:r>
              <a:rPr lang="vi-VN" sz="3200" smtClean="0">
                <a:latin typeface="Times New Roman" panose="02020603050405020304" pitchFamily="18" charset="0"/>
                <a:ea typeface="SimSun" panose="02010600030101010101" pitchFamily="2" charset="-122"/>
              </a:rPr>
              <a:t>:</a:t>
            </a:r>
          </a:p>
          <a:p>
            <a:pPr algn="just">
              <a:lnSpc>
                <a:spcPct val="130000"/>
              </a:lnSpc>
            </a:pPr>
            <a:r>
              <a:rPr lang="vi-VN" sz="3200" smtClean="0">
                <a:latin typeface="Times New Roman" panose="02020603050405020304" pitchFamily="18" charset="0"/>
                <a:ea typeface="SimSun" panose="02010600030101010101" pitchFamily="2" charset="-122"/>
              </a:rPr>
              <a:t>- </a:t>
            </a:r>
            <a:r>
              <a:rPr lang="en-US" sz="3200" smtClean="0">
                <a:latin typeface="Times New Roman" panose="02020603050405020304" pitchFamily="18" charset="0"/>
                <a:ea typeface="SimSun" panose="02010600030101010101" pitchFamily="2" charset="-122"/>
              </a:rPr>
              <a:t>Một </a:t>
            </a:r>
            <a:r>
              <a:rPr lang="en-US" sz="3200">
                <a:latin typeface="Times New Roman" panose="02020603050405020304" pitchFamily="18" charset="0"/>
                <a:ea typeface="SimSun" panose="02010600030101010101" pitchFamily="2" charset="-122"/>
              </a:rPr>
              <a:t>số </a:t>
            </a:r>
            <a:r>
              <a:rPr lang="en-US" sz="3200" b="1">
                <a:latin typeface="Times New Roman" panose="02020603050405020304" pitchFamily="18" charset="0"/>
                <a:ea typeface="SimSun" panose="02010600030101010101" pitchFamily="2" charset="-122"/>
              </a:rPr>
              <a:t>học sinh, sinh viên ít quan tâm đến lịch sử </a:t>
            </a:r>
            <a:r>
              <a:rPr lang="en-US" sz="3200">
                <a:latin typeface="Times New Roman" panose="02020603050405020304" pitchFamily="18" charset="0"/>
                <a:ea typeface="SimSun" panose="02010600030101010101" pitchFamily="2" charset="-122"/>
              </a:rPr>
              <a:t>dân </a:t>
            </a:r>
            <a:r>
              <a:rPr lang="en-US" sz="3200" smtClean="0">
                <a:latin typeface="Times New Roman" panose="02020603050405020304" pitchFamily="18" charset="0"/>
                <a:ea typeface="SimSun" panose="02010600030101010101" pitchFamily="2" charset="-122"/>
              </a:rPr>
              <a:t>tộc....</a:t>
            </a:r>
            <a:endParaRPr lang="vi-VN" sz="3200" smtClean="0">
              <a:latin typeface="Times New Roman" panose="02020603050405020304" pitchFamily="18" charset="0"/>
              <a:ea typeface="SimSun" panose="02010600030101010101" pitchFamily="2" charset="-122"/>
            </a:endParaRPr>
          </a:p>
          <a:p>
            <a:pPr algn="just">
              <a:lnSpc>
                <a:spcPct val="130000"/>
              </a:lnSpc>
            </a:pPr>
            <a:r>
              <a:rPr lang="vi-VN" sz="3200" smtClean="0">
                <a:latin typeface="Times New Roman" panose="02020603050405020304" pitchFamily="18" charset="0"/>
                <a:ea typeface="SimSun" panose="02010600030101010101" pitchFamily="2" charset="-122"/>
              </a:rPr>
              <a:t>- </a:t>
            </a:r>
            <a:r>
              <a:rPr lang="en-US" sz="3200" smtClean="0">
                <a:latin typeface="Times New Roman" panose="02020603050405020304" pitchFamily="18" charset="0"/>
                <a:ea typeface="SimSun" panose="02010600030101010101" pitchFamily="2" charset="-122"/>
              </a:rPr>
              <a:t> </a:t>
            </a:r>
            <a:r>
              <a:rPr lang="en-US" sz="3200" b="1">
                <a:latin typeface="Times New Roman" panose="02020603050405020304" pitchFamily="18" charset="0"/>
                <a:ea typeface="SimSun" panose="02010600030101010101" pitchFamily="2" charset="-122"/>
              </a:rPr>
              <a:t>thiếu sự kính trọng đối với thầy cô, cha mẹ</a:t>
            </a:r>
            <a:r>
              <a:rPr lang="en-US" sz="3200">
                <a:latin typeface="Times New Roman" panose="02020603050405020304" pitchFamily="18" charset="0"/>
                <a:ea typeface="SimSun" panose="02010600030101010101" pitchFamily="2" charset="-122"/>
              </a:rPr>
              <a:t>, hoặc chỉ tham gia các hoạt động tri ân theo hình thức mà không thực sự thấu hiểu ý nghĩa sâu sắc của nó. </a:t>
            </a:r>
          </a:p>
          <a:p>
            <a:pPr algn="just">
              <a:lnSpc>
                <a:spcPct val="130000"/>
              </a:lnSpc>
            </a:pPr>
            <a:r>
              <a:rPr lang="en-US" sz="3200">
                <a:latin typeface="Times New Roman" panose="02020603050405020304" pitchFamily="18" charset="0"/>
                <a:ea typeface="SimSun" panose="02010600030101010101" pitchFamily="2" charset="-122"/>
              </a:rPr>
              <a:t>Theo khảo sát của một số trường học, tỷ lệ học sinh hiểu biết về các sự kiện lịch sử quan trọng ngày càng giảm, thể hiện qua kết quả các cuộc thi tìm hiểu lịch sử, nhiều bạn trẻ không biết đến nguồn gốc của các ngày nghỉ như </a:t>
            </a:r>
            <a:r>
              <a:rPr lang="en-US" sz="3200" b="1">
                <a:latin typeface="Times New Roman" panose="02020603050405020304" pitchFamily="18" charset="0"/>
                <a:ea typeface="SimSun" panose="02010600030101010101" pitchFamily="2" charset="-122"/>
              </a:rPr>
              <a:t>Tết Độc lập, Giỗ Tổ, Thống nhất đất nước</a:t>
            </a:r>
            <a:r>
              <a:rPr lang="en-US" sz="3200" smtClean="0">
                <a:latin typeface="Times New Roman" panose="02020603050405020304" pitchFamily="18" charset="0"/>
                <a:ea typeface="SimSun" panose="02010600030101010101" pitchFamily="2" charset="-122"/>
              </a:rPr>
              <a:t>...</a:t>
            </a:r>
            <a:endParaRPr lang="en-US" sz="3200"/>
          </a:p>
        </p:txBody>
      </p:sp>
    </p:spTree>
    <p:extLst>
      <p:ext uri="{BB962C8B-B14F-4D97-AF65-F5344CB8AC3E}">
        <p14:creationId xmlns:p14="http://schemas.microsoft.com/office/powerpoint/2010/main" val="1530718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72828"/>
            <a:ext cx="12081409" cy="7774436"/>
          </a:xfrm>
          <a:prstGeom prst="rect">
            <a:avLst/>
          </a:prstGeom>
        </p:spPr>
        <p:txBody>
          <a:bodyPr wrap="square">
            <a:spAutoFit/>
          </a:bodyPr>
          <a:lstStyle/>
          <a:p>
            <a:pPr lvl="0" algn="just">
              <a:lnSpc>
                <a:spcPct val="130000"/>
              </a:lnSpc>
            </a:pPr>
            <a:r>
              <a:rPr lang="vi-VN" sz="3200" b="1" smtClean="0">
                <a:latin typeface="Times New Roman" panose="02020603050405020304" pitchFamily="18" charset="0"/>
                <a:ea typeface="SimSun" panose="02010600030101010101" pitchFamily="2" charset="-122"/>
              </a:rPr>
              <a:t>2.</a:t>
            </a:r>
            <a:r>
              <a:rPr lang="en-US" sz="3200" b="1" smtClean="0">
                <a:latin typeface="Times New Roman" panose="02020603050405020304" pitchFamily="18" charset="0"/>
                <a:ea typeface="SimSun" panose="02010600030101010101" pitchFamily="2" charset="-122"/>
              </a:rPr>
              <a:t>Nguyên </a:t>
            </a:r>
            <a:r>
              <a:rPr lang="en-US" sz="3200" b="1">
                <a:latin typeface="Times New Roman" panose="02020603050405020304" pitchFamily="18" charset="0"/>
                <a:ea typeface="SimSun" panose="02010600030101010101" pitchFamily="2" charset="-122"/>
              </a:rPr>
              <a:t>nhân </a:t>
            </a:r>
            <a:r>
              <a:rPr lang="en-US" sz="3200" b="1" u="sng">
                <a:latin typeface="Times New Roman" panose="02020603050405020304" pitchFamily="18" charset="0"/>
                <a:ea typeface="SimSun" panose="02010600030101010101" pitchFamily="2" charset="-122"/>
              </a:rPr>
              <a:t>học sinh </a:t>
            </a:r>
            <a:r>
              <a:rPr lang="en-US" sz="3200" b="1" u="sng" smtClean="0">
                <a:latin typeface="Times New Roman" panose="02020603050405020304" pitchFamily="18" charset="0"/>
                <a:ea typeface="SimSun" panose="02010600030101010101" pitchFamily="2" charset="-122"/>
              </a:rPr>
              <a:t>quên </a:t>
            </a:r>
            <a:r>
              <a:rPr lang="en-US" sz="3200" b="1" u="sng">
                <a:latin typeface="Times New Roman" panose="02020603050405020304" pitchFamily="18" charset="0"/>
                <a:ea typeface="SimSun" panose="02010600030101010101" pitchFamily="2" charset="-122"/>
              </a:rPr>
              <a:t>truyền thống "Uống nước nhớ nguồn"</a:t>
            </a:r>
            <a:endParaRPr lang="en-US" sz="3200" u="sng">
              <a:latin typeface="Times New Roman" panose="02020603050405020304" pitchFamily="18" charset="0"/>
              <a:ea typeface="SimSun" panose="02010600030101010101" pitchFamily="2" charset="-122"/>
            </a:endParaRPr>
          </a:p>
          <a:p>
            <a:pPr algn="just">
              <a:lnSpc>
                <a:spcPct val="130000"/>
              </a:lnSpc>
            </a:pPr>
            <a:r>
              <a:rPr lang="vi-VN" sz="3200" smtClean="0">
                <a:latin typeface="Times New Roman" panose="02020603050405020304" pitchFamily="18" charset="0"/>
                <a:ea typeface="SimSun" panose="02010600030101010101" pitchFamily="2" charset="-122"/>
              </a:rPr>
              <a:t>- </a:t>
            </a:r>
            <a:r>
              <a:rPr lang="en-US" sz="3200" smtClean="0">
                <a:latin typeface="Times New Roman" panose="02020603050405020304" pitchFamily="18" charset="0"/>
                <a:ea typeface="SimSun" panose="02010600030101010101" pitchFamily="2" charset="-122"/>
              </a:rPr>
              <a:t>do </a:t>
            </a:r>
            <a:r>
              <a:rPr lang="en-US" sz="3200" b="1">
                <a:latin typeface="Times New Roman" panose="02020603050405020304" pitchFamily="18" charset="0"/>
                <a:ea typeface="SimSun" panose="02010600030101010101" pitchFamily="2" charset="-122"/>
              </a:rPr>
              <a:t>bản thân </a:t>
            </a:r>
            <a:r>
              <a:rPr lang="en-US" sz="3200" b="1">
                <a:solidFill>
                  <a:srgbClr val="FF0000"/>
                </a:solidFill>
                <a:latin typeface="Times New Roman" panose="02020603050405020304" pitchFamily="18" charset="0"/>
                <a:ea typeface="SimSun" panose="02010600030101010101" pitchFamily="2" charset="-122"/>
              </a:rPr>
              <a:t>mỗi </a:t>
            </a:r>
            <a:r>
              <a:rPr lang="vi-VN" sz="3200" b="1" smtClean="0">
                <a:solidFill>
                  <a:srgbClr val="FF0000"/>
                </a:solidFill>
                <a:latin typeface="Times New Roman" panose="02020603050405020304" pitchFamily="18" charset="0"/>
                <a:ea typeface="SimSun" panose="02010600030101010101" pitchFamily="2" charset="-122"/>
              </a:rPr>
              <a:t>H</a:t>
            </a:r>
            <a:r>
              <a:rPr lang="en-US" sz="3200" b="1" smtClean="0">
                <a:solidFill>
                  <a:srgbClr val="FF0000"/>
                </a:solidFill>
                <a:latin typeface="Times New Roman" panose="02020603050405020304" pitchFamily="18" charset="0"/>
                <a:ea typeface="SimSun" panose="02010600030101010101" pitchFamily="2" charset="-122"/>
              </a:rPr>
              <a:t>S</a:t>
            </a:r>
            <a:r>
              <a:rPr lang="en-US" sz="3200" smtClean="0">
                <a:latin typeface="Times New Roman" panose="02020603050405020304" pitchFamily="18" charset="0"/>
                <a:ea typeface="SimSun" panose="02010600030101010101" pitchFamily="2" charset="-122"/>
              </a:rPr>
              <a:t> </a:t>
            </a:r>
            <a:r>
              <a:rPr lang="en-US" sz="3200" b="1">
                <a:latin typeface="Times New Roman" panose="02020603050405020304" pitchFamily="18" charset="0"/>
                <a:ea typeface="SimSun" panose="02010600030101010101" pitchFamily="2" charset="-122"/>
              </a:rPr>
              <a:t>chưa nhận thức được ý </a:t>
            </a:r>
            <a:r>
              <a:rPr lang="en-US" sz="3200" b="1" smtClean="0">
                <a:latin typeface="Times New Roman" panose="02020603050405020304" pitchFamily="18" charset="0"/>
                <a:ea typeface="SimSun" panose="02010600030101010101" pitchFamily="2" charset="-122"/>
              </a:rPr>
              <a:t>ngh</a:t>
            </a:r>
            <a:r>
              <a:rPr lang="vi-VN" sz="3200" b="1" smtClean="0">
                <a:latin typeface="Times New Roman" panose="02020603050405020304" pitchFamily="18" charset="0"/>
                <a:ea typeface="SimSun" panose="02010600030101010101" pitchFamily="2" charset="-122"/>
              </a:rPr>
              <a:t>ĩa</a:t>
            </a:r>
            <a:r>
              <a:rPr lang="en-US" sz="3200" b="1" smtClean="0">
                <a:latin typeface="Times New Roman" panose="02020603050405020304" pitchFamily="18" charset="0"/>
                <a:ea typeface="SimSun" panose="02010600030101010101" pitchFamily="2" charset="-122"/>
              </a:rPr>
              <a:t> </a:t>
            </a:r>
            <a:r>
              <a:rPr lang="en-US" sz="3200" b="1">
                <a:latin typeface="Times New Roman" panose="02020603050405020304" pitchFamily="18" charset="0"/>
                <a:ea typeface="SimSun" panose="02010600030101010101" pitchFamily="2" charset="-122"/>
              </a:rPr>
              <a:t>to lớn </a:t>
            </a:r>
            <a:r>
              <a:rPr lang="en-US" sz="3200">
                <a:latin typeface="Times New Roman" panose="02020603050405020304" pitchFamily="18" charset="0"/>
                <a:ea typeface="SimSun" panose="02010600030101010101" pitchFamily="2" charset="-122"/>
              </a:rPr>
              <a:t>của truyền thống tốt đẹp </a:t>
            </a:r>
            <a:r>
              <a:rPr lang="en-US" sz="3200" smtClean="0">
                <a:latin typeface="Times New Roman" panose="02020603050405020304" pitchFamily="18" charset="0"/>
                <a:ea typeface="SimSun" panose="02010600030101010101" pitchFamily="2" charset="-122"/>
              </a:rPr>
              <a:t>này....không có ý thức rèn luyện hình thành phẩm chất biết ơn..</a:t>
            </a:r>
            <a:endParaRPr lang="vi-VN" sz="3200" smtClean="0">
              <a:latin typeface="Times New Roman" panose="02020603050405020304" pitchFamily="18" charset="0"/>
              <a:ea typeface="SimSun" panose="02010600030101010101" pitchFamily="2" charset="-122"/>
            </a:endParaRPr>
          </a:p>
          <a:p>
            <a:pPr algn="just">
              <a:lnSpc>
                <a:spcPct val="130000"/>
              </a:lnSpc>
            </a:pPr>
            <a:r>
              <a:rPr lang="vi-VN" sz="3200">
                <a:latin typeface="Times New Roman" panose="02020603050405020304" pitchFamily="18" charset="0"/>
                <a:ea typeface="SimSun" panose="02010600030101010101" pitchFamily="2" charset="-122"/>
              </a:rPr>
              <a:t>- </a:t>
            </a:r>
            <a:r>
              <a:rPr lang="en-US" sz="3200" smtClean="0">
                <a:latin typeface="Times New Roman" panose="02020603050405020304" pitchFamily="18" charset="0"/>
                <a:ea typeface="SimSun" panose="02010600030101010101" pitchFamily="2" charset="-122"/>
              </a:rPr>
              <a:t>Do sự thiếu </a:t>
            </a:r>
            <a:r>
              <a:rPr lang="en-US" sz="3200">
                <a:latin typeface="Times New Roman" panose="02020603050405020304" pitchFamily="18" charset="0"/>
                <a:ea typeface="SimSun" panose="02010600030101010101" pitchFamily="2" charset="-122"/>
              </a:rPr>
              <a:t>giáo dục từ </a:t>
            </a:r>
            <a:r>
              <a:rPr lang="en-US" sz="3200" b="1">
                <a:solidFill>
                  <a:srgbClr val="FF0000"/>
                </a:solidFill>
                <a:latin typeface="Times New Roman" panose="02020603050405020304" pitchFamily="18" charset="0"/>
                <a:ea typeface="SimSun" panose="02010600030101010101" pitchFamily="2" charset="-122"/>
              </a:rPr>
              <a:t>gia đình </a:t>
            </a:r>
            <a:r>
              <a:rPr lang="en-US" sz="3200">
                <a:latin typeface="Times New Roman" panose="02020603050405020304" pitchFamily="18" charset="0"/>
                <a:ea typeface="SimSun" panose="02010600030101010101" pitchFamily="2" charset="-122"/>
              </a:rPr>
              <a:t>và </a:t>
            </a:r>
            <a:r>
              <a:rPr lang="en-US" sz="3200" b="1">
                <a:solidFill>
                  <a:srgbClr val="FF0000"/>
                </a:solidFill>
                <a:latin typeface="Times New Roman" panose="02020603050405020304" pitchFamily="18" charset="0"/>
                <a:ea typeface="SimSun" panose="02010600030101010101" pitchFamily="2" charset="-122"/>
              </a:rPr>
              <a:t>nhà trường </a:t>
            </a:r>
            <a:r>
              <a:rPr lang="en-US" sz="3200" b="1" smtClean="0">
                <a:solidFill>
                  <a:srgbClr val="FF0000"/>
                </a:solidFill>
                <a:latin typeface="Times New Roman" panose="02020603050405020304" pitchFamily="18" charset="0"/>
                <a:ea typeface="SimSun" panose="02010600030101010101" pitchFamily="2" charset="-122"/>
              </a:rPr>
              <a:t>: </a:t>
            </a:r>
            <a:r>
              <a:rPr lang="en-US" sz="3200" smtClean="0">
                <a:latin typeface="Times New Roman" panose="02020603050405020304" pitchFamily="18" charset="0"/>
                <a:ea typeface="SimSun" panose="02010600030101010101" pitchFamily="2" charset="-122"/>
              </a:rPr>
              <a:t>đôi </a:t>
            </a:r>
            <a:r>
              <a:rPr lang="en-US" sz="3200">
                <a:latin typeface="Times New Roman" panose="02020603050405020304" pitchFamily="18" charset="0"/>
                <a:ea typeface="SimSun" panose="02010600030101010101" pitchFamily="2" charset="-122"/>
              </a:rPr>
              <a:t>khi </a:t>
            </a:r>
            <a:r>
              <a:rPr lang="en-US" sz="3200" smtClean="0">
                <a:latin typeface="Times New Roman" panose="02020603050405020304" pitchFamily="18" charset="0"/>
                <a:ea typeface="SimSun" panose="02010600030101010101" pitchFamily="2" charset="-122"/>
              </a:rPr>
              <a:t>gia đình và nhà trường </a:t>
            </a:r>
            <a:r>
              <a:rPr lang="en-US" sz="3200" b="1" smtClean="0">
                <a:latin typeface="Times New Roman" panose="02020603050405020304" pitchFamily="18" charset="0"/>
                <a:ea typeface="SimSun" panose="02010600030101010101" pitchFamily="2" charset="-122"/>
              </a:rPr>
              <a:t>chưa </a:t>
            </a:r>
            <a:r>
              <a:rPr lang="en-US" sz="3200" b="1">
                <a:latin typeface="Times New Roman" panose="02020603050405020304" pitchFamily="18" charset="0"/>
                <a:ea typeface="SimSun" panose="02010600030101010101" pitchFamily="2" charset="-122"/>
              </a:rPr>
              <a:t>được chú trọng</a:t>
            </a:r>
            <a:r>
              <a:rPr lang="vi-VN" sz="3200" b="1">
                <a:latin typeface="Times New Roman" panose="02020603050405020304" pitchFamily="18" charset="0"/>
                <a:ea typeface="SimSun" panose="02010600030101010101" pitchFamily="2" charset="-122"/>
              </a:rPr>
              <a:t> giáo dục </a:t>
            </a:r>
            <a:r>
              <a:rPr lang="vi-VN" sz="3200" b="1" smtClean="0">
                <a:latin typeface="Times New Roman" panose="02020603050405020304" pitchFamily="18" charset="0"/>
                <a:ea typeface="SimSun" panose="02010600030101010101" pitchFamily="2" charset="-122"/>
              </a:rPr>
              <a:t>con</a:t>
            </a:r>
            <a:r>
              <a:rPr lang="en-US" sz="3200" b="1" smtClean="0">
                <a:latin typeface="Times New Roman" panose="02020603050405020304" pitchFamily="18" charset="0"/>
                <a:ea typeface="SimSun" panose="02010600030101010101" pitchFamily="2" charset="-122"/>
              </a:rPr>
              <a:t> truyền thống</a:t>
            </a:r>
            <a:r>
              <a:rPr lang="vi-VN" sz="3200" b="1" smtClean="0">
                <a:latin typeface="Times New Roman" panose="02020603050405020304" pitchFamily="18" charset="0"/>
                <a:ea typeface="SimSun" panose="02010600030101010101" pitchFamily="2" charset="-122"/>
              </a:rPr>
              <a:t> </a:t>
            </a:r>
            <a:r>
              <a:rPr lang="vi-VN" sz="3200" b="1">
                <a:latin typeface="Times New Roman" panose="02020603050405020304" pitchFamily="18" charset="0"/>
                <a:ea typeface="SimSun" panose="02010600030101010101" pitchFamily="2" charset="-122"/>
              </a:rPr>
              <a:t>biết ơn</a:t>
            </a:r>
            <a:r>
              <a:rPr lang="en-US" sz="3200">
                <a:latin typeface="Times New Roman" panose="02020603050405020304" pitchFamily="18" charset="0"/>
                <a:ea typeface="SimSun" panose="02010600030101010101" pitchFamily="2" charset="-122"/>
              </a:rPr>
              <a:t>.</a:t>
            </a:r>
            <a:r>
              <a:rPr lang="vi-VN" sz="3200">
                <a:latin typeface="Times New Roman" panose="02020603050405020304" pitchFamily="18" charset="0"/>
                <a:ea typeface="SimSun" panose="02010600030101010101" pitchFamily="2" charset="-122"/>
              </a:rPr>
              <a:t>Bố mẹ </a:t>
            </a:r>
            <a:r>
              <a:rPr lang="en-US" sz="3200">
                <a:latin typeface="Times New Roman" panose="02020603050405020304" pitchFamily="18" charset="0"/>
                <a:ea typeface="SimSun" panose="02010600030101010101" pitchFamily="2" charset="-122"/>
              </a:rPr>
              <a:t>bận rộn với công việc, không có thời gian giáo dục con cái về đạo lý "</a:t>
            </a:r>
            <a:r>
              <a:rPr lang="en-US" sz="3200" i="1">
                <a:latin typeface="Times New Roman" panose="02020603050405020304" pitchFamily="18" charset="0"/>
                <a:ea typeface="SimSun" panose="02010600030101010101" pitchFamily="2" charset="-122"/>
              </a:rPr>
              <a:t>Uống nước nhớ nguồn</a:t>
            </a:r>
            <a:r>
              <a:rPr lang="en-US" sz="3200">
                <a:latin typeface="Times New Roman" panose="02020603050405020304" pitchFamily="18" charset="0"/>
                <a:ea typeface="SimSun" panose="02010600030101010101" pitchFamily="2" charset="-122"/>
              </a:rPr>
              <a:t>", khiến các em </a:t>
            </a:r>
            <a:r>
              <a:rPr lang="en-US" sz="3200" b="1">
                <a:latin typeface="Times New Roman" panose="02020603050405020304" pitchFamily="18" charset="0"/>
                <a:ea typeface="SimSun" panose="02010600030101010101" pitchFamily="2" charset="-122"/>
              </a:rPr>
              <a:t>thiếu nhận thức </a:t>
            </a:r>
            <a:r>
              <a:rPr lang="en-US" sz="3200" b="1" smtClean="0">
                <a:latin typeface="Times New Roman" panose="02020603050405020304" pitchFamily="18" charset="0"/>
                <a:ea typeface="SimSun" panose="02010600030101010101" pitchFamily="2" charset="-122"/>
              </a:rPr>
              <a:t>và thiếu </a:t>
            </a:r>
            <a:r>
              <a:rPr lang="en-US" sz="3200" b="1">
                <a:latin typeface="Times New Roman" panose="02020603050405020304" pitchFamily="18" charset="0"/>
                <a:ea typeface="SimSun" panose="02010600030101010101" pitchFamily="2" charset="-122"/>
              </a:rPr>
              <a:t>thói quen </a:t>
            </a:r>
            <a:r>
              <a:rPr lang="en-US" sz="3200">
                <a:latin typeface="Times New Roman" panose="02020603050405020304" pitchFamily="18" charset="0"/>
                <a:ea typeface="SimSun" panose="02010600030101010101" pitchFamily="2" charset="-122"/>
              </a:rPr>
              <a:t>bày tỏ lòng biết ơn. Trong khi đó, </a:t>
            </a:r>
            <a:r>
              <a:rPr lang="en-US" sz="3200" b="1">
                <a:latin typeface="Times New Roman" panose="02020603050405020304" pitchFamily="18" charset="0"/>
                <a:ea typeface="SimSun" panose="02010600030101010101" pitchFamily="2" charset="-122"/>
              </a:rPr>
              <a:t>các chương trình giáo dục đạo đức </a:t>
            </a:r>
            <a:r>
              <a:rPr lang="en-US" sz="3200">
                <a:latin typeface="Times New Roman" panose="02020603050405020304" pitchFamily="18" charset="0"/>
                <a:ea typeface="SimSun" panose="02010600030101010101" pitchFamily="2" charset="-122"/>
              </a:rPr>
              <a:t>ở một số trường học còn mang </a:t>
            </a:r>
            <a:r>
              <a:rPr lang="en-US" sz="3200" b="1">
                <a:latin typeface="Times New Roman" panose="02020603050405020304" pitchFamily="18" charset="0"/>
                <a:ea typeface="SimSun" panose="02010600030101010101" pitchFamily="2" charset="-122"/>
              </a:rPr>
              <a:t>tính lý thuyết</a:t>
            </a:r>
            <a:r>
              <a:rPr lang="en-US" sz="3200">
                <a:latin typeface="Times New Roman" panose="02020603050405020304" pitchFamily="18" charset="0"/>
                <a:ea typeface="SimSun" panose="02010600030101010101" pitchFamily="2" charset="-122"/>
              </a:rPr>
              <a:t>, </a:t>
            </a:r>
            <a:r>
              <a:rPr lang="en-US" sz="3200" b="1">
                <a:latin typeface="Times New Roman" panose="02020603050405020304" pitchFamily="18" charset="0"/>
                <a:ea typeface="SimSun" panose="02010600030101010101" pitchFamily="2" charset="-122"/>
              </a:rPr>
              <a:t>chưa có nhiều hoạt động thực tế </a:t>
            </a:r>
            <a:r>
              <a:rPr lang="en-US" sz="3200">
                <a:latin typeface="Times New Roman" panose="02020603050405020304" pitchFamily="18" charset="0"/>
                <a:ea typeface="SimSun" panose="02010600030101010101" pitchFamily="2" charset="-122"/>
              </a:rPr>
              <a:t>giúp học sinh thấu hiểu giá trị của truyền thống này. </a:t>
            </a:r>
          </a:p>
          <a:p>
            <a:pPr algn="just">
              <a:lnSpc>
                <a:spcPct val="130000"/>
              </a:lnSpc>
            </a:pPr>
            <a:endParaRPr lang="en-US" sz="3200">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9699550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12066309" cy="7971413"/>
          </a:xfrm>
          <a:prstGeom prst="rect">
            <a:avLst/>
          </a:prstGeom>
          <a:noFill/>
        </p:spPr>
        <p:txBody>
          <a:bodyPr wrap="square" rtlCol="0">
            <a:spAutoFit/>
          </a:bodyPr>
          <a:lstStyle/>
          <a:p>
            <a:pPr algn="just"/>
            <a:r>
              <a:rPr lang="vi-VN" sz="3200">
                <a:latin typeface="Times New Roman" panose="02020603050405020304" pitchFamily="18" charset="0"/>
                <a:ea typeface="SimSun" panose="02010600030101010101" pitchFamily="2" charset="-122"/>
              </a:rPr>
              <a:t>-</a:t>
            </a:r>
            <a:r>
              <a:rPr lang="en-US" sz="3200">
                <a:latin typeface="Times New Roman" panose="02020603050405020304" pitchFamily="18" charset="0"/>
                <a:ea typeface="SimSun" panose="02010600030101010101" pitchFamily="2" charset="-122"/>
              </a:rPr>
              <a:t> </a:t>
            </a:r>
            <a:r>
              <a:rPr lang="en-US" sz="3200" b="1">
                <a:latin typeface="Times New Roman" panose="02020603050405020304" pitchFamily="18" charset="0"/>
                <a:ea typeface="SimSun" panose="02010600030101010101" pitchFamily="2" charset="-122"/>
              </a:rPr>
              <a:t>do áp lực học tập và cuộc sống hiện đại ( </a:t>
            </a:r>
            <a:r>
              <a:rPr lang="en-US" sz="3200" b="1">
                <a:solidFill>
                  <a:srgbClr val="FF0000"/>
                </a:solidFill>
                <a:latin typeface="Times New Roman" panose="02020603050405020304" pitchFamily="18" charset="0"/>
                <a:ea typeface="SimSun" panose="02010600030101010101" pitchFamily="2" charset="-122"/>
              </a:rPr>
              <a:t>xã hội </a:t>
            </a:r>
            <a:r>
              <a:rPr lang="en-US" sz="3200" b="1">
                <a:latin typeface="Times New Roman" panose="02020603050405020304" pitchFamily="18" charset="0"/>
                <a:ea typeface="SimSun" panose="02010600030101010101" pitchFamily="2" charset="-122"/>
              </a:rPr>
              <a:t>) </a:t>
            </a:r>
            <a:r>
              <a:rPr lang="en-US" sz="3200">
                <a:latin typeface="Times New Roman" panose="02020603050405020304" pitchFamily="18" charset="0"/>
                <a:ea typeface="SimSun" panose="02010600030101010101" pitchFamily="2" charset="-122"/>
              </a:rPr>
              <a:t>khiến một số học sinh không còn dành nhiều sự chú ý đến truyền thống này. Nhiều em tập trung vào việc đạt thành tích cao trong học tập mà quên đi những giá trị nhân văn, quên thể hiện lòng biết ơn đối với gia đình, thầy cô, cộng đồng</a:t>
            </a:r>
            <a:r>
              <a:rPr lang="en-US" sz="3200" smtClean="0">
                <a:latin typeface="Times New Roman" panose="02020603050405020304" pitchFamily="18" charset="0"/>
                <a:ea typeface="SimSun" panose="02010600030101010101" pitchFamily="2" charset="-122"/>
              </a:rPr>
              <a:t>.</a:t>
            </a:r>
            <a:r>
              <a:rPr lang="vi-VN" sz="3200" b="1">
                <a:latin typeface="Times New Roman" panose="02020603050405020304" pitchFamily="18" charset="0"/>
                <a:ea typeface="SimSun" panose="02010600030101010101" pitchFamily="2" charset="-122"/>
              </a:rPr>
              <a:t> </a:t>
            </a:r>
            <a:r>
              <a:rPr lang="en-US" sz="3200" b="1" smtClean="0">
                <a:latin typeface="Times New Roman" panose="02020603050405020304" pitchFamily="18" charset="0"/>
                <a:ea typeface="SimSun" panose="02010600030101010101" pitchFamily="2" charset="-122"/>
              </a:rPr>
              <a:t>Và </a:t>
            </a:r>
            <a:r>
              <a:rPr lang="vi-VN" sz="3200" smtClean="0">
                <a:latin typeface="Times New Roman" panose="02020603050405020304" pitchFamily="18" charset="0"/>
                <a:ea typeface="SimSun" panose="02010600030101010101" pitchFamily="2" charset="-122"/>
              </a:rPr>
              <a:t>do </a:t>
            </a:r>
            <a:r>
              <a:rPr lang="en-US" sz="3200">
                <a:latin typeface="Times New Roman" panose="02020603050405020304" pitchFamily="18" charset="0"/>
                <a:ea typeface="SimSun" panose="02010600030101010101" pitchFamily="2" charset="-122"/>
              </a:rPr>
              <a:t>sự phát triển của </a:t>
            </a:r>
            <a:r>
              <a:rPr lang="en-US" sz="3200" b="1">
                <a:latin typeface="Times New Roman" panose="02020603050405020304" pitchFamily="18" charset="0"/>
                <a:ea typeface="SimSun" panose="02010600030101010101" pitchFamily="2" charset="-122"/>
              </a:rPr>
              <a:t>công nghệ và mạng xã hội </a:t>
            </a:r>
            <a:r>
              <a:rPr lang="en-US" sz="3200">
                <a:latin typeface="Times New Roman" panose="02020603050405020304" pitchFamily="18" charset="0"/>
                <a:ea typeface="SimSun" panose="02010600030101010101" pitchFamily="2" charset="-122"/>
              </a:rPr>
              <a:t>khiến nhiều bạn trẻ </a:t>
            </a:r>
            <a:r>
              <a:rPr lang="en-US" sz="3200" b="1">
                <a:latin typeface="Times New Roman" panose="02020603050405020304" pitchFamily="18" charset="0"/>
                <a:ea typeface="SimSun" panose="02010600030101010101" pitchFamily="2" charset="-122"/>
              </a:rPr>
              <a:t>bị cuốn vào thế giới ảo</a:t>
            </a:r>
            <a:r>
              <a:rPr lang="en-US" sz="3200">
                <a:latin typeface="Times New Roman" panose="02020603050405020304" pitchFamily="18" charset="0"/>
                <a:ea typeface="SimSun" panose="02010600030101010101" pitchFamily="2" charset="-122"/>
              </a:rPr>
              <a:t>, </a:t>
            </a:r>
            <a:r>
              <a:rPr lang="en-US" sz="3200" b="1">
                <a:latin typeface="Times New Roman" panose="02020603050405020304" pitchFamily="18" charset="0"/>
                <a:ea typeface="SimSun" panose="02010600030101010101" pitchFamily="2" charset="-122"/>
              </a:rPr>
              <a:t>ít quan tâm đến lịch sử dân tộc </a:t>
            </a:r>
            <a:r>
              <a:rPr lang="en-US" sz="3200">
                <a:latin typeface="Times New Roman" panose="02020603050405020304" pitchFamily="18" charset="0"/>
                <a:ea typeface="SimSun" panose="02010600030101010101" pitchFamily="2" charset="-122"/>
              </a:rPr>
              <a:t>và các giá trị đạo đức truyền thống. Việc </a:t>
            </a:r>
            <a:r>
              <a:rPr lang="en-US" sz="3200" b="1">
                <a:latin typeface="Times New Roman" panose="02020603050405020304" pitchFamily="18" charset="0"/>
                <a:ea typeface="SimSun" panose="02010600030101010101" pitchFamily="2" charset="-122"/>
              </a:rPr>
              <a:t>lạm dụng mạng xã hội, trò chơi điện tử </a:t>
            </a:r>
            <a:r>
              <a:rPr lang="en-US" sz="3200">
                <a:latin typeface="Times New Roman" panose="02020603050405020304" pitchFamily="18" charset="0"/>
                <a:ea typeface="SimSun" panose="02010600030101010101" pitchFamily="2" charset="-122"/>
              </a:rPr>
              <a:t>và các phương tiện giải trí khiến thời gian dành cho việc học hỏi, tìm hiểu về quá khứ và lòng biết ơn bị thu hẹp</a:t>
            </a:r>
            <a:r>
              <a:rPr lang="en-US" sz="3200" smtClean="0">
                <a:latin typeface="Times New Roman" panose="02020603050405020304" pitchFamily="18" charset="0"/>
                <a:ea typeface="SimSun" panose="02010600030101010101" pitchFamily="2" charset="-122"/>
              </a:rPr>
              <a:t>....</a:t>
            </a:r>
            <a:endParaRPr lang="en-US" sz="3200">
              <a:latin typeface="Times New Roman" panose="02020603050405020304" pitchFamily="18" charset="0"/>
              <a:ea typeface="SimSun" panose="02010600030101010101" pitchFamily="2" charset="-122"/>
            </a:endParaRPr>
          </a:p>
          <a:p>
            <a:pPr algn="just"/>
            <a:r>
              <a:rPr lang="en-US" sz="3200" smtClean="0">
                <a:latin typeface="Times New Roman" panose="02020603050405020304" pitchFamily="18" charset="0"/>
                <a:ea typeface="SimSun" panose="02010600030101010101" pitchFamily="2" charset="-122"/>
              </a:rPr>
              <a:t>	Hoặc </a:t>
            </a:r>
            <a:r>
              <a:rPr lang="en-US" sz="3200">
                <a:latin typeface="Times New Roman" panose="02020603050405020304" pitchFamily="18" charset="0"/>
                <a:ea typeface="SimSun" panose="02010600030101010101" pitchFamily="2" charset="-122"/>
              </a:rPr>
              <a:t>xu hướng </a:t>
            </a:r>
            <a:r>
              <a:rPr lang="en-US" sz="3200" b="1">
                <a:latin typeface="Times New Roman" panose="02020603050405020304" pitchFamily="18" charset="0"/>
                <a:ea typeface="SimSun" panose="02010600030101010101" pitchFamily="2" charset="-122"/>
              </a:rPr>
              <a:t>hội nhập văn hóa quốc tế </a:t>
            </a:r>
            <a:r>
              <a:rPr lang="en-US" sz="3200">
                <a:latin typeface="Times New Roman" panose="02020603050405020304" pitchFamily="18" charset="0"/>
                <a:ea typeface="SimSun" panose="02010600030101010101" pitchFamily="2" charset="-122"/>
              </a:rPr>
              <a:t>cũng ảnh hưởng không nhỏ đến nhận thức của giới trẻ. Sự tiếp nhận văn hóa phương Tây mà không có sự chọn lọc có thể khiến một số học sinh coi nhẹ những truyền thống tốt đẹp của dân tộc, thay vào đó là lối sống thực dụng, cá nhân hơn.</a:t>
            </a:r>
          </a:p>
          <a:p>
            <a:endParaRPr lang="en-US" sz="3200">
              <a:latin typeface="Times New Roman" panose="02020603050405020304" pitchFamily="18" charset="0"/>
              <a:ea typeface="SimSun" panose="02010600030101010101" pitchFamily="2" charset="-122"/>
            </a:endParaRPr>
          </a:p>
          <a:p>
            <a:endParaRPr lang="en-US" sz="3200"/>
          </a:p>
        </p:txBody>
      </p:sp>
    </p:spTree>
    <p:extLst>
      <p:ext uri="{BB962C8B-B14F-4D97-AF65-F5344CB8AC3E}">
        <p14:creationId xmlns:p14="http://schemas.microsoft.com/office/powerpoint/2010/main" val="7937563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 y="0"/>
            <a:ext cx="12192000" cy="7134261"/>
          </a:xfrm>
          <a:prstGeom prst="rect">
            <a:avLst/>
          </a:prstGeom>
        </p:spPr>
        <p:txBody>
          <a:bodyPr wrap="square">
            <a:spAutoFit/>
          </a:bodyPr>
          <a:lstStyle/>
          <a:p>
            <a:pPr marL="342900" lvl="0" indent="-342900" algn="just">
              <a:lnSpc>
                <a:spcPct val="130000"/>
              </a:lnSpc>
              <a:buFont typeface="+mj-lt"/>
              <a:buAutoNum type="arabicPeriod"/>
            </a:pPr>
            <a:r>
              <a:rPr lang="en-US" sz="3200" b="1">
                <a:latin typeface="Times New Roman" panose="02020603050405020304" pitchFamily="18" charset="0"/>
                <a:ea typeface="SimSun" panose="02010600030101010101" pitchFamily="2" charset="-122"/>
              </a:rPr>
              <a:t>Hậu quả của việc quên đi truyền thống tốt đẹp của dân tộc</a:t>
            </a:r>
            <a:endParaRPr lang="en-US" sz="3200">
              <a:latin typeface="Times New Roman" panose="02020603050405020304" pitchFamily="18" charset="0"/>
              <a:ea typeface="SimSun" panose="02010600030101010101" pitchFamily="2" charset="-122"/>
            </a:endParaRPr>
          </a:p>
          <a:p>
            <a:pPr algn="just">
              <a:lnSpc>
                <a:spcPct val="130000"/>
              </a:lnSpc>
            </a:pPr>
            <a:r>
              <a:rPr lang="en-US" sz="3200">
                <a:latin typeface="Times New Roman" panose="02020603050405020304" pitchFamily="18" charset="0"/>
                <a:ea typeface="SimSun" panose="02010600030101010101" pitchFamily="2" charset="-122"/>
              </a:rPr>
              <a:t>Việc quên đi truyền thống "</a:t>
            </a:r>
            <a:r>
              <a:rPr lang="en-US" sz="3200" i="1">
                <a:latin typeface="Times New Roman" panose="02020603050405020304" pitchFamily="18" charset="0"/>
                <a:ea typeface="SimSun" panose="02010600030101010101" pitchFamily="2" charset="-122"/>
              </a:rPr>
              <a:t>Uống nước nhớ nguồn</a:t>
            </a:r>
            <a:r>
              <a:rPr lang="en-US" sz="3200">
                <a:latin typeface="Times New Roman" panose="02020603050405020304" pitchFamily="18" charset="0"/>
                <a:ea typeface="SimSun" panose="02010600030101010101" pitchFamily="2" charset="-122"/>
              </a:rPr>
              <a:t>" có thể dẫn đến nhiều hậu quả tiêu cực. </a:t>
            </a:r>
            <a:endParaRPr lang="vi-VN" sz="3200" smtClean="0">
              <a:latin typeface="Times New Roman" panose="02020603050405020304" pitchFamily="18" charset="0"/>
              <a:ea typeface="SimSun" panose="02010600030101010101" pitchFamily="2" charset="-122"/>
            </a:endParaRPr>
          </a:p>
          <a:p>
            <a:pPr algn="just">
              <a:lnSpc>
                <a:spcPct val="130000"/>
              </a:lnSpc>
            </a:pPr>
            <a:r>
              <a:rPr lang="vi-VN" sz="3200" smtClean="0">
                <a:latin typeface="Times New Roman" panose="02020603050405020304" pitchFamily="18" charset="0"/>
                <a:ea typeface="SimSun" panose="02010600030101010101" pitchFamily="2" charset="-122"/>
              </a:rPr>
              <a:t>- </a:t>
            </a:r>
            <a:r>
              <a:rPr lang="en-US" sz="3200">
                <a:latin typeface="Times New Roman" panose="02020603050405020304" pitchFamily="18" charset="0"/>
                <a:ea typeface="SimSun" panose="02010600030101010101" pitchFamily="2" charset="-122"/>
              </a:rPr>
              <a:t>C</a:t>
            </a:r>
            <a:r>
              <a:rPr lang="en-US" sz="3200" smtClean="0">
                <a:latin typeface="Times New Roman" panose="02020603050405020304" pitchFamily="18" charset="0"/>
                <a:ea typeface="SimSun" panose="02010600030101010101" pitchFamily="2" charset="-122"/>
              </a:rPr>
              <a:t>ác </a:t>
            </a:r>
            <a:r>
              <a:rPr lang="en-US" sz="3200">
                <a:latin typeface="Times New Roman" panose="02020603050405020304" pitchFamily="18" charset="0"/>
                <a:ea typeface="SimSun" panose="02010600030101010101" pitchFamily="2" charset="-122"/>
              </a:rPr>
              <a:t>bạn trẻ sẽ </a:t>
            </a:r>
            <a:r>
              <a:rPr lang="en-US" sz="3200" b="1">
                <a:latin typeface="Times New Roman" panose="02020603050405020304" pitchFamily="18" charset="0"/>
                <a:ea typeface="SimSun" panose="02010600030101010101" pitchFamily="2" charset="-122"/>
              </a:rPr>
              <a:t>thiếu hụt một số phẩm chất </a:t>
            </a:r>
            <a:r>
              <a:rPr lang="en-US" sz="3200" b="1" smtClean="0">
                <a:latin typeface="Times New Roman" panose="02020603050405020304" pitchFamily="18" charset="0"/>
                <a:ea typeface="SimSun" panose="02010600030101010101" pitchFamily="2" charset="-122"/>
              </a:rPr>
              <a:t>tố</a:t>
            </a:r>
            <a:r>
              <a:rPr lang="vi-VN" sz="3200" b="1" smtClean="0">
                <a:latin typeface="Times New Roman" panose="02020603050405020304" pitchFamily="18" charset="0"/>
                <a:ea typeface="SimSun" panose="02010600030101010101" pitchFamily="2" charset="-122"/>
              </a:rPr>
              <a:t>t</a:t>
            </a:r>
            <a:r>
              <a:rPr lang="en-US" sz="3200" b="1" smtClean="0">
                <a:latin typeface="Times New Roman" panose="02020603050405020304" pitchFamily="18" charset="0"/>
                <a:ea typeface="SimSun" panose="02010600030101010101" pitchFamily="2" charset="-122"/>
              </a:rPr>
              <a:t> </a:t>
            </a:r>
            <a:r>
              <a:rPr lang="en-US" sz="3200" b="1">
                <a:latin typeface="Times New Roman" panose="02020603050405020304" pitchFamily="18" charset="0"/>
                <a:ea typeface="SimSun" panose="02010600030101010101" pitchFamily="2" charset="-122"/>
              </a:rPr>
              <a:t>đẹp </a:t>
            </a:r>
            <a:r>
              <a:rPr lang="en-US" sz="3200">
                <a:latin typeface="Times New Roman" panose="02020603050405020304" pitchFamily="18" charset="0"/>
                <a:ea typeface="SimSun" panose="02010600030101010101" pitchFamily="2" charset="-122"/>
              </a:rPr>
              <a:t>từ đó ảnh hưởng đến </a:t>
            </a:r>
            <a:r>
              <a:rPr lang="en-US" sz="3200" b="1">
                <a:latin typeface="Times New Roman" panose="02020603050405020304" pitchFamily="18" charset="0"/>
                <a:ea typeface="SimSun" panose="02010600030101010101" pitchFamily="2" charset="-122"/>
              </a:rPr>
              <a:t>sự phát triển toàn diện </a:t>
            </a:r>
            <a:r>
              <a:rPr lang="en-US" sz="3200">
                <a:latin typeface="Times New Roman" panose="02020603050405020304" pitchFamily="18" charset="0"/>
                <a:ea typeface="SimSun" panose="02010600030101010101" pitchFamily="2" charset="-122"/>
              </a:rPr>
              <a:t>của một công dân trong tương lai. </a:t>
            </a:r>
            <a:endParaRPr lang="vi-VN" sz="3200" smtClean="0">
              <a:latin typeface="Times New Roman" panose="02020603050405020304" pitchFamily="18" charset="0"/>
              <a:ea typeface="SimSun" panose="02010600030101010101" pitchFamily="2" charset="-122"/>
            </a:endParaRPr>
          </a:p>
          <a:p>
            <a:pPr algn="just">
              <a:lnSpc>
                <a:spcPct val="130000"/>
              </a:lnSpc>
            </a:pPr>
            <a:r>
              <a:rPr lang="vi-VN" sz="3200" smtClean="0">
                <a:latin typeface="Times New Roman" panose="02020603050405020304" pitchFamily="18" charset="0"/>
                <a:ea typeface="SimSun" panose="02010600030101010101" pitchFamily="2" charset="-122"/>
              </a:rPr>
              <a:t>- </a:t>
            </a:r>
            <a:r>
              <a:rPr lang="en-US" sz="3200" smtClean="0">
                <a:latin typeface="Times New Roman" panose="02020603050405020304" pitchFamily="18" charset="0"/>
                <a:ea typeface="SimSun" panose="02010600030101010101" pitchFamily="2" charset="-122"/>
              </a:rPr>
              <a:t>Nếu </a:t>
            </a:r>
            <a:r>
              <a:rPr lang="en-US" sz="3200">
                <a:latin typeface="Times New Roman" panose="02020603050405020304" pitchFamily="18" charset="0"/>
                <a:ea typeface="SimSun" panose="02010600030101010101" pitchFamily="2" charset="-122"/>
              </a:rPr>
              <a:t>giới trẻ không biết ơn thế hệ đi trước, họ sẽ </a:t>
            </a:r>
            <a:r>
              <a:rPr lang="en-US" sz="3200" b="1">
                <a:latin typeface="Times New Roman" panose="02020603050405020304" pitchFamily="18" charset="0"/>
                <a:ea typeface="SimSun" panose="02010600030101010101" pitchFamily="2" charset="-122"/>
              </a:rPr>
              <a:t>thiếu đi động lực để cống hiến cho xã hội, dẫn đến sự thờ ơ, ích kỷ </a:t>
            </a:r>
            <a:r>
              <a:rPr lang="en-US" sz="3200">
                <a:latin typeface="Times New Roman" panose="02020603050405020304" pitchFamily="18" charset="0"/>
                <a:ea typeface="SimSun" panose="02010600030101010101" pitchFamily="2" charset="-122"/>
              </a:rPr>
              <a:t>trong cuộc sống. </a:t>
            </a:r>
            <a:r>
              <a:rPr lang="en-US" sz="3200" smtClean="0">
                <a:latin typeface="Times New Roman" panose="02020603050405020304" pitchFamily="18" charset="0"/>
                <a:ea typeface="SimSun" panose="02010600030101010101" pitchFamily="2" charset="-122"/>
              </a:rPr>
              <a:t>...</a:t>
            </a:r>
            <a:endParaRPr lang="vi-VN" sz="3200" smtClean="0">
              <a:latin typeface="Times New Roman" panose="02020603050405020304" pitchFamily="18" charset="0"/>
              <a:ea typeface="SimSun" panose="02010600030101010101" pitchFamily="2" charset="-122"/>
            </a:endParaRPr>
          </a:p>
          <a:p>
            <a:pPr algn="just">
              <a:lnSpc>
                <a:spcPct val="130000"/>
              </a:lnSpc>
            </a:pPr>
            <a:r>
              <a:rPr lang="vi-VN" sz="3200" smtClean="0">
                <a:latin typeface="Times New Roman" panose="02020603050405020304" pitchFamily="18" charset="0"/>
                <a:ea typeface="SimSun" panose="02010600030101010101" pitchFamily="2" charset="-122"/>
              </a:rPr>
              <a:t>- </a:t>
            </a:r>
            <a:r>
              <a:rPr lang="en-US" sz="3200">
                <a:latin typeface="Times New Roman" panose="02020603050405020304" pitchFamily="18" charset="0"/>
                <a:ea typeface="SimSun" panose="02010600030101010101" pitchFamily="2" charset="-122"/>
              </a:rPr>
              <a:t>L</a:t>
            </a:r>
            <a:r>
              <a:rPr lang="en-US" sz="3200" smtClean="0">
                <a:latin typeface="Times New Roman" panose="02020603050405020304" pitchFamily="18" charset="0"/>
                <a:ea typeface="SimSun" panose="02010600030101010101" pitchFamily="2" charset="-122"/>
              </a:rPr>
              <a:t>àm </a:t>
            </a:r>
            <a:r>
              <a:rPr lang="en-US" sz="3200">
                <a:latin typeface="Times New Roman" panose="02020603050405020304" pitchFamily="18" charset="0"/>
                <a:ea typeface="SimSun" panose="02010600030101010101" pitchFamily="2" charset="-122"/>
              </a:rPr>
              <a:t>suy giảm tinh thần đoàn kết dân </a:t>
            </a:r>
            <a:r>
              <a:rPr lang="en-US" sz="3200" smtClean="0">
                <a:latin typeface="Times New Roman" panose="02020603050405020304" pitchFamily="18" charset="0"/>
                <a:ea typeface="SimSun" panose="02010600030101010101" pitchFamily="2" charset="-122"/>
              </a:rPr>
              <a:t>tộc, lối sống ân tình ân nghĩa thủy chung của nhân dân</a:t>
            </a:r>
            <a:endParaRPr lang="vi-VN" sz="3200" smtClean="0">
              <a:latin typeface="Times New Roman" panose="02020603050405020304" pitchFamily="18" charset="0"/>
              <a:ea typeface="SimSun" panose="02010600030101010101" pitchFamily="2" charset="-122"/>
            </a:endParaRPr>
          </a:p>
          <a:p>
            <a:pPr algn="just">
              <a:lnSpc>
                <a:spcPct val="130000"/>
              </a:lnSpc>
            </a:pPr>
            <a:r>
              <a:rPr lang="vi-VN" sz="3200" smtClean="0">
                <a:latin typeface="Times New Roman" panose="02020603050405020304" pitchFamily="18" charset="0"/>
                <a:ea typeface="SimSun" panose="02010600030101010101" pitchFamily="2" charset="-122"/>
              </a:rPr>
              <a:t>- </a:t>
            </a:r>
            <a:r>
              <a:rPr lang="en-US" sz="3200">
                <a:latin typeface="Times New Roman" panose="02020603050405020304" pitchFamily="18" charset="0"/>
                <a:ea typeface="SimSun" panose="02010600030101010101" pitchFamily="2" charset="-122"/>
              </a:rPr>
              <a:t>G</a:t>
            </a:r>
            <a:r>
              <a:rPr lang="en-US" sz="3200" smtClean="0">
                <a:latin typeface="Times New Roman" panose="02020603050405020304" pitchFamily="18" charset="0"/>
                <a:ea typeface="SimSun" panose="02010600030101010101" pitchFamily="2" charset="-122"/>
              </a:rPr>
              <a:t>ây </a:t>
            </a:r>
            <a:r>
              <a:rPr lang="en-US" sz="3200">
                <a:latin typeface="Times New Roman" panose="02020603050405020304" pitchFamily="18" charset="0"/>
                <a:ea typeface="SimSun" panose="02010600030101010101" pitchFamily="2" charset="-122"/>
              </a:rPr>
              <a:t>ra những vấn </a:t>
            </a:r>
            <a:r>
              <a:rPr lang="en-US" sz="3200" smtClean="0">
                <a:latin typeface="Times New Roman" panose="02020603050405020304" pitchFamily="18" charset="0"/>
                <a:ea typeface="SimSun" panose="02010600030101010101" pitchFamily="2" charset="-122"/>
              </a:rPr>
              <a:t>đề suy thoái </a:t>
            </a:r>
            <a:r>
              <a:rPr lang="en-US" sz="3200">
                <a:latin typeface="Times New Roman" panose="02020603050405020304" pitchFamily="18" charset="0"/>
                <a:ea typeface="SimSun" panose="02010600030101010101" pitchFamily="2" charset="-122"/>
              </a:rPr>
              <a:t>đạo đức như sự </a:t>
            </a:r>
            <a:r>
              <a:rPr lang="en-US" sz="3200" b="1">
                <a:latin typeface="Times New Roman" panose="02020603050405020304" pitchFamily="18" charset="0"/>
                <a:ea typeface="SimSun" panose="02010600030101010101" pitchFamily="2" charset="-122"/>
              </a:rPr>
              <a:t>vô ơn với cha mẹ, thầy cô, thiếu trách nhiệm với cộng đồng và xã hội</a:t>
            </a:r>
            <a:r>
              <a:rPr lang="en-US" sz="3200" smtClean="0">
                <a:latin typeface="Times New Roman" panose="02020603050405020304" pitchFamily="18" charset="0"/>
                <a:ea typeface="SimSun" panose="02010600030101010101" pitchFamily="2" charset="-122"/>
              </a:rPr>
              <a:t>...gia tang vấn nạn xã hội</a:t>
            </a:r>
            <a:endParaRPr lang="en-US" sz="3200">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8952483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3695" y="188536"/>
            <a:ext cx="11896627" cy="2031325"/>
          </a:xfrm>
          <a:prstGeom prst="rect">
            <a:avLst/>
          </a:prstGeom>
          <a:noFill/>
        </p:spPr>
        <p:txBody>
          <a:bodyPr wrap="square" rtlCol="0">
            <a:spAutoFit/>
          </a:bodyPr>
          <a:lstStyle/>
          <a:p>
            <a:r>
              <a:rPr lang="en-US" sz="3600" smtClean="0">
                <a:latin typeface="Times New Roman" panose="02020603050405020304" pitchFamily="18" charset="0"/>
                <a:ea typeface="SimSun" panose="02010600030101010101" pitchFamily="2" charset="-122"/>
              </a:rPr>
              <a:t>=&gt;từ lối sống vô ơn gây ra...Một </a:t>
            </a:r>
            <a:r>
              <a:rPr lang="en-US" sz="3600">
                <a:latin typeface="Times New Roman" panose="02020603050405020304" pitchFamily="18" charset="0"/>
                <a:ea typeface="SimSun" panose="02010600030101010101" pitchFamily="2" charset="-122"/>
              </a:rPr>
              <a:t>xã hội mà con người không biết trân trọng và gìn giữ các giá trị đạo đức sẽ khó có thể phát triển bền vững.</a:t>
            </a:r>
          </a:p>
          <a:p>
            <a:endParaRPr lang="en-US"/>
          </a:p>
        </p:txBody>
      </p:sp>
    </p:spTree>
    <p:extLst>
      <p:ext uri="{BB962C8B-B14F-4D97-AF65-F5344CB8AC3E}">
        <p14:creationId xmlns:p14="http://schemas.microsoft.com/office/powerpoint/2010/main" val="38704962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065225" cy="7132185"/>
          </a:xfrm>
          <a:prstGeom prst="rect">
            <a:avLst/>
          </a:prstGeom>
        </p:spPr>
        <p:txBody>
          <a:bodyPr wrap="square">
            <a:spAutoFit/>
          </a:bodyPr>
          <a:lstStyle/>
          <a:p>
            <a:pPr lvl="0" algn="just"/>
            <a:r>
              <a:rPr lang="vi-VN" sz="3200" b="1" smtClean="0">
                <a:latin typeface="Times New Roman" panose="02020603050405020304" pitchFamily="18" charset="0"/>
                <a:ea typeface="SimSun" panose="02010600030101010101" pitchFamily="2" charset="-122"/>
              </a:rPr>
              <a:t>*</a:t>
            </a:r>
            <a:r>
              <a:rPr lang="en-US" sz="3200" b="1" smtClean="0">
                <a:latin typeface="Times New Roman" panose="02020603050405020304" pitchFamily="18" charset="0"/>
                <a:ea typeface="SimSun" panose="02010600030101010101" pitchFamily="2" charset="-122"/>
              </a:rPr>
              <a:t>Ý </a:t>
            </a:r>
            <a:r>
              <a:rPr lang="en-US" sz="3200" b="1">
                <a:latin typeface="Times New Roman" panose="02020603050405020304" pitchFamily="18" charset="0"/>
                <a:ea typeface="SimSun" panose="02010600030101010101" pitchFamily="2" charset="-122"/>
              </a:rPr>
              <a:t>kiến trái chiều và phản bác</a:t>
            </a:r>
            <a:endParaRPr lang="en-US" sz="3200">
              <a:latin typeface="Times New Roman" panose="02020603050405020304" pitchFamily="18" charset="0"/>
              <a:ea typeface="SimSun" panose="02010600030101010101" pitchFamily="2" charset="-122"/>
            </a:endParaRPr>
          </a:p>
          <a:p>
            <a:pPr algn="just"/>
            <a:r>
              <a:rPr lang="vi-VN" sz="3200" smtClean="0">
                <a:latin typeface="Times New Roman" panose="02020603050405020304" pitchFamily="18" charset="0"/>
                <a:ea typeface="SimSun" panose="02010600030101010101" pitchFamily="2" charset="-122"/>
              </a:rPr>
              <a:t>- </a:t>
            </a:r>
            <a:r>
              <a:rPr lang="en-US" sz="3200" smtClean="0">
                <a:latin typeface="Times New Roman" panose="02020603050405020304" pitchFamily="18" charset="0"/>
                <a:ea typeface="SimSun" panose="02010600030101010101" pitchFamily="2" charset="-122"/>
              </a:rPr>
              <a:t>Một </a:t>
            </a:r>
            <a:r>
              <a:rPr lang="en-US" sz="3200">
                <a:latin typeface="Times New Roman" panose="02020603050405020304" pitchFamily="18" charset="0"/>
                <a:ea typeface="SimSun" panose="02010600030101010101" pitchFamily="2" charset="-122"/>
              </a:rPr>
              <a:t>số ý kiến cho rằng trong thời đại công nghệ phát triển, việc giữ gìn các giá trị truyền thống như "</a:t>
            </a:r>
            <a:r>
              <a:rPr lang="en-US" sz="3200" i="1">
                <a:latin typeface="Times New Roman" panose="02020603050405020304" pitchFamily="18" charset="0"/>
                <a:ea typeface="SimSun" panose="02010600030101010101" pitchFamily="2" charset="-122"/>
              </a:rPr>
              <a:t>Uống nước nhớ nguồn</a:t>
            </a:r>
            <a:r>
              <a:rPr lang="en-US" sz="3200">
                <a:latin typeface="Times New Roman" panose="02020603050405020304" pitchFamily="18" charset="0"/>
                <a:ea typeface="SimSun" panose="02010600030101010101" pitchFamily="2" charset="-122"/>
              </a:rPr>
              <a:t>" không còn quá quan trọng. Họ lập luận rằng thế giới hiện đại đòi hỏi con người phải hướng về tương lai nhiều hơn là nhìn lại quá khứ, và việc quá chú trọng vào truyền thống có thể làm cản trở sự phát triển.</a:t>
            </a:r>
          </a:p>
          <a:p>
            <a:pPr algn="just"/>
            <a:r>
              <a:rPr lang="vi-VN" sz="3200" smtClean="0">
                <a:latin typeface="Times New Roman" panose="02020603050405020304" pitchFamily="18" charset="0"/>
                <a:ea typeface="SimSun" panose="02010600030101010101" pitchFamily="2" charset="-122"/>
              </a:rPr>
              <a:t>-&gt; </a:t>
            </a:r>
            <a:r>
              <a:rPr lang="en-US" sz="3200" b="1" smtClean="0">
                <a:latin typeface="Times New Roman" panose="02020603050405020304" pitchFamily="18" charset="0"/>
                <a:ea typeface="SimSun" panose="02010600030101010101" pitchFamily="2" charset="-122"/>
              </a:rPr>
              <a:t>Tuy </a:t>
            </a:r>
            <a:r>
              <a:rPr lang="en-US" sz="3200" b="1">
                <a:latin typeface="Times New Roman" panose="02020603050405020304" pitchFamily="18" charset="0"/>
                <a:ea typeface="SimSun" panose="02010600030101010101" pitchFamily="2" charset="-122"/>
              </a:rPr>
              <a:t>nhiên, quan điểm này không hoàn toàn đúng</a:t>
            </a:r>
            <a:r>
              <a:rPr lang="en-US" sz="3200">
                <a:latin typeface="Times New Roman" panose="02020603050405020304" pitchFamily="18" charset="0"/>
                <a:ea typeface="SimSun" panose="02010600030101010101" pitchFamily="2" charset="-122"/>
              </a:rPr>
              <a:t>. Việc trân trọng truyền thống </a:t>
            </a:r>
            <a:r>
              <a:rPr lang="en-US" sz="3200" b="1">
                <a:latin typeface="Times New Roman" panose="02020603050405020304" pitchFamily="18" charset="0"/>
                <a:ea typeface="SimSun" panose="02010600030101010101" pitchFamily="2" charset="-122"/>
              </a:rPr>
              <a:t>không có nghĩa là ngăn cản sự tiến bộ, mà ngược lại, nó tạo nên nền tảng vững chắc cho sự phát triển của một quốc gia</a:t>
            </a:r>
            <a:r>
              <a:rPr lang="en-US" sz="3200">
                <a:latin typeface="Times New Roman" panose="02020603050405020304" pitchFamily="18" charset="0"/>
                <a:ea typeface="SimSun" panose="02010600030101010101" pitchFamily="2" charset="-122"/>
              </a:rPr>
              <a:t>. Một </a:t>
            </a:r>
            <a:r>
              <a:rPr lang="en-US" sz="3200" b="1">
                <a:latin typeface="Times New Roman" panose="02020603050405020304" pitchFamily="18" charset="0"/>
                <a:ea typeface="SimSun" panose="02010600030101010101" pitchFamily="2" charset="-122"/>
              </a:rPr>
              <a:t>xã hội không có cội nguồn sẽ dễ dàng mất đi bản sắc văn hóa </a:t>
            </a:r>
            <a:r>
              <a:rPr lang="en-US" sz="3200">
                <a:latin typeface="Times New Roman" panose="02020603050405020304" pitchFamily="18" charset="0"/>
                <a:ea typeface="SimSun" panose="02010600030101010101" pitchFamily="2" charset="-122"/>
              </a:rPr>
              <a:t>và trở nên hòa tan vào dòng chảy toàn cầu hóa. Vì vậy, việc giữ gìn và phát huy truyền thống "Uống nước nhớ nguồn" không chỉ là trách nhiệm của mỗi cá nhân mà còn là yếu tố quan trọng giúp đất nước phát triển một cách bền vững.</a:t>
            </a:r>
          </a:p>
        </p:txBody>
      </p:sp>
    </p:spTree>
    <p:extLst>
      <p:ext uri="{BB962C8B-B14F-4D97-AF65-F5344CB8AC3E}">
        <p14:creationId xmlns:p14="http://schemas.microsoft.com/office/powerpoint/2010/main" val="11582822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9012" y="121380"/>
            <a:ext cx="12235157" cy="6986528"/>
          </a:xfrm>
          <a:prstGeom prst="rect">
            <a:avLst/>
          </a:prstGeom>
        </p:spPr>
        <p:txBody>
          <a:bodyPr wrap="square">
            <a:spAutoFit/>
          </a:bodyPr>
          <a:lstStyle/>
          <a:p>
            <a:pPr algn="just"/>
            <a:r>
              <a:rPr lang="vi-VN" sz="3200" b="1" smtClean="0">
                <a:latin typeface="Times New Roman" panose="02020603050405020304" pitchFamily="18" charset="0"/>
                <a:ea typeface="SimSun" panose="02010600030101010101" pitchFamily="2" charset="-122"/>
              </a:rPr>
              <a:t>3. </a:t>
            </a:r>
            <a:r>
              <a:rPr lang="en-US" sz="3200" b="1" smtClean="0">
                <a:latin typeface="Times New Roman" panose="02020603050405020304" pitchFamily="18" charset="0"/>
                <a:ea typeface="SimSun" panose="02010600030101010101" pitchFamily="2" charset="-122"/>
              </a:rPr>
              <a:t>Giải </a:t>
            </a:r>
            <a:r>
              <a:rPr lang="en-US" sz="3200" b="1">
                <a:latin typeface="Times New Roman" panose="02020603050405020304" pitchFamily="18" charset="0"/>
                <a:ea typeface="SimSun" panose="02010600030101010101" pitchFamily="2" charset="-122"/>
              </a:rPr>
              <a:t>pháp giữ gìn và phát huy truyền thống "Uống nước nhớ </a:t>
            </a:r>
            <a:r>
              <a:rPr lang="en-US" sz="3200" b="1" smtClean="0">
                <a:latin typeface="Times New Roman" panose="02020603050405020304" pitchFamily="18" charset="0"/>
                <a:ea typeface="SimSun" panose="02010600030101010101" pitchFamily="2" charset="-122"/>
              </a:rPr>
              <a:t>nguồn"</a:t>
            </a:r>
            <a:r>
              <a:rPr lang="vi-VN" sz="3200" smtClean="0">
                <a:latin typeface="Times New Roman" panose="02020603050405020304" pitchFamily="18" charset="0"/>
                <a:ea typeface="SimSun" panose="02010600030101010101" pitchFamily="2" charset="-122"/>
              </a:rPr>
              <a:t> ( </a:t>
            </a:r>
            <a:r>
              <a:rPr lang="en-US" sz="3200" i="1" smtClean="0">
                <a:solidFill>
                  <a:srgbClr val="FF0000"/>
                </a:solidFill>
                <a:latin typeface="Times New Roman" panose="02020603050405020304" pitchFamily="18" charset="0"/>
                <a:ea typeface="SimSun" panose="02010600030101010101" pitchFamily="2" charset="-122"/>
              </a:rPr>
              <a:t>Vậy</a:t>
            </a:r>
            <a:r>
              <a:rPr lang="en-US" sz="3200" i="1">
                <a:solidFill>
                  <a:srgbClr val="FF0000"/>
                </a:solidFill>
                <a:latin typeface="Times New Roman" panose="02020603050405020304" pitchFamily="18" charset="0"/>
                <a:ea typeface="SimSun" panose="02010600030101010101" pitchFamily="2" charset="-122"/>
              </a:rPr>
              <a:t>, </a:t>
            </a:r>
            <a:r>
              <a:rPr lang="en-US" sz="3200" i="1" smtClean="0">
                <a:solidFill>
                  <a:srgbClr val="FF0000"/>
                </a:solidFill>
                <a:latin typeface="Times New Roman" panose="02020603050405020304" pitchFamily="18" charset="0"/>
                <a:ea typeface="SimSun" panose="02010600030101010101" pitchFamily="2" charset="-122"/>
              </a:rPr>
              <a:t>cần phải có những giải pháp, cách làm </a:t>
            </a:r>
            <a:r>
              <a:rPr lang="en-US" sz="3200" i="1">
                <a:solidFill>
                  <a:srgbClr val="FF0000"/>
                </a:solidFill>
                <a:latin typeface="Times New Roman" panose="02020603050405020304" pitchFamily="18" charset="0"/>
                <a:ea typeface="SimSun" panose="02010600030101010101" pitchFamily="2" charset="-122"/>
              </a:rPr>
              <a:t>thế nào để giữ gìn và phát huy truyền thống </a:t>
            </a:r>
            <a:r>
              <a:rPr lang="en-US" sz="3200" i="1" smtClean="0">
                <a:solidFill>
                  <a:srgbClr val="FF0000"/>
                </a:solidFill>
                <a:latin typeface="Times New Roman" panose="02020603050405020304" pitchFamily="18" charset="0"/>
                <a:ea typeface="SimSun" panose="02010600030101010101" pitchFamily="2" charset="-122"/>
              </a:rPr>
              <a:t>" Uống nước nhớ nguồn " tốt đẹp của cha ông</a:t>
            </a:r>
            <a:r>
              <a:rPr lang="vi-VN" sz="3200" i="1" smtClean="0">
                <a:solidFill>
                  <a:srgbClr val="FF0000"/>
                </a:solidFill>
                <a:latin typeface="Times New Roman" panose="02020603050405020304" pitchFamily="18" charset="0"/>
                <a:ea typeface="SimSun" panose="02010600030101010101" pitchFamily="2" charset="-122"/>
              </a:rPr>
              <a:t> )</a:t>
            </a:r>
            <a:endParaRPr lang="en-US" sz="3200" i="1">
              <a:solidFill>
                <a:srgbClr val="FF0000"/>
              </a:solidFill>
              <a:latin typeface="Times New Roman" panose="02020603050405020304" pitchFamily="18" charset="0"/>
              <a:ea typeface="SimSun" panose="02010600030101010101" pitchFamily="2" charset="-122"/>
            </a:endParaRPr>
          </a:p>
          <a:p>
            <a:pPr algn="just"/>
            <a:r>
              <a:rPr lang="en-US" sz="3200" smtClean="0">
                <a:latin typeface="Times New Roman" panose="02020603050405020304" pitchFamily="18" charset="0"/>
                <a:ea typeface="SimSun" panose="02010600030101010101" pitchFamily="2" charset="-122"/>
              </a:rPr>
              <a:t>*</a:t>
            </a:r>
            <a:r>
              <a:rPr lang="en-US" sz="3200" b="1" smtClean="0">
                <a:solidFill>
                  <a:srgbClr val="FF0000"/>
                </a:solidFill>
                <a:latin typeface="Times New Roman" panose="02020603050405020304" pitchFamily="18" charset="0"/>
                <a:ea typeface="SimSun" panose="02010600030101010101" pitchFamily="2" charset="-122"/>
              </a:rPr>
              <a:t>GP1</a:t>
            </a:r>
            <a:r>
              <a:rPr lang="en-US" sz="3200">
                <a:latin typeface="Times New Roman" panose="02020603050405020304" pitchFamily="18" charset="0"/>
                <a:ea typeface="SimSun" panose="02010600030101010101" pitchFamily="2" charset="-122"/>
              </a:rPr>
              <a:t>:  </a:t>
            </a:r>
            <a:r>
              <a:rPr lang="en-US" sz="3200" b="1">
                <a:latin typeface="Times New Roman" panose="02020603050405020304" pitchFamily="18" charset="0"/>
                <a:ea typeface="SimSun" panose="02010600030101010101" pitchFamily="2" charset="-122"/>
              </a:rPr>
              <a:t>Mỗi </a:t>
            </a:r>
            <a:r>
              <a:rPr lang="en-US" sz="3200" b="1" u="sng">
                <a:latin typeface="Times New Roman" panose="02020603050405020304" pitchFamily="18" charset="0"/>
                <a:ea typeface="SimSun" panose="02010600030101010101" pitchFamily="2" charset="-122"/>
              </a:rPr>
              <a:t>học sinh </a:t>
            </a:r>
            <a:r>
              <a:rPr lang="en-US" sz="3200" b="1" smtClean="0">
                <a:latin typeface="Times New Roman" panose="02020603050405020304" pitchFamily="18" charset="0"/>
                <a:ea typeface="SimSun" panose="02010600030101010101" pitchFamily="2" charset="-122"/>
              </a:rPr>
              <a:t>cần tự giác rèn luyện </a:t>
            </a:r>
            <a:r>
              <a:rPr lang="vi-VN" sz="3200" b="1" smtClean="0">
                <a:latin typeface="Times New Roman" panose="02020603050405020304" pitchFamily="18" charset="0"/>
                <a:ea typeface="SimSun" panose="02010600030101010101" pitchFamily="2" charset="-122"/>
              </a:rPr>
              <a:t>trao dồi, </a:t>
            </a:r>
            <a:r>
              <a:rPr lang="en-US" sz="3200" b="1" smtClean="0">
                <a:latin typeface="Times New Roman" panose="02020603050405020304" pitchFamily="18" charset="0"/>
                <a:ea typeface="SimSun" panose="02010600030101010101" pitchFamily="2" charset="-122"/>
              </a:rPr>
              <a:t>nâng </a:t>
            </a:r>
            <a:r>
              <a:rPr lang="en-US" sz="3200" b="1">
                <a:latin typeface="Times New Roman" panose="02020603050405020304" pitchFamily="18" charset="0"/>
                <a:ea typeface="SimSun" panose="02010600030101010101" pitchFamily="2" charset="-122"/>
              </a:rPr>
              <a:t>cao nhận thức về tầm quan trọng, giá trị, sức mạnh của lòng biết ơn</a:t>
            </a:r>
            <a:r>
              <a:rPr lang="en-US" sz="3200" b="1" smtClean="0">
                <a:latin typeface="Times New Roman" panose="02020603050405020304" pitchFamily="18" charset="0"/>
                <a:ea typeface="SimSun" panose="02010600030101010101" pitchFamily="2" charset="-122"/>
              </a:rPr>
              <a:t>….</a:t>
            </a:r>
            <a:r>
              <a:rPr lang="vi-VN" sz="3200" b="1" smtClean="0">
                <a:latin typeface="Times New Roman" panose="02020603050405020304" pitchFamily="18" charset="0"/>
                <a:ea typeface="SimSun" panose="02010600030101010101" pitchFamily="2" charset="-122"/>
              </a:rPr>
              <a:t>( </a:t>
            </a:r>
            <a:r>
              <a:rPr lang="en-US" sz="3200" smtClean="0">
                <a:latin typeface="Times New Roman" panose="02020603050405020304" pitchFamily="18" charset="0"/>
                <a:ea typeface="SimSun" panose="02010600030101010101" pitchFamily="2" charset="-122"/>
              </a:rPr>
              <a:t>bắt </a:t>
            </a:r>
            <a:r>
              <a:rPr lang="en-US" sz="3200">
                <a:latin typeface="Times New Roman" panose="02020603050405020304" pitchFamily="18" charset="0"/>
                <a:ea typeface="SimSun" panose="02010600030101010101" pitchFamily="2" charset="-122"/>
              </a:rPr>
              <a:t>đầu từ những hành động thiết thực trong cuộc sống hàng </a:t>
            </a:r>
            <a:r>
              <a:rPr lang="en-US" sz="3200" smtClean="0">
                <a:latin typeface="Times New Roman" panose="02020603050405020304" pitchFamily="18" charset="0"/>
                <a:ea typeface="SimSun" panose="02010600030101010101" pitchFamily="2" charset="-122"/>
              </a:rPr>
              <a:t>ngày</a:t>
            </a:r>
            <a:r>
              <a:rPr lang="vi-VN" sz="3200" smtClean="0">
                <a:latin typeface="Times New Roman" panose="02020603050405020304" pitchFamily="18" charset="0"/>
                <a:ea typeface="SimSun" panose="02010600030101010101" pitchFamily="2" charset="-122"/>
              </a:rPr>
              <a:t> ) </a:t>
            </a:r>
            <a:r>
              <a:rPr lang="en-US" sz="3200" smtClean="0">
                <a:latin typeface="Times New Roman" panose="02020603050405020304" pitchFamily="18" charset="0"/>
                <a:ea typeface="SimSun" panose="02010600030101010101" pitchFamily="2" charset="-122"/>
              </a:rPr>
              <a:t>. </a:t>
            </a:r>
          </a:p>
          <a:p>
            <a:pPr algn="just"/>
            <a:r>
              <a:rPr lang="en-US" sz="3200" smtClean="0">
                <a:latin typeface="Times New Roman" panose="02020603050405020304" pitchFamily="18" charset="0"/>
                <a:ea typeface="SimSun" panose="02010600030101010101" pitchFamily="2" charset="-122"/>
              </a:rPr>
              <a:t>+ tích cực đọc sách báo, câu chuyên, xem chuyên mục...về truyền thống biết ơn</a:t>
            </a:r>
            <a:endParaRPr lang="vi-VN" sz="3200" smtClean="0">
              <a:latin typeface="Times New Roman" panose="02020603050405020304" pitchFamily="18" charset="0"/>
              <a:ea typeface="SimSun" panose="02010600030101010101" pitchFamily="2" charset="-122"/>
            </a:endParaRPr>
          </a:p>
          <a:p>
            <a:pPr algn="just"/>
            <a:r>
              <a:rPr lang="vi-VN" sz="3200">
                <a:latin typeface="Times New Roman" panose="02020603050405020304" pitchFamily="18" charset="0"/>
                <a:ea typeface="SimSun" panose="02010600030101010101" pitchFamily="2" charset="-122"/>
              </a:rPr>
              <a:t>+</a:t>
            </a:r>
            <a:r>
              <a:rPr lang="en-US" sz="3200" smtClean="0">
                <a:latin typeface="Times New Roman" panose="02020603050405020304" pitchFamily="18" charset="0"/>
                <a:ea typeface="SimSun" panose="02010600030101010101" pitchFamily="2" charset="-122"/>
              </a:rPr>
              <a:t> biết thể hiện sự quan tâm, yêu thương sẻ chia với cha mẹ ông bà trong cuộc sống hàng ngày từ </a:t>
            </a:r>
            <a:r>
              <a:rPr lang="en-US" sz="3200">
                <a:latin typeface="Times New Roman" panose="02020603050405020304" pitchFamily="18" charset="0"/>
                <a:ea typeface="SimSun" panose="02010600030101010101" pitchFamily="2" charset="-122"/>
              </a:rPr>
              <a:t>những hành vi </a:t>
            </a:r>
            <a:r>
              <a:rPr lang="en-US" sz="3200" smtClean="0">
                <a:latin typeface="Times New Roman" panose="02020603050405020304" pitchFamily="18" charset="0"/>
                <a:ea typeface="SimSun" panose="02010600030101010101" pitchFamily="2" charset="-122"/>
              </a:rPr>
              <a:t>nhỏ</a:t>
            </a:r>
            <a:r>
              <a:rPr lang="vi-VN" sz="3200" smtClean="0">
                <a:latin typeface="Times New Roman" panose="02020603050405020304" pitchFamily="18" charset="0"/>
                <a:ea typeface="SimSun" panose="02010600030101010101" pitchFamily="2" charset="-122"/>
              </a:rPr>
              <a:t>...</a:t>
            </a:r>
            <a:r>
              <a:rPr lang="en-US" sz="3200" smtClean="0">
                <a:latin typeface="Times New Roman" panose="02020603050405020304" pitchFamily="18" charset="0"/>
                <a:ea typeface="SimSun" panose="02010600030101010101" pitchFamily="2" charset="-122"/>
              </a:rPr>
              <a:t>như </a:t>
            </a:r>
            <a:r>
              <a:rPr lang="en-US" sz="3200">
                <a:latin typeface="Times New Roman" panose="02020603050405020304" pitchFamily="18" charset="0"/>
                <a:ea typeface="SimSun" panose="02010600030101010101" pitchFamily="2" charset="-122"/>
              </a:rPr>
              <a:t>vâng lời, kính trọng ông bà, cha mẹ, thầy cô</a:t>
            </a:r>
            <a:r>
              <a:rPr lang="en-US" sz="3200" smtClean="0">
                <a:latin typeface="Times New Roman" panose="02020603050405020304" pitchFamily="18" charset="0"/>
                <a:ea typeface="SimSun" panose="02010600030101010101" pitchFamily="2" charset="-122"/>
              </a:rPr>
              <a:t>....quan tâm chăm sóc phụng dưỡng ông bà cha mẹ khi ông bà cha mẹ ốm đau bệnh tật...</a:t>
            </a:r>
            <a:endParaRPr lang="vi-VN" sz="3200" smtClean="0">
              <a:latin typeface="Times New Roman" panose="02020603050405020304" pitchFamily="18" charset="0"/>
              <a:ea typeface="SimSun" panose="02010600030101010101" pitchFamily="2" charset="-122"/>
            </a:endParaRPr>
          </a:p>
          <a:p>
            <a:pPr algn="just"/>
            <a:r>
              <a:rPr lang="vi-VN" sz="3200" smtClean="0">
                <a:latin typeface="Times New Roman" panose="02020603050405020304" pitchFamily="18" charset="0"/>
                <a:ea typeface="SimSun" panose="02010600030101010101" pitchFamily="2" charset="-122"/>
              </a:rPr>
              <a:t>+ </a:t>
            </a:r>
            <a:r>
              <a:rPr lang="en-US" sz="3200" smtClean="0">
                <a:latin typeface="Times New Roman" panose="02020603050405020304" pitchFamily="18" charset="0"/>
                <a:ea typeface="SimSun" panose="02010600030101010101" pitchFamily="2" charset="-122"/>
              </a:rPr>
              <a:t>Nhớ </a:t>
            </a:r>
            <a:r>
              <a:rPr lang="en-US" sz="3200">
                <a:latin typeface="Times New Roman" panose="02020603050405020304" pitchFamily="18" charset="0"/>
                <a:ea typeface="SimSun" panose="02010600030101010101" pitchFamily="2" charset="-122"/>
              </a:rPr>
              <a:t>và thể hiện tình cảm với người thân trong những dịp sinh nhật, những ngày lễ, ngày giỗ của ông bà, tổ tiên. </a:t>
            </a:r>
            <a:endParaRPr lang="vi-VN" sz="3200" smtClean="0">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43634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9682" y="141402"/>
            <a:ext cx="11453567" cy="7848302"/>
          </a:xfrm>
          <a:prstGeom prst="rect">
            <a:avLst/>
          </a:prstGeom>
          <a:noFill/>
        </p:spPr>
        <p:txBody>
          <a:bodyPr wrap="square" rtlCol="0">
            <a:spAutoFit/>
          </a:bodyPr>
          <a:lstStyle/>
          <a:p>
            <a:r>
              <a:rPr lang="vi-VN" sz="3600">
                <a:latin typeface="Times New Roman" panose="02020603050405020304" pitchFamily="18" charset="0"/>
                <a:ea typeface="SimSun" panose="02010600030101010101" pitchFamily="2" charset="-122"/>
              </a:rPr>
              <a:t>+ </a:t>
            </a:r>
            <a:r>
              <a:rPr lang="en-US" sz="3600">
                <a:latin typeface="Times New Roman" panose="02020603050405020304" pitchFamily="18" charset="0"/>
                <a:ea typeface="SimSun" panose="02010600030101010101" pitchFamily="2" charset="-122"/>
              </a:rPr>
              <a:t>giúp đỡ thầy cô trong công việc giảng dạy, chăm sóc những người xung quanh hoặc bày tỏ lòng tri ân qua những lá thư cảm ơn nhân dịp Ngày Nhà giáo Việt Nam. </a:t>
            </a:r>
            <a:endParaRPr lang="en-US" sz="3600" smtClean="0">
              <a:latin typeface="Times New Roman" panose="02020603050405020304" pitchFamily="18" charset="0"/>
              <a:ea typeface="SimSun" panose="02010600030101010101" pitchFamily="2" charset="-122"/>
            </a:endParaRPr>
          </a:p>
          <a:p>
            <a:pPr algn="just"/>
            <a:r>
              <a:rPr lang="vi-VN" sz="3600">
                <a:latin typeface="Times New Roman" panose="02020603050405020304" pitchFamily="18" charset="0"/>
                <a:ea typeface="SimSun" panose="02010600030101010101" pitchFamily="2" charset="-122"/>
              </a:rPr>
              <a:t>+</a:t>
            </a:r>
            <a:r>
              <a:rPr lang="en-US" sz="3600">
                <a:latin typeface="Times New Roman" panose="02020603050405020304" pitchFamily="18" charset="0"/>
                <a:ea typeface="SimSun" panose="02010600030101010101" pitchFamily="2" charset="-122"/>
              </a:rPr>
              <a:t> tích cực tham gia các hoạt động do nhà trường và địa phương tổ chức như thăm viếng nghĩa trang liệt sĩ vào các dịp lễ, giúp đỡ gia đình có công với cách mạng.</a:t>
            </a:r>
          </a:p>
          <a:p>
            <a:pPr algn="just"/>
            <a:r>
              <a:rPr lang="vi-VN" sz="3600">
                <a:latin typeface="Times New Roman" panose="02020603050405020304" pitchFamily="18" charset="0"/>
                <a:ea typeface="SimSun" panose="02010600030101010101" pitchFamily="2" charset="-122"/>
              </a:rPr>
              <a:t>=&gt;</a:t>
            </a:r>
            <a:r>
              <a:rPr lang="en-US" sz="3600">
                <a:latin typeface="Times New Roman" panose="02020603050405020304" pitchFamily="18" charset="0"/>
                <a:ea typeface="SimSun" panose="02010600030101010101" pitchFamily="2" charset="-122"/>
              </a:rPr>
              <a:t> </a:t>
            </a:r>
            <a:r>
              <a:rPr lang="en-US" sz="3600" smtClean="0">
                <a:solidFill>
                  <a:srgbClr val="FF0000"/>
                </a:solidFill>
                <a:latin typeface="Times New Roman" panose="02020603050405020304" pitchFamily="18" charset="0"/>
                <a:ea typeface="SimSun" panose="02010600030101010101" pitchFamily="2" charset="-122"/>
              </a:rPr>
              <a:t>Hiệu quả </a:t>
            </a:r>
            <a:r>
              <a:rPr lang="en-US" sz="3600" smtClean="0">
                <a:latin typeface="Times New Roman" panose="02020603050405020304" pitchFamily="18" charset="0"/>
                <a:ea typeface="SimSun" panose="02010600030101010101" pitchFamily="2" charset="-122"/>
              </a:rPr>
              <a:t>: Những </a:t>
            </a:r>
            <a:r>
              <a:rPr lang="en-US" sz="3600">
                <a:latin typeface="Times New Roman" panose="02020603050405020304" pitchFamily="18" charset="0"/>
                <a:ea typeface="SimSun" panose="02010600030101010101" pitchFamily="2" charset="-122"/>
              </a:rPr>
              <a:t>việc làm nhỏ này tuy giản dị nhưng </a:t>
            </a:r>
            <a:r>
              <a:rPr lang="en-US" sz="3600" b="1">
                <a:latin typeface="Times New Roman" panose="02020603050405020304" pitchFamily="18" charset="0"/>
                <a:ea typeface="SimSun" panose="02010600030101010101" pitchFamily="2" charset="-122"/>
              </a:rPr>
              <a:t>thể hiện thái độ khắc ghi, trân trọng công lao </a:t>
            </a:r>
            <a:r>
              <a:rPr lang="en-US" sz="3600">
                <a:latin typeface="Times New Roman" panose="02020603050405020304" pitchFamily="18" charset="0"/>
                <a:ea typeface="SimSun" panose="02010600030101010101" pitchFamily="2" charset="-122"/>
              </a:rPr>
              <a:t>của những người đã </a:t>
            </a:r>
            <a:r>
              <a:rPr lang="en-US" sz="3600" b="1">
                <a:latin typeface="Times New Roman" panose="02020603050405020304" pitchFamily="18" charset="0"/>
                <a:ea typeface="SimSun" panose="02010600030101010101" pitchFamily="2" charset="-122"/>
              </a:rPr>
              <a:t>sinh thành, nuôi dạy </a:t>
            </a:r>
            <a:r>
              <a:rPr lang="en-US" sz="3600">
                <a:latin typeface="Times New Roman" panose="02020603050405020304" pitchFamily="18" charset="0"/>
                <a:ea typeface="SimSun" panose="02010600030101010101" pitchFamily="2" charset="-122"/>
              </a:rPr>
              <a:t>và </a:t>
            </a:r>
            <a:r>
              <a:rPr lang="en-US" sz="3600" b="1">
                <a:latin typeface="Times New Roman" panose="02020603050405020304" pitchFamily="18" charset="0"/>
                <a:ea typeface="SimSun" panose="02010600030101010101" pitchFamily="2" charset="-122"/>
              </a:rPr>
              <a:t>giúp đỡ mình, góp phần gắn kết </a:t>
            </a:r>
            <a:r>
              <a:rPr lang="en-US" sz="3600">
                <a:latin typeface="Times New Roman" panose="02020603050405020304" pitchFamily="18" charset="0"/>
                <a:ea typeface="SimSun" panose="02010600030101010101" pitchFamily="2" charset="-122"/>
              </a:rPr>
              <a:t>các thành viên trong </a:t>
            </a:r>
            <a:r>
              <a:rPr lang="en-US" sz="3600" b="1">
                <a:latin typeface="Times New Roman" panose="02020603050405020304" pitchFamily="18" charset="0"/>
                <a:ea typeface="SimSun" panose="02010600030101010101" pitchFamily="2" charset="-122"/>
              </a:rPr>
              <a:t>gia đình</a:t>
            </a:r>
            <a:r>
              <a:rPr lang="en-US" sz="3600">
                <a:latin typeface="Times New Roman" panose="02020603050405020304" pitchFamily="18" charset="0"/>
                <a:ea typeface="SimSun" panose="02010600030101010101" pitchFamily="2" charset="-122"/>
              </a:rPr>
              <a:t>, trong </a:t>
            </a:r>
            <a:r>
              <a:rPr lang="en-US" sz="3600" b="1">
                <a:latin typeface="Times New Roman" panose="02020603050405020304" pitchFamily="18" charset="0"/>
                <a:ea typeface="SimSun" panose="02010600030101010101" pitchFamily="2" charset="-122"/>
              </a:rPr>
              <a:t>cộng đồng </a:t>
            </a:r>
            <a:r>
              <a:rPr lang="en-US" sz="3600">
                <a:latin typeface="Times New Roman" panose="02020603050405020304" pitchFamily="18" charset="0"/>
                <a:ea typeface="SimSun" panose="02010600030101010101" pitchFamily="2" charset="-122"/>
              </a:rPr>
              <a:t>để xây dựng một </a:t>
            </a:r>
            <a:r>
              <a:rPr lang="en-US" sz="3600" b="1">
                <a:latin typeface="Times New Roman" panose="02020603050405020304" pitchFamily="18" charset="0"/>
                <a:ea typeface="SimSun" panose="02010600030101010101" pitchFamily="2" charset="-122"/>
              </a:rPr>
              <a:t>xã hội trọng tình nghĩa và nhân </a:t>
            </a:r>
            <a:r>
              <a:rPr lang="en-US" sz="3600" b="1" smtClean="0">
                <a:latin typeface="Times New Roman" panose="02020603050405020304" pitchFamily="18" charset="0"/>
                <a:ea typeface="SimSun" panose="02010600030101010101" pitchFamily="2" charset="-122"/>
              </a:rPr>
              <a:t>văn</a:t>
            </a:r>
            <a:r>
              <a:rPr lang="en-US" sz="3600" smtClean="0">
                <a:latin typeface="Times New Roman" panose="02020603050405020304" pitchFamily="18" charset="0"/>
                <a:ea typeface="SimSun" panose="02010600030101010101" pitchFamily="2" charset="-122"/>
              </a:rPr>
              <a:t>, chính là cách phát huy truyền thống " Biết ơn "</a:t>
            </a:r>
            <a:endParaRPr lang="en-US" sz="3600">
              <a:latin typeface="Times New Roman" panose="02020603050405020304" pitchFamily="18" charset="0"/>
              <a:ea typeface="SimSun" panose="02010600030101010101" pitchFamily="2" charset="-122"/>
            </a:endParaRPr>
          </a:p>
          <a:p>
            <a:endParaRPr lang="en-US" sz="3600">
              <a:latin typeface="Times New Roman" panose="02020603050405020304" pitchFamily="18" charset="0"/>
              <a:ea typeface="SimSun" panose="02010600030101010101" pitchFamily="2" charset="-122"/>
            </a:endParaRPr>
          </a:p>
          <a:p>
            <a:endParaRPr lang="en-US" sz="3600"/>
          </a:p>
        </p:txBody>
      </p:sp>
    </p:spTree>
    <p:extLst>
      <p:ext uri="{BB962C8B-B14F-4D97-AF65-F5344CB8AC3E}">
        <p14:creationId xmlns:p14="http://schemas.microsoft.com/office/powerpoint/2010/main" val="39552368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1"/>
            <a:ext cx="12016673" cy="4573560"/>
          </a:xfrm>
          <a:prstGeom prst="rect">
            <a:avLst/>
          </a:prstGeom>
        </p:spPr>
        <p:txBody>
          <a:bodyPr wrap="square">
            <a:spAutoFit/>
          </a:bodyPr>
          <a:lstStyle/>
          <a:p>
            <a:pPr algn="just">
              <a:lnSpc>
                <a:spcPct val="130000"/>
              </a:lnSpc>
              <a:spcAft>
                <a:spcPts val="0"/>
              </a:spcAft>
            </a:pPr>
            <a:r>
              <a:rPr lang="en-US" sz="3200" b="1" smtClean="0">
                <a:latin typeface="Times New Roman" panose="02020603050405020304" pitchFamily="18" charset="0"/>
                <a:ea typeface="SimSun" panose="02010600030101010101" pitchFamily="2" charset="-122"/>
                <a:cs typeface="Times New Roman" panose="02020603050405020304" pitchFamily="18" charset="0"/>
              </a:rPr>
              <a:t>Khả thi : </a:t>
            </a:r>
            <a:r>
              <a:rPr lang="en-US" sz="3200" smtClean="0">
                <a:latin typeface="Times New Roman" panose="02020603050405020304" pitchFamily="18" charset="0"/>
                <a:ea typeface="SimSun" panose="02010600030101010101" pitchFamily="2" charset="-122"/>
                <a:cs typeface="Times New Roman" panose="02020603050405020304" pitchFamily="18" charset="0"/>
              </a:rPr>
              <a:t>Từ xưa tới nay, đã có biết bao tấm gương các bạn trẻ biết tự rèn luyện, phát huy truyền thống này: xưa kia các học trò của cụ Chu Văn An khi đã đỗ đạt cao có người giữ chức thượng thư bộ lại nhưng khi về thăm thầy vẫn bái lạy từ cổng bái lạy vào, cung kính này </a:t>
            </a:r>
            <a:r>
              <a:rPr lang="en-US" sz="3200" b="1" smtClean="0">
                <a:latin typeface="Times New Roman" panose="02020603050405020304" pitchFamily="18" charset="0"/>
                <a:ea typeface="SimSun" panose="02010600030101010101" pitchFamily="2" charset="-122"/>
                <a:cs typeface="Times New Roman" panose="02020603050405020304" pitchFamily="18" charset="0"/>
              </a:rPr>
              <a:t>......</a:t>
            </a:r>
            <a:r>
              <a:rPr lang="en-US" sz="3200" smtClean="0">
                <a:latin typeface="Times New Roman" panose="02020603050405020304" pitchFamily="18" charset="0"/>
                <a:ea typeface="SimSun" panose="02010600030101010101" pitchFamily="2" charset="-122"/>
                <a:cs typeface="Times New Roman" panose="02020603050405020304" pitchFamily="18" charset="0"/>
              </a:rPr>
              <a:t>Những </a:t>
            </a:r>
            <a:r>
              <a:rPr lang="en-US" sz="3200">
                <a:latin typeface="Times New Roman" panose="02020603050405020304" pitchFamily="18" charset="0"/>
                <a:ea typeface="SimSun" panose="02010600030101010101" pitchFamily="2" charset="-122"/>
                <a:cs typeface="Times New Roman" panose="02020603050405020304" pitchFamily="18" charset="0"/>
              </a:rPr>
              <a:t>việc làm trên chứng tỏ </a:t>
            </a:r>
            <a:r>
              <a:rPr lang="en-US" sz="3200" smtClean="0">
                <a:latin typeface="Times New Roman" panose="02020603050405020304" pitchFamily="18" charset="0"/>
                <a:ea typeface="SimSun" panose="02010600030101010101" pitchFamily="2" charset="-122"/>
                <a:cs typeface="Times New Roman" panose="02020603050405020304" pitchFamily="18" charset="0"/>
              </a:rPr>
              <a:t>các bạn trẻ đã có </a:t>
            </a:r>
            <a:r>
              <a:rPr lang="en-US" sz="3200">
                <a:latin typeface="Times New Roman" panose="02020603050405020304" pitchFamily="18" charset="0"/>
                <a:ea typeface="SimSun" panose="02010600030101010101" pitchFamily="2" charset="-122"/>
                <a:cs typeface="Times New Roman" panose="02020603050405020304" pitchFamily="18" charset="0"/>
              </a:rPr>
              <a:t>ý thức trân trọng và biết ơn đối với quá khứ, thấy được giá trị và </a:t>
            </a:r>
            <a:r>
              <a:rPr lang="en-US" sz="3200" smtClean="0">
                <a:latin typeface="Times New Roman" panose="02020603050405020304" pitchFamily="18" charset="0"/>
                <a:ea typeface="SimSun" panose="02010600030101010101" pitchFamily="2" charset="-122"/>
                <a:cs typeface="Times New Roman" panose="02020603050405020304" pitchFamily="18" charset="0"/>
              </a:rPr>
              <a:t>ý to lớn của truyền thống biết ơn</a:t>
            </a:r>
            <a:endParaRPr lang="en-US" sz="320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06936710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16190"/>
            <a:ext cx="12192000" cy="7478970"/>
          </a:xfrm>
          <a:prstGeom prst="rect">
            <a:avLst/>
          </a:prstGeom>
        </p:spPr>
        <p:txBody>
          <a:bodyPr wrap="square">
            <a:spAutoFit/>
          </a:bodyPr>
          <a:lstStyle/>
          <a:p>
            <a:pPr algn="just"/>
            <a:r>
              <a:rPr lang="vi-VN" sz="3200" b="1" smtClean="0">
                <a:solidFill>
                  <a:srgbClr val="FF0000"/>
                </a:solidFill>
                <a:latin typeface="Times New Roman" panose="02020603050405020304" pitchFamily="18" charset="0"/>
                <a:ea typeface="SimSun" panose="02010600030101010101" pitchFamily="2" charset="-122"/>
              </a:rPr>
              <a:t>3.2</a:t>
            </a:r>
            <a:r>
              <a:rPr lang="vi-VN" b="1" smtClean="0">
                <a:solidFill>
                  <a:srgbClr val="FF0000"/>
                </a:solidFill>
                <a:latin typeface="Times New Roman" panose="02020603050405020304" pitchFamily="18" charset="0"/>
                <a:ea typeface="SimSun" panose="02010600030101010101" pitchFamily="2" charset="-122"/>
              </a:rPr>
              <a:t>.</a:t>
            </a:r>
            <a:r>
              <a:rPr lang="en-US" sz="3200" b="1" smtClean="0">
                <a:solidFill>
                  <a:srgbClr val="FF0000"/>
                </a:solidFill>
                <a:latin typeface="Times New Roman" panose="02020603050405020304" pitchFamily="18" charset="0"/>
                <a:ea typeface="SimSun" panose="02010600030101010101" pitchFamily="2" charset="-122"/>
              </a:rPr>
              <a:t>GP </a:t>
            </a:r>
            <a:r>
              <a:rPr lang="en-US" sz="3200" b="1">
                <a:solidFill>
                  <a:srgbClr val="FF0000"/>
                </a:solidFill>
                <a:latin typeface="Times New Roman" panose="02020603050405020304" pitchFamily="18" charset="0"/>
                <a:ea typeface="SimSun" panose="02010600030101010101" pitchFamily="2" charset="-122"/>
              </a:rPr>
              <a:t>2: </a:t>
            </a:r>
            <a:r>
              <a:rPr lang="en-US" sz="3200" b="1">
                <a:latin typeface="Times New Roman" panose="02020603050405020304" pitchFamily="18" charset="0"/>
                <a:ea typeface="SimSun" panose="02010600030101010101" pitchFamily="2" charset="-122"/>
              </a:rPr>
              <a:t>Gia đình và nhà trường cần thường xuyên dạy dỗ con em về lòng biết ơn</a:t>
            </a:r>
            <a:r>
              <a:rPr lang="en-US" sz="3200">
                <a:latin typeface="Times New Roman" panose="02020603050405020304" pitchFamily="18" charset="0"/>
                <a:ea typeface="SimSun" panose="02010600030101010101" pitchFamily="2" charset="-122"/>
              </a:rPr>
              <a:t>. </a:t>
            </a:r>
            <a:endParaRPr lang="vi-VN" sz="3200" smtClean="0">
              <a:latin typeface="Times New Roman" panose="02020603050405020304" pitchFamily="18" charset="0"/>
              <a:ea typeface="SimSun" panose="02010600030101010101" pitchFamily="2" charset="-122"/>
            </a:endParaRPr>
          </a:p>
          <a:p>
            <a:pPr algn="just"/>
            <a:r>
              <a:rPr lang="vi-VN" sz="3200" smtClean="0">
                <a:latin typeface="Times New Roman" panose="02020603050405020304" pitchFamily="18" charset="0"/>
                <a:ea typeface="SimSun" panose="02010600030101010101" pitchFamily="2" charset="-122"/>
              </a:rPr>
              <a:t>- </a:t>
            </a:r>
            <a:r>
              <a:rPr lang="en-US" sz="3200" b="1" smtClean="0">
                <a:latin typeface="Times New Roman" panose="02020603050405020304" pitchFamily="18" charset="0"/>
                <a:ea typeface="SimSun" panose="02010600030101010101" pitchFamily="2" charset="-122"/>
              </a:rPr>
              <a:t>Cha </a:t>
            </a:r>
            <a:r>
              <a:rPr lang="en-US" sz="3200" b="1">
                <a:latin typeface="Times New Roman" panose="02020603050405020304" pitchFamily="18" charset="0"/>
                <a:ea typeface="SimSun" panose="02010600030101010101" pitchFamily="2" charset="-122"/>
              </a:rPr>
              <a:t>mẹ </a:t>
            </a:r>
            <a:r>
              <a:rPr lang="en-US" sz="3200">
                <a:latin typeface="Times New Roman" panose="02020603050405020304" pitchFamily="18" charset="0"/>
                <a:ea typeface="SimSun" panose="02010600030101010101" pitchFamily="2" charset="-122"/>
              </a:rPr>
              <a:t>là tấm gương cho các con noi theo về cách thể hiện lòng biết ơn, kính trọng, hiếu </a:t>
            </a:r>
            <a:r>
              <a:rPr lang="en-US" sz="3200" smtClean="0">
                <a:latin typeface="Times New Roman" panose="02020603050405020304" pitchFamily="18" charset="0"/>
                <a:ea typeface="SimSun" panose="02010600030101010101" pitchFamily="2" charset="-122"/>
              </a:rPr>
              <a:t>thảo. Cha mẹ cần giáo dục dạy dỗ cho con hiểu ý ngĩa giá trị của long biết ơn ...có hành vi việc làm thể hiện biết ơn như như : luôn nhớ </a:t>
            </a:r>
            <a:r>
              <a:rPr lang="en-US" sz="3200">
                <a:latin typeface="Times New Roman" panose="02020603050405020304" pitchFamily="18" charset="0"/>
                <a:ea typeface="SimSun" panose="02010600030101010101" pitchFamily="2" charset="-122"/>
              </a:rPr>
              <a:t>về ngày giỗ của người thân đã mất, kể cho con cháu nghe về công lao, sự hi sinh của ông bà tổ tiên. </a:t>
            </a:r>
            <a:endParaRPr lang="vi-VN" sz="3200" smtClean="0">
              <a:latin typeface="Times New Roman" panose="02020603050405020304" pitchFamily="18" charset="0"/>
              <a:ea typeface="SimSun" panose="02010600030101010101" pitchFamily="2" charset="-122"/>
            </a:endParaRPr>
          </a:p>
          <a:p>
            <a:pPr algn="just"/>
            <a:r>
              <a:rPr lang="vi-VN" sz="3200" smtClean="0">
                <a:latin typeface="Times New Roman" panose="02020603050405020304" pitchFamily="18" charset="0"/>
                <a:ea typeface="SimSun" panose="02010600030101010101" pitchFamily="2" charset="-122"/>
              </a:rPr>
              <a:t>-</a:t>
            </a:r>
            <a:r>
              <a:rPr lang="en-US" sz="3200" b="1" smtClean="0">
                <a:latin typeface="Times New Roman" panose="02020603050405020304" pitchFamily="18" charset="0"/>
                <a:ea typeface="SimSun" panose="02010600030101010101" pitchFamily="2" charset="-122"/>
              </a:rPr>
              <a:t>Nhà </a:t>
            </a:r>
            <a:r>
              <a:rPr lang="en-US" sz="3200" b="1">
                <a:latin typeface="Times New Roman" panose="02020603050405020304" pitchFamily="18" charset="0"/>
                <a:ea typeface="SimSun" panose="02010600030101010101" pitchFamily="2" charset="-122"/>
              </a:rPr>
              <a:t>trường </a:t>
            </a:r>
            <a:r>
              <a:rPr lang="en-US" sz="3200" b="1" smtClean="0">
                <a:latin typeface="Times New Roman" panose="02020603050405020304" pitchFamily="18" charset="0"/>
                <a:ea typeface="SimSun" panose="02010600030101010101" pitchFamily="2" charset="-122"/>
              </a:rPr>
              <a:t>: giáo dục long biết ơn qua tiết học chính khóa, ngoại khóa; </a:t>
            </a:r>
            <a:r>
              <a:rPr lang="en-US" sz="3200">
                <a:latin typeface="Times New Roman" panose="02020603050405020304" pitchFamily="18" charset="0"/>
                <a:ea typeface="SimSun" panose="02010600030101010101" pitchFamily="2" charset="-122"/>
              </a:rPr>
              <a:t>t</a:t>
            </a:r>
            <a:r>
              <a:rPr lang="en-US" sz="3200" smtClean="0">
                <a:latin typeface="Times New Roman" panose="02020603050405020304" pitchFamily="18" charset="0"/>
                <a:ea typeface="SimSun" panose="02010600030101010101" pitchFamily="2" charset="-122"/>
              </a:rPr>
              <a:t>ổ </a:t>
            </a:r>
            <a:r>
              <a:rPr lang="en-US" sz="3200">
                <a:latin typeface="Times New Roman" panose="02020603050405020304" pitchFamily="18" charset="0"/>
                <a:ea typeface="SimSun" panose="02010600030101010101" pitchFamily="2" charset="-122"/>
              </a:rPr>
              <a:t>chức các hoạt động ngoại khóa như thăm hỏi gia đình thương binh, liệt sĩ, dọn dẹp nghĩa trang liệt sĩ; </a:t>
            </a:r>
            <a:r>
              <a:rPr lang="en-US" sz="3200" smtClean="0">
                <a:latin typeface="Times New Roman" panose="02020603050405020304" pitchFamily="18" charset="0"/>
                <a:ea typeface="SimSun" panose="02010600030101010101" pitchFamily="2" charset="-122"/>
              </a:rPr>
              <a:t>tổ chức TNTT các </a:t>
            </a:r>
            <a:r>
              <a:rPr lang="en-US" sz="3200">
                <a:latin typeface="Times New Roman" panose="02020603050405020304" pitchFamily="18" charset="0"/>
                <a:ea typeface="SimSun" panose="02010600030101010101" pitchFamily="2" charset="-122"/>
              </a:rPr>
              <a:t>cuộc thi tìm hiểu về lịch sử qua những ngày lễ lớn; gặp gỡ, trò chuyện với các nhân vật lịch sử; lập các trang web riêng để chia sẻ những câu chuyện, tấm gương </a:t>
            </a:r>
            <a:r>
              <a:rPr lang="en-US" sz="3200" smtClean="0">
                <a:latin typeface="Times New Roman" panose="02020603050405020304" pitchFamily="18" charset="0"/>
                <a:ea typeface="SimSun" panose="02010600030101010101" pitchFamily="2" charset="-122"/>
              </a:rPr>
              <a:t>thực </a:t>
            </a:r>
            <a:r>
              <a:rPr lang="en-US" sz="3200">
                <a:latin typeface="Times New Roman" panose="02020603050405020304" pitchFamily="18" charset="0"/>
                <a:ea typeface="SimSun" panose="02010600030101010101" pitchFamily="2" charset="-122"/>
              </a:rPr>
              <a:t>hiện tốt truyền thống…. </a:t>
            </a:r>
          </a:p>
          <a:p>
            <a:pPr algn="just"/>
            <a:r>
              <a:rPr lang="en-US" sz="3200">
                <a:latin typeface="Times New Roman" panose="02020603050405020304" pitchFamily="18" charset="0"/>
                <a:ea typeface="SimSun" panose="02010600030101010101" pitchFamily="2" charset="-122"/>
              </a:rPr>
              <a:t>- Những bài học thực tế ấy sẽ giúp các em cảm nhận sâu sắc hơn về giá trị của sự hy sinh và đóng góp của cha </a:t>
            </a:r>
            <a:r>
              <a:rPr lang="en-US" sz="3200" smtClean="0">
                <a:latin typeface="Times New Roman" panose="02020603050405020304" pitchFamily="18" charset="0"/>
                <a:ea typeface="SimSun" panose="02010600030101010101" pitchFamily="2" charset="-122"/>
              </a:rPr>
              <a:t>ông</a:t>
            </a:r>
            <a:endParaRPr lang="en-US" sz="3200">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8346999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13777" cy="5287589"/>
          </a:xfrm>
          <a:prstGeom prst="rect">
            <a:avLst/>
          </a:prstGeom>
        </p:spPr>
        <p:txBody>
          <a:bodyPr wrap="square">
            <a:spAutoFit/>
          </a:bodyPr>
          <a:lstStyle/>
          <a:p>
            <a:pPr>
              <a:lnSpc>
                <a:spcPct val="115000"/>
              </a:lnSpc>
              <a:spcBef>
                <a:spcPts val="1000"/>
              </a:spcBef>
              <a:spcAft>
                <a:spcPts val="0"/>
              </a:spcAft>
            </a:pPr>
            <a:r>
              <a:rPr lang="en-US" sz="3200" b="1" smtClean="0">
                <a:solidFill>
                  <a:srgbClr val="4F81BD"/>
                </a:solidFill>
                <a:latin typeface="Times New Roman" panose="02020603050405020304" pitchFamily="18" charset="0"/>
                <a:ea typeface="MS Gothic" panose="020B0609070205080204" pitchFamily="49" charset="-128"/>
                <a:cs typeface="Times New Roman" panose="02020603050405020304" pitchFamily="18" charset="0"/>
              </a:rPr>
              <a:t>A. </a:t>
            </a:r>
            <a:r>
              <a:rPr lang="en-US" sz="3200" b="1">
                <a:solidFill>
                  <a:srgbClr val="4F81BD"/>
                </a:solidFill>
                <a:latin typeface="Times New Roman" panose="02020603050405020304" pitchFamily="18" charset="0"/>
                <a:ea typeface="MS Gothic" panose="020B0609070205080204" pitchFamily="49" charset="-128"/>
                <a:cs typeface="Times New Roman" panose="02020603050405020304" pitchFamily="18" charset="0"/>
              </a:rPr>
              <a:t>MỞ BÀI</a:t>
            </a:r>
            <a:r>
              <a:rPr lang="en-US" sz="3200" b="1" smtClean="0">
                <a:solidFill>
                  <a:srgbClr val="4F81BD"/>
                </a:solidFill>
                <a:latin typeface="Times New Roman" panose="02020603050405020304" pitchFamily="18" charset="0"/>
                <a:ea typeface="MS Gothic" panose="020B0609070205080204" pitchFamily="49" charset="-128"/>
                <a:cs typeface="Times New Roman" panose="02020603050405020304" pitchFamily="18" charset="0"/>
              </a:rPr>
              <a:t>: ( </a:t>
            </a:r>
            <a:r>
              <a:rPr lang="en-US" sz="3200" b="1" i="1">
                <a:solidFill>
                  <a:srgbClr val="FF0000"/>
                </a:solidFill>
                <a:latin typeface="Times New Roman" panose="02020603050405020304" pitchFamily="18" charset="0"/>
                <a:ea typeface="MS Gothic" panose="020B0609070205080204" pitchFamily="49" charset="-128"/>
                <a:cs typeface="Times New Roman" panose="02020603050405020304" pitchFamily="18" charset="0"/>
              </a:rPr>
              <a:t>DẪN </a:t>
            </a:r>
            <a:r>
              <a:rPr lang="en-US" sz="3200" b="1" i="1" smtClean="0">
                <a:solidFill>
                  <a:srgbClr val="FF0000"/>
                </a:solidFill>
                <a:latin typeface="Times New Roman" panose="02020603050405020304" pitchFamily="18" charset="0"/>
                <a:ea typeface="MS Gothic" panose="020B0609070205080204" pitchFamily="49" charset="-128"/>
                <a:cs typeface="Times New Roman" panose="02020603050405020304" pitchFamily="18" charset="0"/>
              </a:rPr>
              <a:t>DẮT,  NÊU </a:t>
            </a:r>
            <a:r>
              <a:rPr lang="en-US" sz="3200" b="1" i="1">
                <a:solidFill>
                  <a:srgbClr val="FF0000"/>
                </a:solidFill>
                <a:latin typeface="Times New Roman" panose="02020603050405020304" pitchFamily="18" charset="0"/>
                <a:ea typeface="MS Gothic" panose="020B0609070205080204" pitchFamily="49" charset="-128"/>
                <a:cs typeface="Times New Roman" panose="02020603050405020304" pitchFamily="18" charset="0"/>
              </a:rPr>
              <a:t>VẤN </a:t>
            </a:r>
            <a:r>
              <a:rPr lang="en-US" sz="3200" b="1" i="1" smtClean="0">
                <a:solidFill>
                  <a:srgbClr val="FF0000"/>
                </a:solidFill>
                <a:latin typeface="Times New Roman" panose="02020603050405020304" pitchFamily="18" charset="0"/>
                <a:ea typeface="MS Gothic" panose="020B0609070205080204" pitchFamily="49" charset="-128"/>
                <a:cs typeface="Times New Roman" panose="02020603050405020304" pitchFamily="18" charset="0"/>
              </a:rPr>
              <a:t>ĐỀ </a:t>
            </a:r>
            <a:r>
              <a:rPr lang="en-US" sz="3200" b="1" smtClean="0">
                <a:solidFill>
                  <a:srgbClr val="4F81BD"/>
                </a:solidFill>
                <a:latin typeface="Times New Roman" panose="02020603050405020304" pitchFamily="18" charset="0"/>
                <a:ea typeface="MS Gothic" panose="020B0609070205080204" pitchFamily="49" charset="-128"/>
                <a:cs typeface="Times New Roman" panose="02020603050405020304" pitchFamily="18" charset="0"/>
              </a:rPr>
              <a:t>)</a:t>
            </a:r>
            <a:endParaRPr lang="en-US" sz="3200" b="1">
              <a:solidFill>
                <a:srgbClr val="4F81BD"/>
              </a:solidFill>
              <a:latin typeface="Times New Roman" panose="02020603050405020304" pitchFamily="18" charset="0"/>
              <a:ea typeface="MS Gothic" panose="020B0609070205080204" pitchFamily="49" charset="-128"/>
              <a:cs typeface="Times New Roman" panose="02020603050405020304" pitchFamily="18" charset="0"/>
            </a:endParaRPr>
          </a:p>
          <a:p>
            <a:pPr lvl="0">
              <a:lnSpc>
                <a:spcPct val="115000"/>
              </a:lnSpc>
              <a:spcAft>
                <a:spcPts val="200"/>
              </a:spcAft>
              <a:tabLst>
                <a:tab pos="228600" algn="l"/>
              </a:tabLst>
            </a:pPr>
            <a:r>
              <a:rPr lang="en-US" sz="3200" smtClean="0">
                <a:latin typeface="Times New Roman" panose="02020603050405020304" pitchFamily="18" charset="0"/>
                <a:ea typeface="MS Mincho"/>
                <a:cs typeface="Times New Roman" panose="02020603050405020304" pitchFamily="18" charset="0"/>
              </a:rPr>
              <a:t>- Trong </a:t>
            </a:r>
            <a:r>
              <a:rPr lang="en-US" sz="3200">
                <a:latin typeface="Times New Roman" panose="02020603050405020304" pitchFamily="18" charset="0"/>
                <a:ea typeface="MS Mincho"/>
                <a:cs typeface="Times New Roman" panose="02020603050405020304" pitchFamily="18" charset="0"/>
              </a:rPr>
              <a:t>thời đại công nghệ số phát triển mạnh mẽ, công nghệ thông tin (CNTT) đóng vai trò ngày càng quan trọng trong giáo </a:t>
            </a:r>
            <a:r>
              <a:rPr lang="en-US" sz="3200" smtClean="0">
                <a:latin typeface="Times New Roman" panose="02020603050405020304" pitchFamily="18" charset="0"/>
                <a:ea typeface="MS Mincho"/>
                <a:cs typeface="Times New Roman" panose="02020603050405020304" pitchFamily="18" charset="0"/>
              </a:rPr>
              <a:t>dục. Nhờ </a:t>
            </a:r>
            <a:r>
              <a:rPr lang="en-US" sz="3200">
                <a:latin typeface="Times New Roman" panose="02020603050405020304" pitchFamily="18" charset="0"/>
                <a:ea typeface="MS Mincho"/>
                <a:cs typeface="Times New Roman" panose="02020603050405020304" pitchFamily="18" charset="0"/>
              </a:rPr>
              <a:t>CNTT, việc học tập trở nên tiện lợi, linh hoạt và giàu tính tương tác hơn bao giờ hết.</a:t>
            </a:r>
          </a:p>
          <a:p>
            <a:pPr lvl="0">
              <a:lnSpc>
                <a:spcPct val="115000"/>
              </a:lnSpc>
              <a:spcAft>
                <a:spcPts val="200"/>
              </a:spcAft>
              <a:tabLst>
                <a:tab pos="228600" algn="l"/>
              </a:tabLst>
            </a:pPr>
            <a:r>
              <a:rPr lang="en-US" sz="3200" smtClean="0">
                <a:latin typeface="Times New Roman" panose="02020603050405020304" pitchFamily="18" charset="0"/>
                <a:ea typeface="MS Mincho"/>
                <a:cs typeface="Times New Roman" panose="02020603050405020304" pitchFamily="18" charset="0"/>
              </a:rPr>
              <a:t>-Tuy </a:t>
            </a:r>
            <a:r>
              <a:rPr lang="en-US" sz="3200">
                <a:latin typeface="Times New Roman" panose="02020603050405020304" pitchFamily="18" charset="0"/>
                <a:ea typeface="MS Mincho"/>
                <a:cs typeface="Times New Roman" panose="02020603050405020304" pitchFamily="18" charset="0"/>
              </a:rPr>
              <a:t>nhiên, hiện nay vẫn còn </a:t>
            </a:r>
            <a:r>
              <a:rPr lang="en-US" sz="3200" b="1">
                <a:latin typeface="Times New Roman" panose="02020603050405020304" pitchFamily="18" charset="0"/>
                <a:ea typeface="MS Mincho"/>
                <a:cs typeface="Times New Roman" panose="02020603050405020304" pitchFamily="18" charset="0"/>
              </a:rPr>
              <a:t>một bộ phận học sinh chưa biết cách sử dụng hoặc chưa sử dụng CNTT phục vụ học tập</a:t>
            </a:r>
            <a:r>
              <a:rPr lang="en-US" sz="3200">
                <a:latin typeface="Times New Roman" panose="02020603050405020304" pitchFamily="18" charset="0"/>
                <a:ea typeface="MS Mincho"/>
                <a:cs typeface="Times New Roman" panose="02020603050405020304" pitchFamily="18" charset="0"/>
              </a:rPr>
              <a:t>, dẫn đến nhiều hệ </a:t>
            </a:r>
            <a:r>
              <a:rPr lang="en-US" sz="3200" smtClean="0">
                <a:latin typeface="Times New Roman" panose="02020603050405020304" pitchFamily="18" charset="0"/>
                <a:ea typeface="MS Mincho"/>
                <a:cs typeface="Times New Roman" panose="02020603050405020304" pitchFamily="18" charset="0"/>
              </a:rPr>
              <a:t>lụy. Vấn </a:t>
            </a:r>
            <a:r>
              <a:rPr lang="en-US" sz="3200">
                <a:latin typeface="Times New Roman" panose="02020603050405020304" pitchFamily="18" charset="0"/>
                <a:ea typeface="MS Mincho"/>
                <a:cs typeface="Times New Roman" panose="02020603050405020304" pitchFamily="18" charset="0"/>
              </a:rPr>
              <a:t>đề này cần được nhìn nhận nghiêm túc và đưa ra giải pháp cụ </a:t>
            </a:r>
            <a:r>
              <a:rPr lang="en-US" sz="3200" smtClean="0">
                <a:latin typeface="Times New Roman" panose="02020603050405020304" pitchFamily="18" charset="0"/>
                <a:ea typeface="MS Mincho"/>
                <a:cs typeface="Times New Roman" panose="02020603050405020304" pitchFamily="18" charset="0"/>
              </a:rPr>
              <a:t>thể nào ?....</a:t>
            </a:r>
            <a:endParaRPr lang="en-US" sz="3200">
              <a:latin typeface="Times New Roman" panose="02020603050405020304" pitchFamily="18" charset="0"/>
              <a:ea typeface="MS Mincho"/>
              <a:cs typeface="Times New Roman" panose="02020603050405020304" pitchFamily="18" charset="0"/>
            </a:endParaRPr>
          </a:p>
        </p:txBody>
      </p:sp>
    </p:spTree>
    <p:extLst>
      <p:ext uri="{BB962C8B-B14F-4D97-AF65-F5344CB8AC3E}">
        <p14:creationId xmlns:p14="http://schemas.microsoft.com/office/powerpoint/2010/main" val="24625872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5097" y="113122"/>
            <a:ext cx="11566689" cy="1200329"/>
          </a:xfrm>
          <a:prstGeom prst="rect">
            <a:avLst/>
          </a:prstGeom>
          <a:noFill/>
        </p:spPr>
        <p:txBody>
          <a:bodyPr wrap="square" rtlCol="0">
            <a:spAutoFit/>
          </a:bodyPr>
          <a:lstStyle/>
          <a:p>
            <a:r>
              <a:rPr lang="en-US" sz="3600">
                <a:latin typeface="Times New Roman" panose="02020603050405020304" pitchFamily="18" charset="0"/>
                <a:ea typeface="SimSun" panose="02010600030101010101" pitchFamily="2" charset="-122"/>
              </a:rPr>
              <a:t>- Những bài học thực tế ấy sẽ giúp các em cảm nhận sâu sắc hơn về giá trị của sự hy sinh và đóng góp của cha </a:t>
            </a:r>
            <a:r>
              <a:rPr lang="en-US">
                <a:latin typeface="Times New Roman" panose="02020603050405020304" pitchFamily="18" charset="0"/>
                <a:ea typeface="SimSun" panose="02010600030101010101" pitchFamily="2" charset="-122"/>
              </a:rPr>
              <a:t>ông</a:t>
            </a:r>
            <a:endParaRPr lang="en-US"/>
          </a:p>
        </p:txBody>
      </p:sp>
    </p:spTree>
    <p:extLst>
      <p:ext uri="{BB962C8B-B14F-4D97-AF65-F5344CB8AC3E}">
        <p14:creationId xmlns:p14="http://schemas.microsoft.com/office/powerpoint/2010/main" val="86700641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12073317" cy="6986528"/>
          </a:xfrm>
          <a:prstGeom prst="rect">
            <a:avLst/>
          </a:prstGeom>
          <a:noFill/>
        </p:spPr>
        <p:txBody>
          <a:bodyPr wrap="square" rtlCol="0">
            <a:spAutoFit/>
          </a:bodyPr>
          <a:lstStyle/>
          <a:p>
            <a:pPr algn="just"/>
            <a:r>
              <a:rPr lang="vi-VN" sz="3200" b="1">
                <a:solidFill>
                  <a:srgbClr val="FF0000"/>
                </a:solidFill>
                <a:latin typeface="Times New Roman" panose="02020603050405020304" pitchFamily="18" charset="0"/>
                <a:ea typeface="SimSun" panose="02010600030101010101" pitchFamily="2" charset="-122"/>
              </a:rPr>
              <a:t>*</a:t>
            </a:r>
            <a:r>
              <a:rPr lang="vi-VN" sz="3200" b="1" smtClean="0">
                <a:solidFill>
                  <a:srgbClr val="FF0000"/>
                </a:solidFill>
                <a:latin typeface="Times New Roman" panose="02020603050405020304" pitchFamily="18" charset="0"/>
                <a:ea typeface="SimSun" panose="02010600030101010101" pitchFamily="2" charset="-122"/>
              </a:rPr>
              <a:t> Tính khả thi </a:t>
            </a:r>
            <a:r>
              <a:rPr lang="vi-VN" sz="3200" smtClean="0">
                <a:latin typeface="Times New Roman" panose="02020603050405020304" pitchFamily="18" charset="0"/>
                <a:ea typeface="SimSun" panose="02010600030101010101" pitchFamily="2" charset="-122"/>
              </a:rPr>
              <a:t>: </a:t>
            </a:r>
            <a:r>
              <a:rPr lang="en-US" sz="3200" smtClean="0">
                <a:latin typeface="Times New Roman" panose="02020603050405020304" pitchFamily="18" charset="0"/>
                <a:ea typeface="SimSun" panose="02010600030101010101" pitchFamily="2" charset="-122"/>
              </a:rPr>
              <a:t>Thực </a:t>
            </a:r>
            <a:r>
              <a:rPr lang="en-US" sz="3200">
                <a:latin typeface="Times New Roman" panose="02020603050405020304" pitchFamily="18" charset="0"/>
                <a:ea typeface="SimSun" panose="02010600030101010101" pitchFamily="2" charset="-122"/>
              </a:rPr>
              <a:t>tế, Chẳng hạn, nhiều trường học ở TP HP đã tổ chức chương trình "</a:t>
            </a:r>
            <a:r>
              <a:rPr lang="en-US" sz="3200" i="1">
                <a:latin typeface="Times New Roman" panose="02020603050405020304" pitchFamily="18" charset="0"/>
                <a:ea typeface="SimSun" panose="02010600030101010101" pitchFamily="2" charset="-122"/>
              </a:rPr>
              <a:t>Hành trình về nguồn</a:t>
            </a:r>
            <a:r>
              <a:rPr lang="en-US" sz="3200" smtClean="0">
                <a:latin typeface="Times New Roman" panose="02020603050405020304" pitchFamily="18" charset="0"/>
                <a:ea typeface="SimSun" panose="02010600030101010101" pitchFamily="2" charset="-122"/>
              </a:rPr>
              <a:t>" như trường THCS Trần phú, THCS Hồng Bàng, THCS Ngô Quyền...tổ chức các chuyến TNTT cho HS đến  </a:t>
            </a:r>
            <a:r>
              <a:rPr lang="en-US" sz="3200">
                <a:latin typeface="Times New Roman" panose="02020603050405020304" pitchFamily="18" charset="0"/>
                <a:ea typeface="SimSun" panose="02010600030101010101" pitchFamily="2" charset="-122"/>
              </a:rPr>
              <a:t>tìm về các địa chỉ đỏ như </a:t>
            </a:r>
            <a:r>
              <a:rPr lang="en-US" sz="3200" b="1">
                <a:latin typeface="Times New Roman" panose="02020603050405020304" pitchFamily="18" charset="0"/>
                <a:ea typeface="SimSun" panose="02010600030101010101" pitchFamily="2" charset="-122"/>
              </a:rPr>
              <a:t>Đền Hùng - Phú Thọ, đền thờ bà nữ tướng Lê Chân</a:t>
            </a:r>
            <a:r>
              <a:rPr lang="en-US" sz="3200">
                <a:latin typeface="Times New Roman" panose="02020603050405020304" pitchFamily="18" charset="0"/>
                <a:ea typeface="SimSun" panose="02010600030101010101" pitchFamily="2" charset="-122"/>
              </a:rPr>
              <a:t>. Di tích </a:t>
            </a:r>
            <a:r>
              <a:rPr lang="en-US" sz="3200" b="1">
                <a:latin typeface="Times New Roman" panose="02020603050405020304" pitchFamily="18" charset="0"/>
                <a:ea typeface="SimSun" panose="02010600030101010101" pitchFamily="2" charset="-122"/>
              </a:rPr>
              <a:t>triều nhà Mạc, đền Trạng Trình - </a:t>
            </a:r>
            <a:r>
              <a:rPr lang="vi-VN" sz="3200" b="1" smtClean="0">
                <a:latin typeface="Times New Roman" panose="02020603050405020304" pitchFamily="18" charset="0"/>
                <a:ea typeface="SimSun" panose="02010600030101010101" pitchFamily="2" charset="-122"/>
              </a:rPr>
              <a:t>V</a:t>
            </a:r>
            <a:r>
              <a:rPr lang="en-US" sz="3200" b="1" smtClean="0">
                <a:latin typeface="Times New Roman" panose="02020603050405020304" pitchFamily="18" charset="0"/>
                <a:ea typeface="SimSun" panose="02010600030101010101" pitchFamily="2" charset="-122"/>
              </a:rPr>
              <a:t>ĩnh </a:t>
            </a:r>
            <a:r>
              <a:rPr lang="en-US" sz="3200" b="1">
                <a:latin typeface="Times New Roman" panose="02020603050405020304" pitchFamily="18" charset="0"/>
                <a:ea typeface="SimSun" panose="02010600030101010101" pitchFamily="2" charset="-122"/>
              </a:rPr>
              <a:t>Bảo</a:t>
            </a:r>
            <a:r>
              <a:rPr lang="en-US" sz="3200">
                <a:latin typeface="Times New Roman" panose="02020603050405020304" pitchFamily="18" charset="0"/>
                <a:ea typeface="SimSun" panose="02010600030101010101" pitchFamily="2" charset="-122"/>
              </a:rPr>
              <a:t>… để học sinh đến thăm các </a:t>
            </a:r>
            <a:r>
              <a:rPr lang="en-US" sz="3200" b="1">
                <a:latin typeface="Times New Roman" panose="02020603050405020304" pitchFamily="18" charset="0"/>
                <a:ea typeface="SimSun" panose="02010600030101010101" pitchFamily="2" charset="-122"/>
              </a:rPr>
              <a:t>di tích lịch sử, gặp gỡ các nhân chứng chiến tranh</a:t>
            </a:r>
            <a:r>
              <a:rPr lang="en-US" sz="3200">
                <a:latin typeface="Times New Roman" panose="02020603050405020304" pitchFamily="18" charset="0"/>
                <a:ea typeface="SimSun" panose="02010600030101010101" pitchFamily="2" charset="-122"/>
              </a:rPr>
              <a:t> </a:t>
            </a:r>
            <a:r>
              <a:rPr lang="en-US" sz="3200" smtClean="0">
                <a:latin typeface="Times New Roman" panose="02020603050405020304" pitchFamily="18" charset="0"/>
                <a:ea typeface="SimSun" panose="02010600030101010101" pitchFamily="2" charset="-122"/>
              </a:rPr>
              <a:t>nhằm giúp các em HS hiểu sâu hơn về thân thế sự nghiệp của các vị anh hung dân tộc, các nhà văn hóa lỗi lạc, giúp HS hiểu nhiều truyền thống quí báu của cha ông : hiếu học, yêu nước... </a:t>
            </a:r>
            <a:r>
              <a:rPr lang="en-US" sz="3200">
                <a:latin typeface="Times New Roman" panose="02020603050405020304" pitchFamily="18" charset="0"/>
                <a:ea typeface="SimSun" panose="02010600030101010101" pitchFamily="2" charset="-122"/>
              </a:rPr>
              <a:t>bồi đắp </a:t>
            </a:r>
            <a:r>
              <a:rPr lang="en-US" sz="3200" b="1">
                <a:latin typeface="Times New Roman" panose="02020603050405020304" pitchFamily="18" charset="0"/>
                <a:ea typeface="SimSun" panose="02010600030101010101" pitchFamily="2" charset="-122"/>
              </a:rPr>
              <a:t>lòng yêu nước và biết ơn</a:t>
            </a:r>
            <a:r>
              <a:rPr lang="en-US" sz="3200">
                <a:latin typeface="Times New Roman" panose="02020603050405020304" pitchFamily="18" charset="0"/>
                <a:ea typeface="SimSun" panose="02010600030101010101" pitchFamily="2" charset="-122"/>
              </a:rPr>
              <a:t>….hay "</a:t>
            </a:r>
            <a:r>
              <a:rPr lang="en-US" sz="3200" b="1">
                <a:latin typeface="Times New Roman" panose="02020603050405020304" pitchFamily="18" charset="0"/>
                <a:ea typeface="SimSun" panose="02010600030101010101" pitchFamily="2" charset="-122"/>
              </a:rPr>
              <a:t>Ngày hội tri ân", "Gặp gỡ nhân chứng lịch sử</a:t>
            </a:r>
            <a:r>
              <a:rPr lang="en-US" sz="3200">
                <a:latin typeface="Times New Roman" panose="02020603050405020304" pitchFamily="18" charset="0"/>
                <a:ea typeface="SimSun" panose="02010600030101010101" pitchFamily="2" charset="-122"/>
              </a:rPr>
              <a:t>", giúp học sinh hiểu rõ hơn về sự hy sinh của thế hệ đi trước., Những quốc gia phát triển như Nhật Bản, Hàn Quốc vẫn luôn chú trọng giáo dục truyền thống cho thế hệ trẻ, và điều đó không hề ảnh hưởng đến sự hiện đại của họ. </a:t>
            </a:r>
            <a:endParaRPr lang="en-US"/>
          </a:p>
        </p:txBody>
      </p:sp>
    </p:spTree>
    <p:extLst>
      <p:ext uri="{BB962C8B-B14F-4D97-AF65-F5344CB8AC3E}">
        <p14:creationId xmlns:p14="http://schemas.microsoft.com/office/powerpoint/2010/main" val="14947032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04" y="0"/>
            <a:ext cx="11879108" cy="5595378"/>
          </a:xfrm>
          <a:prstGeom prst="rect">
            <a:avLst/>
          </a:prstGeom>
          <a:noFill/>
        </p:spPr>
        <p:txBody>
          <a:bodyPr wrap="square" rtlCol="0">
            <a:spAutoFit/>
          </a:bodyPr>
          <a:lstStyle/>
          <a:p>
            <a:pPr algn="just"/>
            <a:r>
              <a:rPr lang="vi-VN" sz="3200" b="1" smtClean="0">
                <a:latin typeface="Times New Roman" panose="02020603050405020304" pitchFamily="18" charset="0"/>
                <a:ea typeface="SimSun" panose="02010600030101010101" pitchFamily="2" charset="-122"/>
              </a:rPr>
              <a:t>-</a:t>
            </a:r>
            <a:r>
              <a:rPr lang="vi-VN" sz="3200">
                <a:latin typeface="Times New Roman" panose="02020603050405020304" pitchFamily="18" charset="0"/>
                <a:ea typeface="SimSun" panose="02010600030101010101" pitchFamily="2" charset="-122"/>
              </a:rPr>
              <a:t>=&gt;</a:t>
            </a:r>
            <a:r>
              <a:rPr lang="en-US" sz="3200">
                <a:latin typeface="Times New Roman" panose="02020603050405020304" pitchFamily="18" charset="0"/>
                <a:ea typeface="SimSun" panose="02010600030101010101" pitchFamily="2" charset="-122"/>
              </a:rPr>
              <a:t> Qua những hành động thiết thực, hs có nhận thức sâu sắc hơn về lòng biết ơn và trách nhiệm đối với đất nước. </a:t>
            </a:r>
          </a:p>
          <a:p>
            <a:pPr algn="just"/>
            <a:r>
              <a:rPr lang="en-US" sz="3600" b="1" smtClean="0">
                <a:latin typeface="Times New Roman" panose="02020603050405020304" pitchFamily="18" charset="0"/>
                <a:ea typeface="SimSun" panose="02010600030101010101" pitchFamily="2" charset="-122"/>
              </a:rPr>
              <a:t>C. Kết bài</a:t>
            </a:r>
            <a:r>
              <a:rPr lang="en-US" sz="3600" smtClean="0">
                <a:latin typeface="Times New Roman" panose="02020603050405020304" pitchFamily="18" charset="0"/>
                <a:ea typeface="SimSun" panose="02010600030101010101" pitchFamily="2" charset="-122"/>
              </a:rPr>
              <a:t>. Tóm lại, để </a:t>
            </a:r>
            <a:r>
              <a:rPr lang="en-US" sz="3600">
                <a:latin typeface="Times New Roman" panose="02020603050405020304" pitchFamily="18" charset="0"/>
                <a:ea typeface="SimSun" panose="02010600030101010101" pitchFamily="2" charset="-122"/>
              </a:rPr>
              <a:t>giữ gìn và phát huy truyền thống "Uống nước nhớ nguồn", mỗi cá nhân, gia đình và cả xã hội cần chung tay hành động. Khi lòng biết ơn được nuôi dưỡng từ những điều nhỏ bé trong cuộc sống, chắc chắn truyền thống tốt đẹp này sẽ luôn được gìn giữ và phát triển mạnh mẽ trong tương lai</a:t>
            </a:r>
            <a:r>
              <a:rPr lang="en-US" sz="3600" smtClean="0">
                <a:latin typeface="Times New Roman" panose="02020603050405020304" pitchFamily="18" charset="0"/>
                <a:ea typeface="SimSun" panose="02010600030101010101" pitchFamily="2" charset="-122"/>
              </a:rPr>
              <a:t>....</a:t>
            </a:r>
            <a:endParaRPr lang="en-US" sz="3600">
              <a:latin typeface="Times New Roman" panose="02020603050405020304" pitchFamily="18" charset="0"/>
              <a:ea typeface="SimSun" panose="02010600030101010101" pitchFamily="2" charset="-122"/>
            </a:endParaRPr>
          </a:p>
          <a:p>
            <a:pPr algn="just">
              <a:lnSpc>
                <a:spcPct val="130000"/>
              </a:lnSpc>
              <a:spcAft>
                <a:spcPts val="0"/>
              </a:spcAft>
            </a:pPr>
            <a:r>
              <a:rPr lang="en-US" sz="3200">
                <a:latin typeface="Times New Roman" panose="02020603050405020304" pitchFamily="18" charset="0"/>
                <a:ea typeface="SimSun" panose="02010600030101010101" pitchFamily="2" charset="-122"/>
                <a:cs typeface="Times New Roman" panose="02020603050405020304" pitchFamily="18" charset="0"/>
              </a:rPr>
              <a:t> </a:t>
            </a:r>
            <a:r>
              <a:rPr lang="vi-VN" sz="3200" b="1" smtClean="0">
                <a:latin typeface="Times New Roman" panose="02020603050405020304" pitchFamily="18" charset="0"/>
                <a:ea typeface="SimSun" panose="02010600030101010101" pitchFamily="2" charset="-122"/>
              </a:rPr>
              <a:t> </a:t>
            </a:r>
            <a:r>
              <a:rPr lang="en-US" sz="3200">
                <a:latin typeface="Times New Roman" panose="02020603050405020304" pitchFamily="18" charset="0"/>
                <a:ea typeface="SimSun" panose="02010600030101010101" pitchFamily="2" charset="-122"/>
                <a:cs typeface="Times New Roman" panose="02020603050405020304" pitchFamily="18" charset="0"/>
              </a:rPr>
              <a:t> </a:t>
            </a:r>
            <a:endParaRPr lang="en-US" sz="3200">
              <a:latin typeface="Calibri" panose="020F0502020204030204" pitchFamily="34" charset="0"/>
              <a:ea typeface="SimSun" panose="02010600030101010101" pitchFamily="2" charset="-122"/>
              <a:cs typeface="Times New Roman" panose="02020603050405020304" pitchFamily="18" charset="0"/>
            </a:endParaRPr>
          </a:p>
          <a:p>
            <a:endParaRPr lang="en-US"/>
          </a:p>
          <a:p>
            <a:endParaRPr lang="en-US"/>
          </a:p>
        </p:txBody>
      </p:sp>
    </p:spTree>
    <p:extLst>
      <p:ext uri="{BB962C8B-B14F-4D97-AF65-F5344CB8AC3E}">
        <p14:creationId xmlns:p14="http://schemas.microsoft.com/office/powerpoint/2010/main" val="12484718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 y="-97104"/>
            <a:ext cx="12192000" cy="9497985"/>
          </a:xfrm>
          <a:prstGeom prst="rect">
            <a:avLst/>
          </a:prstGeom>
        </p:spPr>
        <p:txBody>
          <a:bodyPr wrap="square">
            <a:spAutoFit/>
          </a:bodyPr>
          <a:lstStyle/>
          <a:p>
            <a:pPr marL="228600" indent="-228600">
              <a:lnSpc>
                <a:spcPct val="115000"/>
              </a:lnSpc>
              <a:spcAft>
                <a:spcPts val="0"/>
              </a:spcAft>
              <a:tabLst>
                <a:tab pos="228600" algn="l"/>
                <a:tab pos="457200" algn="l"/>
              </a:tabLst>
            </a:pPr>
            <a:r>
              <a:rPr lang="en-US" sz="3200" b="1">
                <a:latin typeface="Times New Roman" panose="02020603050405020304" pitchFamily="18" charset="0"/>
                <a:ea typeface="MS Mincho"/>
                <a:cs typeface="Times New Roman" panose="02020603050405020304" pitchFamily="18" charset="0"/>
              </a:rPr>
              <a:t>1</a:t>
            </a:r>
            <a:r>
              <a:rPr lang="en-US" sz="3200" b="1" smtClean="0">
                <a:latin typeface="Times New Roman" panose="02020603050405020304" pitchFamily="18" charset="0"/>
                <a:ea typeface="MS Mincho"/>
                <a:cs typeface="Times New Roman" panose="02020603050405020304" pitchFamily="18" charset="0"/>
              </a:rPr>
              <a:t>. Giải thích </a:t>
            </a:r>
            <a:r>
              <a:rPr lang="en-US" smtClean="0">
                <a:latin typeface="Times New Roman" panose="02020603050405020304" pitchFamily="18" charset="0"/>
                <a:ea typeface="MS Mincho"/>
                <a:cs typeface="Times New Roman" panose="02020603050405020304" pitchFamily="18" charset="0"/>
              </a:rPr>
              <a:t>( </a:t>
            </a:r>
            <a:r>
              <a:rPr lang="en-US" i="1" smtClean="0">
                <a:solidFill>
                  <a:srgbClr val="FF0000"/>
                </a:solidFill>
                <a:latin typeface="Times New Roman" panose="02020603050405020304" pitchFamily="18" charset="0"/>
                <a:ea typeface="MS Mincho"/>
                <a:cs typeface="Times New Roman" panose="02020603050405020304" pitchFamily="18" charset="0"/>
              </a:rPr>
              <a:t>HS </a:t>
            </a:r>
            <a:r>
              <a:rPr lang="en-US" i="1">
                <a:solidFill>
                  <a:srgbClr val="FF0000"/>
                </a:solidFill>
                <a:latin typeface="Times New Roman" panose="02020603050405020304" pitchFamily="18" charset="0"/>
                <a:ea typeface="MS Mincho"/>
                <a:cs typeface="Times New Roman" panose="02020603050405020304" pitchFamily="18" charset="0"/>
              </a:rPr>
              <a:t>chưa biết sử dụng CNTT hoặc sử dụng CNTT chưa đúng cách là </a:t>
            </a:r>
            <a:r>
              <a:rPr lang="en-US" i="1" smtClean="0">
                <a:solidFill>
                  <a:srgbClr val="FF0000"/>
                </a:solidFill>
                <a:latin typeface="Times New Roman" panose="02020603050405020304" pitchFamily="18" charset="0"/>
                <a:ea typeface="MS Mincho"/>
                <a:cs typeface="Times New Roman" panose="02020603050405020304" pitchFamily="18" charset="0"/>
              </a:rPr>
              <a:t>gì ? </a:t>
            </a:r>
            <a:r>
              <a:rPr lang="en-US" smtClean="0">
                <a:latin typeface="Times New Roman" panose="02020603050405020304" pitchFamily="18" charset="0"/>
                <a:ea typeface="MS Mincho"/>
                <a:cs typeface="Times New Roman" panose="02020603050405020304" pitchFamily="18" charset="0"/>
              </a:rPr>
              <a:t>)</a:t>
            </a:r>
            <a:endParaRPr lang="en-US">
              <a:latin typeface="Times New Roman" panose="02020603050405020304" pitchFamily="18" charset="0"/>
              <a:ea typeface="MS Mincho"/>
              <a:cs typeface="Times New Roman" panose="02020603050405020304" pitchFamily="18" charset="0"/>
            </a:endParaRPr>
          </a:p>
          <a:p>
            <a:pPr marL="228600" indent="-228600">
              <a:lnSpc>
                <a:spcPct val="115000"/>
              </a:lnSpc>
              <a:tabLst>
                <a:tab pos="228600" algn="l"/>
                <a:tab pos="457200" algn="l"/>
              </a:tabLst>
            </a:pPr>
            <a:r>
              <a:rPr lang="en-US" sz="3200" smtClean="0">
                <a:latin typeface="Times New Roman" panose="02020603050405020304" pitchFamily="18" charset="0"/>
                <a:ea typeface="MS Mincho"/>
                <a:cs typeface="Times New Roman" panose="02020603050405020304" pitchFamily="18" charset="0"/>
              </a:rPr>
              <a:t>- </a:t>
            </a:r>
            <a:r>
              <a:rPr lang="en-US" sz="3200" b="1" smtClean="0">
                <a:latin typeface="Times New Roman" panose="02020603050405020304" pitchFamily="18" charset="0"/>
                <a:ea typeface="MS Mincho"/>
                <a:cs typeface="Times New Roman" panose="02020603050405020304" pitchFamily="18" charset="0"/>
              </a:rPr>
              <a:t>Chưa biết sử dụng CNTT </a:t>
            </a:r>
            <a:r>
              <a:rPr lang="en-US" sz="3200" smtClean="0">
                <a:latin typeface="Times New Roman" panose="02020603050405020304" pitchFamily="18" charset="0"/>
                <a:ea typeface="MS Mincho"/>
                <a:cs typeface="Times New Roman" panose="02020603050405020304" pitchFamily="18" charset="0"/>
              </a:rPr>
              <a:t>trong </a:t>
            </a:r>
            <a:r>
              <a:rPr lang="en-US" sz="3200">
                <a:latin typeface="Times New Roman" panose="02020603050405020304" pitchFamily="18" charset="0"/>
                <a:ea typeface="MS Mincho"/>
                <a:cs typeface="Times New Roman" panose="02020603050405020304" pitchFamily="18" charset="0"/>
              </a:rPr>
              <a:t>học tập: tức là học sinh còn </a:t>
            </a:r>
            <a:r>
              <a:rPr lang="en-US" sz="3200" b="1">
                <a:latin typeface="Times New Roman" panose="02020603050405020304" pitchFamily="18" charset="0"/>
                <a:ea typeface="MS Mincho"/>
                <a:cs typeface="Times New Roman" panose="02020603050405020304" pitchFamily="18" charset="0"/>
              </a:rPr>
              <a:t>lúng túng, </a:t>
            </a:r>
            <a:r>
              <a:rPr lang="en-US" sz="3200" b="1" u="sng">
                <a:latin typeface="Times New Roman" panose="02020603050405020304" pitchFamily="18" charset="0"/>
                <a:ea typeface="MS Mincho"/>
                <a:cs typeface="Times New Roman" panose="02020603050405020304" pitchFamily="18" charset="0"/>
              </a:rPr>
              <a:t>chưa biết </a:t>
            </a:r>
            <a:r>
              <a:rPr lang="en-US" sz="3200" b="1" u="sng" smtClean="0">
                <a:latin typeface="Times New Roman" panose="02020603050405020304" pitchFamily="18" charset="0"/>
                <a:ea typeface="MS Mincho"/>
                <a:cs typeface="Times New Roman" panose="02020603050405020304" pitchFamily="18" charset="0"/>
              </a:rPr>
              <a:t>vận dụng các phần mềm CN vào việc học tập</a:t>
            </a:r>
            <a:r>
              <a:rPr lang="en-US" sz="3200" b="1" smtClean="0">
                <a:latin typeface="Times New Roman" panose="02020603050405020304" pitchFamily="18" charset="0"/>
                <a:ea typeface="MS Mincho"/>
                <a:cs typeface="Times New Roman" panose="02020603050405020304" pitchFamily="18" charset="0"/>
              </a:rPr>
              <a:t> </a:t>
            </a:r>
            <a:r>
              <a:rPr lang="en-US" sz="3200" smtClean="0">
                <a:latin typeface="Times New Roman" panose="02020603050405020304" pitchFamily="18" charset="0"/>
                <a:ea typeface="MS Mincho"/>
                <a:cs typeface="Times New Roman" panose="02020603050405020304" pitchFamily="18" charset="0"/>
              </a:rPr>
              <a:t>hoặc ..chỉ </a:t>
            </a:r>
            <a:r>
              <a:rPr lang="en-US" sz="3200">
                <a:latin typeface="Times New Roman" panose="02020603050405020304" pitchFamily="18" charset="0"/>
                <a:ea typeface="MS Mincho"/>
                <a:cs typeface="Times New Roman" panose="02020603050405020304" pitchFamily="18" charset="0"/>
              </a:rPr>
              <a:t>dùng công nghệ cho mục đích giải trí, bỏ qua tiềm năng phục vụ học tập</a:t>
            </a:r>
            <a:r>
              <a:rPr lang="en-US" sz="3200" smtClean="0">
                <a:latin typeface="Times New Roman" panose="02020603050405020304" pitchFamily="18" charset="0"/>
                <a:ea typeface="MS Mincho"/>
                <a:cs typeface="Times New Roman" panose="02020603050405020304" pitchFamily="18" charset="0"/>
              </a:rPr>
              <a:t>...Ngược lại, </a:t>
            </a:r>
            <a:r>
              <a:rPr lang="en-US" sz="3200" kern="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b="1" kern="0" smtClean="0">
                <a:latin typeface="Times New Roman" panose="02020603050405020304" pitchFamily="18" charset="0"/>
                <a:ea typeface="Times New Roman" panose="02020603050405020304" pitchFamily="18" charset="0"/>
                <a:cs typeface="Times New Roman" panose="02020603050405020304" pitchFamily="18" charset="0"/>
              </a:rPr>
              <a:t>sử </a:t>
            </a:r>
            <a:r>
              <a:rPr lang="en-US" sz="3200" b="1" kern="0">
                <a:latin typeface="Times New Roman" panose="02020603050405020304" pitchFamily="18" charset="0"/>
                <a:ea typeface="Times New Roman" panose="02020603050405020304" pitchFamily="18" charset="0"/>
                <a:cs typeface="Times New Roman" panose="02020603050405020304" pitchFamily="18" charset="0"/>
              </a:rPr>
              <a:t>dụng CNTT hiệu quả trong học tập </a:t>
            </a:r>
            <a:r>
              <a:rPr lang="en-US" sz="3200" kern="0">
                <a:latin typeface="Times New Roman" panose="02020603050405020304" pitchFamily="18" charset="0"/>
                <a:ea typeface="Times New Roman" panose="02020603050405020304" pitchFamily="18" charset="0"/>
                <a:cs typeface="Times New Roman" panose="02020603050405020304" pitchFamily="18" charset="0"/>
              </a:rPr>
              <a:t>không chỉ đơn thuần là việc biết sử dụng máy tính, điện thoại hay truy cập internet. Nó là quá trình </a:t>
            </a:r>
            <a:r>
              <a:rPr lang="en-US" sz="3200" b="1" u="sng" kern="0">
                <a:latin typeface="Times New Roman" panose="02020603050405020304" pitchFamily="18" charset="0"/>
                <a:ea typeface="Times New Roman" panose="02020603050405020304" pitchFamily="18" charset="0"/>
                <a:cs typeface="Times New Roman" panose="02020603050405020304" pitchFamily="18" charset="0"/>
              </a:rPr>
              <a:t>khai thác và tận dụng tối đa các công cụ, ứng dụng và nguồn tài nguyên </a:t>
            </a:r>
            <a:r>
              <a:rPr lang="en-US" sz="3200" b="1" kern="0">
                <a:latin typeface="Times New Roman" panose="02020603050405020304" pitchFamily="18" charset="0"/>
                <a:ea typeface="Times New Roman" panose="02020603050405020304" pitchFamily="18" charset="0"/>
                <a:cs typeface="Times New Roman" panose="02020603050405020304" pitchFamily="18" charset="0"/>
              </a:rPr>
              <a:t>số</a:t>
            </a:r>
            <a:r>
              <a:rPr lang="en-US" sz="3200" kern="0">
                <a:latin typeface="Times New Roman" panose="02020603050405020304" pitchFamily="18" charset="0"/>
                <a:ea typeface="Times New Roman" panose="02020603050405020304" pitchFamily="18" charset="0"/>
                <a:cs typeface="Times New Roman" panose="02020603050405020304" pitchFamily="18" charset="0"/>
              </a:rPr>
              <a:t> để phục vụ cho việc học tập, từ việc tìm kiếm thông tin, trao đổi kiến thức đến việc tự học và phát triển kỹ năng</a:t>
            </a:r>
            <a:r>
              <a:rPr lang="en-US" sz="3200" kern="0" smtClean="0">
                <a:latin typeface="Times New Roman" panose="02020603050405020304" pitchFamily="18" charset="0"/>
                <a:ea typeface="Times New Roman" panose="02020603050405020304" pitchFamily="18" charset="0"/>
                <a:cs typeface="Times New Roman" panose="02020603050405020304" pitchFamily="18" charset="0"/>
              </a:rPr>
              <a:t>.</a:t>
            </a:r>
            <a:r>
              <a:rPr lang="en-US" sz="3200">
                <a:latin typeface="Times New Roman" panose="02020603050405020304" pitchFamily="18" charset="0"/>
                <a:ea typeface="MS Mincho"/>
              </a:rPr>
              <a:t> → Đây là vấn đề cần được quan tâm vì ảnh hưởng trực tiếp đến </a:t>
            </a:r>
            <a:r>
              <a:rPr lang="en-US" sz="3200" b="1">
                <a:latin typeface="Times New Roman" panose="02020603050405020304" pitchFamily="18" charset="0"/>
                <a:ea typeface="MS Mincho"/>
              </a:rPr>
              <a:t>hiệu quả học tập, khả năng thích ứng </a:t>
            </a:r>
            <a:r>
              <a:rPr lang="en-US" sz="3200">
                <a:latin typeface="Times New Roman" panose="02020603050405020304" pitchFamily="18" charset="0"/>
                <a:ea typeface="MS Mincho"/>
              </a:rPr>
              <a:t>và </a:t>
            </a:r>
            <a:r>
              <a:rPr lang="en-US" sz="3200" b="1">
                <a:latin typeface="Times New Roman" panose="02020603050405020304" pitchFamily="18" charset="0"/>
                <a:ea typeface="MS Mincho"/>
              </a:rPr>
              <a:t>năng lực công dân số của học sinh trong thế kỷ XXI</a:t>
            </a:r>
            <a:endParaRPr lang="en-US" sz="3200" b="1"/>
          </a:p>
          <a:p>
            <a:pPr marL="228600" indent="-228600">
              <a:lnSpc>
                <a:spcPct val="115000"/>
              </a:lnSpc>
              <a:tabLst>
                <a:tab pos="228600" algn="l"/>
                <a:tab pos="457200" algn="l"/>
              </a:tabLst>
            </a:pPr>
            <a:endParaRPr lang="en-US" sz="3200" kern="100">
              <a:latin typeface="Times New Roman" panose="02020603050405020304" pitchFamily="18" charset="0"/>
              <a:ea typeface="Aptos"/>
              <a:cs typeface="Times New Roman" panose="02020603050405020304" pitchFamily="18" charset="0"/>
            </a:endParaRPr>
          </a:p>
          <a:p>
            <a:pPr marL="228600" indent="-228600">
              <a:lnSpc>
                <a:spcPct val="115000"/>
              </a:lnSpc>
              <a:spcAft>
                <a:spcPts val="0"/>
              </a:spcAft>
              <a:tabLst>
                <a:tab pos="228600" algn="l"/>
                <a:tab pos="457200" algn="l"/>
              </a:tabLst>
            </a:pPr>
            <a:endParaRPr lang="en-US" sz="3200">
              <a:latin typeface="Times New Roman" panose="02020603050405020304" pitchFamily="18" charset="0"/>
              <a:ea typeface="MS Mincho"/>
              <a:cs typeface="Times New Roman" panose="02020603050405020304" pitchFamily="18" charset="0"/>
            </a:endParaRPr>
          </a:p>
          <a:p>
            <a:r>
              <a:rPr lang="en-US" sz="3200">
                <a:latin typeface="Times New Roman" panose="02020603050405020304" pitchFamily="18" charset="0"/>
                <a:ea typeface="MS Mincho"/>
              </a:rPr>
              <a:t>→ Đây là vấn đề cần được quan tâm vì ảnh hưởng trực tiếp đến hiệu quả học tập, khả năng thích ứng và </a:t>
            </a:r>
            <a:r>
              <a:rPr lang="en-US" sz="3200" b="1">
                <a:latin typeface="Times New Roman" panose="02020603050405020304" pitchFamily="18" charset="0"/>
                <a:ea typeface="MS Mincho"/>
              </a:rPr>
              <a:t>năng lực công dân số của học sinh trong thế kỷ XXI</a:t>
            </a:r>
            <a:endParaRPr lang="en-US" sz="3200" b="1"/>
          </a:p>
        </p:txBody>
      </p:sp>
    </p:spTree>
    <p:extLst>
      <p:ext uri="{BB962C8B-B14F-4D97-AF65-F5344CB8AC3E}">
        <p14:creationId xmlns:p14="http://schemas.microsoft.com/office/powerpoint/2010/main" val="2859517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1"/>
            <a:ext cx="12191999" cy="4031873"/>
          </a:xfrm>
          <a:prstGeom prst="rect">
            <a:avLst/>
          </a:prstGeom>
        </p:spPr>
        <p:txBody>
          <a:bodyPr wrap="square">
            <a:spAutoFit/>
          </a:bodyPr>
          <a:lstStyle/>
          <a:p>
            <a:pPr marL="228600">
              <a:spcAft>
                <a:spcPts val="0"/>
              </a:spcAft>
            </a:pPr>
            <a:r>
              <a:rPr lang="en-US" sz="3200" b="1" smtClean="0">
                <a:latin typeface="Times New Roman" panose="02020603050405020304" pitchFamily="18" charset="0"/>
                <a:ea typeface="MS Mincho"/>
                <a:cs typeface="Times New Roman" panose="02020603050405020304" pitchFamily="18" charset="0"/>
              </a:rPr>
              <a:t>2. Thực </a:t>
            </a:r>
            <a:r>
              <a:rPr lang="en-US" sz="3200" b="1">
                <a:latin typeface="Times New Roman" panose="02020603050405020304" pitchFamily="18" charset="0"/>
                <a:ea typeface="MS Mincho"/>
                <a:cs typeface="Times New Roman" panose="02020603050405020304" pitchFamily="18" charset="0"/>
              </a:rPr>
              <a:t>trạng</a:t>
            </a:r>
            <a:r>
              <a:rPr lang="en-US" sz="3200" b="1" smtClean="0">
                <a:latin typeface="Times New Roman" panose="02020603050405020304" pitchFamily="18" charset="0"/>
                <a:ea typeface="MS Mincho"/>
                <a:cs typeface="Times New Roman" panose="02020603050405020304" pitchFamily="18" charset="0"/>
              </a:rPr>
              <a:t>: Hiện nay, nhiều HS chưa biết cách sử dụng CNTT..</a:t>
            </a:r>
            <a:endParaRPr lang="en-US" sz="3200" b="1">
              <a:latin typeface="Times New Roman" panose="02020603050405020304" pitchFamily="18" charset="0"/>
              <a:ea typeface="MS Mincho"/>
              <a:cs typeface="Times New Roman" panose="02020603050405020304" pitchFamily="18" charset="0"/>
            </a:endParaRPr>
          </a:p>
          <a:p>
            <a:pPr marL="228600" indent="-228600">
              <a:spcAft>
                <a:spcPts val="0"/>
              </a:spcAft>
              <a:tabLst>
                <a:tab pos="228600" algn="l"/>
                <a:tab pos="457200" algn="l"/>
              </a:tabLst>
            </a:pPr>
            <a:r>
              <a:rPr lang="en-US" sz="3200">
                <a:latin typeface="Times New Roman" panose="02020603050405020304" pitchFamily="18" charset="0"/>
                <a:ea typeface="MS Mincho"/>
                <a:cs typeface="Times New Roman" panose="02020603050405020304" pitchFamily="18" charset="0"/>
              </a:rPr>
              <a:t>- Một bộ </a:t>
            </a:r>
            <a:r>
              <a:rPr lang="en-US" sz="3200" smtClean="0">
                <a:latin typeface="Times New Roman" panose="02020603050405020304" pitchFamily="18" charset="0"/>
                <a:ea typeface="MS Mincho"/>
                <a:cs typeface="Times New Roman" panose="02020603050405020304" pitchFamily="18" charset="0"/>
              </a:rPr>
              <a:t>phận </a:t>
            </a:r>
            <a:r>
              <a:rPr lang="en-US" sz="3200">
                <a:latin typeface="Times New Roman" panose="02020603050405020304" pitchFamily="18" charset="0"/>
                <a:ea typeface="MS Mincho"/>
                <a:cs typeface="Times New Roman" panose="02020603050405020304" pitchFamily="18" charset="0"/>
              </a:rPr>
              <a:t>học sinh không biết sử dụng các phần mềm cơ bản phục vụ học tập như </a:t>
            </a:r>
            <a:r>
              <a:rPr lang="en-US" sz="3200" b="1">
                <a:latin typeface="Times New Roman" panose="02020603050405020304" pitchFamily="18" charset="0"/>
                <a:ea typeface="MS Mincho"/>
                <a:cs typeface="Times New Roman" panose="02020603050405020304" pitchFamily="18" charset="0"/>
              </a:rPr>
              <a:t>Word, PowerPoint, Google Docs</a:t>
            </a:r>
            <a:r>
              <a:rPr lang="en-US" sz="3200">
                <a:latin typeface="Times New Roman" panose="02020603050405020304" pitchFamily="18" charset="0"/>
                <a:ea typeface="MS Mincho"/>
                <a:cs typeface="Times New Roman" panose="02020603050405020304" pitchFamily="18" charset="0"/>
              </a:rPr>
              <a:t>…</a:t>
            </a:r>
          </a:p>
          <a:p>
            <a:pPr marL="228600" indent="-228600">
              <a:spcAft>
                <a:spcPts val="0"/>
              </a:spcAft>
              <a:tabLst>
                <a:tab pos="228600" algn="l"/>
                <a:tab pos="457200" algn="l"/>
              </a:tabLst>
            </a:pPr>
            <a:r>
              <a:rPr lang="en-US" sz="3200">
                <a:latin typeface="Times New Roman" panose="02020603050405020304" pitchFamily="18" charset="0"/>
                <a:ea typeface="MS Mincho"/>
                <a:cs typeface="Times New Roman" panose="02020603050405020304" pitchFamily="18" charset="0"/>
              </a:rPr>
              <a:t>- Nhiều em tuy có thiết bị (điện thoại, máy tính) nhưng chỉ dùng để giải trí, </a:t>
            </a:r>
            <a:r>
              <a:rPr lang="en-US" sz="3200" b="1">
                <a:latin typeface="Times New Roman" panose="02020603050405020304" pitchFamily="18" charset="0"/>
                <a:ea typeface="MS Mincho"/>
                <a:cs typeface="Times New Roman" panose="02020603050405020304" pitchFamily="18" charset="0"/>
              </a:rPr>
              <a:t>chơi game, xem video, lướt mạng xã hội</a:t>
            </a:r>
            <a:r>
              <a:rPr lang="en-US" sz="3200">
                <a:latin typeface="Times New Roman" panose="02020603050405020304" pitchFamily="18" charset="0"/>
                <a:ea typeface="MS Mincho"/>
                <a:cs typeface="Times New Roman" panose="02020603050405020304" pitchFamily="18" charset="0"/>
              </a:rPr>
              <a:t>…</a:t>
            </a:r>
          </a:p>
          <a:p>
            <a:pPr marL="228600" indent="-228600">
              <a:spcAft>
                <a:spcPts val="0"/>
              </a:spcAft>
              <a:tabLst>
                <a:tab pos="228600" algn="l"/>
                <a:tab pos="457200" algn="l"/>
              </a:tabLst>
            </a:pPr>
            <a:r>
              <a:rPr lang="en-US" sz="3200">
                <a:latin typeface="Times New Roman" panose="02020603050405020304" pitchFamily="18" charset="0"/>
                <a:ea typeface="MS Mincho"/>
                <a:cs typeface="Times New Roman" panose="02020603050405020304" pitchFamily="18" charset="0"/>
              </a:rPr>
              <a:t>- Một số học sinh ở vùng sâu, vùng xa không có điều kiện tiếp cận công nghệ, thiếu thiết bị, mạng Internet</a:t>
            </a:r>
            <a:r>
              <a:rPr lang="en-US" sz="3200" smtClean="0">
                <a:latin typeface="Times New Roman" panose="02020603050405020304" pitchFamily="18" charset="0"/>
                <a:ea typeface="MS Mincho"/>
                <a:cs typeface="Times New Roman" panose="02020603050405020304" pitchFamily="18" charset="0"/>
              </a:rPr>
              <a:t>.→ </a:t>
            </a:r>
            <a:r>
              <a:rPr lang="en-US" sz="3200">
                <a:latin typeface="Times New Roman" panose="02020603050405020304" pitchFamily="18" charset="0"/>
                <a:ea typeface="MS Mincho"/>
                <a:cs typeface="Times New Roman" panose="02020603050405020304" pitchFamily="18" charset="0"/>
              </a:rPr>
              <a:t>Việc sử dụng CNTT trong học tập còn yếu, thiếu định hướng và chưa hiệu quả</a:t>
            </a:r>
            <a:r>
              <a:rPr lang="en-US" sz="3200" smtClean="0">
                <a:latin typeface="Times New Roman" panose="02020603050405020304" pitchFamily="18" charset="0"/>
                <a:ea typeface="MS Mincho"/>
                <a:cs typeface="Times New Roman" panose="02020603050405020304" pitchFamily="18" charset="0"/>
              </a:rPr>
              <a:t>.</a:t>
            </a:r>
            <a:endParaRPr lang="en-US" sz="3200">
              <a:latin typeface="Times New Roman" panose="02020603050405020304" pitchFamily="18" charset="0"/>
              <a:ea typeface="MS Mincho"/>
              <a:cs typeface="Times New Roman" panose="02020603050405020304" pitchFamily="18" charset="0"/>
            </a:endParaRPr>
          </a:p>
        </p:txBody>
      </p:sp>
      <p:sp>
        <p:nvSpPr>
          <p:cNvPr id="4" name="Rectangle 3"/>
          <p:cNvSpPr/>
          <p:nvPr/>
        </p:nvSpPr>
        <p:spPr>
          <a:xfrm>
            <a:off x="161841" y="3876085"/>
            <a:ext cx="11960028" cy="3490186"/>
          </a:xfrm>
          <a:prstGeom prst="rect">
            <a:avLst/>
          </a:prstGeom>
        </p:spPr>
        <p:txBody>
          <a:bodyPr wrap="square">
            <a:spAutoFit/>
          </a:bodyPr>
          <a:lstStyle/>
          <a:p>
            <a:pPr algn="just">
              <a:lnSpc>
                <a:spcPct val="115000"/>
              </a:lnSpc>
              <a:spcAft>
                <a:spcPts val="0"/>
              </a:spcAft>
            </a:pPr>
            <a:r>
              <a:rPr lang="en-US" sz="3200" b="1" kern="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Bằng chứng </a:t>
            </a:r>
            <a:r>
              <a:rPr lang="en-US" sz="3200" kern="0" smtClean="0">
                <a:latin typeface="Times New Roman" panose="02020603050405020304" pitchFamily="18" charset="0"/>
                <a:ea typeface="Times New Roman" panose="02020603050405020304" pitchFamily="18" charset="0"/>
                <a:cs typeface="Times New Roman" panose="02020603050405020304" pitchFamily="18" charset="0"/>
              </a:rPr>
              <a:t>: Theo </a:t>
            </a:r>
            <a:r>
              <a:rPr lang="en-US" sz="3200" kern="0">
                <a:latin typeface="Times New Roman" panose="02020603050405020304" pitchFamily="18" charset="0"/>
                <a:ea typeface="Times New Roman" panose="02020603050405020304" pitchFamily="18" charset="0"/>
                <a:cs typeface="Times New Roman" panose="02020603050405020304" pitchFamily="18" charset="0"/>
              </a:rPr>
              <a:t>một </a:t>
            </a:r>
            <a:r>
              <a:rPr lang="en-US" sz="3200" b="1" kern="0">
                <a:latin typeface="Times New Roman" panose="02020603050405020304" pitchFamily="18" charset="0"/>
                <a:ea typeface="Times New Roman" panose="02020603050405020304" pitchFamily="18" charset="0"/>
                <a:cs typeface="Times New Roman" panose="02020603050405020304" pitchFamily="18" charset="0"/>
              </a:rPr>
              <a:t>khảo sát gần đây </a:t>
            </a:r>
            <a:r>
              <a:rPr lang="en-US" sz="3200" kern="0">
                <a:latin typeface="Times New Roman" panose="02020603050405020304" pitchFamily="18" charset="0"/>
                <a:ea typeface="Times New Roman" panose="02020603050405020304" pitchFamily="18" charset="0"/>
                <a:cs typeface="Times New Roman" panose="02020603050405020304" pitchFamily="18" charset="0"/>
              </a:rPr>
              <a:t>của </a:t>
            </a:r>
            <a:r>
              <a:rPr lang="en-US" sz="3200" b="1" kern="0">
                <a:latin typeface="Times New Roman" panose="02020603050405020304" pitchFamily="18" charset="0"/>
                <a:ea typeface="Times New Roman" panose="02020603050405020304" pitchFamily="18" charset="0"/>
                <a:cs typeface="Times New Roman" panose="02020603050405020304" pitchFamily="18" charset="0"/>
              </a:rPr>
              <a:t>Bộ Giáo dục và Đào tạo</a:t>
            </a:r>
            <a:r>
              <a:rPr lang="en-US" sz="3200" kern="0">
                <a:latin typeface="Times New Roman" panose="02020603050405020304" pitchFamily="18" charset="0"/>
                <a:ea typeface="Times New Roman" panose="02020603050405020304" pitchFamily="18" charset="0"/>
                <a:cs typeface="Times New Roman" panose="02020603050405020304" pitchFamily="18" charset="0"/>
              </a:rPr>
              <a:t>, 98% học sinh Việt Nam sử dụng internet hàng ngày. Tuy nhiên, chỉ có khoảng </a:t>
            </a:r>
            <a:r>
              <a:rPr lang="en-US" sz="3200" b="1" kern="0">
                <a:latin typeface="Times New Roman" panose="02020603050405020304" pitchFamily="18" charset="0"/>
                <a:ea typeface="Times New Roman" panose="02020603050405020304" pitchFamily="18" charset="0"/>
                <a:cs typeface="Times New Roman" panose="02020603050405020304" pitchFamily="18" charset="0"/>
              </a:rPr>
              <a:t>30% học sinh </a:t>
            </a:r>
            <a:r>
              <a:rPr lang="en-US" sz="3200" kern="0">
                <a:latin typeface="Times New Roman" panose="02020603050405020304" pitchFamily="18" charset="0"/>
                <a:ea typeface="Times New Roman" panose="02020603050405020304" pitchFamily="18" charset="0"/>
                <a:cs typeface="Times New Roman" panose="02020603050405020304" pitchFamily="18" charset="0"/>
              </a:rPr>
              <a:t>cho biết họ sử dụng internet chủ yếu </a:t>
            </a:r>
            <a:r>
              <a:rPr lang="en-US" sz="3200" b="1" kern="0">
                <a:latin typeface="Times New Roman" panose="02020603050405020304" pitchFamily="18" charset="0"/>
                <a:ea typeface="Times New Roman" panose="02020603050405020304" pitchFamily="18" charset="0"/>
                <a:cs typeface="Times New Roman" panose="02020603050405020304" pitchFamily="18" charset="0"/>
              </a:rPr>
              <a:t>cho mục đích học tập.</a:t>
            </a:r>
            <a:r>
              <a:rPr lang="en-US" sz="3200" kern="0">
                <a:latin typeface="Times New Roman" panose="02020603050405020304" pitchFamily="18" charset="0"/>
                <a:ea typeface="Times New Roman" panose="02020603050405020304" pitchFamily="18" charset="0"/>
                <a:cs typeface="Times New Roman" panose="02020603050405020304" pitchFamily="18" charset="0"/>
              </a:rPr>
              <a:t> Điều này cho thấy, mặc dù CNTT đã phổ biến rộng rãi, nhưng việc sử dụng nó một cách hiệu quả trong học tập vẫn còn nhiều hạn chế.</a:t>
            </a:r>
            <a:endParaRPr lang="en-US" sz="3200" kern="100">
              <a:latin typeface="Times New Roman" panose="02020603050405020304" pitchFamily="18" charset="0"/>
              <a:ea typeface="Aptos"/>
              <a:cs typeface="Times New Roman" panose="02020603050405020304" pitchFamily="18" charset="0"/>
            </a:endParaRPr>
          </a:p>
        </p:txBody>
      </p:sp>
    </p:spTree>
    <p:extLst>
      <p:ext uri="{BB962C8B-B14F-4D97-AF65-F5344CB8AC3E}">
        <p14:creationId xmlns:p14="http://schemas.microsoft.com/office/powerpoint/2010/main" val="1851437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11935752" cy="5786199"/>
          </a:xfrm>
          <a:prstGeom prst="rect">
            <a:avLst/>
          </a:prstGeom>
          <a:noFill/>
        </p:spPr>
        <p:txBody>
          <a:bodyPr wrap="square" rtlCol="0">
            <a:spAutoFit/>
          </a:bodyPr>
          <a:lstStyle/>
          <a:p>
            <a:pPr marL="228600" indent="-228600">
              <a:tabLst>
                <a:tab pos="228600" algn="l"/>
                <a:tab pos="457200" algn="l"/>
              </a:tabLst>
            </a:pPr>
            <a:r>
              <a:rPr lang="en-US" sz="3200" b="1" smtClean="0">
                <a:solidFill>
                  <a:srgbClr val="FF0000"/>
                </a:solidFill>
                <a:latin typeface="Times New Roman" panose="02020603050405020304" pitchFamily="18" charset="0"/>
                <a:ea typeface="MS Mincho"/>
                <a:cs typeface="Times New Roman" panose="02020603050405020304" pitchFamily="18" charset="0"/>
              </a:rPr>
              <a:t>2.2. Nguyên nhân</a:t>
            </a:r>
            <a:r>
              <a:rPr lang="en-US" sz="3200" b="1" smtClean="0">
                <a:latin typeface="Times New Roman" panose="02020603050405020304" pitchFamily="18" charset="0"/>
                <a:ea typeface="MS Mincho"/>
                <a:cs typeface="Times New Roman" panose="02020603050405020304" pitchFamily="18" charset="0"/>
              </a:rPr>
              <a:t>: </a:t>
            </a:r>
            <a:r>
              <a:rPr lang="en-US" sz="3200" kern="0" smtClean="0">
                <a:latin typeface="Times New Roman" panose="02020603050405020304" pitchFamily="18" charset="0"/>
                <a:ea typeface="Times New Roman" panose="02020603050405020304" pitchFamily="18" charset="0"/>
                <a:cs typeface="Times New Roman" panose="02020603050405020304" pitchFamily="18" charset="0"/>
              </a:rPr>
              <a:t>Có </a:t>
            </a:r>
            <a:r>
              <a:rPr lang="en-US" sz="3200" kern="0">
                <a:latin typeface="Times New Roman" panose="02020603050405020304" pitchFamily="18" charset="0"/>
                <a:ea typeface="Times New Roman" panose="02020603050405020304" pitchFamily="18" charset="0"/>
                <a:cs typeface="Times New Roman" panose="02020603050405020304" pitchFamily="18" charset="0"/>
              </a:rPr>
              <a:t>nhiều nguyên nhân dẫn đến thực trạng này, trong đó có thể kể đến</a:t>
            </a:r>
            <a:r>
              <a:rPr lang="en-US" sz="3200" kern="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b="1">
              <a:latin typeface="Times New Roman" panose="02020603050405020304" pitchFamily="18" charset="0"/>
              <a:ea typeface="MS Mincho"/>
              <a:cs typeface="Times New Roman" panose="02020603050405020304" pitchFamily="18" charset="0"/>
            </a:endParaRPr>
          </a:p>
          <a:p>
            <a:pPr marL="228600" lvl="0" indent="-228600">
              <a:tabLst>
                <a:tab pos="228600" algn="l"/>
                <a:tab pos="457200" algn="l"/>
              </a:tabLst>
            </a:pPr>
            <a:r>
              <a:rPr lang="en-US" sz="3200">
                <a:latin typeface="Times New Roman" panose="02020603050405020304" pitchFamily="18" charset="0"/>
                <a:ea typeface="MS Mincho"/>
                <a:cs typeface="Times New Roman" panose="02020603050405020304" pitchFamily="18" charset="0"/>
              </a:rPr>
              <a:t>- </a:t>
            </a:r>
            <a:r>
              <a:rPr lang="en-US" sz="3200" smtClean="0">
                <a:latin typeface="Times New Roman" panose="02020603050405020304" pitchFamily="18" charset="0"/>
                <a:ea typeface="MS Mincho"/>
                <a:cs typeface="Times New Roman" panose="02020603050405020304" pitchFamily="18" charset="0"/>
              </a:rPr>
              <a:t> </a:t>
            </a:r>
            <a:r>
              <a:rPr lang="en-US" sz="3200" b="1">
                <a:latin typeface="Times New Roman" panose="02020603050405020304" pitchFamily="18" charset="0"/>
                <a:ea typeface="MS Mincho"/>
                <a:cs typeface="Times New Roman" panose="02020603050405020304" pitchFamily="18" charset="0"/>
              </a:rPr>
              <a:t>H</a:t>
            </a:r>
            <a:r>
              <a:rPr lang="en-US" sz="3200" b="1" smtClean="0">
                <a:latin typeface="Times New Roman" panose="02020603050405020304" pitchFamily="18" charset="0"/>
                <a:ea typeface="MS Mincho"/>
                <a:cs typeface="Times New Roman" panose="02020603050405020304" pitchFamily="18" charset="0"/>
              </a:rPr>
              <a:t>ọc sinh</a:t>
            </a:r>
            <a:r>
              <a:rPr lang="en-US" sz="3200" smtClean="0">
                <a:latin typeface="Times New Roman" panose="02020603050405020304" pitchFamily="18" charset="0"/>
                <a:ea typeface="MS Mincho"/>
                <a:cs typeface="Times New Roman" panose="02020603050405020304" pitchFamily="18" charset="0"/>
              </a:rPr>
              <a:t>:nhận thức chưa đúng về vai trò CNTT, </a:t>
            </a:r>
            <a:r>
              <a:rPr lang="en-US" sz="3200" b="1">
                <a:latin typeface="Times New Roman" panose="02020603050405020304" pitchFamily="18" charset="0"/>
                <a:ea typeface="MS Mincho"/>
                <a:cs typeface="Times New Roman" panose="02020603050405020304" pitchFamily="18" charset="0"/>
              </a:rPr>
              <a:t>ngại thay đổi phương pháp học</a:t>
            </a:r>
            <a:r>
              <a:rPr lang="en-US" sz="3200">
                <a:latin typeface="Times New Roman" panose="02020603050405020304" pitchFamily="18" charset="0"/>
                <a:ea typeface="MS Mincho"/>
                <a:cs typeface="Times New Roman" panose="02020603050405020304" pitchFamily="18" charset="0"/>
              </a:rPr>
              <a:t>, </a:t>
            </a:r>
            <a:r>
              <a:rPr lang="en-US" sz="3200" b="1">
                <a:latin typeface="Times New Roman" panose="02020603050405020304" pitchFamily="18" charset="0"/>
                <a:ea typeface="MS Mincho"/>
                <a:cs typeface="Times New Roman" panose="02020603050405020304" pitchFamily="18" charset="0"/>
              </a:rPr>
              <a:t>thiếu kỹ năng</a:t>
            </a:r>
            <a:r>
              <a:rPr lang="en-US" sz="3200" b="1" smtClean="0">
                <a:latin typeface="Times New Roman" panose="02020603050405020304" pitchFamily="18" charset="0"/>
                <a:ea typeface="MS Mincho"/>
                <a:cs typeface="Times New Roman" panose="02020603050405020304" pitchFamily="18" charset="0"/>
              </a:rPr>
              <a:t>,</a:t>
            </a:r>
            <a:r>
              <a:rPr lang="en-US" sz="3200" b="1" kern="0">
                <a:latin typeface="Times New Roman" panose="02020603050405020304" pitchFamily="18" charset="0"/>
                <a:ea typeface="Times New Roman" panose="02020603050405020304" pitchFamily="18" charset="0"/>
                <a:cs typeface="Times New Roman" panose="02020603050405020304" pitchFamily="18" charset="0"/>
              </a:rPr>
              <a:t> chưa được trang bị đầy đủ kỹ năng sử dụng CNT</a:t>
            </a:r>
            <a:r>
              <a:rPr lang="en-US" sz="3200" kern="0">
                <a:latin typeface="Times New Roman" panose="02020603050405020304" pitchFamily="18" charset="0"/>
                <a:ea typeface="Times New Roman" panose="02020603050405020304" pitchFamily="18" charset="0"/>
                <a:cs typeface="Times New Roman" panose="02020603050405020304" pitchFamily="18" charset="0"/>
              </a:rPr>
              <a:t>T, đặc biệt là kỹ năng tìm kiếm thông tin, đánh giá thông tin và bảo vệ thông tin cá </a:t>
            </a:r>
            <a:r>
              <a:rPr lang="en-US" sz="3200" kern="0" smtClean="0">
                <a:latin typeface="Times New Roman" panose="02020603050405020304" pitchFamily="18" charset="0"/>
                <a:ea typeface="Times New Roman" panose="02020603050405020304" pitchFamily="18" charset="0"/>
                <a:cs typeface="Times New Roman" panose="02020603050405020304" pitchFamily="18" charset="0"/>
              </a:rPr>
              <a:t>nhân, </a:t>
            </a:r>
            <a:r>
              <a:rPr lang="en-US" sz="3200" smtClean="0">
                <a:latin typeface="Times New Roman" panose="02020603050405020304" pitchFamily="18" charset="0"/>
                <a:ea typeface="MS Mincho"/>
                <a:cs typeface="Times New Roman" panose="02020603050405020304" pitchFamily="18" charset="0"/>
              </a:rPr>
              <a:t>lạm </a:t>
            </a:r>
            <a:r>
              <a:rPr lang="en-US" sz="3200">
                <a:latin typeface="Times New Roman" panose="02020603050405020304" pitchFamily="18" charset="0"/>
                <a:ea typeface="MS Mincho"/>
                <a:cs typeface="Times New Roman" panose="02020603050405020304" pitchFamily="18" charset="0"/>
              </a:rPr>
              <a:t>dụng công nghệ cho giải trí</a:t>
            </a:r>
            <a:r>
              <a:rPr lang="en-US" sz="3200" smtClean="0">
                <a:latin typeface="Times New Roman" panose="02020603050405020304" pitchFamily="18" charset="0"/>
                <a:ea typeface="MS Mincho"/>
                <a:cs typeface="Times New Roman" panose="02020603050405020304" pitchFamily="18" charset="0"/>
              </a:rPr>
              <a:t>....</a:t>
            </a:r>
            <a:r>
              <a:rPr lang="en-US" sz="3200" b="1" kern="0">
                <a:latin typeface="Times New Roman" panose="02020603050405020304" pitchFamily="18" charset="0"/>
                <a:ea typeface="Times New Roman" panose="02020603050405020304" pitchFamily="18" charset="0"/>
                <a:cs typeface="Times New Roman" panose="02020603050405020304" pitchFamily="18" charset="0"/>
              </a:rPr>
              <a:t> Thiếu nguồn tài nguyên:</a:t>
            </a:r>
            <a:r>
              <a:rPr lang="en-US" sz="3200" kern="0">
                <a:latin typeface="Times New Roman" panose="02020603050405020304" pitchFamily="18" charset="0"/>
                <a:ea typeface="Times New Roman" panose="02020603050405020304" pitchFamily="18" charset="0"/>
                <a:cs typeface="Times New Roman" panose="02020603050405020304" pitchFamily="18" charset="0"/>
              </a:rPr>
              <a:t> Không phải học sinh nào cũng có điều kiện tiếp cận với các nguồn tài nguyên số chất lượng cao</a:t>
            </a:r>
            <a:endParaRPr lang="en-US" sz="3200">
              <a:latin typeface="Times New Roman" panose="02020603050405020304" pitchFamily="18" charset="0"/>
              <a:ea typeface="MS Mincho"/>
              <a:cs typeface="Times New Roman" panose="02020603050405020304" pitchFamily="18" charset="0"/>
            </a:endParaRPr>
          </a:p>
          <a:p>
            <a:pPr marL="228600" indent="-228600">
              <a:spcAft>
                <a:spcPts val="0"/>
              </a:spcAft>
              <a:tabLst>
                <a:tab pos="228600" algn="l"/>
                <a:tab pos="457200" algn="l"/>
              </a:tabLst>
            </a:pPr>
            <a:r>
              <a:rPr lang="en-US" sz="3200" smtClean="0">
                <a:latin typeface="Times New Roman" panose="02020603050405020304" pitchFamily="18" charset="0"/>
                <a:ea typeface="MS Mincho"/>
                <a:cs typeface="Times New Roman" panose="02020603050405020304" pitchFamily="18" charset="0"/>
              </a:rPr>
              <a:t>- </a:t>
            </a:r>
            <a:r>
              <a:rPr lang="en-US" sz="3200" b="1">
                <a:latin typeface="Times New Roman" panose="02020603050405020304" pitchFamily="18" charset="0"/>
                <a:ea typeface="MS Mincho"/>
                <a:cs typeface="Times New Roman" panose="02020603050405020304" pitchFamily="18" charset="0"/>
              </a:rPr>
              <a:t>G</a:t>
            </a:r>
            <a:r>
              <a:rPr lang="en-US" sz="3200" b="1" smtClean="0">
                <a:latin typeface="Times New Roman" panose="02020603050405020304" pitchFamily="18" charset="0"/>
                <a:ea typeface="MS Mincho"/>
                <a:cs typeface="Times New Roman" panose="02020603050405020304" pitchFamily="18" charset="0"/>
              </a:rPr>
              <a:t>ia </a:t>
            </a:r>
            <a:r>
              <a:rPr lang="en-US" sz="3200" b="1">
                <a:latin typeface="Times New Roman" panose="02020603050405020304" pitchFamily="18" charset="0"/>
                <a:ea typeface="MS Mincho"/>
                <a:cs typeface="Times New Roman" panose="02020603050405020304" pitchFamily="18" charset="0"/>
              </a:rPr>
              <a:t>đình</a:t>
            </a:r>
            <a:r>
              <a:rPr lang="en-US" sz="3200">
                <a:latin typeface="Times New Roman" panose="02020603050405020304" pitchFamily="18" charset="0"/>
                <a:ea typeface="MS Mincho"/>
                <a:cs typeface="Times New Roman" panose="02020603050405020304" pitchFamily="18" charset="0"/>
              </a:rPr>
              <a:t>: không đủ điều kiện kinh tế, cha mẹ không rành công nghệ</a:t>
            </a:r>
            <a:r>
              <a:rPr lang="en-US" sz="3200" smtClean="0">
                <a:latin typeface="Times New Roman" panose="02020603050405020304" pitchFamily="18" charset="0"/>
                <a:ea typeface="MS Mincho"/>
                <a:cs typeface="Times New Roman" panose="02020603050405020304" pitchFamily="18" charset="0"/>
              </a:rPr>
              <a:t>...</a:t>
            </a:r>
            <a:endParaRPr lang="en-US" sz="3200">
              <a:latin typeface="Times New Roman" panose="02020603050405020304" pitchFamily="18" charset="0"/>
              <a:ea typeface="MS Mincho"/>
              <a:cs typeface="Times New Roman" panose="02020603050405020304" pitchFamily="18" charset="0"/>
            </a:endParaRPr>
          </a:p>
          <a:p>
            <a:pPr marL="228600" indent="-228600">
              <a:spcAft>
                <a:spcPts val="0"/>
              </a:spcAft>
              <a:tabLst>
                <a:tab pos="228600" algn="l"/>
                <a:tab pos="457200" algn="l"/>
              </a:tabLst>
            </a:pPr>
            <a:r>
              <a:rPr lang="en-US" sz="3200">
                <a:latin typeface="Times New Roman" panose="02020603050405020304" pitchFamily="18" charset="0"/>
                <a:ea typeface="MS Mincho"/>
                <a:cs typeface="Times New Roman" panose="02020603050405020304" pitchFamily="18" charset="0"/>
              </a:rPr>
              <a:t>- </a:t>
            </a:r>
            <a:r>
              <a:rPr lang="en-US" sz="3200" b="1">
                <a:latin typeface="Times New Roman" panose="02020603050405020304" pitchFamily="18" charset="0"/>
                <a:ea typeface="MS Mincho"/>
                <a:cs typeface="Times New Roman" panose="02020603050405020304" pitchFamily="18" charset="0"/>
              </a:rPr>
              <a:t>N</a:t>
            </a:r>
            <a:r>
              <a:rPr lang="en-US" sz="3200" b="1" smtClean="0">
                <a:latin typeface="Times New Roman" panose="02020603050405020304" pitchFamily="18" charset="0"/>
                <a:ea typeface="MS Mincho"/>
                <a:cs typeface="Times New Roman" panose="02020603050405020304" pitchFamily="18" charset="0"/>
              </a:rPr>
              <a:t>hà </a:t>
            </a:r>
            <a:r>
              <a:rPr lang="en-US" sz="3200" b="1">
                <a:latin typeface="Times New Roman" panose="02020603050405020304" pitchFamily="18" charset="0"/>
                <a:ea typeface="MS Mincho"/>
                <a:cs typeface="Times New Roman" panose="02020603050405020304" pitchFamily="18" charset="0"/>
              </a:rPr>
              <a:t>trường</a:t>
            </a:r>
            <a:r>
              <a:rPr lang="en-US" sz="3200">
                <a:latin typeface="Times New Roman" panose="02020603050405020304" pitchFamily="18" charset="0"/>
                <a:ea typeface="MS Mincho"/>
                <a:cs typeface="Times New Roman" panose="02020603050405020304" pitchFamily="18" charset="0"/>
              </a:rPr>
              <a:t>: chưa tích hợp CNTT vào chương trình, phương pháp giảng dạy lỗi thời</a:t>
            </a:r>
            <a:r>
              <a:rPr lang="en-US" sz="3200" smtClean="0">
                <a:latin typeface="Times New Roman" panose="02020603050405020304" pitchFamily="18" charset="0"/>
                <a:ea typeface="MS Mincho"/>
                <a:cs typeface="Times New Roman" panose="02020603050405020304" pitchFamily="18" charset="0"/>
              </a:rPr>
              <a:t>.....</a:t>
            </a:r>
            <a:endParaRPr lang="en-US" sz="3200">
              <a:latin typeface="Times New Roman" panose="02020603050405020304" pitchFamily="18" charset="0"/>
              <a:ea typeface="MS Mincho"/>
              <a:cs typeface="Times New Roman" panose="02020603050405020304" pitchFamily="18" charset="0"/>
            </a:endParaRPr>
          </a:p>
          <a:p>
            <a:endParaRPr lang="en-US"/>
          </a:p>
        </p:txBody>
      </p:sp>
    </p:spTree>
    <p:extLst>
      <p:ext uri="{BB962C8B-B14F-4D97-AF65-F5344CB8AC3E}">
        <p14:creationId xmlns:p14="http://schemas.microsoft.com/office/powerpoint/2010/main" val="36098072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02301" y="0"/>
            <a:ext cx="11887200" cy="5878532"/>
          </a:xfrm>
          <a:prstGeom prst="rect">
            <a:avLst/>
          </a:prstGeom>
        </p:spPr>
        <p:txBody>
          <a:bodyPr wrap="square">
            <a:spAutoFit/>
          </a:bodyPr>
          <a:lstStyle/>
          <a:p>
            <a:pPr marL="228600" indent="-228600">
              <a:spcAft>
                <a:spcPts val="0"/>
              </a:spcAft>
              <a:tabLst>
                <a:tab pos="228600" algn="l"/>
                <a:tab pos="457200" algn="l"/>
              </a:tabLst>
            </a:pPr>
            <a:r>
              <a:rPr lang="en-US" sz="3200" b="1">
                <a:solidFill>
                  <a:srgbClr val="FF0000"/>
                </a:solidFill>
                <a:latin typeface="Times New Roman" panose="02020603050405020304" pitchFamily="18" charset="0"/>
                <a:ea typeface="MS Mincho"/>
                <a:cs typeface="Times New Roman" panose="02020603050405020304" pitchFamily="18" charset="0"/>
              </a:rPr>
              <a:t>3. Hậu quả</a:t>
            </a:r>
            <a:r>
              <a:rPr lang="en-US" sz="3200">
                <a:solidFill>
                  <a:srgbClr val="FF0000"/>
                </a:solidFill>
                <a:latin typeface="Times New Roman" panose="02020603050405020304" pitchFamily="18" charset="0"/>
                <a:ea typeface="MS Mincho"/>
                <a:cs typeface="Times New Roman" panose="02020603050405020304" pitchFamily="18" charset="0"/>
              </a:rPr>
              <a:t>:</a:t>
            </a:r>
          </a:p>
          <a:p>
            <a:pPr marL="228600" indent="-228600">
              <a:spcAft>
                <a:spcPts val="0"/>
              </a:spcAft>
              <a:tabLst>
                <a:tab pos="228600" algn="l"/>
                <a:tab pos="457200" algn="l"/>
              </a:tabLst>
            </a:pPr>
            <a:r>
              <a:rPr lang="en-US" sz="3200">
                <a:latin typeface="Times New Roman" panose="02020603050405020304" pitchFamily="18" charset="0"/>
                <a:ea typeface="MS Mincho"/>
                <a:cs typeface="Times New Roman" panose="02020603050405020304" pitchFamily="18" charset="0"/>
              </a:rPr>
              <a:t>- Học sinh thiệt thòi trong việc tiếp cận kiến thức mới, dễ tụt hậu.</a:t>
            </a:r>
          </a:p>
          <a:p>
            <a:pPr marL="228600" indent="-228600">
              <a:spcAft>
                <a:spcPts val="0"/>
              </a:spcAft>
              <a:tabLst>
                <a:tab pos="228600" algn="l"/>
                <a:tab pos="457200" algn="l"/>
              </a:tabLst>
            </a:pPr>
            <a:r>
              <a:rPr lang="en-US" sz="3200">
                <a:latin typeface="Times New Roman" panose="02020603050405020304" pitchFamily="18" charset="0"/>
                <a:ea typeface="MS Mincho"/>
                <a:cs typeface="Times New Roman" panose="02020603050405020304" pitchFamily="18" charset="0"/>
              </a:rPr>
              <a:t>- Thiếu kỹ năng công nghệ gây khó khăn trong học tập hiện </a:t>
            </a:r>
            <a:r>
              <a:rPr lang="en-US" sz="3200" smtClean="0">
                <a:latin typeface="Times New Roman" panose="02020603050405020304" pitchFamily="18" charset="0"/>
                <a:ea typeface="MS Mincho"/>
                <a:cs typeface="Times New Roman" panose="02020603050405020304" pitchFamily="18" charset="0"/>
              </a:rPr>
              <a:t>đại-&gt;</a:t>
            </a:r>
            <a:r>
              <a:rPr lang="en-US" sz="3200" b="1" kern="0" smtClean="0">
                <a:latin typeface="Times New Roman" panose="02020603050405020304" pitchFamily="18" charset="0"/>
                <a:ea typeface="Times New Roman" panose="02020603050405020304" pitchFamily="18" charset="0"/>
                <a:cs typeface="Times New Roman" panose="02020603050405020304" pitchFamily="18" charset="0"/>
              </a:rPr>
              <a:t>Giảm </a:t>
            </a:r>
            <a:r>
              <a:rPr lang="en-US" sz="3200" b="1" kern="0">
                <a:latin typeface="Times New Roman" panose="02020603050405020304" pitchFamily="18" charset="0"/>
                <a:ea typeface="Times New Roman" panose="02020603050405020304" pitchFamily="18" charset="0"/>
                <a:cs typeface="Times New Roman" panose="02020603050405020304" pitchFamily="18" charset="0"/>
              </a:rPr>
              <a:t>hiệu quả học </a:t>
            </a:r>
            <a:r>
              <a:rPr lang="en-US" sz="3200" b="1" kern="0" smtClean="0">
                <a:latin typeface="Times New Roman" panose="02020603050405020304" pitchFamily="18" charset="0"/>
                <a:ea typeface="Times New Roman" panose="02020603050405020304" pitchFamily="18" charset="0"/>
                <a:cs typeface="Times New Roman" panose="02020603050405020304" pitchFamily="18" charset="0"/>
              </a:rPr>
              <a:t>tập; </a:t>
            </a:r>
            <a:r>
              <a:rPr lang="en-US" sz="3200" kern="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a:latin typeface="Times New Roman" panose="02020603050405020304" pitchFamily="18" charset="0"/>
                <a:ea typeface="Times New Roman" panose="02020603050405020304" pitchFamily="18" charset="0"/>
                <a:cs typeface="Times New Roman" panose="02020603050405020304" pitchFamily="18" charset="0"/>
              </a:rPr>
              <a:t>Học sinh dành quá nhiều thời gian cho các hoạt động giải trí trên mạng, dẫn đến việc không tập trung vào học tập và giảm hiệu quả học tập</a:t>
            </a:r>
            <a:r>
              <a:rPr lang="en-US" sz="3200" kern="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kern="100">
              <a:latin typeface="Times New Roman" panose="02020603050405020304" pitchFamily="18" charset="0"/>
              <a:ea typeface="Aptos"/>
              <a:cs typeface="Times New Roman" panose="02020603050405020304" pitchFamily="18" charset="0"/>
            </a:endParaRPr>
          </a:p>
          <a:p>
            <a:pPr lvl="0" algn="just">
              <a:lnSpc>
                <a:spcPct val="115000"/>
              </a:lnSpc>
              <a:spcAft>
                <a:spcPts val="0"/>
              </a:spcAft>
              <a:buSzPts val="1000"/>
              <a:tabLst>
                <a:tab pos="457200" algn="l"/>
              </a:tabLst>
            </a:pPr>
            <a:r>
              <a:rPr lang="en-US" sz="3200" b="1" kern="0" smtClean="0">
                <a:latin typeface="Times New Roman" panose="02020603050405020304" pitchFamily="18" charset="0"/>
                <a:ea typeface="Times New Roman" panose="02020603050405020304" pitchFamily="18" charset="0"/>
                <a:cs typeface="Times New Roman" panose="02020603050405020304" pitchFamily="18" charset="0"/>
              </a:rPr>
              <a:t>- Ảnh </a:t>
            </a:r>
            <a:r>
              <a:rPr lang="en-US" sz="3200" b="1" kern="0">
                <a:latin typeface="Times New Roman" panose="02020603050405020304" pitchFamily="18" charset="0"/>
                <a:ea typeface="Times New Roman" panose="02020603050405020304" pitchFamily="18" charset="0"/>
                <a:cs typeface="Times New Roman" panose="02020603050405020304" pitchFamily="18" charset="0"/>
              </a:rPr>
              <a:t>hưởng đến sức khỏe:</a:t>
            </a:r>
            <a:r>
              <a:rPr lang="en-US" sz="3200" kern="0">
                <a:latin typeface="Times New Roman" panose="02020603050405020304" pitchFamily="18" charset="0"/>
                <a:ea typeface="Times New Roman" panose="02020603050405020304" pitchFamily="18" charset="0"/>
                <a:cs typeface="Times New Roman" panose="02020603050405020304" pitchFamily="18" charset="0"/>
              </a:rPr>
              <a:t> Việc sử dụng máy tính, điện thoại quá nhiều có thể gây ra các vấn đề về sức khỏe như cận thị, đau lưng, mỏi </a:t>
            </a:r>
            <a:r>
              <a:rPr lang="en-US" sz="3200" kern="0" smtClean="0">
                <a:latin typeface="Times New Roman" panose="02020603050405020304" pitchFamily="18" charset="0"/>
                <a:ea typeface="Times New Roman" panose="02020603050405020304" pitchFamily="18" charset="0"/>
                <a:cs typeface="Times New Roman" panose="02020603050405020304" pitchFamily="18" charset="0"/>
              </a:rPr>
              <a:t>mắt.</a:t>
            </a:r>
            <a:r>
              <a:rPr lang="en-US" sz="3200" kern="100" smtClean="0">
                <a:latin typeface="Times New Roman" panose="02020603050405020304" pitchFamily="18" charset="0"/>
                <a:ea typeface="Times New Roman" panose="02020603050405020304" pitchFamily="18" charset="0"/>
                <a:cs typeface="Times New Roman" panose="02020603050405020304" pitchFamily="18" charset="0"/>
              </a:rPr>
              <a:t> Thậm chí, có </a:t>
            </a:r>
            <a:r>
              <a:rPr lang="en-US" sz="3200" b="1" kern="0" smtClean="0">
                <a:latin typeface="Times New Roman" panose="02020603050405020304" pitchFamily="18" charset="0"/>
                <a:ea typeface="Times New Roman" panose="02020603050405020304" pitchFamily="18" charset="0"/>
              </a:rPr>
              <a:t>nguy </a:t>
            </a:r>
            <a:r>
              <a:rPr lang="en-US" sz="3200" b="1" kern="0">
                <a:latin typeface="Times New Roman" panose="02020603050405020304" pitchFamily="18" charset="0"/>
                <a:ea typeface="Times New Roman" panose="02020603050405020304" pitchFamily="18" charset="0"/>
              </a:rPr>
              <a:t>cơ bị lừa đảo, xâm </a:t>
            </a:r>
            <a:r>
              <a:rPr lang="en-US" sz="3200" b="1" kern="0" smtClean="0">
                <a:latin typeface="Times New Roman" panose="02020603050405020304" pitchFamily="18" charset="0"/>
                <a:ea typeface="Times New Roman" panose="02020603050405020304" pitchFamily="18" charset="0"/>
              </a:rPr>
              <a:t>hại h</a:t>
            </a:r>
            <a:r>
              <a:rPr lang="en-US" sz="3200" kern="0" smtClean="0">
                <a:latin typeface="Times New Roman" panose="02020603050405020304" pitchFamily="18" charset="0"/>
                <a:ea typeface="Times New Roman" panose="02020603050405020304" pitchFamily="18" charset="0"/>
              </a:rPr>
              <a:t>ọc </a:t>
            </a:r>
            <a:r>
              <a:rPr lang="en-US" sz="3200" kern="0">
                <a:latin typeface="Times New Roman" panose="02020603050405020304" pitchFamily="18" charset="0"/>
                <a:ea typeface="Times New Roman" panose="02020603050405020304" pitchFamily="18" charset="0"/>
              </a:rPr>
              <a:t>sinh có thể bị lừa đảo, xâm hại khi tham gia vào các hoạt động không lành mạnh trên </a:t>
            </a:r>
            <a:r>
              <a:rPr lang="en-US" sz="3200" kern="0" smtClean="0">
                <a:latin typeface="Times New Roman" panose="02020603050405020304" pitchFamily="18" charset="0"/>
                <a:ea typeface="Times New Roman" panose="02020603050405020304" pitchFamily="18" charset="0"/>
              </a:rPr>
              <a:t>mạng</a:t>
            </a:r>
            <a:endParaRPr lang="en-US" sz="3200"/>
          </a:p>
        </p:txBody>
      </p:sp>
    </p:spTree>
    <p:extLst>
      <p:ext uri="{BB962C8B-B14F-4D97-AF65-F5344CB8AC3E}">
        <p14:creationId xmlns:p14="http://schemas.microsoft.com/office/powerpoint/2010/main" val="1186656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3749" y="105196"/>
            <a:ext cx="11887200" cy="4253472"/>
          </a:xfrm>
          <a:prstGeom prst="rect">
            <a:avLst/>
          </a:prstGeom>
          <a:noFill/>
        </p:spPr>
        <p:txBody>
          <a:bodyPr wrap="square" rtlCol="0">
            <a:spAutoFit/>
          </a:bodyPr>
          <a:lstStyle/>
          <a:p>
            <a:pPr lvl="0">
              <a:lnSpc>
                <a:spcPct val="115000"/>
              </a:lnSpc>
              <a:spcAft>
                <a:spcPts val="0"/>
              </a:spcAft>
            </a:pPr>
            <a:r>
              <a:rPr lang="en-US" sz="3200" b="1">
                <a:latin typeface="Times New Roman" panose="02020603050405020304" pitchFamily="18" charset="0"/>
                <a:ea typeface="MS Mincho"/>
                <a:cs typeface="Times New Roman" panose="02020603050405020304" pitchFamily="18" charset="0"/>
              </a:rPr>
              <a:t>4. Ý kiến trái chiều</a:t>
            </a:r>
            <a:r>
              <a:rPr lang="en-US" sz="3200">
                <a:latin typeface="Times New Roman" panose="02020603050405020304" pitchFamily="18" charset="0"/>
                <a:ea typeface="MS Mincho"/>
                <a:cs typeface="Times New Roman" panose="02020603050405020304" pitchFamily="18" charset="0"/>
              </a:rPr>
              <a:t>: ( Chọn 1 trong các ý kiến)</a:t>
            </a:r>
          </a:p>
          <a:p>
            <a:pPr lvl="0">
              <a:spcAft>
                <a:spcPts val="0"/>
              </a:spcAft>
            </a:pPr>
            <a:r>
              <a:rPr lang="en-US" sz="3200">
                <a:latin typeface="Times New Roman" panose="02020603050405020304" pitchFamily="18" charset="0"/>
                <a:ea typeface="Times New Roman" panose="02020603050405020304" pitchFamily="18" charset="0"/>
                <a:cs typeface="Times New Roman" panose="02020603050405020304" pitchFamily="18" charset="0"/>
              </a:rPr>
              <a:t>- Có ý kiến cho rằng: Không nhất thiết phải sử dụng CNTT thì mới học tốt</a:t>
            </a:r>
            <a:endParaRPr lang="en-US" sz="3200">
              <a:latin typeface="Times New Roman" panose="02020603050405020304" pitchFamily="18" charset="0"/>
              <a:ea typeface="MS Mincho"/>
              <a:cs typeface="Times New Roman" panose="02020603050405020304" pitchFamily="18" charset="0"/>
            </a:endParaRPr>
          </a:p>
          <a:p>
            <a:pPr lvl="0">
              <a:spcAft>
                <a:spcPts val="0"/>
              </a:spcAft>
            </a:pPr>
            <a:r>
              <a:rPr lang="en-US" sz="3200">
                <a:latin typeface="Times New Roman" panose="02020603050405020304" pitchFamily="18" charset="0"/>
                <a:ea typeface="Times New Roman" panose="02020603050405020304" pitchFamily="18" charset="0"/>
                <a:cs typeface="Times New Roman" panose="02020603050405020304" pitchFamily="18" charset="0"/>
              </a:rPr>
              <a:t>- Một số học sinh vẫn học giỏi nhờ phương pháp truyền thống như đọc sách, ghi chép tay, học nhóm trực tiếp.</a:t>
            </a:r>
            <a:endParaRPr lang="en-US" sz="3200">
              <a:latin typeface="Times New Roman" panose="02020603050405020304" pitchFamily="18" charset="0"/>
              <a:ea typeface="MS Mincho"/>
              <a:cs typeface="Times New Roman" panose="02020603050405020304" pitchFamily="18" charset="0"/>
            </a:endParaRPr>
          </a:p>
          <a:p>
            <a:pPr lvl="0">
              <a:lnSpc>
                <a:spcPct val="115000"/>
              </a:lnSpc>
              <a:spcAft>
                <a:spcPts val="0"/>
              </a:spcAft>
            </a:pPr>
            <a:r>
              <a:rPr lang="en-US" sz="3200">
                <a:latin typeface="Times New Roman" panose="02020603050405020304" pitchFamily="18" charset="0"/>
                <a:ea typeface="Times New Roman" panose="02020603050405020304" pitchFamily="18" charset="0"/>
                <a:cs typeface="Times New Roman" panose="02020603050405020304" pitchFamily="18" charset="0"/>
              </a:rPr>
              <a:t>- CNTT nếu lạm dụng dễ khiến học sinh sao nhãng, nghiện mạng xã hội hoặc chơi game. </a:t>
            </a:r>
            <a:endParaRPr lang="en-US" sz="3200">
              <a:latin typeface="Times New Roman" panose="02020603050405020304" pitchFamily="18" charset="0"/>
              <a:ea typeface="MS Mincho"/>
              <a:cs typeface="Times New Roman" panose="02020603050405020304" pitchFamily="18" charset="0"/>
            </a:endParaRPr>
          </a:p>
          <a:p>
            <a:endParaRPr lang="en-US" sz="3200"/>
          </a:p>
        </p:txBody>
      </p:sp>
    </p:spTree>
    <p:extLst>
      <p:ext uri="{BB962C8B-B14F-4D97-AF65-F5344CB8AC3E}">
        <p14:creationId xmlns:p14="http://schemas.microsoft.com/office/powerpoint/2010/main" val="24038405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97104" y="0"/>
            <a:ext cx="12000489" cy="7478970"/>
          </a:xfrm>
          <a:prstGeom prst="rect">
            <a:avLst/>
          </a:prstGeom>
        </p:spPr>
        <p:txBody>
          <a:bodyPr wrap="square">
            <a:spAutoFit/>
          </a:bodyPr>
          <a:lstStyle/>
          <a:p>
            <a:pPr lvl="0">
              <a:spcAft>
                <a:spcPts val="0"/>
              </a:spcAft>
            </a:pPr>
            <a:r>
              <a:rPr lang="en-US" sz="32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Giải pháp 1: Học sinh chủ </a:t>
            </a:r>
            <a:r>
              <a:rPr lang="en-US" sz="32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động</a:t>
            </a:r>
            <a:r>
              <a:rPr lang="vi-VN" sz="32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học tập</a:t>
            </a:r>
            <a:r>
              <a:rPr lang="en-US" sz="32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nâng cao năng lực CNTT</a:t>
            </a:r>
            <a:endParaRPr lang="en-US" sz="3200">
              <a:solidFill>
                <a:srgbClr val="FF0000"/>
              </a:solidFill>
              <a:latin typeface="Times New Roman" panose="02020603050405020304" pitchFamily="18" charset="0"/>
              <a:ea typeface="MS Mincho"/>
              <a:cs typeface="Times New Roman" panose="02020603050405020304" pitchFamily="18" charset="0"/>
            </a:endParaRPr>
          </a:p>
          <a:p>
            <a:pPr lvl="1">
              <a:spcAft>
                <a:spcPts val="0"/>
              </a:spcAft>
            </a:pP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Tự </a:t>
            </a:r>
            <a:r>
              <a:rPr lang="en-US" sz="3200">
                <a:latin typeface="Times New Roman" panose="02020603050405020304" pitchFamily="18" charset="0"/>
                <a:ea typeface="Times New Roman" panose="02020603050405020304" pitchFamily="18" charset="0"/>
                <a:cs typeface="Times New Roman" panose="02020603050405020304" pitchFamily="18" charset="0"/>
              </a:rPr>
              <a:t>học kỹ năng tìm kiếm tài liệu, soạn văn bản, làm slide trình bày.</a:t>
            </a:r>
            <a:endParaRPr lang="en-US" sz="3200">
              <a:latin typeface="Times New Roman" panose="02020603050405020304" pitchFamily="18" charset="0"/>
              <a:ea typeface="MS Mincho"/>
              <a:cs typeface="Times New Roman" panose="02020603050405020304" pitchFamily="18" charset="0"/>
            </a:endParaRPr>
          </a:p>
          <a:p>
            <a:pPr lvl="1">
              <a:spcAft>
                <a:spcPts val="0"/>
              </a:spcAft>
            </a:pPr>
            <a:r>
              <a:rPr lang="vi-VN" sz="3200">
                <a:latin typeface="Times New Roman" panose="02020603050405020304" pitchFamily="18" charset="0"/>
                <a:ea typeface="Times New Roman" panose="02020603050405020304" pitchFamily="18" charset="0"/>
                <a:cs typeface="Times New Roman" panose="02020603050405020304" pitchFamily="18" charset="0"/>
              </a:rPr>
              <a:t>-</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Tận </a:t>
            </a:r>
            <a:r>
              <a:rPr lang="en-US" sz="3200">
                <a:latin typeface="Times New Roman" panose="02020603050405020304" pitchFamily="18" charset="0"/>
                <a:ea typeface="Times New Roman" panose="02020603050405020304" pitchFamily="18" charset="0"/>
                <a:cs typeface="Times New Roman" panose="02020603050405020304" pitchFamily="18" charset="0"/>
              </a:rPr>
              <a:t>dụng các </a:t>
            </a:r>
            <a:r>
              <a:rPr lang="en-US" sz="3200" b="1">
                <a:latin typeface="Times New Roman" panose="02020603050405020304" pitchFamily="18" charset="0"/>
                <a:ea typeface="Times New Roman" panose="02020603050405020304" pitchFamily="18" charset="0"/>
                <a:cs typeface="Times New Roman" panose="02020603050405020304" pitchFamily="18" charset="0"/>
              </a:rPr>
              <a:t>app học </a:t>
            </a:r>
            <a:r>
              <a:rPr lang="en-US" sz="3200">
                <a:latin typeface="Times New Roman" panose="02020603050405020304" pitchFamily="18" charset="0"/>
                <a:ea typeface="Times New Roman" panose="02020603050405020304" pitchFamily="18" charset="0"/>
                <a:cs typeface="Times New Roman" panose="02020603050405020304" pitchFamily="18" charset="0"/>
              </a:rPr>
              <a:t>như </a:t>
            </a:r>
            <a:r>
              <a:rPr lang="en-US" sz="3200" b="1">
                <a:latin typeface="Times New Roman" panose="02020603050405020304" pitchFamily="18" charset="0"/>
                <a:ea typeface="Times New Roman" panose="02020603050405020304" pitchFamily="18" charset="0"/>
                <a:cs typeface="Times New Roman" panose="02020603050405020304" pitchFamily="18" charset="0"/>
              </a:rPr>
              <a:t>Quizlet, Duolingo, YouTube</a:t>
            </a:r>
            <a:r>
              <a:rPr lang="en-US" sz="3200">
                <a:latin typeface="Times New Roman" panose="02020603050405020304" pitchFamily="18" charset="0"/>
                <a:ea typeface="Times New Roman" panose="02020603050405020304" pitchFamily="18" charset="0"/>
                <a:cs typeface="Times New Roman" panose="02020603050405020304" pitchFamily="18" charset="0"/>
              </a:rPr>
              <a:t> giáo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dục.</a:t>
            </a:r>
            <a:endParaRPr lang="vi-VN" sz="3200" smtClean="0">
              <a:latin typeface="Times New Roman" panose="02020603050405020304" pitchFamily="18" charset="0"/>
              <a:ea typeface="Times New Roman" panose="02020603050405020304" pitchFamily="18" charset="0"/>
              <a:cs typeface="Times New Roman" panose="02020603050405020304" pitchFamily="18" charset="0"/>
            </a:endParaRPr>
          </a:p>
          <a:p>
            <a:pPr lvl="1">
              <a:spcAft>
                <a:spcPts val="0"/>
              </a:spcAft>
            </a:pPr>
            <a:r>
              <a:rPr lang="vi-VN" sz="3200">
                <a:latin typeface="Times New Roman" panose="02020603050405020304" pitchFamily="18" charset="0"/>
                <a:ea typeface="Times New Roman" panose="02020603050405020304" pitchFamily="18" charset="0"/>
                <a:cs typeface="Times New Roman" panose="02020603050405020304" pitchFamily="18" charset="0"/>
              </a:rPr>
              <a:t>-</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Tập </a:t>
            </a:r>
            <a:r>
              <a:rPr lang="en-US" sz="3200">
                <a:latin typeface="Times New Roman" panose="02020603050405020304" pitchFamily="18" charset="0"/>
                <a:ea typeface="Times New Roman" panose="02020603050405020304" pitchFamily="18" charset="0"/>
                <a:cs typeface="Times New Roman" panose="02020603050405020304" pitchFamily="18" charset="0"/>
              </a:rPr>
              <a:t>thói quen lưu trữ tài liệu số, học nhóm </a:t>
            </a:r>
            <a:r>
              <a:rPr lang="en-US" sz="3200" b="1">
                <a:latin typeface="Times New Roman" panose="02020603050405020304" pitchFamily="18" charset="0"/>
                <a:ea typeface="Times New Roman" panose="02020603050405020304" pitchFamily="18" charset="0"/>
                <a:cs typeface="Times New Roman" panose="02020603050405020304" pitchFamily="18" charset="0"/>
              </a:rPr>
              <a:t>online.</a:t>
            </a:r>
            <a:endParaRPr lang="en-US" sz="3200" b="1">
              <a:latin typeface="Times New Roman" panose="02020603050405020304" pitchFamily="18" charset="0"/>
              <a:ea typeface="MS Mincho"/>
              <a:cs typeface="Times New Roman" panose="02020603050405020304" pitchFamily="18" charset="0"/>
            </a:endParaRPr>
          </a:p>
          <a:p>
            <a:pPr lvl="1">
              <a:spcAft>
                <a:spcPts val="0"/>
              </a:spcAft>
            </a:pP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Tham </a:t>
            </a:r>
            <a:r>
              <a:rPr lang="en-US" sz="3200">
                <a:latin typeface="Times New Roman" panose="02020603050405020304" pitchFamily="18" charset="0"/>
                <a:ea typeface="Times New Roman" panose="02020603050405020304" pitchFamily="18" charset="0"/>
                <a:cs typeface="Times New Roman" panose="02020603050405020304" pitchFamily="18" charset="0"/>
              </a:rPr>
              <a:t>gia các khóa học miễn phí về kỹ năng </a:t>
            </a:r>
            <a:r>
              <a:rPr lang="en-US" sz="3200" b="1">
                <a:latin typeface="Times New Roman" panose="02020603050405020304" pitchFamily="18" charset="0"/>
                <a:ea typeface="Times New Roman" panose="02020603050405020304" pitchFamily="18" charset="0"/>
                <a:cs typeface="Times New Roman" panose="02020603050405020304" pitchFamily="18" charset="0"/>
              </a:rPr>
              <a:t>CNTT trên Coursera, Udemy, Kyna...</a:t>
            </a:r>
            <a:endParaRPr lang="en-US" sz="3200" b="1">
              <a:latin typeface="Times New Roman" panose="02020603050405020304" pitchFamily="18" charset="0"/>
              <a:ea typeface="MS Mincho"/>
              <a:cs typeface="Times New Roman" panose="02020603050405020304" pitchFamily="18" charset="0"/>
            </a:endParaRPr>
          </a:p>
          <a:p>
            <a:pPr lvl="0">
              <a:spcAft>
                <a:spcPts val="0"/>
              </a:spcAft>
            </a:pPr>
            <a:r>
              <a:rPr lang="vi-VN" sz="3200" b="1" smtClean="0">
                <a:latin typeface="Times New Roman" panose="02020603050405020304" pitchFamily="18" charset="0"/>
                <a:ea typeface="MS Mincho"/>
                <a:cs typeface="Times New Roman" panose="02020603050405020304" pitchFamily="18" charset="0"/>
              </a:rPr>
              <a:t>Tính hiệu quả : Việc học sinh chủ động học tập, tiếp cận CNTT</a:t>
            </a:r>
            <a:endParaRPr lang="en-US" sz="3200">
              <a:latin typeface="Times New Roman" panose="02020603050405020304" pitchFamily="18" charset="0"/>
              <a:ea typeface="MS Mincho"/>
              <a:cs typeface="Times New Roman" panose="02020603050405020304" pitchFamily="18" charset="0"/>
            </a:endParaRPr>
          </a:p>
          <a:p>
            <a:pPr lvl="1">
              <a:spcAft>
                <a:spcPts val="0"/>
              </a:spcAft>
            </a:pP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Giúp </a:t>
            </a:r>
            <a:r>
              <a:rPr lang="en-US" sz="3200">
                <a:latin typeface="Times New Roman" panose="02020603050405020304" pitchFamily="18" charset="0"/>
                <a:ea typeface="Times New Roman" panose="02020603050405020304" pitchFamily="18" charset="0"/>
                <a:cs typeface="Times New Roman" panose="02020603050405020304" pitchFamily="18" charset="0"/>
              </a:rPr>
              <a:t>học sinh rèn tính tự học, tự chủ và sáng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tạo</a:t>
            </a: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 nâng cao kĩ năng cần thiết khi sử dụng CNTT....</a:t>
            </a:r>
            <a:endParaRPr lang="en-US" sz="3200">
              <a:latin typeface="Times New Roman" panose="02020603050405020304" pitchFamily="18" charset="0"/>
              <a:ea typeface="MS Mincho"/>
              <a:cs typeface="Times New Roman" panose="02020603050405020304" pitchFamily="18" charset="0"/>
            </a:endParaRPr>
          </a:p>
          <a:p>
            <a:pPr lvl="1">
              <a:spcAft>
                <a:spcPts val="0"/>
              </a:spcAft>
            </a:pPr>
            <a:r>
              <a:rPr lang="vi-VN"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Kỹ </a:t>
            </a:r>
            <a:r>
              <a:rPr lang="en-US" sz="3200">
                <a:latin typeface="Times New Roman" panose="02020603050405020304" pitchFamily="18" charset="0"/>
                <a:ea typeface="Times New Roman" panose="02020603050405020304" pitchFamily="18" charset="0"/>
                <a:cs typeface="Times New Roman" panose="02020603050405020304" pitchFamily="18" charset="0"/>
              </a:rPr>
              <a:t>năng CNTT không chỉ giúp học hiện tại mà còn rất cần cho nghề nghiệp tương lai.</a:t>
            </a:r>
            <a:endParaRPr lang="en-US" sz="3200">
              <a:latin typeface="Times New Roman" panose="02020603050405020304" pitchFamily="18" charset="0"/>
              <a:ea typeface="MS Mincho"/>
              <a:cs typeface="Times New Roman" panose="02020603050405020304" pitchFamily="18" charset="0"/>
            </a:endParaRPr>
          </a:p>
          <a:p>
            <a:pPr lvl="0">
              <a:spcAft>
                <a:spcPts val="0"/>
              </a:spcAft>
            </a:pPr>
            <a:r>
              <a:rPr lang="vi-VN" sz="32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Tính khả thi </a:t>
            </a:r>
            <a:r>
              <a:rPr lang="en-US" sz="32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32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BC )</a:t>
            </a:r>
            <a:r>
              <a:rPr lang="en-US" sz="3200" smtClean="0">
                <a:latin typeface="Times New Roman" panose="02020603050405020304" pitchFamily="18" charset="0"/>
                <a:ea typeface="Times New Roman" panose="02020603050405020304" pitchFamily="18" charset="0"/>
                <a:cs typeface="Times New Roman" panose="02020603050405020304" pitchFamily="18" charset="0"/>
              </a:rPr>
              <a:t>Nhiều </a:t>
            </a:r>
            <a:r>
              <a:rPr lang="en-US" sz="3200">
                <a:latin typeface="Times New Roman" panose="02020603050405020304" pitchFamily="18" charset="0"/>
                <a:ea typeface="Times New Roman" panose="02020603050405020304" pitchFamily="18" charset="0"/>
                <a:cs typeface="Times New Roman" panose="02020603050405020304" pitchFamily="18" charset="0"/>
              </a:rPr>
              <a:t>học sinh đã </a:t>
            </a:r>
            <a:r>
              <a:rPr lang="en-US" sz="3200" b="1">
                <a:latin typeface="Times New Roman" panose="02020603050405020304" pitchFamily="18" charset="0"/>
                <a:ea typeface="Times New Roman" panose="02020603050405020304" pitchFamily="18" charset="0"/>
                <a:cs typeface="Times New Roman" panose="02020603050405020304" pitchFamily="18" charset="0"/>
              </a:rPr>
              <a:t>tự học và sử dụng thành thạo Google Docs, Canva, PowerPoint</a:t>
            </a:r>
            <a:r>
              <a:rPr lang="en-US" sz="3200">
                <a:latin typeface="Times New Roman" panose="02020603050405020304" pitchFamily="18" charset="0"/>
                <a:ea typeface="Times New Roman" panose="02020603050405020304" pitchFamily="18" charset="0"/>
                <a:cs typeface="Times New Roman" panose="02020603050405020304" pitchFamily="18" charset="0"/>
              </a:rPr>
              <a:t> để làm bài thuyết trình, tạo sản phẩm dự án học tập.</a:t>
            </a:r>
            <a:br>
              <a:rPr lang="en-US" sz="3200">
                <a:latin typeface="Times New Roman" panose="02020603050405020304" pitchFamily="18" charset="0"/>
                <a:ea typeface="Times New Roman" panose="02020603050405020304" pitchFamily="18" charset="0"/>
                <a:cs typeface="Times New Roman" panose="02020603050405020304" pitchFamily="18" charset="0"/>
              </a:rPr>
            </a:br>
            <a:endParaRPr lang="en-US" sz="3200">
              <a:effectLst/>
              <a:latin typeface="Times New Roman" panose="02020603050405020304" pitchFamily="18" charset="0"/>
              <a:ea typeface="MS Mincho"/>
              <a:cs typeface="Times New Roman" panose="02020603050405020304" pitchFamily="18" charset="0"/>
            </a:endParaRPr>
          </a:p>
        </p:txBody>
      </p:sp>
    </p:spTree>
    <p:extLst>
      <p:ext uri="{BB962C8B-B14F-4D97-AF65-F5344CB8AC3E}">
        <p14:creationId xmlns:p14="http://schemas.microsoft.com/office/powerpoint/2010/main" val="26437165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578</TotalTime>
  <Words>4564</Words>
  <Application>Microsoft Office PowerPoint</Application>
  <PresentationFormat>Widescreen</PresentationFormat>
  <Paragraphs>124</Paragraphs>
  <Slides>32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32</vt:i4>
      </vt:variant>
    </vt:vector>
  </HeadingPairs>
  <TitlesOfParts>
    <vt:vector size="41" baseType="lpstr">
      <vt:lpstr>MS Gothic</vt:lpstr>
      <vt:lpstr>SimSun</vt:lpstr>
      <vt:lpstr>Aptos</vt:lpstr>
      <vt:lpstr>Arial</vt:lpstr>
      <vt:lpstr>Calibri</vt:lpstr>
      <vt:lpstr>Calibri Light</vt:lpstr>
      <vt:lpstr>MS Mincho</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57</cp:revision>
  <dcterms:created xsi:type="dcterms:W3CDTF">2025-04-17T13:17:28Z</dcterms:created>
  <dcterms:modified xsi:type="dcterms:W3CDTF">2026-02-26T06:27:46Z</dcterms:modified>
</cp:coreProperties>
</file>