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fif" ContentType="image/jpeg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3"/>
  </p:notesMasterIdLst>
  <p:sldIdLst>
    <p:sldId id="1180" r:id="rId2"/>
    <p:sldId id="1182" r:id="rId3"/>
    <p:sldId id="327" r:id="rId4"/>
    <p:sldId id="275" r:id="rId5"/>
    <p:sldId id="281" r:id="rId6"/>
    <p:sldId id="280" r:id="rId7"/>
    <p:sldId id="1171" r:id="rId8"/>
    <p:sldId id="1183" r:id="rId9"/>
    <p:sldId id="1185" r:id="rId10"/>
    <p:sldId id="1184" r:id="rId11"/>
    <p:sldId id="284" r:id="rId12"/>
    <p:sldId id="1174" r:id="rId13"/>
    <p:sldId id="1176" r:id="rId14"/>
    <p:sldId id="1162" r:id="rId15"/>
    <p:sldId id="1168" r:id="rId16"/>
    <p:sldId id="437" r:id="rId17"/>
    <p:sldId id="438" r:id="rId18"/>
    <p:sldId id="439" r:id="rId19"/>
    <p:sldId id="1158" r:id="rId20"/>
    <p:sldId id="1159" r:id="rId21"/>
    <p:sldId id="1160" r:id="rId22"/>
    <p:sldId id="1161" r:id="rId23"/>
    <p:sldId id="264" r:id="rId24"/>
    <p:sldId id="1170" r:id="rId25"/>
    <p:sldId id="1177" r:id="rId26"/>
    <p:sldId id="1178" r:id="rId27"/>
    <p:sldId id="1172" r:id="rId28"/>
    <p:sldId id="1181" r:id="rId29"/>
    <p:sldId id="259" r:id="rId30"/>
    <p:sldId id="305" r:id="rId31"/>
    <p:sldId id="270" r:id="rId32"/>
  </p:sldIdLst>
  <p:sldSz cx="18288000" cy="10287000"/>
  <p:notesSz cx="6858000" cy="9144000"/>
  <p:embeddedFontLst>
    <p:embeddedFont>
      <p:font typeface="Congenial Black" panose="02000503040000020004" pitchFamily="2" charset="0"/>
      <p:bold r:id="rId34"/>
      <p:boldItalic r:id="rId35"/>
    </p:embeddedFont>
    <p:embeddedFont>
      <p:font typeface="Cooper Black" panose="0208090404030B020404" pitchFamily="18" charset="0"/>
      <p:regular r:id="rId36"/>
    </p:embeddedFont>
    <p:embeddedFont>
      <p:font typeface="Segoe UI Emoji" panose="020B0502040204020203" pitchFamily="34" charset="0"/>
      <p:regular r:id="rId37"/>
    </p:embeddedFont>
    <p:embeddedFont>
      <p:font typeface="Tahoma" panose="020B0604030504040204" pitchFamily="34" charset="0"/>
      <p:regular r:id="rId38"/>
      <p:bold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9601" autoAdjust="0"/>
  </p:normalViewPr>
  <p:slideViewPr>
    <p:cSldViewPr>
      <p:cViewPr varScale="1">
        <p:scale>
          <a:sx n="38" d="100"/>
          <a:sy n="38" d="100"/>
        </p:scale>
        <p:origin x="1020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99EF9-0015-4E3E-AF88-DAD21BC38361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74276C-99B0-47D1-B207-78A47CF8F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956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4276C-99B0-47D1-B207-78A47CF8FEF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166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E1D133-6693-792A-5413-FCA13E9019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D399EB-41F4-9BC3-D26B-3FC3A77147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AA7A4C-9A9A-41E5-8624-8A413AB4C6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094C22-60CE-4199-E855-88888FFF19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4276C-99B0-47D1-B207-78A47CF8FEF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385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137EC4-3836-B9EC-C195-901A1469EC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81F664-D471-7BA4-2105-F3DB2D8A24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4426E6-BEA8-FDD1-7156-ACE49ED5AC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4893AA-3BD2-AA61-7F32-04F4E6C4E1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4276C-99B0-47D1-B207-78A47CF8FEF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923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74276C-99B0-47D1-B207-78A47CF8FEF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943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ordwall.net/play/109697/256/443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18" Type="http://schemas.openxmlformats.org/officeDocument/2006/relationships/slide" Target="slide22.xml"/><Relationship Id="rId3" Type="http://schemas.openxmlformats.org/officeDocument/2006/relationships/slide" Target="slide17.xml"/><Relationship Id="rId21" Type="http://schemas.openxmlformats.org/officeDocument/2006/relationships/image" Target="../media/image26.gif"/><Relationship Id="rId7" Type="http://schemas.openxmlformats.org/officeDocument/2006/relationships/image" Target="../media/image16.png"/><Relationship Id="rId12" Type="http://schemas.openxmlformats.org/officeDocument/2006/relationships/slide" Target="slide20.xml"/><Relationship Id="rId17" Type="http://schemas.openxmlformats.org/officeDocument/2006/relationships/image" Target="../media/image23.png"/><Relationship Id="rId2" Type="http://schemas.openxmlformats.org/officeDocument/2006/relationships/image" Target="../media/image13.jpeg"/><Relationship Id="rId16" Type="http://schemas.openxmlformats.org/officeDocument/2006/relationships/image" Target="../media/image22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8.xml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5" Type="http://schemas.openxmlformats.org/officeDocument/2006/relationships/slide" Target="slide21.xml"/><Relationship Id="rId10" Type="http://schemas.openxmlformats.org/officeDocument/2006/relationships/image" Target="../media/image18.png"/><Relationship Id="rId19" Type="http://schemas.openxmlformats.org/officeDocument/2006/relationships/image" Target="../media/image24.png"/><Relationship Id="rId4" Type="http://schemas.openxmlformats.org/officeDocument/2006/relationships/image" Target="../media/image14.png"/><Relationship Id="rId9" Type="http://schemas.openxmlformats.org/officeDocument/2006/relationships/slide" Target="slide19.xml"/><Relationship Id="rId14" Type="http://schemas.openxmlformats.org/officeDocument/2006/relationships/image" Target="../media/image21.png"/><Relationship Id="rId22" Type="http://schemas.openxmlformats.org/officeDocument/2006/relationships/slide" Target="slide2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16.xml"/><Relationship Id="rId14" Type="http://schemas.openxmlformats.org/officeDocument/2006/relationships/image" Target="../media/image34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openxmlformats.org/officeDocument/2006/relationships/image" Target="../media/image32.gif"/><Relationship Id="rId17" Type="http://schemas.openxmlformats.org/officeDocument/2006/relationships/audio" Target="../media/audio2.wav"/><Relationship Id="rId2" Type="http://schemas.openxmlformats.org/officeDocument/2006/relationships/audio" Target="../media/audio2.wav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16.xml"/><Relationship Id="rId14" Type="http://schemas.openxmlformats.org/officeDocument/2006/relationships/image" Target="../media/image34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16.xml"/><Relationship Id="rId14" Type="http://schemas.openxmlformats.org/officeDocument/2006/relationships/image" Target="../media/image34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16.xml"/><Relationship Id="rId14" Type="http://schemas.openxmlformats.org/officeDocument/2006/relationships/image" Target="../media/image34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16.xml"/><Relationship Id="rId14" Type="http://schemas.openxmlformats.org/officeDocument/2006/relationships/image" Target="../media/image34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12" Type="http://schemas.openxmlformats.org/officeDocument/2006/relationships/image" Target="../media/image32.gif"/><Relationship Id="rId17" Type="http://schemas.openxmlformats.org/officeDocument/2006/relationships/audio" Target="NUL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16.xml"/><Relationship Id="rId14" Type="http://schemas.openxmlformats.org/officeDocument/2006/relationships/image" Target="../media/image34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2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play.kahoot.it/v2/lobby?quizId=2097537f-2e94-4322-9159-b06c3411c933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gemini.google.com/share/5fe437068972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4"/><Relationship Id="rId7" Type="http://schemas.openxmlformats.org/officeDocument/2006/relationships/image" Target="../media/image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mp4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7503D2-9F09-A006-48DF-D68E1D0F1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THCS Nguyễn Bỉnh Khiêm - Hải Phòng (@thcsnbk.hp) • Facebook">
            <a:extLst>
              <a:ext uri="{FF2B5EF4-FFF2-40B4-BE49-F238E27FC236}">
                <a16:creationId xmlns:a16="http://schemas.microsoft.com/office/drawing/2014/main" id="{87905248-5D9D-9050-6256-F094DF4FF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3969" y="68176"/>
            <a:ext cx="2154031" cy="248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31838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99EE6D-A977-BB1D-4C0B-5380A6C2CE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2768FD3-20D1-7A6D-E2A7-74BC3915A4D5}"/>
              </a:ext>
            </a:extLst>
          </p:cNvPr>
          <p:cNvSpPr/>
          <p:nvPr/>
        </p:nvSpPr>
        <p:spPr>
          <a:xfrm>
            <a:off x="236619" y="5829300"/>
            <a:ext cx="17670461" cy="4090029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Student Anna is telling student Bi the place for their next meeting. Student Bi interrupts student Anna to suggest another place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Anna: For the next meeting, I think we should organize it at the conference Room and ….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Bi: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____________.  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Sorry. I don’t know       B. Sorry for interrupting, but I suggest we use the library to hold the meeting.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CEFC4C2-A71B-C420-AE4D-33E5360FD01F}"/>
              </a:ext>
            </a:extLst>
          </p:cNvPr>
          <p:cNvSpPr/>
          <p:nvPr/>
        </p:nvSpPr>
        <p:spPr>
          <a:xfrm>
            <a:off x="333632" y="991543"/>
            <a:ext cx="17526000" cy="4247811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Student Ann is telling student Ba how to make a video call. Student Ba interrupts student Ann to ask for clarification.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A28DFC-7BEC-A151-B5E9-54104A866581}"/>
              </a:ext>
            </a:extLst>
          </p:cNvPr>
          <p:cNvSpPr txBox="1"/>
          <p:nvPr/>
        </p:nvSpPr>
        <p:spPr>
          <a:xfrm>
            <a:off x="654920" y="139071"/>
            <a:ext cx="17396460" cy="1481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CCBC24-D66D-DCB0-0AF1-0F0DE3D8C7C3}"/>
              </a:ext>
            </a:extLst>
          </p:cNvPr>
          <p:cNvSpPr txBox="1"/>
          <p:nvPr/>
        </p:nvSpPr>
        <p:spPr>
          <a:xfrm>
            <a:off x="304800" y="79490"/>
            <a:ext cx="1767840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Choose the most suitable response A or B to complete the following situations.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6DA91DC-70D1-0BF2-7541-CD29C0E96304}"/>
              </a:ext>
            </a:extLst>
          </p:cNvPr>
          <p:cNvSpPr/>
          <p:nvPr/>
        </p:nvSpPr>
        <p:spPr>
          <a:xfrm>
            <a:off x="4648200" y="9105900"/>
            <a:ext cx="638432" cy="685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77096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1B2068-2C13-7F75-A937-A1635FE698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510CB7E-4E63-89CA-67D8-D2A5EED435A1}"/>
              </a:ext>
            </a:extLst>
          </p:cNvPr>
          <p:cNvSpPr txBox="1"/>
          <p:nvPr/>
        </p:nvSpPr>
        <p:spPr>
          <a:xfrm>
            <a:off x="4076700" y="815443"/>
            <a:ext cx="11201400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Role-play. Make similar conversations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Arrow: Right 17">
            <a:hlinkClick r:id="rId3" action="ppaction://hlinksldjump"/>
            <a:extLst>
              <a:ext uri="{FF2B5EF4-FFF2-40B4-BE49-F238E27FC236}">
                <a16:creationId xmlns:a16="http://schemas.microsoft.com/office/drawing/2014/main" id="{C6037419-9D3E-2FE5-64C6-DA2927F89A7E}"/>
              </a:ext>
            </a:extLst>
          </p:cNvPr>
          <p:cNvSpPr/>
          <p:nvPr/>
        </p:nvSpPr>
        <p:spPr>
          <a:xfrm>
            <a:off x="16764000" y="8877300"/>
            <a:ext cx="1057321" cy="8382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F7B56C-97B5-30CC-A57B-E4321655D8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171700"/>
            <a:ext cx="14630400" cy="784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8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4CEECC-6912-675D-DF70-93ABDF7E17CC}"/>
              </a:ext>
            </a:extLst>
          </p:cNvPr>
          <p:cNvSpPr txBox="1"/>
          <p:nvPr/>
        </p:nvSpPr>
        <p:spPr>
          <a:xfrm>
            <a:off x="457200" y="1733848"/>
            <a:ext cx="9296400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🎮 How to Play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Wordwall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Games: </a:t>
            </a:r>
          </a:p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Student Guide</a:t>
            </a: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 1: Open the Link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Enter the link or scan the QR code. </a:t>
            </a: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 2: Enter Your Name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Click the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button </a:t>
            </a: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 3: Read the Instructions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Read the brief instructions 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Click the big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button</a:t>
            </a: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 4: Play the Game</a:t>
            </a: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Interact: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Use your finger to tap and drag items.</a:t>
            </a: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 5: Check Your Score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Once you finish, the game will show your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Final Score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your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3C5E1A-B684-7D08-4EA5-B76B7FF02DF9}"/>
              </a:ext>
            </a:extLst>
          </p:cNvPr>
          <p:cNvSpPr txBox="1"/>
          <p:nvPr/>
        </p:nvSpPr>
        <p:spPr>
          <a:xfrm>
            <a:off x="9516533" y="704850"/>
            <a:ext cx="9144000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https://wordwall.net/play/109697/256/443</a:t>
            </a:r>
            <a:endParaRPr lang="en-US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FFAA6A1-95E5-4AE4-01BA-096862CA7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066" y="1297692"/>
            <a:ext cx="8432800" cy="843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BD0951A-0C68-9863-9762-D534B4128246}"/>
              </a:ext>
            </a:extLst>
          </p:cNvPr>
          <p:cNvSpPr/>
          <p:nvPr/>
        </p:nvSpPr>
        <p:spPr>
          <a:xfrm>
            <a:off x="5113867" y="370128"/>
            <a:ext cx="3674532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Wordwall</a:t>
            </a:r>
            <a:endParaRPr lang="en-US" sz="6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386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12F3E3E-2F69-F332-910C-B01638D441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66700"/>
            <a:ext cx="14630400" cy="9753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9EC03A-F7D0-3408-5C9A-76F811B886DE}"/>
              </a:ext>
            </a:extLst>
          </p:cNvPr>
          <p:cNvSpPr txBox="1"/>
          <p:nvPr/>
        </p:nvSpPr>
        <p:spPr>
          <a:xfrm>
            <a:off x="3352800" y="495300"/>
            <a:ext cx="12230100" cy="95410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5600" dirty="0">
                <a:solidFill>
                  <a:srgbClr val="FF0000"/>
                </a:solidFill>
                <a:latin typeface="Cooper Black" panose="0208090404030B020404" pitchFamily="18" charset="0"/>
              </a:rPr>
              <a:t>II./ THE FUTURE OF LANGUAGE</a:t>
            </a:r>
          </a:p>
        </p:txBody>
      </p:sp>
    </p:spTree>
    <p:extLst>
      <p:ext uri="{BB962C8B-B14F-4D97-AF65-F5344CB8AC3E}">
        <p14:creationId xmlns:p14="http://schemas.microsoft.com/office/powerpoint/2010/main" val="15964515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E0CE161F-73AF-1818-2270-8AF894F6B99C}"/>
              </a:ext>
            </a:extLst>
          </p:cNvPr>
          <p:cNvSpPr/>
          <p:nvPr/>
        </p:nvSpPr>
        <p:spPr>
          <a:xfrm>
            <a:off x="838200" y="2857500"/>
            <a:ext cx="17145000" cy="682838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5000" b="1" dirty="0">
                <a:solidFill>
                  <a:schemeClr val="tx1"/>
                </a:solidFill>
                <a:latin typeface="Cooper Black" panose="0208090404030B020404" pitchFamily="18" charset="0"/>
              </a:rPr>
              <a:t>Mark:</a:t>
            </a:r>
            <a:r>
              <a:rPr lang="en-US" sz="5000" dirty="0">
                <a:solidFill>
                  <a:schemeClr val="tx1"/>
                </a:solidFill>
                <a:latin typeface="Cooper Black" panose="0208090404030B020404" pitchFamily="18" charset="0"/>
              </a:rPr>
              <a:t> In 20 years, people of all ages will be using emojis even more than now. Emojis help people communicate their emotions effectively regardless of the language they speak. For example, a smiley face expresses the same meaning everywhere. An emoji can replace words to a certain extent. One day, we might receive an email that contains only emojis!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A70EDB-38CE-FC21-3660-2126DB0BF192}"/>
              </a:ext>
            </a:extLst>
          </p:cNvPr>
          <p:cNvSpPr txBox="1"/>
          <p:nvPr/>
        </p:nvSpPr>
        <p:spPr>
          <a:xfrm>
            <a:off x="1219200" y="1257300"/>
            <a:ext cx="16383000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800" b="1" dirty="0">
                <a:solidFill>
                  <a:srgbClr val="FF0000"/>
                </a:solidFill>
                <a:latin typeface="Cooper Black" panose="0208090404030B020404" pitchFamily="18" charset="0"/>
              </a:rPr>
              <a:t>Listen to Mark’s prediction about a popular means of communication in the near future</a:t>
            </a:r>
            <a:endParaRPr lang="en-US" sz="3800" dirty="0"/>
          </a:p>
        </p:txBody>
      </p:sp>
      <p:pic>
        <p:nvPicPr>
          <p:cNvPr id="3" name="text-to-speech">
            <a:hlinkClick r:id="" action="ppaction://media"/>
            <a:extLst>
              <a:ext uri="{FF2B5EF4-FFF2-40B4-BE49-F238E27FC236}">
                <a16:creationId xmlns:a16="http://schemas.microsoft.com/office/drawing/2014/main" id="{C9ABF9DF-F49E-BC75-621A-B0F8A440F1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1518920"/>
            <a:ext cx="1346200" cy="134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773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7C8AAC-4020-40AF-A0EC-CA740E5224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B4CA470-6E53-158B-B6C0-42AA4402F07B}"/>
              </a:ext>
            </a:extLst>
          </p:cNvPr>
          <p:cNvSpPr/>
          <p:nvPr/>
        </p:nvSpPr>
        <p:spPr>
          <a:xfrm>
            <a:off x="6553200" y="1485900"/>
            <a:ext cx="10972800" cy="86740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https://www.youtube.com/watch?v=NSGEJnXb3c8&amp;pp=ygUyxJHhu5NuZyBo4buTIMSR4bq_bSBuZ8aw4bujYyAxIHBow7p0IGPDsyDDom0gdGhhbmg%3D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4A3110-45B1-15BA-89D1-351EB2931F2D}"/>
              </a:ext>
            </a:extLst>
          </p:cNvPr>
          <p:cNvSpPr txBox="1"/>
          <p:nvPr/>
        </p:nvSpPr>
        <p:spPr>
          <a:xfrm>
            <a:off x="95584" y="127024"/>
            <a:ext cx="17856990" cy="193899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ffectLst/>
                <a:latin typeface="Cooper Black" panose="0208090404030B020404" pitchFamily="18" charset="0"/>
              </a:rPr>
              <a:t>3. Work in pairs. Read Mark’s prediction about a popular means of communication in the near future. Then ask and answer the questions. </a:t>
            </a:r>
            <a:endParaRPr lang="en-US" sz="4000" dirty="0">
              <a:solidFill>
                <a:srgbClr val="FF0000"/>
              </a:solidFill>
              <a:latin typeface="Cooper Black" panose="0208090404030B020404" pitchFamily="18" charset="0"/>
            </a:endParaRPr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38C657B1-4956-2329-FEC3-F197DB65EE9B}"/>
              </a:ext>
            </a:extLst>
          </p:cNvPr>
          <p:cNvSpPr/>
          <p:nvPr/>
        </p:nvSpPr>
        <p:spPr>
          <a:xfrm>
            <a:off x="107972" y="2273277"/>
            <a:ext cx="6445228" cy="788669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chemeClr val="tx1"/>
                </a:solidFill>
                <a:effectLst/>
                <a:latin typeface="Cooper Black" panose="0208090404030B020404" pitchFamily="18" charset="0"/>
              </a:rPr>
              <a:t>Mark:</a:t>
            </a:r>
            <a:r>
              <a:rPr lang="en-US" sz="3200" dirty="0">
                <a:solidFill>
                  <a:schemeClr val="tx1"/>
                </a:solidFill>
                <a:effectLst/>
                <a:latin typeface="Cooper Black" panose="0208090404030B020404" pitchFamily="18" charset="0"/>
              </a:rPr>
              <a:t> In 20 years, people of all ages will be using emojis even more than now. Emojis help people communicate their emotions effectively regardless of the language they speak. For example, a smiley face expresses the same meaning everywhere. An emoji can replace words to a certain extent. One day, we might receive an email that contains only emojis! </a:t>
            </a:r>
            <a:endParaRPr lang="en-US" sz="4400" dirty="0">
              <a:solidFill>
                <a:schemeClr val="tx1"/>
              </a:solidFill>
              <a:effectLst/>
              <a:latin typeface="Cooper Black" panose="0208090404030B0204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E371C3-C4F0-B2C8-F945-E4350E623A09}"/>
              </a:ext>
            </a:extLst>
          </p:cNvPr>
          <p:cNvSpPr txBox="1"/>
          <p:nvPr/>
        </p:nvSpPr>
        <p:spPr>
          <a:xfrm>
            <a:off x="6781800" y="1670383"/>
            <a:ext cx="11170774" cy="6630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en-US" sz="2800" dirty="0">
                <a:latin typeface="Cooper Black" panose="0208090404030B020404" pitchFamily="18" charset="0"/>
              </a:rPr>
              <a:t>1. What means of communication is Mark talking about?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962795-115A-9DE2-00C9-A623D7090B2C}"/>
              </a:ext>
            </a:extLst>
          </p:cNvPr>
          <p:cNvSpPr txBox="1"/>
          <p:nvPr/>
        </p:nvSpPr>
        <p:spPr>
          <a:xfrm>
            <a:off x="6781800" y="2841371"/>
            <a:ext cx="11170774" cy="7446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en-US" sz="3200" dirty="0">
                <a:latin typeface="Cooper Black" panose="0208090404030B020404" pitchFamily="18" charset="0"/>
              </a:rPr>
              <a:t>2. When will emojis become more commonly used?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60C0D53-C709-E425-C317-81D35766DB00}"/>
              </a:ext>
            </a:extLst>
          </p:cNvPr>
          <p:cNvSpPr txBox="1"/>
          <p:nvPr/>
        </p:nvSpPr>
        <p:spPr>
          <a:xfrm>
            <a:off x="6781800" y="4087409"/>
            <a:ext cx="9265920" cy="7446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en-US" sz="3200" dirty="0">
                <a:latin typeface="Cooper Black" panose="0208090404030B020404" pitchFamily="18" charset="0"/>
              </a:rPr>
              <a:t>3. Who will be using them?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8D67852-FF3D-58E9-374B-9AB6A4A0F6D3}"/>
              </a:ext>
            </a:extLst>
          </p:cNvPr>
          <p:cNvSpPr txBox="1"/>
          <p:nvPr/>
        </p:nvSpPr>
        <p:spPr>
          <a:xfrm>
            <a:off x="6781800" y="5265849"/>
            <a:ext cx="9265920" cy="7446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en-US" sz="3200" dirty="0">
                <a:latin typeface="Cooper Black" panose="0208090404030B020404" pitchFamily="18" charset="0"/>
              </a:rPr>
              <a:t>4. How will they help in communication?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D686451-1614-3DF2-3FF6-58BA5255DDE9}"/>
              </a:ext>
            </a:extLst>
          </p:cNvPr>
          <p:cNvSpPr txBox="1"/>
          <p:nvPr/>
        </p:nvSpPr>
        <p:spPr>
          <a:xfrm>
            <a:off x="6781800" y="7325153"/>
            <a:ext cx="9204960" cy="7446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en-US" sz="3200" dirty="0">
                <a:latin typeface="Cooper Black" panose="0208090404030B020404" pitchFamily="18" charset="0"/>
              </a:rPr>
              <a:t>5. Why will they become more popular?</a:t>
            </a:r>
          </a:p>
        </p:txBody>
      </p:sp>
      <p:pic>
        <p:nvPicPr>
          <p:cNvPr id="3" name="Đồng hồ đếm ngược 1 phút có âm thanh - 1 minute countdown timer with sound">
            <a:hlinkClick r:id="" action="ppaction://media"/>
            <a:extLst>
              <a:ext uri="{FF2B5EF4-FFF2-40B4-BE49-F238E27FC236}">
                <a16:creationId xmlns:a16="http://schemas.microsoft.com/office/drawing/2014/main" id="{5BF8FFAF-6C69-4934-AF25-946208E800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302047" y="6023240"/>
            <a:ext cx="3491345" cy="146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93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EB0E90C-A219-B59B-BB23-987ECE22C465}"/>
              </a:ext>
            </a:extLst>
          </p:cNvPr>
          <p:cNvSpPr/>
          <p:nvPr/>
        </p:nvSpPr>
        <p:spPr>
          <a:xfrm>
            <a:off x="0" y="0"/>
            <a:ext cx="18287997" cy="10287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2759027"/>
            <a:ext cx="18288000" cy="171261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7761991"/>
            <a:ext cx="18288000" cy="171261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86" y="1395977"/>
            <a:ext cx="2953768" cy="26154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00" y="627812"/>
            <a:ext cx="3090940" cy="2075868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363" y="1422394"/>
            <a:ext cx="2953768" cy="26154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775" y="654229"/>
            <a:ext cx="3090940" cy="2075868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024" y="1413338"/>
            <a:ext cx="2953768" cy="26154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2438" y="645173"/>
            <a:ext cx="3090940" cy="2075868"/>
          </a:xfrm>
          <a:prstGeom prst="rect">
            <a:avLst/>
          </a:prstGeom>
        </p:spPr>
      </p:pic>
      <p:pic>
        <p:nvPicPr>
          <p:cNvPr id="14" name="Picture 13">
            <a:hlinkClick r:id="rId12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4048" y="1395975"/>
            <a:ext cx="2953768" cy="2615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5460" y="627808"/>
            <a:ext cx="3090940" cy="2075868"/>
          </a:xfrm>
          <a:prstGeom prst="rect">
            <a:avLst/>
          </a:prstGeom>
        </p:spPr>
      </p:pic>
      <p:pic>
        <p:nvPicPr>
          <p:cNvPr id="16" name="Picture 15">
            <a:hlinkClick r:id="rId15" action="ppaction://hlinksldjump"/>
            <a:extLst>
              <a:ext uri="{FF2B5EF4-FFF2-40B4-BE49-F238E27FC236}">
                <a16:creationId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728" y="6494345"/>
            <a:ext cx="2953768" cy="26154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694" y="5712542"/>
            <a:ext cx="3090940" cy="2075868"/>
          </a:xfrm>
          <a:prstGeom prst="rect">
            <a:avLst/>
          </a:prstGeom>
        </p:spPr>
      </p:pic>
      <p:pic>
        <p:nvPicPr>
          <p:cNvPr id="18" name="Picture 17">
            <a:hlinkClick r:id="rId18" action="ppaction://hlinksldjump"/>
            <a:extLst>
              <a:ext uri="{FF2B5EF4-FFF2-40B4-BE49-F238E27FC236}">
                <a16:creationId xmlns:a16="http://schemas.microsoft.com/office/drawing/2014/main" id="{72FC547B-FE68-4CD5-98AE-80D9F184E2A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584" y="6442200"/>
            <a:ext cx="2953768" cy="26154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2C318AC-1A9F-4496-B8ED-00C59FCFCB6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860" y="5674035"/>
            <a:ext cx="3090940" cy="207586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9463148"/>
            <a:ext cx="9143998" cy="50222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3" y="9463148"/>
            <a:ext cx="9143998" cy="50222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4461944"/>
            <a:ext cx="9143998" cy="50222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3" y="4461944"/>
            <a:ext cx="9143998" cy="502228"/>
          </a:xfrm>
          <a:prstGeom prst="rect">
            <a:avLst/>
          </a:prstGeom>
        </p:spPr>
      </p:pic>
      <p:sp>
        <p:nvSpPr>
          <p:cNvPr id="42" name="Flowchart: Summing Junction 41">
            <a:hlinkClick r:id="rId22" action="ppaction://hlinksldjump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7098035" y="9172393"/>
            <a:ext cx="973602" cy="973602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2F1AEC-03F5-480B-9B97-9FC3BB1F44DB}"/>
              </a:ext>
            </a:extLst>
          </p:cNvPr>
          <p:cNvSpPr/>
          <p:nvPr/>
        </p:nvSpPr>
        <p:spPr>
          <a:xfrm>
            <a:off x="2209800" y="3162300"/>
            <a:ext cx="685800" cy="80711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B6FB7A-9395-DE9B-1F50-CAE80D871DDA}"/>
              </a:ext>
            </a:extLst>
          </p:cNvPr>
          <p:cNvSpPr/>
          <p:nvPr/>
        </p:nvSpPr>
        <p:spPr>
          <a:xfrm>
            <a:off x="6339456" y="3182060"/>
            <a:ext cx="685800" cy="80711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0DC762-0B4C-5295-7C1F-A0220D0AFEF9}"/>
              </a:ext>
            </a:extLst>
          </p:cNvPr>
          <p:cNvSpPr/>
          <p:nvPr/>
        </p:nvSpPr>
        <p:spPr>
          <a:xfrm>
            <a:off x="10744200" y="3181576"/>
            <a:ext cx="685800" cy="80711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B81A89B-7D52-0B7C-1F6C-A8B589235EF0}"/>
              </a:ext>
            </a:extLst>
          </p:cNvPr>
          <p:cNvSpPr/>
          <p:nvPr/>
        </p:nvSpPr>
        <p:spPr>
          <a:xfrm>
            <a:off x="14554200" y="2396300"/>
            <a:ext cx="847199" cy="17566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/>
              <a:t>👏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12625A5-E057-1070-26B5-D74077FEB9B2}"/>
              </a:ext>
            </a:extLst>
          </p:cNvPr>
          <p:cNvSpPr/>
          <p:nvPr/>
        </p:nvSpPr>
        <p:spPr>
          <a:xfrm>
            <a:off x="4090563" y="8270370"/>
            <a:ext cx="685800" cy="80711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7D2AA56-6DDD-4FD2-EEC5-4E17C00AA508}"/>
              </a:ext>
            </a:extLst>
          </p:cNvPr>
          <p:cNvSpPr/>
          <p:nvPr/>
        </p:nvSpPr>
        <p:spPr>
          <a:xfrm>
            <a:off x="12495552" y="8222221"/>
            <a:ext cx="685800" cy="807117"/>
          </a:xfrm>
          <a:prstGeom prst="rect">
            <a:avLst/>
          </a:prstGeom>
          <a:solidFill>
            <a:srgbClr val="E654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7578A8-2A91-3FA5-282E-8E5F4F517045}"/>
              </a:ext>
            </a:extLst>
          </p:cNvPr>
          <p:cNvSpPr txBox="1"/>
          <p:nvPr/>
        </p:nvSpPr>
        <p:spPr>
          <a:xfrm>
            <a:off x="4970400" y="2475116"/>
            <a:ext cx="1802404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900" dirty="0">
                <a:effectLst/>
                <a:latin typeface="Segoe UI Emoji" panose="020B0502040204020203" pitchFamily="34" charset="0"/>
                <a:ea typeface="Calibri" panose="020F0502020204030204" pitchFamily="34" charset="0"/>
                <a:cs typeface="Segoe UI Emoji" panose="020B0502040204020203" pitchFamily="34" charset="0"/>
              </a:rPr>
              <a:t>😊</a:t>
            </a:r>
            <a:endParaRPr lang="en-US" sz="99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790850D-3A30-7222-A013-3CDCCD5797C5}"/>
              </a:ext>
            </a:extLst>
          </p:cNvPr>
          <p:cNvSpPr txBox="1"/>
          <p:nvPr/>
        </p:nvSpPr>
        <p:spPr>
          <a:xfrm>
            <a:off x="2743200" y="7413873"/>
            <a:ext cx="1868701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900" dirty="0">
                <a:effectLst/>
                <a:latin typeface="Segoe UI Emoji" panose="020B0502040204020203" pitchFamily="34" charset="0"/>
                <a:ea typeface="Calibri" panose="020F0502020204030204" pitchFamily="34" charset="0"/>
                <a:cs typeface="Segoe UI Emoji" panose="020B0502040204020203" pitchFamily="34" charset="0"/>
              </a:rPr>
              <a:t>🥇</a:t>
            </a:r>
            <a:endParaRPr lang="en-US" sz="99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4F233E8-8C57-ABF9-2DAC-EB7980AFD783}"/>
              </a:ext>
            </a:extLst>
          </p:cNvPr>
          <p:cNvSpPr txBox="1"/>
          <p:nvPr/>
        </p:nvSpPr>
        <p:spPr>
          <a:xfrm>
            <a:off x="11161499" y="7490073"/>
            <a:ext cx="1868701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900" dirty="0">
                <a:effectLst/>
                <a:latin typeface="Segoe UI Emoji" panose="020B0502040204020203" pitchFamily="34" charset="0"/>
                <a:ea typeface="Calibri" panose="020F0502020204030204" pitchFamily="34" charset="0"/>
                <a:cs typeface="Segoe UI Emoji" panose="020B0502040204020203" pitchFamily="34" charset="0"/>
              </a:rPr>
              <a:t>🎖️</a:t>
            </a:r>
            <a:endParaRPr lang="en-US" sz="99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5B9B1E2-D287-E825-7FCA-DA642B3D693A}"/>
              </a:ext>
            </a:extLst>
          </p:cNvPr>
          <p:cNvSpPr txBox="1"/>
          <p:nvPr/>
        </p:nvSpPr>
        <p:spPr>
          <a:xfrm>
            <a:off x="838200" y="2400300"/>
            <a:ext cx="1975148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900" dirty="0">
                <a:effectLst/>
                <a:latin typeface="Segoe UI Emoji" panose="020B0502040204020203" pitchFamily="34" charset="0"/>
                <a:ea typeface="Calibri" panose="020F0502020204030204" pitchFamily="34" charset="0"/>
                <a:cs typeface="Segoe UI Emoji" panose="020B0502040204020203" pitchFamily="34" charset="0"/>
              </a:rPr>
              <a:t>✅</a:t>
            </a:r>
            <a:endParaRPr lang="en-US" sz="99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8D8C68A-7310-7E36-26D9-731815C36A6B}"/>
              </a:ext>
            </a:extLst>
          </p:cNvPr>
          <p:cNvSpPr txBox="1"/>
          <p:nvPr/>
        </p:nvSpPr>
        <p:spPr>
          <a:xfrm>
            <a:off x="9322769" y="2537073"/>
            <a:ext cx="1868701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900" dirty="0">
                <a:effectLst/>
                <a:latin typeface="Segoe UI Emoji" panose="020B0502040204020203" pitchFamily="34" charset="0"/>
                <a:ea typeface="Calibri" panose="020F0502020204030204" pitchFamily="34" charset="0"/>
                <a:cs typeface="Segoe UI Emoji" panose="020B0502040204020203" pitchFamily="34" charset="0"/>
              </a:rPr>
              <a:t>😆</a:t>
            </a:r>
            <a:endParaRPr lang="en-US" sz="9900" dirty="0"/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3F3F56-0CA9-79C9-B7D2-B37D6F3F46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070"/>
            <a:ext cx="18288000" cy="102870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1367" y="-444649"/>
            <a:ext cx="2912144" cy="2784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9242" y="7291263"/>
            <a:ext cx="2953768" cy="26154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0654" y="6523098"/>
            <a:ext cx="3090940" cy="2075868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14905532" y="5997493"/>
            <a:ext cx="2205990" cy="199201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emojis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4246988" y="7491170"/>
            <a:ext cx="3657496" cy="376468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4202110" y="6103532"/>
            <a:ext cx="3466408" cy="1349272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361" y="8186201"/>
            <a:ext cx="1428750" cy="1528762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6038851" y="6291489"/>
            <a:ext cx="231610" cy="231610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003" y="7731182"/>
            <a:ext cx="1746086" cy="191398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58390"/>
            <a:ext cx="1746086" cy="191398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018" y="5156570"/>
            <a:ext cx="1166968" cy="1152964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36843" y="5497318"/>
            <a:ext cx="1320242" cy="126479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983" y="5878557"/>
            <a:ext cx="742950" cy="65722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5741" y="5733053"/>
            <a:ext cx="1071562" cy="17859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1E7D6FA-2ABE-8D49-762D-4A98CB188002}"/>
              </a:ext>
            </a:extLst>
          </p:cNvPr>
          <p:cNvSpPr/>
          <p:nvPr/>
        </p:nvSpPr>
        <p:spPr>
          <a:xfrm>
            <a:off x="6549046" y="2060404"/>
            <a:ext cx="11063964" cy="16682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 dirty="0"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CD6CBC-E5A1-2AAD-A02C-6D008A5952CD}"/>
              </a:ext>
            </a:extLst>
          </p:cNvPr>
          <p:cNvSpPr txBox="1"/>
          <p:nvPr/>
        </p:nvSpPr>
        <p:spPr>
          <a:xfrm>
            <a:off x="6779731" y="2041137"/>
            <a:ext cx="11170774" cy="17440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en-US" sz="3800" dirty="0">
                <a:latin typeface="Cooper Black" panose="0208090404030B020404" pitchFamily="18" charset="0"/>
              </a:rPr>
              <a:t>1. What means of communication is Mark talking about?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0450F8-CFAC-BEC1-EC94-4D153637F5F1}"/>
              </a:ext>
            </a:extLst>
          </p:cNvPr>
          <p:cNvSpPr txBox="1"/>
          <p:nvPr/>
        </p:nvSpPr>
        <p:spPr>
          <a:xfrm>
            <a:off x="7504003" y="4289019"/>
            <a:ext cx="63708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ooper Black" panose="0208090404030B020404" pitchFamily="18" charset="0"/>
              </a:rPr>
              <a:t>Emojis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6FD7E7-0667-284C-C47B-A956ACD8E7E1}"/>
              </a:ext>
            </a:extLst>
          </p:cNvPr>
          <p:cNvSpPr txBox="1"/>
          <p:nvPr/>
        </p:nvSpPr>
        <p:spPr>
          <a:xfrm>
            <a:off x="9012770" y="5872073"/>
            <a:ext cx="6444959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800" b="1" dirty="0">
                <a:solidFill>
                  <a:srgbClr val="FF0000"/>
                </a:solidFill>
                <a:latin typeface="Cooper Black" panose="0208090404030B020404" pitchFamily="18" charset="0"/>
              </a:rPr>
              <a:t>Emojis</a:t>
            </a:r>
            <a:r>
              <a:rPr lang="en-US" sz="3800" dirty="0">
                <a:solidFill>
                  <a:schemeClr val="tx1"/>
                </a:solidFill>
                <a:latin typeface="Cooper Black" panose="0208090404030B020404" pitchFamily="18" charset="0"/>
              </a:rPr>
              <a:t> help people </a:t>
            </a:r>
            <a:r>
              <a:rPr lang="en-US" sz="3800" b="1" dirty="0">
                <a:solidFill>
                  <a:srgbClr val="FF0000"/>
                </a:solidFill>
                <a:latin typeface="Cooper Black" panose="0208090404030B020404" pitchFamily="18" charset="0"/>
              </a:rPr>
              <a:t>communicate</a:t>
            </a:r>
            <a:r>
              <a:rPr lang="en-US" sz="3800" dirty="0">
                <a:solidFill>
                  <a:schemeClr val="tx1"/>
                </a:solidFill>
                <a:latin typeface="Cooper Black" panose="0208090404030B020404" pitchFamily="18" charset="0"/>
              </a:rPr>
              <a:t> their emotions effectively regardless of the language they speak. </a:t>
            </a:r>
            <a:endParaRPr lang="en-US" sz="3800" dirty="0"/>
          </a:p>
        </p:txBody>
      </p:sp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4" grpId="0" animBg="1"/>
      <p:bldP spid="11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3F91ED-5566-F3AD-0C06-9171EB2062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624" y="-75640"/>
            <a:ext cx="2912144" cy="2784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9242" y="7291263"/>
            <a:ext cx="2953768" cy="26154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0654" y="6523098"/>
            <a:ext cx="3090940" cy="2075868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14889811" y="5880353"/>
            <a:ext cx="2205990" cy="199201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  <a:defRPr/>
            </a:pPr>
            <a:r>
              <a:rPr lang="en-US" sz="27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emojis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4246988" y="7491170"/>
            <a:ext cx="3657496" cy="376468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  <a:defRPr/>
            </a:pPr>
            <a:endParaRPr lang="en-US" sz="270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4202110" y="6103532"/>
            <a:ext cx="3466408" cy="1349272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  <a:defRPr/>
            </a:pPr>
            <a:r>
              <a:rPr lang="en-US" sz="4200" b="1" kern="12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361" y="8186201"/>
            <a:ext cx="1428750" cy="1528762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6038851" y="6291489"/>
            <a:ext cx="231610" cy="231610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  <a:defRPr/>
            </a:pPr>
            <a:endParaRPr lang="en-US" sz="270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003" y="7731182"/>
            <a:ext cx="1746086" cy="191398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58390"/>
            <a:ext cx="1746086" cy="191398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018" y="5156570"/>
            <a:ext cx="1166968" cy="1152964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36843" y="5497318"/>
            <a:ext cx="1320242" cy="126479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983" y="5878557"/>
            <a:ext cx="742950" cy="65722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5741" y="5733053"/>
            <a:ext cx="1071562" cy="1785938"/>
          </a:xfrm>
          <a:prstGeom prst="rect">
            <a:avLst/>
          </a:prstGeom>
        </p:spPr>
      </p:pic>
      <p:pic>
        <p:nvPicPr>
          <p:cNvPr id="2" name="Picture 2" descr="Lucky Numbers Review - One Board Family">
            <a:extLst>
              <a:ext uri="{FF2B5EF4-FFF2-40B4-BE49-F238E27FC236}">
                <a16:creationId xmlns:a16="http://schemas.microsoft.com/office/drawing/2014/main" id="{91C01559-496D-B950-A733-5D857E146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863" y="5399789"/>
            <a:ext cx="6602138" cy="4049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17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71 -0.08858 L 0.025 -0.3472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" y="-129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4A2868-429B-6C12-4B07-F711388673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60" y="13070"/>
            <a:ext cx="18288000" cy="102870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3400" y="-494670"/>
            <a:ext cx="2912144" cy="2784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9242" y="7291263"/>
            <a:ext cx="2953768" cy="26154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0654" y="6523098"/>
            <a:ext cx="3090940" cy="2075868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14889811" y="5880353"/>
            <a:ext cx="2205990" cy="199201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  <a:defRPr/>
            </a:pPr>
            <a:r>
              <a:rPr lang="en-US" sz="27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emojis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4246988" y="7491170"/>
            <a:ext cx="3657496" cy="376468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  <a:defRPr/>
            </a:pPr>
            <a:endParaRPr lang="en-US" sz="270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4202110" y="6103532"/>
            <a:ext cx="3466408" cy="1349272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  <a:defRPr/>
            </a:pPr>
            <a:r>
              <a:rPr lang="en-US" sz="4200" b="1" kern="12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361" y="8186201"/>
            <a:ext cx="1428750" cy="1528762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6038851" y="6291489"/>
            <a:ext cx="231610" cy="231610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  <a:defRPr/>
            </a:pPr>
            <a:endParaRPr lang="en-US" sz="270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003" y="7731182"/>
            <a:ext cx="1746086" cy="191398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58390"/>
            <a:ext cx="1746086" cy="191398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018" y="5156570"/>
            <a:ext cx="1166968" cy="1152964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36843" y="5497318"/>
            <a:ext cx="1320242" cy="126479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983" y="5878557"/>
            <a:ext cx="742950" cy="65722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5741" y="5733053"/>
            <a:ext cx="1071562" cy="17859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C327BFB-20DF-F7B2-1774-3A5282613C5B}"/>
              </a:ext>
            </a:extLst>
          </p:cNvPr>
          <p:cNvSpPr/>
          <p:nvPr/>
        </p:nvSpPr>
        <p:spPr>
          <a:xfrm>
            <a:off x="7326020" y="1962296"/>
            <a:ext cx="10927119" cy="144580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 dirty="0"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5BAE8F-0E7D-1B99-E77D-6302F98C7640}"/>
              </a:ext>
            </a:extLst>
          </p:cNvPr>
          <p:cNvSpPr txBox="1"/>
          <p:nvPr/>
        </p:nvSpPr>
        <p:spPr>
          <a:xfrm>
            <a:off x="7757946" y="2239440"/>
            <a:ext cx="9855063" cy="826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en-US" sz="3600" dirty="0">
                <a:latin typeface="Cooper Black" panose="0208090404030B020404" pitchFamily="18" charset="0"/>
              </a:rPr>
              <a:t>5. Why will they become more popular?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8533EA-2D90-85D7-3056-C24E02B75A6B}"/>
              </a:ext>
            </a:extLst>
          </p:cNvPr>
          <p:cNvSpPr txBox="1"/>
          <p:nvPr/>
        </p:nvSpPr>
        <p:spPr>
          <a:xfrm>
            <a:off x="7953641" y="4040887"/>
            <a:ext cx="107687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Cooper Black" panose="0208090404030B020404" pitchFamily="18" charset="0"/>
              </a:rPr>
              <a:t>Because an emoji can replace words to a certain extent.</a:t>
            </a:r>
            <a:endParaRPr lang="en-US" sz="3600" dirty="0">
              <a:solidFill>
                <a:srgbClr val="FF0000"/>
              </a:solidFill>
              <a:latin typeface="Cooper Black" panose="0208090404030B0204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085FEF-22E0-E85F-EBDC-35A27B66991F}"/>
              </a:ext>
            </a:extLst>
          </p:cNvPr>
          <p:cNvSpPr txBox="1"/>
          <p:nvPr/>
        </p:nvSpPr>
        <p:spPr>
          <a:xfrm>
            <a:off x="8177587" y="6762110"/>
            <a:ext cx="61950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tx1"/>
                </a:solidFill>
                <a:latin typeface="Cooper Black" panose="0208090404030B020404" pitchFamily="18" charset="0"/>
              </a:rPr>
              <a:t>An emoji can replace words to a certain extent.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p:transition spd="slow">
    <p:comb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4" grpId="0" animBg="1"/>
      <p:bldP spid="13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E663A-5B09-2AD6-601E-729903193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0" y="3848100"/>
            <a:ext cx="8229600" cy="1143000"/>
          </a:xfrm>
        </p:spPr>
        <p:txBody>
          <a:bodyPr>
            <a:noAutofit/>
          </a:bodyPr>
          <a:lstStyle/>
          <a:p>
            <a:r>
              <a:rPr lang="en-US" sz="9900" dirty="0">
                <a:solidFill>
                  <a:srgbClr val="FF0000"/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2187438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E98C6E-5B66-F605-31DC-2F560B69FB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2806" y="-550821"/>
            <a:ext cx="2912144" cy="2784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9242" y="7291263"/>
            <a:ext cx="2953768" cy="26154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0654" y="6523098"/>
            <a:ext cx="3090940" cy="2075868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14889811" y="5880353"/>
            <a:ext cx="2205990" cy="199201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  <a:defRPr/>
            </a:pPr>
            <a:r>
              <a:rPr lang="en-US" sz="27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emojis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4246988" y="7491170"/>
            <a:ext cx="3657496" cy="376468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  <a:defRPr/>
            </a:pPr>
            <a:endParaRPr lang="en-US" sz="270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4202110" y="6103532"/>
            <a:ext cx="3466408" cy="1349272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  <a:defRPr/>
            </a:pPr>
            <a:r>
              <a:rPr lang="en-US" sz="4200" b="1" kern="12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361" y="8186201"/>
            <a:ext cx="1428750" cy="1528762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6038851" y="6291489"/>
            <a:ext cx="231610" cy="231610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  <a:defRPr/>
            </a:pPr>
            <a:endParaRPr lang="en-US" sz="270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003" y="7731182"/>
            <a:ext cx="1746086" cy="191398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58390"/>
            <a:ext cx="1746086" cy="191398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018" y="5156570"/>
            <a:ext cx="1166968" cy="1152964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36843" y="5497318"/>
            <a:ext cx="1320242" cy="126479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983" y="5878557"/>
            <a:ext cx="742950" cy="65722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5741" y="5733053"/>
            <a:ext cx="1071562" cy="17859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B61635F-2836-D02B-61CB-DE192A7C2944}"/>
              </a:ext>
            </a:extLst>
          </p:cNvPr>
          <p:cNvSpPr/>
          <p:nvPr/>
        </p:nvSpPr>
        <p:spPr>
          <a:xfrm>
            <a:off x="5781001" y="1410259"/>
            <a:ext cx="11314800" cy="223505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 dirty="0"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4DDCFE-4E77-553C-3A41-F0C2876C801B}"/>
              </a:ext>
            </a:extLst>
          </p:cNvPr>
          <p:cNvSpPr txBox="1"/>
          <p:nvPr/>
        </p:nvSpPr>
        <p:spPr>
          <a:xfrm>
            <a:off x="5913139" y="1712076"/>
            <a:ext cx="11242539" cy="17440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en-US" sz="3800" dirty="0">
                <a:latin typeface="Cooper Black" panose="0208090404030B020404" pitchFamily="18" charset="0"/>
              </a:rPr>
              <a:t>2. When will emojis become more commonly used?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599A55-B7EB-594A-9AE5-BD18B1CC60A9}"/>
              </a:ext>
            </a:extLst>
          </p:cNvPr>
          <p:cNvSpPr txBox="1"/>
          <p:nvPr/>
        </p:nvSpPr>
        <p:spPr>
          <a:xfrm>
            <a:off x="6563061" y="4437851"/>
            <a:ext cx="64117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  <a:latin typeface="Cooper Black" panose="0208090404030B020404" pitchFamily="18" charset="0"/>
              </a:rPr>
              <a:t>In 20 years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BE9CE4-BCAF-0D99-80D4-50B72DF8CCB1}"/>
              </a:ext>
            </a:extLst>
          </p:cNvPr>
          <p:cNvSpPr txBox="1"/>
          <p:nvPr/>
        </p:nvSpPr>
        <p:spPr>
          <a:xfrm>
            <a:off x="8894636" y="6580829"/>
            <a:ext cx="5951984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800" dirty="0">
                <a:solidFill>
                  <a:schemeClr val="tx1"/>
                </a:solidFill>
                <a:latin typeface="Cooper Black" panose="0208090404030B020404" pitchFamily="18" charset="0"/>
              </a:rPr>
              <a:t>In</a:t>
            </a:r>
            <a:r>
              <a:rPr lang="en-US" sz="3800" b="1" dirty="0">
                <a:solidFill>
                  <a:srgbClr val="FF0000"/>
                </a:solidFill>
                <a:latin typeface="Cooper Black" panose="0208090404030B020404" pitchFamily="18" charset="0"/>
              </a:rPr>
              <a:t> 20 years</a:t>
            </a:r>
            <a:r>
              <a:rPr lang="en-US" sz="3800" dirty="0">
                <a:solidFill>
                  <a:schemeClr val="tx1"/>
                </a:solidFill>
                <a:latin typeface="Cooper Black" panose="0208090404030B020404" pitchFamily="18" charset="0"/>
              </a:rPr>
              <a:t>, people of all ages will be using emojis even more than now.</a:t>
            </a:r>
            <a:endParaRPr lang="en-US" sz="3800" dirty="0"/>
          </a:p>
        </p:txBody>
      </p:sp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chimes.wav"/>
          </p:stSnd>
        </p:sndAc>
      </p:transition>
    </mc:Choice>
    <mc:Fallback xmlns="">
      <p:transition spd="med">
        <p:fade/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4" grpId="0" animBg="1"/>
      <p:bldP spid="11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5A3EC9-F860-8030-711A-FD7749D66D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764" y="0"/>
            <a:ext cx="18288000" cy="102870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3400" y="-401823"/>
            <a:ext cx="2912144" cy="2784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9242" y="7291263"/>
            <a:ext cx="2953768" cy="26154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0654" y="6523098"/>
            <a:ext cx="3090940" cy="2075868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14889811" y="5880353"/>
            <a:ext cx="2205990" cy="199201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  <a:defRPr/>
            </a:pPr>
            <a:r>
              <a:rPr lang="en-US" sz="27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8 emojis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4246988" y="7491170"/>
            <a:ext cx="3657496" cy="376468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  <a:defRPr/>
            </a:pPr>
            <a:endParaRPr lang="en-US" sz="270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4202110" y="6103532"/>
            <a:ext cx="3466408" cy="1349272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  <a:defRPr/>
            </a:pPr>
            <a:r>
              <a:rPr lang="en-US" sz="4200" b="1" kern="12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361" y="8186201"/>
            <a:ext cx="1428750" cy="1528762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6038851" y="6291489"/>
            <a:ext cx="231610" cy="231610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  <a:defRPr/>
            </a:pPr>
            <a:endParaRPr lang="en-US" sz="270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003" y="7731182"/>
            <a:ext cx="1746086" cy="191398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58390"/>
            <a:ext cx="1746086" cy="191398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018" y="5156570"/>
            <a:ext cx="1166968" cy="1152964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36843" y="5497318"/>
            <a:ext cx="1320242" cy="126479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983" y="5878557"/>
            <a:ext cx="742950" cy="65722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5741" y="5733053"/>
            <a:ext cx="1071562" cy="17859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0C5E03B-D2DF-733C-A715-33FA2756A5F0}"/>
              </a:ext>
            </a:extLst>
          </p:cNvPr>
          <p:cNvSpPr/>
          <p:nvPr/>
        </p:nvSpPr>
        <p:spPr>
          <a:xfrm>
            <a:off x="6256173" y="2470297"/>
            <a:ext cx="11334749" cy="223505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 dirty="0"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7C9E3A-E414-0B11-D62D-F3BBBA14ACA5}"/>
              </a:ext>
            </a:extLst>
          </p:cNvPr>
          <p:cNvSpPr txBox="1"/>
          <p:nvPr/>
        </p:nvSpPr>
        <p:spPr>
          <a:xfrm>
            <a:off x="8592744" y="4978763"/>
            <a:ext cx="69751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  <a:latin typeface="Cooper Black" panose="0208090404030B020404" pitchFamily="18" charset="0"/>
              </a:rPr>
              <a:t>People of all ages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5C7A75-6708-8AB6-3571-18EA70E5713B}"/>
              </a:ext>
            </a:extLst>
          </p:cNvPr>
          <p:cNvSpPr txBox="1"/>
          <p:nvPr/>
        </p:nvSpPr>
        <p:spPr>
          <a:xfrm>
            <a:off x="7023262" y="2927345"/>
            <a:ext cx="10144934" cy="948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en-US" sz="4200" dirty="0">
                <a:latin typeface="Cooper Black" panose="0208090404030B020404" pitchFamily="18" charset="0"/>
              </a:rPr>
              <a:t>3. Who will be using them?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381D22-3666-6D54-6845-7D5859433DEB}"/>
              </a:ext>
            </a:extLst>
          </p:cNvPr>
          <p:cNvSpPr txBox="1"/>
          <p:nvPr/>
        </p:nvSpPr>
        <p:spPr>
          <a:xfrm>
            <a:off x="9037294" y="6600985"/>
            <a:ext cx="5951984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800" dirty="0">
                <a:latin typeface="Cooper Black" panose="0208090404030B020404" pitchFamily="18" charset="0"/>
              </a:rPr>
              <a:t>In 20 years</a:t>
            </a:r>
            <a:r>
              <a:rPr lang="en-US" sz="3800" dirty="0">
                <a:solidFill>
                  <a:schemeClr val="tx1"/>
                </a:solidFill>
                <a:latin typeface="Cooper Black" panose="0208090404030B020404" pitchFamily="18" charset="0"/>
              </a:rPr>
              <a:t>, </a:t>
            </a:r>
            <a:r>
              <a:rPr lang="en-US" sz="3800" b="1" dirty="0">
                <a:solidFill>
                  <a:schemeClr val="accent2">
                    <a:lumMod val="75000"/>
                  </a:schemeClr>
                </a:solidFill>
                <a:latin typeface="Cooper Black" panose="0208090404030B020404" pitchFamily="18" charset="0"/>
              </a:rPr>
              <a:t>people of all age</a:t>
            </a:r>
            <a:r>
              <a:rPr lang="en-US" sz="3800" dirty="0">
                <a:solidFill>
                  <a:schemeClr val="tx1"/>
                </a:solidFill>
                <a:latin typeface="Cooper Black" panose="0208090404030B020404" pitchFamily="18" charset="0"/>
              </a:rPr>
              <a:t>s will be using emojis even more than now.</a:t>
            </a:r>
            <a:endParaRPr lang="en-US" sz="3800" dirty="0"/>
          </a:p>
        </p:txBody>
      </p:sp>
    </p:spTree>
    <p:extLst>
      <p:ext uri="{BB962C8B-B14F-4D97-AF65-F5344CB8AC3E}">
        <p14:creationId xmlns:p14="http://schemas.microsoft.com/office/powerpoint/2010/main" val="36807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4" grpId="0" animBg="1"/>
      <p:bldP spid="8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1078EB-2FBC-9AC8-81B6-3E09DD027A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070"/>
            <a:ext cx="18288000" cy="102870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109" y="-532337"/>
            <a:ext cx="2912144" cy="2784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9242" y="7291263"/>
            <a:ext cx="2953768" cy="26154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0654" y="6523098"/>
            <a:ext cx="3090940" cy="2075868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15043589" y="5701804"/>
            <a:ext cx="2205990" cy="199201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  <a:defRPr/>
            </a:pPr>
            <a:r>
              <a:rPr lang="en-US" sz="27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6 emojis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4246988" y="7491170"/>
            <a:ext cx="3657496" cy="376468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  <a:defRPr/>
            </a:pPr>
            <a:endParaRPr lang="en-US" sz="270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4202110" y="6103532"/>
            <a:ext cx="3466408" cy="1349272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  <a:defRPr/>
            </a:pPr>
            <a:r>
              <a:rPr lang="en-US" sz="4200" b="1" kern="12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361" y="8186201"/>
            <a:ext cx="1428750" cy="1528762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6038851" y="6291489"/>
            <a:ext cx="231610" cy="231610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  <a:defRPr/>
            </a:pPr>
            <a:endParaRPr lang="en-US" sz="270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003" y="7731182"/>
            <a:ext cx="1746086" cy="191398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58390"/>
            <a:ext cx="1746086" cy="191398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018" y="5156570"/>
            <a:ext cx="1166968" cy="1152964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36843" y="5497318"/>
            <a:ext cx="1320242" cy="126479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983" y="5878557"/>
            <a:ext cx="742950" cy="65722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5741" y="5733053"/>
            <a:ext cx="1071562" cy="178593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7870761-0546-2D98-88E5-B2F13ED25C11}"/>
              </a:ext>
            </a:extLst>
          </p:cNvPr>
          <p:cNvSpPr/>
          <p:nvPr/>
        </p:nvSpPr>
        <p:spPr>
          <a:xfrm>
            <a:off x="6256173" y="2470297"/>
            <a:ext cx="11334749" cy="223505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 dirty="0"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ADCCE6-33BE-05B8-7A71-42457FC814A5}"/>
              </a:ext>
            </a:extLst>
          </p:cNvPr>
          <p:cNvSpPr txBox="1"/>
          <p:nvPr/>
        </p:nvSpPr>
        <p:spPr>
          <a:xfrm>
            <a:off x="8374944" y="4753026"/>
            <a:ext cx="709720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rgbClr val="FF0000"/>
                </a:solidFill>
                <a:latin typeface="Cooper Black" panose="0208090404030B020404" pitchFamily="18" charset="0"/>
              </a:rPr>
              <a:t>Emojis help people communicate their attitudes effectively regardless of the language they speak.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4DA260-B1FF-C141-1090-BAAE82C84F9E}"/>
              </a:ext>
            </a:extLst>
          </p:cNvPr>
          <p:cNvSpPr txBox="1"/>
          <p:nvPr/>
        </p:nvSpPr>
        <p:spPr>
          <a:xfrm>
            <a:off x="7496963" y="2849762"/>
            <a:ext cx="9752615" cy="7854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en-US" sz="3400" dirty="0">
                <a:latin typeface="Cooper Black" panose="0208090404030B020404" pitchFamily="18" charset="0"/>
              </a:rPr>
              <a:t>4. How will they help in communication?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C1A27D-CA69-10C6-7367-271E42C8914E}"/>
              </a:ext>
            </a:extLst>
          </p:cNvPr>
          <p:cNvSpPr txBox="1"/>
          <p:nvPr/>
        </p:nvSpPr>
        <p:spPr>
          <a:xfrm>
            <a:off x="9517139" y="7073904"/>
            <a:ext cx="4744379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300" dirty="0">
                <a:solidFill>
                  <a:schemeClr val="tx1"/>
                </a:solidFill>
                <a:latin typeface="Cooper Black" panose="0208090404030B020404" pitchFamily="18" charset="0"/>
              </a:rPr>
              <a:t>Emojis help people communicate their emotions effectively regardless of the language they speak. </a:t>
            </a:r>
            <a:endParaRPr lang="en-US" sz="3300" dirty="0"/>
          </a:p>
        </p:txBody>
      </p:sp>
    </p:spTree>
    <p:extLst>
      <p:ext uri="{BB962C8B-B14F-4D97-AF65-F5344CB8AC3E}">
        <p14:creationId xmlns:p14="http://schemas.microsoft.com/office/powerpoint/2010/main" val="85334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3" grpId="0" animBg="1"/>
      <p:bldP spid="6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8E56E03-7508-C271-864D-20D5E9D3EF05}"/>
              </a:ext>
            </a:extLst>
          </p:cNvPr>
          <p:cNvSpPr/>
          <p:nvPr/>
        </p:nvSpPr>
        <p:spPr>
          <a:xfrm>
            <a:off x="6553200" y="1485900"/>
            <a:ext cx="11626828" cy="86740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DD6BCA-EA63-F51C-46D9-BF25D7B4D11C}"/>
              </a:ext>
            </a:extLst>
          </p:cNvPr>
          <p:cNvSpPr txBox="1"/>
          <p:nvPr/>
        </p:nvSpPr>
        <p:spPr>
          <a:xfrm>
            <a:off x="95584" y="127024"/>
            <a:ext cx="17856990" cy="193899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ffectLst/>
                <a:latin typeface="Cooper Black" panose="0208090404030B020404" pitchFamily="18" charset="0"/>
              </a:rPr>
              <a:t>3. Work in pairs. Read Mark’s prediction about a popular means of communication in the near future. Then ask and answer the questions. </a:t>
            </a:r>
            <a:endParaRPr lang="en-US" sz="4000" dirty="0">
              <a:solidFill>
                <a:srgbClr val="FF0000"/>
              </a:solidFill>
              <a:latin typeface="Cooper Black" panose="0208090404030B020404" pitchFamily="18" charset="0"/>
            </a:endParaRPr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289B9D34-96F7-E47B-B973-172C34A8D5C6}"/>
              </a:ext>
            </a:extLst>
          </p:cNvPr>
          <p:cNvSpPr/>
          <p:nvPr/>
        </p:nvSpPr>
        <p:spPr>
          <a:xfrm>
            <a:off x="107972" y="2273277"/>
            <a:ext cx="6445228" cy="788669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chemeClr val="tx1"/>
                </a:solidFill>
                <a:effectLst/>
                <a:latin typeface="Cooper Black" panose="0208090404030B020404" pitchFamily="18" charset="0"/>
              </a:rPr>
              <a:t>Mark:</a:t>
            </a:r>
            <a:r>
              <a:rPr lang="en-US" sz="3200" dirty="0">
                <a:solidFill>
                  <a:schemeClr val="tx1"/>
                </a:solidFill>
                <a:effectLst/>
                <a:latin typeface="Cooper Black" panose="0208090404030B020404" pitchFamily="18" charset="0"/>
              </a:rPr>
              <a:t> In 20 years, people of all ages will be using emojis even more than now. Emojis help people communicate their emotions effectively regardless of the language they speak. For example, a smiley face expresses the same meaning everywhere. An emoji can replace words to a certain extent. One day, we might receive an email that contains only emojis! </a:t>
            </a:r>
            <a:endParaRPr lang="en-US" sz="4400" dirty="0">
              <a:solidFill>
                <a:schemeClr val="tx1"/>
              </a:solidFill>
              <a:effectLst/>
              <a:latin typeface="Cooper Black" panose="0208090404030B0204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267F0F-954A-B8A2-912F-EE2C0C52FC22}"/>
              </a:ext>
            </a:extLst>
          </p:cNvPr>
          <p:cNvSpPr txBox="1"/>
          <p:nvPr/>
        </p:nvSpPr>
        <p:spPr>
          <a:xfrm>
            <a:off x="7239000" y="2348670"/>
            <a:ext cx="6370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Emojis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D6B0D3-5CED-C295-CDD8-BADA165B2A6C}"/>
              </a:ext>
            </a:extLst>
          </p:cNvPr>
          <p:cNvSpPr txBox="1"/>
          <p:nvPr/>
        </p:nvSpPr>
        <p:spPr>
          <a:xfrm>
            <a:off x="7239000" y="3529760"/>
            <a:ext cx="6370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In 20 years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4E3E2A-4EB8-7F3E-0479-F05ED5B1683E}"/>
              </a:ext>
            </a:extLst>
          </p:cNvPr>
          <p:cNvSpPr txBox="1"/>
          <p:nvPr/>
        </p:nvSpPr>
        <p:spPr>
          <a:xfrm>
            <a:off x="7239000" y="4802073"/>
            <a:ext cx="6370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People of all ages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DE6797-0555-B7D0-B2B5-F8E4B3DFB8A1}"/>
              </a:ext>
            </a:extLst>
          </p:cNvPr>
          <p:cNvSpPr txBox="1"/>
          <p:nvPr/>
        </p:nvSpPr>
        <p:spPr>
          <a:xfrm>
            <a:off x="7239000" y="6164720"/>
            <a:ext cx="107135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Emojis help people communicate their attitudes effectively regardless of the language they speak.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96F382-2F3D-DE44-43CA-38A2FF676603}"/>
              </a:ext>
            </a:extLst>
          </p:cNvPr>
          <p:cNvSpPr txBox="1"/>
          <p:nvPr/>
        </p:nvSpPr>
        <p:spPr>
          <a:xfrm>
            <a:off x="7239000" y="8169968"/>
            <a:ext cx="10058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Because an emoji can replace words to a certain extent.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D820E0-5743-002E-6458-7FA5C6823593}"/>
              </a:ext>
            </a:extLst>
          </p:cNvPr>
          <p:cNvSpPr txBox="1"/>
          <p:nvPr/>
        </p:nvSpPr>
        <p:spPr>
          <a:xfrm>
            <a:off x="6781800" y="1670383"/>
            <a:ext cx="11170774" cy="6630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en-US" sz="2800" dirty="0">
                <a:latin typeface="Cooper Black" panose="0208090404030B020404" pitchFamily="18" charset="0"/>
              </a:rPr>
              <a:t>1. What means of communication is Mark talking about?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BA5F60-D733-B033-F120-CE44742100D5}"/>
              </a:ext>
            </a:extLst>
          </p:cNvPr>
          <p:cNvSpPr txBox="1"/>
          <p:nvPr/>
        </p:nvSpPr>
        <p:spPr>
          <a:xfrm>
            <a:off x="6781800" y="2841371"/>
            <a:ext cx="11170774" cy="7446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en-US" sz="3200" dirty="0">
                <a:latin typeface="Cooper Black" panose="0208090404030B020404" pitchFamily="18" charset="0"/>
              </a:rPr>
              <a:t>2. When will emojis become more commonly used?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61BE15-D69F-C9FC-4401-697EEB4DB446}"/>
              </a:ext>
            </a:extLst>
          </p:cNvPr>
          <p:cNvSpPr txBox="1"/>
          <p:nvPr/>
        </p:nvSpPr>
        <p:spPr>
          <a:xfrm>
            <a:off x="6781800" y="4087409"/>
            <a:ext cx="9265920" cy="7446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en-US" sz="3200" dirty="0">
                <a:latin typeface="Cooper Black" panose="0208090404030B020404" pitchFamily="18" charset="0"/>
              </a:rPr>
              <a:t>3. Who will be using them?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057CCEB-5E76-3D18-66DC-DCB8B6632927}"/>
              </a:ext>
            </a:extLst>
          </p:cNvPr>
          <p:cNvSpPr txBox="1"/>
          <p:nvPr/>
        </p:nvSpPr>
        <p:spPr>
          <a:xfrm>
            <a:off x="6781800" y="5265849"/>
            <a:ext cx="9265920" cy="7446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en-US" sz="3200" dirty="0">
                <a:latin typeface="Cooper Black" panose="0208090404030B020404" pitchFamily="18" charset="0"/>
              </a:rPr>
              <a:t>4. How will they help in communication?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3D5223A-7CC9-2351-D9E1-B9B80A8D24A1}"/>
              </a:ext>
            </a:extLst>
          </p:cNvPr>
          <p:cNvSpPr txBox="1"/>
          <p:nvPr/>
        </p:nvSpPr>
        <p:spPr>
          <a:xfrm>
            <a:off x="6781800" y="7325153"/>
            <a:ext cx="9204960" cy="7446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en-US" sz="3200" dirty="0">
                <a:latin typeface="Cooper Black" panose="0208090404030B020404" pitchFamily="18" charset="0"/>
              </a:rPr>
              <a:t>5. Why will they become more popular?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B82B4F3-4C5E-CCC5-4332-16CA9B01C393}"/>
              </a:ext>
            </a:extLst>
          </p:cNvPr>
          <p:cNvSpPr/>
          <p:nvPr/>
        </p:nvSpPr>
        <p:spPr>
          <a:xfrm>
            <a:off x="914401" y="2171701"/>
            <a:ext cx="7707611" cy="7511165"/>
          </a:xfrm>
          <a:custGeom>
            <a:avLst/>
            <a:gdLst>
              <a:gd name="connsiteX0" fmla="*/ 0 w 7707611"/>
              <a:gd name="connsiteY0" fmla="*/ 0 h 7511165"/>
              <a:gd name="connsiteX1" fmla="*/ 669969 w 7707611"/>
              <a:gd name="connsiteY1" fmla="*/ 0 h 7511165"/>
              <a:gd name="connsiteX2" fmla="*/ 1262862 w 7707611"/>
              <a:gd name="connsiteY2" fmla="*/ 0 h 7511165"/>
              <a:gd name="connsiteX3" fmla="*/ 1932832 w 7707611"/>
              <a:gd name="connsiteY3" fmla="*/ 0 h 7511165"/>
              <a:gd name="connsiteX4" fmla="*/ 2525725 w 7707611"/>
              <a:gd name="connsiteY4" fmla="*/ 0 h 7511165"/>
              <a:gd name="connsiteX5" fmla="*/ 3118618 w 7707611"/>
              <a:gd name="connsiteY5" fmla="*/ 0 h 7511165"/>
              <a:gd name="connsiteX6" fmla="*/ 3711511 w 7707611"/>
              <a:gd name="connsiteY6" fmla="*/ 0 h 7511165"/>
              <a:gd name="connsiteX7" fmla="*/ 4073176 w 7707611"/>
              <a:gd name="connsiteY7" fmla="*/ 0 h 7511165"/>
              <a:gd name="connsiteX8" fmla="*/ 4743145 w 7707611"/>
              <a:gd name="connsiteY8" fmla="*/ 0 h 7511165"/>
              <a:gd name="connsiteX9" fmla="*/ 5104810 w 7707611"/>
              <a:gd name="connsiteY9" fmla="*/ 0 h 7511165"/>
              <a:gd name="connsiteX10" fmla="*/ 5697703 w 7707611"/>
              <a:gd name="connsiteY10" fmla="*/ 0 h 7511165"/>
              <a:gd name="connsiteX11" fmla="*/ 6444749 w 7707611"/>
              <a:gd name="connsiteY11" fmla="*/ 0 h 7511165"/>
              <a:gd name="connsiteX12" fmla="*/ 7191794 w 7707611"/>
              <a:gd name="connsiteY12" fmla="*/ 0 h 7511165"/>
              <a:gd name="connsiteX13" fmla="*/ 7707611 w 7707611"/>
              <a:gd name="connsiteY13" fmla="*/ 0 h 7511165"/>
              <a:gd name="connsiteX14" fmla="*/ 7707611 w 7707611"/>
              <a:gd name="connsiteY14" fmla="*/ 502670 h 7511165"/>
              <a:gd name="connsiteX15" fmla="*/ 7707611 w 7707611"/>
              <a:gd name="connsiteY15" fmla="*/ 930229 h 7511165"/>
              <a:gd name="connsiteX16" fmla="*/ 7707611 w 7707611"/>
              <a:gd name="connsiteY16" fmla="*/ 1508011 h 7511165"/>
              <a:gd name="connsiteX17" fmla="*/ 7707611 w 7707611"/>
              <a:gd name="connsiteY17" fmla="*/ 2085793 h 7511165"/>
              <a:gd name="connsiteX18" fmla="*/ 7707611 w 7707611"/>
              <a:gd name="connsiteY18" fmla="*/ 2588463 h 7511165"/>
              <a:gd name="connsiteX19" fmla="*/ 7707611 w 7707611"/>
              <a:gd name="connsiteY19" fmla="*/ 3316468 h 7511165"/>
              <a:gd name="connsiteX20" fmla="*/ 7707611 w 7707611"/>
              <a:gd name="connsiteY20" fmla="*/ 3744027 h 7511165"/>
              <a:gd name="connsiteX21" fmla="*/ 7707611 w 7707611"/>
              <a:gd name="connsiteY21" fmla="*/ 4472032 h 7511165"/>
              <a:gd name="connsiteX22" fmla="*/ 7707611 w 7707611"/>
              <a:gd name="connsiteY22" fmla="*/ 4899591 h 7511165"/>
              <a:gd name="connsiteX23" fmla="*/ 7707611 w 7707611"/>
              <a:gd name="connsiteY23" fmla="*/ 5552484 h 7511165"/>
              <a:gd name="connsiteX24" fmla="*/ 7707611 w 7707611"/>
              <a:gd name="connsiteY24" fmla="*/ 6280490 h 7511165"/>
              <a:gd name="connsiteX25" fmla="*/ 7707611 w 7707611"/>
              <a:gd name="connsiteY25" fmla="*/ 6632936 h 7511165"/>
              <a:gd name="connsiteX26" fmla="*/ 7707611 w 7707611"/>
              <a:gd name="connsiteY26" fmla="*/ 7511165 h 7511165"/>
              <a:gd name="connsiteX27" fmla="*/ 6960566 w 7707611"/>
              <a:gd name="connsiteY27" fmla="*/ 7511165 h 7511165"/>
              <a:gd name="connsiteX28" fmla="*/ 6213520 w 7707611"/>
              <a:gd name="connsiteY28" fmla="*/ 7511165 h 7511165"/>
              <a:gd name="connsiteX29" fmla="*/ 5697703 w 7707611"/>
              <a:gd name="connsiteY29" fmla="*/ 7511165 h 7511165"/>
              <a:gd name="connsiteX30" fmla="*/ 5104810 w 7707611"/>
              <a:gd name="connsiteY30" fmla="*/ 7511165 h 7511165"/>
              <a:gd name="connsiteX31" fmla="*/ 4666069 w 7707611"/>
              <a:gd name="connsiteY31" fmla="*/ 7511165 h 7511165"/>
              <a:gd name="connsiteX32" fmla="*/ 3996100 w 7707611"/>
              <a:gd name="connsiteY32" fmla="*/ 7511165 h 7511165"/>
              <a:gd name="connsiteX33" fmla="*/ 3249054 w 7707611"/>
              <a:gd name="connsiteY33" fmla="*/ 7511165 h 7511165"/>
              <a:gd name="connsiteX34" fmla="*/ 2733237 w 7707611"/>
              <a:gd name="connsiteY34" fmla="*/ 7511165 h 7511165"/>
              <a:gd name="connsiteX35" fmla="*/ 1986192 w 7707611"/>
              <a:gd name="connsiteY35" fmla="*/ 7511165 h 7511165"/>
              <a:gd name="connsiteX36" fmla="*/ 1393299 w 7707611"/>
              <a:gd name="connsiteY36" fmla="*/ 7511165 h 7511165"/>
              <a:gd name="connsiteX37" fmla="*/ 646254 w 7707611"/>
              <a:gd name="connsiteY37" fmla="*/ 7511165 h 7511165"/>
              <a:gd name="connsiteX38" fmla="*/ 0 w 7707611"/>
              <a:gd name="connsiteY38" fmla="*/ 7511165 h 7511165"/>
              <a:gd name="connsiteX39" fmla="*/ 0 w 7707611"/>
              <a:gd name="connsiteY39" fmla="*/ 7083606 h 7511165"/>
              <a:gd name="connsiteX40" fmla="*/ 0 w 7707611"/>
              <a:gd name="connsiteY40" fmla="*/ 6430713 h 7511165"/>
              <a:gd name="connsiteX41" fmla="*/ 0 w 7707611"/>
              <a:gd name="connsiteY41" fmla="*/ 5777819 h 7511165"/>
              <a:gd name="connsiteX42" fmla="*/ 0 w 7707611"/>
              <a:gd name="connsiteY42" fmla="*/ 5049814 h 7511165"/>
              <a:gd name="connsiteX43" fmla="*/ 0 w 7707611"/>
              <a:gd name="connsiteY43" fmla="*/ 4697367 h 7511165"/>
              <a:gd name="connsiteX44" fmla="*/ 0 w 7707611"/>
              <a:gd name="connsiteY44" fmla="*/ 4344920 h 7511165"/>
              <a:gd name="connsiteX45" fmla="*/ 0 w 7707611"/>
              <a:gd name="connsiteY45" fmla="*/ 3616915 h 7511165"/>
              <a:gd name="connsiteX46" fmla="*/ 0 w 7707611"/>
              <a:gd name="connsiteY46" fmla="*/ 3114245 h 7511165"/>
              <a:gd name="connsiteX47" fmla="*/ 0 w 7707611"/>
              <a:gd name="connsiteY47" fmla="*/ 2386239 h 7511165"/>
              <a:gd name="connsiteX48" fmla="*/ 0 w 7707611"/>
              <a:gd name="connsiteY48" fmla="*/ 1883569 h 7511165"/>
              <a:gd name="connsiteX49" fmla="*/ 0 w 7707611"/>
              <a:gd name="connsiteY49" fmla="*/ 1230675 h 7511165"/>
              <a:gd name="connsiteX50" fmla="*/ 0 w 7707611"/>
              <a:gd name="connsiteY50" fmla="*/ 803117 h 7511165"/>
              <a:gd name="connsiteX51" fmla="*/ 0 w 7707611"/>
              <a:gd name="connsiteY51" fmla="*/ 0 h 7511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707611" h="7511165" fill="none" extrusionOk="0">
                <a:moveTo>
                  <a:pt x="0" y="0"/>
                </a:moveTo>
                <a:cubicBezTo>
                  <a:pt x="226270" y="-29949"/>
                  <a:pt x="411840" y="6653"/>
                  <a:pt x="669969" y="0"/>
                </a:cubicBezTo>
                <a:cubicBezTo>
                  <a:pt x="928098" y="-6653"/>
                  <a:pt x="985248" y="31698"/>
                  <a:pt x="1262862" y="0"/>
                </a:cubicBezTo>
                <a:cubicBezTo>
                  <a:pt x="1540476" y="-31698"/>
                  <a:pt x="1712864" y="44093"/>
                  <a:pt x="1932832" y="0"/>
                </a:cubicBezTo>
                <a:cubicBezTo>
                  <a:pt x="2152800" y="-44093"/>
                  <a:pt x="2266696" y="44909"/>
                  <a:pt x="2525725" y="0"/>
                </a:cubicBezTo>
                <a:cubicBezTo>
                  <a:pt x="2784754" y="-44909"/>
                  <a:pt x="2830567" y="57390"/>
                  <a:pt x="3118618" y="0"/>
                </a:cubicBezTo>
                <a:cubicBezTo>
                  <a:pt x="3406669" y="-57390"/>
                  <a:pt x="3452324" y="64847"/>
                  <a:pt x="3711511" y="0"/>
                </a:cubicBezTo>
                <a:cubicBezTo>
                  <a:pt x="3970698" y="-64847"/>
                  <a:pt x="3902801" y="26572"/>
                  <a:pt x="4073176" y="0"/>
                </a:cubicBezTo>
                <a:cubicBezTo>
                  <a:pt x="4243552" y="-26572"/>
                  <a:pt x="4519863" y="79530"/>
                  <a:pt x="4743145" y="0"/>
                </a:cubicBezTo>
                <a:cubicBezTo>
                  <a:pt x="4966427" y="-79530"/>
                  <a:pt x="4977897" y="6004"/>
                  <a:pt x="5104810" y="0"/>
                </a:cubicBezTo>
                <a:cubicBezTo>
                  <a:pt x="5231724" y="-6004"/>
                  <a:pt x="5449022" y="23032"/>
                  <a:pt x="5697703" y="0"/>
                </a:cubicBezTo>
                <a:cubicBezTo>
                  <a:pt x="5946384" y="-23032"/>
                  <a:pt x="6135868" y="34098"/>
                  <a:pt x="6444749" y="0"/>
                </a:cubicBezTo>
                <a:cubicBezTo>
                  <a:pt x="6753630" y="-34098"/>
                  <a:pt x="6944983" y="38836"/>
                  <a:pt x="7191794" y="0"/>
                </a:cubicBezTo>
                <a:cubicBezTo>
                  <a:pt x="7438606" y="-38836"/>
                  <a:pt x="7582574" y="27220"/>
                  <a:pt x="7707611" y="0"/>
                </a:cubicBezTo>
                <a:cubicBezTo>
                  <a:pt x="7757338" y="177550"/>
                  <a:pt x="7652263" y="256619"/>
                  <a:pt x="7707611" y="502670"/>
                </a:cubicBezTo>
                <a:cubicBezTo>
                  <a:pt x="7762959" y="748721"/>
                  <a:pt x="7682987" y="755918"/>
                  <a:pt x="7707611" y="930229"/>
                </a:cubicBezTo>
                <a:cubicBezTo>
                  <a:pt x="7732235" y="1104540"/>
                  <a:pt x="7673076" y="1227765"/>
                  <a:pt x="7707611" y="1508011"/>
                </a:cubicBezTo>
                <a:cubicBezTo>
                  <a:pt x="7742146" y="1788257"/>
                  <a:pt x="7685153" y="1892982"/>
                  <a:pt x="7707611" y="2085793"/>
                </a:cubicBezTo>
                <a:cubicBezTo>
                  <a:pt x="7730069" y="2278604"/>
                  <a:pt x="7681134" y="2401260"/>
                  <a:pt x="7707611" y="2588463"/>
                </a:cubicBezTo>
                <a:cubicBezTo>
                  <a:pt x="7734088" y="2775666"/>
                  <a:pt x="7632744" y="3013166"/>
                  <a:pt x="7707611" y="3316468"/>
                </a:cubicBezTo>
                <a:cubicBezTo>
                  <a:pt x="7782478" y="3619771"/>
                  <a:pt x="7679054" y="3571599"/>
                  <a:pt x="7707611" y="3744027"/>
                </a:cubicBezTo>
                <a:cubicBezTo>
                  <a:pt x="7736168" y="3916455"/>
                  <a:pt x="7680441" y="4289728"/>
                  <a:pt x="7707611" y="4472032"/>
                </a:cubicBezTo>
                <a:cubicBezTo>
                  <a:pt x="7734781" y="4654337"/>
                  <a:pt x="7687855" y="4788713"/>
                  <a:pt x="7707611" y="4899591"/>
                </a:cubicBezTo>
                <a:cubicBezTo>
                  <a:pt x="7727367" y="5010469"/>
                  <a:pt x="7684621" y="5309127"/>
                  <a:pt x="7707611" y="5552484"/>
                </a:cubicBezTo>
                <a:cubicBezTo>
                  <a:pt x="7730601" y="5795841"/>
                  <a:pt x="7657051" y="6097471"/>
                  <a:pt x="7707611" y="6280490"/>
                </a:cubicBezTo>
                <a:cubicBezTo>
                  <a:pt x="7758171" y="6463509"/>
                  <a:pt x="7679242" y="6494931"/>
                  <a:pt x="7707611" y="6632936"/>
                </a:cubicBezTo>
                <a:cubicBezTo>
                  <a:pt x="7735980" y="6770941"/>
                  <a:pt x="7695968" y="7323923"/>
                  <a:pt x="7707611" y="7511165"/>
                </a:cubicBezTo>
                <a:cubicBezTo>
                  <a:pt x="7480946" y="7583820"/>
                  <a:pt x="7267533" y="7440179"/>
                  <a:pt x="6960566" y="7511165"/>
                </a:cubicBezTo>
                <a:cubicBezTo>
                  <a:pt x="6653599" y="7582151"/>
                  <a:pt x="6389022" y="7499762"/>
                  <a:pt x="6213520" y="7511165"/>
                </a:cubicBezTo>
                <a:cubicBezTo>
                  <a:pt x="6038018" y="7522568"/>
                  <a:pt x="5807629" y="7450400"/>
                  <a:pt x="5697703" y="7511165"/>
                </a:cubicBezTo>
                <a:cubicBezTo>
                  <a:pt x="5587777" y="7571930"/>
                  <a:pt x="5317355" y="7474502"/>
                  <a:pt x="5104810" y="7511165"/>
                </a:cubicBezTo>
                <a:cubicBezTo>
                  <a:pt x="4892265" y="7547828"/>
                  <a:pt x="4883325" y="7462712"/>
                  <a:pt x="4666069" y="7511165"/>
                </a:cubicBezTo>
                <a:cubicBezTo>
                  <a:pt x="4448813" y="7559618"/>
                  <a:pt x="4313279" y="7461668"/>
                  <a:pt x="3996100" y="7511165"/>
                </a:cubicBezTo>
                <a:cubicBezTo>
                  <a:pt x="3678921" y="7560662"/>
                  <a:pt x="3460967" y="7477709"/>
                  <a:pt x="3249054" y="7511165"/>
                </a:cubicBezTo>
                <a:cubicBezTo>
                  <a:pt x="3037141" y="7544621"/>
                  <a:pt x="2839534" y="7497144"/>
                  <a:pt x="2733237" y="7511165"/>
                </a:cubicBezTo>
                <a:cubicBezTo>
                  <a:pt x="2626940" y="7525186"/>
                  <a:pt x="2263364" y="7465951"/>
                  <a:pt x="1986192" y="7511165"/>
                </a:cubicBezTo>
                <a:cubicBezTo>
                  <a:pt x="1709020" y="7556379"/>
                  <a:pt x="1568848" y="7487857"/>
                  <a:pt x="1393299" y="7511165"/>
                </a:cubicBezTo>
                <a:cubicBezTo>
                  <a:pt x="1217750" y="7534473"/>
                  <a:pt x="816756" y="7460074"/>
                  <a:pt x="646254" y="7511165"/>
                </a:cubicBezTo>
                <a:cubicBezTo>
                  <a:pt x="475753" y="7562256"/>
                  <a:pt x="129809" y="7461850"/>
                  <a:pt x="0" y="7511165"/>
                </a:cubicBezTo>
                <a:cubicBezTo>
                  <a:pt x="-17277" y="7357547"/>
                  <a:pt x="39313" y="7246579"/>
                  <a:pt x="0" y="7083606"/>
                </a:cubicBezTo>
                <a:cubicBezTo>
                  <a:pt x="-39313" y="6920633"/>
                  <a:pt x="47266" y="6711093"/>
                  <a:pt x="0" y="6430713"/>
                </a:cubicBezTo>
                <a:cubicBezTo>
                  <a:pt x="-47266" y="6150333"/>
                  <a:pt x="36027" y="5978546"/>
                  <a:pt x="0" y="5777819"/>
                </a:cubicBezTo>
                <a:cubicBezTo>
                  <a:pt x="-36027" y="5577092"/>
                  <a:pt x="25997" y="5365678"/>
                  <a:pt x="0" y="5049814"/>
                </a:cubicBezTo>
                <a:cubicBezTo>
                  <a:pt x="-25997" y="4733950"/>
                  <a:pt x="27971" y="4818063"/>
                  <a:pt x="0" y="4697367"/>
                </a:cubicBezTo>
                <a:cubicBezTo>
                  <a:pt x="-27971" y="4576671"/>
                  <a:pt x="14452" y="4457708"/>
                  <a:pt x="0" y="4344920"/>
                </a:cubicBezTo>
                <a:cubicBezTo>
                  <a:pt x="-14452" y="4232132"/>
                  <a:pt x="55430" y="3763417"/>
                  <a:pt x="0" y="3616915"/>
                </a:cubicBezTo>
                <a:cubicBezTo>
                  <a:pt x="-55430" y="3470413"/>
                  <a:pt x="48040" y="3241259"/>
                  <a:pt x="0" y="3114245"/>
                </a:cubicBezTo>
                <a:cubicBezTo>
                  <a:pt x="-48040" y="2987231"/>
                  <a:pt x="32729" y="2593991"/>
                  <a:pt x="0" y="2386239"/>
                </a:cubicBezTo>
                <a:cubicBezTo>
                  <a:pt x="-32729" y="2178487"/>
                  <a:pt x="22103" y="2089312"/>
                  <a:pt x="0" y="1883569"/>
                </a:cubicBezTo>
                <a:cubicBezTo>
                  <a:pt x="-22103" y="1677826"/>
                  <a:pt x="63436" y="1376401"/>
                  <a:pt x="0" y="1230675"/>
                </a:cubicBezTo>
                <a:cubicBezTo>
                  <a:pt x="-63436" y="1084949"/>
                  <a:pt x="19473" y="934462"/>
                  <a:pt x="0" y="803117"/>
                </a:cubicBezTo>
                <a:cubicBezTo>
                  <a:pt x="-19473" y="671772"/>
                  <a:pt x="57198" y="211329"/>
                  <a:pt x="0" y="0"/>
                </a:cubicBezTo>
                <a:close/>
              </a:path>
              <a:path w="7707611" h="7511165" stroke="0" extrusionOk="0">
                <a:moveTo>
                  <a:pt x="0" y="0"/>
                </a:moveTo>
                <a:cubicBezTo>
                  <a:pt x="134004" y="-60683"/>
                  <a:pt x="269207" y="58352"/>
                  <a:pt x="515817" y="0"/>
                </a:cubicBezTo>
                <a:cubicBezTo>
                  <a:pt x="762427" y="-58352"/>
                  <a:pt x="795443" y="14441"/>
                  <a:pt x="877482" y="0"/>
                </a:cubicBezTo>
                <a:cubicBezTo>
                  <a:pt x="959522" y="-14441"/>
                  <a:pt x="1264370" y="89123"/>
                  <a:pt x="1624527" y="0"/>
                </a:cubicBezTo>
                <a:cubicBezTo>
                  <a:pt x="1984685" y="-89123"/>
                  <a:pt x="1985867" y="43350"/>
                  <a:pt x="2140344" y="0"/>
                </a:cubicBezTo>
                <a:cubicBezTo>
                  <a:pt x="2294821" y="-43350"/>
                  <a:pt x="2451513" y="52410"/>
                  <a:pt x="2656161" y="0"/>
                </a:cubicBezTo>
                <a:cubicBezTo>
                  <a:pt x="2860809" y="-52410"/>
                  <a:pt x="3245946" y="1444"/>
                  <a:pt x="3403207" y="0"/>
                </a:cubicBezTo>
                <a:cubicBezTo>
                  <a:pt x="3560468" y="-1444"/>
                  <a:pt x="3645214" y="25777"/>
                  <a:pt x="3841948" y="0"/>
                </a:cubicBezTo>
                <a:cubicBezTo>
                  <a:pt x="4038682" y="-25777"/>
                  <a:pt x="4439073" y="75390"/>
                  <a:pt x="4588993" y="0"/>
                </a:cubicBezTo>
                <a:cubicBezTo>
                  <a:pt x="4738914" y="-75390"/>
                  <a:pt x="5180060" y="14859"/>
                  <a:pt x="5336038" y="0"/>
                </a:cubicBezTo>
                <a:cubicBezTo>
                  <a:pt x="5492016" y="-14859"/>
                  <a:pt x="5768019" y="24814"/>
                  <a:pt x="5928932" y="0"/>
                </a:cubicBezTo>
                <a:cubicBezTo>
                  <a:pt x="6089845" y="-24814"/>
                  <a:pt x="6318088" y="28846"/>
                  <a:pt x="6675977" y="0"/>
                </a:cubicBezTo>
                <a:cubicBezTo>
                  <a:pt x="7033867" y="-28846"/>
                  <a:pt x="6947969" y="37402"/>
                  <a:pt x="7191794" y="0"/>
                </a:cubicBezTo>
                <a:cubicBezTo>
                  <a:pt x="7435619" y="-37402"/>
                  <a:pt x="7482541" y="22031"/>
                  <a:pt x="7707611" y="0"/>
                </a:cubicBezTo>
                <a:cubicBezTo>
                  <a:pt x="7715654" y="257892"/>
                  <a:pt x="7637433" y="467787"/>
                  <a:pt x="7707611" y="652894"/>
                </a:cubicBezTo>
                <a:cubicBezTo>
                  <a:pt x="7777789" y="838001"/>
                  <a:pt x="7691372" y="1092662"/>
                  <a:pt x="7707611" y="1230675"/>
                </a:cubicBezTo>
                <a:cubicBezTo>
                  <a:pt x="7723850" y="1368688"/>
                  <a:pt x="7659943" y="1631243"/>
                  <a:pt x="7707611" y="1808457"/>
                </a:cubicBezTo>
                <a:cubicBezTo>
                  <a:pt x="7755279" y="1985671"/>
                  <a:pt x="7651937" y="2330665"/>
                  <a:pt x="7707611" y="2461351"/>
                </a:cubicBezTo>
                <a:cubicBezTo>
                  <a:pt x="7763285" y="2592037"/>
                  <a:pt x="7648202" y="2838478"/>
                  <a:pt x="7707611" y="3114245"/>
                </a:cubicBezTo>
                <a:cubicBezTo>
                  <a:pt x="7767020" y="3390012"/>
                  <a:pt x="7679681" y="3578882"/>
                  <a:pt x="7707611" y="3767138"/>
                </a:cubicBezTo>
                <a:cubicBezTo>
                  <a:pt x="7735541" y="3955394"/>
                  <a:pt x="7666331" y="3967199"/>
                  <a:pt x="7707611" y="4119585"/>
                </a:cubicBezTo>
                <a:cubicBezTo>
                  <a:pt x="7748891" y="4271971"/>
                  <a:pt x="7692973" y="4333881"/>
                  <a:pt x="7707611" y="4547144"/>
                </a:cubicBezTo>
                <a:cubicBezTo>
                  <a:pt x="7722249" y="4760407"/>
                  <a:pt x="7696597" y="5003122"/>
                  <a:pt x="7707611" y="5200037"/>
                </a:cubicBezTo>
                <a:cubicBezTo>
                  <a:pt x="7718625" y="5396952"/>
                  <a:pt x="7698072" y="5474117"/>
                  <a:pt x="7707611" y="5702708"/>
                </a:cubicBezTo>
                <a:cubicBezTo>
                  <a:pt x="7717150" y="5931299"/>
                  <a:pt x="7678312" y="6023082"/>
                  <a:pt x="7707611" y="6130266"/>
                </a:cubicBezTo>
                <a:cubicBezTo>
                  <a:pt x="7736910" y="6237450"/>
                  <a:pt x="7667422" y="6500171"/>
                  <a:pt x="7707611" y="6783160"/>
                </a:cubicBezTo>
                <a:cubicBezTo>
                  <a:pt x="7747800" y="7066149"/>
                  <a:pt x="7655788" y="7183602"/>
                  <a:pt x="7707611" y="7511165"/>
                </a:cubicBezTo>
                <a:cubicBezTo>
                  <a:pt x="7525825" y="7565961"/>
                  <a:pt x="7289705" y="7505001"/>
                  <a:pt x="7114718" y="7511165"/>
                </a:cubicBezTo>
                <a:cubicBezTo>
                  <a:pt x="6939731" y="7517329"/>
                  <a:pt x="6764804" y="7471145"/>
                  <a:pt x="6675977" y="7511165"/>
                </a:cubicBezTo>
                <a:cubicBezTo>
                  <a:pt x="6587150" y="7551185"/>
                  <a:pt x="6333173" y="7469934"/>
                  <a:pt x="6006008" y="7511165"/>
                </a:cubicBezTo>
                <a:cubicBezTo>
                  <a:pt x="5678843" y="7552396"/>
                  <a:pt x="5659821" y="7463485"/>
                  <a:pt x="5567267" y="7511165"/>
                </a:cubicBezTo>
                <a:cubicBezTo>
                  <a:pt x="5474713" y="7558845"/>
                  <a:pt x="5209011" y="7437348"/>
                  <a:pt x="4897297" y="7511165"/>
                </a:cubicBezTo>
                <a:cubicBezTo>
                  <a:pt x="4585583" y="7584982"/>
                  <a:pt x="4635805" y="7499811"/>
                  <a:pt x="4535633" y="7511165"/>
                </a:cubicBezTo>
                <a:cubicBezTo>
                  <a:pt x="4435461" y="7522519"/>
                  <a:pt x="4104624" y="7434592"/>
                  <a:pt x="3865663" y="7511165"/>
                </a:cubicBezTo>
                <a:cubicBezTo>
                  <a:pt x="3626702" y="7587738"/>
                  <a:pt x="3534883" y="7484672"/>
                  <a:pt x="3426922" y="7511165"/>
                </a:cubicBezTo>
                <a:cubicBezTo>
                  <a:pt x="3318961" y="7537658"/>
                  <a:pt x="3184402" y="7474362"/>
                  <a:pt x="3065258" y="7511165"/>
                </a:cubicBezTo>
                <a:cubicBezTo>
                  <a:pt x="2946114" y="7547968"/>
                  <a:pt x="2773181" y="7487752"/>
                  <a:pt x="2626517" y="7511165"/>
                </a:cubicBezTo>
                <a:cubicBezTo>
                  <a:pt x="2479853" y="7534578"/>
                  <a:pt x="2186013" y="7447740"/>
                  <a:pt x="1956547" y="7511165"/>
                </a:cubicBezTo>
                <a:cubicBezTo>
                  <a:pt x="1727081" y="7574590"/>
                  <a:pt x="1695227" y="7509894"/>
                  <a:pt x="1517806" y="7511165"/>
                </a:cubicBezTo>
                <a:cubicBezTo>
                  <a:pt x="1340385" y="7512436"/>
                  <a:pt x="1309015" y="7488049"/>
                  <a:pt x="1156142" y="7511165"/>
                </a:cubicBezTo>
                <a:cubicBezTo>
                  <a:pt x="1003269" y="7534281"/>
                  <a:pt x="814686" y="7485794"/>
                  <a:pt x="717401" y="7511165"/>
                </a:cubicBezTo>
                <a:cubicBezTo>
                  <a:pt x="620116" y="7536536"/>
                  <a:pt x="357695" y="7487007"/>
                  <a:pt x="0" y="7511165"/>
                </a:cubicBezTo>
                <a:cubicBezTo>
                  <a:pt x="-24644" y="7258860"/>
                  <a:pt x="44771" y="7183133"/>
                  <a:pt x="0" y="6933383"/>
                </a:cubicBezTo>
                <a:cubicBezTo>
                  <a:pt x="-44771" y="6683633"/>
                  <a:pt x="46124" y="6477457"/>
                  <a:pt x="0" y="6355601"/>
                </a:cubicBezTo>
                <a:cubicBezTo>
                  <a:pt x="-46124" y="6233745"/>
                  <a:pt x="13659" y="6034517"/>
                  <a:pt x="0" y="5928043"/>
                </a:cubicBezTo>
                <a:cubicBezTo>
                  <a:pt x="-13659" y="5821569"/>
                  <a:pt x="49602" y="5472792"/>
                  <a:pt x="0" y="5350261"/>
                </a:cubicBezTo>
                <a:cubicBezTo>
                  <a:pt x="-49602" y="5227730"/>
                  <a:pt x="19058" y="4995161"/>
                  <a:pt x="0" y="4772479"/>
                </a:cubicBezTo>
                <a:cubicBezTo>
                  <a:pt x="-19058" y="4549797"/>
                  <a:pt x="46115" y="4384800"/>
                  <a:pt x="0" y="4194697"/>
                </a:cubicBezTo>
                <a:cubicBezTo>
                  <a:pt x="-46115" y="4004594"/>
                  <a:pt x="40944" y="3852633"/>
                  <a:pt x="0" y="3616915"/>
                </a:cubicBezTo>
                <a:cubicBezTo>
                  <a:pt x="-40944" y="3381197"/>
                  <a:pt x="35492" y="3316227"/>
                  <a:pt x="0" y="3114245"/>
                </a:cubicBezTo>
                <a:cubicBezTo>
                  <a:pt x="-35492" y="2912263"/>
                  <a:pt x="30605" y="2638094"/>
                  <a:pt x="0" y="2461351"/>
                </a:cubicBezTo>
                <a:cubicBezTo>
                  <a:pt x="-30605" y="2284608"/>
                  <a:pt x="25395" y="2039138"/>
                  <a:pt x="0" y="1883569"/>
                </a:cubicBezTo>
                <a:cubicBezTo>
                  <a:pt x="-25395" y="1728000"/>
                  <a:pt x="588" y="1317727"/>
                  <a:pt x="0" y="1155564"/>
                </a:cubicBezTo>
                <a:cubicBezTo>
                  <a:pt x="-588" y="993402"/>
                  <a:pt x="46665" y="512972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88" indent="-742988">
              <a:lnSpc>
                <a:spcPct val="150000"/>
              </a:lnSpc>
              <a:buAutoNum type="arabicPeriod"/>
            </a:pPr>
            <a:r>
              <a:rPr lang="en-US" sz="3600" b="1" dirty="0">
                <a:solidFill>
                  <a:srgbClr val="0070C0"/>
                </a:solidFill>
                <a:latin typeface="Cooper Black" panose="0208090404030B020404" pitchFamily="18" charset="0"/>
              </a:rPr>
              <a:t>Automatic 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70C0"/>
                </a:solidFill>
                <a:latin typeface="Cooper Black" panose="0208090404030B020404" pitchFamily="18" charset="0"/>
              </a:rPr>
              <a:t>translation function </a:t>
            </a:r>
            <a:endParaRPr lang="en-US" sz="3600" dirty="0">
              <a:solidFill>
                <a:srgbClr val="0070C0"/>
              </a:solidFill>
              <a:latin typeface="Cooper Black" panose="0208090404030B0204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chemeClr val="tx1"/>
                </a:solidFill>
                <a:latin typeface="Cooper Black" panose="0208090404030B020404" pitchFamily="18" charset="0"/>
              </a:rPr>
              <a:t>–  When: in 10 years 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chemeClr val="tx1"/>
                </a:solidFill>
                <a:latin typeface="Cooper Black" panose="0208090404030B020404" pitchFamily="18" charset="0"/>
              </a:rPr>
              <a:t>–  Who: social network users 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chemeClr val="tx1"/>
                </a:solidFill>
                <a:latin typeface="Cooper Black" panose="0208090404030B020404" pitchFamily="18" charset="0"/>
              </a:rPr>
              <a:t>–  How: translate comments and private messages in all languages 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chemeClr val="tx1"/>
                </a:solidFill>
                <a:latin typeface="Cooper Black" panose="0208090404030B020404" pitchFamily="18" charset="0"/>
              </a:rPr>
              <a:t>–  Why: remove language barriers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27D9AA-3014-1713-06D2-4494C2081A7D}"/>
              </a:ext>
            </a:extLst>
          </p:cNvPr>
          <p:cNvSpPr/>
          <p:nvPr/>
        </p:nvSpPr>
        <p:spPr>
          <a:xfrm>
            <a:off x="9266321" y="2230408"/>
            <a:ext cx="8229600" cy="7452458"/>
          </a:xfrm>
          <a:custGeom>
            <a:avLst/>
            <a:gdLst>
              <a:gd name="connsiteX0" fmla="*/ 0 w 8229600"/>
              <a:gd name="connsiteY0" fmla="*/ 0 h 7452458"/>
              <a:gd name="connsiteX1" fmla="*/ 670125 w 8229600"/>
              <a:gd name="connsiteY1" fmla="*/ 0 h 7452458"/>
              <a:gd name="connsiteX2" fmla="*/ 1257953 w 8229600"/>
              <a:gd name="connsiteY2" fmla="*/ 0 h 7452458"/>
              <a:gd name="connsiteX3" fmla="*/ 1845782 w 8229600"/>
              <a:gd name="connsiteY3" fmla="*/ 0 h 7452458"/>
              <a:gd name="connsiteX4" fmla="*/ 2433610 w 8229600"/>
              <a:gd name="connsiteY4" fmla="*/ 0 h 7452458"/>
              <a:gd name="connsiteX5" fmla="*/ 2774551 w 8229600"/>
              <a:gd name="connsiteY5" fmla="*/ 0 h 7452458"/>
              <a:gd name="connsiteX6" fmla="*/ 3444675 w 8229600"/>
              <a:gd name="connsiteY6" fmla="*/ 0 h 7452458"/>
              <a:gd name="connsiteX7" fmla="*/ 3785616 w 8229600"/>
              <a:gd name="connsiteY7" fmla="*/ 0 h 7452458"/>
              <a:gd name="connsiteX8" fmla="*/ 4373445 w 8229600"/>
              <a:gd name="connsiteY8" fmla="*/ 0 h 7452458"/>
              <a:gd name="connsiteX9" fmla="*/ 5125865 w 8229600"/>
              <a:gd name="connsiteY9" fmla="*/ 0 h 7452458"/>
              <a:gd name="connsiteX10" fmla="*/ 5878286 w 8229600"/>
              <a:gd name="connsiteY10" fmla="*/ 0 h 7452458"/>
              <a:gd name="connsiteX11" fmla="*/ 6548410 w 8229600"/>
              <a:gd name="connsiteY11" fmla="*/ 0 h 7452458"/>
              <a:gd name="connsiteX12" fmla="*/ 7053943 w 8229600"/>
              <a:gd name="connsiteY12" fmla="*/ 0 h 7452458"/>
              <a:gd name="connsiteX13" fmla="*/ 7394883 w 8229600"/>
              <a:gd name="connsiteY13" fmla="*/ 0 h 7452458"/>
              <a:gd name="connsiteX14" fmla="*/ 8229600 w 8229600"/>
              <a:gd name="connsiteY14" fmla="*/ 0 h 7452458"/>
              <a:gd name="connsiteX15" fmla="*/ 8229600 w 8229600"/>
              <a:gd name="connsiteY15" fmla="*/ 647791 h 7452458"/>
              <a:gd name="connsiteX16" fmla="*/ 8229600 w 8229600"/>
              <a:gd name="connsiteY16" fmla="*/ 1146532 h 7452458"/>
              <a:gd name="connsiteX17" fmla="*/ 8229600 w 8229600"/>
              <a:gd name="connsiteY17" fmla="*/ 1868847 h 7452458"/>
              <a:gd name="connsiteX18" fmla="*/ 8229600 w 8229600"/>
              <a:gd name="connsiteY18" fmla="*/ 2293064 h 7452458"/>
              <a:gd name="connsiteX19" fmla="*/ 8229600 w 8229600"/>
              <a:gd name="connsiteY19" fmla="*/ 3015379 h 7452458"/>
              <a:gd name="connsiteX20" fmla="*/ 8229600 w 8229600"/>
              <a:gd name="connsiteY20" fmla="*/ 3439596 h 7452458"/>
              <a:gd name="connsiteX21" fmla="*/ 8229600 w 8229600"/>
              <a:gd name="connsiteY21" fmla="*/ 4087387 h 7452458"/>
              <a:gd name="connsiteX22" fmla="*/ 8229600 w 8229600"/>
              <a:gd name="connsiteY22" fmla="*/ 4809702 h 7452458"/>
              <a:gd name="connsiteX23" fmla="*/ 8229600 w 8229600"/>
              <a:gd name="connsiteY23" fmla="*/ 5159394 h 7452458"/>
              <a:gd name="connsiteX24" fmla="*/ 8229600 w 8229600"/>
              <a:gd name="connsiteY24" fmla="*/ 5881709 h 7452458"/>
              <a:gd name="connsiteX25" fmla="*/ 8229600 w 8229600"/>
              <a:gd name="connsiteY25" fmla="*/ 6604024 h 7452458"/>
              <a:gd name="connsiteX26" fmla="*/ 8229600 w 8229600"/>
              <a:gd name="connsiteY26" fmla="*/ 6953717 h 7452458"/>
              <a:gd name="connsiteX27" fmla="*/ 8229600 w 8229600"/>
              <a:gd name="connsiteY27" fmla="*/ 7452458 h 7452458"/>
              <a:gd name="connsiteX28" fmla="*/ 7724067 w 8229600"/>
              <a:gd name="connsiteY28" fmla="*/ 7452458 h 7452458"/>
              <a:gd name="connsiteX29" fmla="*/ 7300831 w 8229600"/>
              <a:gd name="connsiteY29" fmla="*/ 7452458 h 7452458"/>
              <a:gd name="connsiteX30" fmla="*/ 6630706 w 8229600"/>
              <a:gd name="connsiteY30" fmla="*/ 7452458 h 7452458"/>
              <a:gd name="connsiteX31" fmla="*/ 5878286 w 8229600"/>
              <a:gd name="connsiteY31" fmla="*/ 7452458 h 7452458"/>
              <a:gd name="connsiteX32" fmla="*/ 5372753 w 8229600"/>
              <a:gd name="connsiteY32" fmla="*/ 7452458 h 7452458"/>
              <a:gd name="connsiteX33" fmla="*/ 4620333 w 8229600"/>
              <a:gd name="connsiteY33" fmla="*/ 7452458 h 7452458"/>
              <a:gd name="connsiteX34" fmla="*/ 4032504 w 8229600"/>
              <a:gd name="connsiteY34" fmla="*/ 7452458 h 7452458"/>
              <a:gd name="connsiteX35" fmla="*/ 3280083 w 8229600"/>
              <a:gd name="connsiteY35" fmla="*/ 7452458 h 7452458"/>
              <a:gd name="connsiteX36" fmla="*/ 2527663 w 8229600"/>
              <a:gd name="connsiteY36" fmla="*/ 7452458 h 7452458"/>
              <a:gd name="connsiteX37" fmla="*/ 2104426 w 8229600"/>
              <a:gd name="connsiteY37" fmla="*/ 7452458 h 7452458"/>
              <a:gd name="connsiteX38" fmla="*/ 1598894 w 8229600"/>
              <a:gd name="connsiteY38" fmla="*/ 7452458 h 7452458"/>
              <a:gd name="connsiteX39" fmla="*/ 1011065 w 8229600"/>
              <a:gd name="connsiteY39" fmla="*/ 7452458 h 7452458"/>
              <a:gd name="connsiteX40" fmla="*/ 0 w 8229600"/>
              <a:gd name="connsiteY40" fmla="*/ 7452458 h 7452458"/>
              <a:gd name="connsiteX41" fmla="*/ 0 w 8229600"/>
              <a:gd name="connsiteY41" fmla="*/ 6804667 h 7452458"/>
              <a:gd name="connsiteX42" fmla="*/ 0 w 8229600"/>
              <a:gd name="connsiteY42" fmla="*/ 6454975 h 7452458"/>
              <a:gd name="connsiteX43" fmla="*/ 0 w 8229600"/>
              <a:gd name="connsiteY43" fmla="*/ 5732660 h 7452458"/>
              <a:gd name="connsiteX44" fmla="*/ 0 w 8229600"/>
              <a:gd name="connsiteY44" fmla="*/ 5233919 h 7452458"/>
              <a:gd name="connsiteX45" fmla="*/ 0 w 8229600"/>
              <a:gd name="connsiteY45" fmla="*/ 4511603 h 7452458"/>
              <a:gd name="connsiteX46" fmla="*/ 0 w 8229600"/>
              <a:gd name="connsiteY46" fmla="*/ 4012862 h 7452458"/>
              <a:gd name="connsiteX47" fmla="*/ 0 w 8229600"/>
              <a:gd name="connsiteY47" fmla="*/ 3365071 h 7452458"/>
              <a:gd name="connsiteX48" fmla="*/ 0 w 8229600"/>
              <a:gd name="connsiteY48" fmla="*/ 2940855 h 7452458"/>
              <a:gd name="connsiteX49" fmla="*/ 0 w 8229600"/>
              <a:gd name="connsiteY49" fmla="*/ 2367589 h 7452458"/>
              <a:gd name="connsiteX50" fmla="*/ 0 w 8229600"/>
              <a:gd name="connsiteY50" fmla="*/ 1794323 h 7452458"/>
              <a:gd name="connsiteX51" fmla="*/ 0 w 8229600"/>
              <a:gd name="connsiteY51" fmla="*/ 1295581 h 7452458"/>
              <a:gd name="connsiteX52" fmla="*/ 0 w 8229600"/>
              <a:gd name="connsiteY52" fmla="*/ 796840 h 7452458"/>
              <a:gd name="connsiteX53" fmla="*/ 0 w 8229600"/>
              <a:gd name="connsiteY53" fmla="*/ 0 h 7452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8229600" h="7452458" fill="none" extrusionOk="0">
                <a:moveTo>
                  <a:pt x="0" y="0"/>
                </a:moveTo>
                <a:cubicBezTo>
                  <a:pt x="158378" y="-1088"/>
                  <a:pt x="339847" y="39588"/>
                  <a:pt x="670125" y="0"/>
                </a:cubicBezTo>
                <a:cubicBezTo>
                  <a:pt x="1000403" y="-39588"/>
                  <a:pt x="1040782" y="54751"/>
                  <a:pt x="1257953" y="0"/>
                </a:cubicBezTo>
                <a:cubicBezTo>
                  <a:pt x="1475124" y="-54751"/>
                  <a:pt x="1573398" y="46799"/>
                  <a:pt x="1845782" y="0"/>
                </a:cubicBezTo>
                <a:cubicBezTo>
                  <a:pt x="2118166" y="-46799"/>
                  <a:pt x="2269565" y="1696"/>
                  <a:pt x="2433610" y="0"/>
                </a:cubicBezTo>
                <a:cubicBezTo>
                  <a:pt x="2597655" y="-1696"/>
                  <a:pt x="2604291" y="34377"/>
                  <a:pt x="2774551" y="0"/>
                </a:cubicBezTo>
                <a:cubicBezTo>
                  <a:pt x="2944811" y="-34377"/>
                  <a:pt x="3302924" y="63123"/>
                  <a:pt x="3444675" y="0"/>
                </a:cubicBezTo>
                <a:cubicBezTo>
                  <a:pt x="3586426" y="-63123"/>
                  <a:pt x="3713469" y="39700"/>
                  <a:pt x="3785616" y="0"/>
                </a:cubicBezTo>
                <a:cubicBezTo>
                  <a:pt x="3857763" y="-39700"/>
                  <a:pt x="4123572" y="62800"/>
                  <a:pt x="4373445" y="0"/>
                </a:cubicBezTo>
                <a:cubicBezTo>
                  <a:pt x="4623318" y="-62800"/>
                  <a:pt x="4877233" y="27681"/>
                  <a:pt x="5125865" y="0"/>
                </a:cubicBezTo>
                <a:cubicBezTo>
                  <a:pt x="5374497" y="-27681"/>
                  <a:pt x="5540401" y="51469"/>
                  <a:pt x="5878286" y="0"/>
                </a:cubicBezTo>
                <a:cubicBezTo>
                  <a:pt x="6216171" y="-51469"/>
                  <a:pt x="6253895" y="69264"/>
                  <a:pt x="6548410" y="0"/>
                </a:cubicBezTo>
                <a:cubicBezTo>
                  <a:pt x="6842925" y="-69264"/>
                  <a:pt x="6809870" y="2024"/>
                  <a:pt x="7053943" y="0"/>
                </a:cubicBezTo>
                <a:cubicBezTo>
                  <a:pt x="7298016" y="-2024"/>
                  <a:pt x="7292116" y="12637"/>
                  <a:pt x="7394883" y="0"/>
                </a:cubicBezTo>
                <a:cubicBezTo>
                  <a:pt x="7497650" y="-12637"/>
                  <a:pt x="7939220" y="8475"/>
                  <a:pt x="8229600" y="0"/>
                </a:cubicBezTo>
                <a:cubicBezTo>
                  <a:pt x="8251107" y="307916"/>
                  <a:pt x="8192884" y="479781"/>
                  <a:pt x="8229600" y="647791"/>
                </a:cubicBezTo>
                <a:cubicBezTo>
                  <a:pt x="8266316" y="815801"/>
                  <a:pt x="8224288" y="1005439"/>
                  <a:pt x="8229600" y="1146532"/>
                </a:cubicBezTo>
                <a:cubicBezTo>
                  <a:pt x="8234912" y="1287625"/>
                  <a:pt x="8180314" y="1708455"/>
                  <a:pt x="8229600" y="1868847"/>
                </a:cubicBezTo>
                <a:cubicBezTo>
                  <a:pt x="8278886" y="2029240"/>
                  <a:pt x="8203914" y="2184300"/>
                  <a:pt x="8229600" y="2293064"/>
                </a:cubicBezTo>
                <a:cubicBezTo>
                  <a:pt x="8255286" y="2401828"/>
                  <a:pt x="8183284" y="2725427"/>
                  <a:pt x="8229600" y="3015379"/>
                </a:cubicBezTo>
                <a:cubicBezTo>
                  <a:pt x="8275916" y="3305331"/>
                  <a:pt x="8207563" y="3284036"/>
                  <a:pt x="8229600" y="3439596"/>
                </a:cubicBezTo>
                <a:cubicBezTo>
                  <a:pt x="8251637" y="3595156"/>
                  <a:pt x="8216772" y="3772444"/>
                  <a:pt x="8229600" y="4087387"/>
                </a:cubicBezTo>
                <a:cubicBezTo>
                  <a:pt x="8242428" y="4402330"/>
                  <a:pt x="8182529" y="4608924"/>
                  <a:pt x="8229600" y="4809702"/>
                </a:cubicBezTo>
                <a:cubicBezTo>
                  <a:pt x="8276671" y="5010481"/>
                  <a:pt x="8188801" y="5008783"/>
                  <a:pt x="8229600" y="5159394"/>
                </a:cubicBezTo>
                <a:cubicBezTo>
                  <a:pt x="8270399" y="5310005"/>
                  <a:pt x="8157897" y="5570615"/>
                  <a:pt x="8229600" y="5881709"/>
                </a:cubicBezTo>
                <a:cubicBezTo>
                  <a:pt x="8301303" y="6192803"/>
                  <a:pt x="8152331" y="6311949"/>
                  <a:pt x="8229600" y="6604024"/>
                </a:cubicBezTo>
                <a:cubicBezTo>
                  <a:pt x="8306869" y="6896100"/>
                  <a:pt x="8203809" y="6873302"/>
                  <a:pt x="8229600" y="6953717"/>
                </a:cubicBezTo>
                <a:cubicBezTo>
                  <a:pt x="8255391" y="7034132"/>
                  <a:pt x="8225919" y="7265792"/>
                  <a:pt x="8229600" y="7452458"/>
                </a:cubicBezTo>
                <a:cubicBezTo>
                  <a:pt x="8000822" y="7468566"/>
                  <a:pt x="7908721" y="7392823"/>
                  <a:pt x="7724067" y="7452458"/>
                </a:cubicBezTo>
                <a:cubicBezTo>
                  <a:pt x="7539413" y="7512093"/>
                  <a:pt x="7438994" y="7451260"/>
                  <a:pt x="7300831" y="7452458"/>
                </a:cubicBezTo>
                <a:cubicBezTo>
                  <a:pt x="7162668" y="7453656"/>
                  <a:pt x="6790135" y="7404033"/>
                  <a:pt x="6630706" y="7452458"/>
                </a:cubicBezTo>
                <a:cubicBezTo>
                  <a:pt x="6471277" y="7500883"/>
                  <a:pt x="6145706" y="7415982"/>
                  <a:pt x="5878286" y="7452458"/>
                </a:cubicBezTo>
                <a:cubicBezTo>
                  <a:pt x="5610866" y="7488934"/>
                  <a:pt x="5613804" y="7407129"/>
                  <a:pt x="5372753" y="7452458"/>
                </a:cubicBezTo>
                <a:cubicBezTo>
                  <a:pt x="5131702" y="7497787"/>
                  <a:pt x="4906502" y="7419408"/>
                  <a:pt x="4620333" y="7452458"/>
                </a:cubicBezTo>
                <a:cubicBezTo>
                  <a:pt x="4334164" y="7485508"/>
                  <a:pt x="4249503" y="7440859"/>
                  <a:pt x="4032504" y="7452458"/>
                </a:cubicBezTo>
                <a:cubicBezTo>
                  <a:pt x="3815505" y="7464057"/>
                  <a:pt x="3577786" y="7402571"/>
                  <a:pt x="3280083" y="7452458"/>
                </a:cubicBezTo>
                <a:cubicBezTo>
                  <a:pt x="2982380" y="7502345"/>
                  <a:pt x="2756325" y="7384428"/>
                  <a:pt x="2527663" y="7452458"/>
                </a:cubicBezTo>
                <a:cubicBezTo>
                  <a:pt x="2299001" y="7520488"/>
                  <a:pt x="2194915" y="7449691"/>
                  <a:pt x="2104426" y="7452458"/>
                </a:cubicBezTo>
                <a:cubicBezTo>
                  <a:pt x="2013937" y="7455225"/>
                  <a:pt x="1764578" y="7446264"/>
                  <a:pt x="1598894" y="7452458"/>
                </a:cubicBezTo>
                <a:cubicBezTo>
                  <a:pt x="1433210" y="7458652"/>
                  <a:pt x="1281284" y="7422104"/>
                  <a:pt x="1011065" y="7452458"/>
                </a:cubicBezTo>
                <a:cubicBezTo>
                  <a:pt x="740846" y="7482812"/>
                  <a:pt x="280202" y="7343444"/>
                  <a:pt x="0" y="7452458"/>
                </a:cubicBezTo>
                <a:cubicBezTo>
                  <a:pt x="-43770" y="7222818"/>
                  <a:pt x="64688" y="6985677"/>
                  <a:pt x="0" y="6804667"/>
                </a:cubicBezTo>
                <a:cubicBezTo>
                  <a:pt x="-64688" y="6623657"/>
                  <a:pt x="9718" y="6554132"/>
                  <a:pt x="0" y="6454975"/>
                </a:cubicBezTo>
                <a:cubicBezTo>
                  <a:pt x="-9718" y="6355818"/>
                  <a:pt x="20862" y="5993470"/>
                  <a:pt x="0" y="5732660"/>
                </a:cubicBezTo>
                <a:cubicBezTo>
                  <a:pt x="-20862" y="5471851"/>
                  <a:pt x="57124" y="5475671"/>
                  <a:pt x="0" y="5233919"/>
                </a:cubicBezTo>
                <a:cubicBezTo>
                  <a:pt x="-57124" y="4992167"/>
                  <a:pt x="60267" y="4703350"/>
                  <a:pt x="0" y="4511603"/>
                </a:cubicBezTo>
                <a:cubicBezTo>
                  <a:pt x="-60267" y="4319856"/>
                  <a:pt x="29658" y="4189944"/>
                  <a:pt x="0" y="4012862"/>
                </a:cubicBezTo>
                <a:cubicBezTo>
                  <a:pt x="-29658" y="3835780"/>
                  <a:pt x="29604" y="3600633"/>
                  <a:pt x="0" y="3365071"/>
                </a:cubicBezTo>
                <a:cubicBezTo>
                  <a:pt x="-29604" y="3129509"/>
                  <a:pt x="11349" y="3064310"/>
                  <a:pt x="0" y="2940855"/>
                </a:cubicBezTo>
                <a:cubicBezTo>
                  <a:pt x="-11349" y="2817400"/>
                  <a:pt x="40274" y="2542948"/>
                  <a:pt x="0" y="2367589"/>
                </a:cubicBezTo>
                <a:cubicBezTo>
                  <a:pt x="-40274" y="2192230"/>
                  <a:pt x="6879" y="2062141"/>
                  <a:pt x="0" y="1794323"/>
                </a:cubicBezTo>
                <a:cubicBezTo>
                  <a:pt x="-6879" y="1526505"/>
                  <a:pt x="59382" y="1467300"/>
                  <a:pt x="0" y="1295581"/>
                </a:cubicBezTo>
                <a:cubicBezTo>
                  <a:pt x="-59382" y="1123862"/>
                  <a:pt x="46201" y="991189"/>
                  <a:pt x="0" y="796840"/>
                </a:cubicBezTo>
                <a:cubicBezTo>
                  <a:pt x="-46201" y="602491"/>
                  <a:pt x="78221" y="317453"/>
                  <a:pt x="0" y="0"/>
                </a:cubicBezTo>
                <a:close/>
              </a:path>
              <a:path w="8229600" h="7452458" stroke="0" extrusionOk="0">
                <a:moveTo>
                  <a:pt x="0" y="0"/>
                </a:moveTo>
                <a:cubicBezTo>
                  <a:pt x="135527" y="-57494"/>
                  <a:pt x="376976" y="25161"/>
                  <a:pt x="505533" y="0"/>
                </a:cubicBezTo>
                <a:cubicBezTo>
                  <a:pt x="634090" y="-25161"/>
                  <a:pt x="695344" y="28865"/>
                  <a:pt x="846473" y="0"/>
                </a:cubicBezTo>
                <a:cubicBezTo>
                  <a:pt x="997602" y="-28865"/>
                  <a:pt x="1281262" y="36869"/>
                  <a:pt x="1598894" y="0"/>
                </a:cubicBezTo>
                <a:cubicBezTo>
                  <a:pt x="1916526" y="-36869"/>
                  <a:pt x="1915421" y="12977"/>
                  <a:pt x="2104426" y="0"/>
                </a:cubicBezTo>
                <a:cubicBezTo>
                  <a:pt x="2293431" y="-12977"/>
                  <a:pt x="2450212" y="51236"/>
                  <a:pt x="2609959" y="0"/>
                </a:cubicBezTo>
                <a:cubicBezTo>
                  <a:pt x="2769706" y="-51236"/>
                  <a:pt x="3088348" y="69552"/>
                  <a:pt x="3362379" y="0"/>
                </a:cubicBezTo>
                <a:cubicBezTo>
                  <a:pt x="3636410" y="-69552"/>
                  <a:pt x="3633555" y="6774"/>
                  <a:pt x="3785616" y="0"/>
                </a:cubicBezTo>
                <a:cubicBezTo>
                  <a:pt x="3937677" y="-6774"/>
                  <a:pt x="4305417" y="78537"/>
                  <a:pt x="4538037" y="0"/>
                </a:cubicBezTo>
                <a:cubicBezTo>
                  <a:pt x="4770657" y="-78537"/>
                  <a:pt x="4922836" y="50346"/>
                  <a:pt x="5290457" y="0"/>
                </a:cubicBezTo>
                <a:cubicBezTo>
                  <a:pt x="5658078" y="-50346"/>
                  <a:pt x="5618036" y="42774"/>
                  <a:pt x="5878286" y="0"/>
                </a:cubicBezTo>
                <a:cubicBezTo>
                  <a:pt x="6138536" y="-42774"/>
                  <a:pt x="6300493" y="39784"/>
                  <a:pt x="6630706" y="0"/>
                </a:cubicBezTo>
                <a:cubicBezTo>
                  <a:pt x="6960919" y="-39784"/>
                  <a:pt x="6913160" y="52102"/>
                  <a:pt x="7136239" y="0"/>
                </a:cubicBezTo>
                <a:cubicBezTo>
                  <a:pt x="7359318" y="-52102"/>
                  <a:pt x="7516162" y="23704"/>
                  <a:pt x="7641771" y="0"/>
                </a:cubicBezTo>
                <a:cubicBezTo>
                  <a:pt x="7767380" y="-23704"/>
                  <a:pt x="8054549" y="24433"/>
                  <a:pt x="8229600" y="0"/>
                </a:cubicBezTo>
                <a:cubicBezTo>
                  <a:pt x="8246113" y="210394"/>
                  <a:pt x="8211657" y="392827"/>
                  <a:pt x="8229600" y="498741"/>
                </a:cubicBezTo>
                <a:cubicBezTo>
                  <a:pt x="8247543" y="604655"/>
                  <a:pt x="8219566" y="925566"/>
                  <a:pt x="8229600" y="1072007"/>
                </a:cubicBezTo>
                <a:cubicBezTo>
                  <a:pt x="8239634" y="1218448"/>
                  <a:pt x="8153293" y="1522497"/>
                  <a:pt x="8229600" y="1719798"/>
                </a:cubicBezTo>
                <a:cubicBezTo>
                  <a:pt x="8305907" y="1917099"/>
                  <a:pt x="8155993" y="2065424"/>
                  <a:pt x="8229600" y="2367589"/>
                </a:cubicBezTo>
                <a:cubicBezTo>
                  <a:pt x="8303207" y="2669754"/>
                  <a:pt x="8158685" y="2810508"/>
                  <a:pt x="8229600" y="3015379"/>
                </a:cubicBezTo>
                <a:cubicBezTo>
                  <a:pt x="8300515" y="3220250"/>
                  <a:pt x="8227565" y="3222625"/>
                  <a:pt x="8229600" y="3365071"/>
                </a:cubicBezTo>
                <a:cubicBezTo>
                  <a:pt x="8231635" y="3507517"/>
                  <a:pt x="8207967" y="3615288"/>
                  <a:pt x="8229600" y="3789288"/>
                </a:cubicBezTo>
                <a:cubicBezTo>
                  <a:pt x="8251233" y="3963288"/>
                  <a:pt x="8194804" y="4276579"/>
                  <a:pt x="8229600" y="4437079"/>
                </a:cubicBezTo>
                <a:cubicBezTo>
                  <a:pt x="8264396" y="4597579"/>
                  <a:pt x="8219543" y="4808176"/>
                  <a:pt x="8229600" y="4935820"/>
                </a:cubicBezTo>
                <a:cubicBezTo>
                  <a:pt x="8239657" y="5063464"/>
                  <a:pt x="8184995" y="5148454"/>
                  <a:pt x="8229600" y="5360037"/>
                </a:cubicBezTo>
                <a:cubicBezTo>
                  <a:pt x="8274205" y="5571620"/>
                  <a:pt x="8171337" y="5703533"/>
                  <a:pt x="8229600" y="6007828"/>
                </a:cubicBezTo>
                <a:cubicBezTo>
                  <a:pt x="8287863" y="6312123"/>
                  <a:pt x="8194975" y="6405771"/>
                  <a:pt x="8229600" y="6581094"/>
                </a:cubicBezTo>
                <a:cubicBezTo>
                  <a:pt x="8264225" y="6756417"/>
                  <a:pt x="8168085" y="7134210"/>
                  <a:pt x="8229600" y="7452458"/>
                </a:cubicBezTo>
                <a:cubicBezTo>
                  <a:pt x="7994832" y="7515545"/>
                  <a:pt x="7815107" y="7432272"/>
                  <a:pt x="7477179" y="7452458"/>
                </a:cubicBezTo>
                <a:cubicBezTo>
                  <a:pt x="7139251" y="7472644"/>
                  <a:pt x="7047185" y="7404282"/>
                  <a:pt x="6807055" y="7452458"/>
                </a:cubicBezTo>
                <a:cubicBezTo>
                  <a:pt x="6566925" y="7500634"/>
                  <a:pt x="6514034" y="7422194"/>
                  <a:pt x="6383818" y="7452458"/>
                </a:cubicBezTo>
                <a:cubicBezTo>
                  <a:pt x="6253602" y="7482722"/>
                  <a:pt x="5901185" y="7377584"/>
                  <a:pt x="5713694" y="7452458"/>
                </a:cubicBezTo>
                <a:cubicBezTo>
                  <a:pt x="5526203" y="7527332"/>
                  <a:pt x="5476276" y="7438357"/>
                  <a:pt x="5372753" y="7452458"/>
                </a:cubicBezTo>
                <a:cubicBezTo>
                  <a:pt x="5269230" y="7466559"/>
                  <a:pt x="4908381" y="7419864"/>
                  <a:pt x="4702629" y="7452458"/>
                </a:cubicBezTo>
                <a:cubicBezTo>
                  <a:pt x="4496877" y="7485052"/>
                  <a:pt x="4432336" y="7421884"/>
                  <a:pt x="4279392" y="7452458"/>
                </a:cubicBezTo>
                <a:cubicBezTo>
                  <a:pt x="4126448" y="7483032"/>
                  <a:pt x="4044781" y="7439758"/>
                  <a:pt x="3938451" y="7452458"/>
                </a:cubicBezTo>
                <a:cubicBezTo>
                  <a:pt x="3832121" y="7465158"/>
                  <a:pt x="3605860" y="7448155"/>
                  <a:pt x="3515215" y="7452458"/>
                </a:cubicBezTo>
                <a:cubicBezTo>
                  <a:pt x="3424570" y="7456761"/>
                  <a:pt x="3132573" y="7403907"/>
                  <a:pt x="2845090" y="7452458"/>
                </a:cubicBezTo>
                <a:cubicBezTo>
                  <a:pt x="2557608" y="7501009"/>
                  <a:pt x="2620386" y="7432954"/>
                  <a:pt x="2421854" y="7452458"/>
                </a:cubicBezTo>
                <a:cubicBezTo>
                  <a:pt x="2223322" y="7471962"/>
                  <a:pt x="2173450" y="7423144"/>
                  <a:pt x="2080913" y="7452458"/>
                </a:cubicBezTo>
                <a:cubicBezTo>
                  <a:pt x="1988376" y="7481772"/>
                  <a:pt x="1755327" y="7449321"/>
                  <a:pt x="1657677" y="7452458"/>
                </a:cubicBezTo>
                <a:cubicBezTo>
                  <a:pt x="1560027" y="7455595"/>
                  <a:pt x="1398541" y="7447364"/>
                  <a:pt x="1152144" y="7452458"/>
                </a:cubicBezTo>
                <a:cubicBezTo>
                  <a:pt x="905747" y="7457552"/>
                  <a:pt x="794953" y="7411151"/>
                  <a:pt x="564315" y="7452458"/>
                </a:cubicBezTo>
                <a:cubicBezTo>
                  <a:pt x="333677" y="7493765"/>
                  <a:pt x="154796" y="7414081"/>
                  <a:pt x="0" y="7452458"/>
                </a:cubicBezTo>
                <a:cubicBezTo>
                  <a:pt x="-67473" y="7297581"/>
                  <a:pt x="6325" y="6938217"/>
                  <a:pt x="0" y="6730143"/>
                </a:cubicBezTo>
                <a:cubicBezTo>
                  <a:pt x="-6325" y="6522070"/>
                  <a:pt x="30764" y="6420804"/>
                  <a:pt x="0" y="6156877"/>
                </a:cubicBezTo>
                <a:cubicBezTo>
                  <a:pt x="-30764" y="5892950"/>
                  <a:pt x="53458" y="5744121"/>
                  <a:pt x="0" y="5583611"/>
                </a:cubicBezTo>
                <a:cubicBezTo>
                  <a:pt x="-53458" y="5423101"/>
                  <a:pt x="31944" y="5277787"/>
                  <a:pt x="0" y="5010345"/>
                </a:cubicBezTo>
                <a:cubicBezTo>
                  <a:pt x="-31944" y="4742903"/>
                  <a:pt x="48932" y="4677874"/>
                  <a:pt x="0" y="4437079"/>
                </a:cubicBezTo>
                <a:cubicBezTo>
                  <a:pt x="-48932" y="4196284"/>
                  <a:pt x="52346" y="4075385"/>
                  <a:pt x="0" y="3938337"/>
                </a:cubicBezTo>
                <a:cubicBezTo>
                  <a:pt x="-52346" y="3801289"/>
                  <a:pt x="43568" y="3608711"/>
                  <a:pt x="0" y="3290547"/>
                </a:cubicBezTo>
                <a:cubicBezTo>
                  <a:pt x="-43568" y="2972383"/>
                  <a:pt x="59867" y="2922908"/>
                  <a:pt x="0" y="2717281"/>
                </a:cubicBezTo>
                <a:cubicBezTo>
                  <a:pt x="-59867" y="2511654"/>
                  <a:pt x="53345" y="2274548"/>
                  <a:pt x="0" y="1994966"/>
                </a:cubicBezTo>
                <a:cubicBezTo>
                  <a:pt x="-53345" y="1715384"/>
                  <a:pt x="24098" y="1512737"/>
                  <a:pt x="0" y="1272651"/>
                </a:cubicBezTo>
                <a:cubicBezTo>
                  <a:pt x="-24098" y="1032566"/>
                  <a:pt x="62158" y="817722"/>
                  <a:pt x="0" y="624860"/>
                </a:cubicBezTo>
                <a:cubicBezTo>
                  <a:pt x="-62158" y="431998"/>
                  <a:pt x="1472" y="30341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70C0"/>
                </a:solidFill>
                <a:latin typeface="Cooper Black" panose="0208090404030B020404" pitchFamily="18" charset="0"/>
              </a:rPr>
              <a:t>2. Chatbot </a:t>
            </a:r>
            <a:endParaRPr lang="en-US" sz="3600" dirty="0">
              <a:solidFill>
                <a:srgbClr val="0070C0"/>
              </a:solidFill>
              <a:latin typeface="Cooper Black" panose="0208090404030B0204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chemeClr val="tx1"/>
                </a:solidFill>
                <a:latin typeface="Cooper Black" panose="0208090404030B020404" pitchFamily="18" charset="0"/>
              </a:rPr>
              <a:t>–  When: in 10 years 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chemeClr val="tx1"/>
                </a:solidFill>
                <a:latin typeface="Cooper Black" panose="0208090404030B020404" pitchFamily="18" charset="0"/>
              </a:rPr>
              <a:t>–  Who: sellers of online shops 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chemeClr val="tx1"/>
                </a:solidFill>
                <a:latin typeface="Cooper Black" panose="0208090404030B020404" pitchFamily="18" charset="0"/>
              </a:rPr>
              <a:t>–  How: instantly reply to customers in all languages 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chemeClr val="tx1"/>
                </a:solidFill>
                <a:latin typeface="Cooper Black" panose="0208090404030B020404" pitchFamily="18" charset="0"/>
              </a:rPr>
              <a:t>–  Why: help sell more products to customers from other countries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1F64C3-5972-7D61-D176-9EF2540B1CBA}"/>
              </a:ext>
            </a:extLst>
          </p:cNvPr>
          <p:cNvSpPr txBox="1"/>
          <p:nvPr/>
        </p:nvSpPr>
        <p:spPr>
          <a:xfrm>
            <a:off x="228600" y="248574"/>
            <a:ext cx="18059400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ooper Black" panose="0208090404030B020404" pitchFamily="18" charset="0"/>
              </a:rPr>
              <a:t>4. Work in pairs. Choose one means of communication below. Ask and answer questions about it. </a:t>
            </a:r>
            <a:endParaRPr lang="en-US" sz="4800" dirty="0">
              <a:solidFill>
                <a:srgbClr val="FF0000"/>
              </a:solidFill>
              <a:latin typeface="Cooper Black" panose="0208090404030B0204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BA96BD-3624-5142-FFF9-8CF67B52F7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1" y="1257301"/>
            <a:ext cx="3124217" cy="37009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0D2C76-700C-A20B-3F0E-5FA22E43CD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042" y="1841093"/>
            <a:ext cx="2819519" cy="3016229"/>
          </a:xfrm>
          <a:prstGeom prst="rect">
            <a:avLst/>
          </a:prstGeom>
        </p:spPr>
      </p:pic>
      <p:pic>
        <p:nvPicPr>
          <p:cNvPr id="5" name="Đồng hồ đếm ngược 1 phút có âm thanh - 1 minute countdown timer with sound">
            <a:hlinkClick r:id="" action="ppaction://media"/>
            <a:extLst>
              <a:ext uri="{FF2B5EF4-FFF2-40B4-BE49-F238E27FC236}">
                <a16:creationId xmlns:a16="http://schemas.microsoft.com/office/drawing/2014/main" id="{A916C823-B5A7-5422-3D9E-49160D2334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10400" y="8809514"/>
            <a:ext cx="3491345" cy="1181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9388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89F860-A94E-6212-1CBA-E47BE9B432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66700"/>
            <a:ext cx="146304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1151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2EF64D-6E8D-7678-0EAB-343767A2C1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38100"/>
            <a:ext cx="16230600" cy="12306300"/>
          </a:xfrm>
          <a:prstGeom prst="rect">
            <a:avLst/>
          </a:prstGeom>
        </p:spPr>
      </p:pic>
      <p:sp>
        <p:nvSpPr>
          <p:cNvPr id="2" name="Arrow: Right 1">
            <a:hlinkClick r:id="rId3" action="ppaction://hlinksldjump"/>
            <a:extLst>
              <a:ext uri="{FF2B5EF4-FFF2-40B4-BE49-F238E27FC236}">
                <a16:creationId xmlns:a16="http://schemas.microsoft.com/office/drawing/2014/main" id="{7239BC5B-E80F-80D2-0F14-30B65DD3F9BF}"/>
              </a:ext>
            </a:extLst>
          </p:cNvPr>
          <p:cNvSpPr/>
          <p:nvPr/>
        </p:nvSpPr>
        <p:spPr>
          <a:xfrm>
            <a:off x="16916400" y="8648700"/>
            <a:ext cx="1066800" cy="7620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5891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A9163BE-4CD9-A651-E27E-DD714DC62DB0}"/>
              </a:ext>
            </a:extLst>
          </p:cNvPr>
          <p:cNvSpPr txBox="1"/>
          <p:nvPr/>
        </p:nvSpPr>
        <p:spPr>
          <a:xfrm>
            <a:off x="6096000" y="230070"/>
            <a:ext cx="8229600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900" dirty="0"/>
              <a:t>KAHOOT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CA6F9D-480F-1928-D6D3-A27CE35377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5934" y="3301342"/>
            <a:ext cx="6450492" cy="67555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3FA7BD-D47E-8D55-CB4C-41F68311726B}"/>
              </a:ext>
            </a:extLst>
          </p:cNvPr>
          <p:cNvSpPr txBox="1"/>
          <p:nvPr/>
        </p:nvSpPr>
        <p:spPr>
          <a:xfrm>
            <a:off x="656334" y="1485900"/>
            <a:ext cx="16840200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800" dirty="0">
                <a:hlinkClick r:id="rId3"/>
              </a:rPr>
              <a:t>https://play.kahoot.it/v2/lobby?quizId=2097537f-2e94-4322-9159-b06c3411c933</a:t>
            </a:r>
            <a:endParaRPr lang="en-US" sz="3800" dirty="0"/>
          </a:p>
          <a:p>
            <a:endParaRPr lang="en-US" sz="3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DCAB38-5294-2BE9-E587-27624355DAB6}"/>
              </a:ext>
            </a:extLst>
          </p:cNvPr>
          <p:cNvSpPr txBox="1"/>
          <p:nvPr/>
        </p:nvSpPr>
        <p:spPr>
          <a:xfrm>
            <a:off x="776226" y="2116842"/>
            <a:ext cx="10196574" cy="7848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🚀 How to Join a Kahoot Game</a:t>
            </a:r>
          </a:p>
          <a:p>
            <a:pPr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 1: Get Ready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Enter the link or scan the QR code. </a:t>
            </a:r>
          </a:p>
          <a:p>
            <a:pPr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 2: Enter the Game PIN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Type in a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or 7-digit number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(The Game PIN).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Press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Enter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 3: Choose Your Nickname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Type in your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 the nickname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Click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OK, Go!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 4: Answer the Questions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Look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the teacher's screen to read the question and the answer choices.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color shape on your device that matches the correct answer.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Hurry!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faster you answer correctly, the more points you get.</a:t>
            </a:r>
          </a:p>
          <a:p>
            <a:pPr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 5: Check the Podium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each question, check the scoreboard to see your rank.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the end of the game, stay tuned to see who makes it to the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Podium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(Top 3)!</a:t>
            </a:r>
          </a:p>
        </p:txBody>
      </p:sp>
    </p:spTree>
    <p:extLst>
      <p:ext uri="{BB962C8B-B14F-4D97-AF65-F5344CB8AC3E}">
        <p14:creationId xmlns:p14="http://schemas.microsoft.com/office/powerpoint/2010/main" val="2897575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B4CF68-0E5F-51EC-1DC3-676E7A50F3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647700"/>
            <a:ext cx="14630400" cy="937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5187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362200" y="3314700"/>
            <a:ext cx="13106400" cy="1563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9900"/>
              </a:lnSpc>
            </a:pPr>
            <a:r>
              <a:rPr lang="en-US" sz="19900" dirty="0">
                <a:solidFill>
                  <a:srgbClr val="FF0000"/>
                </a:solidFill>
                <a:latin typeface="Cooper Black" panose="0208090404030B020404" pitchFamily="18" charset="0"/>
              </a:rPr>
              <a:t>WRAP 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455500-DFAC-C3C3-FB8B-5107465C3919}"/>
              </a:ext>
            </a:extLst>
          </p:cNvPr>
          <p:cNvSpPr txBox="1"/>
          <p:nvPr/>
        </p:nvSpPr>
        <p:spPr>
          <a:xfrm>
            <a:off x="5181600" y="4991100"/>
            <a:ext cx="8686800" cy="2048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500" dirty="0">
                <a:latin typeface="Cooper Black" panose="0208090404030B020404" pitchFamily="18" charset="0"/>
              </a:rPr>
              <a:t>How to interrupt politely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500" dirty="0">
                <a:latin typeface="Cooper Black" panose="0208090404030B020404" pitchFamily="18" charset="0"/>
              </a:rPr>
              <a:t>The future of language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I">
            <a:hlinkClick r:id="" action="ppaction://media"/>
            <a:extLst>
              <a:ext uri="{FF2B5EF4-FFF2-40B4-BE49-F238E27FC236}">
                <a16:creationId xmlns:a16="http://schemas.microsoft.com/office/drawing/2014/main" id="{2A4733D7-806E-CD63-0004-5EEEA97EEF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2019300"/>
            <a:ext cx="15494000" cy="8153400"/>
          </a:xfrm>
          <a:prstGeom prst="rect">
            <a:avLst/>
          </a:prstGeom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67D0277B-1E7C-F645-3D60-3071909AC8A1}"/>
              </a:ext>
            </a:extLst>
          </p:cNvPr>
          <p:cNvSpPr txBox="1"/>
          <p:nvPr/>
        </p:nvSpPr>
        <p:spPr>
          <a:xfrm>
            <a:off x="3547094" y="-472393"/>
            <a:ext cx="10838212" cy="2067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1905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rgbClr val="FF0000"/>
                </a:solidFill>
                <a:latin typeface="Congenial Black" panose="02000503040000020004" pitchFamily="2" charset="0"/>
              </a:rPr>
              <a:t>Watch and remember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ngenial Black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802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18288000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25603"/>
          <p:cNvSpPr>
            <a:spLocks noChangeArrowheads="1" noChangeShapeType="1" noTextEdit="1"/>
          </p:cNvSpPr>
          <p:nvPr/>
        </p:nvSpPr>
        <p:spPr bwMode="auto">
          <a:xfrm>
            <a:off x="5029200" y="366831"/>
            <a:ext cx="8534400" cy="2228850"/>
          </a:xfrm>
          <a:prstGeom prst="rect">
            <a:avLst/>
          </a:prstGeom>
        </p:spPr>
        <p:txBody>
          <a:bodyPr wrap="none" lIns="137141" tIns="68571" rIns="137141" bIns="68571" numCol="1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en-GB" sz="54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cs typeface="Arial"/>
              </a:rPr>
              <a:t>Homework</a:t>
            </a:r>
            <a:r>
              <a:rPr lang="en-GB" sz="54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cs typeface="Arial"/>
              </a:rPr>
              <a:t>:</a:t>
            </a:r>
          </a:p>
        </p:txBody>
      </p:sp>
      <p:sp>
        <p:nvSpPr>
          <p:cNvPr id="3" name="Rectangle 2"/>
          <p:cNvSpPr/>
          <p:nvPr/>
        </p:nvSpPr>
        <p:spPr>
          <a:xfrm>
            <a:off x="2209800" y="2324100"/>
            <a:ext cx="15161343" cy="4820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200" dirty="0">
                <a:solidFill>
                  <a:srgbClr val="231F20"/>
                </a:solidFill>
                <a:latin typeface="Arial" panose="020B0604020202020204" pitchFamily="34" charset="0"/>
              </a:rPr>
              <a:t>1. Use Chat GPT/ Gemini to create 1-2 situations then make similar conversation as in 1</a:t>
            </a:r>
          </a:p>
          <a:p>
            <a:pPr>
              <a:lnSpc>
                <a:spcPct val="150000"/>
              </a:lnSpc>
            </a:pPr>
            <a:r>
              <a:rPr lang="en-US" sz="4200" dirty="0">
                <a:solidFill>
                  <a:srgbClr val="231F20"/>
                </a:solidFill>
                <a:latin typeface="Arial" panose="020B0604020202020204" pitchFamily="34" charset="0"/>
              </a:rPr>
              <a:t>2. Talk about a popular means of communication in the future. Use Gemini to evaluate then post it on Google classroom</a:t>
            </a:r>
          </a:p>
          <a:p>
            <a:pPr>
              <a:lnSpc>
                <a:spcPct val="150000"/>
              </a:lnSpc>
            </a:pPr>
            <a:r>
              <a:rPr lang="en-US" sz="4200" dirty="0">
                <a:solidFill>
                  <a:srgbClr val="231F20"/>
                </a:solidFill>
                <a:latin typeface="Arial" panose="020B0604020202020204" pitchFamily="34" charset="0"/>
              </a:rPr>
              <a:t>3. Do part C in workbook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727817-25BE-9E21-CDAE-1073BCEA9838}"/>
              </a:ext>
            </a:extLst>
          </p:cNvPr>
          <p:cNvSpPr txBox="1"/>
          <p:nvPr/>
        </p:nvSpPr>
        <p:spPr>
          <a:xfrm>
            <a:off x="3124200" y="7429500"/>
            <a:ext cx="10210800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800" dirty="0">
                <a:hlinkClick r:id="rId3"/>
              </a:rPr>
              <a:t>https://gemini.google.com/share/5fe437068972</a:t>
            </a:r>
            <a:endParaRPr lang="en-US" sz="3800" dirty="0"/>
          </a:p>
          <a:p>
            <a:endParaRPr lang="en-US" sz="3800" dirty="0"/>
          </a:p>
        </p:txBody>
      </p:sp>
    </p:spTree>
    <p:extLst>
      <p:ext uri="{BB962C8B-B14F-4D97-AF65-F5344CB8AC3E}">
        <p14:creationId xmlns:p14="http://schemas.microsoft.com/office/powerpoint/2010/main" val="12748029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397366" y="2324100"/>
            <a:ext cx="15493268" cy="6124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9900" dirty="0">
                <a:solidFill>
                  <a:srgbClr val="FF0000"/>
                </a:solidFill>
                <a:latin typeface="Cooper Black" panose="0208090404030B020404" pitchFamily="18" charset="0"/>
              </a:rPr>
              <a:t>THANK YOU!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438400" y="4296874"/>
            <a:ext cx="14150268" cy="2288863"/>
            <a:chOff x="3708744" y="1509447"/>
            <a:chExt cx="21354487" cy="23024029"/>
          </a:xfrm>
        </p:grpSpPr>
        <p:sp>
          <p:nvSpPr>
            <p:cNvPr id="4" name="TextBox 4"/>
            <p:cNvSpPr txBox="1"/>
            <p:nvPr/>
          </p:nvSpPr>
          <p:spPr>
            <a:xfrm>
              <a:off x="3708744" y="1509447"/>
              <a:ext cx="19825891" cy="300064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5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COMMUNICATION IN THE FUTURE 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6078922" y="22573148"/>
              <a:ext cx="18984309" cy="19603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960"/>
                </a:lnSpc>
              </a:pPr>
              <a:r>
                <a:rPr lang="en-US" sz="66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Lesson 4: COMMUNICATION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71C8DEF-3A8D-4EF2-9BE6-015EADC9BB00}"/>
              </a:ext>
            </a:extLst>
          </p:cNvPr>
          <p:cNvSpPr txBox="1"/>
          <p:nvPr/>
        </p:nvSpPr>
        <p:spPr>
          <a:xfrm>
            <a:off x="7467600" y="3618024"/>
            <a:ext cx="4191000" cy="649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60"/>
              </a:lnSpc>
            </a:pPr>
            <a:r>
              <a:rPr lang="en-US" sz="8800" dirty="0">
                <a:solidFill>
                  <a:srgbClr val="29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10: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371984-99D5-71DC-3515-28464EEA959F}"/>
              </a:ext>
            </a:extLst>
          </p:cNvPr>
          <p:cNvSpPr txBox="1"/>
          <p:nvPr/>
        </p:nvSpPr>
        <p:spPr>
          <a:xfrm>
            <a:off x="2915884" y="2067870"/>
            <a:ext cx="739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 83</a:t>
            </a:r>
          </a:p>
        </p:txBody>
      </p:sp>
    </p:spTree>
    <p:extLst>
      <p:ext uri="{BB962C8B-B14F-4D97-AF65-F5344CB8AC3E}">
        <p14:creationId xmlns:p14="http://schemas.microsoft.com/office/powerpoint/2010/main" val="212410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ạo_Video_Cuộc_Hội_Thoại_ 1Tiếng_Anh">
            <a:hlinkClick r:id="" action="ppaction://media"/>
            <a:extLst>
              <a:ext uri="{FF2B5EF4-FFF2-40B4-BE49-F238E27FC236}">
                <a16:creationId xmlns:a16="http://schemas.microsoft.com/office/drawing/2014/main" id="{02FE9FE4-F93F-5111-A32B-256DDCE89B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7640" y="1395212"/>
            <a:ext cx="8077200" cy="5470071"/>
          </a:xfrm>
          <a:prstGeom prst="rect">
            <a:avLst/>
          </a:prstGeom>
        </p:spPr>
      </p:pic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912A6BF2-5453-4852-E674-AA6C54DF53D3}"/>
              </a:ext>
            </a:extLst>
          </p:cNvPr>
          <p:cNvSpPr/>
          <p:nvPr/>
        </p:nvSpPr>
        <p:spPr>
          <a:xfrm>
            <a:off x="22860" y="7162800"/>
            <a:ext cx="9121140" cy="2628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CC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i="1" dirty="0">
                <a:solidFill>
                  <a:schemeClr val="tx1"/>
                </a:solidFill>
                <a:effectLst/>
                <a:latin typeface="Cooper Black" panose="0208090404030B020404" pitchFamily="18" charset="0"/>
              </a:rPr>
              <a:t>Mark:</a:t>
            </a:r>
            <a:r>
              <a:rPr lang="en-US" sz="3200" dirty="0">
                <a:solidFill>
                  <a:schemeClr val="tx1"/>
                </a:solidFill>
                <a:effectLst/>
                <a:latin typeface="Cooper Black" panose="0208090404030B020404" pitchFamily="18" charset="0"/>
              </a:rPr>
              <a:t> Now, about the video conference ... Everyone must be here at 9:30 a.m., and ... </a:t>
            </a:r>
            <a:endParaRPr lang="en-US" sz="3200" dirty="0">
              <a:solidFill>
                <a:schemeClr val="tx1"/>
              </a:solidFill>
              <a:latin typeface="Cooper Black" panose="0208090404030B020404" pitchFamily="18" charset="0"/>
            </a:endParaRPr>
          </a:p>
          <a:p>
            <a:pPr algn="just"/>
            <a:r>
              <a:rPr lang="en-US" sz="3200" b="1" i="1" dirty="0">
                <a:solidFill>
                  <a:schemeClr val="tx1"/>
                </a:solidFill>
                <a:effectLst/>
                <a:latin typeface="Cooper Black" panose="0208090404030B020404" pitchFamily="18" charset="0"/>
              </a:rPr>
              <a:t>Trang:</a:t>
            </a:r>
            <a:r>
              <a:rPr lang="en-US" sz="3200" dirty="0">
                <a:solidFill>
                  <a:schemeClr val="tx1"/>
                </a:solidFill>
                <a:effectLst/>
                <a:latin typeface="Cooper Black" panose="0208090404030B020404" pitchFamily="18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Cooper Black" panose="0208090404030B020404" pitchFamily="18" charset="0"/>
              </a:rPr>
              <a:t>Sorry for interrupting, but</a:t>
            </a:r>
            <a:r>
              <a:rPr lang="en-US" sz="3200" dirty="0">
                <a:solidFill>
                  <a:schemeClr val="tx1"/>
                </a:solidFill>
                <a:effectLst/>
                <a:latin typeface="Cooper Black" panose="0208090404030B020404" pitchFamily="18" charset="0"/>
              </a:rPr>
              <a:t> I think we should meet at 9:00 a.m. We need to test the devices. </a:t>
            </a:r>
            <a:endParaRPr lang="en-US" sz="3200" dirty="0">
              <a:solidFill>
                <a:schemeClr val="tx1"/>
              </a:solidFill>
              <a:latin typeface="Cooper Black" panose="0208090404030B020404" pitchFamily="18" charset="0"/>
            </a:endParaRPr>
          </a:p>
        </p:txBody>
      </p:sp>
      <p:pic>
        <p:nvPicPr>
          <p:cNvPr id="4" name="Yêu_Cầu_Tạo_Video_Tiếng_Anh 2">
            <a:hlinkClick r:id="" action="ppaction://media"/>
            <a:extLst>
              <a:ext uri="{FF2B5EF4-FFF2-40B4-BE49-F238E27FC236}">
                <a16:creationId xmlns:a16="http://schemas.microsoft.com/office/drawing/2014/main" id="{A2371C54-2075-EEBE-B1B6-114BCFA970A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058773" y="1419262"/>
            <a:ext cx="9031107" cy="5470071"/>
          </a:xfrm>
          <a:prstGeom prst="rect">
            <a:avLst/>
          </a:prstGeom>
        </p:spPr>
      </p:pic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C00083FA-E35A-BADE-581A-6A93CF3BA8F9}"/>
              </a:ext>
            </a:extLst>
          </p:cNvPr>
          <p:cNvSpPr/>
          <p:nvPr/>
        </p:nvSpPr>
        <p:spPr>
          <a:xfrm>
            <a:off x="9525000" y="7124700"/>
            <a:ext cx="8382000" cy="26670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i="1" dirty="0">
                <a:solidFill>
                  <a:schemeClr val="tx1"/>
                </a:solidFill>
                <a:effectLst/>
                <a:latin typeface="Cooper Black" panose="0208090404030B020404" pitchFamily="18" charset="0"/>
              </a:rPr>
              <a:t>Nick:</a:t>
            </a:r>
            <a:r>
              <a:rPr lang="en-US" sz="3200" dirty="0">
                <a:solidFill>
                  <a:schemeClr val="tx1"/>
                </a:solidFill>
                <a:effectLst/>
                <a:latin typeface="Cooper Black" panose="0208090404030B020404" pitchFamily="18" charset="0"/>
              </a:rPr>
              <a:t> This webcam is easy to handle. You click these buttons to move it up or down and these to ...</a:t>
            </a:r>
            <a:endParaRPr lang="en-US" sz="3200" dirty="0">
              <a:solidFill>
                <a:schemeClr val="tx1"/>
              </a:solidFill>
              <a:latin typeface="Cooper Black" panose="0208090404030B020404" pitchFamily="18" charset="0"/>
            </a:endParaRPr>
          </a:p>
          <a:p>
            <a:pPr algn="just"/>
            <a:r>
              <a:rPr lang="en-US" sz="3200" b="1" i="1" dirty="0">
                <a:solidFill>
                  <a:schemeClr val="tx1"/>
                </a:solidFill>
                <a:effectLst/>
                <a:latin typeface="Cooper Black" panose="0208090404030B020404" pitchFamily="18" charset="0"/>
              </a:rPr>
              <a:t>Lan:</a:t>
            </a:r>
            <a:r>
              <a:rPr lang="en-US" sz="3200" dirty="0">
                <a:solidFill>
                  <a:schemeClr val="tx1"/>
                </a:solidFill>
                <a:effectLst/>
                <a:latin typeface="Cooper Black" panose="0208090404030B020404" pitchFamily="18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Cooper Black" panose="0208090404030B020404" pitchFamily="18" charset="0"/>
              </a:rPr>
              <a:t>Hold on.</a:t>
            </a:r>
            <a:r>
              <a:rPr lang="en-US" sz="3200" dirty="0">
                <a:solidFill>
                  <a:schemeClr val="tx1"/>
                </a:solidFill>
                <a:effectLst/>
                <a:latin typeface="Cooper Black" panose="0208090404030B020404" pitchFamily="18" charset="0"/>
              </a:rPr>
              <a:t> Can you repeat that, please?</a:t>
            </a:r>
            <a:endParaRPr lang="en-US" sz="3200" dirty="0">
              <a:solidFill>
                <a:schemeClr val="tx1"/>
              </a:solidFill>
              <a:latin typeface="Cooper Black" panose="0208090404030B0204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48EB02-0618-7C65-6C29-3E92817C691E}"/>
              </a:ext>
            </a:extLst>
          </p:cNvPr>
          <p:cNvSpPr txBox="1"/>
          <p:nvPr/>
        </p:nvSpPr>
        <p:spPr>
          <a:xfrm>
            <a:off x="4076700" y="237408"/>
            <a:ext cx="101345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600" dirty="0">
                <a:solidFill>
                  <a:srgbClr val="FF0000"/>
                </a:solidFill>
                <a:latin typeface="Cooper Black" panose="0208090404030B020404" pitchFamily="18" charset="0"/>
              </a:rPr>
              <a:t>I./ EVERYDAY ENGLISH</a:t>
            </a:r>
          </a:p>
        </p:txBody>
      </p:sp>
    </p:spTree>
    <p:extLst>
      <p:ext uri="{BB962C8B-B14F-4D97-AF65-F5344CB8AC3E}">
        <p14:creationId xmlns:p14="http://schemas.microsoft.com/office/powerpoint/2010/main" val="361999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8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1BE8E97-28D2-2FC3-E64F-E1A28C666037}"/>
              </a:ext>
            </a:extLst>
          </p:cNvPr>
          <p:cNvSpPr txBox="1"/>
          <p:nvPr/>
        </p:nvSpPr>
        <p:spPr>
          <a:xfrm>
            <a:off x="2819400" y="266700"/>
            <a:ext cx="12115800" cy="1138773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6800" dirty="0"/>
              <a:t>Tick the ways to interrupt politely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823A68-447A-C417-CEB9-3F677936FA74}"/>
              </a:ext>
            </a:extLst>
          </p:cNvPr>
          <p:cNvSpPr txBox="1"/>
          <p:nvPr/>
        </p:nvSpPr>
        <p:spPr>
          <a:xfrm>
            <a:off x="5542524" y="1229520"/>
            <a:ext cx="8766968" cy="8758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en-US" sz="3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Sorry, can I add an idea here?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en-US" sz="3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Yes. That’s a great idea!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en-US" sz="3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Excuse me, could I say something</a:t>
            </a:r>
            <a:r>
              <a:rPr lang="en-US" sz="3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en-US" sz="3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Well done!</a:t>
            </a:r>
            <a:endParaRPr lang="en-US" sz="3800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en-US" sz="3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Sorry, can I share my opinion?</a:t>
            </a:r>
            <a:r>
              <a:rPr lang="en-US" sz="3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en-US" sz="3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Sorry, I have a new idea about this.</a:t>
            </a:r>
          </a:p>
          <a:p>
            <a:pPr>
              <a:lnSpc>
                <a:spcPct val="150000"/>
              </a:lnSpc>
              <a:tabLst>
                <a:tab pos="457200" algn="l"/>
              </a:tabLst>
            </a:pPr>
            <a:r>
              <a:rPr lang="en-US" sz="3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en-US" sz="3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Sorry. I don’t have an idea!</a:t>
            </a:r>
          </a:p>
          <a:p>
            <a:pPr lvl="0">
              <a:lnSpc>
                <a:spcPct val="150000"/>
              </a:lnSpc>
              <a:tabLst>
                <a:tab pos="457200" algn="l"/>
              </a:tabLst>
            </a:pPr>
            <a:r>
              <a:rPr lang="en-US" sz="3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8. </a:t>
            </a:r>
            <a:r>
              <a:rPr lang="en-US" sz="3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Wait, I have an interesting idea!</a:t>
            </a:r>
          </a:p>
          <a:p>
            <a:pPr lvl="0">
              <a:lnSpc>
                <a:spcPct val="150000"/>
              </a:lnSpc>
              <a:tabLst>
                <a:tab pos="457200" algn="l"/>
              </a:tabLst>
            </a:pPr>
            <a:r>
              <a:rPr lang="en-US" sz="3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en-US" sz="3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I can’t agree with you more</a:t>
            </a:r>
          </a:p>
          <a:p>
            <a:pPr lvl="0">
              <a:lnSpc>
                <a:spcPct val="150000"/>
              </a:lnSpc>
              <a:tabLst>
                <a:tab pos="457200" algn="l"/>
              </a:tabLst>
            </a:pPr>
            <a:r>
              <a:rPr lang="en-US" sz="3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10. </a:t>
            </a:r>
            <a:r>
              <a:rPr lang="en-US" sz="3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Hold on! I have a suggestion.</a:t>
            </a:r>
            <a:endParaRPr lang="en-US" sz="3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BBB732-768F-0BB5-DF87-57634E81D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508" y="1405473"/>
            <a:ext cx="1279292" cy="1010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1F81FE-895A-CEE8-D705-88BB4163C0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707" y="2987873"/>
            <a:ext cx="1279292" cy="10107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9FC0ED-7F42-C1E0-BF6F-C952BDD506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508" y="7409386"/>
            <a:ext cx="1279292" cy="10107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D38CC0-B317-09A5-D8DE-28FB05A28C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508" y="4841008"/>
            <a:ext cx="1279292" cy="10107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E7F277-AD41-8A72-FF2E-6698C9A3D6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174" y="5767570"/>
            <a:ext cx="1279292" cy="10107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D66C96-4A61-A87E-A003-0E0CC8A54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508" y="9115419"/>
            <a:ext cx="1279292" cy="10107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A08F9E4-D849-A826-D6E1-7AB24432FC49}"/>
              </a:ext>
            </a:extLst>
          </p:cNvPr>
          <p:cNvSpPr txBox="1"/>
          <p:nvPr/>
        </p:nvSpPr>
        <p:spPr>
          <a:xfrm>
            <a:off x="3276600" y="1323817"/>
            <a:ext cx="12505267" cy="7557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en-US" sz="55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Sorry, can I add an idea here?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en-US" sz="55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Excuse me, could I say something</a:t>
            </a:r>
            <a:r>
              <a:rPr lang="en-US" sz="55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en-US" sz="55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Sorry, can I share my opinion?</a:t>
            </a:r>
            <a:r>
              <a:rPr lang="en-US" sz="55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en-US" sz="55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Sorry, I have a new idea about this.</a:t>
            </a:r>
          </a:p>
          <a:p>
            <a:pPr>
              <a:lnSpc>
                <a:spcPct val="150000"/>
              </a:lnSpc>
              <a:tabLst>
                <a:tab pos="457200" algn="l"/>
              </a:tabLst>
            </a:pPr>
            <a:r>
              <a:rPr lang="en-US" sz="55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Wait, I have an interesting idea!</a:t>
            </a:r>
          </a:p>
          <a:p>
            <a:pPr lvl="0">
              <a:lnSpc>
                <a:spcPct val="150000"/>
              </a:lnSpc>
              <a:tabLst>
                <a:tab pos="457200" algn="l"/>
              </a:tabLst>
            </a:pPr>
            <a:r>
              <a:rPr lang="en-US" sz="55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lang="en-US" sz="55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Hold on! I have a suggestion.</a:t>
            </a:r>
            <a:endParaRPr lang="en-US" sz="55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928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6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9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5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 uiExpand="1" build="allAtOnce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99EE6D-A977-BB1D-4C0B-5380A6C2CE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8C7FBCC6-D6D4-40C8-1B35-8C3D0C5ACC02}"/>
              </a:ext>
            </a:extLst>
          </p:cNvPr>
          <p:cNvSpPr/>
          <p:nvPr/>
        </p:nvSpPr>
        <p:spPr>
          <a:xfrm>
            <a:off x="11049000" y="6226049"/>
            <a:ext cx="2009274" cy="101566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2768FD3-20D1-7A6D-E2A7-74BC3915A4D5}"/>
              </a:ext>
            </a:extLst>
          </p:cNvPr>
          <p:cNvSpPr/>
          <p:nvPr/>
        </p:nvSpPr>
        <p:spPr>
          <a:xfrm>
            <a:off x="147455" y="7886700"/>
            <a:ext cx="17670461" cy="2020508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Student A is telling student B the place for their next meeting. Student B interrupts student A to suggest another place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CEFC4C2-A71B-C420-AE4D-33E5360FD01F}"/>
              </a:ext>
            </a:extLst>
          </p:cNvPr>
          <p:cNvSpPr/>
          <p:nvPr/>
        </p:nvSpPr>
        <p:spPr>
          <a:xfrm>
            <a:off x="147455" y="1658923"/>
            <a:ext cx="17526000" cy="2229454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Student A is telling student B how to make a video call. Student B interrupts student A to ask for clarification.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A28DFC-7BEC-A151-B5E9-54104A866581}"/>
              </a:ext>
            </a:extLst>
          </p:cNvPr>
          <p:cNvSpPr txBox="1"/>
          <p:nvPr/>
        </p:nvSpPr>
        <p:spPr>
          <a:xfrm>
            <a:off x="654920" y="139071"/>
            <a:ext cx="17396460" cy="1481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7C1072-22F0-ACDB-E631-4DDCB2A86611}"/>
              </a:ext>
            </a:extLst>
          </p:cNvPr>
          <p:cNvSpPr txBox="1"/>
          <p:nvPr/>
        </p:nvSpPr>
        <p:spPr>
          <a:xfrm>
            <a:off x="304800" y="79490"/>
            <a:ext cx="17678400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Work in pairs. Make similar conversations with the following situations. 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6CD4FB-DE2D-7AB6-3193-AFE7AEEF10E7}"/>
              </a:ext>
            </a:extLst>
          </p:cNvPr>
          <p:cNvSpPr txBox="1"/>
          <p:nvPr/>
        </p:nvSpPr>
        <p:spPr>
          <a:xfrm>
            <a:off x="389385" y="3896114"/>
            <a:ext cx="17203372" cy="3048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A: Now about the video call. Everyone should have a laptop or a smartphone and that’s enough….</a:t>
            </a:r>
            <a:endParaRPr lang="en-US" sz="33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3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A: Yes. And then you select from your contactor or you type their phone number ...</a:t>
            </a:r>
          </a:p>
          <a:p>
            <a:pPr algn="just">
              <a:lnSpc>
                <a:spcPct val="150000"/>
              </a:lnSpc>
            </a:pPr>
            <a:r>
              <a:rPr lang="en-US" sz="33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B: I'm sorry for interrupting but we should also need to download Zoom</a:t>
            </a:r>
          </a:p>
          <a:p>
            <a:pPr algn="just">
              <a:lnSpc>
                <a:spcPct val="150000"/>
              </a:lnSpc>
            </a:pP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c-a-b			B. b-c-a			C. c-b-a			D. a-c-b</a:t>
            </a:r>
            <a:endParaRPr lang="en-US" sz="33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Đồng hồ đếm ngược 30 giây">
            <a:hlinkClick r:id="" action="ppaction://media"/>
            <a:extLst>
              <a:ext uri="{FF2B5EF4-FFF2-40B4-BE49-F238E27FC236}">
                <a16:creationId xmlns:a16="http://schemas.microsoft.com/office/drawing/2014/main" id="{F5223C97-A9C3-7F64-FB1E-48DA26F1E9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45287" y="6102786"/>
            <a:ext cx="2872629" cy="161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648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00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99EE6D-A977-BB1D-4C0B-5380A6C2CE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CEFC4C2-A71B-C420-AE4D-33E5360FD01F}"/>
              </a:ext>
            </a:extLst>
          </p:cNvPr>
          <p:cNvSpPr/>
          <p:nvPr/>
        </p:nvSpPr>
        <p:spPr>
          <a:xfrm>
            <a:off x="333632" y="991543"/>
            <a:ext cx="17526000" cy="4247811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Student Ann is telling student Ba how to make a video call. Student Ba interrupts student Ann to ask for clarification. 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An: Now about the video call. Everyone should have a laptop or a smartphone and that’s enough….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A28DFC-7BEC-A151-B5E9-54104A866581}"/>
              </a:ext>
            </a:extLst>
          </p:cNvPr>
          <p:cNvSpPr txBox="1"/>
          <p:nvPr/>
        </p:nvSpPr>
        <p:spPr>
          <a:xfrm>
            <a:off x="654920" y="139071"/>
            <a:ext cx="17396460" cy="1481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6DA91DC-70D1-0BF2-7541-CD29C0E96304}"/>
              </a:ext>
            </a:extLst>
          </p:cNvPr>
          <p:cNvSpPr/>
          <p:nvPr/>
        </p:nvSpPr>
        <p:spPr>
          <a:xfrm>
            <a:off x="4648200" y="9105900"/>
            <a:ext cx="638432" cy="685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703593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4E4DD6-D7D7-3C2A-0ED8-3A22D223DC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E87E4A3A-508C-380C-7EE0-2A86ED422E4D}"/>
              </a:ext>
            </a:extLst>
          </p:cNvPr>
          <p:cNvSpPr/>
          <p:nvPr/>
        </p:nvSpPr>
        <p:spPr>
          <a:xfrm>
            <a:off x="11049000" y="6226049"/>
            <a:ext cx="2009274" cy="101566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8E5DED1-906A-2CA1-1CCE-E793A213519F}"/>
              </a:ext>
            </a:extLst>
          </p:cNvPr>
          <p:cNvSpPr/>
          <p:nvPr/>
        </p:nvSpPr>
        <p:spPr>
          <a:xfrm>
            <a:off x="147455" y="7886700"/>
            <a:ext cx="17670461" cy="2020508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Student A is telling student B the place for their next meeting. Student B interrupts student A to suggest another place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3ED79A6-3AD8-BEE0-83B3-9713CF7417F7}"/>
              </a:ext>
            </a:extLst>
          </p:cNvPr>
          <p:cNvSpPr/>
          <p:nvPr/>
        </p:nvSpPr>
        <p:spPr>
          <a:xfrm>
            <a:off x="147455" y="1658923"/>
            <a:ext cx="17526000" cy="2229454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Student A is telling student B how to make a video call. Student B interrupts student A to ask for clarification.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80DBE6-D7D1-248B-C12B-0062088FF25D}"/>
              </a:ext>
            </a:extLst>
          </p:cNvPr>
          <p:cNvSpPr txBox="1"/>
          <p:nvPr/>
        </p:nvSpPr>
        <p:spPr>
          <a:xfrm>
            <a:off x="654920" y="139071"/>
            <a:ext cx="17396460" cy="1481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447390-CC87-B0E8-E623-B5D0075E3236}"/>
              </a:ext>
            </a:extLst>
          </p:cNvPr>
          <p:cNvSpPr txBox="1"/>
          <p:nvPr/>
        </p:nvSpPr>
        <p:spPr>
          <a:xfrm>
            <a:off x="304800" y="79490"/>
            <a:ext cx="17678400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Work in pairs. Make similar conversations with the following situations. 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9EAB1F-D1E7-922A-9E48-83FF09B36A00}"/>
              </a:ext>
            </a:extLst>
          </p:cNvPr>
          <p:cNvSpPr txBox="1"/>
          <p:nvPr/>
        </p:nvSpPr>
        <p:spPr>
          <a:xfrm>
            <a:off x="389385" y="3896114"/>
            <a:ext cx="17203372" cy="3048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A: Now about the video call. Everyone should have a laptop or a smartphone and that’s enough….</a:t>
            </a:r>
            <a:endParaRPr lang="en-US" sz="33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3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A: Yes. And then you select from your contactor or you type their phone number ...</a:t>
            </a:r>
          </a:p>
          <a:p>
            <a:pPr algn="just">
              <a:lnSpc>
                <a:spcPct val="150000"/>
              </a:lnSpc>
            </a:pPr>
            <a:r>
              <a:rPr lang="en-US" sz="33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B: I'm sorry for interrupting but we should also need to download Zoom</a:t>
            </a:r>
          </a:p>
          <a:p>
            <a:pPr algn="just">
              <a:lnSpc>
                <a:spcPct val="150000"/>
              </a:lnSpc>
            </a:pP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c-a-b			B. b-c-a			C. c-b-a			D. a-c-b</a:t>
            </a:r>
            <a:endParaRPr lang="en-US" sz="33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Đồng hồ đếm ngược 30 giây">
            <a:hlinkClick r:id="" action="ppaction://media"/>
            <a:extLst>
              <a:ext uri="{FF2B5EF4-FFF2-40B4-BE49-F238E27FC236}">
                <a16:creationId xmlns:a16="http://schemas.microsoft.com/office/drawing/2014/main" id="{36E3A6BD-46E4-8E9E-13D6-4A12DFC3FE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45287" y="6102786"/>
            <a:ext cx="2872629" cy="161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827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00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TM03090430[[fn=Banded]]</Template>
  <TotalTime>2009</TotalTime>
  <Words>1760</Words>
  <Application>Microsoft Office PowerPoint</Application>
  <PresentationFormat>Custom</PresentationFormat>
  <Paragraphs>167</Paragraphs>
  <Slides>31</Slides>
  <Notes>4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Segoe UI Emoji</vt:lpstr>
      <vt:lpstr>Times New Roman</vt:lpstr>
      <vt:lpstr>Calibri</vt:lpstr>
      <vt:lpstr>Cooper Black</vt:lpstr>
      <vt:lpstr>Tahoma</vt:lpstr>
      <vt:lpstr>Congenial Black</vt:lpstr>
      <vt:lpstr>Arial</vt:lpstr>
      <vt:lpstr>Office Theme</vt:lpstr>
      <vt:lpstr>PowerPoint Presentation</vt:lpstr>
      <vt:lpstr>WARM 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Natural Disasters Science Educational Presentation in Yellow Blue and Red Lined Illustrative Style</dc:title>
  <dc:creator>Nguyễn Nguyệt</dc:creator>
  <cp:lastModifiedBy>Administrator</cp:lastModifiedBy>
  <cp:revision>52</cp:revision>
  <dcterms:created xsi:type="dcterms:W3CDTF">2006-08-16T00:00:00Z</dcterms:created>
  <dcterms:modified xsi:type="dcterms:W3CDTF">2026-04-03T00:51:52Z</dcterms:modified>
  <dc:identifier>DAFv1qVj8Bs</dc:identifier>
</cp:coreProperties>
</file>