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8" r:id="rId2"/>
    <p:sldId id="359" r:id="rId3"/>
    <p:sldId id="279" r:id="rId4"/>
    <p:sldId id="301" r:id="rId5"/>
    <p:sldId id="360" r:id="rId6"/>
    <p:sldId id="356" r:id="rId7"/>
    <p:sldId id="342" r:id="rId8"/>
    <p:sldId id="361" r:id="rId9"/>
    <p:sldId id="340" r:id="rId10"/>
    <p:sldId id="357" r:id="rId11"/>
    <p:sldId id="323" r:id="rId12"/>
    <p:sldId id="351" r:id="rId13"/>
    <p:sldId id="35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CC0066"/>
    <a:srgbClr val="3333CC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ll%20Users\Documents\My%20Music\Sample%20Music\Khuccanguoigiaovien-TopCa_nhus.mp3" TargetMode="Externa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0" name="Khuccanguoigiaovien-TopCa_nhus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2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1" name="Picture 35" descr="images (2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526"/>
            <a:ext cx="9144000" cy="684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4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334001"/>
            <a:ext cx="5867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37" name="WordArt 41"/>
          <p:cNvSpPr>
            <a:spLocks noChangeArrowheads="1" noChangeShapeType="1" noTextEdit="1"/>
          </p:cNvSpPr>
          <p:nvPr/>
        </p:nvSpPr>
        <p:spPr bwMode="auto">
          <a:xfrm>
            <a:off x="1828800" y="457200"/>
            <a:ext cx="8305800" cy="510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600" kern="10" dirty="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2362200" y="1828800"/>
            <a:ext cx="7181850" cy="1047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4112" name="WordArt 16"/>
          <p:cNvSpPr>
            <a:spLocks noChangeArrowheads="1" noChangeShapeType="1" noTextEdit="1"/>
          </p:cNvSpPr>
          <p:nvPr/>
        </p:nvSpPr>
        <p:spPr bwMode="auto">
          <a:xfrm>
            <a:off x="4161691" y="1837466"/>
            <a:ext cx="4314094" cy="1867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7D</a:t>
            </a:r>
          </a:p>
          <a:p>
            <a:pPr algn="ctr"/>
            <a:endParaRPr lang="en-US" sz="3600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3600" kern="10" dirty="0" err="1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600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3600" kern="10" dirty="0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3600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FF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77" name="Picture 21" descr="Picture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4114801"/>
            <a:ext cx="9144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3" name="Picture 47" descr="Book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886200"/>
            <a:ext cx="1752600" cy="136525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FF99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1" descr="Picture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191001"/>
            <a:ext cx="9144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51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9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1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4EFC512-33CF-6AB9-5107-B28463AA53BE}"/>
              </a:ext>
            </a:extLst>
          </p:cNvPr>
          <p:cNvGrpSpPr/>
          <p:nvPr/>
        </p:nvGrpSpPr>
        <p:grpSpPr>
          <a:xfrm>
            <a:off x="1429397" y="847253"/>
            <a:ext cx="7540156" cy="646331"/>
            <a:chOff x="689904" y="1349120"/>
            <a:chExt cx="7540156" cy="64633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6ACB024-25D4-F6B1-1610-FB4DFF4A4F05}"/>
                </a:ext>
              </a:extLst>
            </p:cNvPr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DC154ED-F077-A18B-4756-2851792929C1}"/>
                  </a:ext>
                </a:extLst>
              </p:cNvPr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37BB62-EA10-1E5B-97B4-90E4EDD15A37}"/>
                  </a:ext>
                </a:extLst>
              </p:cNvPr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4CCD169-C4B5-8E52-E1CB-74F7A7CB31EC}"/>
                </a:ext>
              </a:extLst>
            </p:cNvPr>
            <p:cNvSpPr txBox="1"/>
            <p:nvPr/>
          </p:nvSpPr>
          <p:spPr>
            <a:xfrm>
              <a:off x="1142863" y="1349120"/>
              <a:ext cx="70871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 sz="3600">
                  <a:solidFill>
                    <a:srgbClr val="3333FF"/>
                  </a:solidFill>
                </a:rPr>
                <a:t>Tự động điền công thức theo mẫu: </a:t>
              </a:r>
              <a:endParaRPr lang="en-US" sz="3600" dirty="0">
                <a:solidFill>
                  <a:srgbClr val="3333FF"/>
                </a:solidFill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900675"/>
              </p:ext>
            </p:extLst>
          </p:nvPr>
        </p:nvGraphicFramePr>
        <p:xfrm>
          <a:off x="1179267" y="17272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9267" y="17272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030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91492" y="1554910"/>
            <a:ext cx="9975272" cy="4326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500"/>
              </a:lnSpc>
              <a:spcBef>
                <a:spcPts val="600"/>
              </a:spcBef>
            </a:pPr>
            <a:r>
              <a:rPr lang="en-US" sz="36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B1.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</a:rPr>
              <a:t>Nháy chuột chọn ô cần nhập công thức.</a:t>
            </a:r>
          </a:p>
          <a:p>
            <a:pPr algn="just">
              <a:lnSpc>
                <a:spcPts val="4500"/>
              </a:lnSpc>
              <a:spcBef>
                <a:spcPts val="600"/>
              </a:spcBef>
            </a:pPr>
            <a:r>
              <a:rPr lang="en-US" sz="36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B2.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</a:rPr>
              <a:t>Gõ dấu = và nhập công thức từ bàn phím, nhấn phím Enter.</a:t>
            </a:r>
          </a:p>
          <a:p>
            <a:pPr algn="just">
              <a:lnSpc>
                <a:spcPts val="4500"/>
              </a:lnSpc>
              <a:spcBef>
                <a:spcPts val="600"/>
              </a:spcBef>
            </a:pPr>
            <a:r>
              <a:rPr lang="en-US" sz="36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B3.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</a:rPr>
              <a:t>Chọn ô có kết quả; đưa chuột vào góc dưới phía phải của ô; con trỏ chuột có hình dấu cộng (+)</a:t>
            </a:r>
          </a:p>
          <a:p>
            <a:pPr algn="just">
              <a:lnSpc>
                <a:spcPts val="4500"/>
              </a:lnSpc>
              <a:spcBef>
                <a:spcPts val="600"/>
              </a:spcBef>
            </a:pPr>
            <a:r>
              <a:rPr lang="en-US" sz="36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B4. </a:t>
            </a:r>
            <a:r>
              <a:rPr lang="en-US" sz="3600">
                <a:latin typeface="Times New Roman" panose="02020603050405020304" pitchFamily="18" charset="0"/>
                <a:ea typeface="Times New Roman" panose="02020603050405020304" pitchFamily="18" charset="0"/>
              </a:rPr>
              <a:t>Kéo thả chuột đến ô cuối cùng cần tính công thức.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4D49E5-EE29-C092-B07C-FBF953FFED68}"/>
              </a:ext>
            </a:extLst>
          </p:cNvPr>
          <p:cNvSpPr txBox="1"/>
          <p:nvPr/>
        </p:nvSpPr>
        <p:spPr>
          <a:xfrm>
            <a:off x="1439011" y="777981"/>
            <a:ext cx="5841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z="3600">
                <a:solidFill>
                  <a:srgbClr val="3333FF"/>
                </a:solidFill>
              </a:rPr>
              <a:t>* Các bước nhập công thức: </a:t>
            </a:r>
            <a:endParaRPr lang="en-US" sz="36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14458"/>
            <a:ext cx="2994908" cy="661720"/>
            <a:chOff x="689904" y="1364508"/>
            <a:chExt cx="2994908" cy="661720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78016" cy="646331"/>
              <a:chOff x="1082666" y="1379837"/>
              <a:chExt cx="478016" cy="646331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7801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endParaRPr lang="en-US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83806" y="1364508"/>
              <a:ext cx="250100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 sz="3600"/>
                <a:t>Thực hành:</a:t>
              </a:r>
              <a:endParaRPr lang="en-US" sz="3600" dirty="0"/>
            </a:p>
          </p:txBody>
        </p:sp>
      </p:grpSp>
      <p:sp>
        <p:nvSpPr>
          <p:cNvPr id="5" name="Rectangle 4"/>
          <p:cNvSpPr/>
          <p:nvPr/>
        </p:nvSpPr>
        <p:spPr>
          <a:xfrm>
            <a:off x="1134994" y="2003279"/>
            <a:ext cx="10142606" cy="3688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latin typeface="Times New Roman" panose="02020603050405020304" pitchFamily="18" charset="0"/>
                <a:ea typeface="Times New Roman" panose="02020603050405020304" pitchFamily="18" charset="0"/>
              </a:rPr>
              <a:t>1- Nhập dữ liệu theo mẫu Hình 2/SGK/53.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latin typeface="Times New Roman" panose="02020603050405020304" pitchFamily="18" charset="0"/>
                <a:ea typeface="Times New Roman" panose="02020603050405020304" pitchFamily="18" charset="0"/>
              </a:rPr>
              <a:t>2- Nhập công thức theo các bước nhập công thức tự động.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latin typeface="Times New Roman" panose="02020603050405020304" pitchFamily="18" charset="0"/>
                <a:ea typeface="Times New Roman" panose="02020603050405020304" pitchFamily="18" charset="0"/>
              </a:rPr>
              <a:t>3- Lưu tên bảng tính: 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latin typeface="Times New Roman" panose="02020603050405020304" pitchFamily="18" charset="0"/>
                <a:ea typeface="Times New Roman" panose="02020603050405020304" pitchFamily="18" charset="0"/>
              </a:rPr>
              <a:t>Hình 2-SGK-53-Tên HS-Lớp.</a:t>
            </a:r>
          </a:p>
        </p:txBody>
      </p:sp>
    </p:spTree>
    <p:extLst>
      <p:ext uri="{BB962C8B-B14F-4D97-AF65-F5344CB8AC3E}">
        <p14:creationId xmlns:p14="http://schemas.microsoft.com/office/powerpoint/2010/main" val="3779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56565" t="61240" r="5948" b="12362"/>
          <a:stretch/>
        </p:blipFill>
        <p:spPr bwMode="auto">
          <a:xfrm>
            <a:off x="1842448" y="1469020"/>
            <a:ext cx="8597445" cy="37444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387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64608" y="1665272"/>
            <a:ext cx="9767247" cy="386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Kết quả khác nhau thế nào nếu gõ nhập vào ô một biểu thức số học không có dấu “=” đứng trước và có một dấu “=” đứng trước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Dùng địa chỉ ô trong biểu thức tính toán ưu việt hơn viết số liệu trực tiếp ở điểm nào?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Tại sao nói Excel biết cách tự động điền công thức theo mẫu vào một dãy ô?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Giáo án Powerpoint Khối hộp chữ nhật - Khối lập phương Toán lớp 1 Cánh diều">
            <a:extLst>
              <a:ext uri="{FF2B5EF4-FFF2-40B4-BE49-F238E27FC236}">
                <a16:creationId xmlns:a16="http://schemas.microsoft.com/office/drawing/2014/main" id="{0455678D-3E95-2AF9-FB32-A193AD2038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-9247" y="0"/>
            <a:ext cx="12201247" cy="615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7" descr="Book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890" y="1373188"/>
            <a:ext cx="1752600" cy="1365250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FF99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440930"/>
              </p:ext>
            </p:extLst>
          </p:nvPr>
        </p:nvGraphicFramePr>
        <p:xfrm>
          <a:off x="-9247" y="5381626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9247" y="5381626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153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1188" y="1081081"/>
            <a:ext cx="8734567" cy="2736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7: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 THỨC TÍNH TOÁN 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 ĐỊA CHỈ CÁC Ô DỮ LIỆU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359948" y="962063"/>
            <a:ext cx="6415539" cy="661720"/>
            <a:chOff x="689904" y="1364508"/>
            <a:chExt cx="6415539" cy="661720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15498" cy="646331"/>
              <a:chOff x="1082666" y="1379837"/>
              <a:chExt cx="415498" cy="646331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9830" y="1364508"/>
              <a:ext cx="59856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toán số học trong Excel:</a:t>
              </a:r>
              <a:endPara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Cloud 11"/>
          <p:cNvSpPr/>
          <p:nvPr/>
        </p:nvSpPr>
        <p:spPr>
          <a:xfrm>
            <a:off x="2576557" y="1819107"/>
            <a:ext cx="7038886" cy="3050006"/>
          </a:xfrm>
          <a:prstGeom prst="cloud">
            <a:avLst/>
          </a:prstGeom>
          <a:ln w="28575"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200" y="1471554"/>
            <a:ext cx="12192000" cy="6388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bước để nhập biểu thức số học trong Excel </a:t>
            </a: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p:blipFill>
        <p:spPr>
          <a:xfrm>
            <a:off x="11081821" y="1084283"/>
            <a:ext cx="331039" cy="3310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9525" y="504009"/>
            <a:ext cx="12192000" cy="60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34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TÍNH TOÁN SỐ HỌC TRONG EXCEL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9323" y="3031730"/>
            <a:ext cx="2540000" cy="3505200"/>
          </a:xfrm>
          <a:prstGeom prst="roundRect">
            <a:avLst/>
          </a:prstGeom>
          <a:solidFill>
            <a:srgbClr val="EBE5D5"/>
          </a:solidFill>
          <a:ln>
            <a:solidFill>
              <a:srgbClr val="EBE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1.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 ô muốn nhập công thức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50374" y="2946400"/>
            <a:ext cx="2540000" cy="3505200"/>
          </a:xfrm>
          <a:prstGeom prst="roundRect">
            <a:avLst/>
          </a:prstGeom>
          <a:solidFill>
            <a:srgbClr val="EBE5D5"/>
          </a:solidFill>
          <a:ln>
            <a:solidFill>
              <a:srgbClr val="EBE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2.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Ngõ nhập dấu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“=”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073361" y="2921000"/>
            <a:ext cx="2540000" cy="3505200"/>
          </a:xfrm>
          <a:prstGeom prst="roundRect">
            <a:avLst/>
          </a:prstGeom>
          <a:solidFill>
            <a:srgbClr val="EBE5D5"/>
          </a:solidFill>
          <a:ln>
            <a:solidFill>
              <a:srgbClr val="EBE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3.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 biểu thức số học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86407" y="2921000"/>
            <a:ext cx="2540000" cy="3505200"/>
          </a:xfrm>
          <a:prstGeom prst="roundRect">
            <a:avLst/>
          </a:prstGeom>
          <a:solidFill>
            <a:srgbClr val="EBE5D5"/>
          </a:solidFill>
          <a:ln>
            <a:solidFill>
              <a:srgbClr val="EBE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4.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 </a:t>
            </a:r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Biểu thức số học xuất hiện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38335" y="2054137"/>
            <a:ext cx="0" cy="86686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22323" y="2079537"/>
            <a:ext cx="0" cy="86686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343361" y="2060973"/>
            <a:ext cx="0" cy="86686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0151583" y="2054137"/>
            <a:ext cx="0" cy="86686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9267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2487" y="693190"/>
            <a:ext cx="6896119" cy="6783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phép toán số học trong Excel: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535794"/>
              </p:ext>
            </p:extLst>
          </p:nvPr>
        </p:nvGraphicFramePr>
        <p:xfrm>
          <a:off x="1187355" y="1518728"/>
          <a:ext cx="9812740" cy="430258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10938">
                  <a:extLst>
                    <a:ext uri="{9D8B030D-6E8A-4147-A177-3AD203B41FA5}">
                      <a16:colId xmlns:a16="http://schemas.microsoft.com/office/drawing/2014/main" val="1844558088"/>
                    </a:ext>
                  </a:extLst>
                </a:gridCol>
                <a:gridCol w="1637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0561">
                  <a:extLst>
                    <a:ext uri="{9D8B030D-6E8A-4147-A177-3AD203B41FA5}">
                      <a16:colId xmlns:a16="http://schemas.microsoft.com/office/drawing/2014/main" val="2410546167"/>
                    </a:ext>
                  </a:extLst>
                </a:gridCol>
                <a:gridCol w="2306472">
                  <a:extLst>
                    <a:ext uri="{9D8B030D-6E8A-4147-A177-3AD203B41FA5}">
                      <a16:colId xmlns:a16="http://schemas.microsoft.com/office/drawing/2014/main" val="3184297144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1221250794"/>
                    </a:ext>
                  </a:extLst>
                </a:gridCol>
              </a:tblGrid>
              <a:tr h="9788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phép toán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 trong Toán</a:t>
                      </a:r>
                      <a:r>
                        <a:rPr lang="en-US" sz="24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 hiệu trong Excel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 công thức trong ô tính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hiển thị trong ô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7053223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4049557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1677206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4308058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4856891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 thừa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0045369"/>
                  </a:ext>
                </a:extLst>
              </a:tr>
              <a:tr h="5539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 phần trăm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087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41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2487" y="461178"/>
            <a:ext cx="6896119" cy="6783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Excel: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907169"/>
              </p:ext>
            </p:extLst>
          </p:nvPr>
        </p:nvGraphicFramePr>
        <p:xfrm>
          <a:off x="1337481" y="1501251"/>
          <a:ext cx="9689909" cy="40397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69994">
                  <a:extLst>
                    <a:ext uri="{9D8B030D-6E8A-4147-A177-3AD203B41FA5}">
                      <a16:colId xmlns:a16="http://schemas.microsoft.com/office/drawing/2014/main" val="1844558088"/>
                    </a:ext>
                  </a:extLst>
                </a:gridCol>
                <a:gridCol w="1678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323">
                  <a:extLst>
                    <a:ext uri="{9D8B030D-6E8A-4147-A177-3AD203B41FA5}">
                      <a16:colId xmlns:a16="http://schemas.microsoft.com/office/drawing/2014/main" val="2410546167"/>
                    </a:ext>
                  </a:extLst>
                </a:gridCol>
                <a:gridCol w="2251880">
                  <a:extLst>
                    <a:ext uri="{9D8B030D-6E8A-4147-A177-3AD203B41FA5}">
                      <a16:colId xmlns:a16="http://schemas.microsoft.com/office/drawing/2014/main" val="3184297144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1221250794"/>
                    </a:ext>
                  </a:extLst>
                </a:gridCol>
              </a:tblGrid>
              <a:tr h="11064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phép toán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 trong Toán</a:t>
                      </a:r>
                      <a:r>
                        <a:rPr lang="en-US" sz="24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Excel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 công thức trong ô tính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hiển thị trong ô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7053223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=18+3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4049557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=21-4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1677206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 (</a:t>
                      </a:r>
                      <a:r>
                        <a:rPr lang="en-US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=8*5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4308058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=18/3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4856891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 thừa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=6^2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0045369"/>
                  </a:ext>
                </a:extLst>
              </a:tr>
              <a:tr h="48888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 phần trăm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=16%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087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84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5940" y="502919"/>
            <a:ext cx="928116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 TẠO BẢNG TÍNH DANH SÁCH GỒM 3 HS NHƯ MẪU VÀ THỰC HIỆN CÁC CÔNG VIỆC SAU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1 VÀ NHÓM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G3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=8.5+9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ô G5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ô E3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ô G3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 2 VÀ NHÓM 3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G3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=D3+E3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G3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ô E3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ô G3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3200" dirty="0"/>
          </a:p>
          <a:p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311228"/>
              </p:ext>
            </p:extLst>
          </p:nvPr>
        </p:nvGraphicFramePr>
        <p:xfrm>
          <a:off x="1123950" y="4891147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3950" y="4891147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3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326376" y="900559"/>
            <a:ext cx="9215280" cy="584775"/>
            <a:chOff x="689904" y="1364508"/>
            <a:chExt cx="9215280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9830" y="1364508"/>
              <a:ext cx="878535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>
                  <a:solidFill>
                    <a:srgbClr val="3333FF"/>
                  </a:solidFill>
                </a:rPr>
                <a:t>Dùng địa chỉ các ô dữ liệu trong công thức Excel: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326376" y="1736538"/>
            <a:ext cx="957787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800"/>
              </a:lnSpc>
              <a:spcBef>
                <a:spcPts val="500"/>
              </a:spcBef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- Excel tự động tính toán lại khi số liệu đầu vào có sự thay đổi.</a:t>
            </a:r>
          </a:p>
          <a:p>
            <a:pPr algn="just">
              <a:lnSpc>
                <a:spcPts val="3800"/>
              </a:lnSpc>
              <a:spcBef>
                <a:spcPts val="500"/>
              </a:spcBef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- Trong công thức tính toán cần dùng địa chỉ ô chứa số liệu thay cho số liệu trực tiếp.</a:t>
            </a:r>
          </a:p>
          <a:p>
            <a:pPr algn="just">
              <a:lnSpc>
                <a:spcPts val="3800"/>
              </a:lnSpc>
              <a:spcBef>
                <a:spcPts val="500"/>
              </a:spcBef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- Các địa chỉ ô chính là các biến, nhận giá trị cụ thể là dữ liệu điền vào ô. Kết quả xuất hiện trong ô được tính theo công thức.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A550B5EC-7630-A358-275C-1B97E7F69888}"/>
              </a:ext>
            </a:extLst>
          </p:cNvPr>
          <p:cNvSpPr/>
          <p:nvPr/>
        </p:nvSpPr>
        <p:spPr>
          <a:xfrm flipH="1">
            <a:off x="10687564" y="1006328"/>
            <a:ext cx="568036" cy="3983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30E1BA0-0F2D-4D59-A719-BAD492E46779}:27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621</Words>
  <Application>Microsoft Office PowerPoint</Application>
  <PresentationFormat>Widescreen</PresentationFormat>
  <Paragraphs>100</Paragraphs>
  <Slides>14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Microsoft Excel Worksheet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STD-TRANG</cp:lastModifiedBy>
  <cp:revision>411</cp:revision>
  <dcterms:created xsi:type="dcterms:W3CDTF">2022-01-27T15:18:21Z</dcterms:created>
  <dcterms:modified xsi:type="dcterms:W3CDTF">2026-01-28T01:26:52Z</dcterms:modified>
</cp:coreProperties>
</file>