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12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74C94-F539-43A2-9ECE-20B134F75554}" type="datetimeFigureOut">
              <a:rPr lang="en-US" smtClean="0"/>
              <a:pPr/>
              <a:t>27/07/2022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8C11D-A097-49F4-9CE2-11122DF0F0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81543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74C94-F539-43A2-9ECE-20B134F75554}" type="datetimeFigureOut">
              <a:rPr lang="en-US" smtClean="0"/>
              <a:pPr/>
              <a:t>27/07/2022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8C11D-A097-49F4-9CE2-11122DF0F0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69074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74C94-F539-43A2-9ECE-20B134F75554}" type="datetimeFigureOut">
              <a:rPr lang="en-US" smtClean="0"/>
              <a:pPr/>
              <a:t>27/07/2022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8C11D-A097-49F4-9CE2-11122DF0F0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53574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74C94-F539-43A2-9ECE-20B134F75554}" type="datetimeFigureOut">
              <a:rPr lang="en-US" smtClean="0"/>
              <a:pPr/>
              <a:t>27/07/2022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8C11D-A097-49F4-9CE2-11122DF0F0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48124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74C94-F539-43A2-9ECE-20B134F75554}" type="datetimeFigureOut">
              <a:rPr lang="en-US" smtClean="0"/>
              <a:pPr/>
              <a:t>27/07/2022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8C11D-A097-49F4-9CE2-11122DF0F0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20359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74C94-F539-43A2-9ECE-20B134F75554}" type="datetimeFigureOut">
              <a:rPr lang="en-US" smtClean="0"/>
              <a:pPr/>
              <a:t>27/07/2022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8C11D-A097-49F4-9CE2-11122DF0F0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18627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74C94-F539-43A2-9ECE-20B134F75554}" type="datetimeFigureOut">
              <a:rPr lang="en-US" smtClean="0"/>
              <a:pPr/>
              <a:t>27/07/2022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8C11D-A097-49F4-9CE2-11122DF0F0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28300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74C94-F539-43A2-9ECE-20B134F75554}" type="datetimeFigureOut">
              <a:rPr lang="en-US" smtClean="0"/>
              <a:pPr/>
              <a:t>27/07/2022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8C11D-A097-49F4-9CE2-11122DF0F0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13002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74C94-F539-43A2-9ECE-20B134F75554}" type="datetimeFigureOut">
              <a:rPr lang="en-US" smtClean="0"/>
              <a:pPr/>
              <a:t>27/07/2022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8C11D-A097-49F4-9CE2-11122DF0F0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54172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74C94-F539-43A2-9ECE-20B134F75554}" type="datetimeFigureOut">
              <a:rPr lang="en-US" smtClean="0"/>
              <a:pPr/>
              <a:t>27/07/2022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8C11D-A097-49F4-9CE2-11122DF0F0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53208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74C94-F539-43A2-9ECE-20B134F75554}" type="datetimeFigureOut">
              <a:rPr lang="en-US" smtClean="0"/>
              <a:pPr/>
              <a:t>27/07/2022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8C11D-A097-49F4-9CE2-11122DF0F0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69363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574C94-F539-43A2-9ECE-20B134F75554}" type="datetimeFigureOut">
              <a:rPr lang="en-US" smtClean="0"/>
              <a:pPr/>
              <a:t>27/07/2022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8C11D-A097-49F4-9CE2-11122DF0F0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55506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E:\H&#224;o%20kh&#237;%20ng&#224;n%20n&#259;m-%20&#272;&#7841;i%20Vi&#7879;t%20tr&#432;&#7899;c%20nguy%20c&#417;%20x&#226;m%20l&#432;&#7907;c%20c&#7911;a%20qu&#226;n%20M&#244;ng%20C&#7893;%20-%20Video%20&#273;&#227;%20ph&#225;t%20tr&#234;n%20VTV1%20-%20VTV.VN.mp4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7063" y="1"/>
            <a:ext cx="9144000" cy="1214846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14. BA LẦN </a:t>
            </a: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KHÁNG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CHIẾN CHỐNG QUÂN XÂM LƯỢC MÔNG – NGUYÊN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4" name="Picture 3" descr="C:\Users\Techsi.vn\AppData\Local\Temp\FineReader12.00\media\image96.jpeg"/>
          <p:cNvPicPr/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964" y="1149531"/>
            <a:ext cx="2916373" cy="548368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C:\Users\Techsi.vn\AppData\Local\Temp\FineReader12.00\media\image94.jpeg"/>
          <p:cNvPicPr/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5669" y="1397725"/>
            <a:ext cx="3004458" cy="515982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Content Placeholder 3" descr="C:\Users\Techsi.vn\AppData\Local\Temp\FineReader12.00\media\image95.jpeg"/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4630" y="1410788"/>
            <a:ext cx="2917370" cy="495082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bai-14-ba-lan-khang-chien-chong-quan-xam-luoc-mong-nguyen-123225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1704" y="1312631"/>
            <a:ext cx="2857306" cy="532670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239706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005454461"/>
              </p:ext>
            </p:extLst>
          </p:nvPr>
        </p:nvGraphicFramePr>
        <p:xfrm>
          <a:off x="602526" y="349775"/>
          <a:ext cx="10725149" cy="5538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10584"/>
                <a:gridCol w="2694179"/>
                <a:gridCol w="2807851"/>
                <a:gridCol w="2512535"/>
              </a:tblGrid>
              <a:tr h="910299">
                <a:tc>
                  <a:txBody>
                    <a:bodyPr/>
                    <a:lstStyle/>
                    <a:p>
                      <a:pPr marL="45720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Cuộc</a:t>
                      </a: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kháng</a:t>
                      </a: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chiến</a:t>
                      </a:r>
                      <a:endParaRPr lang="en-US" sz="20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5" marR="51585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hoạch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chiến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Trần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5" marR="51585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chiến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thắng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tiêu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biểu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5" marR="51585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5" marR="51585" marT="0" marB="0"/>
                </a:tc>
              </a:tr>
              <a:tr h="1137873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Cuộc</a:t>
                      </a: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kháng</a:t>
                      </a: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chiến</a:t>
                      </a: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chống</a:t>
                      </a: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quân</a:t>
                      </a: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Mông</a:t>
                      </a: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Cổ</a:t>
                      </a: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năm</a:t>
                      </a: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1258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5" marR="51585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sách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“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vườn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trống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5" marR="51585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Chiến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thắng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Đông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Bộ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Đầu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5" marR="51585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Cuộc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chiến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thúc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thắng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lợi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5" marR="51585" marT="0" marB="0"/>
                </a:tc>
              </a:tr>
              <a:tr h="1482121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Cuộc</a:t>
                      </a: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kháng</a:t>
                      </a: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chiến</a:t>
                      </a: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chống</a:t>
                      </a: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quân</a:t>
                      </a: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Nguyên</a:t>
                      </a: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năm</a:t>
                      </a: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1285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5" marR="51585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sách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"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vườn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trống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5" marR="5158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Phá vỡ kế hoạch hội quân của Toa Đô và Thoát Hoan tại Thiên Trường.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Phản công giải phóng Thăng Long.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585" marR="5158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Quân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giặc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rút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chạy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Cuộc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chiến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thúc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thắng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lợi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5" marR="51585" marT="0" marB="0"/>
                </a:tc>
              </a:tr>
              <a:tr h="1835204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Cuộc</a:t>
                      </a: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kháng</a:t>
                      </a: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chiến</a:t>
                      </a: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chống</a:t>
                      </a: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quân</a:t>
                      </a: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Nguyên</a:t>
                      </a: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năm</a:t>
                      </a: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1287-1288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5" marR="5158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Tiếp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tục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sử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“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vườn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nhà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trống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Bố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trí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trận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địa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tại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cửa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sông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Bạch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Đằng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hoả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585" marR="51585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Chiến thắng Bạch Đằng.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5" marR="51585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Cuộc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chiến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thúc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thắng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lợi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585" marR="5158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13033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5475"/>
          </a:xfrm>
        </p:spPr>
        <p:txBody>
          <a:bodyPr>
            <a:normAutofit/>
          </a:bodyPr>
          <a:lstStyle/>
          <a:p>
            <a:pPr algn="ctr"/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2650"/>
            <a:ext cx="10515600" cy="1203325"/>
          </a:xfrm>
        </p:spPr>
        <p:txBody>
          <a:bodyPr/>
          <a:lstStyle/>
          <a:p>
            <a:pPr marL="0" indent="0">
              <a:buNone/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Từ kiến thức đã học ở bài 13 và bài 14, em hãy đánh giá ngắn gọn về vai trò của các nhân vật lịch sử: Trần Thủ Độ, Trần Quốc Tuấn, Trần Nhân Tông đối với nhà Trần và kháng chiến chống quân Mông - Nguyên.</a:t>
            </a:r>
          </a:p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657225" y="1925747"/>
            <a:ext cx="1106805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Trần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Thủ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Độ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i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dựng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nước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tài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trị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nước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thao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lược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hơn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i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đưa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kế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sách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tài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tình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giữ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vai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trò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huy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chính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cuộc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kháng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chiến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chống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quân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Mông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Nguyên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1258.</a:t>
            </a:r>
            <a:endParaRPr lang="en-US" i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Góp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phần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cổ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vũ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khích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lệ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giữ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vững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tinh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thần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đấu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tranh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quyết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chiến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quyết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thắng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quân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dân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Đại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Việt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i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Trần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Quốc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Tuấn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i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Giữ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vai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trò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tổng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huy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lực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lượng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kháng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chiến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i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Đưa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chủ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trương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đúng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đắn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dẫn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thắng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lợi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cuộc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kháng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chiến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i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khích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lệ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tinh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thần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chiến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đấu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quân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dân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Đại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Việt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qua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soạn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thảo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“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Hịch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tướng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sĩ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".</a:t>
            </a:r>
            <a:endParaRPr lang="en-US" i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Trần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Nhân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Tông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i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chính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sách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dùng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i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Cho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Hưng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Đạo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vương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huy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trực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tiếp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toàn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quân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i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Trọng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tướng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tài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phân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biệt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tuổi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tác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xuất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thân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Trần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Khánh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Dư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Trần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Nhật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Duật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,...</a:t>
            </a:r>
            <a:endParaRPr lang="en-US" i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ngoại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giao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xuất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sắc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vừa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mềm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dẻo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vừa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cứng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rắn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trước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chiến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tranh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i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sáng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suốt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nắm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bắt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tình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đánh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giá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tương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lực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lượng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vừa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hoạch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kế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sách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vừa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đốc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binh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ngoài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mặt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trận</a:t>
            </a:r>
            <a:r>
              <a:rPr lang="en-US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i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36468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9750"/>
          </a:xfrm>
        </p:spPr>
        <p:txBody>
          <a:bodyPr>
            <a:normAutofit/>
          </a:bodyPr>
          <a:lstStyle/>
          <a:p>
            <a:pPr algn="ctr"/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 Ở NHÀ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06500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6688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Hào khí ngàn năm- Đại Việt trước nguy cơ xâm lược của quân Mông Cổ - Video đã phát trên VTV1 - VTV.VN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885134" y="1309552"/>
            <a:ext cx="8134350" cy="457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C:\Users\Techsi.vn\AppData\Local\Temp\FineReader12.00\media\image93.jpeg"/>
          <p:cNvPicPr/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7194" y="570465"/>
            <a:ext cx="5343525" cy="515778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bai-14-ba-lan-khang-chien-chong-quan-xam-luoc-mong-nguyen-12322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9808" y="557257"/>
            <a:ext cx="5176435" cy="5326708"/>
          </a:xfrm>
          <a:prstGeom prst="rect">
            <a:avLst/>
          </a:prstGeom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52371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58800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NHÓM</a:t>
            </a:r>
            <a:endParaRPr lang="en-US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01750"/>
            <a:ext cx="1219200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Mông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xâm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lược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Mông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1258?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video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giặc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Mông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56222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Techsi.vn\AppData\Local\Temp\FineReader12.00\media\image94.jpeg"/>
          <p:cNvPicPr/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504824"/>
            <a:ext cx="6915149" cy="58045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2133128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1675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PHIẾU HỌC TẬP</a:t>
            </a:r>
            <a:endParaRPr lang="en-US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422525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thác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2,3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đấu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endParaRPr lang="en-US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1285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lược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giặc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26875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6352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NHÓM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 descr="C:\Users\Techsi.vn\AppData\Local\Temp\FineReader12.00\media\image95.jpe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809625"/>
            <a:ext cx="6315075" cy="525987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7267574" y="809625"/>
            <a:ext cx="396240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?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Trình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bày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tóm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tắt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diễn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biến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chính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cuộc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kháng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chiến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chống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quân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Nguyên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i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năm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1287-1288 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15617" y="6211669"/>
            <a:ext cx="62947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3. </a:t>
            </a:r>
            <a:r>
              <a:rPr lang="en-US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Lược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đồ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cuộc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kháng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chiến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chống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quân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Nguyên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</a:t>
            </a:r>
            <a:r>
              <a:rPr lang="en-US" b="1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năm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1287-1288</a:t>
            </a:r>
            <a:endParaRPr lang="en-US" b="1" dirty="0"/>
          </a:p>
        </p:txBody>
      </p:sp>
    </p:spTree>
    <p:extLst>
      <p:ext uri="{BB962C8B-B14F-4D97-AF65-F5344CB8AC3E}">
        <p14:creationId xmlns="" xmlns:p14="http://schemas.microsoft.com/office/powerpoint/2010/main" val="3327076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ập tin:Bãi cọc trên sông Bạch Đằng.jpg – Wikipedia tiếng Việ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32014"/>
            <a:ext cx="4762500" cy="417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C:\Users\Techsi.vn\AppData\Local\Temp\FineReader12.00\media\image96.jpeg"/>
          <p:cNvPicPr/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2312" y="209006"/>
            <a:ext cx="4457700" cy="4464776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6"/>
          <p:cNvSpPr/>
          <p:nvPr/>
        </p:nvSpPr>
        <p:spPr>
          <a:xfrm>
            <a:off x="618308" y="4665506"/>
            <a:ext cx="47766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Bãi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cọc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ngầm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diệt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địch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Bạch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Đằng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78137" y="4856258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chế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Trần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Khu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Bạch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Đăng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Hải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8131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7782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  <a:endParaRPr lang="en-US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2025" y="742950"/>
            <a:ext cx="10515600" cy="7048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xâm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lược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Mông-Nguyên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856386663"/>
              </p:ext>
            </p:extLst>
          </p:nvPr>
        </p:nvGraphicFramePr>
        <p:xfrm>
          <a:off x="1114425" y="1685925"/>
          <a:ext cx="10039349" cy="4343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34205"/>
                <a:gridCol w="2523494"/>
                <a:gridCol w="2626318"/>
                <a:gridCol w="2355332"/>
              </a:tblGrid>
              <a:tr h="1737360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Cuộc</a:t>
                      </a:r>
                      <a:r>
                        <a:rPr lang="en-US" sz="24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kháng</a:t>
                      </a:r>
                      <a:r>
                        <a:rPr lang="en-US" sz="24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chiến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 hoạch kháng chiến của nhà Trần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Những chiến thắng tiêu biểu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68680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68680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68680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51918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614</Words>
  <Application>Microsoft Office PowerPoint</Application>
  <PresentationFormat>Custom</PresentationFormat>
  <Paragraphs>73</Paragraphs>
  <Slides>12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BÀI 14. BA LẦN KHÁNG CHIẾN CHỐNG QUÂN XÂM LƯỢC MÔNG – NGUYÊN </vt:lpstr>
      <vt:lpstr>Slide 2</vt:lpstr>
      <vt:lpstr>Slide 3</vt:lpstr>
      <vt:lpstr>HOẠT ĐỘNG NHÓM</vt:lpstr>
      <vt:lpstr>Slide 5</vt:lpstr>
      <vt:lpstr>PHIẾU HỌC TẬP</vt:lpstr>
      <vt:lpstr>HOẠT ĐỘNG NHÓM</vt:lpstr>
      <vt:lpstr>Slide 8</vt:lpstr>
      <vt:lpstr>LUYỆN TẬP</vt:lpstr>
      <vt:lpstr>Slide 10</vt:lpstr>
      <vt:lpstr>VẬN DỤNG</vt:lpstr>
      <vt:lpstr>HƯỚNG DẪN TỰ HỌC Ở NHÀ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14. BA LẦN KHÁN CHIẾN CHỐNG QUÂN XÂM LƯỢC MÔNG – NGUYÊN </dc:title>
  <dc:creator>Admin</dc:creator>
  <cp:lastModifiedBy>ThanhCuong_LapTop</cp:lastModifiedBy>
  <cp:revision>17</cp:revision>
  <dcterms:created xsi:type="dcterms:W3CDTF">2022-07-15T15:19:21Z</dcterms:created>
  <dcterms:modified xsi:type="dcterms:W3CDTF">2022-07-27T10:22:04Z</dcterms:modified>
</cp:coreProperties>
</file>