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sldIdLst>
    <p:sldId id="268" r:id="rId2"/>
    <p:sldId id="281" r:id="rId3"/>
    <p:sldId id="267" r:id="rId4"/>
    <p:sldId id="283" r:id="rId5"/>
    <p:sldId id="282" r:id="rId6"/>
    <p:sldId id="284" r:id="rId7"/>
    <p:sldId id="285" r:id="rId8"/>
    <p:sldId id="288" r:id="rId9"/>
    <p:sldId id="287" r:id="rId10"/>
    <p:sldId id="289" r:id="rId11"/>
    <p:sldId id="290" r:id="rId12"/>
    <p:sldId id="291" r:id="rId13"/>
    <p:sldId id="270" r:id="rId14"/>
    <p:sldId id="300" r:id="rId15"/>
    <p:sldId id="261" r:id="rId16"/>
    <p:sldId id="277" r:id="rId17"/>
    <p:sldId id="286" r:id="rId18"/>
    <p:sldId id="272" r:id="rId19"/>
    <p:sldId id="273" r:id="rId20"/>
    <p:sldId id="292" r:id="rId21"/>
    <p:sldId id="302" r:id="rId22"/>
    <p:sldId id="303" r:id="rId23"/>
    <p:sldId id="293" r:id="rId24"/>
    <p:sldId id="275" r:id="rId25"/>
    <p:sldId id="274" r:id="rId26"/>
    <p:sldId id="295" r:id="rId27"/>
    <p:sldId id="265" r:id="rId28"/>
    <p:sldId id="301" r:id="rId29"/>
    <p:sldId id="304" r:id="rId30"/>
    <p:sldId id="298" r:id="rId31"/>
    <p:sldId id="299" r:id="rId32"/>
    <p:sldId id="305" r:id="rId33"/>
    <p:sldId id="297" r:id="rId34"/>
    <p:sldId id="306" r:id="rId35"/>
    <p:sldId id="307" r:id="rId36"/>
    <p:sldId id="279" r:id="rId37"/>
  </p:sldIdLst>
  <p:sldSz cx="18288000" cy="10287000"/>
  <p:notesSz cx="6858000" cy="9144000"/>
  <p:embeddedFontLst>
    <p:embeddedFont>
      <p:font typeface="Calibri" pitchFamily="34" charset="0"/>
      <p:regular r:id="rId38"/>
      <p:bold r:id="rId39"/>
      <p:italic r:id="rId40"/>
      <p:boldItalic r:id="rId41"/>
    </p:embeddedFont>
    <p:embeddedFont>
      <p:font typeface="Calibri Light"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332" autoAdjust="0"/>
  </p:normalViewPr>
  <p:slideViewPr>
    <p:cSldViewPr>
      <p:cViewPr>
        <p:scale>
          <a:sx n="52" d="100"/>
          <a:sy n="52" d="100"/>
        </p:scale>
        <p:origin x="-312" y="18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65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269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72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1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60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55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515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758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684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12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smtClean="0"/>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81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12/10/2022</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29324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275" t="50000" r="22585"/>
          <a:stretch/>
        </p:blipFill>
        <p:spPr>
          <a:xfrm>
            <a:off x="2400671" y="2705100"/>
            <a:ext cx="15101684" cy="7315200"/>
          </a:xfrm>
          <a:prstGeom prst="rect">
            <a:avLst/>
          </a:prstGeom>
        </p:spPr>
      </p:pic>
      <p:sp>
        <p:nvSpPr>
          <p:cNvPr id="6" name="Rectangle 5"/>
          <p:cNvSpPr/>
          <p:nvPr/>
        </p:nvSpPr>
        <p:spPr>
          <a:xfrm>
            <a:off x="1379013" y="571500"/>
            <a:ext cx="17145000" cy="2272417"/>
          </a:xfrm>
          <a:prstGeom prst="rect">
            <a:avLst/>
          </a:prstGeom>
        </p:spPr>
        <p:txBody>
          <a:bodyPr wrap="square">
            <a:spAutoFit/>
          </a:bodyPr>
          <a:lstStyle/>
          <a:p>
            <a:pPr lvl="0" algn="ctr">
              <a:lnSpc>
                <a:spcPts val="3359"/>
              </a:lnSpc>
              <a:defRPr/>
            </a:pPr>
            <a:r>
              <a:rPr lang="en-US" sz="6000" b="1" smtClean="0">
                <a:solidFill>
                  <a:srgbClr val="FF0000"/>
                </a:solidFill>
                <a:latin typeface="Times New Roman" panose="02020603050405020304" pitchFamily="18" charset="0"/>
                <a:cs typeface="Times New Roman" panose="02020603050405020304" pitchFamily="18" charset="0"/>
              </a:rPr>
              <a:t>BÀI </a:t>
            </a:r>
            <a:r>
              <a:rPr lang="en-US" sz="6000" b="1" dirty="0">
                <a:solidFill>
                  <a:srgbClr val="FF0000"/>
                </a:solidFill>
                <a:latin typeface="Times New Roman" panose="02020603050405020304" pitchFamily="18" charset="0"/>
                <a:cs typeface="Times New Roman" panose="02020603050405020304" pitchFamily="18" charset="0"/>
              </a:rPr>
              <a:t>21: </a:t>
            </a:r>
            <a:r>
              <a:rPr lang="en-US" sz="6000" b="1" dirty="0" err="1">
                <a:solidFill>
                  <a:srgbClr val="FF0000"/>
                </a:solidFill>
                <a:latin typeface="Times New Roman" panose="02020603050405020304" pitchFamily="18" charset="0"/>
                <a:cs typeface="Times New Roman" panose="02020603050405020304" pitchFamily="18" charset="0"/>
              </a:rPr>
              <a:t>HÔ</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HẤP</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TẾ</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BÀO</a:t>
            </a:r>
            <a:endParaRPr lang="en-US" sz="6000" b="1" dirty="0" smtClean="0">
              <a:solidFill>
                <a:srgbClr val="FF0000"/>
              </a:solidFill>
              <a:latin typeface="Times New Roman" panose="02020603050405020304" pitchFamily="18" charset="0"/>
              <a:cs typeface="Times New Roman" panose="02020603050405020304" pitchFamily="18" charset="0"/>
            </a:endParaRPr>
          </a:p>
          <a:p>
            <a:pPr lvl="0">
              <a:lnSpc>
                <a:spcPts val="3359"/>
              </a:lnSpc>
              <a:defRPr/>
            </a:pPr>
            <a:endParaRPr lang="en-US" sz="6000" b="1" spc="-96" dirty="0">
              <a:latin typeface="Times New Roman" panose="02020603050405020304" pitchFamily="18" charset="0"/>
              <a:cs typeface="Times New Roman" panose="02020603050405020304" pitchFamily="18" charset="0"/>
            </a:endParaRPr>
          </a:p>
          <a:p>
            <a:pPr lvl="0">
              <a:lnSpc>
                <a:spcPts val="3359"/>
              </a:lnSpc>
              <a:defRPr/>
            </a:pPr>
            <a:endParaRPr lang="en-US" sz="6000" b="1" spc="-96" dirty="0" smtClean="0">
              <a:solidFill>
                <a:srgbClr val="FF0000"/>
              </a:solidFill>
              <a:latin typeface="Times New Roman" panose="02020603050405020304" pitchFamily="18" charset="0"/>
              <a:cs typeface="Times New Roman" panose="02020603050405020304" pitchFamily="18" charset="0"/>
            </a:endParaRPr>
          </a:p>
          <a:p>
            <a:pPr>
              <a:lnSpc>
                <a:spcPts val="3359"/>
              </a:lnSpc>
              <a:defRPr/>
            </a:pPr>
            <a:r>
              <a:rPr lang="en-US" sz="6000" b="1" spc="-96" dirty="0" smtClean="0">
                <a:solidFill>
                  <a:srgbClr val="FF0000"/>
                </a:solidFill>
                <a:latin typeface="Times New Roman" panose="02020603050405020304" pitchFamily="18" charset="0"/>
                <a:cs typeface="Times New Roman" panose="02020603050405020304" pitchFamily="18" charset="0"/>
              </a:rPr>
              <a:t>I. </a:t>
            </a:r>
            <a:r>
              <a:rPr lang="en-US" sz="6000" b="1" dirty="0" err="1">
                <a:solidFill>
                  <a:srgbClr val="FF0000"/>
                </a:solidFill>
                <a:latin typeface="Times New Roman" panose="02020603050405020304" pitchFamily="18" charset="0"/>
                <a:cs typeface="Times New Roman" panose="02020603050405020304" pitchFamily="18" charset="0"/>
              </a:rPr>
              <a:t>HÔ</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HẤP</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TẾ</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BÀO</a:t>
            </a:r>
            <a:endParaRPr lang="en-US" sz="6000" b="1" dirty="0">
              <a:solidFill>
                <a:srgbClr val="FF0000"/>
              </a:solidFill>
              <a:latin typeface="Times New Roman" panose="02020603050405020304" pitchFamily="18" charset="0"/>
              <a:cs typeface="Times New Roman" panose="02020603050405020304" pitchFamily="18" charset="0"/>
            </a:endParaRPr>
          </a:p>
          <a:p>
            <a:pPr lvl="0">
              <a:lnSpc>
                <a:spcPts val="3359"/>
              </a:lnSpc>
              <a:defRPr/>
            </a:pPr>
            <a:endParaRPr lang="en-US" sz="6000" b="1" spc="-9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612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7688"/>
            <a:ext cx="17221200" cy="1988345"/>
          </a:xfrm>
        </p:spPr>
        <p:txBody>
          <a:bodyPr>
            <a:noAutofit/>
          </a:bodyPr>
          <a:lstStyle/>
          <a:p>
            <a:r>
              <a:rPr lang="en-US" sz="9600" dirty="0" err="1" smtClean="0">
                <a:latin typeface="Times New Roman" panose="02020603050405020304" pitchFamily="18" charset="0"/>
                <a:cs typeface="Times New Roman" panose="02020603050405020304" pitchFamily="18" charset="0"/>
              </a:rPr>
              <a:t>Hô</a:t>
            </a:r>
            <a:r>
              <a:rPr lang="en-US" sz="9600" dirty="0" smtClean="0">
                <a:latin typeface="Times New Roman" panose="02020603050405020304" pitchFamily="18" charset="0"/>
                <a:cs typeface="Times New Roman" panose="02020603050405020304" pitchFamily="18" charset="0"/>
              </a:rPr>
              <a:t> </a:t>
            </a:r>
            <a:r>
              <a:rPr lang="en-US" sz="9600" dirty="0" err="1" smtClean="0">
                <a:latin typeface="Times New Roman" panose="02020603050405020304" pitchFamily="18" charset="0"/>
                <a:cs typeface="Times New Roman" panose="02020603050405020304" pitchFamily="18" charset="0"/>
              </a:rPr>
              <a:t>hấp</a:t>
            </a:r>
            <a:r>
              <a:rPr lang="en-US" sz="9600" dirty="0" smtClean="0">
                <a:latin typeface="Times New Roman" panose="02020603050405020304" pitchFamily="18" charset="0"/>
                <a:cs typeface="Times New Roman" panose="02020603050405020304" pitchFamily="18" charset="0"/>
              </a:rPr>
              <a:t> </a:t>
            </a:r>
            <a:r>
              <a:rPr lang="en-US" sz="9600" dirty="0" err="1" smtClean="0">
                <a:latin typeface="Times New Roman" panose="02020603050405020304" pitchFamily="18" charset="0"/>
                <a:cs typeface="Times New Roman" panose="02020603050405020304" pitchFamily="18" charset="0"/>
              </a:rPr>
              <a:t>tế</a:t>
            </a:r>
            <a:r>
              <a:rPr lang="en-US" sz="9600" dirty="0" smtClean="0">
                <a:latin typeface="Times New Roman" panose="02020603050405020304" pitchFamily="18" charset="0"/>
                <a:cs typeface="Times New Roman" panose="02020603050405020304" pitchFamily="18" charset="0"/>
              </a:rPr>
              <a:t> </a:t>
            </a:r>
            <a:r>
              <a:rPr lang="en-US" sz="9600" dirty="0" err="1" smtClean="0">
                <a:latin typeface="Times New Roman" panose="02020603050405020304" pitchFamily="18" charset="0"/>
                <a:cs typeface="Times New Roman" panose="02020603050405020304" pitchFamily="18" charset="0"/>
              </a:rPr>
              <a:t>bào</a:t>
            </a:r>
            <a:r>
              <a:rPr lang="en-US" sz="9600" dirty="0" smtClean="0">
                <a:latin typeface="Times New Roman" panose="02020603050405020304" pitchFamily="18" charset="0"/>
                <a:cs typeface="Times New Roman" panose="02020603050405020304" pitchFamily="18" charset="0"/>
              </a:rPr>
              <a:t> </a:t>
            </a:r>
            <a:r>
              <a:rPr lang="en-US" sz="9600" dirty="0" err="1" smtClean="0">
                <a:latin typeface="Times New Roman" panose="02020603050405020304" pitchFamily="18" charset="0"/>
                <a:cs typeface="Times New Roman" panose="02020603050405020304" pitchFamily="18" charset="0"/>
              </a:rPr>
              <a:t>diễn</a:t>
            </a:r>
            <a:r>
              <a:rPr lang="en-US" sz="9600" dirty="0" smtClean="0">
                <a:latin typeface="Times New Roman" panose="02020603050405020304" pitchFamily="18" charset="0"/>
                <a:cs typeface="Times New Roman" panose="02020603050405020304" pitchFamily="18" charset="0"/>
              </a:rPr>
              <a:t> </a:t>
            </a:r>
            <a:r>
              <a:rPr lang="en-US" sz="9600" dirty="0" err="1" smtClean="0">
                <a:latin typeface="Times New Roman" panose="02020603050405020304" pitchFamily="18" charset="0"/>
                <a:cs typeface="Times New Roman" panose="02020603050405020304" pitchFamily="18" charset="0"/>
              </a:rPr>
              <a:t>ra</a:t>
            </a:r>
            <a:r>
              <a:rPr lang="en-US" sz="9600" dirty="0" smtClean="0">
                <a:latin typeface="Times New Roman" panose="02020603050405020304" pitchFamily="18" charset="0"/>
                <a:cs typeface="Times New Roman" panose="02020603050405020304" pitchFamily="18" charset="0"/>
              </a:rPr>
              <a:t> ở </a:t>
            </a:r>
            <a:r>
              <a:rPr lang="en-US" sz="9600" dirty="0" err="1" smtClean="0">
                <a:latin typeface="Times New Roman" panose="02020603050405020304" pitchFamily="18" charset="0"/>
                <a:cs typeface="Times New Roman" panose="02020603050405020304" pitchFamily="18" charset="0"/>
              </a:rPr>
              <a:t>đâu</a:t>
            </a:r>
            <a:r>
              <a:rPr lang="en-US" sz="9600" dirty="0" smtClean="0">
                <a:latin typeface="Times New Roman" panose="02020603050405020304" pitchFamily="18" charset="0"/>
                <a:cs typeface="Times New Roman" panose="02020603050405020304" pitchFamily="18" charset="0"/>
              </a:rPr>
              <a:t>?</a:t>
            </a:r>
            <a:endParaRPr lang="vi-VN"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92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81100"/>
            <a:ext cx="15773400" cy="1988345"/>
          </a:xfrm>
        </p:spPr>
        <p:txBody>
          <a:bodyPr/>
          <a:lstStyle/>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a:t>
            </a:r>
            <a:endParaRPr lang="vi-VN" dirty="0"/>
          </a:p>
        </p:txBody>
      </p:sp>
    </p:spTree>
    <p:extLst>
      <p:ext uri="{BB962C8B-B14F-4D97-AF65-F5344CB8AC3E}">
        <p14:creationId xmlns:p14="http://schemas.microsoft.com/office/powerpoint/2010/main" val="1834704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14500"/>
            <a:ext cx="16992600" cy="1988345"/>
          </a:xfrm>
        </p:spPr>
        <p:txBody>
          <a:bodyPr>
            <a:noAutofit/>
          </a:bodyPr>
          <a:lstStyle/>
          <a:p>
            <a:pPr algn="just">
              <a:lnSpc>
                <a:spcPct val="150000"/>
              </a:lnSpc>
            </a:pPr>
            <a:r>
              <a:rPr lang="vi-VN" dirty="0">
                <a:cs typeface="Times New Roman" panose="02020603050405020304" pitchFamily="18" charset="0"/>
              </a:rPr>
              <a:t>Dựa vào hình 21.2, viết phương trình tổng quát dạng chữ thể hiện quá trình hô hấp tế bào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332711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0600" y="419100"/>
            <a:ext cx="16306800" cy="9448800"/>
          </a:xfrm>
          <a:prstGeom prst="rect">
            <a:avLst/>
          </a:prstGeom>
        </p:spPr>
      </p:pic>
    </p:spTree>
    <p:extLst>
      <p:ext uri="{BB962C8B-B14F-4D97-AF65-F5344CB8AC3E}">
        <p14:creationId xmlns:p14="http://schemas.microsoft.com/office/powerpoint/2010/main" val="4229471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p:nvPr/>
        </p:nvSpPr>
        <p:spPr>
          <a:xfrm>
            <a:off x="457200" y="876300"/>
            <a:ext cx="17373600" cy="7109639"/>
          </a:xfrm>
          <a:prstGeom prst="rect">
            <a:avLst/>
          </a:prstGeom>
        </p:spPr>
        <p:txBody>
          <a:bodyPr wrap="square" lIns="0" tIns="0" rIns="0" bIns="0" rtlCol="0" anchor="t">
            <a:spAutoFit/>
          </a:bodyPr>
          <a:lstStyle/>
          <a:p>
            <a:pPr lvl="0" algn="ctr">
              <a:lnSpc>
                <a:spcPct val="150000"/>
              </a:lnSpc>
            </a:pPr>
            <a:r>
              <a:rPr lang="en-US" sz="4000" smtClean="0">
                <a:latin typeface="Times New Roman" panose="02020603050405020304" pitchFamily="18" charset="0"/>
                <a:cs typeface="Times New Roman" panose="02020603050405020304" pitchFamily="18" charset="0"/>
              </a:rPr>
              <a:t> </a:t>
            </a:r>
            <a:r>
              <a:rPr lang="en-US" sz="4400" smtClean="0">
                <a:solidFill>
                  <a:srgbClr val="002060"/>
                </a:solidFill>
                <a:latin typeface="Times New Roman" panose="02020603050405020304" pitchFamily="18" charset="0"/>
                <a:cs typeface="Times New Roman" panose="02020603050405020304" pitchFamily="18" charset="0"/>
              </a:rPr>
              <a:t>Phương trình dạng chữ : </a:t>
            </a:r>
          </a:p>
          <a:p>
            <a:pPr lvl="0" algn="just">
              <a:lnSpc>
                <a:spcPct val="150000"/>
              </a:lnSpc>
            </a:pPr>
            <a:r>
              <a:rPr lang="en-US" sz="8800" smtClean="0">
                <a:solidFill>
                  <a:srgbClr val="002060"/>
                </a:solidFill>
                <a:latin typeface="Times New Roman" panose="02020603050405020304" pitchFamily="18" charset="0"/>
                <a:cs typeface="Times New Roman" panose="02020603050405020304" pitchFamily="18" charset="0"/>
              </a:rPr>
              <a:t>Chất hữu cơ + oxygen -&gt; Carbon dioxide + nước + năng lượng ( ATP và nhiệt)</a:t>
            </a:r>
            <a:endParaRPr kumimoji="0" lang="en-US" sz="13800" i="0" u="none" strike="noStrike" kern="1200" cap="none" spc="-102"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609600" y="190499"/>
            <a:ext cx="1371600" cy="1200329"/>
          </a:xfrm>
          <a:prstGeom prst="rect">
            <a:avLst/>
          </a:prstGeom>
        </p:spPr>
        <p:txBody>
          <a:bodyPr wrap="square">
            <a:spAutoFit/>
          </a:bodyPr>
          <a:lstStyle/>
          <a:p>
            <a:r>
              <a:rPr lang="en-US" sz="7200" b="1">
                <a:solidFill>
                  <a:srgbClr val="990000"/>
                </a:solidFill>
                <a:latin typeface="Times New Roman" pitchFamily="18" charset="0"/>
                <a:cs typeface="Times New Roman" pitchFamily="18" charset="0"/>
                <a:sym typeface="Wingdings" pitchFamily="2" charset="2"/>
              </a:rPr>
              <a:t></a:t>
            </a:r>
            <a:endParaRPr lang="vi-VN" sz="7200" b="1">
              <a:latin typeface="Times New Roman" pitchFamily="18" charset="0"/>
              <a:cs typeface="Times New Roman" pitchFamily="18" charset="0"/>
            </a:endParaRPr>
          </a:p>
        </p:txBody>
      </p:sp>
    </p:spTree>
    <p:extLst>
      <p:ext uri="{BB962C8B-B14F-4D97-AF65-F5344CB8AC3E}">
        <p14:creationId xmlns:p14="http://schemas.microsoft.com/office/powerpoint/2010/main" val="4374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3399" y="1104900"/>
            <a:ext cx="1447801" cy="1107996"/>
          </a:xfrm>
          <a:prstGeom prst="rect">
            <a:avLst/>
          </a:prstGeom>
          <a:solidFill>
            <a:schemeClr val="bg1"/>
          </a:solidFill>
        </p:spPr>
        <p:txBody>
          <a:bodyPr wrap="square" lIns="0" tIns="0" rIns="0" bIns="0" rtlCol="0" anchor="t">
            <a:spAutoFit/>
          </a:bodyPr>
          <a:lstStyle/>
          <a:p>
            <a:r>
              <a:rPr lang="en-US" sz="7200" b="1">
                <a:solidFill>
                  <a:srgbClr val="990000"/>
                </a:solidFill>
                <a:latin typeface="Times New Roman" pitchFamily="18" charset="0"/>
                <a:cs typeface="Times New Roman" pitchFamily="18" charset="0"/>
                <a:sym typeface="Wingdings" pitchFamily="2" charset="2"/>
              </a:rPr>
              <a:t></a:t>
            </a:r>
            <a:endParaRPr lang="vi-VN" sz="7200" b="1">
              <a:latin typeface="Times New Roman" pitchFamily="18" charset="0"/>
              <a:cs typeface="Times New Roman" pitchFamily="18"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8277" t="22284" r="6692" b="38587"/>
          <a:stretch/>
        </p:blipFill>
        <p:spPr>
          <a:xfrm>
            <a:off x="647700" y="2552700"/>
            <a:ext cx="17221199" cy="3657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430" t="9703" r="18784" b="11942"/>
          <a:stretch/>
        </p:blipFill>
        <p:spPr>
          <a:xfrm>
            <a:off x="1066800" y="0"/>
            <a:ext cx="15925800" cy="8610600"/>
          </a:xfrm>
          <a:prstGeom prst="rect">
            <a:avLst/>
          </a:prstGeom>
        </p:spPr>
      </p:pic>
    </p:spTree>
    <p:extLst>
      <p:ext uri="{BB962C8B-B14F-4D97-AF65-F5344CB8AC3E}">
        <p14:creationId xmlns:p14="http://schemas.microsoft.com/office/powerpoint/2010/main" val="389364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0"/>
            <a:ext cx="18288000" cy="10177170"/>
          </a:xfrm>
          <a:prstGeom prst="rect">
            <a:avLst/>
          </a:prstGeom>
        </p:spPr>
      </p:pic>
    </p:spTree>
    <p:extLst>
      <p:ext uri="{BB962C8B-B14F-4D97-AF65-F5344CB8AC3E}">
        <p14:creationId xmlns:p14="http://schemas.microsoft.com/office/powerpoint/2010/main" val="42347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1" y="349865"/>
            <a:ext cx="16329726" cy="1354217"/>
          </a:xfrm>
          <a:prstGeom prst="rect">
            <a:avLst/>
          </a:prstGeom>
        </p:spPr>
        <p:txBody>
          <a:bodyPr wrap="square" lIns="0" tIns="0" rIns="0" bIns="0" rtlCol="0" anchor="t">
            <a:spAutoFit/>
          </a:bodyPr>
          <a:lstStyle/>
          <a:p>
            <a:pPr lvl="0"/>
            <a:r>
              <a:rPr kumimoji="0" lang="en-US" sz="4400" b="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I</a:t>
            </a:r>
            <a:r>
              <a:rPr lang="en-US" sz="4400" noProof="0" dirty="0" smtClean="0">
                <a:latin typeface="Times New Roman" panose="02020603050405020304" pitchFamily="18" charset="0"/>
                <a:cs typeface="Times New Roman" panose="02020603050405020304" pitchFamily="18" charset="0"/>
              </a:rPr>
              <a:t>I</a:t>
            </a:r>
            <a:r>
              <a:rPr kumimoji="0" lang="en-US" sz="4400" b="1"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MỐI QUAN HỆ HAI CHIỀU GIỮA TỔNG HỢP VÀ PHÂN GIẢI CHẤT HỮU CƠ Ở TẾ BÀO</a:t>
            </a:r>
            <a:endParaRPr kumimoji="0" lang="en-US" sz="4400" b="1" u="none" strike="noStrike" kern="1200" cap="none" spc="-96"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1" name="TextBox 11"/>
          <p:cNvSpPr txBox="1"/>
          <p:nvPr/>
        </p:nvSpPr>
        <p:spPr>
          <a:xfrm>
            <a:off x="838200" y="2545366"/>
            <a:ext cx="16535399" cy="490519"/>
          </a:xfrm>
          <a:prstGeom prst="rect">
            <a:avLst/>
          </a:prstGeom>
        </p:spPr>
        <p:txBody>
          <a:bodyPr wrap="square"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Quan</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sát</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hình</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21.3, 21.4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kết</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hợp</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đọc</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mục</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thông</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tin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sgk</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sz="4800" b="0" i="0" u="none" strike="noStrike" kern="1200" cap="none" spc="0" normalizeH="0" baseline="0" noProof="0" dirty="0" err="1" smtClean="0">
                <a:ln>
                  <a:noFill/>
                </a:ln>
                <a:effectLst/>
                <a:uLnTx/>
                <a:uFillTx/>
                <a:latin typeface="Times New Roman" panose="02020603050405020304" pitchFamily="18" charset="0"/>
                <a:cs typeface="Times New Roman" panose="02020603050405020304" pitchFamily="18" charset="0"/>
              </a:rPr>
              <a:t>trang</a:t>
            </a:r>
            <a:r>
              <a:rPr kumimoji="0" lang="en-US" sz="4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103</a:t>
            </a:r>
            <a:endParaRPr kumimoji="0" lang="en-US" sz="4800" b="0" i="0" u="none" strike="noStrike" kern="1200" cap="none" spc="-102"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26" name="TextBox 25"/>
          <p:cNvSpPr txBox="1"/>
          <p:nvPr/>
        </p:nvSpPr>
        <p:spPr>
          <a:xfrm>
            <a:off x="1524001" y="3848100"/>
            <a:ext cx="16078199" cy="4431983"/>
          </a:xfrm>
          <a:prstGeom prst="rect">
            <a:avLst/>
          </a:prstGeom>
          <a:solidFill>
            <a:schemeClr val="bg1"/>
          </a:solidFill>
          <a:ln>
            <a:solidFill>
              <a:schemeClr val="bg1"/>
            </a:solidFill>
          </a:ln>
        </p:spPr>
        <p:txBody>
          <a:bodyPr wrap="square" lIns="0" tIns="0" rIns="0" bIns="0" rtlCol="0" anchor="t">
            <a:spAutoFit/>
          </a:bodyPr>
          <a:lstStyle/>
          <a:p>
            <a:pPr algn="just"/>
            <a:r>
              <a:rPr lang="vi-VN" sz="7200" dirty="0" smtClean="0">
                <a:latin typeface="Times New Roman" panose="02020603050405020304" pitchFamily="18" charset="0"/>
                <a:cs typeface="Times New Roman" panose="02020603050405020304" pitchFamily="18" charset="0"/>
              </a:rPr>
              <a:t>Quan </a:t>
            </a:r>
            <a:r>
              <a:rPr lang="vi-VN" sz="7200" dirty="0">
                <a:latin typeface="Times New Roman" panose="02020603050405020304" pitchFamily="18" charset="0"/>
                <a:cs typeface="Times New Roman" panose="02020603050405020304" pitchFamily="18" charset="0"/>
              </a:rPr>
              <a:t>sát hình 21.3, cho biết vì sao quá trình tổng hợp và phân giải chất hữu cơ ở tế bào trái ngược nhau nhưng lại có quan hệ chặt chẽ với nhau</a:t>
            </a:r>
            <a:r>
              <a:rPr lang="vi-VN" sz="7200" dirty="0" smtClean="0">
                <a:latin typeface="Times New Roman" panose="02020603050405020304" pitchFamily="18" charset="0"/>
                <a:cs typeface="Times New Roman" panose="02020603050405020304" pitchFamily="18" charset="0"/>
              </a:rPr>
              <a:t>?</a:t>
            </a:r>
            <a:endParaRPr lang="en-US" sz="7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600201" y="342900"/>
            <a:ext cx="15544800"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508" t="31482" r="18821" b="35184"/>
          <a:stretch/>
        </p:blipFill>
        <p:spPr>
          <a:xfrm>
            <a:off x="1600200" y="2385036"/>
            <a:ext cx="15544800" cy="7635264"/>
          </a:xfrm>
          <a:prstGeom prst="rect">
            <a:avLst/>
          </a:prstGeom>
        </p:spPr>
      </p:pic>
    </p:spTree>
    <p:extLst>
      <p:ext uri="{BB962C8B-B14F-4D97-AF65-F5344CB8AC3E}">
        <p14:creationId xmlns:p14="http://schemas.microsoft.com/office/powerpoint/2010/main" val="948087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495300"/>
            <a:ext cx="16425862" cy="1569660"/>
          </a:xfrm>
          <a:prstGeom prst="rect">
            <a:avLst/>
          </a:prstGeom>
        </p:spPr>
        <p:txBody>
          <a:bodyPr wrap="square">
            <a:spAutoFit/>
          </a:bodyPr>
          <a:lstStyle/>
          <a:p>
            <a:r>
              <a:rPr lang="en-US" sz="9600" dirty="0" err="1" smtClean="0">
                <a:solidFill>
                  <a:srgbClr val="7030A0"/>
                </a:solidFill>
                <a:latin typeface="Times New Roman" panose="02020603050405020304" pitchFamily="18" charset="0"/>
                <a:cs typeface="Times New Roman" panose="02020603050405020304" pitchFamily="18" charset="0"/>
              </a:rPr>
              <a:t>Hô</a:t>
            </a:r>
            <a:r>
              <a:rPr lang="en-US" sz="9600" dirty="0" smtClean="0">
                <a:solidFill>
                  <a:srgbClr val="7030A0"/>
                </a:solidFill>
                <a:latin typeface="Times New Roman" panose="02020603050405020304" pitchFamily="18" charset="0"/>
                <a:cs typeface="Times New Roman" panose="02020603050405020304" pitchFamily="18" charset="0"/>
              </a:rPr>
              <a:t> </a:t>
            </a:r>
            <a:r>
              <a:rPr lang="en-US" sz="9600" dirty="0" err="1">
                <a:solidFill>
                  <a:srgbClr val="7030A0"/>
                </a:solidFill>
                <a:latin typeface="Times New Roman" panose="02020603050405020304" pitchFamily="18" charset="0"/>
                <a:cs typeface="Times New Roman" panose="02020603050405020304" pitchFamily="18" charset="0"/>
              </a:rPr>
              <a:t>hấp</a:t>
            </a:r>
            <a:r>
              <a:rPr lang="en-US" sz="9600" dirty="0">
                <a:solidFill>
                  <a:srgbClr val="7030A0"/>
                </a:solidFill>
                <a:latin typeface="Times New Roman" panose="02020603050405020304" pitchFamily="18" charset="0"/>
                <a:cs typeface="Times New Roman" panose="02020603050405020304" pitchFamily="18" charset="0"/>
              </a:rPr>
              <a:t> </a:t>
            </a:r>
            <a:r>
              <a:rPr lang="en-US" sz="9600" dirty="0" err="1">
                <a:solidFill>
                  <a:srgbClr val="7030A0"/>
                </a:solidFill>
                <a:latin typeface="Times New Roman" panose="02020603050405020304" pitchFamily="18" charset="0"/>
                <a:cs typeface="Times New Roman" panose="02020603050405020304" pitchFamily="18" charset="0"/>
              </a:rPr>
              <a:t>tế</a:t>
            </a:r>
            <a:r>
              <a:rPr lang="en-US" sz="9600" dirty="0">
                <a:solidFill>
                  <a:srgbClr val="7030A0"/>
                </a:solidFill>
                <a:latin typeface="Times New Roman" panose="02020603050405020304" pitchFamily="18" charset="0"/>
                <a:cs typeface="Times New Roman" panose="02020603050405020304" pitchFamily="18" charset="0"/>
              </a:rPr>
              <a:t> </a:t>
            </a:r>
            <a:r>
              <a:rPr lang="en-US" sz="9600" dirty="0" err="1">
                <a:solidFill>
                  <a:srgbClr val="7030A0"/>
                </a:solidFill>
                <a:latin typeface="Times New Roman" panose="02020603050405020304" pitchFamily="18" charset="0"/>
                <a:cs typeface="Times New Roman" panose="02020603050405020304" pitchFamily="18" charset="0"/>
              </a:rPr>
              <a:t>bào</a:t>
            </a:r>
            <a:r>
              <a:rPr lang="en-US" sz="9600" dirty="0">
                <a:solidFill>
                  <a:srgbClr val="7030A0"/>
                </a:solidFill>
                <a:latin typeface="Times New Roman" panose="02020603050405020304" pitchFamily="18" charset="0"/>
                <a:cs typeface="Times New Roman" panose="02020603050405020304" pitchFamily="18" charset="0"/>
              </a:rPr>
              <a:t> </a:t>
            </a:r>
            <a:r>
              <a:rPr lang="en-US" sz="9600" dirty="0" err="1">
                <a:solidFill>
                  <a:srgbClr val="7030A0"/>
                </a:solidFill>
                <a:latin typeface="Times New Roman" panose="02020603050405020304" pitchFamily="18" charset="0"/>
                <a:cs typeface="Times New Roman" panose="02020603050405020304" pitchFamily="18" charset="0"/>
              </a:rPr>
              <a:t>là</a:t>
            </a:r>
            <a:r>
              <a:rPr lang="en-US" sz="9600" dirty="0">
                <a:solidFill>
                  <a:srgbClr val="7030A0"/>
                </a:solidFill>
                <a:latin typeface="Times New Roman" panose="02020603050405020304" pitchFamily="18" charset="0"/>
                <a:cs typeface="Times New Roman" panose="02020603050405020304" pitchFamily="18" charset="0"/>
              </a:rPr>
              <a:t> </a:t>
            </a:r>
            <a:r>
              <a:rPr lang="en-US" sz="9600" dirty="0" err="1">
                <a:solidFill>
                  <a:srgbClr val="7030A0"/>
                </a:solidFill>
                <a:latin typeface="Times New Roman" panose="02020603050405020304" pitchFamily="18" charset="0"/>
                <a:cs typeface="Times New Roman" panose="02020603050405020304" pitchFamily="18" charset="0"/>
              </a:rPr>
              <a:t>gì</a:t>
            </a:r>
            <a:r>
              <a:rPr lang="en-US" sz="96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0136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57300"/>
            <a:ext cx="16459200" cy="8402300"/>
          </a:xfrm>
          <a:prstGeom prst="rect">
            <a:avLst/>
          </a:prstGeom>
        </p:spPr>
        <p:txBody>
          <a:bodyPr wrap="square">
            <a:spAutoFit/>
          </a:bodyPr>
          <a:lstStyle/>
          <a:p>
            <a:pPr marL="857250" indent="-857250" algn="just">
              <a:buFontTx/>
              <a:buChar char="-"/>
            </a:pPr>
            <a:r>
              <a:rPr lang="vi-VN" sz="6000" dirty="0" smtClean="0">
                <a:latin typeface="Times New Roman" panose="02020603050405020304" pitchFamily="18" charset="0"/>
                <a:cs typeface="Times New Roman" panose="02020603050405020304" pitchFamily="18" charset="0"/>
              </a:rPr>
              <a:t>Quá </a:t>
            </a:r>
            <a:r>
              <a:rPr lang="vi-VN" sz="6000" dirty="0">
                <a:latin typeface="Times New Roman" panose="02020603050405020304" pitchFamily="18" charset="0"/>
                <a:cs typeface="Times New Roman" panose="02020603050405020304" pitchFamily="18" charset="0"/>
              </a:rPr>
              <a:t>trình tổng hợp chất hữu </a:t>
            </a:r>
            <a:r>
              <a:rPr lang="vi-VN" sz="6000" dirty="0" smtClean="0">
                <a:latin typeface="Times New Roman" panose="02020603050405020304" pitchFamily="18" charset="0"/>
                <a:cs typeface="Times New Roman" panose="02020603050405020304" pitchFamily="18" charset="0"/>
              </a:rPr>
              <a:t>cơ là quá trình từ các phân tử nhỏ có sử dụng năng lượng ATP tạo thành các phân tử có kích thước lớn ( hợp chất hữu cơ) là </a:t>
            </a:r>
            <a:r>
              <a:rPr lang="vi-VN" sz="6000" dirty="0">
                <a:latin typeface="Times New Roman" panose="02020603050405020304" pitchFamily="18" charset="0"/>
                <a:cs typeface="Times New Roman" panose="02020603050405020304" pitchFamily="18" charset="0"/>
              </a:rPr>
              <a:t>nguyên liệu cho phân giải trong hô hấp tế bào</a:t>
            </a:r>
            <a:r>
              <a:rPr lang="vi-VN" sz="6000" dirty="0" smtClean="0">
                <a:latin typeface="Times New Roman" panose="02020603050405020304" pitchFamily="18" charset="0"/>
                <a:cs typeface="Times New Roman" panose="02020603050405020304" pitchFamily="18" charset="0"/>
              </a:rPr>
              <a:t>.</a:t>
            </a:r>
          </a:p>
          <a:p>
            <a:pPr algn="just"/>
            <a:r>
              <a:rPr lang="vi-VN" sz="6000" dirty="0" smtClean="0">
                <a:latin typeface="Times New Roman" panose="02020603050405020304" pitchFamily="18" charset="0"/>
                <a:cs typeface="Times New Roman" panose="02020603050405020304" pitchFamily="18" charset="0"/>
              </a:rPr>
              <a:t> - </a:t>
            </a:r>
            <a:r>
              <a:rPr lang="vi-VN" sz="6000" dirty="0" smtClean="0">
                <a:latin typeface="Times New Roman" panose="02020603050405020304" pitchFamily="18" charset="0"/>
                <a:ea typeface="Times New Roman" panose="02020603050405020304" pitchFamily="18" charset="0"/>
              </a:rPr>
              <a:t>Nguyên liệu của quá trình tổng hợp: </a:t>
            </a:r>
            <a:r>
              <a:rPr lang="vi-VN" sz="6000" dirty="0">
                <a:latin typeface="Times New Roman" panose="02020603050405020304" pitchFamily="18" charset="0"/>
                <a:ea typeface="Times New Roman" panose="02020603050405020304" pitchFamily="18" charset="0"/>
              </a:rPr>
              <a:t>carbon dioxide, nước, ATP (năng lượng)</a:t>
            </a:r>
            <a:endParaRPr lang="en-US" sz="6000" dirty="0">
              <a:latin typeface="Times New Roman" panose="02020603050405020304" pitchFamily="18" charset="0"/>
              <a:ea typeface="Times New Roman" panose="02020603050405020304" pitchFamily="18" charset="0"/>
            </a:endParaRPr>
          </a:p>
          <a:p>
            <a:pPr algn="just">
              <a:spcAft>
                <a:spcPts val="0"/>
              </a:spcAft>
            </a:pPr>
            <a:r>
              <a:rPr lang="vi-VN" sz="6000" dirty="0" smtClean="0">
                <a:latin typeface="Times New Roman" panose="02020603050405020304" pitchFamily="18" charset="0"/>
                <a:ea typeface="Times New Roman" panose="02020603050405020304" pitchFamily="18" charset="0"/>
              </a:rPr>
              <a:t>- Sản phẩm</a:t>
            </a:r>
            <a:r>
              <a:rPr lang="vi-VN" sz="6000" dirty="0">
                <a:latin typeface="Times New Roman" panose="02020603050405020304" pitchFamily="18" charset="0"/>
                <a:ea typeface="Times New Roman" panose="02020603050405020304" pitchFamily="18" charset="0"/>
              </a:rPr>
              <a:t> của quá trình tổng hợp </a:t>
            </a:r>
            <a:r>
              <a:rPr lang="vi-VN" sz="6000" dirty="0" smtClean="0">
                <a:latin typeface="Times New Roman" panose="02020603050405020304" pitchFamily="18" charset="0"/>
                <a:ea typeface="Times New Roman" panose="02020603050405020304" pitchFamily="18" charset="0"/>
              </a:rPr>
              <a:t>: </a:t>
            </a:r>
            <a:r>
              <a:rPr lang="vi-VN" sz="6000" dirty="0">
                <a:latin typeface="Times New Roman" panose="02020603050405020304" pitchFamily="18" charset="0"/>
                <a:ea typeface="Times New Roman" panose="02020603050405020304" pitchFamily="18" charset="0"/>
              </a:rPr>
              <a:t>Oxygen, </a:t>
            </a:r>
            <a:r>
              <a:rPr lang="vi-VN" sz="6000" dirty="0" smtClean="0">
                <a:latin typeface="Times New Roman" panose="02020603050405020304" pitchFamily="18" charset="0"/>
                <a:ea typeface="Times New Roman" panose="02020603050405020304" pitchFamily="18" charset="0"/>
              </a:rPr>
              <a:t>chất hữu cơ (có tích lũy năng lượng).</a:t>
            </a:r>
            <a:endParaRPr lang="en-US" sz="6000" dirty="0">
              <a:latin typeface="Times New Roman" panose="02020603050405020304" pitchFamily="18" charset="0"/>
              <a:ea typeface="Times New Roman" panose="02020603050405020304" pitchFamily="18" charset="0"/>
            </a:endParaRPr>
          </a:p>
          <a:p>
            <a:pPr marL="857250" indent="-857250" algn="just">
              <a:buFontTx/>
              <a:buChar char="-"/>
            </a:pPr>
            <a:endParaRPr lang="vi-VN" sz="6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8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23900"/>
            <a:ext cx="16306800" cy="8402300"/>
          </a:xfrm>
          <a:prstGeom prst="rect">
            <a:avLst/>
          </a:prstGeom>
        </p:spPr>
        <p:txBody>
          <a:bodyPr wrap="square">
            <a:spAutoFit/>
          </a:bodyPr>
          <a:lstStyle/>
          <a:p>
            <a:pPr marL="857250" lvl="0" indent="-857250" algn="just">
              <a:buFontTx/>
              <a:buChar char="-"/>
            </a:pPr>
            <a:r>
              <a:rPr lang="vi-VN" sz="6000" dirty="0">
                <a:solidFill>
                  <a:prstClr val="black"/>
                </a:solidFill>
                <a:latin typeface="Times New Roman" panose="02020603050405020304" pitchFamily="18" charset="0"/>
                <a:cs typeface="Times New Roman" panose="02020603050405020304" pitchFamily="18" charset="0"/>
              </a:rPr>
              <a:t>P</a:t>
            </a:r>
            <a:r>
              <a:rPr lang="vi-VN" sz="6000" dirty="0" smtClean="0">
                <a:solidFill>
                  <a:prstClr val="black"/>
                </a:solidFill>
                <a:latin typeface="Times New Roman" panose="02020603050405020304" pitchFamily="18" charset="0"/>
                <a:cs typeface="Times New Roman" panose="02020603050405020304" pitchFamily="18" charset="0"/>
              </a:rPr>
              <a:t>hân giải chất </a:t>
            </a:r>
            <a:r>
              <a:rPr lang="vi-VN" sz="6000" dirty="0">
                <a:solidFill>
                  <a:prstClr val="black"/>
                </a:solidFill>
                <a:latin typeface="Times New Roman" panose="02020603050405020304" pitchFamily="18" charset="0"/>
                <a:cs typeface="Times New Roman" panose="02020603050405020304" pitchFamily="18" charset="0"/>
              </a:rPr>
              <a:t>hữu </a:t>
            </a:r>
            <a:r>
              <a:rPr lang="vi-VN" sz="6000" dirty="0" smtClean="0">
                <a:solidFill>
                  <a:prstClr val="black"/>
                </a:solidFill>
                <a:latin typeface="Times New Roman" panose="02020603050405020304" pitchFamily="18" charset="0"/>
                <a:cs typeface="Times New Roman" panose="02020603050405020304" pitchFamily="18" charset="0"/>
              </a:rPr>
              <a:t>cơ là quá trình oxi hóa các hợp chất hữu cơ (phân tử lớn) thành phân tử nhỏ đồng thời </a:t>
            </a:r>
            <a:r>
              <a:rPr lang="vi-VN" sz="6000" dirty="0">
                <a:solidFill>
                  <a:prstClr val="black"/>
                </a:solidFill>
                <a:latin typeface="Times New Roman" panose="02020603050405020304" pitchFamily="18" charset="0"/>
                <a:cs typeface="Times New Roman" panose="02020603050405020304" pitchFamily="18" charset="0"/>
              </a:rPr>
              <a:t>giải phóng năng lượng</a:t>
            </a:r>
            <a:r>
              <a:rPr lang="vi-VN" sz="6000" dirty="0" smtClean="0">
                <a:solidFill>
                  <a:prstClr val="black"/>
                </a:solidFill>
                <a:latin typeface="Times New Roman" panose="02020603050405020304" pitchFamily="18" charset="0"/>
                <a:cs typeface="Times New Roman" panose="02020603050405020304" pitchFamily="18" charset="0"/>
              </a:rPr>
              <a:t>.</a:t>
            </a:r>
          </a:p>
          <a:p>
            <a:pPr algn="just"/>
            <a:r>
              <a:rPr lang="vi-VN" sz="6000" dirty="0" smtClean="0">
                <a:latin typeface="Times New Roman" panose="02020603050405020304" pitchFamily="18" charset="0"/>
                <a:ea typeface="Times New Roman" panose="02020603050405020304" pitchFamily="18" charset="0"/>
              </a:rPr>
              <a:t>- Nguyên liệu của quá trình phân giải: </a:t>
            </a:r>
            <a:r>
              <a:rPr lang="vi-VN" sz="6000" dirty="0">
                <a:latin typeface="Times New Roman" panose="02020603050405020304" pitchFamily="18" charset="0"/>
                <a:ea typeface="Times New Roman" panose="02020603050405020304" pitchFamily="18" charset="0"/>
              </a:rPr>
              <a:t>oxygen, </a:t>
            </a:r>
            <a:r>
              <a:rPr lang="vi-VN" sz="6000" dirty="0" smtClean="0">
                <a:latin typeface="Times New Roman" panose="02020603050405020304" pitchFamily="18" charset="0"/>
                <a:ea typeface="Times New Roman" panose="02020603050405020304" pitchFamily="18" charset="0"/>
              </a:rPr>
              <a:t>chất hữu cơ,</a:t>
            </a:r>
            <a:endParaRPr lang="vi-VN" sz="6000" dirty="0">
              <a:latin typeface="Times New Roman" panose="02020603050405020304" pitchFamily="18" charset="0"/>
              <a:ea typeface="Times New Roman" panose="02020603050405020304" pitchFamily="18" charset="0"/>
            </a:endParaRPr>
          </a:p>
          <a:p>
            <a:pPr algn="just">
              <a:spcAft>
                <a:spcPts val="0"/>
              </a:spcAft>
            </a:pPr>
            <a:r>
              <a:rPr lang="vi-VN" sz="6000" dirty="0" smtClean="0">
                <a:latin typeface="Times New Roman" panose="02020603050405020304" pitchFamily="18" charset="0"/>
                <a:ea typeface="Times New Roman" panose="02020603050405020304" pitchFamily="18" charset="0"/>
              </a:rPr>
              <a:t>- Sản phẩm</a:t>
            </a:r>
            <a:r>
              <a:rPr lang="vi-VN" sz="6000" dirty="0">
                <a:latin typeface="Times New Roman" panose="02020603050405020304" pitchFamily="18" charset="0"/>
                <a:ea typeface="Times New Roman" panose="02020603050405020304" pitchFamily="18" charset="0"/>
              </a:rPr>
              <a:t> của quá trình phân giải </a:t>
            </a:r>
            <a:r>
              <a:rPr lang="vi-VN" sz="6000" dirty="0" smtClean="0">
                <a:latin typeface="Times New Roman" panose="02020603050405020304" pitchFamily="18" charset="0"/>
                <a:ea typeface="Times New Roman" panose="02020603050405020304" pitchFamily="18" charset="0"/>
              </a:rPr>
              <a:t>: </a:t>
            </a:r>
            <a:r>
              <a:rPr lang="vi-VN" sz="6000" dirty="0">
                <a:latin typeface="Times New Roman" panose="02020603050405020304" pitchFamily="18" charset="0"/>
                <a:ea typeface="Times New Roman" panose="02020603050405020304" pitchFamily="18" charset="0"/>
              </a:rPr>
              <a:t>Carbon dioxide, nước, ATP (năng lượng</a:t>
            </a:r>
            <a:r>
              <a:rPr lang="en-US" sz="6000" dirty="0">
                <a:latin typeface="Times New Roman" panose="02020603050405020304" pitchFamily="18" charset="0"/>
                <a:ea typeface="Times New Roman" panose="02020603050405020304" pitchFamily="18" charset="0"/>
              </a:rPr>
              <a:t>), </a:t>
            </a:r>
            <a:r>
              <a:rPr lang="en-US" sz="6000" dirty="0" err="1">
                <a:latin typeface="Times New Roman" panose="02020603050405020304" pitchFamily="18" charset="0"/>
                <a:ea typeface="Times New Roman" panose="02020603050405020304" pitchFamily="18" charset="0"/>
              </a:rPr>
              <a:t>nhi</a:t>
            </a:r>
            <a:r>
              <a:rPr lang="vi-VN" sz="6000" dirty="0">
                <a:latin typeface="Times New Roman" panose="02020603050405020304" pitchFamily="18" charset="0"/>
                <a:ea typeface="Times New Roman" panose="02020603050405020304" pitchFamily="18" charset="0"/>
              </a:rPr>
              <a:t>ệt.</a:t>
            </a:r>
            <a:r>
              <a:rPr lang="vi-VN" sz="6000" dirty="0">
                <a:solidFill>
                  <a:schemeClr val="bg1"/>
                </a:solidFill>
                <a:latin typeface="Times New Roman" panose="02020603050405020304" pitchFamily="18" charset="0"/>
                <a:ea typeface="Times New Roman" panose="02020603050405020304" pitchFamily="18" charset="0"/>
              </a:rPr>
              <a:t>)</a:t>
            </a:r>
            <a:endParaRPr lang="en-US" sz="6000" dirty="0">
              <a:solidFill>
                <a:schemeClr val="bg1"/>
              </a:solidFill>
              <a:latin typeface="Times New Roman" panose="02020603050405020304" pitchFamily="18" charset="0"/>
              <a:ea typeface="Times New Roman" panose="02020603050405020304" pitchFamily="18" charset="0"/>
            </a:endParaRPr>
          </a:p>
          <a:p>
            <a:pPr marL="857250" lvl="0" indent="-857250" algn="just">
              <a:buFontTx/>
              <a:buChar char="-"/>
            </a:pPr>
            <a:endParaRPr lang="vi-VN" sz="6000" dirty="0" smtClean="0">
              <a:solidFill>
                <a:prstClr val="black"/>
              </a:solidFill>
              <a:latin typeface="Times New Roman" panose="02020603050405020304" pitchFamily="18" charset="0"/>
              <a:cs typeface="Times New Roman" panose="02020603050405020304" pitchFamily="18" charset="0"/>
            </a:endParaRPr>
          </a:p>
          <a:p>
            <a:pPr marL="857250" lvl="0" indent="-857250" algn="just">
              <a:buFontTx/>
              <a:buChar char="-"/>
            </a:pPr>
            <a:endParaRPr lang="en-US" sz="6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38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2095500"/>
            <a:ext cx="15743617" cy="3886200"/>
          </a:xfrm>
          <a:prstGeom prst="rect">
            <a:avLst/>
          </a:prstGeom>
          <a:noFill/>
          <a:ln>
            <a:solidFill>
              <a:schemeClr val="bg1"/>
            </a:solidFill>
          </a:ln>
        </p:spPr>
      </p:pic>
    </p:spTree>
    <p:extLst>
      <p:ext uri="{BB962C8B-B14F-4D97-AF65-F5344CB8AC3E}">
        <p14:creationId xmlns:p14="http://schemas.microsoft.com/office/powerpoint/2010/main" val="3491604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676402" y="419100"/>
            <a:ext cx="15544799"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0017550"/>
              </p:ext>
            </p:extLst>
          </p:nvPr>
        </p:nvGraphicFramePr>
        <p:xfrm>
          <a:off x="1981200" y="3848100"/>
          <a:ext cx="14630398" cy="5638800"/>
        </p:xfrm>
        <a:graphic>
          <a:graphicData uri="http://schemas.openxmlformats.org/drawingml/2006/table">
            <a:tbl>
              <a:tblPr firstRow="1" bandRow="1">
                <a:tableStyleId>{5C22544A-7EE6-4342-B048-85BDC9FD1C3A}</a:tableStyleId>
              </a:tblPr>
              <a:tblGrid>
                <a:gridCol w="7315199">
                  <a:extLst>
                    <a:ext uri="{9D8B030D-6E8A-4147-A177-3AD203B41FA5}">
                      <a16:colId xmlns="" xmlns:a16="http://schemas.microsoft.com/office/drawing/2014/main" val="990543907"/>
                    </a:ext>
                  </a:extLst>
                </a:gridCol>
                <a:gridCol w="7315199">
                  <a:extLst>
                    <a:ext uri="{9D8B030D-6E8A-4147-A177-3AD203B41FA5}">
                      <a16:colId xmlns="" xmlns:a16="http://schemas.microsoft.com/office/drawing/2014/main" val="1224157050"/>
                    </a:ext>
                  </a:extLst>
                </a:gridCol>
              </a:tblGrid>
              <a:tr h="1483895">
                <a:tc>
                  <a:txBody>
                    <a:bodyPr/>
                    <a:lstStyle/>
                    <a:p>
                      <a:pPr algn="ctr">
                        <a:lnSpc>
                          <a:spcPct val="107000"/>
                        </a:lnSpc>
                        <a:spcAft>
                          <a:spcPts val="0"/>
                        </a:spcAft>
                      </a:pPr>
                      <a:r>
                        <a:rPr lang="vi-VN" sz="4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Qúa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tổng hợp chất hữu cơ</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giải chất hữu cơ</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87920193"/>
                  </a:ext>
                </a:extLst>
              </a:tr>
              <a:tr h="4154905">
                <a:tc>
                  <a:txBody>
                    <a:bodyPr/>
                    <a:lstStyle/>
                    <a:p>
                      <a:pPr algn="ct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vi-VN" sz="4000" dirty="0" smtClean="0">
                          <a:solidFill>
                            <a:schemeClr val="bg1"/>
                          </a:solidFill>
                          <a:effectLst/>
                          <a:latin typeface="Times New Roman" panose="02020603050405020304" pitchFamily="18" charset="0"/>
                          <a:ea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983047896"/>
                  </a:ext>
                </a:extLst>
              </a:tr>
            </a:tbl>
          </a:graphicData>
        </a:graphic>
      </p:graphicFrame>
      <p:sp>
        <p:nvSpPr>
          <p:cNvPr id="5" name="TextBox 4"/>
          <p:cNvSpPr txBox="1"/>
          <p:nvPr/>
        </p:nvSpPr>
        <p:spPr>
          <a:xfrm>
            <a:off x="1676401" y="2019300"/>
            <a:ext cx="15544800"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H6</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21.3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bảng</a:t>
            </a:r>
            <a:r>
              <a:rPr lang="en-US" sz="4000" dirty="0">
                <a:latin typeface="Times New Roman" panose="02020603050405020304" pitchFamily="18" charset="0"/>
                <a:cs typeface="Times New Roman" panose="02020603050405020304" pitchFamily="18" charset="0"/>
              </a:rPr>
              <a:t> so </a:t>
            </a:r>
            <a:r>
              <a:rPr lang="en-US" sz="4000" dirty="0" err="1">
                <a:latin typeface="Times New Roman" panose="02020603050405020304" pitchFamily="18" charset="0"/>
                <a:cs typeface="Times New Roman" panose="02020603050405020304" pitchFamily="18" charset="0"/>
              </a:rPr>
              <a:t>sánh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tổng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02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67589099"/>
              </p:ext>
            </p:extLst>
          </p:nvPr>
        </p:nvGraphicFramePr>
        <p:xfrm>
          <a:off x="838200" y="4357168"/>
          <a:ext cx="16459200" cy="5510732"/>
        </p:xfrm>
        <a:graphic>
          <a:graphicData uri="http://schemas.openxmlformats.org/drawingml/2006/table">
            <a:tbl>
              <a:tblPr firstRow="1" bandRow="1">
                <a:tableStyleId>{5C22544A-7EE6-4342-B048-85BDC9FD1C3A}</a:tableStyleId>
              </a:tblPr>
              <a:tblGrid>
                <a:gridCol w="8889841">
                  <a:extLst>
                    <a:ext uri="{9D8B030D-6E8A-4147-A177-3AD203B41FA5}">
                      <a16:colId xmlns="" xmlns:a16="http://schemas.microsoft.com/office/drawing/2014/main" val="990543907"/>
                    </a:ext>
                  </a:extLst>
                </a:gridCol>
                <a:gridCol w="7569359">
                  <a:extLst>
                    <a:ext uri="{9D8B030D-6E8A-4147-A177-3AD203B41FA5}">
                      <a16:colId xmlns="" xmlns:a16="http://schemas.microsoft.com/office/drawing/2014/main" val="1224157050"/>
                    </a:ext>
                  </a:extLst>
                </a:gridCol>
              </a:tblGrid>
              <a:tr h="1450193">
                <a:tc>
                  <a:txBody>
                    <a:bodyPr/>
                    <a:lstStyle/>
                    <a:p>
                      <a:pPr algn="ctr">
                        <a:lnSpc>
                          <a:spcPct val="107000"/>
                        </a:lnSpc>
                        <a:spcAft>
                          <a:spcPts val="0"/>
                        </a:spcAft>
                      </a:pP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Qúa trình tổng hợp chất hữu cơ</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giải chất hữu cơ</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87920193"/>
                  </a:ext>
                </a:extLst>
              </a:tr>
              <a:tr h="4060539">
                <a:tc>
                  <a:txBody>
                    <a:bodyPr/>
                    <a:lstStyle/>
                    <a:p>
                      <a:pPr algn="just"/>
                      <a:r>
                        <a:rPr lang="vi-VN" sz="6000" dirty="0">
                          <a:solidFill>
                            <a:schemeClr val="tx1"/>
                          </a:solidFill>
                          <a:effectLst/>
                          <a:latin typeface="Times New Roman" panose="02020603050405020304" pitchFamily="18" charset="0"/>
                          <a:ea typeface="Times New Roman" panose="02020603050405020304" pitchFamily="18" charset="0"/>
                        </a:rPr>
                        <a:t>Nguyên liệu: carbon dioxide, nước, ATP (năng lượng)</a:t>
                      </a:r>
                      <a:endParaRPr lang="en-US" sz="60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vi-VN" sz="6000" dirty="0">
                          <a:solidFill>
                            <a:schemeClr val="tx1"/>
                          </a:solidFill>
                          <a:effectLst/>
                          <a:latin typeface="Times New Roman" panose="02020603050405020304" pitchFamily="18" charset="0"/>
                          <a:ea typeface="Times New Roman" panose="02020603050405020304" pitchFamily="18" charset="0"/>
                        </a:rPr>
                        <a:t>Sản phẩm: Oxygen, glucose</a:t>
                      </a:r>
                      <a:endParaRPr lang="en-US" sz="6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vi-VN" sz="4800" dirty="0">
                          <a:solidFill>
                            <a:schemeClr val="tx1"/>
                          </a:solidFill>
                          <a:effectLst/>
                          <a:latin typeface="Times New Roman" panose="02020603050405020304" pitchFamily="18" charset="0"/>
                          <a:ea typeface="Times New Roman" panose="02020603050405020304" pitchFamily="18" charset="0"/>
                        </a:rPr>
                        <a:t>Nguyên liệu: oxygen, glucose</a:t>
                      </a:r>
                      <a:endParaRPr lang="en-US" sz="48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n-US" sz="4800" dirty="0" smtClean="0">
                          <a:solidFill>
                            <a:schemeClr val="tx1"/>
                          </a:solidFill>
                          <a:effectLst/>
                          <a:latin typeface="Times New Roman" panose="02020603050405020304" pitchFamily="18" charset="0"/>
                          <a:ea typeface="Times New Roman" panose="02020603050405020304" pitchFamily="18" charset="0"/>
                        </a:rPr>
                        <a:t> </a:t>
                      </a:r>
                      <a:endParaRPr lang="vi-VN" sz="4800" dirty="0" smtClean="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vi-VN" sz="4800" dirty="0" smtClean="0">
                          <a:solidFill>
                            <a:schemeClr val="tx1"/>
                          </a:solidFill>
                          <a:effectLst/>
                          <a:latin typeface="Times New Roman" panose="02020603050405020304" pitchFamily="18" charset="0"/>
                          <a:ea typeface="Times New Roman" panose="02020603050405020304" pitchFamily="18" charset="0"/>
                        </a:rPr>
                        <a:t>Sản </a:t>
                      </a:r>
                      <a:r>
                        <a:rPr lang="vi-VN" sz="4800" dirty="0">
                          <a:solidFill>
                            <a:schemeClr val="tx1"/>
                          </a:solidFill>
                          <a:effectLst/>
                          <a:latin typeface="Times New Roman" panose="02020603050405020304" pitchFamily="18" charset="0"/>
                          <a:ea typeface="Times New Roman" panose="02020603050405020304" pitchFamily="18" charset="0"/>
                        </a:rPr>
                        <a:t>phẩm: Carbon dioxide, nước, ATP (năng </a:t>
                      </a:r>
                      <a:r>
                        <a:rPr lang="vi-VN" sz="4800" dirty="0" smtClean="0">
                          <a:solidFill>
                            <a:schemeClr val="tx1"/>
                          </a:solidFill>
                          <a:effectLst/>
                          <a:latin typeface="Times New Roman" panose="02020603050405020304" pitchFamily="18" charset="0"/>
                          <a:ea typeface="Times New Roman" panose="02020603050405020304" pitchFamily="18" charset="0"/>
                        </a:rPr>
                        <a:t>lượng</a:t>
                      </a:r>
                      <a:r>
                        <a:rPr lang="en-US" sz="4800" dirty="0" smtClean="0">
                          <a:solidFill>
                            <a:schemeClr val="tx1"/>
                          </a:solidFill>
                          <a:effectLst/>
                          <a:latin typeface="Times New Roman" panose="02020603050405020304" pitchFamily="18" charset="0"/>
                          <a:ea typeface="Times New Roman" panose="02020603050405020304" pitchFamily="18" charset="0"/>
                        </a:rPr>
                        <a:t>), </a:t>
                      </a:r>
                      <a:r>
                        <a:rPr lang="en-US" sz="4800" dirty="0" err="1" smtClean="0">
                          <a:solidFill>
                            <a:schemeClr val="tx1"/>
                          </a:solidFill>
                          <a:effectLst/>
                          <a:latin typeface="Times New Roman" panose="02020603050405020304" pitchFamily="18" charset="0"/>
                          <a:ea typeface="Times New Roman" panose="02020603050405020304" pitchFamily="18" charset="0"/>
                        </a:rPr>
                        <a:t>nhi</a:t>
                      </a:r>
                      <a:r>
                        <a:rPr lang="vi-VN" sz="4800" dirty="0" smtClean="0">
                          <a:solidFill>
                            <a:schemeClr val="tx1"/>
                          </a:solidFill>
                          <a:effectLst/>
                          <a:latin typeface="Times New Roman" panose="02020603050405020304" pitchFamily="18" charset="0"/>
                          <a:ea typeface="Times New Roman" panose="02020603050405020304" pitchFamily="18" charset="0"/>
                        </a:rPr>
                        <a:t>ệt.</a:t>
                      </a:r>
                      <a:r>
                        <a:rPr lang="vi-VN" sz="4800" dirty="0" smtClean="0">
                          <a:solidFill>
                            <a:schemeClr val="bg1"/>
                          </a:solidFill>
                          <a:effectLst/>
                          <a:latin typeface="Times New Roman" panose="02020603050405020304" pitchFamily="18" charset="0"/>
                          <a:ea typeface="Times New Roman" panose="02020603050405020304" pitchFamily="18" charset="0"/>
                        </a:rPr>
                        <a:t>)</a:t>
                      </a:r>
                      <a:endParaRPr lang="en-US" sz="4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983047896"/>
                  </a:ext>
                </a:extLst>
              </a:tr>
            </a:tbl>
          </a:graphicData>
        </a:graphic>
      </p:graphicFrame>
      <p:sp>
        <p:nvSpPr>
          <p:cNvPr id="5" name="TextBox 4"/>
          <p:cNvSpPr txBox="1"/>
          <p:nvPr/>
        </p:nvSpPr>
        <p:spPr>
          <a:xfrm>
            <a:off x="6248400" y="2476500"/>
            <a:ext cx="6130492" cy="110799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a:t>
            </a:r>
            <a:r>
              <a:rPr lang="en-US" sz="6600" dirty="0" err="1" smtClean="0">
                <a:latin typeface="Times New Roman" panose="02020603050405020304" pitchFamily="18" charset="0"/>
                <a:cs typeface="Times New Roman" panose="02020603050405020304" pitchFamily="18" charset="0"/>
              </a:rPr>
              <a:t>ảng</a:t>
            </a:r>
            <a:r>
              <a:rPr lang="en-US" sz="6600" dirty="0" smtClean="0">
                <a:latin typeface="Times New Roman" panose="02020603050405020304" pitchFamily="18" charset="0"/>
                <a:cs typeface="Times New Roman" panose="02020603050405020304" pitchFamily="18" charset="0"/>
              </a:rPr>
              <a:t> so </a:t>
            </a:r>
            <a:r>
              <a:rPr lang="en-US" sz="6600" dirty="0" err="1" smtClean="0">
                <a:latin typeface="Times New Roman" panose="02020603050405020304" pitchFamily="18" charset="0"/>
                <a:cs typeface="Times New Roman" panose="02020603050405020304" pitchFamily="18" charset="0"/>
              </a:rPr>
              <a:t>sánh</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2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9665" t="64815" r="18822" b="1111"/>
          <a:stretch/>
        </p:blipFill>
        <p:spPr>
          <a:xfrm>
            <a:off x="1143000" y="3481301"/>
            <a:ext cx="16459200" cy="6787478"/>
          </a:xfrm>
          <a:prstGeom prst="rect">
            <a:avLst/>
          </a:prstGeom>
        </p:spPr>
      </p:pic>
      <p:sp>
        <p:nvSpPr>
          <p:cNvPr id="8" name="Rectangle 7"/>
          <p:cNvSpPr/>
          <p:nvPr/>
        </p:nvSpPr>
        <p:spPr>
          <a:xfrm>
            <a:off x="2070652" y="2127084"/>
            <a:ext cx="15773400" cy="1323439"/>
          </a:xfrm>
          <a:prstGeom prst="rect">
            <a:avLst/>
          </a:prstGeom>
        </p:spPr>
        <p:txBody>
          <a:bodyPr wrap="square">
            <a:spAutoFit/>
          </a:bodyPr>
          <a:lstStyle/>
          <a:p>
            <a:pPr lvl="0"/>
            <a:r>
              <a:rPr lang="en-US" sz="4000" dirty="0" err="1">
                <a:solidFill>
                  <a:prstClr val="black"/>
                </a:solidFill>
                <a:latin typeface="Times New Roman" panose="02020603050405020304" pitchFamily="18" charset="0"/>
                <a:cs typeface="Times New Roman" panose="02020603050405020304" pitchFamily="18" charset="0"/>
              </a:rPr>
              <a:t>H7</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Quan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sát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hình</a:t>
            </a:r>
            <a:r>
              <a:rPr lang="en-US" sz="4000" dirty="0">
                <a:solidFill>
                  <a:prstClr val="black"/>
                </a:solidFill>
                <a:latin typeface="Times New Roman" panose="02020603050405020304" pitchFamily="18" charset="0"/>
                <a:cs typeface="Times New Roman" panose="02020603050405020304" pitchFamily="18" charset="0"/>
              </a:rPr>
              <a:t> 21.4 </a:t>
            </a:r>
            <a:r>
              <a:rPr lang="en-US" sz="4000" dirty="0" err="1">
                <a:solidFill>
                  <a:prstClr val="black"/>
                </a:solidFill>
                <a:latin typeface="Times New Roman" panose="02020603050405020304" pitchFamily="18" charset="0"/>
                <a:cs typeface="Times New Roman" panose="02020603050405020304" pitchFamily="18" charset="0"/>
              </a:rPr>
              <a:t>mô</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tả</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mối</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quan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hệ</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giữa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tổng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hợp</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và</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phân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giải</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các</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chất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hữu</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cơ</a:t>
            </a:r>
            <a:r>
              <a:rPr lang="en-US" sz="4000" dirty="0">
                <a:solidFill>
                  <a:prstClr val="black"/>
                </a:solidFill>
                <a:latin typeface="Times New Roman" panose="02020603050405020304" pitchFamily="18" charset="0"/>
                <a:cs typeface="Times New Roman" panose="02020603050405020304" pitchFamily="18" charset="0"/>
              </a:rPr>
              <a:t> ở </a:t>
            </a:r>
            <a:r>
              <a:rPr lang="en-US" sz="4000" dirty="0" err="1">
                <a:solidFill>
                  <a:prstClr val="black"/>
                </a:solidFill>
                <a:latin typeface="Times New Roman" panose="02020603050405020304" pitchFamily="18" charset="0"/>
                <a:cs typeface="Times New Roman" panose="02020603050405020304" pitchFamily="18" charset="0"/>
              </a:rPr>
              <a:t>lá</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cây</a:t>
            </a:r>
            <a:r>
              <a:rPr lang="en-US" sz="40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0311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90500"/>
            <a:ext cx="15697200" cy="9050811"/>
          </a:xfrm>
          <a:prstGeom prst="rect">
            <a:avLst/>
          </a:prstGeom>
          <a:noFill/>
        </p:spPr>
        <p:txBody>
          <a:bodyPr wrap="square" rtlCol="0">
            <a:spAutoFit/>
          </a:bodyPr>
          <a:lstStyle/>
          <a:p>
            <a:pPr algn="just">
              <a:lnSpc>
                <a:spcPct val="150000"/>
              </a:lnSpc>
            </a:pPr>
            <a:r>
              <a:rPr lang="vi-VN" sz="6600" b="1" dirty="0" smtClean="0">
                <a:latin typeface="Times New Roman" panose="02020603050405020304" pitchFamily="18" charset="0"/>
                <a:cs typeface="Times New Roman" panose="02020603050405020304" pitchFamily="18" charset="0"/>
              </a:rPr>
              <a:t>- Đối với thực vật: </a:t>
            </a:r>
            <a:r>
              <a:rPr lang="vi-VN" sz="6600" dirty="0" smtClean="0">
                <a:latin typeface="Times New Roman" panose="02020603050405020304" pitchFamily="18" charset="0"/>
                <a:cs typeface="Times New Roman" panose="02020603050405020304" pitchFamily="18" charset="0"/>
              </a:rPr>
              <a:t>Khi </a:t>
            </a:r>
            <a:r>
              <a:rPr lang="vi-VN" sz="6600" dirty="0">
                <a:latin typeface="Times New Roman" panose="02020603050405020304" pitchFamily="18" charset="0"/>
                <a:cs typeface="Times New Roman" panose="02020603050405020304" pitchFamily="18" charset="0"/>
              </a:rPr>
              <a:t>có nước, carbon dioxide và ánh sáng thì quá trình tổng hợp chất hữu cơ ở lá cây được thực hiện. Các chất hữu cơ tổng hợp được này cộng với Oxi là nguyên liệu cho quá trình phân giải, giải phóng năng </a:t>
            </a:r>
            <a:r>
              <a:rPr lang="vi-VN" sz="6600" dirty="0" smtClean="0">
                <a:latin typeface="Times New Roman" panose="02020603050405020304" pitchFamily="18" charset="0"/>
                <a:cs typeface="Times New Roman" panose="02020603050405020304" pitchFamily="18" charset="0"/>
              </a:rPr>
              <a:t>lượng, nước</a:t>
            </a:r>
            <a:r>
              <a:rPr lang="vi-VN" sz="6600" dirty="0">
                <a:latin typeface="Times New Roman" panose="02020603050405020304" pitchFamily="18" charset="0"/>
                <a:cs typeface="Times New Roman" panose="02020603050405020304" pitchFamily="18" charset="0"/>
              </a:rPr>
              <a:t>, carbon dioxide.</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3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6400" y="647700"/>
            <a:ext cx="8305800" cy="4572000"/>
          </a:xfrm>
          <a:prstGeom prst="rect">
            <a:avLst/>
          </a:prstGeom>
        </p:spPr>
      </p:pic>
      <p:pic>
        <p:nvPicPr>
          <p:cNvPr id="3" name="Picture 2"/>
          <p:cNvPicPr>
            <a:picLocks noChangeAspect="1"/>
          </p:cNvPicPr>
          <p:nvPr/>
        </p:nvPicPr>
        <p:blipFill>
          <a:blip r:embed="rId3"/>
          <a:stretch>
            <a:fillRect/>
          </a:stretch>
        </p:blipFill>
        <p:spPr>
          <a:xfrm>
            <a:off x="9296400" y="5524500"/>
            <a:ext cx="8305800" cy="432916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6231" t="3028" r="25411" b="9432"/>
          <a:stretch/>
        </p:blipFill>
        <p:spPr>
          <a:xfrm>
            <a:off x="457200" y="0"/>
            <a:ext cx="8153400" cy="95869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84262"/>
            <a:ext cx="16230600" cy="9011698"/>
          </a:xfrm>
          <a:prstGeom prst="rect">
            <a:avLst/>
          </a:prstGeom>
        </p:spPr>
        <p:txBody>
          <a:bodyPr wrap="square">
            <a:spAutoFit/>
          </a:bodyPr>
          <a:lstStyle/>
          <a:p>
            <a:pPr indent="450215" algn="just">
              <a:lnSpc>
                <a:spcPct val="115000"/>
              </a:lnSpc>
              <a:spcBef>
                <a:spcPts val="600"/>
              </a:spcBef>
              <a:spcAft>
                <a:spcPts val="600"/>
              </a:spcAft>
            </a:pPr>
            <a:r>
              <a:rPr lang="vi-VN" sz="7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7200" dirty="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de-DE" sz="7200" dirty="0">
                <a:latin typeface="Times New Roman" panose="02020603050405020304" pitchFamily="18" charset="0"/>
                <a:ea typeface="Times New Roman" panose="02020603050405020304" pitchFamily="18" charset="0"/>
                <a:cs typeface="Times New Roman" panose="02020603050405020304" pitchFamily="18" charset="0"/>
              </a:rPr>
              <a:t>trồng trọt người nông dân cần phải làm đất tơi xốp, thoáng khí giúp tạo điều kiện tốt nhất giúp tế bào ở những phần cây ít tiếp xúc với không khí vẫn có thể tiến hành hô hấp tế bào, từ đó đảm bảo cây sinh trưởng và phát triển khỏe mạnh nhất, cho năng suất cao</a:t>
            </a:r>
            <a:endParaRPr lang="vi-VN" sz="7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038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19100"/>
            <a:ext cx="16383000" cy="1446550"/>
          </a:xfrm>
          <a:prstGeom prst="rect">
            <a:avLst/>
          </a:prstGeom>
        </p:spPr>
        <p:txBody>
          <a:bodyPr wrap="square">
            <a:spAutoFit/>
          </a:bodyPr>
          <a:lstStyle/>
          <a:p>
            <a:pPr lvl="0">
              <a:defRPr/>
            </a:pPr>
            <a:r>
              <a:rPr lang="en-US" sz="4400" b="1" dirty="0">
                <a:solidFill>
                  <a:prstClr val="black"/>
                </a:solidFill>
                <a:latin typeface="Times New Roman" panose="02020603050405020304" pitchFamily="18" charset="0"/>
                <a:cs typeface="Times New Roman" panose="02020603050405020304" pitchFamily="18" charset="0"/>
              </a:rPr>
              <a:t>III. </a:t>
            </a:r>
            <a:r>
              <a:rPr lang="en-US" sz="4400" b="1" dirty="0" err="1">
                <a:solidFill>
                  <a:prstClr val="black"/>
                </a:solidFill>
                <a:latin typeface="Times New Roman" panose="02020603050405020304" pitchFamily="18" charset="0"/>
                <a:cs typeface="Times New Roman" panose="02020603050405020304" pitchFamily="18" charset="0"/>
              </a:rPr>
              <a:t>THÍ</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NGHIỆM</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VỀ</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HÔ</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HẤP</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TẾ</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BÀO</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CẦN</a:t>
            </a:r>
            <a:r>
              <a:rPr lang="en-US" sz="4400" b="1" dirty="0">
                <a:solidFill>
                  <a:prstClr val="black"/>
                </a:solidFill>
                <a:latin typeface="Times New Roman" panose="02020603050405020304" pitchFamily="18" charset="0"/>
                <a:cs typeface="Times New Roman" panose="02020603050405020304" pitchFamily="18" charset="0"/>
              </a:rPr>
              <a:t> OXYGEN Ở </a:t>
            </a:r>
            <a:r>
              <a:rPr lang="en-US" sz="4400" b="1" dirty="0" err="1">
                <a:solidFill>
                  <a:prstClr val="black"/>
                </a:solidFill>
                <a:latin typeface="Times New Roman" panose="02020603050405020304" pitchFamily="18" charset="0"/>
                <a:cs typeface="Times New Roman" panose="02020603050405020304" pitchFamily="18" charset="0"/>
              </a:rPr>
              <a:t>HẠT</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NẢY</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MẦM</a:t>
            </a:r>
            <a:r>
              <a:rPr lang="en-US" sz="4400" b="1" dirty="0">
                <a:solidFill>
                  <a:prstClr val="black"/>
                </a:solidFill>
                <a:latin typeface="Times New Roman" panose="02020603050405020304" pitchFamily="18" charset="0"/>
                <a:cs typeface="Times New Roman" panose="02020603050405020304" pitchFamily="18" charset="0"/>
              </a:rPr>
              <a:t>.</a:t>
            </a:r>
            <a:endParaRPr lang="en-US" sz="4400" b="1" spc="-96"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18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43418"/>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I.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Hô</a:t>
            </a: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hấp</a:t>
            </a: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tế</a:t>
            </a: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bào</a:t>
            </a:r>
            <a:endParaRPr kumimoji="0" lang="en-US" sz="7200" b="0" i="0" u="none" strike="noStrike" kern="1200" cap="none" spc="-96"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 name="TextBox 11"/>
          <p:cNvSpPr txBox="1"/>
          <p:nvPr/>
        </p:nvSpPr>
        <p:spPr>
          <a:xfrm>
            <a:off x="359833" y="2469619"/>
            <a:ext cx="8756834" cy="6771084"/>
          </a:xfrm>
          <a:prstGeom prst="rect">
            <a:avLst/>
          </a:prstGeom>
        </p:spPr>
        <p:txBody>
          <a:bodyPr wrap="square" lIns="0" tIns="0" rIns="0" bIns="0" rtlCol="0" anchor="t">
            <a:spAutoFit/>
          </a:bodyPr>
          <a:lstStyle/>
          <a:p>
            <a:pPr algn="just"/>
            <a:r>
              <a:rPr lang="en-US" sz="8000" b="1" smtClean="0">
                <a:solidFill>
                  <a:srgbClr val="990000"/>
                </a:solidFill>
                <a:latin typeface="Times New Roman" pitchFamily="18" charset="0"/>
                <a:cs typeface="Times New Roman" pitchFamily="18" charset="0"/>
                <a:sym typeface="Wingdings" pitchFamily="2" charset="2"/>
              </a:rPr>
              <a:t></a:t>
            </a:r>
            <a:r>
              <a:rPr lang="en-US" sz="720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Hô</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hấp</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tế</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bào</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là</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quá</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trình</a:t>
            </a:r>
            <a:r>
              <a:rPr lang="vi-VN" sz="7200" dirty="0">
                <a:latin typeface="Times New Roman" panose="02020603050405020304" pitchFamily="18" charset="0"/>
                <a:cs typeface="Times New Roman" panose="02020603050405020304" pitchFamily="18" charset="0"/>
              </a:rPr>
              <a:t> </a:t>
            </a:r>
            <a:r>
              <a:rPr lang="vi-VN" sz="7200" dirty="0" smtClean="0">
                <a:latin typeface="Times New Roman" panose="02020603050405020304" pitchFamily="18" charset="0"/>
                <a:cs typeface="Times New Roman" panose="02020603050405020304" pitchFamily="18" charset="0"/>
              </a:rPr>
              <a:t>tế bào phân </a:t>
            </a:r>
            <a:r>
              <a:rPr lang="vi-VN" sz="7200" dirty="0">
                <a:latin typeface="Times New Roman" panose="02020603050405020304" pitchFamily="18" charset="0"/>
                <a:cs typeface="Times New Roman" panose="02020603050405020304" pitchFamily="18" charset="0"/>
              </a:rPr>
              <a:t>giải chất hữu cơ </a:t>
            </a:r>
            <a:r>
              <a:rPr lang="vi-VN" sz="7200" dirty="0" smtClean="0">
                <a:latin typeface="Times New Roman" panose="02020603050405020304" pitchFamily="18" charset="0"/>
                <a:cs typeface="Times New Roman" panose="02020603050405020304" pitchFamily="18" charset="0"/>
              </a:rPr>
              <a:t>giải </a:t>
            </a:r>
            <a:r>
              <a:rPr lang="vi-VN" sz="7200" dirty="0">
                <a:latin typeface="Times New Roman" panose="02020603050405020304" pitchFamily="18" charset="0"/>
                <a:cs typeface="Times New Roman" panose="02020603050405020304" pitchFamily="18" charset="0"/>
              </a:rPr>
              <a:t>phóng ra năng </a:t>
            </a:r>
            <a:r>
              <a:rPr lang="vi-VN" sz="7200" dirty="0" smtClean="0">
                <a:latin typeface="Times New Roman" panose="02020603050405020304" pitchFamily="18" charset="0"/>
                <a:cs typeface="Times New Roman" panose="02020603050405020304" pitchFamily="18" charset="0"/>
              </a:rPr>
              <a:t>lượng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cung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cấp</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cho</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các</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hoạt</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động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sống</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của</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cơ</a:t>
            </a:r>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thể</a:t>
            </a:r>
            <a:r>
              <a:rPr lang="en-US" sz="7200" dirty="0" smtClean="0">
                <a:latin typeface="Times New Roman" panose="02020603050405020304" pitchFamily="18" charset="0"/>
                <a:cs typeface="Times New Roman" panose="02020603050405020304" pitchFamily="18" charset="0"/>
              </a:rPr>
              <a:t>.</a:t>
            </a:r>
            <a:endParaRPr kumimoji="0" lang="en-US" sz="7200" i="0" u="none" strike="noStrike" kern="1200" cap="none" spc="-102"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210800" y="1719315"/>
            <a:ext cx="8068286" cy="7081786"/>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3"/>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3"/>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3"/>
          <a:stretch>
            <a:fillRect/>
          </a:stretch>
        </p:blipFill>
        <p:spPr>
          <a:xfrm>
            <a:off x="15849600" y="4305300"/>
            <a:ext cx="990600" cy="2215482"/>
          </a:xfrm>
          <a:prstGeom prst="rect">
            <a:avLst/>
          </a:prstGeom>
        </p:spPr>
      </p:pic>
      <p:pic>
        <p:nvPicPr>
          <p:cNvPr id="22" name="Picture 21"/>
          <p:cNvPicPr>
            <a:picLocks noChangeAspect="1"/>
          </p:cNvPicPr>
          <p:nvPr/>
        </p:nvPicPr>
        <p:blipFill>
          <a:blip r:embed="rId3"/>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3"/>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3"/>
          <a:stretch>
            <a:fillRect/>
          </a:stretch>
        </p:blipFill>
        <p:spPr>
          <a:xfrm>
            <a:off x="12099108" y="7124699"/>
            <a:ext cx="1380406" cy="1218313"/>
          </a:xfrm>
          <a:prstGeom prst="rect">
            <a:avLst/>
          </a:prstGeom>
        </p:spPr>
      </p:pic>
    </p:spTree>
    <p:extLst>
      <p:ext uri="{BB962C8B-B14F-4D97-AF65-F5344CB8AC3E}">
        <p14:creationId xmlns:p14="http://schemas.microsoft.com/office/powerpoint/2010/main" val="761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1524001" y="772867"/>
            <a:ext cx="15697199"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III. THÍ</a:t>
            </a:r>
            <a:r>
              <a:rPr kumimoji="0" lang="en-US" sz="4400" b="1"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NGHIỆM VỀ HÔ HẤP TẾ BÀO </a:t>
            </a:r>
            <a:r>
              <a:rPr kumimoji="0" lang="en-US" sz="4400" b="1"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CẦN</a:t>
            </a:r>
            <a:r>
              <a:rPr kumimoji="0" lang="en-US" sz="4400" b="1"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OXYGEN Ở HẠT NẢY MẦM</a:t>
            </a: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96"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Title 2"/>
          <p:cNvSpPr>
            <a:spLocks noGrp="1"/>
          </p:cNvSpPr>
          <p:nvPr>
            <p:ph type="title"/>
          </p:nvPr>
        </p:nvSpPr>
        <p:spPr>
          <a:xfrm>
            <a:off x="1142999" y="4686300"/>
            <a:ext cx="16078201" cy="1988345"/>
          </a:xfrm>
        </p:spPr>
        <p:txBody>
          <a:bodyPr>
            <a:normAutofit fontScale="90000"/>
          </a:bodyPr>
          <a:lstStyle/>
          <a:p>
            <a:pPr>
              <a:lnSpc>
                <a:spcPct val="150000"/>
              </a:lnSpc>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bị</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Mẫu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100g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đậu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lúa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mầm</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1lit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nắp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lửa</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597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924300"/>
            <a:ext cx="15773400" cy="1988345"/>
          </a:xfrm>
        </p:spPr>
        <p:txBody>
          <a:bodyPr>
            <a:normAutofit fontScale="90000"/>
          </a:bodyPr>
          <a:lstStyle/>
          <a:p>
            <a:pPr>
              <a:lnSpc>
                <a:spcPct val="120000"/>
              </a:lnSpc>
            </a:pPr>
            <a:r>
              <a:rPr lang="en-US" dirty="0" err="1" smtClean="0">
                <a:latin typeface="Times New Roman" panose="02020603050405020304" pitchFamily="18" charset="0"/>
                <a:cs typeface="Times New Roman" panose="02020603050405020304" pitchFamily="18" charset="0"/>
              </a:rPr>
              <a:t>Tiến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Chia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đậu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2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50g</a:t>
            </a:r>
            <a:r>
              <a:rPr lang="en-US" dirty="0" smtClean="0">
                <a:latin typeface="Times New Roman" panose="02020603050405020304" pitchFamily="18" charset="0"/>
                <a:cs typeface="Times New Roman" panose="02020603050405020304" pitchFamily="18" charset="0"/>
              </a:rPr>
              <a:t>). Cho </a:t>
            </a:r>
            <a:r>
              <a:rPr lang="en-US" dirty="0" err="1" smtClean="0">
                <a:latin typeface="Times New Roman" panose="02020603050405020304" pitchFamily="18" charset="0"/>
                <a:cs typeface="Times New Roman" panose="02020603050405020304" pitchFamily="18" charset="0"/>
              </a:rPr>
              <a:t>mỗi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B.</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B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Nút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nhiệt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khoảng</a:t>
            </a:r>
            <a:r>
              <a:rPr lang="en-US" dirty="0" smtClean="0">
                <a:latin typeface="Times New Roman" panose="02020603050405020304" pitchFamily="18" charset="0"/>
                <a:cs typeface="Times New Roman" panose="02020603050405020304" pitchFamily="18" charset="0"/>
              </a:rPr>
              <a:t> 1,5 – 2 </a:t>
            </a:r>
            <a:r>
              <a:rPr lang="en-US" dirty="0" err="1" smtClean="0">
                <a:latin typeface="Times New Roman" panose="02020603050405020304" pitchFamily="18" charset="0"/>
                <a:cs typeface="Times New Roman" panose="02020603050405020304" pitchFamily="18" charset="0"/>
              </a:rPr>
              <a:t>giờ</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nút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663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28900"/>
            <a:ext cx="16611600" cy="1988345"/>
          </a:xfrm>
        </p:spPr>
        <p:txBody>
          <a:bodyPr>
            <a:normAutofit fontScale="90000"/>
          </a:bodyPr>
          <a:lstStyle/>
          <a:p>
            <a:pPr>
              <a:lnSpc>
                <a:spcPct val="150000"/>
              </a:lnSpc>
            </a:pPr>
            <a:r>
              <a:rPr lang="vi-VN" dirty="0" smtClean="0"/>
              <a:t/>
            </a:r>
            <a:br>
              <a:rPr lang="vi-VN" dirty="0" smtClean="0"/>
            </a:br>
            <a:r>
              <a:rPr lang="vi-VN" dirty="0"/>
              <a:t/>
            </a:r>
            <a:br>
              <a:rPr lang="vi-VN" dirty="0"/>
            </a:br>
            <a:r>
              <a:rPr lang="vi-VN" dirty="0" smtClean="0"/>
              <a:t/>
            </a:r>
            <a:br>
              <a:rPr lang="vi-VN" dirty="0" smtClean="0"/>
            </a:br>
            <a:r>
              <a:rPr lang="vi-VN" sz="6000" dirty="0" smtClean="0"/>
              <a:t>Hiện tượng quan sát được:</a:t>
            </a:r>
            <a:br>
              <a:rPr lang="vi-VN" sz="6000" dirty="0" smtClean="0"/>
            </a:br>
            <a:r>
              <a:rPr lang="vi-VN" sz="6000" dirty="0" smtClean="0"/>
              <a:t>- </a:t>
            </a:r>
            <a:r>
              <a:rPr lang="vi-VN" sz="6000" dirty="0"/>
              <a:t>Bình A (hạt sống): Khi đưa cây nến đang cháy vào nến bị dập tắt. Do bình A hạt mầm diễn ra quá trình hô hấp tế bào, hạt mầm lấy oxygen (chất duy trì sự cháy) từ môi trường và thải khí carbon dioxide.</a:t>
            </a:r>
            <a:br>
              <a:rPr lang="vi-VN" sz="6000" dirty="0"/>
            </a:br>
            <a:r>
              <a:rPr lang="vi-VN" sz="6000" dirty="0"/>
              <a:t>- Bình B (hạt chết): Khi đưa cây nến đang cháy vào nến vẫn  duy trì sự cháy. Do bình B hạt mầm đã chết nên không diễn ra quá trình hô hấp tế </a:t>
            </a:r>
            <a:r>
              <a:rPr lang="vi-VN" sz="6000" dirty="0" smtClean="0"/>
              <a:t>bào.</a:t>
            </a:r>
            <a:r>
              <a:rPr lang="vi-VN" sz="6000" dirty="0"/>
              <a:t/>
            </a:r>
            <a:br>
              <a:rPr lang="vi-VN" sz="6000" dirty="0"/>
            </a:br>
            <a:endParaRPr lang="vi-VN" dirty="0"/>
          </a:p>
        </p:txBody>
      </p:sp>
    </p:spTree>
    <p:extLst>
      <p:ext uri="{BB962C8B-B14F-4D97-AF65-F5344CB8AC3E}">
        <p14:creationId xmlns:p14="http://schemas.microsoft.com/office/powerpoint/2010/main" val="3812895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1524001" y="772867"/>
            <a:ext cx="15697199"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III. THÍ</a:t>
            </a:r>
            <a:r>
              <a:rPr kumimoji="0" lang="en-US" sz="4400" b="1"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NGHIỆM VỀ HÔ HẤP TẾ BÀO </a:t>
            </a:r>
            <a:r>
              <a:rPr kumimoji="0" lang="en-US" sz="4400" b="1" i="0" u="none" strike="noStrike" kern="1200" cap="none" spc="0" normalizeH="0" noProof="0" dirty="0" err="1" smtClean="0">
                <a:ln>
                  <a:noFill/>
                </a:ln>
                <a:effectLst/>
                <a:uLnTx/>
                <a:uFillTx/>
                <a:latin typeface="Times New Roman" panose="02020603050405020304" pitchFamily="18" charset="0"/>
                <a:ea typeface="+mn-ea"/>
                <a:cs typeface="Times New Roman" panose="02020603050405020304" pitchFamily="18" charset="0"/>
              </a:rPr>
              <a:t>CẦN</a:t>
            </a:r>
            <a:r>
              <a:rPr kumimoji="0" lang="en-US" sz="4400" b="1" i="0" u="none" strike="noStrike" kern="1200" cap="none" spc="0" normalizeH="0" noProof="0" dirty="0" smtClean="0">
                <a:ln>
                  <a:noFill/>
                </a:ln>
                <a:effectLst/>
                <a:uLnTx/>
                <a:uFillTx/>
                <a:latin typeface="Times New Roman" panose="02020603050405020304" pitchFamily="18" charset="0"/>
                <a:ea typeface="+mn-ea"/>
                <a:cs typeface="Times New Roman" panose="02020603050405020304" pitchFamily="18" charset="0"/>
              </a:rPr>
              <a:t> OXYGEN Ở HẠT NẢY MẦM</a:t>
            </a:r>
            <a:r>
              <a:rPr kumimoji="0" lang="en-US" sz="44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96"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28843" y="2628901"/>
            <a:ext cx="15430313" cy="3810112"/>
          </a:xfrm>
          <a:prstGeom prst="rect">
            <a:avLst/>
          </a:prstGeom>
        </p:spPr>
      </p:pic>
    </p:spTree>
    <p:extLst>
      <p:ext uri="{BB962C8B-B14F-4D97-AF65-F5344CB8AC3E}">
        <p14:creationId xmlns:p14="http://schemas.microsoft.com/office/powerpoint/2010/main" val="271407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76301"/>
            <a:ext cx="16459200" cy="310341"/>
          </a:xfrm>
          <a:prstGeom prst="rect">
            <a:avLst/>
          </a:prstGeom>
        </p:spPr>
        <p:txBody>
          <a:bodyPr wrap="square">
            <a:spAutoFit/>
          </a:bodyPr>
          <a:lstStyle/>
          <a:p>
            <a:pPr>
              <a:lnSpc>
                <a:spcPts val="1650"/>
              </a:lnSpc>
              <a:spcAft>
                <a:spcPts val="900"/>
              </a:spcAft>
            </a:pPr>
            <a:r>
              <a:rPr lang="vi-VN" sz="6600" dirty="0" smtClean="0">
                <a:solidFill>
                  <a:srgbClr val="000000"/>
                </a:solidFill>
                <a:latin typeface="Times New Roman" panose="02020603050405020304" pitchFamily="18" charset="0"/>
                <a:ea typeface="Times New Roman" panose="02020603050405020304" pitchFamily="18" charset="0"/>
              </a:rPr>
              <a:t>Thí nghiệm </a:t>
            </a:r>
            <a:r>
              <a:rPr lang="vi-VN" sz="6600" dirty="0">
                <a:solidFill>
                  <a:srgbClr val="000000"/>
                </a:solidFill>
                <a:latin typeface="Times New Roman" panose="02020603050405020304" pitchFamily="18" charset="0"/>
                <a:ea typeface="Times New Roman" panose="02020603050405020304" pitchFamily="18" charset="0"/>
              </a:rPr>
              <a:t>sử dụng hạt nảy </a:t>
            </a:r>
            <a:r>
              <a:rPr lang="vi-VN" sz="6600" dirty="0" smtClean="0">
                <a:solidFill>
                  <a:srgbClr val="000000"/>
                </a:solidFill>
                <a:latin typeface="Times New Roman" panose="02020603050405020304" pitchFamily="18" charset="0"/>
                <a:ea typeface="Times New Roman" panose="02020603050405020304" pitchFamily="18" charset="0"/>
              </a:rPr>
              <a:t>mầm vì:</a:t>
            </a:r>
            <a:endParaRPr lang="vi-VN" sz="60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990600" y="1562100"/>
            <a:ext cx="17145000" cy="9097490"/>
          </a:xfrm>
          <a:prstGeom prst="rect">
            <a:avLst/>
          </a:prstGeom>
        </p:spPr>
        <p:txBody>
          <a:bodyPr wrap="square">
            <a:spAutoFit/>
          </a:bodyPr>
          <a:lstStyle/>
          <a:p>
            <a:pPr>
              <a:lnSpc>
                <a:spcPct val="150000"/>
              </a:lnSpc>
            </a:pPr>
            <a:r>
              <a:rPr lang="de-DE" sz="8000" dirty="0">
                <a:solidFill>
                  <a:srgbClr val="000000"/>
                </a:solidFill>
                <a:latin typeface="Times New Roman" panose="02020603050405020304" pitchFamily="18" charset="0"/>
                <a:ea typeface="Calibri" panose="020F0502020204030204" pitchFamily="34" charset="0"/>
              </a:rPr>
              <a:t>H</a:t>
            </a:r>
            <a:r>
              <a:rPr lang="en-US" sz="8000" dirty="0" err="1">
                <a:solidFill>
                  <a:srgbClr val="000000"/>
                </a:solidFill>
                <a:latin typeface="Times New Roman" panose="02020603050405020304" pitchFamily="18" charset="0"/>
                <a:ea typeface="Calibri" panose="020F0502020204030204" pitchFamily="34" charset="0"/>
              </a:rPr>
              <a:t>ạt</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nảy</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mầm</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là</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hạt</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đang</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diễn</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ra</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quá</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trình</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hô</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hấp</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nhanh</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và</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mạnh</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mẽ</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nhất</a:t>
            </a:r>
            <a:r>
              <a:rPr lang="en-US" sz="8000" dirty="0">
                <a:solidFill>
                  <a:srgbClr val="000000"/>
                </a:solidFill>
                <a:latin typeface="Times New Roman" panose="02020603050405020304" pitchFamily="18" charset="0"/>
                <a:ea typeface="Calibri" panose="020F0502020204030204" pitchFamily="34" charset="0"/>
              </a:rPr>
              <a:t>, ở </a:t>
            </a:r>
            <a:r>
              <a:rPr lang="en-US" sz="8000" dirty="0" err="1">
                <a:solidFill>
                  <a:srgbClr val="000000"/>
                </a:solidFill>
                <a:latin typeface="Times New Roman" panose="02020603050405020304" pitchFamily="18" charset="0"/>
                <a:ea typeface="Calibri" panose="020F0502020204030204" pitchFamily="34" charset="0"/>
              </a:rPr>
              <a:t>hạt</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đang</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nảy</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mầm</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chưa</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phát</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triển</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lá</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nên</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vẫn</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chưa</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xảy</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ra</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quá</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trình</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quang</a:t>
            </a:r>
            <a:r>
              <a:rPr lang="en-US" sz="8000" dirty="0">
                <a:solidFill>
                  <a:srgbClr val="000000"/>
                </a:solidFill>
                <a:latin typeface="Times New Roman" panose="02020603050405020304" pitchFamily="18" charset="0"/>
                <a:ea typeface="Calibri" panose="020F0502020204030204" pitchFamily="34" charset="0"/>
              </a:rPr>
              <a:t> </a:t>
            </a:r>
            <a:r>
              <a:rPr lang="en-US" sz="8000" dirty="0" err="1">
                <a:solidFill>
                  <a:srgbClr val="000000"/>
                </a:solidFill>
                <a:latin typeface="Times New Roman" panose="02020603050405020304" pitchFamily="18" charset="0"/>
                <a:ea typeface="Calibri" panose="020F0502020204030204" pitchFamily="34" charset="0"/>
              </a:rPr>
              <a:t>hợp</a:t>
            </a:r>
            <a:r>
              <a:rPr lang="en-US" sz="8000" dirty="0">
                <a:solidFill>
                  <a:srgbClr val="000000"/>
                </a:solidFill>
                <a:latin typeface="Times New Roman" panose="02020603050405020304" pitchFamily="18" charset="0"/>
                <a:ea typeface="Calibri" panose="020F0502020204030204" pitchFamily="34" charset="0"/>
              </a:rPr>
              <a:t/>
            </a:r>
            <a:br>
              <a:rPr lang="en-US" sz="8000" dirty="0">
                <a:solidFill>
                  <a:srgbClr val="000000"/>
                </a:solidFill>
                <a:latin typeface="Times New Roman" panose="02020603050405020304" pitchFamily="18" charset="0"/>
                <a:ea typeface="Calibri" panose="020F0502020204030204" pitchFamily="34" charset="0"/>
              </a:rPr>
            </a:br>
            <a:endParaRPr lang="vi-VN" sz="8000" dirty="0"/>
          </a:p>
        </p:txBody>
      </p:sp>
    </p:spTree>
    <p:extLst>
      <p:ext uri="{BB962C8B-B14F-4D97-AF65-F5344CB8AC3E}">
        <p14:creationId xmlns:p14="http://schemas.microsoft.com/office/powerpoint/2010/main" val="989850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71500"/>
            <a:ext cx="16154400" cy="6186309"/>
          </a:xfrm>
          <a:prstGeom prst="rect">
            <a:avLst/>
          </a:prstGeom>
        </p:spPr>
        <p:txBody>
          <a:bodyPr wrap="square">
            <a:spAutoFit/>
          </a:bodyPr>
          <a:lstStyle/>
          <a:p>
            <a:pPr algn="just">
              <a:lnSpc>
                <a:spcPct val="150000"/>
              </a:lnSpc>
            </a:pPr>
            <a:r>
              <a:rPr lang="en-US" sz="7200" dirty="0" err="1">
                <a:solidFill>
                  <a:srgbClr val="000000"/>
                </a:solidFill>
                <a:latin typeface="Times New Roman" panose="02020603050405020304" pitchFamily="18" charset="0"/>
                <a:ea typeface="Calibri" panose="020F0502020204030204" pitchFamily="34" charset="0"/>
              </a:rPr>
              <a:t>Thí</a:t>
            </a:r>
            <a:r>
              <a:rPr lang="en-US" sz="7200" dirty="0">
                <a:solidFill>
                  <a:srgbClr val="000000"/>
                </a:solidFill>
                <a:latin typeface="Times New Roman" panose="02020603050405020304" pitchFamily="18" charset="0"/>
                <a:ea typeface="Calibri" panose="020F0502020204030204" pitchFamily="34" charset="0"/>
              </a:rPr>
              <a:t> </a:t>
            </a:r>
            <a:r>
              <a:rPr lang="en-US" sz="7200" dirty="0" err="1">
                <a:solidFill>
                  <a:srgbClr val="000000"/>
                </a:solidFill>
                <a:latin typeface="Times New Roman" panose="02020603050405020304" pitchFamily="18" charset="0"/>
                <a:ea typeface="Calibri" panose="020F0502020204030204" pitchFamily="34" charset="0"/>
              </a:rPr>
              <a:t>nghiệm</a:t>
            </a:r>
            <a:r>
              <a:rPr lang="en-US" sz="7200" dirty="0">
                <a:solidFill>
                  <a:srgbClr val="000000"/>
                </a:solidFill>
                <a:latin typeface="Times New Roman" panose="02020603050405020304" pitchFamily="18" charset="0"/>
                <a:ea typeface="Calibri" panose="020F0502020204030204" pitchFamily="34" charset="0"/>
              </a:rPr>
              <a:t> </a:t>
            </a:r>
            <a:r>
              <a:rPr lang="en-US" sz="7200" dirty="0" err="1">
                <a:solidFill>
                  <a:srgbClr val="000000"/>
                </a:solidFill>
                <a:latin typeface="Times New Roman" panose="02020603050405020304" pitchFamily="18" charset="0"/>
                <a:ea typeface="Calibri" panose="020F0502020204030204" pitchFamily="34" charset="0"/>
              </a:rPr>
              <a:t>đã</a:t>
            </a:r>
            <a:r>
              <a:rPr lang="en-US" sz="7200" dirty="0">
                <a:solidFill>
                  <a:srgbClr val="000000"/>
                </a:solidFill>
                <a:latin typeface="Times New Roman" panose="02020603050405020304" pitchFamily="18" charset="0"/>
                <a:ea typeface="Calibri" panose="020F0502020204030204" pitchFamily="34" charset="0"/>
              </a:rPr>
              <a:t> </a:t>
            </a:r>
            <a:r>
              <a:rPr lang="en-US" sz="7200" dirty="0" err="1">
                <a:solidFill>
                  <a:srgbClr val="000000"/>
                </a:solidFill>
                <a:latin typeface="Times New Roman" panose="02020603050405020304" pitchFamily="18" charset="0"/>
                <a:ea typeface="Calibri" panose="020F0502020204030204" pitchFamily="34" charset="0"/>
              </a:rPr>
              <a:t>chứng</a:t>
            </a:r>
            <a:r>
              <a:rPr lang="en-US" sz="7200" dirty="0">
                <a:solidFill>
                  <a:srgbClr val="000000"/>
                </a:solidFill>
                <a:latin typeface="Times New Roman" panose="02020603050405020304" pitchFamily="18" charset="0"/>
                <a:ea typeface="Calibri" panose="020F0502020204030204" pitchFamily="34" charset="0"/>
              </a:rPr>
              <a:t> </a:t>
            </a:r>
            <a:r>
              <a:rPr lang="en-US" sz="7200" dirty="0" smtClean="0">
                <a:solidFill>
                  <a:srgbClr val="000000"/>
                </a:solidFill>
                <a:latin typeface="Times New Roman" panose="02020603050405020304" pitchFamily="18" charset="0"/>
                <a:ea typeface="Calibri" panose="020F0502020204030204" pitchFamily="34" charset="0"/>
              </a:rPr>
              <a:t>minh: </a:t>
            </a:r>
            <a:r>
              <a:rPr lang="en-US" sz="7200" dirty="0" err="1">
                <a:latin typeface="Times New Roman" panose="02020603050405020304" pitchFamily="18" charset="0"/>
                <a:cs typeface="Times New Roman" panose="02020603050405020304" pitchFamily="18" charset="0"/>
              </a:rPr>
              <a:t>Quá</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hô</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hấp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tế</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bào</a:t>
            </a:r>
            <a:r>
              <a:rPr lang="en-US" sz="7200" dirty="0">
                <a:latin typeface="Times New Roman" panose="02020603050405020304" pitchFamily="18" charset="0"/>
                <a:cs typeface="Times New Roman" panose="02020603050405020304" pitchFamily="18" charset="0"/>
              </a:rPr>
              <a:t> ở </a:t>
            </a:r>
            <a:r>
              <a:rPr lang="en-US" sz="7200" dirty="0" err="1">
                <a:latin typeface="Times New Roman" panose="02020603050405020304" pitchFamily="18" charset="0"/>
                <a:cs typeface="Times New Roman" panose="02020603050405020304" pitchFamily="18" charset="0"/>
              </a:rPr>
              <a:t>thực</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vật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có</a:t>
            </a:r>
            <a:r>
              <a:rPr lang="en-US" sz="7200" dirty="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sử</a:t>
            </a:r>
            <a:r>
              <a:rPr lang="en-US" sz="7200" dirty="0" smtClean="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dụng</a:t>
            </a:r>
            <a:r>
              <a:rPr lang="en-US" sz="7200" dirty="0">
                <a:latin typeface="Times New Roman" panose="02020603050405020304" pitchFamily="18" charset="0"/>
                <a:cs typeface="Times New Roman" panose="02020603050405020304" pitchFamily="18" charset="0"/>
              </a:rPr>
              <a:t> oxygen </a:t>
            </a:r>
            <a:r>
              <a:rPr lang="en-US" sz="7200" dirty="0" err="1">
                <a:latin typeface="Times New Roman" panose="02020603050405020304" pitchFamily="18" charset="0"/>
                <a:cs typeface="Times New Roman" panose="02020603050405020304" pitchFamily="18" charset="0"/>
              </a:rPr>
              <a:t>và</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thải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khí</a:t>
            </a:r>
            <a:r>
              <a:rPr lang="en-US" sz="7200" dirty="0">
                <a:latin typeface="Times New Roman" panose="02020603050405020304" pitchFamily="18" charset="0"/>
                <a:cs typeface="Times New Roman" panose="02020603050405020304" pitchFamily="18" charset="0"/>
              </a:rPr>
              <a:t> carbon dioxide</a:t>
            </a:r>
            <a:r>
              <a:rPr lang="en-US" sz="4000" dirty="0">
                <a:latin typeface="Times New Roman" panose="02020603050405020304" pitchFamily="18" charset="0"/>
                <a:cs typeface="Times New Roman" panose="02020603050405020304" pitchFamily="18" charset="0"/>
              </a:rPr>
              <a:t>.</a:t>
            </a:r>
          </a:p>
          <a:p>
            <a:r>
              <a:rPr lang="en-US" sz="7200" dirty="0" smtClean="0">
                <a:solidFill>
                  <a:srgbClr val="000000"/>
                </a:solidFill>
                <a:latin typeface="Times New Roman" panose="02020603050405020304" pitchFamily="18" charset="0"/>
                <a:ea typeface="Calibri" panose="020F0502020204030204" pitchFamily="34" charset="0"/>
              </a:rPr>
              <a:t> </a:t>
            </a:r>
            <a:endParaRPr lang="vi-VN" sz="7200" dirty="0"/>
          </a:p>
        </p:txBody>
      </p:sp>
    </p:spTree>
    <p:extLst>
      <p:ext uri="{BB962C8B-B14F-4D97-AF65-F5344CB8AC3E}">
        <p14:creationId xmlns:p14="http://schemas.microsoft.com/office/powerpoint/2010/main" val="1750326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58150" cy="53721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163" t="8539"/>
          <a:stretch/>
        </p:blipFill>
        <p:spPr>
          <a:xfrm>
            <a:off x="8477250" y="4369326"/>
            <a:ext cx="9493621" cy="5923117"/>
          </a:xfrm>
          <a:prstGeom prst="rect">
            <a:avLst/>
          </a:prstGeom>
        </p:spPr>
      </p:pic>
      <p:sp>
        <p:nvSpPr>
          <p:cNvPr id="4" name="Right Arrow 3"/>
          <p:cNvSpPr/>
          <p:nvPr/>
        </p:nvSpPr>
        <p:spPr>
          <a:xfrm>
            <a:off x="8153400" y="20955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7543800" y="7088771"/>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86850" y="583674"/>
            <a:ext cx="8970306"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Hạt</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mầm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đang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diễn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hô</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hấp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mạnh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ở </a:t>
            </a:r>
            <a:r>
              <a:rPr lang="en-US" sz="4800" dirty="0" err="1">
                <a:latin typeface="Times New Roman" panose="02020603050405020304" pitchFamily="18" charset="0"/>
                <a:cs typeface="Times New Roman" panose="02020603050405020304" pitchFamily="18" charset="0"/>
              </a:rPr>
              <a:t>hạt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đang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mầm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chưa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triển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vẫn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chưa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quang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endParaRPr lang="en-US" sz="4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2899" y="5753100"/>
            <a:ext cx="72009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Thí</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đã</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chứng</a:t>
            </a:r>
            <a:r>
              <a:rPr lang="en-US" sz="5400" dirty="0">
                <a:latin typeface="Times New Roman" panose="02020603050405020304" pitchFamily="18" charset="0"/>
                <a:cs typeface="Times New Roman" panose="02020603050405020304" pitchFamily="18" charset="0"/>
              </a:rPr>
              <a:t> minh </a:t>
            </a:r>
            <a:r>
              <a:rPr lang="en-US" sz="5400" dirty="0" err="1">
                <a:latin typeface="Times New Roman" panose="02020603050405020304" pitchFamily="18" charset="0"/>
                <a:cs typeface="Times New Roman" panose="02020603050405020304" pitchFamily="18" charset="0"/>
              </a:rPr>
              <a:t>quá</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hô</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hấp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tế</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bào</a:t>
            </a:r>
            <a:r>
              <a:rPr lang="en-US" sz="5400" dirty="0">
                <a:latin typeface="Times New Roman" panose="02020603050405020304" pitchFamily="18" charset="0"/>
                <a:cs typeface="Times New Roman" panose="02020603050405020304" pitchFamily="18" charset="0"/>
              </a:rPr>
              <a:t> ở </a:t>
            </a:r>
            <a:r>
              <a:rPr lang="en-US" sz="5400" dirty="0" err="1">
                <a:latin typeface="Times New Roman" panose="02020603050405020304" pitchFamily="18" charset="0"/>
                <a:cs typeface="Times New Roman" panose="02020603050405020304" pitchFamily="18" charset="0"/>
              </a:rPr>
              <a:t>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vật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dụng</a:t>
            </a:r>
            <a:r>
              <a:rPr lang="en-US" sz="5400" dirty="0">
                <a:latin typeface="Times New Roman" panose="02020603050405020304" pitchFamily="18" charset="0"/>
                <a:cs typeface="Times New Roman" panose="02020603050405020304" pitchFamily="18" charset="0"/>
              </a:rPr>
              <a:t> oxygen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thải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khí</a:t>
            </a:r>
            <a:r>
              <a:rPr lang="en-US" sz="5400" dirty="0">
                <a:latin typeface="Times New Roman" panose="02020603050405020304" pitchFamily="18" charset="0"/>
                <a:cs typeface="Times New Roman" panose="02020603050405020304" pitchFamily="18" charset="0"/>
              </a:rPr>
              <a:t> carbon dioxide.</a:t>
            </a:r>
          </a:p>
        </p:txBody>
      </p:sp>
    </p:spTree>
    <p:extLst>
      <p:ext uri="{BB962C8B-B14F-4D97-AF65-F5344CB8AC3E}">
        <p14:creationId xmlns:p14="http://schemas.microsoft.com/office/powerpoint/2010/main" val="33373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23900"/>
            <a:ext cx="17059078" cy="1938992"/>
          </a:xfrm>
          <a:prstGeom prst="rect">
            <a:avLst/>
          </a:prstGeom>
        </p:spPr>
        <p:txBody>
          <a:bodyPr wrap="square">
            <a:spAutoFit/>
          </a:bodyPr>
          <a:lstStyle/>
          <a:p>
            <a:pPr algn="just"/>
            <a:r>
              <a:rPr lang="en-US" sz="6000" dirty="0" err="1" smtClean="0">
                <a:latin typeface="Times New Roman" panose="02020603050405020304" pitchFamily="18" charset="0"/>
                <a:cs typeface="Times New Roman" panose="02020603050405020304" pitchFamily="18" charset="0"/>
              </a:rPr>
              <a:t>Kể</a:t>
            </a:r>
            <a:r>
              <a:rPr lang="en-US" sz="6000" dirty="0" smtClean="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tên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tham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gia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quá</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trình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hô</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hấp</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và</a:t>
            </a:r>
            <a:r>
              <a:rPr lang="en-US" sz="6000" dirty="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các</a:t>
            </a:r>
            <a:r>
              <a:rPr lang="en-US" sz="6000" dirty="0" smtClean="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sản</a:t>
            </a:r>
            <a:r>
              <a:rPr lang="en-US" sz="6000" dirty="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phẩm</a:t>
            </a:r>
            <a:r>
              <a:rPr lang="en-US" sz="6000" dirty="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được</a:t>
            </a:r>
            <a:r>
              <a:rPr lang="en-US" sz="6000" dirty="0" smtClean="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tạo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ra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từ</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quá</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trình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này</a:t>
            </a:r>
            <a:r>
              <a:rPr lang="en-US" sz="6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752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379779" y="1080708"/>
            <a:ext cx="8077200" cy="543418"/>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lang="en-US" sz="7200" noProof="0" dirty="0" smtClean="0">
                <a:latin typeface="Times New Roman" panose="02020603050405020304" pitchFamily="18" charset="0"/>
                <a:cs typeface="Times New Roman" panose="02020603050405020304" pitchFamily="18" charset="0"/>
              </a:rPr>
              <a:t>  </a:t>
            </a:r>
            <a:r>
              <a:rPr lang="en-US" sz="7200" noProof="0" dirty="0" smtClean="0">
                <a:solidFill>
                  <a:srgbClr val="FF0000"/>
                </a:solidFill>
                <a:latin typeface="Times New Roman" panose="02020603050405020304" pitchFamily="18" charset="0"/>
                <a:cs typeface="Times New Roman" panose="02020603050405020304" pitchFamily="18" charset="0"/>
              </a:rPr>
              <a:t>I.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Hô</a:t>
            </a: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hấp</a:t>
            </a: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tế</a:t>
            </a:r>
            <a:r>
              <a:rPr kumimoji="0" lang="en-US" sz="72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bào</a:t>
            </a:r>
            <a:endParaRPr kumimoji="0" lang="en-US" sz="7200" b="0" i="0" u="none" strike="noStrike" kern="1200" cap="none" spc="-96"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316691" y="1719314"/>
            <a:ext cx="8962395" cy="8148585"/>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3"/>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3"/>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3"/>
          <a:stretch>
            <a:fillRect/>
          </a:stretch>
        </p:blipFill>
        <p:spPr>
          <a:xfrm>
            <a:off x="15849600" y="4305300"/>
            <a:ext cx="990600" cy="2215482"/>
          </a:xfrm>
          <a:prstGeom prst="rect">
            <a:avLst/>
          </a:prstGeom>
        </p:spPr>
      </p:pic>
      <p:pic>
        <p:nvPicPr>
          <p:cNvPr id="22" name="Picture 21"/>
          <p:cNvPicPr>
            <a:picLocks noChangeAspect="1"/>
          </p:cNvPicPr>
          <p:nvPr/>
        </p:nvPicPr>
        <p:blipFill>
          <a:blip r:embed="rId3"/>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3"/>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3"/>
          <a:stretch>
            <a:fillRect/>
          </a:stretch>
        </p:blipFill>
        <p:spPr>
          <a:xfrm>
            <a:off x="12099108" y="7124699"/>
            <a:ext cx="1380406" cy="1218313"/>
          </a:xfrm>
          <a:prstGeom prst="rect">
            <a:avLst/>
          </a:prstGeom>
        </p:spPr>
      </p:pic>
      <p:sp>
        <p:nvSpPr>
          <p:cNvPr id="25" name="TextBox 11"/>
          <p:cNvSpPr txBox="1"/>
          <p:nvPr/>
        </p:nvSpPr>
        <p:spPr>
          <a:xfrm>
            <a:off x="304801" y="1904945"/>
            <a:ext cx="9463748" cy="7879080"/>
          </a:xfrm>
          <a:prstGeom prst="rect">
            <a:avLst/>
          </a:prstGeom>
        </p:spPr>
        <p:txBody>
          <a:bodyPr wrap="square" lIns="0" tIns="0" rIns="0" bIns="0" rtlCol="0" anchor="t">
            <a:spAutoFit/>
          </a:bodyPr>
          <a:lstStyle/>
          <a:p>
            <a:pPr algn="just"/>
            <a:r>
              <a:rPr lang="en-US" sz="8000" b="1" smtClean="0">
                <a:solidFill>
                  <a:srgbClr val="990000"/>
                </a:solidFill>
                <a:latin typeface="Times New Roman" pitchFamily="18" charset="0"/>
                <a:cs typeface="Times New Roman" pitchFamily="18" charset="0"/>
                <a:sym typeface="Wingdings" pitchFamily="2" charset="2"/>
              </a:rPr>
              <a:t></a:t>
            </a:r>
            <a:r>
              <a:rPr lang="en-US" sz="720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Các</a:t>
            </a:r>
            <a:r>
              <a:rPr lang="en-US" sz="7200" dirty="0" smtClean="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chất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tham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gia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vào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quá</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hô</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hấp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tế</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bào</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Chất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hữu</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cơ</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và</a:t>
            </a:r>
            <a:r>
              <a:rPr lang="en-US" sz="7200" dirty="0">
                <a:latin typeface="Times New Roman" panose="02020603050405020304" pitchFamily="18" charset="0"/>
                <a:cs typeface="Times New Roman" panose="02020603050405020304" pitchFamily="18" charset="0"/>
              </a:rPr>
              <a:t> </a:t>
            </a:r>
            <a:r>
              <a:rPr lang="en-US" sz="7200" dirty="0" smtClean="0">
                <a:latin typeface="Times New Roman" panose="02020603050405020304" pitchFamily="18" charset="0"/>
                <a:cs typeface="Times New Roman" panose="02020603050405020304" pitchFamily="18" charset="0"/>
              </a:rPr>
              <a:t>Oxygen</a:t>
            </a:r>
            <a:endParaRPr lang="en-US" sz="7200" dirty="0">
              <a:latin typeface="Times New Roman" panose="02020603050405020304" pitchFamily="18" charset="0"/>
              <a:cs typeface="Times New Roman" panose="02020603050405020304" pitchFamily="18" charset="0"/>
            </a:endParaRPr>
          </a:p>
          <a:p>
            <a:pPr algn="just"/>
            <a:r>
              <a:rPr lang="en-US" sz="7200" dirty="0" smtClean="0">
                <a:latin typeface="Times New Roman" panose="02020603050405020304" pitchFamily="18" charset="0"/>
                <a:cs typeface="Times New Roman" panose="02020603050405020304" pitchFamily="18" charset="0"/>
              </a:rPr>
              <a:t>- </a:t>
            </a:r>
            <a:r>
              <a:rPr lang="en-US" sz="7200" dirty="0" err="1" smtClean="0">
                <a:latin typeface="Times New Roman" panose="02020603050405020304" pitchFamily="18" charset="0"/>
                <a:cs typeface="Times New Roman" panose="02020603050405020304" pitchFamily="18" charset="0"/>
              </a:rPr>
              <a:t>Sản</a:t>
            </a:r>
            <a:r>
              <a:rPr lang="en-US" sz="7200" dirty="0" smtClean="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phẩm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của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quá</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hô</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hấp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tế</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bào</a:t>
            </a:r>
            <a:r>
              <a:rPr lang="en-US" sz="7200" dirty="0">
                <a:latin typeface="Times New Roman" panose="02020603050405020304" pitchFamily="18" charset="0"/>
                <a:cs typeface="Times New Roman" panose="02020603050405020304" pitchFamily="18" charset="0"/>
              </a:rPr>
              <a:t>: Carbon </a:t>
            </a:r>
            <a:r>
              <a:rPr lang="en-US" sz="7200" dirty="0" smtClean="0">
                <a:latin typeface="Times New Roman" panose="02020603050405020304" pitchFamily="18" charset="0"/>
                <a:cs typeface="Times New Roman" panose="02020603050405020304" pitchFamily="18" charset="0"/>
              </a:rPr>
              <a:t>dioxide, ATP </a:t>
            </a:r>
            <a:r>
              <a:rPr lang="en-US" sz="7200" dirty="0" err="1" smtClean="0">
                <a:latin typeface="Times New Roman" panose="02020603050405020304" pitchFamily="18" charset="0"/>
                <a:cs typeface="Times New Roman" panose="02020603050405020304" pitchFamily="18" charset="0"/>
              </a:rPr>
              <a:t>và</a:t>
            </a:r>
            <a:r>
              <a:rPr lang="en-US" sz="7200" dirty="0" smtClean="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nước</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8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 calcmode="lin" valueType="num">
                                      <p:cBhvr additive="base">
                                        <p:cTn id="15"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 calcmode="lin" valueType="num">
                                      <p:cBhvr additive="base">
                                        <p:cTn id="3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76300"/>
            <a:ext cx="16459200" cy="2554545"/>
          </a:xfrm>
          <a:prstGeom prst="rect">
            <a:avLst/>
          </a:prstGeom>
        </p:spPr>
        <p:txBody>
          <a:bodyPr wrap="square">
            <a:spAutoFit/>
          </a:bodyPr>
          <a:lstStyle/>
          <a:p>
            <a:pPr lvl="0" algn="just"/>
            <a:r>
              <a:rPr lang="en-US" sz="8000" dirty="0" err="1" smtClean="0">
                <a:solidFill>
                  <a:prstClr val="black"/>
                </a:solidFill>
                <a:latin typeface="Times New Roman" panose="02020603050405020304" pitchFamily="18" charset="0"/>
                <a:cs typeface="Times New Roman" panose="02020603050405020304" pitchFamily="18" charset="0"/>
              </a:rPr>
              <a:t>Hô</a:t>
            </a:r>
            <a:r>
              <a:rPr lang="en-US" sz="8000" dirty="0" smtClean="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hấp</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tế</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bào</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có</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vai</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trò</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như</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thế</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nào</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trong</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hoạt</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động</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sống</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của</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sinh</a:t>
            </a:r>
            <a:r>
              <a:rPr lang="en-US" sz="8000" dirty="0">
                <a:solidFill>
                  <a:prstClr val="black"/>
                </a:solidFill>
                <a:latin typeface="Times New Roman" panose="02020603050405020304" pitchFamily="18" charset="0"/>
                <a:cs typeface="Times New Roman" panose="02020603050405020304" pitchFamily="18" charset="0"/>
              </a:rPr>
              <a:t> </a:t>
            </a:r>
            <a:r>
              <a:rPr lang="en-US" sz="8000" dirty="0" err="1">
                <a:solidFill>
                  <a:prstClr val="black"/>
                </a:solidFill>
                <a:latin typeface="Times New Roman" panose="02020603050405020304" pitchFamily="18" charset="0"/>
                <a:cs typeface="Times New Roman" panose="02020603050405020304" pitchFamily="18" charset="0"/>
              </a:rPr>
              <a:t>vật</a:t>
            </a:r>
            <a:r>
              <a:rPr lang="en-US" sz="80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7126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66700"/>
            <a:ext cx="16078200" cy="821763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8800" b="1">
                <a:solidFill>
                  <a:srgbClr val="990000"/>
                </a:solidFill>
                <a:latin typeface="Times New Roman" pitchFamily="18" charset="0"/>
                <a:cs typeface="Times New Roman" pitchFamily="18" charset="0"/>
                <a:sym typeface="Wingdings" pitchFamily="2" charset="2"/>
              </a:rPr>
              <a:t></a:t>
            </a:r>
            <a:endParaRPr lang="vi-VN" sz="8800">
              <a:latin typeface="Times New Roman" pitchFamily="18" charset="0"/>
              <a:cs typeface="Times New Roman" pitchFamily="18" charset="0"/>
            </a:endParaRPr>
          </a:p>
          <a:p>
            <a:pPr algn="just"/>
            <a:r>
              <a:rPr lang="vi-VN" sz="8800" smtClean="0">
                <a:solidFill>
                  <a:schemeClr val="tx1"/>
                </a:solidFill>
                <a:latin typeface="Times New Roman" panose="02020603050405020304" pitchFamily="18" charset="0"/>
                <a:cs typeface="Times New Roman" panose="02020603050405020304" pitchFamily="18" charset="0"/>
              </a:rPr>
              <a:t>- </a:t>
            </a:r>
            <a:r>
              <a:rPr lang="vi-VN" sz="8800" dirty="0" smtClean="0">
                <a:solidFill>
                  <a:schemeClr val="tx1"/>
                </a:solidFill>
                <a:latin typeface="Times New Roman" panose="02020603050405020304" pitchFamily="18" charset="0"/>
                <a:cs typeface="Times New Roman" panose="02020603050405020304" pitchFamily="18" charset="0"/>
              </a:rPr>
              <a:t>Vai </a:t>
            </a:r>
            <a:r>
              <a:rPr lang="vi-VN" sz="8800" dirty="0">
                <a:solidFill>
                  <a:schemeClr val="tx1"/>
                </a:solidFill>
                <a:latin typeface="Times New Roman" panose="02020603050405020304" pitchFamily="18" charset="0"/>
                <a:cs typeface="Times New Roman" panose="02020603050405020304" pitchFamily="18" charset="0"/>
              </a:rPr>
              <a:t>trò: Quá trình hô hấp tế bào sẽ giải phóng năng lượng từ việc phân giải các chất hữu cơ, cung cấp năng lượng cho hoạt động sống của sinh </a:t>
            </a:r>
            <a:r>
              <a:rPr lang="vi-VN" sz="8800" dirty="0" smtClean="0">
                <a:solidFill>
                  <a:schemeClr val="tx1"/>
                </a:solidFill>
                <a:latin typeface="Times New Roman" panose="02020603050405020304" pitchFamily="18" charset="0"/>
                <a:cs typeface="Times New Roman" panose="02020603050405020304" pitchFamily="18" charset="0"/>
              </a:rPr>
              <a:t>vật.</a:t>
            </a:r>
            <a:endParaRPr lang="en-US" sz="8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245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p:cNvSpPr txBox="1"/>
          <p:nvPr/>
        </p:nvSpPr>
        <p:spPr>
          <a:xfrm>
            <a:off x="685800" y="800100"/>
            <a:ext cx="17292537" cy="312489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just">
              <a:lnSpc>
                <a:spcPct val="150000"/>
              </a:lnSpc>
            </a:pPr>
            <a:r>
              <a:rPr lang="en-US" sz="7200" spc="-288" dirty="0" err="1" smtClean="0">
                <a:solidFill>
                  <a:prstClr val="black"/>
                </a:solidFill>
                <a:latin typeface="Times New Roman" panose="02020603050405020304" pitchFamily="18" charset="0"/>
                <a:cs typeface="Times New Roman" panose="02020603050405020304" pitchFamily="18" charset="0"/>
              </a:rPr>
              <a:t>Tại</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sao</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khi</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chúng</a:t>
            </a:r>
            <a:r>
              <a:rPr lang="en-US" sz="7200" spc="-288" dirty="0" smtClean="0">
                <a:solidFill>
                  <a:prstClr val="black"/>
                </a:solidFill>
                <a:latin typeface="Times New Roman" panose="02020603050405020304" pitchFamily="18" charset="0"/>
                <a:cs typeface="Times New Roman" panose="02020603050405020304" pitchFamily="18" charset="0"/>
              </a:rPr>
              <a:t> ta </a:t>
            </a:r>
            <a:r>
              <a:rPr lang="en-US" sz="7200" spc="-288" dirty="0" err="1" smtClean="0">
                <a:solidFill>
                  <a:prstClr val="black"/>
                </a:solidFill>
                <a:latin typeface="Times New Roman" panose="02020603050405020304" pitchFamily="18" charset="0"/>
                <a:cs typeface="Times New Roman" panose="02020603050405020304" pitchFamily="18" charset="0"/>
              </a:rPr>
              <a:t>vận</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động</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mạnh</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cơ</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thể</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chúng</a:t>
            </a:r>
            <a:r>
              <a:rPr lang="en-US" sz="7200" spc="-288" dirty="0" smtClean="0">
                <a:solidFill>
                  <a:prstClr val="black"/>
                </a:solidFill>
                <a:latin typeface="Times New Roman" panose="02020603050405020304" pitchFamily="18" charset="0"/>
                <a:cs typeface="Times New Roman" panose="02020603050405020304" pitchFamily="18" charset="0"/>
              </a:rPr>
              <a:t> ta </a:t>
            </a:r>
            <a:r>
              <a:rPr lang="en-US" sz="7200" spc="-288" dirty="0" err="1" smtClean="0">
                <a:solidFill>
                  <a:prstClr val="black"/>
                </a:solidFill>
                <a:latin typeface="Times New Roman" panose="02020603050405020304" pitchFamily="18" charset="0"/>
                <a:cs typeface="Times New Roman" panose="02020603050405020304" pitchFamily="18" charset="0"/>
              </a:rPr>
              <a:t>nóng</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lên</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toát</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mồ</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hôi</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và</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nhịp</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thở</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tăng</a:t>
            </a:r>
            <a:r>
              <a:rPr lang="en-US" sz="7200" spc="-288" dirty="0" smtClean="0">
                <a:solidFill>
                  <a:prstClr val="black"/>
                </a:solidFill>
                <a:latin typeface="Times New Roman" panose="02020603050405020304" pitchFamily="18" charset="0"/>
                <a:cs typeface="Times New Roman" panose="02020603050405020304" pitchFamily="18" charset="0"/>
              </a:rPr>
              <a:t> </a:t>
            </a:r>
            <a:r>
              <a:rPr lang="en-US" sz="7200" spc="-288" dirty="0" err="1" smtClean="0">
                <a:solidFill>
                  <a:prstClr val="black"/>
                </a:solidFill>
                <a:latin typeface="Times New Roman" panose="02020603050405020304" pitchFamily="18" charset="0"/>
                <a:cs typeface="Times New Roman" panose="02020603050405020304" pitchFamily="18" charset="0"/>
              </a:rPr>
              <a:t>cao</a:t>
            </a:r>
            <a:r>
              <a:rPr lang="en-US" sz="7200" spc="-288" dirty="0" smtClean="0">
                <a:solidFill>
                  <a:prstClr val="black"/>
                </a:solidFill>
                <a:latin typeface="Times New Roman" panose="02020603050405020304" pitchFamily="18" charset="0"/>
                <a:cs typeface="Times New Roman" panose="02020603050405020304" pitchFamily="18" charset="0"/>
              </a:rPr>
              <a:t>?</a:t>
            </a:r>
            <a:endParaRPr lang="en-US" sz="7200" spc="-288"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865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6116300" cy="4062412"/>
          </a:xfrm>
        </p:spPr>
        <p:txBody>
          <a:bodyPr>
            <a:norm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hay </a:t>
            </a:r>
            <a:r>
              <a:rPr lang="en-US" dirty="0" err="1" smtClean="0">
                <a:latin typeface="Times New Roman" panose="02020603050405020304" pitchFamily="18" charset="0"/>
                <a:cs typeface="Times New Roman" panose="02020603050405020304" pitchFamily="18" charset="0"/>
              </a:rPr>
              <a:t>chậm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bào</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34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486</TotalTime>
  <Words>1039</Words>
  <Application>Microsoft Office PowerPoint</Application>
  <PresentationFormat>Custom</PresentationFormat>
  <Paragraphs>63</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Times New Roman</vt:lpstr>
      <vt:lpstr>Wingdings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Tốc độ hô hấp tế bào nhanh hay chậm phụ thuộc vào nhu cầu năng lượng của tế bào.</vt:lpstr>
      <vt:lpstr>Hô hấp tế bào diễn ra ở đâu?</vt:lpstr>
      <vt:lpstr>- Hô hấp tế bào diễn ra trong một bào quan của tế bào gọi là ti thể.</vt:lpstr>
      <vt:lpstr>Dựa vào hình 21.2, viết phương trình tổng quát dạng chữ thể hiện quá trình hô hấp tế bào?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Chuẩn bị:  + Mẫu vật: 100g hạt đậu (hoặc hạt lúa, hạt ngô,….) nảy mầm Dụng cụ: bình thủy tinh dung tích 1lit, nắp đậy, que kim loại có giá đỡ nến, hai cây nến nhỏ, bật lửa.</vt:lpstr>
      <vt:lpstr>Tiến hành:  + Chia số hạt đậu thành 2 phần (mỗi phần 50g). Cho mỗi phần vào bình A và bình B. + Đổ nước sôi vào bình B để làm chết hạt, chắt bỏ nước. + Nút chặt các bình, để ở nhiệt độ phòng khoảng 1,5 – 2 giờ. + Mở nút bình, đưa nhanh que kim loại có cây nến đang cháy vào trong hai bình.</vt:lpstr>
      <vt:lpstr>   Hiện tượng quan sát được: - Bình A (hạt sống): Khi đưa cây nến đang cháy vào nến bị dập tắt. Do bình A hạt mầm diễn ra quá trình hô hấp tế bào, hạt mầm lấy oxygen (chất duy trì sự cháy) từ môi trường và thải khí carbon dioxide. - Bình B (hạt chết): Khi đưa cây nến đang cháy vào nến vẫn  duy trì sự cháy. Do bình B hạt mầm đã chết nên không diễn ra quá trình hô hấp tế bào.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liên Hiệp</dc:title>
  <dc:creator>Admin</dc:creator>
  <cp:lastModifiedBy>Admin</cp:lastModifiedBy>
  <cp:revision>55</cp:revision>
  <dcterms:created xsi:type="dcterms:W3CDTF">2006-08-16T00:00:00Z</dcterms:created>
  <dcterms:modified xsi:type="dcterms:W3CDTF">2022-12-10T01:58:11Z</dcterms:modified>
  <dc:identifier>DAEoKcg2Crs</dc:identifier>
</cp:coreProperties>
</file>