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28" r:id="rId2"/>
    <p:sldId id="529" r:id="rId3"/>
    <p:sldId id="530" r:id="rId4"/>
    <p:sldId id="531" r:id="rId5"/>
    <p:sldId id="503" r:id="rId6"/>
    <p:sldId id="534" r:id="rId7"/>
    <p:sldId id="532" r:id="rId8"/>
    <p:sldId id="535" r:id="rId9"/>
    <p:sldId id="537" r:id="rId10"/>
    <p:sldId id="533" r:id="rId11"/>
    <p:sldId id="540" r:id="rId12"/>
    <p:sldId id="542" r:id="rId13"/>
    <p:sldId id="565" r:id="rId14"/>
    <p:sldId id="566" r:id="rId15"/>
    <p:sldId id="572" r:id="rId16"/>
    <p:sldId id="545" r:id="rId17"/>
    <p:sldId id="546" r:id="rId18"/>
    <p:sldId id="547" r:id="rId19"/>
    <p:sldId id="521" r:id="rId20"/>
    <p:sldId id="548" r:id="rId21"/>
    <p:sldId id="549" r:id="rId22"/>
    <p:sldId id="550" r:id="rId23"/>
    <p:sldId id="567" r:id="rId24"/>
    <p:sldId id="552" r:id="rId25"/>
    <p:sldId id="553" r:id="rId26"/>
    <p:sldId id="568" r:id="rId27"/>
    <p:sldId id="555" r:id="rId28"/>
    <p:sldId id="556" r:id="rId29"/>
    <p:sldId id="563" r:id="rId30"/>
    <p:sldId id="557" r:id="rId31"/>
    <p:sldId id="558" r:id="rId32"/>
    <p:sldId id="559" r:id="rId33"/>
    <p:sldId id="561" r:id="rId34"/>
    <p:sldId id="560" r:id="rId35"/>
    <p:sldId id="569" r:id="rId36"/>
    <p:sldId id="527" r:id="rId37"/>
    <p:sldId id="519" r:id="rId38"/>
    <p:sldId id="570" r:id="rId39"/>
    <p:sldId id="571" r:id="rId40"/>
    <p:sldId id="52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8" d="100"/>
          <a:sy n="78" d="100"/>
        </p:scale>
        <p:origin x="-1603" y="-18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 mạng lưới sông:</a:t>
          </a:r>
          <a:endParaRPr lang="en-US" sz="1800" b="1"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Có 78 phụ lưu dài trên 10km.</a:t>
          </a:r>
          <a:endParaRPr lang="en-US" sz="1800" b="0" dirty="0" smtClean="0">
            <a:solidFill>
              <a:schemeClr val="tx1"/>
            </a:solidFill>
            <a:latin typeface="Cambria" pitchFamily="18" charset="0"/>
            <a:ea typeface="Cambria" pitchFamily="18" charset="0"/>
          </a:endParaRP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sông:</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 mạng lưới sông ngòi: </a:t>
          </a:r>
          <a:endParaRPr lang="en-US" sz="1800" b="1"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Đặc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điểm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phân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bố</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rộng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khắp</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cả</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vi-VN" sz="2200" kern="1200" dirty="0" smtClean="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Là hệ thống sông lớn thứ 2 cả nước.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Mùa lũ: từ tháng 6 - tháng 10, chiếm khoảng 75%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smtClean="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Có 78 phụ lưu dài trên 10km.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Chế độ nước sông:</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do </a:t>
          </a:r>
          <a:r>
            <a:rPr lang="vi-VN" sz="1800" kern="12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mạng lưới sông ngòi: </a:t>
          </a: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Đặc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điểm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80%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16.jpe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6.jpe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jpeg"/><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image" Target="../media/image16.jpe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17.png"/><Relationship Id="rId10" Type="http://schemas.openxmlformats.org/officeDocument/2006/relationships/image" Target="../media/image51.png"/><Relationship Id="rId4" Type="http://schemas.openxmlformats.org/officeDocument/2006/relationships/image" Target="../media/image16.jpeg"/><Relationship Id="rId9"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785378"/>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0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0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304800" y="2057400"/>
            <a:ext cx="8494135" cy="4247317"/>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a:t>
            </a:r>
            <a:r>
              <a:rPr lang="en-US" b="1" dirty="0" smtClean="0">
                <a:solidFill>
                  <a:srgbClr val="00B050"/>
                </a:solidFill>
                <a:latin typeface="Cambria" panose="02040503050406030204" pitchFamily="18" charset="0"/>
                <a:ea typeface="Cambria" panose="02040503050406030204" pitchFamily="18" charset="0"/>
              </a:rPr>
              <a:t>1, 2: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tr8, </a:t>
            </a:r>
            <a:r>
              <a:rPr lang="en-US" i="1" dirty="0" err="1" smtClean="0">
                <a:solidFill>
                  <a:srgbClr val="FF0000"/>
                </a:solidFill>
                <a:latin typeface="Cambria" panose="02040503050406030204" pitchFamily="18" charset="0"/>
                <a:ea typeface="Cambria" panose="02040503050406030204" pitchFamily="18" charset="0"/>
              </a:rPr>
              <a:t>bảng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liệu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vị</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một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con </a:t>
            </a:r>
            <a:r>
              <a:rPr lang="en-US" i="1" dirty="0" err="1"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mạng lưới sông </a:t>
            </a:r>
            <a:r>
              <a:rPr lang="vi-VN" i="1" dirty="0" smtClean="0">
                <a:solidFill>
                  <a:srgbClr val="FF0000"/>
                </a:solidFill>
                <a:latin typeface="Cambria" panose="02040503050406030204" pitchFamily="18" charset="0"/>
                <a:ea typeface="Cambria" panose="02040503050406030204" pitchFamily="18" charset="0"/>
              </a:rPr>
              <a:t>Hồng </a:t>
            </a:r>
            <a:r>
              <a:rPr lang="vi-VN" i="1" dirty="0">
                <a:solidFill>
                  <a:srgbClr val="FF0000"/>
                </a:solidFill>
                <a:latin typeface="Cambria" panose="02040503050406030204" pitchFamily="18" charset="0"/>
                <a:ea typeface="Cambria" panose="02040503050406030204" pitchFamily="18" charset="0"/>
              </a:rPr>
              <a:t>trên </a:t>
            </a:r>
            <a:r>
              <a:rPr lang="en-US" i="1" dirty="0" err="1" smtClean="0">
                <a:solidFill>
                  <a:srgbClr val="FF0000"/>
                </a:solidFill>
                <a:latin typeface="Cambria" panose="02040503050406030204" pitchFamily="18" charset="0"/>
                <a:ea typeface="Cambria" panose="02040503050406030204" pitchFamily="18" charset="0"/>
              </a:rPr>
              <a:t>bản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đồ</a:t>
            </a:r>
            <a:r>
              <a:rPr lang="en-US" i="1" dirty="0" smtClean="0">
                <a:solidFill>
                  <a:srgbClr val="FF0000"/>
                </a:solidFill>
                <a:latin typeface="Cambria" panose="02040503050406030204" pitchFamily="18" charset="0"/>
                <a:ea typeface="Cambria" panose="02040503050406030204" pitchFamily="18" charset="0"/>
              </a:rPr>
              <a:t>.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Hồng.</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a:t>
            </a:r>
            <a:r>
              <a:rPr lang="en-US" b="1" dirty="0" smtClean="0">
                <a:solidFill>
                  <a:srgbClr val="00B050"/>
                </a:solidFill>
                <a:latin typeface="Cambria" panose="02040503050406030204" pitchFamily="18" charset="0"/>
                <a:ea typeface="Cambria" panose="02040503050406030204" pitchFamily="18" charset="0"/>
              </a:rPr>
              <a:t>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a:t>
            </a:r>
            <a:r>
              <a:rPr lang="vi-VN" i="1" dirty="0" smtClean="0">
                <a:solidFill>
                  <a:srgbClr val="FF0000"/>
                </a:solidFill>
                <a:latin typeface="Cambria" panose="02040503050406030204" pitchFamily="18" charset="0"/>
                <a:ea typeface="Cambria" panose="02040503050406030204" pitchFamily="18" charset="0"/>
              </a:rPr>
              <a:t>đặc </a:t>
            </a:r>
            <a:r>
              <a:rPr lang="vi-VN" i="1" dirty="0">
                <a:solidFill>
                  <a:srgbClr val="FF0000"/>
                </a:solidFill>
                <a:latin typeface="Cambria" panose="02040503050406030204" pitchFamily="18" charset="0"/>
                <a:ea typeface="Cambria" panose="02040503050406030204" pitchFamily="18" charset="0"/>
              </a:rPr>
              <a:t>điểm mạng lưới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a:t>
            </a:r>
            <a:r>
              <a:rPr lang="en-US" b="1" dirty="0" smtClean="0">
                <a:solidFill>
                  <a:srgbClr val="00B050"/>
                </a:solidFill>
                <a:latin typeface="Cambria" panose="02040503050406030204" pitchFamily="18" charset="0"/>
                <a:ea typeface="Cambria" panose="02040503050406030204" pitchFamily="18" charset="0"/>
              </a:rPr>
              <a:t>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smtClean="0">
                <a:solidFill>
                  <a:srgbClr val="FF0000"/>
                </a:solidFill>
                <a:latin typeface="Cambria" panose="02040503050406030204" pitchFamily="18" charset="0"/>
                <a:ea typeface="Cambria" panose="02040503050406030204" pitchFamily="18" charset="0"/>
              </a:rPr>
              <a:t>-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sông và trình bày đặc điểm mạng lưới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trên bản đồ.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Trình </a:t>
            </a:r>
            <a:r>
              <a:rPr lang="vi-VN" i="1" dirty="0">
                <a:solidFill>
                  <a:srgbClr val="FF0000"/>
                </a:solidFill>
                <a:latin typeface="Cambria" panose="02040503050406030204" pitchFamily="18" charset="0"/>
                <a:ea typeface="Cambria" panose="02040503050406030204" pitchFamily="18" charset="0"/>
              </a:rPr>
              <a:t>bày và giải thích đặc điểm chế độ nước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38613"/>
            <a:ext cx="6553198" cy="3323987"/>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Hệ thống sông Hồng</a:t>
            </a:r>
          </a:p>
          <a:p>
            <a:pPr algn="just">
              <a:spcBef>
                <a:spcPts val="600"/>
              </a:spcBef>
              <a:spcAft>
                <a:spcPts val="0"/>
              </a:spcAft>
            </a:pPr>
            <a:r>
              <a:rPr lang="vi-VN" b="1" i="1" dirty="0">
                <a:latin typeface="Cambria" pitchFamily="18" charset="0"/>
                <a:ea typeface="Cambria" pitchFamily="18" charset="0"/>
              </a:rPr>
              <a:t>- Đặc điểm mạng lưới sông:</a:t>
            </a:r>
          </a:p>
          <a:p>
            <a:pPr algn="just">
              <a:spcBef>
                <a:spcPts val="600"/>
              </a:spcBef>
              <a:spcAft>
                <a:spcPts val="0"/>
              </a:spcAft>
            </a:pPr>
            <a:r>
              <a:rPr lang="vi-VN" dirty="0">
                <a:latin typeface="Cambria" pitchFamily="18" charset="0"/>
                <a:ea typeface="Cambria" pitchFamily="18" charset="0"/>
              </a:rPr>
              <a:t>+ Là hệ thống sông lớn thứ 2 cả nước.</a:t>
            </a:r>
          </a:p>
          <a:p>
            <a:pPr algn="just">
              <a:spcBef>
                <a:spcPts val="600"/>
              </a:spcBef>
              <a:spcAft>
                <a:spcPts val="0"/>
              </a:spcAft>
            </a:pPr>
            <a:r>
              <a:rPr lang="vi-VN"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b="1" i="1" dirty="0">
                <a:latin typeface="Cambria" pitchFamily="18" charset="0"/>
                <a:ea typeface="Cambria" pitchFamily="18" charset="0"/>
              </a:rPr>
              <a:t>- Chế độ nước sông: </a:t>
            </a:r>
          </a:p>
          <a:p>
            <a:pPr algn="just">
              <a:spcBef>
                <a:spcPts val="600"/>
              </a:spcBef>
              <a:spcAft>
                <a:spcPts val="0"/>
              </a:spcAft>
            </a:pPr>
            <a:r>
              <a:rPr lang="vi-VN" dirty="0">
                <a:latin typeface="Cambria" pitchFamily="18" charset="0"/>
                <a:ea typeface="Cambria" pitchFamily="18" charset="0"/>
              </a:rPr>
              <a:t>+ Mùa lũ: từ tháng 6 - tháng 10, chiếm khoảng 75% tổng lượng nước cả năm.</a:t>
            </a:r>
          </a:p>
          <a:p>
            <a:pPr algn="just">
              <a:spcBef>
                <a:spcPts val="600"/>
              </a:spcBef>
              <a:spcAft>
                <a:spcPts val="0"/>
              </a:spcAft>
            </a:pPr>
            <a:r>
              <a:rPr lang="vi-VN" dirty="0">
                <a:latin typeface="Cambria" pitchFamily="18" charset="0"/>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27915"/>
            <a:ext cx="6553198" cy="3536866"/>
          </a:xfrm>
          <a:prstGeom prst="rect">
            <a:avLst/>
          </a:prstGeom>
        </p:spPr>
        <p:txBody>
          <a:bodyPr wrap="square">
            <a:spAutoFit/>
          </a:bodyPr>
          <a:lstStyle/>
          <a:p>
            <a:pPr algn="just">
              <a:lnSpc>
                <a:spcPct val="115000"/>
              </a:lnSpc>
              <a:spcBef>
                <a:spcPts val="600"/>
              </a:spcBef>
              <a:spcAft>
                <a:spcPts val="0"/>
              </a:spcAft>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lũ: từ tháng 10 -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cạn: từ tháng 1 đến tháng 9, 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09800"/>
            <a:ext cx="6553198" cy="3393814"/>
          </a:xfrm>
          <a:prstGeom prst="rect">
            <a:avLst/>
          </a:prstGeom>
        </p:spPr>
        <p:txBody>
          <a:bodyPr wrap="square">
            <a:spAutoFit/>
          </a:bodyPr>
          <a:lstStyle/>
          <a:p>
            <a:pPr algn="just">
              <a:lnSpc>
                <a:spcPct val="115000"/>
              </a:lnSpc>
              <a:spcBef>
                <a:spcPts val="600"/>
              </a:spcBef>
              <a:spcAft>
                <a:spcPts val="0"/>
              </a:spcAft>
            </a:pPr>
            <a:r>
              <a:rPr lang="vi-VN" b="1" dirty="0">
                <a:latin typeface="Cambria" pitchFamily="18" charset="0"/>
                <a:ea typeface="Cambria" pitchFamily="18" charset="0"/>
                <a:cs typeface="Times New Roman"/>
              </a:rPr>
              <a:t>*</a:t>
            </a:r>
            <a:r>
              <a:rPr lang="nl-NL" b="1" dirty="0">
                <a:latin typeface="Cambria" pitchFamily="18" charset="0"/>
                <a:ea typeface="Cambria" pitchFamily="18" charset="0"/>
                <a:cs typeface="Times New Roman"/>
              </a:rPr>
              <a:t> Hệ thống sông </a:t>
            </a:r>
            <a:r>
              <a:rPr lang="en-US" b="1" dirty="0" err="1" smtClean="0">
                <a:latin typeface="Cambria" pitchFamily="18" charset="0"/>
                <a:ea typeface="Cambria" pitchFamily="18" charset="0"/>
                <a:cs typeface="Times New Roman"/>
              </a:rPr>
              <a:t>Mê</a:t>
            </a:r>
            <a:r>
              <a:rPr lang="en-US" b="1" dirty="0" smtClean="0">
                <a:latin typeface="Cambria" pitchFamily="18" charset="0"/>
                <a:ea typeface="Cambria" pitchFamily="18" charset="0"/>
                <a:cs typeface="Times New Roman"/>
              </a:rPr>
              <a:t> </a:t>
            </a:r>
            <a:r>
              <a:rPr lang="en-US" b="1" dirty="0" err="1" smtClean="0">
                <a:latin typeface="Cambria" pitchFamily="18" charset="0"/>
                <a:ea typeface="Cambria" pitchFamily="18" charset="0"/>
                <a:cs typeface="Times New Roman"/>
              </a:rPr>
              <a:t>Công</a:t>
            </a:r>
            <a:r>
              <a:rPr lang="en-US" b="1" dirty="0" smtClean="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spcAft>
                <a:spcPts val="0"/>
              </a:spcAft>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mạng lưới sông:</a:t>
            </a:r>
            <a:endParaRPr lang="en-US" b="1" i="1" dirty="0">
              <a:latin typeface="Cambria" pitchFamily="18" charset="0"/>
              <a:ea typeface="Cambria" pitchFamily="18" charset="0"/>
              <a:cs typeface="Times New Roman"/>
            </a:endParaRPr>
          </a:p>
          <a:p>
            <a:pPr algn="just">
              <a:lnSpc>
                <a:spcPct val="115000"/>
              </a:lnSpc>
              <a:spcBef>
                <a:spcPts val="600"/>
              </a:spcBef>
              <a:spcAft>
                <a:spcPts val="0"/>
              </a:spcAft>
            </a:pPr>
            <a:r>
              <a:rPr lang="vi-VN"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dirty="0">
                <a:latin typeface="Cambria" pitchFamily="18" charset="0"/>
                <a:ea typeface="Cambria" pitchFamily="18" charset="0"/>
                <a:cs typeface="Times New Roman"/>
              </a:rPr>
              <a:t>+ Hệ thống kênh rạch chằng chịt.</a:t>
            </a:r>
          </a:p>
          <a:p>
            <a:pPr algn="just">
              <a:lnSpc>
                <a:spcPct val="115000"/>
              </a:lnSpc>
              <a:spcBef>
                <a:spcPts val="600"/>
              </a:spcBef>
              <a:spcAft>
                <a:spcPts val="0"/>
              </a:spcAft>
            </a:pPr>
            <a:r>
              <a:rPr lang="vi-VN"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gridCol w="1809750"/>
                <a:gridCol w="1809750"/>
                <a:gridCol w="1809750"/>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THỦY VĂN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6</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HỒ, ĐẦM</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5622</TotalTime>
  <Words>3152</Words>
  <PresentationFormat>On-screen Show (4:3)</PresentationFormat>
  <Paragraphs>348</Paragraphs>
  <Slides>40</Slides>
  <Notes>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2023-06-28T08:34:02Z</dcterms:modified>
</cp:coreProperties>
</file>