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83" r:id="rId3"/>
    <p:sldId id="277" r:id="rId4"/>
    <p:sldId id="278" r:id="rId5"/>
    <p:sldId id="280" r:id="rId6"/>
    <p:sldId id="281" r:id="rId7"/>
    <p:sldId id="279" r:id="rId8"/>
    <p:sldId id="282" r:id="rId9"/>
    <p:sldId id="257" r:id="rId10"/>
    <p:sldId id="259" r:id="rId11"/>
    <p:sldId id="270" r:id="rId12"/>
    <p:sldId id="276" r:id="rId13"/>
    <p:sldId id="271" r:id="rId14"/>
    <p:sldId id="272" r:id="rId15"/>
    <p:sldId id="264" r:id="rId16"/>
    <p:sldId id="275" r:id="rId17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A3.NotoSans-San" panose="020B0604020202020204" charset="0"/>
      <p:regular r:id="rId22"/>
    </p:embeddedFont>
    <p:embeddedFont>
      <p:font typeface="A3.ArchivoBold-San" panose="020B0604020202020204" charset="0"/>
      <p:bold r:id="rId23"/>
    </p:embeddedFont>
    <p:embeddedFont>
      <p:font typeface="Calibri Light" panose="020F0302020204030204" pitchFamily="34" charset="0"/>
      <p:regular r:id="rId24"/>
      <p:italic r:id="rId25"/>
    </p:embeddedFont>
  </p:embeddedFontLst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5A11"/>
    <a:srgbClr val="4472C4"/>
    <a:srgbClr val="ED7D3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29A6C-A5B4-4DD7-B25B-84751EBD5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8FA50B-29BD-4CA5-82B7-1ECDBF3CF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3AE56-2AFC-436E-B3F8-FC2D542E5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FAC20-9CAE-45CF-84D0-A713356E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4DAD2-AF2B-4822-BF15-E0FB11FE1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3483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4700E-1EEB-4F64-BF20-02430BBFF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3940FC-C049-4741-AD1B-6CAA421B8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AD059-8BC0-4DDC-94A0-055DF6955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9AB2E-27B0-4A86-BAFA-919379031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D4F72-128B-4D69-BB05-6BB9C458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8736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B5115B-A530-4BEF-B35D-C04E7BDFAC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4E0BB3-5D9B-44EA-AE3D-80AB5E69CA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E5C36-3CB1-4227-AA0A-2C2332F9E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E0D5A-B012-4A0F-8C6C-0053EB3D0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65205-17BC-421B-B01F-C5F2E41BB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0368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BE57-6762-47BE-98BD-A1696C12B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75FA6-DC88-4025-92AE-10D67C7FF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6FBCF-6A59-445F-B966-CCBBC3CB8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A1E8-9E5A-4D10-9093-315789933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FBC34-54E6-4AA8-BB6C-EAE9596F7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0355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9540-78F0-4598-8014-F0F09EBAE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1A4B83-D15B-4744-878F-86D623BDC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C32E6-68BF-4175-BA70-1B3554BFF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B5C57-6309-4A19-B7FD-950F296F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6AEE5-14BA-423C-99FA-A42097B98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9057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64143-1427-4266-B56E-7A870CB36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2EE16-AE11-47B7-AA07-3AC239EBB5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37955-7ECA-4B30-8C85-2D54346CF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CAADB6-CD5C-494E-BABB-B2FB02D14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49FA93-6832-4BE4-9F8B-3A8538945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58A328-D634-440F-89B7-39ABCFD1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7641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87556-8E08-4FE3-8782-224A7F9D1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CC1ED1-A640-4BF6-89FA-A12B37CA4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C6A501-DF94-4B84-9035-07778FF1A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562503-0ACE-4C53-8B94-8BBBA8B97B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3BB4B8-5FA3-4628-BEA2-7F6CB441E7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9CE156-A705-48A6-87BF-DFE201A4C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25C225-A8DF-41F9-8234-DB834B83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5240AF-AAB2-4C20-98EB-360CB4E0D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8281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B9C9E-D3B5-4C85-AC65-D0D94B9DD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618C6B-D697-4EFE-853C-DDDDBB4CD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83FED8-CC09-43CE-B12B-448EFBF04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A4DC13-94AC-41B6-9DDD-8A9AF18FE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0691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81C244-1C02-480C-BDB7-AB2F4A1D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AB5378-39F3-4F36-B6D4-D36808223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EA5C5-EAB4-4E5B-A59E-7B46D360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0060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24E76-3C49-4DFA-9FD2-F23DADCDD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03DA5-A8E2-474C-A2FF-20C784B29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E7707D-E764-463B-92C8-EDCAF2976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DDE61-CB8E-4DFB-8A47-06A69DC34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1C57E-6588-4B71-9369-7037849C8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42AF08-BAB0-460A-AB2C-95AB5BB8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7398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BCB84-14A4-4CD0-A1E7-6DE30538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3D023F-591C-4A6E-9B11-4EB53CE1A7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A95F94-D8C8-4792-AAAD-924C49038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396EDF-F6E6-4AFE-BFBA-A0ED300E5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ABB562-951E-42E7-AC64-BC96B4ED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511E05-9B75-4CE7-A9D1-F4DE27F21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4200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61CDF8-3E97-476D-AD0E-BF5CA73C4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6F84B-363F-4B34-A20E-DB00BFDA4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AB359-6A07-4F0C-86E7-F605C032B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04EE4-0155-48B6-885B-995119B0241B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60661-517E-481E-BE5C-CE464E6CE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A4104-E23F-4A20-909A-04CCB63E6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6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alarm-clock-p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ixabay.com/en/clock-hourglass-time-2029613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sv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sv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sv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khoahoc.vietjack.com/question/342886/gio-tac-dung-vao-buom-mot-luc-co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khoahoc.vietjack.com/question/342967/truong-hop-nao-sau-day-vat-khong-bi-bien-dang-khi-chiu-tac-dung-cua-luc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khoahoc.vietjack.com/question/343010/luc-co-the-gay-ra-nhung-tac-dung-nao-duoi-day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D9335D-655C-4572-9322-23EAAD7EFB60}"/>
              </a:ext>
            </a:extLst>
          </p:cNvPr>
          <p:cNvSpPr/>
          <p:nvPr/>
        </p:nvSpPr>
        <p:spPr>
          <a:xfrm>
            <a:off x="330919" y="492033"/>
            <a:ext cx="5782492" cy="5691053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3"/>
                </a:ext>
              </a:extLst>
            </a:blip>
            <a:srcRect/>
            <a:stretch>
              <a:fillRect t="152" b="-17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AEEF1F-4E73-4732-80BB-75A81D2A1CC6}"/>
              </a:ext>
            </a:extLst>
          </p:cNvPr>
          <p:cNvSpPr/>
          <p:nvPr/>
        </p:nvSpPr>
        <p:spPr>
          <a:xfrm>
            <a:off x="6113411" y="391887"/>
            <a:ext cx="5782492" cy="597408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5"/>
                </a:ext>
              </a:extLst>
            </a:blip>
            <a:srcRect/>
            <a:stretch>
              <a:fillRect l="24699" t="1239" r="24699" b="80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E20D8B-1EE2-4476-9694-EC14BBF752F6}"/>
              </a:ext>
            </a:extLst>
          </p:cNvPr>
          <p:cNvSpPr/>
          <p:nvPr/>
        </p:nvSpPr>
        <p:spPr>
          <a:xfrm>
            <a:off x="444137" y="309152"/>
            <a:ext cx="11512732" cy="6344197"/>
          </a:xfrm>
          <a:prstGeom prst="roundRect">
            <a:avLst>
              <a:gd name="adj" fmla="val 6372"/>
            </a:avLst>
          </a:prstGeom>
          <a:gradFill flip="none" rotWithShape="0">
            <a:gsLst>
              <a:gs pos="57000">
                <a:srgbClr val="B5C3D3">
                  <a:alpha val="73000"/>
                </a:srgbClr>
              </a:gs>
              <a:gs pos="98000">
                <a:schemeClr val="accent5">
                  <a:alpha val="80000"/>
                  <a:lumMod val="80000"/>
                  <a:lumOff val="20000"/>
                </a:schemeClr>
              </a:gs>
              <a:gs pos="2000">
                <a:schemeClr val="accent2">
                  <a:lumMod val="27000"/>
                  <a:lumOff val="73000"/>
                  <a:alpha val="8500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chemeClr val="accent2">
                    <a:lumMod val="30000"/>
                    <a:lumOff val="70000"/>
                  </a:schemeClr>
                </a:gs>
                <a:gs pos="58000">
                  <a:schemeClr val="accent5">
                    <a:lumMod val="90000"/>
                  </a:schemeClr>
                </a:gs>
                <a:gs pos="100000">
                  <a:schemeClr val="accent5">
                    <a:alpha val="98000"/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710D74-083E-4D3B-A1A2-A7DFB26BBCC3}"/>
              </a:ext>
            </a:extLst>
          </p:cNvPr>
          <p:cNvSpPr/>
          <p:nvPr/>
        </p:nvSpPr>
        <p:spPr>
          <a:xfrm>
            <a:off x="-667690" y="2815937"/>
            <a:ext cx="1226127" cy="122612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AAB9F8-C917-4A7C-8DE3-97529209408A}"/>
              </a:ext>
            </a:extLst>
          </p:cNvPr>
          <p:cNvSpPr txBox="1"/>
          <p:nvPr/>
        </p:nvSpPr>
        <p:spPr>
          <a:xfrm>
            <a:off x="751133" y="1292443"/>
            <a:ext cx="111099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latin typeface="A3.ArchivoBold-San" panose="020B0803020202020B04" pitchFamily="34" charset="0"/>
              </a:rPr>
              <a:t>BÀI </a:t>
            </a:r>
            <a:r>
              <a:rPr lang="vi-VN" sz="9600" smtClean="0">
                <a:latin typeface="A3.ArchivoBold-San" panose="020B0803020202020B04" pitchFamily="34" charset="0"/>
              </a:rPr>
              <a:t>2</a:t>
            </a:r>
            <a:r>
              <a:rPr lang="en-US" sz="9600" smtClean="0">
                <a:latin typeface="A3.ArchivoBold-San" panose="020B0803020202020B04" pitchFamily="34" charset="0"/>
              </a:rPr>
              <a:t>8</a:t>
            </a:r>
            <a:endParaRPr lang="en-US" sz="9600" dirty="0">
              <a:latin typeface="A3.ArchivoBold-San" panose="020B0803020202020B04" pitchFamily="34" charset="0"/>
            </a:endParaRPr>
          </a:p>
          <a:p>
            <a:pPr algn="ctr"/>
            <a:r>
              <a:rPr lang="en-US" sz="9600" smtClean="0">
                <a:latin typeface="A3.ArchivoBold-San" panose="020B0803020202020B04" pitchFamily="34" charset="0"/>
              </a:rPr>
              <a:t>LỰC MA SÁT</a:t>
            </a:r>
            <a:endParaRPr lang="en-US" sz="9600" dirty="0">
              <a:latin typeface="A3.ArchivoBold-San" panose="020B0803020202020B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883382"/>
      </p:ext>
    </p:extLst>
  </p:cSld>
  <p:clrMapOvr>
    <a:masterClrMapping/>
  </p:clrMapOvr>
  <p:transition spd="slow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9104" y="944089"/>
            <a:ext cx="9937474" cy="5052950"/>
          </a:xfrm>
        </p:spPr>
        <p:txBody>
          <a:bodyPr>
            <a:normAutofit fontScale="92500" lnSpcReduction="10000"/>
          </a:bodyPr>
          <a:lstStyle/>
          <a:p>
            <a:pPr marL="514350" indent="-514350" algn="just">
              <a:buAutoNum type="arabicPeriod"/>
            </a:pPr>
            <a:r>
              <a:rPr lang="en-US" sz="3200" b="1" i="1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Hình</a:t>
            </a:r>
            <a:r>
              <a:rPr lang="en-US" sz="3200" b="1" i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b="1" i="1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thức </a:t>
            </a:r>
            <a:r>
              <a:rPr lang="en-US" sz="3200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cặp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đôi</a:t>
            </a:r>
            <a:endParaRPr lang="en-US" sz="3200" dirty="0">
              <a:highlight>
                <a:srgbClr val="FFFFFF"/>
              </a:highlight>
              <a:latin typeface="Arial" pitchFamily="34" charset="0"/>
              <a:ea typeface="A3.NotoSans-San" panose="020B0502040504020204" pitchFamily="34" charset="0"/>
              <a:cs typeface="Arial" pitchFamily="34" charset="0"/>
            </a:endParaRPr>
          </a:p>
          <a:p>
            <a:pPr marL="514350" indent="-514350" algn="just">
              <a:buAutoNum type="arabicPeriod"/>
            </a:pPr>
            <a:r>
              <a:rPr lang="en-US" sz="3200" b="1" i="1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Thời</a:t>
            </a:r>
            <a:r>
              <a:rPr lang="en-US" sz="3200" b="1" i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b="1" i="1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gian </a:t>
            </a:r>
            <a:r>
              <a:rPr lang="en-US" sz="3200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: 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3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phút</a:t>
            </a:r>
            <a:endParaRPr lang="en-US" sz="3200" dirty="0">
              <a:highlight>
                <a:srgbClr val="FFFFFF"/>
              </a:highlight>
              <a:latin typeface="Arial" pitchFamily="34" charset="0"/>
              <a:ea typeface="A3.NotoSans-San" panose="020B0502040504020204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i="1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Nhiệm</a:t>
            </a:r>
            <a:r>
              <a:rPr lang="en-US" sz="3200" b="1" i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b="1" i="1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vụ </a:t>
            </a:r>
            <a:r>
              <a:rPr lang="en-US" sz="3200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các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câu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hỏi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sau</a:t>
            </a:r>
            <a:endParaRPr lang="en-US" sz="3200" dirty="0">
              <a:highlight>
                <a:srgbClr val="FFFFFF"/>
              </a:highlight>
              <a:latin typeface="Arial" pitchFamily="34" charset="0"/>
              <a:ea typeface="A3.NotoSans-San" panose="020B0502040504020204" pitchFamily="34" charset="0"/>
              <a:cs typeface="Arial" pitchFamily="34" charset="0"/>
            </a:endParaRPr>
          </a:p>
          <a:p>
            <a:r>
              <a:rPr lang="en-US" sz="3200" b="1" dirty="0">
                <a:solidFill>
                  <a:srgbClr val="C55A11"/>
                </a:solidFill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H1</a:t>
            </a:r>
            <a:r>
              <a:rPr lang="en-US" sz="320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. </a:t>
            </a:r>
            <a:r>
              <a:rPr lang="en-US" sz="3200">
                <a:latin typeface="Arial" pitchFamily="34" charset="0"/>
                <a:cs typeface="Arial" pitchFamily="34" charset="0"/>
              </a:rPr>
              <a:t>Khối gỗ trong hình 28.1 SGK  chuyển động chậm dần rồi dừng lại chứng tỏ điều gì?</a:t>
            </a:r>
          </a:p>
          <a:p>
            <a:r>
              <a:rPr lang="en-US" sz="3200" b="1">
                <a:solidFill>
                  <a:srgbClr val="C55A11"/>
                </a:solidFill>
                <a:latin typeface="Arial" pitchFamily="34" charset="0"/>
                <a:cs typeface="Arial" pitchFamily="34" charset="0"/>
              </a:rPr>
              <a:t>H2. </a:t>
            </a:r>
            <a:r>
              <a:rPr lang="en-US" sz="3200">
                <a:latin typeface="Arial" pitchFamily="34" charset="0"/>
                <a:cs typeface="Arial" pitchFamily="34" charset="0"/>
              </a:rPr>
              <a:t>Lực đó gọi là lực gì?</a:t>
            </a:r>
          </a:p>
          <a:p>
            <a:r>
              <a:rPr lang="en-US" sz="3200" b="1">
                <a:solidFill>
                  <a:srgbClr val="C55A11"/>
                </a:solidFill>
                <a:latin typeface="Arial" pitchFamily="34" charset="0"/>
                <a:cs typeface="Arial" pitchFamily="34" charset="0"/>
              </a:rPr>
              <a:t>H3. </a:t>
            </a:r>
            <a:r>
              <a:rPr lang="en-US" sz="3200">
                <a:latin typeface="Arial" pitchFamily="34" charset="0"/>
                <a:cs typeface="Arial" pitchFamily="34" charset="0"/>
              </a:rPr>
              <a:t>Tác dụng của lực ma sát lên khối gỗ trong trong hợp này?</a:t>
            </a:r>
          </a:p>
          <a:p>
            <a:r>
              <a:rPr lang="vi-VN" sz="3200" b="1">
                <a:solidFill>
                  <a:srgbClr val="C55A11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3200" b="1">
                <a:solidFill>
                  <a:srgbClr val="C55A1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vi-VN" sz="3200" b="1">
                <a:solidFill>
                  <a:srgbClr val="C55A1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3200">
                <a:latin typeface="Arial" pitchFamily="34" charset="0"/>
                <a:cs typeface="Arial" pitchFamily="34" charset="0"/>
              </a:rPr>
              <a:t> Lực ma sát là lực tiếp xúc hay lực không tiếp xúc</a:t>
            </a:r>
            <a:r>
              <a:rPr lang="vi-VN" sz="3200">
                <a:latin typeface="Arial" pitchFamily="34" charset="0"/>
                <a:cs typeface="Arial" pitchFamily="34" charset="0"/>
              </a:rPr>
              <a:t>? </a:t>
            </a:r>
            <a:endParaRPr lang="en-US" sz="3200">
              <a:latin typeface="Arial" pitchFamily="34" charset="0"/>
              <a:cs typeface="Arial" pitchFamily="34" charset="0"/>
            </a:endParaRPr>
          </a:p>
          <a:p>
            <a:r>
              <a:rPr lang="en-US" sz="3200" b="1">
                <a:solidFill>
                  <a:srgbClr val="C55A11"/>
                </a:solidFill>
                <a:latin typeface="Arial" pitchFamily="34" charset="0"/>
                <a:cs typeface="Arial" pitchFamily="34" charset="0"/>
              </a:rPr>
              <a:t>H5.</a:t>
            </a:r>
            <a:r>
              <a:rPr lang="en-US" sz="3200">
                <a:latin typeface="Arial" pitchFamily="34" charset="0"/>
                <a:cs typeface="Arial" pitchFamily="34" charset="0"/>
              </a:rPr>
              <a:t> Xác định phương và chiều của lực ma sát tác dụng lên miếng gỗ trong hình 28.1 SGK?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Arial" pitchFamily="34" charset="0"/>
                <a:cs typeface="Arial" pitchFamily="34" charset="0"/>
              </a:rPr>
              <a:t>KHÁI NIỆM LỰC MA SÁT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04B2743-4F8D-42C9-9828-F01FE22CA7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7617" y="901088"/>
            <a:ext cx="1311032" cy="1311032"/>
          </a:xfrm>
          <a:prstGeom prst="rect">
            <a:avLst/>
          </a:prstGeom>
        </p:spPr>
      </p:pic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617" y="2212120"/>
            <a:ext cx="1311032" cy="757785"/>
          </a:xfrm>
          <a:prstGeom prst="rect">
            <a:avLst/>
          </a:prstGeom>
        </p:spPr>
      </p:pic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4033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1792" y="901088"/>
            <a:ext cx="8849787" cy="3707810"/>
          </a:xfrm>
        </p:spPr>
        <p:txBody>
          <a:bodyPr>
            <a:noAutofit/>
          </a:bodyPr>
          <a:lstStyle/>
          <a:p>
            <a:pPr marL="514350" indent="-514350" algn="just">
              <a:buAutoNum type="arabicPeriod"/>
            </a:pPr>
            <a:r>
              <a:rPr lang="en-US" sz="3000" b="1" i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Hình thức </a:t>
            </a:r>
            <a:r>
              <a:rPr lang="en-US" sz="300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: Hoạt động cặp đôi</a:t>
            </a:r>
          </a:p>
          <a:p>
            <a:pPr marL="514350" indent="-514350" algn="just">
              <a:buAutoNum type="arabicPeriod"/>
            </a:pPr>
            <a:r>
              <a:rPr lang="en-US" sz="3000" b="1" i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Thời gian </a:t>
            </a:r>
            <a:r>
              <a:rPr lang="en-US" sz="300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: 3 phút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000" b="1" i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Nhiệm vụ </a:t>
            </a:r>
            <a:r>
              <a:rPr lang="en-US" sz="300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: Trả lời các câu hỏi </a:t>
            </a:r>
            <a:r>
              <a:rPr lang="en-US" sz="3000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sau</a:t>
            </a:r>
            <a:endParaRPr lang="en-US" sz="3000" smtClean="0">
              <a:latin typeface="Arial" pitchFamily="34" charset="0"/>
              <a:cs typeface="Arial" pitchFamily="34" charset="0"/>
            </a:endParaRPr>
          </a:p>
          <a:p>
            <a:r>
              <a:rPr lang="en-US" sz="3000" smtClean="0">
                <a:latin typeface="Arial" pitchFamily="34" charset="0"/>
                <a:cs typeface="Arial" pitchFamily="34" charset="0"/>
              </a:rPr>
              <a:t>H6</a:t>
            </a:r>
            <a:r>
              <a:rPr lang="en-US" sz="3000">
                <a:latin typeface="Arial" pitchFamily="34" charset="0"/>
                <a:cs typeface="Arial" pitchFamily="34" charset="0"/>
              </a:rPr>
              <a:t>. Lực ma sát trượt xuất hiện ở những bộ phận nào khi đang đi xe đạp mà bóp phanh nhẹ?</a:t>
            </a:r>
          </a:p>
          <a:p>
            <a:r>
              <a:rPr lang="en-US" sz="3000" smtClean="0">
                <a:latin typeface="Arial" pitchFamily="34" charset="0"/>
                <a:cs typeface="Arial" pitchFamily="34" charset="0"/>
              </a:rPr>
              <a:t>H7</a:t>
            </a:r>
            <a:r>
              <a:rPr lang="en-US" sz="3000">
                <a:latin typeface="Arial" pitchFamily="34" charset="0"/>
                <a:cs typeface="Arial" pitchFamily="34" charset="0"/>
              </a:rPr>
              <a:t>. Lực ma sát trượt xuất hiện khi nào?</a:t>
            </a:r>
          </a:p>
          <a:p>
            <a:r>
              <a:rPr lang="en-US" sz="3000" smtClean="0">
                <a:latin typeface="Arial" pitchFamily="34" charset="0"/>
                <a:cs typeface="Arial" pitchFamily="34" charset="0"/>
              </a:rPr>
              <a:t>H8</a:t>
            </a:r>
            <a:r>
              <a:rPr lang="en-US" sz="3000">
                <a:latin typeface="Arial" pitchFamily="34" charset="0"/>
                <a:cs typeface="Arial" pitchFamily="34" charset="0"/>
              </a:rPr>
              <a:t>. Tác dụng của lực ma sát trượt lên vật đang chuyển động?</a:t>
            </a:r>
          </a:p>
          <a:p>
            <a:r>
              <a:rPr lang="en-US" sz="3000" smtClean="0">
                <a:latin typeface="Arial" pitchFamily="34" charset="0"/>
                <a:cs typeface="Arial" pitchFamily="34" charset="0"/>
              </a:rPr>
              <a:t>H9</a:t>
            </a:r>
            <a:r>
              <a:rPr lang="en-US" sz="3000">
                <a:latin typeface="Arial" pitchFamily="34" charset="0"/>
                <a:cs typeface="Arial" pitchFamily="34" charset="0"/>
              </a:rPr>
              <a:t>. Tìm ví dụ về lực ma sát trượt trong đời sống và kỹ thuật?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latin typeface="Arial" pitchFamily="34" charset="0"/>
                <a:cs typeface="Arial" pitchFamily="34" charset="0"/>
              </a:rPr>
              <a:t>TÌM HIỂU VỀ LỰC MA SÁT TRƯỢT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Graphic 13">
            <a:extLst>
              <a:ext uri="{FF2B5EF4-FFF2-40B4-BE49-F238E27FC236}">
                <a16:creationId xmlns:a16="http://schemas.microsoft.com/office/drawing/2014/main" id="{F04B2743-4F8D-42C9-9828-F01FE22CA7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247" y="901088"/>
            <a:ext cx="1311032" cy="1311032"/>
          </a:xfrm>
          <a:prstGeom prst="rect">
            <a:avLst/>
          </a:prstGeom>
        </p:spPr>
      </p:pic>
      <p:pic>
        <p:nvPicPr>
          <p:cNvPr id="9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247" y="2205188"/>
            <a:ext cx="1311032" cy="757785"/>
          </a:xfrm>
          <a:prstGeom prst="rect">
            <a:avLst/>
          </a:prstGeom>
        </p:spPr>
      </p:pic>
      <p:pic>
        <p:nvPicPr>
          <p:cNvPr id="5122" name="Picture 2" descr="C:\Users\Qtcom\Desktop\Downloads\IMG-50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547" y="780471"/>
            <a:ext cx="2420758" cy="184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34629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3925" y="1021303"/>
            <a:ext cx="8849787" cy="3707810"/>
          </a:xfrm>
        </p:spPr>
        <p:txBody>
          <a:bodyPr>
            <a:noAutofit/>
          </a:bodyPr>
          <a:lstStyle/>
          <a:p>
            <a:pPr marL="514350" indent="-514350" algn="just">
              <a:buAutoNum type="arabicPeriod"/>
            </a:pPr>
            <a:r>
              <a:rPr lang="en-US" sz="3000" b="1" i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Hình thức </a:t>
            </a:r>
            <a:r>
              <a:rPr lang="en-US" sz="300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: Hoạt động </a:t>
            </a:r>
            <a:r>
              <a:rPr lang="en-US" sz="3000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nhóm 4</a:t>
            </a:r>
            <a:endParaRPr lang="en-US" sz="3000">
              <a:highlight>
                <a:srgbClr val="FFFFFF"/>
              </a:highlight>
              <a:latin typeface="Arial" pitchFamily="34" charset="0"/>
              <a:ea typeface="A3.NotoSans-San" panose="020B0502040504020204" pitchFamily="34" charset="0"/>
              <a:cs typeface="Arial" pitchFamily="34" charset="0"/>
            </a:endParaRPr>
          </a:p>
          <a:p>
            <a:pPr marL="514350" indent="-514350" algn="just">
              <a:buAutoNum type="arabicPeriod"/>
            </a:pPr>
            <a:r>
              <a:rPr lang="en-US" sz="3000" b="1" i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Thời gian </a:t>
            </a:r>
            <a:r>
              <a:rPr lang="en-US" sz="300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: </a:t>
            </a:r>
            <a:r>
              <a:rPr lang="en-US" sz="3000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3 </a:t>
            </a:r>
            <a:r>
              <a:rPr lang="en-US" sz="300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phút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000" b="1" i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Nhiệm vụ </a:t>
            </a:r>
            <a:r>
              <a:rPr lang="en-US" sz="300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: Trả lời các câu hỏi </a:t>
            </a:r>
            <a:r>
              <a:rPr lang="en-US" sz="3000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sau và tiến hành thí nghiệm.</a:t>
            </a:r>
            <a:endParaRPr lang="en-US" sz="3000" smtClean="0">
              <a:latin typeface="Arial" pitchFamily="34" charset="0"/>
              <a:cs typeface="Arial" pitchFamily="34" charset="0"/>
            </a:endParaRPr>
          </a:p>
          <a:p>
            <a:r>
              <a:rPr lang="en-US" sz="3200">
                <a:latin typeface="Arial" pitchFamily="34" charset="0"/>
                <a:cs typeface="Arial" pitchFamily="34" charset="0"/>
              </a:rPr>
              <a:t>H10. Nêu dụng cụ và các bước tiến hành thí </a:t>
            </a:r>
            <a:r>
              <a:rPr lang="en-US" sz="3200" smtClean="0">
                <a:latin typeface="Arial" pitchFamily="34" charset="0"/>
                <a:cs typeface="Arial" pitchFamily="34" charset="0"/>
              </a:rPr>
              <a:t>nghiệm </a:t>
            </a:r>
            <a:r>
              <a:rPr lang="en-US" sz="3200">
                <a:latin typeface="Arial" pitchFamily="34" charset="0"/>
                <a:cs typeface="Arial" pitchFamily="34" charset="0"/>
              </a:rPr>
              <a:t>phát hiện lực ma sát nghỉ</a:t>
            </a:r>
            <a:r>
              <a:rPr lang="en-US" sz="320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3200" smtClean="0">
                <a:latin typeface="Arial" pitchFamily="34" charset="0"/>
                <a:cs typeface="Arial" pitchFamily="34" charset="0"/>
              </a:rPr>
              <a:t>- Tiến hành thí nghiệm.</a:t>
            </a:r>
          </a:p>
          <a:p>
            <a:r>
              <a:rPr lang="en-US" sz="3200">
                <a:latin typeface="Arial" pitchFamily="34" charset="0"/>
                <a:cs typeface="Arial" pitchFamily="34" charset="0"/>
              </a:rPr>
              <a:t>H11. Vì sao trong TN này dù có lực kéo nhưng khối gỗ vẫn đứng yên?</a:t>
            </a:r>
          </a:p>
          <a:p>
            <a:endParaRPr lang="en-US" sz="320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320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latin typeface="Arial" pitchFamily="34" charset="0"/>
                <a:cs typeface="Arial" pitchFamily="34" charset="0"/>
              </a:rPr>
              <a:t>TÌM HIỂU VỀ LỰC MA SÁT NGHỈ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617" y="2212120"/>
            <a:ext cx="1311032" cy="757785"/>
          </a:xfrm>
          <a:prstGeom prst="rect">
            <a:avLst/>
          </a:prstGeom>
        </p:spPr>
      </p:pic>
      <p:pic>
        <p:nvPicPr>
          <p:cNvPr id="10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7617" y="807815"/>
            <a:ext cx="1393213" cy="1393213"/>
          </a:xfrm>
          <a:prstGeom prst="rect">
            <a:avLst/>
          </a:prstGeom>
        </p:spPr>
      </p:pic>
      <p:sp>
        <p:nvSpPr>
          <p:cNvPr id="11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4987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219075" y="24996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CÁC </a:t>
            </a:r>
            <a:r>
              <a:rPr lang="en-US" sz="2800">
                <a:latin typeface="Arial" pitchFamily="34" charset="0"/>
                <a:cs typeface="Arial" pitchFamily="34" charset="0"/>
              </a:rPr>
              <a:t>BƯỚC 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TIẾN HÀNH TN PHÁT HIỆN LỰC MA SÁT NGHỈ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29079" y="55537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23375" y="717474"/>
            <a:ext cx="8071577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200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200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200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200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200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200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200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200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20065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  <a:tab pos="5200650" algn="r"/>
              </a:tabLst>
            </a:pPr>
            <a:r>
              <a:rPr kumimoji="0" lang="pt-BR" altLang="en-US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itchFamily="34" charset="0"/>
              </a:rPr>
              <a:t>Bước 1:</a:t>
            </a:r>
            <a:r>
              <a:rPr kumimoji="0" lang="pt-BR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itchFamily="34" charset="0"/>
              </a:rPr>
              <a:t> Bố trí thí nghiệm như </a:t>
            </a:r>
            <a:r>
              <a:rPr kumimoji="0" lang="pt-BR" altLang="en-US" sz="2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itchFamily="34" charset="0"/>
              </a:rPr>
              <a:t>hình 28.3 SGK</a:t>
            </a:r>
            <a:r>
              <a:rPr kumimoji="0" lang="pt-BR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itchFamily="34" charset="0"/>
              </a:rPr>
              <a:t>.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kumimoji="0" lang="pt-BR" altLang="en-US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itchFamily="34" charset="0"/>
              </a:rPr>
              <a:t>Bước 2</a:t>
            </a:r>
            <a:r>
              <a:rPr kumimoji="0" lang="pt-BR" altLang="en-US" sz="2800" b="1" i="1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itchFamily="34" charset="0"/>
              </a:rPr>
              <a:t>:</a:t>
            </a:r>
            <a:r>
              <a:rPr kumimoji="0" lang="pt-BR" altLang="en-US" sz="2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2800" smtClean="0">
                <a:cs typeface="Arial" pitchFamily="34" charset="0"/>
              </a:rPr>
              <a:t>Kéo </a:t>
            </a:r>
            <a:r>
              <a:rPr lang="en-US" sz="2800">
                <a:cs typeface="Arial" pitchFamily="34" charset="0"/>
              </a:rPr>
              <a:t>từ từ lực kế theo phương ngang, đọc số chỉ của lực kế.</a:t>
            </a:r>
          </a:p>
          <a:p>
            <a:pPr>
              <a:lnSpc>
                <a:spcPct val="150000"/>
              </a:lnSpc>
            </a:pPr>
            <a:r>
              <a:rPr lang="pt-BR" altLang="en-US" sz="2800" b="1" i="1" smtClean="0">
                <a:solidFill>
                  <a:srgbClr val="FF0000"/>
                </a:solidFill>
                <a:ea typeface="Calibri" panose="020F0502020204030204" pitchFamily="34" charset="0"/>
                <a:cs typeface="Arial" pitchFamily="34" charset="0"/>
              </a:rPr>
              <a:t>Bước 3:</a:t>
            </a:r>
            <a:r>
              <a:rPr lang="en-US" sz="2800" smtClean="0"/>
              <a:t> </a:t>
            </a:r>
            <a:r>
              <a:rPr lang="en-US" sz="2800"/>
              <a:t>Tiếp tục tăng độ lớn của lực kéo nhưng khối gỗ vẫn chưa chuyển động, đọc số chỉ lực kế.</a:t>
            </a:r>
          </a:p>
          <a:p>
            <a:pPr>
              <a:lnSpc>
                <a:spcPct val="150000"/>
              </a:lnSpc>
            </a:pPr>
            <a:r>
              <a:rPr lang="pt-BR" altLang="en-US" sz="2800" b="1" i="1">
                <a:solidFill>
                  <a:srgbClr val="FF0000"/>
                </a:solidFill>
                <a:ea typeface="Calibri" panose="020F0502020204030204" pitchFamily="34" charset="0"/>
                <a:cs typeface="Arial" pitchFamily="34" charset="0"/>
              </a:rPr>
              <a:t>Bước </a:t>
            </a:r>
            <a:r>
              <a:rPr lang="pt-BR" altLang="en-US" sz="2800" b="1" i="1" smtClean="0">
                <a:solidFill>
                  <a:srgbClr val="FF0000"/>
                </a:solidFill>
                <a:ea typeface="Calibri" panose="020F0502020204030204" pitchFamily="34" charset="0"/>
                <a:cs typeface="Arial" pitchFamily="34" charset="0"/>
              </a:rPr>
              <a:t>4:</a:t>
            </a:r>
            <a:r>
              <a:rPr lang="en-US" sz="2800" smtClean="0"/>
              <a:t> </a:t>
            </a:r>
            <a:r>
              <a:rPr lang="en-US" sz="2800"/>
              <a:t>Tăng từ từ độ lớn của lực kéo tới khi khối gỗ bắt đầu chuyển động, đọc số chỉ lực kế.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  <a:tab pos="5200650" algn="r"/>
              </a:tabLst>
            </a:pPr>
            <a:endParaRPr kumimoji="0" lang="pt-BR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8048202" y="851432"/>
            <a:ext cx="0" cy="57447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C:\Users\Qtcom\Desktop\Downloads\IMG-5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476" y="979103"/>
            <a:ext cx="3976371" cy="146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426446" y="2434107"/>
            <a:ext cx="1468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Arial" pitchFamily="34" charset="0"/>
                <a:cs typeface="Arial" pitchFamily="34" charset="0"/>
              </a:rPr>
              <a:t>Hình 28.3 </a:t>
            </a:r>
            <a:endParaRPr lang="en-US" sz="20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90817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052" y="975749"/>
            <a:ext cx="8145028" cy="4319678"/>
          </a:xfrm>
        </p:spPr>
        <p:txBody>
          <a:bodyPr>
            <a:normAutofit fontScale="92500"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: HS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làm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việc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theo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nhóm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2 </a:t>
            </a:r>
            <a:r>
              <a:rPr lang="en-US" sz="3200" dirty="0" err="1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bàn</a:t>
            </a:r>
            <a:r>
              <a:rPr lang="en-US" sz="3200" dirty="0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.</a:t>
            </a:r>
            <a:endParaRPr lang="en-US" sz="3200" dirty="0">
              <a:highlight>
                <a:srgbClr val="FFFFFF"/>
              </a:highlight>
              <a:latin typeface="Arial" pitchFamily="34" charset="0"/>
              <a:ea typeface="A3.NotoSans-San" panose="020B0502040504020204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3200" b="1" dirty="0" err="1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Nội</a:t>
            </a:r>
            <a:r>
              <a:rPr lang="en-US" sz="3200" b="1" dirty="0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dung</a:t>
            </a:r>
            <a:r>
              <a:rPr lang="en-US" sz="3200" dirty="0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: </a:t>
            </a:r>
            <a:r>
              <a:rPr lang="en-US" sz="3200" dirty="0" err="1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Xác</a:t>
            </a:r>
            <a:r>
              <a:rPr lang="en-US" sz="3200" dirty="0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err="1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định</a:t>
            </a:r>
            <a:r>
              <a:rPr lang="en-US" sz="3200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đặc điểm và độ lớn của lực ma sát nghỉ. </a:t>
            </a:r>
            <a:r>
              <a:rPr lang="en-US" altLang="en-US" sz="3200" i="1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	</a:t>
            </a:r>
            <a:r>
              <a:rPr lang="en-US" altLang="en-US" sz="3200" i="1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	</a:t>
            </a:r>
            <a:endParaRPr lang="en-US" sz="3200" dirty="0" smtClean="0">
              <a:highlight>
                <a:srgbClr val="FFFFFF"/>
              </a:highlight>
              <a:latin typeface="Arial" pitchFamily="34" charset="0"/>
              <a:ea typeface="A3.NotoSans-San" panose="020B0502040504020204" pitchFamily="34" charset="0"/>
              <a:cs typeface="Arial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3. </a:t>
            </a:r>
            <a:r>
              <a:rPr lang="en-US" sz="3200" b="1" dirty="0" err="1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Nhiệm</a:t>
            </a:r>
            <a:r>
              <a:rPr lang="en-US" sz="3200" b="1" dirty="0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: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HS </a:t>
            </a:r>
            <a:r>
              <a:rPr lang="en-US" sz="3200" dirty="0" err="1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thí</a:t>
            </a:r>
            <a:r>
              <a:rPr lang="en-US" sz="3200" dirty="0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nghiệm</a:t>
            </a:r>
            <a:r>
              <a:rPr lang="en-US" sz="3200" dirty="0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và</a:t>
            </a:r>
            <a:r>
              <a:rPr lang="en-US" sz="3200" dirty="0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hoàn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thiện</a:t>
            </a:r>
            <a:r>
              <a:rPr lang="en-US" sz="320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4 bước cuả </a:t>
            </a:r>
            <a:r>
              <a:rPr lang="en-US" sz="3200" dirty="0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TN.</a:t>
            </a:r>
            <a:endParaRPr lang="en-US" sz="3200" dirty="0">
              <a:highlight>
                <a:srgbClr val="FFFFFF"/>
              </a:highlight>
              <a:latin typeface="Arial" pitchFamily="34" charset="0"/>
              <a:ea typeface="A3.NotoSans-San" panose="020B0502040504020204" pitchFamily="34" charset="0"/>
              <a:cs typeface="Arial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Báo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cáo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kết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quả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thí</a:t>
            </a:r>
            <a:r>
              <a:rPr lang="en-US" sz="3200" dirty="0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nghiệm</a:t>
            </a:r>
            <a:r>
              <a:rPr lang="en-US" sz="3200" dirty="0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.</a:t>
            </a:r>
            <a:endParaRPr lang="en-US" sz="3200" dirty="0">
              <a:highlight>
                <a:srgbClr val="FFFFFF"/>
              </a:highlight>
              <a:latin typeface="Arial" pitchFamily="34" charset="0"/>
              <a:ea typeface="A3.NotoSans-San" panose="020B0502040504020204" pitchFamily="34" charset="0"/>
              <a:cs typeface="Arial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2609" y="1374919"/>
            <a:ext cx="2786426" cy="2786426"/>
          </a:xfrm>
          <a:prstGeom prst="rect">
            <a:avLst/>
          </a:prstGeom>
        </p:spPr>
      </p:pic>
      <p:pic>
        <p:nvPicPr>
          <p:cNvPr id="9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165101" y="31148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latin typeface="Arial" pitchFamily="34" charset="0"/>
                <a:cs typeface="Arial" pitchFamily="34" charset="0"/>
              </a:rPr>
              <a:t>THỰC HÀNH TÌM HIỂU VỀ LỰC MA SÁT NGHỈ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67351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3024" y="1175850"/>
            <a:ext cx="7613416" cy="370781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i="1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Nhiệm</a:t>
            </a:r>
            <a:r>
              <a:rPr lang="en-US" sz="3200" b="1" i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b="1" i="1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vụ</a:t>
            </a:r>
            <a:r>
              <a:rPr lang="en-US" sz="3200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: Trả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các</a:t>
            </a:r>
            <a:r>
              <a:rPr lang="en-US" sz="3200" dirty="0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err="1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câu</a:t>
            </a:r>
            <a:r>
              <a:rPr lang="en-US" sz="3200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H11, H12 </a:t>
            </a:r>
            <a:r>
              <a:rPr lang="en-US" sz="320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bước</a:t>
            </a:r>
            <a:r>
              <a:rPr lang="en-US" sz="320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3, phần I </a:t>
            </a:r>
            <a:r>
              <a:rPr lang="en-US" sz="3200" dirty="0" err="1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trong</a:t>
            </a:r>
            <a:r>
              <a:rPr lang="en-US" sz="3200" dirty="0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PHT </a:t>
            </a:r>
            <a:r>
              <a:rPr lang="en-US" sz="320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bài</a:t>
            </a:r>
            <a:r>
              <a:rPr lang="en-US" sz="320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28: LỰC MA SÁT.</a:t>
            </a:r>
            <a:endParaRPr lang="en-US" sz="3200" dirty="0">
              <a:highlight>
                <a:srgbClr val="FFFFFF"/>
              </a:highlight>
              <a:latin typeface="Arial" pitchFamily="34" charset="0"/>
              <a:ea typeface="A3.NotoSans-San" panose="020B0502040504020204" pitchFamily="34" charset="0"/>
              <a:cs typeface="Arial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2609" y="886646"/>
            <a:ext cx="2786426" cy="27864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165101" y="24031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latin typeface="Arial" pitchFamily="34" charset="0"/>
                <a:cs typeface="Arial" pitchFamily="34" charset="0"/>
              </a:rPr>
              <a:t>TÌM HIỂU ĐẶC ĐIỂM CỦA LỰC MA SÁT NGHỈ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93588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61375" y="182817"/>
            <a:ext cx="9201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Arial" pitchFamily="34" charset="0"/>
                <a:cs typeface="Arial" pitchFamily="34" charset="0"/>
              </a:rPr>
              <a:t>VÍ DỤ VỀ LỰC MA SÁT NGHỈ TRONG THỰC TẾ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29694" y="1231924"/>
            <a:ext cx="7346125" cy="4164324"/>
            <a:chOff x="767565" y="909952"/>
            <a:chExt cx="7346125" cy="4164324"/>
          </a:xfrm>
        </p:grpSpPr>
        <p:pic>
          <p:nvPicPr>
            <p:cNvPr id="7170" name="Picture 2" descr="C:\Users\Qtcom\Desktop\Downloads\IMG-5022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767565" y="909952"/>
              <a:ext cx="7346125" cy="4164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ounded Rectangle 1"/>
            <p:cNvSpPr/>
            <p:nvPr/>
          </p:nvSpPr>
          <p:spPr>
            <a:xfrm>
              <a:off x="1197737" y="1159100"/>
              <a:ext cx="2550017" cy="140379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Đẩy mạnh thế mà vật vẫn đứng yên</a:t>
              </a:r>
              <a:r>
                <a:rPr lang="en-US" sz="2800" smtClean="0">
                  <a:latin typeface="Arial" pitchFamily="34" charset="0"/>
                  <a:cs typeface="Arial" pitchFamily="34" charset="0"/>
                </a:rPr>
                <a:t>Đẩy </a:t>
              </a:r>
              <a:endParaRPr lang="en-US" sz="280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129443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192382" y="1147355"/>
            <a:ext cx="2980509" cy="2745376"/>
          </a:xfrm>
          <a:custGeom>
            <a:avLst/>
            <a:gdLst>
              <a:gd name="connsiteX0" fmla="*/ 1733005 w 2980509"/>
              <a:gd name="connsiteY0" fmla="*/ 0 h 2745376"/>
              <a:gd name="connsiteX1" fmla="*/ 2073728 w 2980509"/>
              <a:gd name="connsiteY1" fmla="*/ 189006 h 2745376"/>
              <a:gd name="connsiteX2" fmla="*/ 1973932 w 2980509"/>
              <a:gd name="connsiteY2" fmla="*/ 322654 h 2745376"/>
              <a:gd name="connsiteX3" fmla="*/ 1925959 w 2980509"/>
              <a:gd name="connsiteY3" fmla="*/ 344611 h 2745376"/>
              <a:gd name="connsiteX4" fmla="*/ 1921547 w 2980509"/>
              <a:gd name="connsiteY4" fmla="*/ 376221 h 2745376"/>
              <a:gd name="connsiteX5" fmla="*/ 1943678 w 2980509"/>
              <a:gd name="connsiteY5" fmla="*/ 453492 h 2745376"/>
              <a:gd name="connsiteX6" fmla="*/ 1949714 w 2980509"/>
              <a:gd name="connsiteY6" fmla="*/ 459378 h 2745376"/>
              <a:gd name="connsiteX7" fmla="*/ 2980509 w 2980509"/>
              <a:gd name="connsiteY7" fmla="*/ 459378 h 2745376"/>
              <a:gd name="connsiteX8" fmla="*/ 2980509 w 2980509"/>
              <a:gd name="connsiteY8" fmla="*/ 1359146 h 2745376"/>
              <a:gd name="connsiteX9" fmla="*/ 2871226 w 2980509"/>
              <a:gd name="connsiteY9" fmla="*/ 1434725 h 2745376"/>
              <a:gd name="connsiteX10" fmla="*/ 2839617 w 2980509"/>
              <a:gd name="connsiteY10" fmla="*/ 1430313 h 2745376"/>
              <a:gd name="connsiteX11" fmla="*/ 2817660 w 2980509"/>
              <a:gd name="connsiteY11" fmla="*/ 1382340 h 2745376"/>
              <a:gd name="connsiteX12" fmla="*/ 2684012 w 2980509"/>
              <a:gd name="connsiteY12" fmla="*/ 1282544 h 2745376"/>
              <a:gd name="connsiteX13" fmla="*/ 2495005 w 2980509"/>
              <a:gd name="connsiteY13" fmla="*/ 1623267 h 2745376"/>
              <a:gd name="connsiteX14" fmla="*/ 2495756 w 2980509"/>
              <a:gd name="connsiteY14" fmla="*/ 1629967 h 2745376"/>
              <a:gd name="connsiteX15" fmla="*/ 2495005 w 2980509"/>
              <a:gd name="connsiteY15" fmla="*/ 1636667 h 2745376"/>
              <a:gd name="connsiteX16" fmla="*/ 2684012 w 2980509"/>
              <a:gd name="connsiteY16" fmla="*/ 1977390 h 2745376"/>
              <a:gd name="connsiteX17" fmla="*/ 2817660 w 2980509"/>
              <a:gd name="connsiteY17" fmla="*/ 1877594 h 2745376"/>
              <a:gd name="connsiteX18" fmla="*/ 2834155 w 2980509"/>
              <a:gd name="connsiteY18" fmla="*/ 1841554 h 2745376"/>
              <a:gd name="connsiteX19" fmla="*/ 2871226 w 2980509"/>
              <a:gd name="connsiteY19" fmla="*/ 1836380 h 2745376"/>
              <a:gd name="connsiteX20" fmla="*/ 2980509 w 2980509"/>
              <a:gd name="connsiteY20" fmla="*/ 1911958 h 2745376"/>
              <a:gd name="connsiteX21" fmla="*/ 2980509 w 2980509"/>
              <a:gd name="connsiteY21" fmla="*/ 2745376 h 2745376"/>
              <a:gd name="connsiteX22" fmla="*/ 1997126 w 2980509"/>
              <a:gd name="connsiteY22" fmla="*/ 2745376 h 2745376"/>
              <a:gd name="connsiteX23" fmla="*/ 1921547 w 2980509"/>
              <a:gd name="connsiteY23" fmla="*/ 2636093 h 2745376"/>
              <a:gd name="connsiteX24" fmla="*/ 1925959 w 2980509"/>
              <a:gd name="connsiteY24" fmla="*/ 2604483 h 2745376"/>
              <a:gd name="connsiteX25" fmla="*/ 1973932 w 2980509"/>
              <a:gd name="connsiteY25" fmla="*/ 2582527 h 2745376"/>
              <a:gd name="connsiteX26" fmla="*/ 2073728 w 2980509"/>
              <a:gd name="connsiteY26" fmla="*/ 2448879 h 2745376"/>
              <a:gd name="connsiteX27" fmla="*/ 1733005 w 2980509"/>
              <a:gd name="connsiteY27" fmla="*/ 2259872 h 2745376"/>
              <a:gd name="connsiteX28" fmla="*/ 1392282 w 2980509"/>
              <a:gd name="connsiteY28" fmla="*/ 2448879 h 2745376"/>
              <a:gd name="connsiteX29" fmla="*/ 1492078 w 2980509"/>
              <a:gd name="connsiteY29" fmla="*/ 2582527 h 2745376"/>
              <a:gd name="connsiteX30" fmla="*/ 1528118 w 2980509"/>
              <a:gd name="connsiteY30" fmla="*/ 2599022 h 2745376"/>
              <a:gd name="connsiteX31" fmla="*/ 1533293 w 2980509"/>
              <a:gd name="connsiteY31" fmla="*/ 2636093 h 2745376"/>
              <a:gd name="connsiteX32" fmla="*/ 1457714 w 2980509"/>
              <a:gd name="connsiteY32" fmla="*/ 2745376 h 2745376"/>
              <a:gd name="connsiteX33" fmla="*/ 485504 w 2980509"/>
              <a:gd name="connsiteY33" fmla="*/ 2745376 h 2745376"/>
              <a:gd name="connsiteX34" fmla="*/ 485504 w 2980509"/>
              <a:gd name="connsiteY34" fmla="*/ 1890731 h 2745376"/>
              <a:gd name="connsiteX35" fmla="*/ 376220 w 2980509"/>
              <a:gd name="connsiteY35" fmla="*/ 1815153 h 2745376"/>
              <a:gd name="connsiteX36" fmla="*/ 339150 w 2980509"/>
              <a:gd name="connsiteY36" fmla="*/ 1820327 h 2745376"/>
              <a:gd name="connsiteX37" fmla="*/ 322654 w 2980509"/>
              <a:gd name="connsiteY37" fmla="*/ 1856367 h 2745376"/>
              <a:gd name="connsiteX38" fmla="*/ 189006 w 2980509"/>
              <a:gd name="connsiteY38" fmla="*/ 1956163 h 2745376"/>
              <a:gd name="connsiteX39" fmla="*/ 0 w 2980509"/>
              <a:gd name="connsiteY39" fmla="*/ 1615440 h 2745376"/>
              <a:gd name="connsiteX40" fmla="*/ 189006 w 2980509"/>
              <a:gd name="connsiteY40" fmla="*/ 1274717 h 2745376"/>
              <a:gd name="connsiteX41" fmla="*/ 322654 w 2980509"/>
              <a:gd name="connsiteY41" fmla="*/ 1374513 h 2745376"/>
              <a:gd name="connsiteX42" fmla="*/ 344611 w 2980509"/>
              <a:gd name="connsiteY42" fmla="*/ 1422486 h 2745376"/>
              <a:gd name="connsiteX43" fmla="*/ 376220 w 2980509"/>
              <a:gd name="connsiteY43" fmla="*/ 1426898 h 2745376"/>
              <a:gd name="connsiteX44" fmla="*/ 485504 w 2980509"/>
              <a:gd name="connsiteY44" fmla="*/ 1351319 h 2745376"/>
              <a:gd name="connsiteX45" fmla="*/ 485504 w 2980509"/>
              <a:gd name="connsiteY45" fmla="*/ 459378 h 2745376"/>
              <a:gd name="connsiteX46" fmla="*/ 1505125 w 2980509"/>
              <a:gd name="connsiteY46" fmla="*/ 459378 h 2745376"/>
              <a:gd name="connsiteX47" fmla="*/ 1511162 w 2980509"/>
              <a:gd name="connsiteY47" fmla="*/ 453492 h 2745376"/>
              <a:gd name="connsiteX48" fmla="*/ 1533293 w 2980509"/>
              <a:gd name="connsiteY48" fmla="*/ 376221 h 2745376"/>
              <a:gd name="connsiteX49" fmla="*/ 1528118 w 2980509"/>
              <a:gd name="connsiteY49" fmla="*/ 339150 h 2745376"/>
              <a:gd name="connsiteX50" fmla="*/ 1492078 w 2980509"/>
              <a:gd name="connsiteY50" fmla="*/ 322654 h 2745376"/>
              <a:gd name="connsiteX51" fmla="*/ 1392282 w 2980509"/>
              <a:gd name="connsiteY51" fmla="*/ 189006 h 2745376"/>
              <a:gd name="connsiteX52" fmla="*/ 1733005 w 2980509"/>
              <a:gd name="connsiteY52" fmla="*/ 0 h 274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980509" h="2745376">
                <a:moveTo>
                  <a:pt x="1733005" y="0"/>
                </a:moveTo>
                <a:cubicBezTo>
                  <a:pt x="1921181" y="0"/>
                  <a:pt x="2073728" y="84621"/>
                  <a:pt x="2073728" y="189006"/>
                </a:cubicBezTo>
                <a:cubicBezTo>
                  <a:pt x="2073728" y="241199"/>
                  <a:pt x="2035591" y="288451"/>
                  <a:pt x="1973932" y="322654"/>
                </a:cubicBezTo>
                <a:lnTo>
                  <a:pt x="1925959" y="344611"/>
                </a:lnTo>
                <a:lnTo>
                  <a:pt x="1921547" y="376221"/>
                </a:lnTo>
                <a:cubicBezTo>
                  <a:pt x="1921547" y="406394"/>
                  <a:pt x="1930003" y="433715"/>
                  <a:pt x="1943678" y="453492"/>
                </a:cubicBezTo>
                <a:lnTo>
                  <a:pt x="1949714" y="459378"/>
                </a:lnTo>
                <a:lnTo>
                  <a:pt x="2980509" y="459378"/>
                </a:lnTo>
                <a:lnTo>
                  <a:pt x="2980509" y="1359146"/>
                </a:lnTo>
                <a:cubicBezTo>
                  <a:pt x="2980509" y="1400903"/>
                  <a:pt x="2931573" y="1434725"/>
                  <a:pt x="2871226" y="1434725"/>
                </a:cubicBezTo>
                <a:lnTo>
                  <a:pt x="2839617" y="1430313"/>
                </a:lnTo>
                <a:lnTo>
                  <a:pt x="2817660" y="1382340"/>
                </a:lnTo>
                <a:cubicBezTo>
                  <a:pt x="2783456" y="1320681"/>
                  <a:pt x="2736204" y="1282544"/>
                  <a:pt x="2684012" y="1282544"/>
                </a:cubicBezTo>
                <a:cubicBezTo>
                  <a:pt x="2579626" y="1282544"/>
                  <a:pt x="2495005" y="1435091"/>
                  <a:pt x="2495005" y="1623267"/>
                </a:cubicBezTo>
                <a:lnTo>
                  <a:pt x="2495756" y="1629967"/>
                </a:lnTo>
                <a:lnTo>
                  <a:pt x="2495005" y="1636667"/>
                </a:lnTo>
                <a:cubicBezTo>
                  <a:pt x="2495005" y="1824843"/>
                  <a:pt x="2579626" y="1977390"/>
                  <a:pt x="2684012" y="1977390"/>
                </a:cubicBezTo>
                <a:cubicBezTo>
                  <a:pt x="2736204" y="1977390"/>
                  <a:pt x="2783456" y="1939253"/>
                  <a:pt x="2817660" y="1877594"/>
                </a:cubicBezTo>
                <a:lnTo>
                  <a:pt x="2834155" y="1841554"/>
                </a:lnTo>
                <a:lnTo>
                  <a:pt x="2871226" y="1836380"/>
                </a:lnTo>
                <a:cubicBezTo>
                  <a:pt x="2931573" y="1836380"/>
                  <a:pt x="2980509" y="1870202"/>
                  <a:pt x="2980509" y="1911958"/>
                </a:cubicBezTo>
                <a:lnTo>
                  <a:pt x="2980509" y="2745376"/>
                </a:lnTo>
                <a:lnTo>
                  <a:pt x="1997126" y="2745376"/>
                </a:lnTo>
                <a:cubicBezTo>
                  <a:pt x="1955369" y="2745376"/>
                  <a:pt x="1921547" y="2696439"/>
                  <a:pt x="1921547" y="2636093"/>
                </a:cubicBezTo>
                <a:lnTo>
                  <a:pt x="1925959" y="2604483"/>
                </a:lnTo>
                <a:lnTo>
                  <a:pt x="1973932" y="2582527"/>
                </a:lnTo>
                <a:cubicBezTo>
                  <a:pt x="2035591" y="2548323"/>
                  <a:pt x="2073728" y="2501071"/>
                  <a:pt x="2073728" y="2448879"/>
                </a:cubicBezTo>
                <a:cubicBezTo>
                  <a:pt x="2073728" y="2344493"/>
                  <a:pt x="1921181" y="2259872"/>
                  <a:pt x="1733005" y="2259872"/>
                </a:cubicBezTo>
                <a:cubicBezTo>
                  <a:pt x="1544829" y="2259872"/>
                  <a:pt x="1392282" y="2344493"/>
                  <a:pt x="1392282" y="2448879"/>
                </a:cubicBezTo>
                <a:cubicBezTo>
                  <a:pt x="1392282" y="2501071"/>
                  <a:pt x="1430419" y="2548323"/>
                  <a:pt x="1492078" y="2582527"/>
                </a:cubicBezTo>
                <a:lnTo>
                  <a:pt x="1528118" y="2599022"/>
                </a:lnTo>
                <a:lnTo>
                  <a:pt x="1533293" y="2636093"/>
                </a:lnTo>
                <a:cubicBezTo>
                  <a:pt x="1533293" y="2696439"/>
                  <a:pt x="1499470" y="2745376"/>
                  <a:pt x="1457714" y="2745376"/>
                </a:cubicBezTo>
                <a:lnTo>
                  <a:pt x="485504" y="2745376"/>
                </a:lnTo>
                <a:lnTo>
                  <a:pt x="485504" y="1890731"/>
                </a:lnTo>
                <a:cubicBezTo>
                  <a:pt x="485504" y="1848975"/>
                  <a:pt x="436567" y="1815153"/>
                  <a:pt x="376220" y="1815153"/>
                </a:cubicBezTo>
                <a:lnTo>
                  <a:pt x="339150" y="1820327"/>
                </a:lnTo>
                <a:lnTo>
                  <a:pt x="322654" y="1856367"/>
                </a:lnTo>
                <a:cubicBezTo>
                  <a:pt x="288450" y="1918026"/>
                  <a:pt x="241199" y="1956163"/>
                  <a:pt x="189006" y="1956163"/>
                </a:cubicBezTo>
                <a:cubicBezTo>
                  <a:pt x="84621" y="1956163"/>
                  <a:pt x="0" y="1803616"/>
                  <a:pt x="0" y="1615440"/>
                </a:cubicBezTo>
                <a:cubicBezTo>
                  <a:pt x="0" y="1427264"/>
                  <a:pt x="84621" y="1274717"/>
                  <a:pt x="189006" y="1274717"/>
                </a:cubicBezTo>
                <a:cubicBezTo>
                  <a:pt x="241199" y="1274717"/>
                  <a:pt x="288450" y="1312854"/>
                  <a:pt x="322654" y="1374513"/>
                </a:cubicBezTo>
                <a:lnTo>
                  <a:pt x="344611" y="1422486"/>
                </a:lnTo>
                <a:lnTo>
                  <a:pt x="376220" y="1426898"/>
                </a:lnTo>
                <a:cubicBezTo>
                  <a:pt x="436567" y="1426898"/>
                  <a:pt x="485504" y="1393076"/>
                  <a:pt x="485504" y="1351319"/>
                </a:cubicBezTo>
                <a:lnTo>
                  <a:pt x="485504" y="459378"/>
                </a:lnTo>
                <a:lnTo>
                  <a:pt x="1505125" y="459378"/>
                </a:lnTo>
                <a:lnTo>
                  <a:pt x="1511162" y="453492"/>
                </a:lnTo>
                <a:cubicBezTo>
                  <a:pt x="1524837" y="433715"/>
                  <a:pt x="1533293" y="406394"/>
                  <a:pt x="1533293" y="376221"/>
                </a:cubicBezTo>
                <a:lnTo>
                  <a:pt x="1528118" y="339150"/>
                </a:lnTo>
                <a:lnTo>
                  <a:pt x="1492078" y="322654"/>
                </a:lnTo>
                <a:cubicBezTo>
                  <a:pt x="1430419" y="288451"/>
                  <a:pt x="1392282" y="241199"/>
                  <a:pt x="1392282" y="189006"/>
                </a:cubicBezTo>
                <a:cubicBezTo>
                  <a:pt x="1392282" y="84621"/>
                  <a:pt x="1544829" y="0"/>
                  <a:pt x="1733005" y="0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4687387" y="1606733"/>
            <a:ext cx="2980509" cy="2771502"/>
          </a:xfrm>
          <a:custGeom>
            <a:avLst/>
            <a:gdLst>
              <a:gd name="connsiteX0" fmla="*/ 485504 w 2980509"/>
              <a:gd name="connsiteY0" fmla="*/ 0 h 2771502"/>
              <a:gd name="connsiteX1" fmla="*/ 1490370 w 2980509"/>
              <a:gd name="connsiteY1" fmla="*/ 0 h 2771502"/>
              <a:gd name="connsiteX2" fmla="*/ 1565949 w 2980509"/>
              <a:gd name="connsiteY2" fmla="*/ 109283 h 2771502"/>
              <a:gd name="connsiteX3" fmla="*/ 1560774 w 2980509"/>
              <a:gd name="connsiteY3" fmla="*/ 146354 h 2771502"/>
              <a:gd name="connsiteX4" fmla="*/ 1524734 w 2980509"/>
              <a:gd name="connsiteY4" fmla="*/ 162850 h 2771502"/>
              <a:gd name="connsiteX5" fmla="*/ 1424938 w 2980509"/>
              <a:gd name="connsiteY5" fmla="*/ 296498 h 2771502"/>
              <a:gd name="connsiteX6" fmla="*/ 1765661 w 2980509"/>
              <a:gd name="connsiteY6" fmla="*/ 485504 h 2771502"/>
              <a:gd name="connsiteX7" fmla="*/ 2106384 w 2980509"/>
              <a:gd name="connsiteY7" fmla="*/ 296498 h 2771502"/>
              <a:gd name="connsiteX8" fmla="*/ 2006588 w 2980509"/>
              <a:gd name="connsiteY8" fmla="*/ 162850 h 2771502"/>
              <a:gd name="connsiteX9" fmla="*/ 1958615 w 2980509"/>
              <a:gd name="connsiteY9" fmla="*/ 140893 h 2771502"/>
              <a:gd name="connsiteX10" fmla="*/ 1954203 w 2980509"/>
              <a:gd name="connsiteY10" fmla="*/ 109283 h 2771502"/>
              <a:gd name="connsiteX11" fmla="*/ 2029782 w 2980509"/>
              <a:gd name="connsiteY11" fmla="*/ 0 h 2771502"/>
              <a:gd name="connsiteX12" fmla="*/ 2980509 w 2980509"/>
              <a:gd name="connsiteY12" fmla="*/ 0 h 2771502"/>
              <a:gd name="connsiteX13" fmla="*/ 2980509 w 2980509"/>
              <a:gd name="connsiteY13" fmla="*/ 975082 h 2771502"/>
              <a:gd name="connsiteX14" fmla="*/ 2977362 w 2980509"/>
              <a:gd name="connsiteY14" fmla="*/ 985864 h 2771502"/>
              <a:gd name="connsiteX15" fmla="*/ 2876668 w 2980509"/>
              <a:gd name="connsiteY15" fmla="*/ 1032017 h 2771502"/>
              <a:gd name="connsiteX16" fmla="*/ 2845059 w 2980509"/>
              <a:gd name="connsiteY16" fmla="*/ 1027605 h 2771502"/>
              <a:gd name="connsiteX17" fmla="*/ 2823102 w 2980509"/>
              <a:gd name="connsiteY17" fmla="*/ 979632 h 2771502"/>
              <a:gd name="connsiteX18" fmla="*/ 2689454 w 2980509"/>
              <a:gd name="connsiteY18" fmla="*/ 879836 h 2771502"/>
              <a:gd name="connsiteX19" fmla="*/ 2500447 w 2980509"/>
              <a:gd name="connsiteY19" fmla="*/ 1220559 h 2771502"/>
              <a:gd name="connsiteX20" fmla="*/ 2689454 w 2980509"/>
              <a:gd name="connsiteY20" fmla="*/ 1561282 h 2771502"/>
              <a:gd name="connsiteX21" fmla="*/ 2823102 w 2980509"/>
              <a:gd name="connsiteY21" fmla="*/ 1461486 h 2771502"/>
              <a:gd name="connsiteX22" fmla="*/ 2839597 w 2980509"/>
              <a:gd name="connsiteY22" fmla="*/ 1425446 h 2771502"/>
              <a:gd name="connsiteX23" fmla="*/ 2876668 w 2980509"/>
              <a:gd name="connsiteY23" fmla="*/ 1420272 h 2771502"/>
              <a:gd name="connsiteX24" fmla="*/ 2977362 w 2980509"/>
              <a:gd name="connsiteY24" fmla="*/ 1466425 h 2771502"/>
              <a:gd name="connsiteX25" fmla="*/ 2980509 w 2980509"/>
              <a:gd name="connsiteY25" fmla="*/ 1477207 h 2771502"/>
              <a:gd name="connsiteX26" fmla="*/ 2980509 w 2980509"/>
              <a:gd name="connsiteY26" fmla="*/ 2285998 h 2771502"/>
              <a:gd name="connsiteX27" fmla="*/ 2029782 w 2980509"/>
              <a:gd name="connsiteY27" fmla="*/ 2285998 h 2771502"/>
              <a:gd name="connsiteX28" fmla="*/ 1954203 w 2980509"/>
              <a:gd name="connsiteY28" fmla="*/ 2395282 h 2771502"/>
              <a:gd name="connsiteX29" fmla="*/ 1958615 w 2980509"/>
              <a:gd name="connsiteY29" fmla="*/ 2426891 h 2771502"/>
              <a:gd name="connsiteX30" fmla="*/ 2006588 w 2980509"/>
              <a:gd name="connsiteY30" fmla="*/ 2448848 h 2771502"/>
              <a:gd name="connsiteX31" fmla="*/ 2106384 w 2980509"/>
              <a:gd name="connsiteY31" fmla="*/ 2582496 h 2771502"/>
              <a:gd name="connsiteX32" fmla="*/ 1765661 w 2980509"/>
              <a:gd name="connsiteY32" fmla="*/ 2771502 h 2771502"/>
              <a:gd name="connsiteX33" fmla="*/ 1424938 w 2980509"/>
              <a:gd name="connsiteY33" fmla="*/ 2582496 h 2771502"/>
              <a:gd name="connsiteX34" fmla="*/ 1524734 w 2980509"/>
              <a:gd name="connsiteY34" fmla="*/ 2448848 h 2771502"/>
              <a:gd name="connsiteX35" fmla="*/ 1560774 w 2980509"/>
              <a:gd name="connsiteY35" fmla="*/ 2432352 h 2771502"/>
              <a:gd name="connsiteX36" fmla="*/ 1565949 w 2980509"/>
              <a:gd name="connsiteY36" fmla="*/ 2395282 h 2771502"/>
              <a:gd name="connsiteX37" fmla="*/ 1490370 w 2980509"/>
              <a:gd name="connsiteY37" fmla="*/ 2285998 h 2771502"/>
              <a:gd name="connsiteX38" fmla="*/ 485504 w 2980509"/>
              <a:gd name="connsiteY38" fmla="*/ 2285998 h 2771502"/>
              <a:gd name="connsiteX39" fmla="*/ 485504 w 2980509"/>
              <a:gd name="connsiteY39" fmla="*/ 1452580 h 2771502"/>
              <a:gd name="connsiteX40" fmla="*/ 376220 w 2980509"/>
              <a:gd name="connsiteY40" fmla="*/ 1377002 h 2771502"/>
              <a:gd name="connsiteX41" fmla="*/ 339150 w 2980509"/>
              <a:gd name="connsiteY41" fmla="*/ 1382176 h 2771502"/>
              <a:gd name="connsiteX42" fmla="*/ 322654 w 2980509"/>
              <a:gd name="connsiteY42" fmla="*/ 1418216 h 2771502"/>
              <a:gd name="connsiteX43" fmla="*/ 189006 w 2980509"/>
              <a:gd name="connsiteY43" fmla="*/ 1518012 h 2771502"/>
              <a:gd name="connsiteX44" fmla="*/ 0 w 2980509"/>
              <a:gd name="connsiteY44" fmla="*/ 1177289 h 2771502"/>
              <a:gd name="connsiteX45" fmla="*/ 189006 w 2980509"/>
              <a:gd name="connsiteY45" fmla="*/ 836566 h 2771502"/>
              <a:gd name="connsiteX46" fmla="*/ 322654 w 2980509"/>
              <a:gd name="connsiteY46" fmla="*/ 936362 h 2771502"/>
              <a:gd name="connsiteX47" fmla="*/ 344611 w 2980509"/>
              <a:gd name="connsiteY47" fmla="*/ 984335 h 2771502"/>
              <a:gd name="connsiteX48" fmla="*/ 376220 w 2980509"/>
              <a:gd name="connsiteY48" fmla="*/ 988747 h 2771502"/>
              <a:gd name="connsiteX49" fmla="*/ 485504 w 2980509"/>
              <a:gd name="connsiteY49" fmla="*/ 913168 h 2771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80509" h="2771502">
                <a:moveTo>
                  <a:pt x="485504" y="0"/>
                </a:moveTo>
                <a:lnTo>
                  <a:pt x="1490370" y="0"/>
                </a:lnTo>
                <a:cubicBezTo>
                  <a:pt x="1532126" y="0"/>
                  <a:pt x="1565949" y="48937"/>
                  <a:pt x="1565949" y="109283"/>
                </a:cubicBezTo>
                <a:lnTo>
                  <a:pt x="1560774" y="146354"/>
                </a:lnTo>
                <a:lnTo>
                  <a:pt x="1524734" y="162850"/>
                </a:lnTo>
                <a:cubicBezTo>
                  <a:pt x="1463075" y="197053"/>
                  <a:pt x="1424938" y="244305"/>
                  <a:pt x="1424938" y="296498"/>
                </a:cubicBezTo>
                <a:cubicBezTo>
                  <a:pt x="1424938" y="400883"/>
                  <a:pt x="1577485" y="485504"/>
                  <a:pt x="1765661" y="485504"/>
                </a:cubicBezTo>
                <a:cubicBezTo>
                  <a:pt x="1953837" y="485504"/>
                  <a:pt x="2106384" y="400883"/>
                  <a:pt x="2106384" y="296498"/>
                </a:cubicBezTo>
                <a:cubicBezTo>
                  <a:pt x="2106384" y="244305"/>
                  <a:pt x="2068247" y="197053"/>
                  <a:pt x="2006588" y="162850"/>
                </a:cubicBezTo>
                <a:lnTo>
                  <a:pt x="1958615" y="140893"/>
                </a:lnTo>
                <a:lnTo>
                  <a:pt x="1954203" y="109283"/>
                </a:lnTo>
                <a:cubicBezTo>
                  <a:pt x="1954203" y="48937"/>
                  <a:pt x="1988025" y="0"/>
                  <a:pt x="2029782" y="0"/>
                </a:cubicBezTo>
                <a:lnTo>
                  <a:pt x="2980509" y="0"/>
                </a:lnTo>
                <a:lnTo>
                  <a:pt x="2980509" y="975082"/>
                </a:lnTo>
                <a:lnTo>
                  <a:pt x="2977362" y="985864"/>
                </a:lnTo>
                <a:cubicBezTo>
                  <a:pt x="2960770" y="1012992"/>
                  <a:pt x="2921928" y="1032017"/>
                  <a:pt x="2876668" y="1032017"/>
                </a:cubicBezTo>
                <a:lnTo>
                  <a:pt x="2845059" y="1027605"/>
                </a:lnTo>
                <a:lnTo>
                  <a:pt x="2823102" y="979632"/>
                </a:lnTo>
                <a:cubicBezTo>
                  <a:pt x="2788898" y="917973"/>
                  <a:pt x="2741646" y="879836"/>
                  <a:pt x="2689454" y="879836"/>
                </a:cubicBezTo>
                <a:cubicBezTo>
                  <a:pt x="2585068" y="879836"/>
                  <a:pt x="2500447" y="1032383"/>
                  <a:pt x="2500447" y="1220559"/>
                </a:cubicBezTo>
                <a:cubicBezTo>
                  <a:pt x="2500447" y="1408735"/>
                  <a:pt x="2585068" y="1561282"/>
                  <a:pt x="2689454" y="1561282"/>
                </a:cubicBezTo>
                <a:cubicBezTo>
                  <a:pt x="2741646" y="1561282"/>
                  <a:pt x="2788898" y="1523145"/>
                  <a:pt x="2823102" y="1461486"/>
                </a:cubicBezTo>
                <a:lnTo>
                  <a:pt x="2839597" y="1425446"/>
                </a:lnTo>
                <a:lnTo>
                  <a:pt x="2876668" y="1420272"/>
                </a:lnTo>
                <a:cubicBezTo>
                  <a:pt x="2921928" y="1420272"/>
                  <a:pt x="2960770" y="1439297"/>
                  <a:pt x="2977362" y="1466425"/>
                </a:cubicBezTo>
                <a:lnTo>
                  <a:pt x="2980509" y="1477207"/>
                </a:lnTo>
                <a:lnTo>
                  <a:pt x="2980509" y="2285998"/>
                </a:lnTo>
                <a:lnTo>
                  <a:pt x="2029782" y="2285998"/>
                </a:lnTo>
                <a:cubicBezTo>
                  <a:pt x="1988025" y="2285998"/>
                  <a:pt x="1954203" y="2334935"/>
                  <a:pt x="1954203" y="2395282"/>
                </a:cubicBezTo>
                <a:lnTo>
                  <a:pt x="1958615" y="2426891"/>
                </a:lnTo>
                <a:lnTo>
                  <a:pt x="2006588" y="2448848"/>
                </a:lnTo>
                <a:cubicBezTo>
                  <a:pt x="2068247" y="2483052"/>
                  <a:pt x="2106384" y="2530303"/>
                  <a:pt x="2106384" y="2582496"/>
                </a:cubicBezTo>
                <a:cubicBezTo>
                  <a:pt x="2106384" y="2686881"/>
                  <a:pt x="1953837" y="2771502"/>
                  <a:pt x="1765661" y="2771502"/>
                </a:cubicBezTo>
                <a:cubicBezTo>
                  <a:pt x="1577485" y="2771502"/>
                  <a:pt x="1424938" y="2686881"/>
                  <a:pt x="1424938" y="2582496"/>
                </a:cubicBezTo>
                <a:cubicBezTo>
                  <a:pt x="1424938" y="2530303"/>
                  <a:pt x="1463075" y="2483052"/>
                  <a:pt x="1524734" y="2448848"/>
                </a:cubicBezTo>
                <a:lnTo>
                  <a:pt x="1560774" y="2432352"/>
                </a:lnTo>
                <a:lnTo>
                  <a:pt x="1565949" y="2395282"/>
                </a:lnTo>
                <a:cubicBezTo>
                  <a:pt x="1565949" y="2334935"/>
                  <a:pt x="1532126" y="2285998"/>
                  <a:pt x="1490370" y="2285998"/>
                </a:cubicBezTo>
                <a:lnTo>
                  <a:pt x="485504" y="2285998"/>
                </a:lnTo>
                <a:lnTo>
                  <a:pt x="485504" y="1452580"/>
                </a:lnTo>
                <a:cubicBezTo>
                  <a:pt x="485504" y="1410824"/>
                  <a:pt x="436567" y="1377002"/>
                  <a:pt x="376220" y="1377002"/>
                </a:cubicBezTo>
                <a:lnTo>
                  <a:pt x="339150" y="1382176"/>
                </a:lnTo>
                <a:lnTo>
                  <a:pt x="322654" y="1418216"/>
                </a:lnTo>
                <a:cubicBezTo>
                  <a:pt x="288450" y="1479875"/>
                  <a:pt x="241199" y="1518012"/>
                  <a:pt x="189006" y="1518012"/>
                </a:cubicBezTo>
                <a:cubicBezTo>
                  <a:pt x="84621" y="1518012"/>
                  <a:pt x="0" y="1365465"/>
                  <a:pt x="0" y="1177289"/>
                </a:cubicBezTo>
                <a:cubicBezTo>
                  <a:pt x="0" y="989113"/>
                  <a:pt x="84621" y="836566"/>
                  <a:pt x="189006" y="836566"/>
                </a:cubicBezTo>
                <a:cubicBezTo>
                  <a:pt x="241199" y="836566"/>
                  <a:pt x="288450" y="874703"/>
                  <a:pt x="322654" y="936362"/>
                </a:cubicBezTo>
                <a:lnTo>
                  <a:pt x="344611" y="984335"/>
                </a:lnTo>
                <a:lnTo>
                  <a:pt x="376220" y="988747"/>
                </a:lnTo>
                <a:cubicBezTo>
                  <a:pt x="436567" y="988747"/>
                  <a:pt x="485504" y="954925"/>
                  <a:pt x="485504" y="913168"/>
                </a:cubicBez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7187833" y="1165862"/>
            <a:ext cx="2975066" cy="2726869"/>
          </a:xfrm>
          <a:custGeom>
            <a:avLst/>
            <a:gdLst>
              <a:gd name="connsiteX0" fmla="*/ 1760219 w 2975066"/>
              <a:gd name="connsiteY0" fmla="*/ 0 h 2726869"/>
              <a:gd name="connsiteX1" fmla="*/ 2100942 w 2975066"/>
              <a:gd name="connsiteY1" fmla="*/ 189006 h 2726869"/>
              <a:gd name="connsiteX2" fmla="*/ 2001146 w 2975066"/>
              <a:gd name="connsiteY2" fmla="*/ 322654 h 2726869"/>
              <a:gd name="connsiteX3" fmla="*/ 1953173 w 2975066"/>
              <a:gd name="connsiteY3" fmla="*/ 344611 h 2726869"/>
              <a:gd name="connsiteX4" fmla="*/ 1948761 w 2975066"/>
              <a:gd name="connsiteY4" fmla="*/ 376221 h 2726869"/>
              <a:gd name="connsiteX5" fmla="*/ 1954698 w 2975066"/>
              <a:gd name="connsiteY5" fmla="*/ 418755 h 2726869"/>
              <a:gd name="connsiteX6" fmla="*/ 1965008 w 2975066"/>
              <a:gd name="connsiteY6" fmla="*/ 440871 h 2726869"/>
              <a:gd name="connsiteX7" fmla="*/ 2975066 w 2975066"/>
              <a:gd name="connsiteY7" fmla="*/ 440871 h 2726869"/>
              <a:gd name="connsiteX8" fmla="*/ 2975066 w 2975066"/>
              <a:gd name="connsiteY8" fmla="*/ 1397581 h 2726869"/>
              <a:gd name="connsiteX9" fmla="*/ 2971919 w 2975066"/>
              <a:gd name="connsiteY9" fmla="*/ 1408363 h 2726869"/>
              <a:gd name="connsiteX10" fmla="*/ 2871225 w 2975066"/>
              <a:gd name="connsiteY10" fmla="*/ 1454516 h 2726869"/>
              <a:gd name="connsiteX11" fmla="*/ 2839615 w 2975066"/>
              <a:gd name="connsiteY11" fmla="*/ 1450104 h 2726869"/>
              <a:gd name="connsiteX12" fmla="*/ 2817658 w 2975066"/>
              <a:gd name="connsiteY12" fmla="*/ 1402131 h 2726869"/>
              <a:gd name="connsiteX13" fmla="*/ 2684010 w 2975066"/>
              <a:gd name="connsiteY13" fmla="*/ 1302335 h 2726869"/>
              <a:gd name="connsiteX14" fmla="*/ 2495004 w 2975066"/>
              <a:gd name="connsiteY14" fmla="*/ 1643058 h 2726869"/>
              <a:gd name="connsiteX15" fmla="*/ 2684010 w 2975066"/>
              <a:gd name="connsiteY15" fmla="*/ 1983781 h 2726869"/>
              <a:gd name="connsiteX16" fmla="*/ 2817658 w 2975066"/>
              <a:gd name="connsiteY16" fmla="*/ 1883985 h 2726869"/>
              <a:gd name="connsiteX17" fmla="*/ 2834154 w 2975066"/>
              <a:gd name="connsiteY17" fmla="*/ 1847945 h 2726869"/>
              <a:gd name="connsiteX18" fmla="*/ 2871225 w 2975066"/>
              <a:gd name="connsiteY18" fmla="*/ 1842771 h 2726869"/>
              <a:gd name="connsiteX19" fmla="*/ 2971919 w 2975066"/>
              <a:gd name="connsiteY19" fmla="*/ 1888924 h 2726869"/>
              <a:gd name="connsiteX20" fmla="*/ 2975066 w 2975066"/>
              <a:gd name="connsiteY20" fmla="*/ 1899706 h 2726869"/>
              <a:gd name="connsiteX21" fmla="*/ 2975066 w 2975066"/>
              <a:gd name="connsiteY21" fmla="*/ 2726869 h 2726869"/>
              <a:gd name="connsiteX22" fmla="*/ 2024341 w 2975066"/>
              <a:gd name="connsiteY22" fmla="*/ 2726869 h 2726869"/>
              <a:gd name="connsiteX23" fmla="*/ 1948762 w 2975066"/>
              <a:gd name="connsiteY23" fmla="*/ 2617586 h 2726869"/>
              <a:gd name="connsiteX24" fmla="*/ 1953174 w 2975066"/>
              <a:gd name="connsiteY24" fmla="*/ 2585976 h 2726869"/>
              <a:gd name="connsiteX25" fmla="*/ 2001147 w 2975066"/>
              <a:gd name="connsiteY25" fmla="*/ 2564020 h 2726869"/>
              <a:gd name="connsiteX26" fmla="*/ 2100943 w 2975066"/>
              <a:gd name="connsiteY26" fmla="*/ 2430372 h 2726869"/>
              <a:gd name="connsiteX27" fmla="*/ 1760220 w 2975066"/>
              <a:gd name="connsiteY27" fmla="*/ 2241365 h 2726869"/>
              <a:gd name="connsiteX28" fmla="*/ 1419497 w 2975066"/>
              <a:gd name="connsiteY28" fmla="*/ 2430372 h 2726869"/>
              <a:gd name="connsiteX29" fmla="*/ 1519293 w 2975066"/>
              <a:gd name="connsiteY29" fmla="*/ 2564020 h 2726869"/>
              <a:gd name="connsiteX30" fmla="*/ 1555333 w 2975066"/>
              <a:gd name="connsiteY30" fmla="*/ 2580515 h 2726869"/>
              <a:gd name="connsiteX31" fmla="*/ 1560508 w 2975066"/>
              <a:gd name="connsiteY31" fmla="*/ 2617586 h 2726869"/>
              <a:gd name="connsiteX32" fmla="*/ 1484929 w 2975066"/>
              <a:gd name="connsiteY32" fmla="*/ 2726869 h 2726869"/>
              <a:gd name="connsiteX33" fmla="*/ 480061 w 2975066"/>
              <a:gd name="connsiteY33" fmla="*/ 2726869 h 2726869"/>
              <a:gd name="connsiteX34" fmla="*/ 480061 w 2975066"/>
              <a:gd name="connsiteY34" fmla="*/ 1918075 h 2726869"/>
              <a:gd name="connsiteX35" fmla="*/ 476915 w 2975066"/>
              <a:gd name="connsiteY35" fmla="*/ 1907296 h 2726869"/>
              <a:gd name="connsiteX36" fmla="*/ 376220 w 2975066"/>
              <a:gd name="connsiteY36" fmla="*/ 1861143 h 2726869"/>
              <a:gd name="connsiteX37" fmla="*/ 339150 w 2975066"/>
              <a:gd name="connsiteY37" fmla="*/ 1866317 h 2726869"/>
              <a:gd name="connsiteX38" fmla="*/ 322654 w 2975066"/>
              <a:gd name="connsiteY38" fmla="*/ 1902357 h 2726869"/>
              <a:gd name="connsiteX39" fmla="*/ 189006 w 2975066"/>
              <a:gd name="connsiteY39" fmla="*/ 2002153 h 2726869"/>
              <a:gd name="connsiteX40" fmla="*/ 0 w 2975066"/>
              <a:gd name="connsiteY40" fmla="*/ 1661430 h 2726869"/>
              <a:gd name="connsiteX41" fmla="*/ 189006 w 2975066"/>
              <a:gd name="connsiteY41" fmla="*/ 1320707 h 2726869"/>
              <a:gd name="connsiteX42" fmla="*/ 322654 w 2975066"/>
              <a:gd name="connsiteY42" fmla="*/ 1420503 h 2726869"/>
              <a:gd name="connsiteX43" fmla="*/ 344611 w 2975066"/>
              <a:gd name="connsiteY43" fmla="*/ 1468476 h 2726869"/>
              <a:gd name="connsiteX44" fmla="*/ 376220 w 2975066"/>
              <a:gd name="connsiteY44" fmla="*/ 1472888 h 2726869"/>
              <a:gd name="connsiteX45" fmla="*/ 476915 w 2975066"/>
              <a:gd name="connsiteY45" fmla="*/ 1426735 h 2726869"/>
              <a:gd name="connsiteX46" fmla="*/ 480061 w 2975066"/>
              <a:gd name="connsiteY46" fmla="*/ 1415956 h 2726869"/>
              <a:gd name="connsiteX47" fmla="*/ 480061 w 2975066"/>
              <a:gd name="connsiteY47" fmla="*/ 440871 h 2726869"/>
              <a:gd name="connsiteX48" fmla="*/ 1544260 w 2975066"/>
              <a:gd name="connsiteY48" fmla="*/ 440871 h 2726869"/>
              <a:gd name="connsiteX49" fmla="*/ 1554570 w 2975066"/>
              <a:gd name="connsiteY49" fmla="*/ 418755 h 2726869"/>
              <a:gd name="connsiteX50" fmla="*/ 1560507 w 2975066"/>
              <a:gd name="connsiteY50" fmla="*/ 376221 h 2726869"/>
              <a:gd name="connsiteX51" fmla="*/ 1555332 w 2975066"/>
              <a:gd name="connsiteY51" fmla="*/ 339150 h 2726869"/>
              <a:gd name="connsiteX52" fmla="*/ 1519292 w 2975066"/>
              <a:gd name="connsiteY52" fmla="*/ 322654 h 2726869"/>
              <a:gd name="connsiteX53" fmla="*/ 1419496 w 2975066"/>
              <a:gd name="connsiteY53" fmla="*/ 189006 h 2726869"/>
              <a:gd name="connsiteX54" fmla="*/ 1760219 w 2975066"/>
              <a:gd name="connsiteY54" fmla="*/ 0 h 272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975066" h="2726869">
                <a:moveTo>
                  <a:pt x="1760219" y="0"/>
                </a:moveTo>
                <a:cubicBezTo>
                  <a:pt x="1948395" y="0"/>
                  <a:pt x="2100942" y="84621"/>
                  <a:pt x="2100942" y="189006"/>
                </a:cubicBezTo>
                <a:cubicBezTo>
                  <a:pt x="2100942" y="241199"/>
                  <a:pt x="2062805" y="288451"/>
                  <a:pt x="2001146" y="322654"/>
                </a:cubicBezTo>
                <a:lnTo>
                  <a:pt x="1953173" y="344611"/>
                </a:lnTo>
                <a:lnTo>
                  <a:pt x="1948761" y="376221"/>
                </a:lnTo>
                <a:cubicBezTo>
                  <a:pt x="1948761" y="391307"/>
                  <a:pt x="1950875" y="405681"/>
                  <a:pt x="1954698" y="418755"/>
                </a:cubicBezTo>
                <a:lnTo>
                  <a:pt x="1965008" y="440871"/>
                </a:lnTo>
                <a:lnTo>
                  <a:pt x="2975066" y="440871"/>
                </a:lnTo>
                <a:lnTo>
                  <a:pt x="2975066" y="1397581"/>
                </a:lnTo>
                <a:lnTo>
                  <a:pt x="2971919" y="1408363"/>
                </a:lnTo>
                <a:cubicBezTo>
                  <a:pt x="2955326" y="1435491"/>
                  <a:pt x="2916485" y="1454516"/>
                  <a:pt x="2871225" y="1454516"/>
                </a:cubicBezTo>
                <a:lnTo>
                  <a:pt x="2839615" y="1450104"/>
                </a:lnTo>
                <a:lnTo>
                  <a:pt x="2817658" y="1402131"/>
                </a:lnTo>
                <a:cubicBezTo>
                  <a:pt x="2783455" y="1340472"/>
                  <a:pt x="2736203" y="1302335"/>
                  <a:pt x="2684010" y="1302335"/>
                </a:cubicBezTo>
                <a:cubicBezTo>
                  <a:pt x="2579625" y="1302335"/>
                  <a:pt x="2495004" y="1454882"/>
                  <a:pt x="2495004" y="1643058"/>
                </a:cubicBezTo>
                <a:cubicBezTo>
                  <a:pt x="2495004" y="1831234"/>
                  <a:pt x="2579625" y="1983781"/>
                  <a:pt x="2684010" y="1983781"/>
                </a:cubicBezTo>
                <a:cubicBezTo>
                  <a:pt x="2736203" y="1983781"/>
                  <a:pt x="2783455" y="1945644"/>
                  <a:pt x="2817658" y="1883985"/>
                </a:cubicBezTo>
                <a:lnTo>
                  <a:pt x="2834154" y="1847945"/>
                </a:lnTo>
                <a:lnTo>
                  <a:pt x="2871225" y="1842771"/>
                </a:lnTo>
                <a:cubicBezTo>
                  <a:pt x="2916485" y="1842771"/>
                  <a:pt x="2955326" y="1861796"/>
                  <a:pt x="2971919" y="1888924"/>
                </a:cubicBezTo>
                <a:lnTo>
                  <a:pt x="2975066" y="1899706"/>
                </a:lnTo>
                <a:lnTo>
                  <a:pt x="2975066" y="2726869"/>
                </a:lnTo>
                <a:lnTo>
                  <a:pt x="2024341" y="2726869"/>
                </a:lnTo>
                <a:cubicBezTo>
                  <a:pt x="1982584" y="2726869"/>
                  <a:pt x="1948762" y="2677932"/>
                  <a:pt x="1948762" y="2617586"/>
                </a:cubicBezTo>
                <a:lnTo>
                  <a:pt x="1953174" y="2585976"/>
                </a:lnTo>
                <a:lnTo>
                  <a:pt x="2001147" y="2564020"/>
                </a:lnTo>
                <a:cubicBezTo>
                  <a:pt x="2062806" y="2529816"/>
                  <a:pt x="2100943" y="2482564"/>
                  <a:pt x="2100943" y="2430372"/>
                </a:cubicBezTo>
                <a:cubicBezTo>
                  <a:pt x="2100943" y="2325986"/>
                  <a:pt x="1948396" y="2241365"/>
                  <a:pt x="1760220" y="2241365"/>
                </a:cubicBezTo>
                <a:cubicBezTo>
                  <a:pt x="1572044" y="2241365"/>
                  <a:pt x="1419497" y="2325986"/>
                  <a:pt x="1419497" y="2430372"/>
                </a:cubicBezTo>
                <a:cubicBezTo>
                  <a:pt x="1419497" y="2482564"/>
                  <a:pt x="1457634" y="2529816"/>
                  <a:pt x="1519293" y="2564020"/>
                </a:cubicBezTo>
                <a:lnTo>
                  <a:pt x="1555333" y="2580515"/>
                </a:lnTo>
                <a:lnTo>
                  <a:pt x="1560508" y="2617586"/>
                </a:lnTo>
                <a:cubicBezTo>
                  <a:pt x="1560508" y="2677932"/>
                  <a:pt x="1526685" y="2726869"/>
                  <a:pt x="1484929" y="2726869"/>
                </a:cubicBezTo>
                <a:lnTo>
                  <a:pt x="480061" y="2726869"/>
                </a:lnTo>
                <a:lnTo>
                  <a:pt x="480061" y="1918075"/>
                </a:lnTo>
                <a:lnTo>
                  <a:pt x="476915" y="1907296"/>
                </a:lnTo>
                <a:cubicBezTo>
                  <a:pt x="460322" y="1880168"/>
                  <a:pt x="421481" y="1861143"/>
                  <a:pt x="376220" y="1861143"/>
                </a:cubicBezTo>
                <a:lnTo>
                  <a:pt x="339150" y="1866317"/>
                </a:lnTo>
                <a:lnTo>
                  <a:pt x="322654" y="1902357"/>
                </a:lnTo>
                <a:cubicBezTo>
                  <a:pt x="288450" y="1964016"/>
                  <a:pt x="241199" y="2002153"/>
                  <a:pt x="189006" y="2002153"/>
                </a:cubicBezTo>
                <a:cubicBezTo>
                  <a:pt x="84621" y="2002153"/>
                  <a:pt x="0" y="1849606"/>
                  <a:pt x="0" y="1661430"/>
                </a:cubicBezTo>
                <a:cubicBezTo>
                  <a:pt x="0" y="1473254"/>
                  <a:pt x="84621" y="1320707"/>
                  <a:pt x="189006" y="1320707"/>
                </a:cubicBezTo>
                <a:cubicBezTo>
                  <a:pt x="241199" y="1320707"/>
                  <a:pt x="288450" y="1358844"/>
                  <a:pt x="322654" y="1420503"/>
                </a:cubicBezTo>
                <a:lnTo>
                  <a:pt x="344611" y="1468476"/>
                </a:lnTo>
                <a:lnTo>
                  <a:pt x="376220" y="1472888"/>
                </a:lnTo>
                <a:cubicBezTo>
                  <a:pt x="421481" y="1472888"/>
                  <a:pt x="460322" y="1453863"/>
                  <a:pt x="476915" y="1426735"/>
                </a:cubicBezTo>
                <a:lnTo>
                  <a:pt x="480061" y="1415956"/>
                </a:lnTo>
                <a:lnTo>
                  <a:pt x="480061" y="440871"/>
                </a:lnTo>
                <a:lnTo>
                  <a:pt x="1544260" y="440871"/>
                </a:lnTo>
                <a:lnTo>
                  <a:pt x="1554570" y="418755"/>
                </a:lnTo>
                <a:cubicBezTo>
                  <a:pt x="1558393" y="405681"/>
                  <a:pt x="1560507" y="391307"/>
                  <a:pt x="1560507" y="376221"/>
                </a:cubicBezTo>
                <a:lnTo>
                  <a:pt x="1555332" y="339150"/>
                </a:lnTo>
                <a:lnTo>
                  <a:pt x="1519292" y="322654"/>
                </a:lnTo>
                <a:cubicBezTo>
                  <a:pt x="1457633" y="288451"/>
                  <a:pt x="1419496" y="241199"/>
                  <a:pt x="1419496" y="189006"/>
                </a:cubicBezTo>
                <a:cubicBezTo>
                  <a:pt x="1419496" y="84621"/>
                  <a:pt x="1572043" y="0"/>
                  <a:pt x="1760219" y="0"/>
                </a:cubicBez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677884" y="3407227"/>
            <a:ext cx="2964722" cy="2771502"/>
          </a:xfrm>
          <a:custGeom>
            <a:avLst/>
            <a:gdLst>
              <a:gd name="connsiteX0" fmla="*/ 1247503 w 2964722"/>
              <a:gd name="connsiteY0" fmla="*/ 2259872 h 2771502"/>
              <a:gd name="connsiteX1" fmla="*/ 906780 w 2964722"/>
              <a:gd name="connsiteY1" fmla="*/ 2448879 h 2771502"/>
              <a:gd name="connsiteX2" fmla="*/ 1006576 w 2964722"/>
              <a:gd name="connsiteY2" fmla="*/ 2582527 h 2771502"/>
              <a:gd name="connsiteX3" fmla="*/ 1042616 w 2964722"/>
              <a:gd name="connsiteY3" fmla="*/ 2599022 h 2771502"/>
              <a:gd name="connsiteX4" fmla="*/ 1047791 w 2964722"/>
              <a:gd name="connsiteY4" fmla="*/ 2636093 h 2771502"/>
              <a:gd name="connsiteX5" fmla="*/ 972212 w 2964722"/>
              <a:gd name="connsiteY5" fmla="*/ 2745376 h 2771502"/>
              <a:gd name="connsiteX6" fmla="*/ 1133818 w 2964722"/>
              <a:gd name="connsiteY6" fmla="*/ 2745376 h 2771502"/>
              <a:gd name="connsiteX7" fmla="*/ 1350017 w 2964722"/>
              <a:gd name="connsiteY7" fmla="*/ 2745376 h 2771502"/>
              <a:gd name="connsiteX8" fmla="*/ 1511624 w 2964722"/>
              <a:gd name="connsiteY8" fmla="*/ 2745376 h 2771502"/>
              <a:gd name="connsiteX9" fmla="*/ 1436045 w 2964722"/>
              <a:gd name="connsiteY9" fmla="*/ 2636093 h 2771502"/>
              <a:gd name="connsiteX10" fmla="*/ 1440457 w 2964722"/>
              <a:gd name="connsiteY10" fmla="*/ 2604484 h 2771502"/>
              <a:gd name="connsiteX11" fmla="*/ 1488430 w 2964722"/>
              <a:gd name="connsiteY11" fmla="*/ 2582527 h 2771502"/>
              <a:gd name="connsiteX12" fmla="*/ 1588226 w 2964722"/>
              <a:gd name="connsiteY12" fmla="*/ 2448879 h 2771502"/>
              <a:gd name="connsiteX13" fmla="*/ 1247503 w 2964722"/>
              <a:gd name="connsiteY13" fmla="*/ 2259872 h 2771502"/>
              <a:gd name="connsiteX14" fmla="*/ 296499 w 2964722"/>
              <a:gd name="connsiteY14" fmla="*/ 1292268 h 2771502"/>
              <a:gd name="connsiteX15" fmla="*/ 162851 w 2964722"/>
              <a:gd name="connsiteY15" fmla="*/ 1392064 h 2771502"/>
              <a:gd name="connsiteX16" fmla="*/ 140894 w 2964722"/>
              <a:gd name="connsiteY16" fmla="*/ 1440037 h 2771502"/>
              <a:gd name="connsiteX17" fmla="*/ 109285 w 2964722"/>
              <a:gd name="connsiteY17" fmla="*/ 1444449 h 2771502"/>
              <a:gd name="connsiteX18" fmla="*/ 1 w 2964722"/>
              <a:gd name="connsiteY18" fmla="*/ 1368870 h 2771502"/>
              <a:gd name="connsiteX19" fmla="*/ 1 w 2964722"/>
              <a:gd name="connsiteY19" fmla="*/ 1530477 h 2771502"/>
              <a:gd name="connsiteX20" fmla="*/ 1 w 2964722"/>
              <a:gd name="connsiteY20" fmla="*/ 1746676 h 2771502"/>
              <a:gd name="connsiteX21" fmla="*/ 1 w 2964722"/>
              <a:gd name="connsiteY21" fmla="*/ 1908283 h 2771502"/>
              <a:gd name="connsiteX22" fmla="*/ 109285 w 2964722"/>
              <a:gd name="connsiteY22" fmla="*/ 1832704 h 2771502"/>
              <a:gd name="connsiteX23" fmla="*/ 146355 w 2964722"/>
              <a:gd name="connsiteY23" fmla="*/ 1837878 h 2771502"/>
              <a:gd name="connsiteX24" fmla="*/ 162851 w 2964722"/>
              <a:gd name="connsiteY24" fmla="*/ 1873919 h 2771502"/>
              <a:gd name="connsiteX25" fmla="*/ 296499 w 2964722"/>
              <a:gd name="connsiteY25" fmla="*/ 1973714 h 2771502"/>
              <a:gd name="connsiteX26" fmla="*/ 485505 w 2964722"/>
              <a:gd name="connsiteY26" fmla="*/ 1632991 h 2771502"/>
              <a:gd name="connsiteX27" fmla="*/ 296499 w 2964722"/>
              <a:gd name="connsiteY27" fmla="*/ 1292268 h 2771502"/>
              <a:gd name="connsiteX28" fmla="*/ 1247502 w 2964722"/>
              <a:gd name="connsiteY28" fmla="*/ 0 h 2771502"/>
              <a:gd name="connsiteX29" fmla="*/ 1588225 w 2964722"/>
              <a:gd name="connsiteY29" fmla="*/ 189006 h 2771502"/>
              <a:gd name="connsiteX30" fmla="*/ 1488429 w 2964722"/>
              <a:gd name="connsiteY30" fmla="*/ 322654 h 2771502"/>
              <a:gd name="connsiteX31" fmla="*/ 1440456 w 2964722"/>
              <a:gd name="connsiteY31" fmla="*/ 344611 h 2771502"/>
              <a:gd name="connsiteX32" fmla="*/ 1436044 w 2964722"/>
              <a:gd name="connsiteY32" fmla="*/ 376220 h 2771502"/>
              <a:gd name="connsiteX33" fmla="*/ 1511623 w 2964722"/>
              <a:gd name="connsiteY33" fmla="*/ 485504 h 2771502"/>
              <a:gd name="connsiteX34" fmla="*/ 2495005 w 2964722"/>
              <a:gd name="connsiteY34" fmla="*/ 485504 h 2771502"/>
              <a:gd name="connsiteX35" fmla="*/ 2495005 w 2964722"/>
              <a:gd name="connsiteY35" fmla="*/ 1380300 h 2771502"/>
              <a:gd name="connsiteX36" fmla="*/ 2511230 w 2964722"/>
              <a:gd name="connsiteY36" fmla="*/ 1396941 h 2771502"/>
              <a:gd name="connsiteX37" fmla="*/ 2588502 w 2964722"/>
              <a:gd name="connsiteY37" fmla="*/ 1419071 h 2771502"/>
              <a:gd name="connsiteX38" fmla="*/ 2620111 w 2964722"/>
              <a:gd name="connsiteY38" fmla="*/ 1414659 h 2771502"/>
              <a:gd name="connsiteX39" fmla="*/ 2642068 w 2964722"/>
              <a:gd name="connsiteY39" fmla="*/ 1366686 h 2771502"/>
              <a:gd name="connsiteX40" fmla="*/ 2775716 w 2964722"/>
              <a:gd name="connsiteY40" fmla="*/ 1266890 h 2771502"/>
              <a:gd name="connsiteX41" fmla="*/ 2964722 w 2964722"/>
              <a:gd name="connsiteY41" fmla="*/ 1607613 h 2771502"/>
              <a:gd name="connsiteX42" fmla="*/ 2775716 w 2964722"/>
              <a:gd name="connsiteY42" fmla="*/ 1948336 h 2771502"/>
              <a:gd name="connsiteX43" fmla="*/ 2642068 w 2964722"/>
              <a:gd name="connsiteY43" fmla="*/ 1848541 h 2771502"/>
              <a:gd name="connsiteX44" fmla="*/ 2625572 w 2964722"/>
              <a:gd name="connsiteY44" fmla="*/ 1812500 h 2771502"/>
              <a:gd name="connsiteX45" fmla="*/ 2588502 w 2964722"/>
              <a:gd name="connsiteY45" fmla="*/ 1807326 h 2771502"/>
              <a:gd name="connsiteX46" fmla="*/ 2511230 w 2964722"/>
              <a:gd name="connsiteY46" fmla="*/ 1829457 h 2771502"/>
              <a:gd name="connsiteX47" fmla="*/ 2495005 w 2964722"/>
              <a:gd name="connsiteY47" fmla="*/ 1846097 h 2771502"/>
              <a:gd name="connsiteX48" fmla="*/ 2495005 w 2964722"/>
              <a:gd name="connsiteY48" fmla="*/ 2771502 h 2771502"/>
              <a:gd name="connsiteX49" fmla="*/ 0 w 2964722"/>
              <a:gd name="connsiteY49" fmla="*/ 2771502 h 2771502"/>
              <a:gd name="connsiteX50" fmla="*/ 0 w 2964722"/>
              <a:gd name="connsiteY50" fmla="*/ 485504 h 2771502"/>
              <a:gd name="connsiteX51" fmla="*/ 972211 w 2964722"/>
              <a:gd name="connsiteY51" fmla="*/ 485504 h 2771502"/>
              <a:gd name="connsiteX52" fmla="*/ 1047790 w 2964722"/>
              <a:gd name="connsiteY52" fmla="*/ 376220 h 2771502"/>
              <a:gd name="connsiteX53" fmla="*/ 1042615 w 2964722"/>
              <a:gd name="connsiteY53" fmla="*/ 339150 h 2771502"/>
              <a:gd name="connsiteX54" fmla="*/ 1006575 w 2964722"/>
              <a:gd name="connsiteY54" fmla="*/ 322654 h 2771502"/>
              <a:gd name="connsiteX55" fmla="*/ 906779 w 2964722"/>
              <a:gd name="connsiteY55" fmla="*/ 189006 h 2771502"/>
              <a:gd name="connsiteX56" fmla="*/ 1247502 w 2964722"/>
              <a:gd name="connsiteY56" fmla="*/ 0 h 2771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2964722" h="2771502">
                <a:moveTo>
                  <a:pt x="1247503" y="2259872"/>
                </a:moveTo>
                <a:cubicBezTo>
                  <a:pt x="1059327" y="2259872"/>
                  <a:pt x="906780" y="2344493"/>
                  <a:pt x="906780" y="2448879"/>
                </a:cubicBezTo>
                <a:cubicBezTo>
                  <a:pt x="906780" y="2501071"/>
                  <a:pt x="944917" y="2548323"/>
                  <a:pt x="1006576" y="2582527"/>
                </a:cubicBezTo>
                <a:lnTo>
                  <a:pt x="1042616" y="2599022"/>
                </a:lnTo>
                <a:lnTo>
                  <a:pt x="1047791" y="2636093"/>
                </a:lnTo>
                <a:cubicBezTo>
                  <a:pt x="1047791" y="2696440"/>
                  <a:pt x="1013968" y="2745376"/>
                  <a:pt x="972212" y="2745376"/>
                </a:cubicBezTo>
                <a:lnTo>
                  <a:pt x="1133818" y="2745376"/>
                </a:lnTo>
                <a:lnTo>
                  <a:pt x="1350017" y="2745376"/>
                </a:lnTo>
                <a:lnTo>
                  <a:pt x="1511624" y="2745376"/>
                </a:lnTo>
                <a:cubicBezTo>
                  <a:pt x="1469867" y="2745376"/>
                  <a:pt x="1436045" y="2696440"/>
                  <a:pt x="1436045" y="2636093"/>
                </a:cubicBezTo>
                <a:lnTo>
                  <a:pt x="1440457" y="2604484"/>
                </a:lnTo>
                <a:lnTo>
                  <a:pt x="1488430" y="2582527"/>
                </a:lnTo>
                <a:cubicBezTo>
                  <a:pt x="1550089" y="2548323"/>
                  <a:pt x="1588226" y="2501071"/>
                  <a:pt x="1588226" y="2448879"/>
                </a:cubicBezTo>
                <a:cubicBezTo>
                  <a:pt x="1588226" y="2344493"/>
                  <a:pt x="1435679" y="2259872"/>
                  <a:pt x="1247503" y="2259872"/>
                </a:cubicBezTo>
                <a:close/>
                <a:moveTo>
                  <a:pt x="296499" y="1292268"/>
                </a:moveTo>
                <a:cubicBezTo>
                  <a:pt x="244306" y="1292268"/>
                  <a:pt x="197055" y="1330405"/>
                  <a:pt x="162851" y="1392064"/>
                </a:cubicBezTo>
                <a:lnTo>
                  <a:pt x="140894" y="1440037"/>
                </a:lnTo>
                <a:lnTo>
                  <a:pt x="109285" y="1444449"/>
                </a:lnTo>
                <a:cubicBezTo>
                  <a:pt x="48938" y="1444449"/>
                  <a:pt x="1" y="1410627"/>
                  <a:pt x="1" y="1368870"/>
                </a:cubicBezTo>
                <a:lnTo>
                  <a:pt x="1" y="1530477"/>
                </a:lnTo>
                <a:lnTo>
                  <a:pt x="1" y="1746676"/>
                </a:lnTo>
                <a:lnTo>
                  <a:pt x="1" y="1908283"/>
                </a:lnTo>
                <a:cubicBezTo>
                  <a:pt x="1" y="1866526"/>
                  <a:pt x="48938" y="1832704"/>
                  <a:pt x="109285" y="1832704"/>
                </a:cubicBezTo>
                <a:lnTo>
                  <a:pt x="146355" y="1837878"/>
                </a:lnTo>
                <a:lnTo>
                  <a:pt x="162851" y="1873919"/>
                </a:lnTo>
                <a:cubicBezTo>
                  <a:pt x="197055" y="1935577"/>
                  <a:pt x="244306" y="1973714"/>
                  <a:pt x="296499" y="1973714"/>
                </a:cubicBezTo>
                <a:cubicBezTo>
                  <a:pt x="400884" y="1973714"/>
                  <a:pt x="485505" y="1821167"/>
                  <a:pt x="485505" y="1632991"/>
                </a:cubicBezTo>
                <a:cubicBezTo>
                  <a:pt x="485505" y="1444815"/>
                  <a:pt x="400884" y="1292268"/>
                  <a:pt x="296499" y="1292268"/>
                </a:cubicBezTo>
                <a:close/>
                <a:moveTo>
                  <a:pt x="1247502" y="0"/>
                </a:moveTo>
                <a:cubicBezTo>
                  <a:pt x="1435678" y="0"/>
                  <a:pt x="1588225" y="84621"/>
                  <a:pt x="1588225" y="189006"/>
                </a:cubicBezTo>
                <a:cubicBezTo>
                  <a:pt x="1588225" y="241199"/>
                  <a:pt x="1550088" y="288450"/>
                  <a:pt x="1488429" y="322654"/>
                </a:cubicBezTo>
                <a:lnTo>
                  <a:pt x="1440456" y="344611"/>
                </a:lnTo>
                <a:lnTo>
                  <a:pt x="1436044" y="376220"/>
                </a:lnTo>
                <a:cubicBezTo>
                  <a:pt x="1436044" y="436567"/>
                  <a:pt x="1469866" y="485504"/>
                  <a:pt x="1511623" y="485504"/>
                </a:cubicBezTo>
                <a:lnTo>
                  <a:pt x="2495005" y="485504"/>
                </a:lnTo>
                <a:lnTo>
                  <a:pt x="2495005" y="1380300"/>
                </a:lnTo>
                <a:lnTo>
                  <a:pt x="2511230" y="1396941"/>
                </a:lnTo>
                <a:cubicBezTo>
                  <a:pt x="2531007" y="1410616"/>
                  <a:pt x="2558328" y="1419071"/>
                  <a:pt x="2588502" y="1419071"/>
                </a:cubicBezTo>
                <a:lnTo>
                  <a:pt x="2620111" y="1414659"/>
                </a:lnTo>
                <a:lnTo>
                  <a:pt x="2642068" y="1366686"/>
                </a:lnTo>
                <a:cubicBezTo>
                  <a:pt x="2676272" y="1305027"/>
                  <a:pt x="2723523" y="1266890"/>
                  <a:pt x="2775716" y="1266890"/>
                </a:cubicBezTo>
                <a:cubicBezTo>
                  <a:pt x="2880101" y="1266890"/>
                  <a:pt x="2964722" y="1419437"/>
                  <a:pt x="2964722" y="1607613"/>
                </a:cubicBezTo>
                <a:cubicBezTo>
                  <a:pt x="2964722" y="1795789"/>
                  <a:pt x="2880101" y="1948336"/>
                  <a:pt x="2775716" y="1948336"/>
                </a:cubicBezTo>
                <a:cubicBezTo>
                  <a:pt x="2723523" y="1948336"/>
                  <a:pt x="2676272" y="1910199"/>
                  <a:pt x="2642068" y="1848541"/>
                </a:cubicBezTo>
                <a:lnTo>
                  <a:pt x="2625572" y="1812500"/>
                </a:lnTo>
                <a:lnTo>
                  <a:pt x="2588502" y="1807326"/>
                </a:lnTo>
                <a:cubicBezTo>
                  <a:pt x="2558328" y="1807326"/>
                  <a:pt x="2531007" y="1815781"/>
                  <a:pt x="2511230" y="1829457"/>
                </a:cubicBezTo>
                <a:lnTo>
                  <a:pt x="2495005" y="1846097"/>
                </a:lnTo>
                <a:lnTo>
                  <a:pt x="2495005" y="2771502"/>
                </a:lnTo>
                <a:lnTo>
                  <a:pt x="0" y="2771502"/>
                </a:lnTo>
                <a:lnTo>
                  <a:pt x="0" y="485504"/>
                </a:lnTo>
                <a:lnTo>
                  <a:pt x="972211" y="485504"/>
                </a:lnTo>
                <a:cubicBezTo>
                  <a:pt x="1013967" y="485504"/>
                  <a:pt x="1047790" y="436567"/>
                  <a:pt x="1047790" y="376220"/>
                </a:cubicBezTo>
                <a:lnTo>
                  <a:pt x="1042615" y="339150"/>
                </a:lnTo>
                <a:lnTo>
                  <a:pt x="1006575" y="322654"/>
                </a:lnTo>
                <a:cubicBezTo>
                  <a:pt x="944916" y="288450"/>
                  <a:pt x="906779" y="241199"/>
                  <a:pt x="906779" y="189006"/>
                </a:cubicBezTo>
                <a:cubicBezTo>
                  <a:pt x="906779" y="84621"/>
                  <a:pt x="1059326" y="0"/>
                  <a:pt x="1247502" y="0"/>
                </a:cubicBez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172889" y="3892731"/>
            <a:ext cx="2996296" cy="2771502"/>
          </a:xfrm>
          <a:custGeom>
            <a:avLst/>
            <a:gdLst>
              <a:gd name="connsiteX0" fmla="*/ 2807290 w 2996296"/>
              <a:gd name="connsiteY0" fmla="*/ 806764 h 2771502"/>
              <a:gd name="connsiteX1" fmla="*/ 2996296 w 2996296"/>
              <a:gd name="connsiteY1" fmla="*/ 1147487 h 2771502"/>
              <a:gd name="connsiteX2" fmla="*/ 2807290 w 2996296"/>
              <a:gd name="connsiteY2" fmla="*/ 1488210 h 2771502"/>
              <a:gd name="connsiteX3" fmla="*/ 2673642 w 2996296"/>
              <a:gd name="connsiteY3" fmla="*/ 1388415 h 2771502"/>
              <a:gd name="connsiteX4" fmla="*/ 2657146 w 2996296"/>
              <a:gd name="connsiteY4" fmla="*/ 1352374 h 2771502"/>
              <a:gd name="connsiteX5" fmla="*/ 2620076 w 2996296"/>
              <a:gd name="connsiteY5" fmla="*/ 1347200 h 2771502"/>
              <a:gd name="connsiteX6" fmla="*/ 2510792 w 2996296"/>
              <a:gd name="connsiteY6" fmla="*/ 1422779 h 2771502"/>
              <a:gd name="connsiteX7" fmla="*/ 2510792 w 2996296"/>
              <a:gd name="connsiteY7" fmla="*/ 1261172 h 2771502"/>
              <a:gd name="connsiteX8" fmla="*/ 2510792 w 2996296"/>
              <a:gd name="connsiteY8" fmla="*/ 1044973 h 2771502"/>
              <a:gd name="connsiteX9" fmla="*/ 2510792 w 2996296"/>
              <a:gd name="connsiteY9" fmla="*/ 883366 h 2771502"/>
              <a:gd name="connsiteX10" fmla="*/ 2620076 w 2996296"/>
              <a:gd name="connsiteY10" fmla="*/ 958945 h 2771502"/>
              <a:gd name="connsiteX11" fmla="*/ 2651685 w 2996296"/>
              <a:gd name="connsiteY11" fmla="*/ 954533 h 2771502"/>
              <a:gd name="connsiteX12" fmla="*/ 2673642 w 2996296"/>
              <a:gd name="connsiteY12" fmla="*/ 906560 h 2771502"/>
              <a:gd name="connsiteX13" fmla="*/ 2807290 w 2996296"/>
              <a:gd name="connsiteY13" fmla="*/ 806764 h 2771502"/>
              <a:gd name="connsiteX14" fmla="*/ 0 w 2996296"/>
              <a:gd name="connsiteY14" fmla="*/ 0 h 2771502"/>
              <a:gd name="connsiteX15" fmla="*/ 1004868 w 2996296"/>
              <a:gd name="connsiteY15" fmla="*/ 0 h 2771502"/>
              <a:gd name="connsiteX16" fmla="*/ 1080447 w 2996296"/>
              <a:gd name="connsiteY16" fmla="*/ 109284 h 2771502"/>
              <a:gd name="connsiteX17" fmla="*/ 1075272 w 2996296"/>
              <a:gd name="connsiteY17" fmla="*/ 146354 h 2771502"/>
              <a:gd name="connsiteX18" fmla="*/ 1039232 w 2996296"/>
              <a:gd name="connsiteY18" fmla="*/ 162850 h 2771502"/>
              <a:gd name="connsiteX19" fmla="*/ 939436 w 2996296"/>
              <a:gd name="connsiteY19" fmla="*/ 296498 h 2771502"/>
              <a:gd name="connsiteX20" fmla="*/ 1280159 w 2996296"/>
              <a:gd name="connsiteY20" fmla="*/ 485504 h 2771502"/>
              <a:gd name="connsiteX21" fmla="*/ 1620882 w 2996296"/>
              <a:gd name="connsiteY21" fmla="*/ 296498 h 2771502"/>
              <a:gd name="connsiteX22" fmla="*/ 1521086 w 2996296"/>
              <a:gd name="connsiteY22" fmla="*/ 162850 h 2771502"/>
              <a:gd name="connsiteX23" fmla="*/ 1473113 w 2996296"/>
              <a:gd name="connsiteY23" fmla="*/ 140893 h 2771502"/>
              <a:gd name="connsiteX24" fmla="*/ 1468701 w 2996296"/>
              <a:gd name="connsiteY24" fmla="*/ 109284 h 2771502"/>
              <a:gd name="connsiteX25" fmla="*/ 1544280 w 2996296"/>
              <a:gd name="connsiteY25" fmla="*/ 0 h 2771502"/>
              <a:gd name="connsiteX26" fmla="*/ 2495005 w 2996296"/>
              <a:gd name="connsiteY26" fmla="*/ 0 h 2771502"/>
              <a:gd name="connsiteX27" fmla="*/ 2495005 w 2996296"/>
              <a:gd name="connsiteY27" fmla="*/ 2285998 h 2771502"/>
              <a:gd name="connsiteX28" fmla="*/ 1539107 w 2996296"/>
              <a:gd name="connsiteY28" fmla="*/ 2285998 h 2771502"/>
              <a:gd name="connsiteX29" fmla="*/ 1463528 w 2996296"/>
              <a:gd name="connsiteY29" fmla="*/ 2395282 h 2771502"/>
              <a:gd name="connsiteX30" fmla="*/ 1467940 w 2996296"/>
              <a:gd name="connsiteY30" fmla="*/ 2426891 h 2771502"/>
              <a:gd name="connsiteX31" fmla="*/ 1515913 w 2996296"/>
              <a:gd name="connsiteY31" fmla="*/ 2448848 h 2771502"/>
              <a:gd name="connsiteX32" fmla="*/ 1615709 w 2996296"/>
              <a:gd name="connsiteY32" fmla="*/ 2582496 h 2771502"/>
              <a:gd name="connsiteX33" fmla="*/ 1274986 w 2996296"/>
              <a:gd name="connsiteY33" fmla="*/ 2771502 h 2771502"/>
              <a:gd name="connsiteX34" fmla="*/ 934263 w 2996296"/>
              <a:gd name="connsiteY34" fmla="*/ 2582496 h 2771502"/>
              <a:gd name="connsiteX35" fmla="*/ 1034059 w 2996296"/>
              <a:gd name="connsiteY35" fmla="*/ 2448848 h 2771502"/>
              <a:gd name="connsiteX36" fmla="*/ 1070099 w 2996296"/>
              <a:gd name="connsiteY36" fmla="*/ 2432352 h 2771502"/>
              <a:gd name="connsiteX37" fmla="*/ 1075274 w 2996296"/>
              <a:gd name="connsiteY37" fmla="*/ 2395282 h 2771502"/>
              <a:gd name="connsiteX38" fmla="*/ 999695 w 2996296"/>
              <a:gd name="connsiteY38" fmla="*/ 2285998 h 2771502"/>
              <a:gd name="connsiteX39" fmla="*/ 0 w 2996296"/>
              <a:gd name="connsiteY39" fmla="*/ 2285998 h 2771502"/>
              <a:gd name="connsiteX40" fmla="*/ 0 w 2996296"/>
              <a:gd name="connsiteY40" fmla="*/ 1360594 h 2771502"/>
              <a:gd name="connsiteX41" fmla="*/ 16226 w 2996296"/>
              <a:gd name="connsiteY41" fmla="*/ 1343953 h 2771502"/>
              <a:gd name="connsiteX42" fmla="*/ 93498 w 2996296"/>
              <a:gd name="connsiteY42" fmla="*/ 1321822 h 2771502"/>
              <a:gd name="connsiteX43" fmla="*/ 130568 w 2996296"/>
              <a:gd name="connsiteY43" fmla="*/ 1326996 h 2771502"/>
              <a:gd name="connsiteX44" fmla="*/ 147064 w 2996296"/>
              <a:gd name="connsiteY44" fmla="*/ 1363037 h 2771502"/>
              <a:gd name="connsiteX45" fmla="*/ 280712 w 2996296"/>
              <a:gd name="connsiteY45" fmla="*/ 1462832 h 2771502"/>
              <a:gd name="connsiteX46" fmla="*/ 469718 w 2996296"/>
              <a:gd name="connsiteY46" fmla="*/ 1122109 h 2771502"/>
              <a:gd name="connsiteX47" fmla="*/ 280712 w 2996296"/>
              <a:gd name="connsiteY47" fmla="*/ 781386 h 2771502"/>
              <a:gd name="connsiteX48" fmla="*/ 147064 w 2996296"/>
              <a:gd name="connsiteY48" fmla="*/ 881182 h 2771502"/>
              <a:gd name="connsiteX49" fmla="*/ 125107 w 2996296"/>
              <a:gd name="connsiteY49" fmla="*/ 929155 h 2771502"/>
              <a:gd name="connsiteX50" fmla="*/ 93498 w 2996296"/>
              <a:gd name="connsiteY50" fmla="*/ 933567 h 2771502"/>
              <a:gd name="connsiteX51" fmla="*/ 16226 w 2996296"/>
              <a:gd name="connsiteY51" fmla="*/ 911437 h 2771502"/>
              <a:gd name="connsiteX52" fmla="*/ 0 w 2996296"/>
              <a:gd name="connsiteY52" fmla="*/ 894795 h 2771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996296" h="2771502">
                <a:moveTo>
                  <a:pt x="2807290" y="806764"/>
                </a:moveTo>
                <a:cubicBezTo>
                  <a:pt x="2911675" y="806764"/>
                  <a:pt x="2996296" y="959311"/>
                  <a:pt x="2996296" y="1147487"/>
                </a:cubicBezTo>
                <a:cubicBezTo>
                  <a:pt x="2996296" y="1335663"/>
                  <a:pt x="2911675" y="1488210"/>
                  <a:pt x="2807290" y="1488210"/>
                </a:cubicBezTo>
                <a:cubicBezTo>
                  <a:pt x="2755097" y="1488210"/>
                  <a:pt x="2707846" y="1450073"/>
                  <a:pt x="2673642" y="1388415"/>
                </a:cubicBezTo>
                <a:lnTo>
                  <a:pt x="2657146" y="1352374"/>
                </a:lnTo>
                <a:lnTo>
                  <a:pt x="2620076" y="1347200"/>
                </a:lnTo>
                <a:cubicBezTo>
                  <a:pt x="2559729" y="1347200"/>
                  <a:pt x="2510792" y="1381022"/>
                  <a:pt x="2510792" y="1422779"/>
                </a:cubicBezTo>
                <a:lnTo>
                  <a:pt x="2510792" y="1261172"/>
                </a:lnTo>
                <a:lnTo>
                  <a:pt x="2510792" y="1044973"/>
                </a:lnTo>
                <a:lnTo>
                  <a:pt x="2510792" y="883366"/>
                </a:lnTo>
                <a:cubicBezTo>
                  <a:pt x="2510792" y="925123"/>
                  <a:pt x="2559729" y="958945"/>
                  <a:pt x="2620076" y="958945"/>
                </a:cubicBezTo>
                <a:lnTo>
                  <a:pt x="2651685" y="954533"/>
                </a:lnTo>
                <a:lnTo>
                  <a:pt x="2673642" y="906560"/>
                </a:lnTo>
                <a:cubicBezTo>
                  <a:pt x="2707846" y="844901"/>
                  <a:pt x="2755097" y="806764"/>
                  <a:pt x="2807290" y="806764"/>
                </a:cubicBezTo>
                <a:close/>
                <a:moveTo>
                  <a:pt x="0" y="0"/>
                </a:moveTo>
                <a:lnTo>
                  <a:pt x="1004868" y="0"/>
                </a:lnTo>
                <a:cubicBezTo>
                  <a:pt x="1046624" y="0"/>
                  <a:pt x="1080447" y="48937"/>
                  <a:pt x="1080447" y="109284"/>
                </a:cubicBezTo>
                <a:lnTo>
                  <a:pt x="1075272" y="146354"/>
                </a:lnTo>
                <a:lnTo>
                  <a:pt x="1039232" y="162850"/>
                </a:lnTo>
                <a:cubicBezTo>
                  <a:pt x="977573" y="197054"/>
                  <a:pt x="939436" y="244305"/>
                  <a:pt x="939436" y="296498"/>
                </a:cubicBezTo>
                <a:cubicBezTo>
                  <a:pt x="939436" y="400883"/>
                  <a:pt x="1091983" y="485504"/>
                  <a:pt x="1280159" y="485504"/>
                </a:cubicBezTo>
                <a:cubicBezTo>
                  <a:pt x="1468335" y="485504"/>
                  <a:pt x="1620882" y="400883"/>
                  <a:pt x="1620882" y="296498"/>
                </a:cubicBezTo>
                <a:cubicBezTo>
                  <a:pt x="1620882" y="244305"/>
                  <a:pt x="1582745" y="197054"/>
                  <a:pt x="1521086" y="162850"/>
                </a:cubicBezTo>
                <a:lnTo>
                  <a:pt x="1473113" y="140893"/>
                </a:lnTo>
                <a:lnTo>
                  <a:pt x="1468701" y="109284"/>
                </a:lnTo>
                <a:cubicBezTo>
                  <a:pt x="1468701" y="48937"/>
                  <a:pt x="1502523" y="0"/>
                  <a:pt x="1544280" y="0"/>
                </a:cubicBezTo>
                <a:lnTo>
                  <a:pt x="2495005" y="0"/>
                </a:lnTo>
                <a:lnTo>
                  <a:pt x="2495005" y="2285998"/>
                </a:lnTo>
                <a:lnTo>
                  <a:pt x="1539107" y="2285998"/>
                </a:lnTo>
                <a:cubicBezTo>
                  <a:pt x="1497350" y="2285998"/>
                  <a:pt x="1463528" y="2334935"/>
                  <a:pt x="1463528" y="2395282"/>
                </a:cubicBezTo>
                <a:lnTo>
                  <a:pt x="1467940" y="2426891"/>
                </a:lnTo>
                <a:lnTo>
                  <a:pt x="1515913" y="2448848"/>
                </a:lnTo>
                <a:cubicBezTo>
                  <a:pt x="1577572" y="2483052"/>
                  <a:pt x="1615709" y="2530303"/>
                  <a:pt x="1615709" y="2582496"/>
                </a:cubicBezTo>
                <a:cubicBezTo>
                  <a:pt x="1615709" y="2686881"/>
                  <a:pt x="1463162" y="2771502"/>
                  <a:pt x="1274986" y="2771502"/>
                </a:cubicBezTo>
                <a:cubicBezTo>
                  <a:pt x="1086810" y="2771502"/>
                  <a:pt x="934263" y="2686881"/>
                  <a:pt x="934263" y="2582496"/>
                </a:cubicBezTo>
                <a:cubicBezTo>
                  <a:pt x="934263" y="2530303"/>
                  <a:pt x="972400" y="2483052"/>
                  <a:pt x="1034059" y="2448848"/>
                </a:cubicBezTo>
                <a:lnTo>
                  <a:pt x="1070099" y="2432352"/>
                </a:lnTo>
                <a:lnTo>
                  <a:pt x="1075274" y="2395282"/>
                </a:lnTo>
                <a:cubicBezTo>
                  <a:pt x="1075274" y="2334935"/>
                  <a:pt x="1041451" y="2285998"/>
                  <a:pt x="999695" y="2285998"/>
                </a:cubicBezTo>
                <a:lnTo>
                  <a:pt x="0" y="2285998"/>
                </a:lnTo>
                <a:lnTo>
                  <a:pt x="0" y="1360594"/>
                </a:lnTo>
                <a:lnTo>
                  <a:pt x="16226" y="1343953"/>
                </a:lnTo>
                <a:cubicBezTo>
                  <a:pt x="36003" y="1330277"/>
                  <a:pt x="63324" y="1321822"/>
                  <a:pt x="93498" y="1321822"/>
                </a:cubicBezTo>
                <a:lnTo>
                  <a:pt x="130568" y="1326996"/>
                </a:lnTo>
                <a:lnTo>
                  <a:pt x="147064" y="1363037"/>
                </a:lnTo>
                <a:cubicBezTo>
                  <a:pt x="181268" y="1424695"/>
                  <a:pt x="228519" y="1462832"/>
                  <a:pt x="280712" y="1462832"/>
                </a:cubicBezTo>
                <a:cubicBezTo>
                  <a:pt x="385097" y="1462832"/>
                  <a:pt x="469718" y="1310285"/>
                  <a:pt x="469718" y="1122109"/>
                </a:cubicBezTo>
                <a:cubicBezTo>
                  <a:pt x="469718" y="933933"/>
                  <a:pt x="385097" y="781386"/>
                  <a:pt x="280712" y="781386"/>
                </a:cubicBezTo>
                <a:cubicBezTo>
                  <a:pt x="228519" y="781386"/>
                  <a:pt x="181268" y="819523"/>
                  <a:pt x="147064" y="881182"/>
                </a:cubicBezTo>
                <a:lnTo>
                  <a:pt x="125107" y="929155"/>
                </a:lnTo>
                <a:lnTo>
                  <a:pt x="93498" y="933567"/>
                </a:lnTo>
                <a:cubicBezTo>
                  <a:pt x="63324" y="933567"/>
                  <a:pt x="36003" y="925112"/>
                  <a:pt x="16226" y="911437"/>
                </a:cubicBezTo>
                <a:lnTo>
                  <a:pt x="0" y="894795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67893" y="3407227"/>
            <a:ext cx="2985950" cy="2771502"/>
          </a:xfrm>
          <a:custGeom>
            <a:avLst/>
            <a:gdLst>
              <a:gd name="connsiteX0" fmla="*/ 2796944 w 2985950"/>
              <a:gd name="connsiteY0" fmla="*/ 1338393 h 2771502"/>
              <a:gd name="connsiteX1" fmla="*/ 2985950 w 2985950"/>
              <a:gd name="connsiteY1" fmla="*/ 1679116 h 2771502"/>
              <a:gd name="connsiteX2" fmla="*/ 2796944 w 2985950"/>
              <a:gd name="connsiteY2" fmla="*/ 2019839 h 2771502"/>
              <a:gd name="connsiteX3" fmla="*/ 2663296 w 2985950"/>
              <a:gd name="connsiteY3" fmla="*/ 1920044 h 2771502"/>
              <a:gd name="connsiteX4" fmla="*/ 2646800 w 2985950"/>
              <a:gd name="connsiteY4" fmla="*/ 1884003 h 2771502"/>
              <a:gd name="connsiteX5" fmla="*/ 2609729 w 2985950"/>
              <a:gd name="connsiteY5" fmla="*/ 1878829 h 2771502"/>
              <a:gd name="connsiteX6" fmla="*/ 2500446 w 2985950"/>
              <a:gd name="connsiteY6" fmla="*/ 1954408 h 2771502"/>
              <a:gd name="connsiteX7" fmla="*/ 2500446 w 2985950"/>
              <a:gd name="connsiteY7" fmla="*/ 1792801 h 2771502"/>
              <a:gd name="connsiteX8" fmla="*/ 2500446 w 2985950"/>
              <a:gd name="connsiteY8" fmla="*/ 1576602 h 2771502"/>
              <a:gd name="connsiteX9" fmla="*/ 2500446 w 2985950"/>
              <a:gd name="connsiteY9" fmla="*/ 1414995 h 2771502"/>
              <a:gd name="connsiteX10" fmla="*/ 2609729 w 2985950"/>
              <a:gd name="connsiteY10" fmla="*/ 1490574 h 2771502"/>
              <a:gd name="connsiteX11" fmla="*/ 2641339 w 2985950"/>
              <a:gd name="connsiteY11" fmla="*/ 1486162 h 2771502"/>
              <a:gd name="connsiteX12" fmla="*/ 2663296 w 2985950"/>
              <a:gd name="connsiteY12" fmla="*/ 1438189 h 2771502"/>
              <a:gd name="connsiteX13" fmla="*/ 2796944 w 2985950"/>
              <a:gd name="connsiteY13" fmla="*/ 1338393 h 2771502"/>
              <a:gd name="connsiteX14" fmla="*/ 312287 w 2985950"/>
              <a:gd name="connsiteY14" fmla="*/ 1292268 h 2771502"/>
              <a:gd name="connsiteX15" fmla="*/ 178639 w 2985950"/>
              <a:gd name="connsiteY15" fmla="*/ 1392064 h 2771502"/>
              <a:gd name="connsiteX16" fmla="*/ 156682 w 2985950"/>
              <a:gd name="connsiteY16" fmla="*/ 1440037 h 2771502"/>
              <a:gd name="connsiteX17" fmla="*/ 125073 w 2985950"/>
              <a:gd name="connsiteY17" fmla="*/ 1444449 h 2771502"/>
              <a:gd name="connsiteX18" fmla="*/ 15789 w 2985950"/>
              <a:gd name="connsiteY18" fmla="*/ 1368870 h 2771502"/>
              <a:gd name="connsiteX19" fmla="*/ 15789 w 2985950"/>
              <a:gd name="connsiteY19" fmla="*/ 1530477 h 2771502"/>
              <a:gd name="connsiteX20" fmla="*/ 15789 w 2985950"/>
              <a:gd name="connsiteY20" fmla="*/ 1746676 h 2771502"/>
              <a:gd name="connsiteX21" fmla="*/ 15789 w 2985950"/>
              <a:gd name="connsiteY21" fmla="*/ 1908283 h 2771502"/>
              <a:gd name="connsiteX22" fmla="*/ 125073 w 2985950"/>
              <a:gd name="connsiteY22" fmla="*/ 1832704 h 2771502"/>
              <a:gd name="connsiteX23" fmla="*/ 162143 w 2985950"/>
              <a:gd name="connsiteY23" fmla="*/ 1837878 h 2771502"/>
              <a:gd name="connsiteX24" fmla="*/ 178639 w 2985950"/>
              <a:gd name="connsiteY24" fmla="*/ 1873919 h 2771502"/>
              <a:gd name="connsiteX25" fmla="*/ 312287 w 2985950"/>
              <a:gd name="connsiteY25" fmla="*/ 1973714 h 2771502"/>
              <a:gd name="connsiteX26" fmla="*/ 501293 w 2985950"/>
              <a:gd name="connsiteY26" fmla="*/ 1632991 h 2771502"/>
              <a:gd name="connsiteX27" fmla="*/ 312287 w 2985950"/>
              <a:gd name="connsiteY27" fmla="*/ 1292268 h 2771502"/>
              <a:gd name="connsiteX28" fmla="*/ 1280159 w 2985950"/>
              <a:gd name="connsiteY28" fmla="*/ 0 h 2771502"/>
              <a:gd name="connsiteX29" fmla="*/ 1620882 w 2985950"/>
              <a:gd name="connsiteY29" fmla="*/ 189006 h 2771502"/>
              <a:gd name="connsiteX30" fmla="*/ 1521086 w 2985950"/>
              <a:gd name="connsiteY30" fmla="*/ 322654 h 2771502"/>
              <a:gd name="connsiteX31" fmla="*/ 1473113 w 2985950"/>
              <a:gd name="connsiteY31" fmla="*/ 344611 h 2771502"/>
              <a:gd name="connsiteX32" fmla="*/ 1468701 w 2985950"/>
              <a:gd name="connsiteY32" fmla="*/ 376220 h 2771502"/>
              <a:gd name="connsiteX33" fmla="*/ 1544280 w 2985950"/>
              <a:gd name="connsiteY33" fmla="*/ 485504 h 2771502"/>
              <a:gd name="connsiteX34" fmla="*/ 2495005 w 2985950"/>
              <a:gd name="connsiteY34" fmla="*/ 485504 h 2771502"/>
              <a:gd name="connsiteX35" fmla="*/ 2495005 w 2985950"/>
              <a:gd name="connsiteY35" fmla="*/ 2771502 h 2771502"/>
              <a:gd name="connsiteX36" fmla="*/ 1510269 w 2985950"/>
              <a:gd name="connsiteY36" fmla="*/ 2771502 h 2771502"/>
              <a:gd name="connsiteX37" fmla="*/ 1490833 w 2985950"/>
              <a:gd name="connsiteY37" fmla="*/ 2752552 h 2771502"/>
              <a:gd name="connsiteX38" fmla="*/ 1468702 w 2985950"/>
              <a:gd name="connsiteY38" fmla="*/ 2675280 h 2771502"/>
              <a:gd name="connsiteX39" fmla="*/ 1473114 w 2985950"/>
              <a:gd name="connsiteY39" fmla="*/ 2643671 h 2771502"/>
              <a:gd name="connsiteX40" fmla="*/ 1521087 w 2985950"/>
              <a:gd name="connsiteY40" fmla="*/ 2621714 h 2771502"/>
              <a:gd name="connsiteX41" fmla="*/ 1620883 w 2985950"/>
              <a:gd name="connsiteY41" fmla="*/ 2488066 h 2771502"/>
              <a:gd name="connsiteX42" fmla="*/ 1280160 w 2985950"/>
              <a:gd name="connsiteY42" fmla="*/ 2299059 h 2771502"/>
              <a:gd name="connsiteX43" fmla="*/ 939437 w 2985950"/>
              <a:gd name="connsiteY43" fmla="*/ 2488066 h 2771502"/>
              <a:gd name="connsiteX44" fmla="*/ 1039233 w 2985950"/>
              <a:gd name="connsiteY44" fmla="*/ 2621714 h 2771502"/>
              <a:gd name="connsiteX45" fmla="*/ 1075273 w 2985950"/>
              <a:gd name="connsiteY45" fmla="*/ 2638209 h 2771502"/>
              <a:gd name="connsiteX46" fmla="*/ 1080448 w 2985950"/>
              <a:gd name="connsiteY46" fmla="*/ 2675280 h 2771502"/>
              <a:gd name="connsiteX47" fmla="*/ 1058317 w 2985950"/>
              <a:gd name="connsiteY47" fmla="*/ 2752552 h 2771502"/>
              <a:gd name="connsiteX48" fmla="*/ 1038881 w 2985950"/>
              <a:gd name="connsiteY48" fmla="*/ 2771502 h 2771502"/>
              <a:gd name="connsiteX49" fmla="*/ 0 w 2985950"/>
              <a:gd name="connsiteY49" fmla="*/ 2771502 h 2771502"/>
              <a:gd name="connsiteX50" fmla="*/ 0 w 2985950"/>
              <a:gd name="connsiteY50" fmla="*/ 485504 h 2771502"/>
              <a:gd name="connsiteX51" fmla="*/ 1004868 w 2985950"/>
              <a:gd name="connsiteY51" fmla="*/ 485504 h 2771502"/>
              <a:gd name="connsiteX52" fmla="*/ 1080447 w 2985950"/>
              <a:gd name="connsiteY52" fmla="*/ 376220 h 2771502"/>
              <a:gd name="connsiteX53" fmla="*/ 1075272 w 2985950"/>
              <a:gd name="connsiteY53" fmla="*/ 339150 h 2771502"/>
              <a:gd name="connsiteX54" fmla="*/ 1039232 w 2985950"/>
              <a:gd name="connsiteY54" fmla="*/ 322654 h 2771502"/>
              <a:gd name="connsiteX55" fmla="*/ 939436 w 2985950"/>
              <a:gd name="connsiteY55" fmla="*/ 189006 h 2771502"/>
              <a:gd name="connsiteX56" fmla="*/ 1280159 w 2985950"/>
              <a:gd name="connsiteY56" fmla="*/ 0 h 2771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2985950" h="2771502">
                <a:moveTo>
                  <a:pt x="2796944" y="1338393"/>
                </a:moveTo>
                <a:cubicBezTo>
                  <a:pt x="2901329" y="1338393"/>
                  <a:pt x="2985950" y="1490940"/>
                  <a:pt x="2985950" y="1679116"/>
                </a:cubicBezTo>
                <a:cubicBezTo>
                  <a:pt x="2985950" y="1867292"/>
                  <a:pt x="2901329" y="2019839"/>
                  <a:pt x="2796944" y="2019839"/>
                </a:cubicBezTo>
                <a:cubicBezTo>
                  <a:pt x="2744751" y="2019839"/>
                  <a:pt x="2697499" y="1981702"/>
                  <a:pt x="2663296" y="1920044"/>
                </a:cubicBezTo>
                <a:lnTo>
                  <a:pt x="2646800" y="1884003"/>
                </a:lnTo>
                <a:lnTo>
                  <a:pt x="2609729" y="1878829"/>
                </a:lnTo>
                <a:cubicBezTo>
                  <a:pt x="2549383" y="1878829"/>
                  <a:pt x="2500446" y="1912651"/>
                  <a:pt x="2500446" y="1954408"/>
                </a:cubicBezTo>
                <a:lnTo>
                  <a:pt x="2500446" y="1792801"/>
                </a:lnTo>
                <a:lnTo>
                  <a:pt x="2500446" y="1576602"/>
                </a:lnTo>
                <a:lnTo>
                  <a:pt x="2500446" y="1414995"/>
                </a:lnTo>
                <a:cubicBezTo>
                  <a:pt x="2500446" y="1456752"/>
                  <a:pt x="2549383" y="1490574"/>
                  <a:pt x="2609729" y="1490574"/>
                </a:cubicBezTo>
                <a:lnTo>
                  <a:pt x="2641339" y="1486162"/>
                </a:lnTo>
                <a:lnTo>
                  <a:pt x="2663296" y="1438189"/>
                </a:lnTo>
                <a:cubicBezTo>
                  <a:pt x="2697499" y="1376530"/>
                  <a:pt x="2744751" y="1338393"/>
                  <a:pt x="2796944" y="1338393"/>
                </a:cubicBezTo>
                <a:close/>
                <a:moveTo>
                  <a:pt x="312287" y="1292268"/>
                </a:moveTo>
                <a:cubicBezTo>
                  <a:pt x="260094" y="1292268"/>
                  <a:pt x="212843" y="1330405"/>
                  <a:pt x="178639" y="1392064"/>
                </a:cubicBezTo>
                <a:lnTo>
                  <a:pt x="156682" y="1440037"/>
                </a:lnTo>
                <a:lnTo>
                  <a:pt x="125073" y="1444449"/>
                </a:lnTo>
                <a:cubicBezTo>
                  <a:pt x="64726" y="1444449"/>
                  <a:pt x="15789" y="1410627"/>
                  <a:pt x="15789" y="1368870"/>
                </a:cubicBezTo>
                <a:lnTo>
                  <a:pt x="15789" y="1530477"/>
                </a:lnTo>
                <a:lnTo>
                  <a:pt x="15789" y="1746676"/>
                </a:lnTo>
                <a:lnTo>
                  <a:pt x="15789" y="1908283"/>
                </a:lnTo>
                <a:cubicBezTo>
                  <a:pt x="15789" y="1866526"/>
                  <a:pt x="64726" y="1832704"/>
                  <a:pt x="125073" y="1832704"/>
                </a:cubicBezTo>
                <a:lnTo>
                  <a:pt x="162143" y="1837878"/>
                </a:lnTo>
                <a:lnTo>
                  <a:pt x="178639" y="1873919"/>
                </a:lnTo>
                <a:cubicBezTo>
                  <a:pt x="212843" y="1935577"/>
                  <a:pt x="260094" y="1973714"/>
                  <a:pt x="312287" y="1973714"/>
                </a:cubicBezTo>
                <a:cubicBezTo>
                  <a:pt x="416672" y="1973714"/>
                  <a:pt x="501293" y="1821167"/>
                  <a:pt x="501293" y="1632991"/>
                </a:cubicBezTo>
                <a:cubicBezTo>
                  <a:pt x="501293" y="1444815"/>
                  <a:pt x="416672" y="1292268"/>
                  <a:pt x="312287" y="1292268"/>
                </a:cubicBezTo>
                <a:close/>
                <a:moveTo>
                  <a:pt x="1280159" y="0"/>
                </a:moveTo>
                <a:cubicBezTo>
                  <a:pt x="1468335" y="0"/>
                  <a:pt x="1620882" y="84621"/>
                  <a:pt x="1620882" y="189006"/>
                </a:cubicBezTo>
                <a:cubicBezTo>
                  <a:pt x="1620882" y="241199"/>
                  <a:pt x="1582745" y="288450"/>
                  <a:pt x="1521086" y="322654"/>
                </a:cubicBezTo>
                <a:lnTo>
                  <a:pt x="1473113" y="344611"/>
                </a:lnTo>
                <a:lnTo>
                  <a:pt x="1468701" y="376220"/>
                </a:lnTo>
                <a:cubicBezTo>
                  <a:pt x="1468701" y="436567"/>
                  <a:pt x="1502523" y="485504"/>
                  <a:pt x="1544280" y="485504"/>
                </a:cubicBezTo>
                <a:lnTo>
                  <a:pt x="2495005" y="485504"/>
                </a:lnTo>
                <a:lnTo>
                  <a:pt x="2495005" y="2771502"/>
                </a:lnTo>
                <a:lnTo>
                  <a:pt x="1510269" y="2771502"/>
                </a:lnTo>
                <a:lnTo>
                  <a:pt x="1490833" y="2752552"/>
                </a:lnTo>
                <a:cubicBezTo>
                  <a:pt x="1477158" y="2732774"/>
                  <a:pt x="1468702" y="2705453"/>
                  <a:pt x="1468702" y="2675280"/>
                </a:cubicBezTo>
                <a:lnTo>
                  <a:pt x="1473114" y="2643671"/>
                </a:lnTo>
                <a:lnTo>
                  <a:pt x="1521087" y="2621714"/>
                </a:lnTo>
                <a:cubicBezTo>
                  <a:pt x="1582746" y="2587510"/>
                  <a:pt x="1620883" y="2540258"/>
                  <a:pt x="1620883" y="2488066"/>
                </a:cubicBezTo>
                <a:cubicBezTo>
                  <a:pt x="1620883" y="2383680"/>
                  <a:pt x="1468336" y="2299059"/>
                  <a:pt x="1280160" y="2299059"/>
                </a:cubicBezTo>
                <a:cubicBezTo>
                  <a:pt x="1091984" y="2299059"/>
                  <a:pt x="939437" y="2383680"/>
                  <a:pt x="939437" y="2488066"/>
                </a:cubicBezTo>
                <a:cubicBezTo>
                  <a:pt x="939437" y="2540258"/>
                  <a:pt x="977574" y="2587510"/>
                  <a:pt x="1039233" y="2621714"/>
                </a:cubicBezTo>
                <a:lnTo>
                  <a:pt x="1075273" y="2638209"/>
                </a:lnTo>
                <a:lnTo>
                  <a:pt x="1080448" y="2675280"/>
                </a:lnTo>
                <a:cubicBezTo>
                  <a:pt x="1080448" y="2705453"/>
                  <a:pt x="1071992" y="2732774"/>
                  <a:pt x="1058317" y="2752552"/>
                </a:cubicBezTo>
                <a:lnTo>
                  <a:pt x="1038881" y="2771502"/>
                </a:lnTo>
                <a:lnTo>
                  <a:pt x="0" y="2771502"/>
                </a:lnTo>
                <a:lnTo>
                  <a:pt x="0" y="485504"/>
                </a:lnTo>
                <a:lnTo>
                  <a:pt x="1004868" y="485504"/>
                </a:lnTo>
                <a:cubicBezTo>
                  <a:pt x="1046624" y="485504"/>
                  <a:pt x="1080447" y="436567"/>
                  <a:pt x="1080447" y="376220"/>
                </a:cubicBezTo>
                <a:lnTo>
                  <a:pt x="1075272" y="339150"/>
                </a:lnTo>
                <a:lnTo>
                  <a:pt x="1039232" y="322654"/>
                </a:lnTo>
                <a:cubicBezTo>
                  <a:pt x="977573" y="288450"/>
                  <a:pt x="939436" y="241199"/>
                  <a:pt x="939436" y="189006"/>
                </a:cubicBezTo>
                <a:cubicBezTo>
                  <a:pt x="939436" y="84621"/>
                  <a:pt x="1091983" y="0"/>
                  <a:pt x="1280159" y="0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6661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Câu</a:t>
            </a:r>
            <a:r>
              <a:rPr lang="en-US" dirty="0" smtClean="0"/>
              <a:t> 2: </a:t>
            </a:r>
            <a:endParaRPr lang="en-US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992778" y="1832848"/>
            <a:ext cx="11199222" cy="239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88872" rIns="91440" bIns="8887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inherit"/>
              <a:hlinkClick r:id="rId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Gió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dụng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vào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buồm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một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lực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có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inherit"/>
              <a:hlinkClick r:id="rId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Roboto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Roboto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Roboto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4906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33697" y="3422469"/>
            <a:ext cx="496389" cy="391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733697" y="1175540"/>
            <a:ext cx="10515600" cy="3195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88872" rIns="91440" bIns="8887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boto"/>
                <a:hlinkClick r:id="rId2"/>
              </a:rPr>
              <a:t>CÂU 1: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inherit"/>
              <a:hlinkClick r:id="rId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Trường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hợp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nào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sau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đây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vật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không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bị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biến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dạng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khi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chịu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tác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dụng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của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lực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?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inherit"/>
              <a:hlinkClick r:id="rId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Roboto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Roboto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Roboto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nhàu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vò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82893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79267" y="2821577"/>
            <a:ext cx="627017" cy="5355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Trâis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C.Lực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979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66205" y="3553097"/>
            <a:ext cx="483326" cy="431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629195" y="1325670"/>
            <a:ext cx="10515600" cy="2764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88872" rIns="91440" bIns="8887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boto"/>
                <a:hlinkClick r:id="rId2"/>
              </a:rPr>
              <a:t>CÂU 5: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inherit"/>
              <a:hlinkClick r:id="rId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Lực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có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thể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gây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ra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những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tác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dụng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nào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dưới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đây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?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inherit"/>
              <a:hlinkClick r:id="rId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Roboto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Roboto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Roboto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99377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436912" y="2338251"/>
            <a:ext cx="548640" cy="5878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49977" y="1175657"/>
            <a:ext cx="102282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AutoNum type="alphaUcPeriod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UcPeriod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UcPeriod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UcPeriod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161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92332" y="3200400"/>
            <a:ext cx="600891" cy="5094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vi-VN" b="1" dirty="0"/>
              <a:t>Bài 7:</a:t>
            </a:r>
            <a:r>
              <a:rPr lang="vi-VN" dirty="0"/>
              <a:t> Khi chịu tác dụng của lực, vật vừa bị biến dạng, vừa đổi hướng chuyển động. Trường hợp nào sau đây thể hiện điều đó:</a:t>
            </a:r>
          </a:p>
          <a:p>
            <a:pPr marL="0" indent="0">
              <a:buNone/>
            </a:pPr>
            <a:r>
              <a:rPr lang="vi-VN" b="1" dirty="0"/>
              <a:t>A.</a:t>
            </a:r>
            <a:r>
              <a:rPr lang="vi-VN" dirty="0"/>
              <a:t> Khi có gió thổi cành cây đu đưa qua lại.</a:t>
            </a:r>
          </a:p>
          <a:p>
            <a:pPr marL="0" indent="0">
              <a:buNone/>
            </a:pPr>
            <a:r>
              <a:rPr lang="vi-VN" b="1" dirty="0"/>
              <a:t>B.</a:t>
            </a:r>
            <a:r>
              <a:rPr lang="vi-VN" dirty="0"/>
              <a:t> Khi đập mạnh quả bóng vào tường quả bóng bật trở lại.</a:t>
            </a:r>
          </a:p>
          <a:p>
            <a:pPr marL="0" indent="0">
              <a:buNone/>
            </a:pPr>
            <a:r>
              <a:rPr lang="vi-VN" b="1" dirty="0"/>
              <a:t>C.</a:t>
            </a:r>
            <a:r>
              <a:rPr lang="vi-VN" dirty="0"/>
              <a:t> Khi xoay tay lái ô tô đổi hướng chuyển động.</a:t>
            </a:r>
          </a:p>
          <a:p>
            <a:pPr marL="0" indent="0">
              <a:buNone/>
            </a:pPr>
            <a:r>
              <a:rPr lang="vi-VN" b="1" dirty="0"/>
              <a:t>D.</a:t>
            </a:r>
            <a:r>
              <a:rPr lang="vi-VN" dirty="0"/>
              <a:t> Khi có gió thổi hạt mưa bay theo phương xiên.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553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966" y="450116"/>
            <a:ext cx="11299534" cy="552078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rial" pitchFamily="34" charset="0"/>
                <a:cs typeface="Arial" pitchFamily="34" charset="0"/>
              </a:rPr>
              <a:t>LUẬT CHƠI</a:t>
            </a:r>
          </a:p>
          <a:p>
            <a:pPr algn="just">
              <a:lnSpc>
                <a:spcPct val="140000"/>
              </a:lnSpc>
              <a:spcBef>
                <a:spcPts val="0"/>
              </a:spcBef>
            </a:pPr>
            <a:r>
              <a:rPr lang="en-US" sz="3200" b="1" u="sng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Bước</a:t>
            </a:r>
            <a:r>
              <a:rPr lang="en-US" sz="3200" b="1" u="sng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1</a:t>
            </a:r>
            <a:r>
              <a:rPr lang="en-US" sz="3200" b="1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Mỗi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HS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viết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2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nội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dung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2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nội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dung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muốn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biết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về</a:t>
            </a:r>
            <a:r>
              <a:rPr lang="en-US" sz="320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lực ma sát </a:t>
            </a:r>
            <a:r>
              <a:rPr lang="vi-VN" sz="3200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vào </a:t>
            </a:r>
            <a:r>
              <a:rPr lang="en-US" sz="3200" dirty="0" smtClean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PHT 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KWL.</a:t>
            </a:r>
          </a:p>
          <a:p>
            <a:pPr algn="just">
              <a:lnSpc>
                <a:spcPct val="140000"/>
              </a:lnSpc>
              <a:spcBef>
                <a:spcPts val="0"/>
              </a:spcBef>
            </a:pPr>
            <a:r>
              <a:rPr lang="en-US" sz="3200" b="1" u="sng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Bước</a:t>
            </a:r>
            <a:r>
              <a:rPr lang="en-US" sz="3200" b="1" u="sng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2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: </a:t>
            </a:r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	</a:t>
            </a:r>
            <a:r>
              <a:rPr lang="en-US" sz="3200" u="sng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2.1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Gọi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HS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theo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hình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ngẫu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nhiên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HS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chỉ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trình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bày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1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nội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dung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người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trình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bày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sau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không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trùng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với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người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trình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bày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trước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.</a:t>
            </a:r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	</a:t>
            </a:r>
            <a:r>
              <a:rPr lang="en-US" sz="3200" u="sng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2.2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Các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HS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còn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lại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dùng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bút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đỏ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đánh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dấu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nội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dung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trùng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,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bút</a:t>
            </a:r>
            <a:r>
              <a:rPr lang="en-US" sz="3200" dirty="0">
                <a:solidFill>
                  <a:srgbClr val="4472C4"/>
                </a:solidFill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màu</a:t>
            </a:r>
            <a:r>
              <a:rPr lang="en-US" sz="3200" dirty="0">
                <a:solidFill>
                  <a:srgbClr val="4472C4"/>
                </a:solidFill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xanh</a:t>
            </a:r>
            <a:r>
              <a:rPr lang="en-US" sz="3200" dirty="0">
                <a:solidFill>
                  <a:srgbClr val="4472C4"/>
                </a:solidFill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bổ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sung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nội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dung </a:t>
            </a:r>
            <a:r>
              <a:rPr lang="en-US" sz="3200" dirty="0" err="1">
                <a:solidFill>
                  <a:srgbClr val="4472C4"/>
                </a:solidFill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chưa</a:t>
            </a:r>
            <a:r>
              <a:rPr lang="en-US" sz="3200" dirty="0">
                <a:solidFill>
                  <a:srgbClr val="4472C4"/>
                </a:solidFill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có</a:t>
            </a:r>
            <a:r>
              <a:rPr lang="en-US" sz="3200" dirty="0">
                <a:solidFill>
                  <a:srgbClr val="4472C4"/>
                </a:solidFill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vào</a:t>
            </a:r>
            <a:r>
              <a:rPr lang="en-US" sz="3200" dirty="0">
                <a:highlight>
                  <a:srgbClr val="FFFFFF"/>
                </a:highlight>
                <a:latin typeface="Arial" pitchFamily="34" charset="0"/>
                <a:ea typeface="A3.NotoSans-San" panose="020B0502040504020204" pitchFamily="34" charset="0"/>
                <a:cs typeface="Arial" pitchFamily="34" charset="0"/>
              </a:rPr>
              <a:t> PHT KWL.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454CEA-CF79-4B3C-ADC0-8F8E82FD2796}"/>
              </a:ext>
            </a:extLst>
          </p:cNvPr>
          <p:cNvSpPr txBox="1"/>
          <p:nvPr/>
        </p:nvSpPr>
        <p:spPr>
          <a:xfrm>
            <a:off x="0" y="-7192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rial" pitchFamily="34" charset="0"/>
                <a:cs typeface="Arial" pitchFamily="34" charset="0"/>
              </a:rPr>
              <a:t>AI NHANH HƠN?</a:t>
            </a:r>
          </a:p>
        </p:txBody>
      </p:sp>
      <p:pic>
        <p:nvPicPr>
          <p:cNvPr id="9" name="Graphic 8" descr="Microscope">
            <a:extLst>
              <a:ext uri="{FF2B5EF4-FFF2-40B4-BE49-F238E27FC236}">
                <a16:creationId xmlns:a16="http://schemas.microsoft.com/office/drawing/2014/main" id="{5B3379B0-1E9A-405B-B4FF-18A89BF407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6269" y="18876"/>
            <a:ext cx="1322066" cy="1322066"/>
          </a:xfrm>
          <a:prstGeom prst="rect">
            <a:avLst/>
          </a:prstGeom>
        </p:spPr>
      </p:pic>
      <p:pic>
        <p:nvPicPr>
          <p:cNvPr id="10" name="Countdown 2 minutes-Nho">
            <a:hlinkClick r:id="" action="ppaction://media"/>
            <a:extLst>
              <a:ext uri="{FF2B5EF4-FFF2-40B4-BE49-F238E27FC236}">
                <a16:creationId xmlns:a16="http://schemas.microsoft.com/office/drawing/2014/main" id="{5E67E12D-8903-45FC-B50D-8C7E785A9E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55676" y="5850323"/>
            <a:ext cx="1732659" cy="973918"/>
          </a:xfrm>
          <a:prstGeom prst="rect">
            <a:avLst/>
          </a:prstGeom>
          <a:solidFill>
            <a:srgbClr val="4472C4"/>
          </a:solidFill>
        </p:spPr>
      </p:pic>
    </p:spTree>
    <p:extLst>
      <p:ext uri="{BB962C8B-B14F-4D97-AF65-F5344CB8AC3E}">
        <p14:creationId xmlns:p14="http://schemas.microsoft.com/office/powerpoint/2010/main" val="178122353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49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60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None&quot;,&quot;HeaderHeight&quot;:0.0,&quot;FooterHeight&quot;:0.4,&quot;SideMargin&quot;:0.0,&quot;TopMargin&quot;:0.0,&quot;BottomMargin&quot;:0.0,&quot;IntervalMargin&quot;:0.0,&quot;SettingType&quot;:&quot;System&quot;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</TotalTime>
  <Words>654</Words>
  <Application>Microsoft Office PowerPoint</Application>
  <PresentationFormat>Widescreen</PresentationFormat>
  <Paragraphs>82</Paragraphs>
  <Slides>16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Calibri</vt:lpstr>
      <vt:lpstr>A3.NotoSans-San</vt:lpstr>
      <vt:lpstr>inherit</vt:lpstr>
      <vt:lpstr>A3.ArchivoBold-San</vt:lpstr>
      <vt:lpstr>Arial</vt:lpstr>
      <vt:lpstr>Roboto</vt:lpstr>
      <vt:lpstr>Times New Roman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Phượng</dc:creator>
  <cp:lastModifiedBy>Admin</cp:lastModifiedBy>
  <cp:revision>140</cp:revision>
  <dcterms:created xsi:type="dcterms:W3CDTF">2021-02-05T08:18:09Z</dcterms:created>
  <dcterms:modified xsi:type="dcterms:W3CDTF">2021-10-10T02:53:46Z</dcterms:modified>
</cp:coreProperties>
</file>