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24"/>
  </p:handoutMasterIdLst>
  <p:sldIdLst>
    <p:sldId id="256" r:id="rId3"/>
    <p:sldId id="12611" r:id="rId4"/>
    <p:sldId id="12610" r:id="rId5"/>
    <p:sldId id="12613" r:id="rId6"/>
    <p:sldId id="12614" r:id="rId7"/>
    <p:sldId id="12616" r:id="rId8"/>
    <p:sldId id="12617" r:id="rId9"/>
    <p:sldId id="12619" r:id="rId10"/>
    <p:sldId id="12620" r:id="rId11"/>
    <p:sldId id="12627" r:id="rId12"/>
    <p:sldId id="12629" r:id="rId13"/>
    <p:sldId id="12622" r:id="rId14"/>
    <p:sldId id="12623" r:id="rId15"/>
    <p:sldId id="12624" r:id="rId16"/>
    <p:sldId id="12639" r:id="rId18"/>
    <p:sldId id="12640" r:id="rId19"/>
    <p:sldId id="12621" r:id="rId20"/>
    <p:sldId id="12642" r:id="rId21"/>
    <p:sldId id="12641" r:id="rId22"/>
    <p:sldId id="259"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Rg st="1" end="20"/>
  </p:showPr>
  <p:clrMru>
    <a:srgbClr val="FFCCFF"/>
    <a:srgbClr val="B5DFE7"/>
    <a:srgbClr val="9AA4C1"/>
    <a:srgbClr val="54A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348" y="-26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14C6-FBF2-4380-9FF0-B28B61D21FC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723D5-2651-4373-80F6-6210EA702AC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endParaRPr lang="en-US" dirty="0"/>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smtClean="0"/>
              <a:t>单击此处编辑母版标题样式</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1"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smtClean="0"/>
              <a:t>单击图标添加图片</a:t>
            </a:r>
            <a:endParaRPr 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5"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
        <p:nvSpPr>
          <p:cNvPr id="13" name="Picture Placeholder 12"/>
          <p:cNvSpPr>
            <a:spLocks noGrp="1"/>
          </p:cNvSpPr>
          <p:nvPr>
            <p:ph type="pic" sz="quarter" idx="11"/>
          </p:nvPr>
        </p:nvSpPr>
        <p:spPr>
          <a:xfrm>
            <a:off x="4350028"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
        <p:nvSpPr>
          <p:cNvPr id="15" name="Picture Placeholder 14"/>
          <p:cNvSpPr>
            <a:spLocks noGrp="1"/>
          </p:cNvSpPr>
          <p:nvPr>
            <p:ph type="pic" sz="quarter" idx="12"/>
          </p:nvPr>
        </p:nvSpPr>
        <p:spPr>
          <a:xfrm>
            <a:off x="7337980"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1.pn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image" Target="../media/image9.GIF"/></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1662" y="1619572"/>
            <a:ext cx="1122088" cy="89266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3692068" y="96819"/>
            <a:ext cx="5381398" cy="1256687"/>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687" y="725163"/>
            <a:ext cx="2117968" cy="6132837"/>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435" y="2146457"/>
            <a:ext cx="12192000" cy="3976379"/>
          </a:xfrm>
          <a:prstGeom prst="rect">
            <a:avLst/>
          </a:prstGeom>
        </p:spPr>
      </p:pic>
      <p:sp>
        <p:nvSpPr>
          <p:cNvPr id="29" name="文本框 28"/>
          <p:cNvSpPr txBox="1"/>
          <p:nvPr/>
        </p:nvSpPr>
        <p:spPr>
          <a:xfrm>
            <a:off x="1417671" y="1790162"/>
            <a:ext cx="9993279" cy="2061210"/>
          </a:xfrm>
          <a:prstGeom prst="rect">
            <a:avLst/>
          </a:prstGeom>
          <a:noFill/>
        </p:spPr>
        <p:txBody>
          <a:bodyPr wrap="square" rtlCol="0">
            <a:spAutoFit/>
          </a:bodyPr>
          <a:lstStyle/>
          <a:p>
            <a:pPr algn="ctr"/>
            <a:r>
              <a:rPr lang="vi-VN" sz="4000" b="1" dirty="0" smtClean="0">
                <a:gradFill>
                  <a:gsLst>
                    <a:gs pos="0">
                      <a:srgbClr val="007BD3"/>
                    </a:gs>
                    <a:gs pos="100000">
                      <a:srgbClr val="034373"/>
                    </a:gs>
                  </a:gsLst>
                  <a:lin scaled="0"/>
                </a:gradFill>
                <a:latin typeface="Yeseva One" panose="00000500000000000000" charset="0"/>
                <a:ea typeface="Yeseva One" panose="00000500000000000000" charset="0"/>
                <a:sym typeface="Yeseva One" panose="00000500000000000000" charset="0"/>
              </a:rPr>
              <a:t>CHỦ ĐỀ 10: NĂNG LƯỢNG</a:t>
            </a:r>
            <a:endParaRPr lang="vi-VN" sz="4000" b="1" dirty="0" smtClean="0">
              <a:gradFill>
                <a:gsLst>
                  <a:gs pos="0">
                    <a:srgbClr val="007BD3"/>
                  </a:gs>
                  <a:gs pos="100000">
                    <a:srgbClr val="034373"/>
                  </a:gs>
                </a:gsLst>
                <a:lin scaled="0"/>
              </a:gradFill>
              <a:latin typeface="Yeseva One" panose="00000500000000000000" charset="0"/>
              <a:ea typeface="Yeseva One" panose="00000500000000000000" charset="0"/>
              <a:sym typeface="Yeseva One" panose="00000500000000000000" charset="0"/>
            </a:endParaRPr>
          </a:p>
          <a:p>
            <a:pPr algn="ctr"/>
            <a:r>
              <a:rPr lang="vi-VN" sz="4400" b="1" dirty="0" smtClean="0">
                <a:gradFill>
                  <a:gsLst>
                    <a:gs pos="0">
                      <a:srgbClr val="007BD3"/>
                    </a:gs>
                    <a:gs pos="100000">
                      <a:srgbClr val="034373"/>
                    </a:gs>
                  </a:gsLst>
                  <a:lin scaled="0"/>
                </a:gradFill>
                <a:latin typeface="Yeseva One" panose="00000500000000000000" charset="0"/>
                <a:ea typeface="Yeseva One" panose="00000500000000000000" charset="0"/>
                <a:sym typeface="Yeseva One" panose="00000500000000000000" charset="0"/>
              </a:rPr>
              <a:t>BÀI 3</a:t>
            </a:r>
            <a:r>
              <a:rPr lang="en-US" altLang="vi-VN" sz="4400" b="1" dirty="0" smtClean="0">
                <a:gradFill>
                  <a:gsLst>
                    <a:gs pos="0">
                      <a:srgbClr val="007BD3"/>
                    </a:gs>
                    <a:gs pos="100000">
                      <a:srgbClr val="034373"/>
                    </a:gs>
                  </a:gsLst>
                  <a:lin scaled="0"/>
                </a:gradFill>
                <a:latin typeface="Yeseva One" panose="00000500000000000000" charset="0"/>
                <a:ea typeface="Yeseva One" panose="00000500000000000000" charset="0"/>
                <a:sym typeface="Yeseva One" panose="00000500000000000000" charset="0"/>
              </a:rPr>
              <a:t>1</a:t>
            </a:r>
            <a:r>
              <a:rPr lang="vi-VN" sz="4400" b="1" dirty="0" smtClean="0">
                <a:gradFill>
                  <a:gsLst>
                    <a:gs pos="0">
                      <a:srgbClr val="007BD3"/>
                    </a:gs>
                    <a:gs pos="100000">
                      <a:srgbClr val="034373"/>
                    </a:gs>
                  </a:gsLst>
                  <a:lin scaled="0"/>
                </a:gradFill>
                <a:latin typeface="Yeseva One" panose="00000500000000000000" charset="0"/>
                <a:ea typeface="Yeseva One" panose="00000500000000000000" charset="0"/>
                <a:sym typeface="Yeseva One" panose="00000500000000000000" charset="0"/>
              </a:rPr>
              <a:t>: </a:t>
            </a:r>
            <a:r>
              <a:rPr lang="en-US" altLang="vi-VN" sz="4400" b="1" dirty="0" smtClean="0">
                <a:gradFill>
                  <a:gsLst>
                    <a:gs pos="0">
                      <a:srgbClr val="007BD3"/>
                    </a:gs>
                    <a:gs pos="100000">
                      <a:srgbClr val="034373"/>
                    </a:gs>
                  </a:gsLst>
                  <a:lin scaled="0"/>
                </a:gradFill>
                <a:latin typeface="Yeseva One" panose="00000500000000000000" charset="0"/>
                <a:ea typeface="Yeseva One" panose="00000500000000000000" charset="0"/>
                <a:sym typeface="Yeseva One" panose="00000500000000000000" charset="0"/>
              </a:rPr>
              <a:t>SỰ CHUYỂN HÓA NĂNG LƯỢNG (Tiết 4)</a:t>
            </a:r>
            <a:endParaRPr lang="en-US" altLang="vi-VN" sz="4400" b="1" dirty="0" smtClean="0">
              <a:gradFill>
                <a:gsLst>
                  <a:gs pos="0">
                    <a:srgbClr val="007BD3"/>
                  </a:gs>
                  <a:gs pos="100000">
                    <a:srgbClr val="034373"/>
                  </a:gs>
                </a:gsLst>
                <a:lin scaled="0"/>
              </a:gradFill>
              <a:latin typeface="Yeseva One" panose="00000500000000000000" charset="0"/>
              <a:ea typeface="Yeseva One" panose="00000500000000000000" charset="0"/>
              <a:sym typeface="Yeseva One" panose="000005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45745" y="318770"/>
            <a:ext cx="7711440" cy="5631180"/>
          </a:xfrm>
          <a:prstGeom prst="rect">
            <a:avLst/>
          </a:prstGeom>
          <a:noFill/>
        </p:spPr>
        <p:txBody>
          <a:bodyPr wrap="square" rtlCol="0" anchor="t">
            <a:spAutoFit/>
          </a:bodyPr>
          <a:p>
            <a:r>
              <a:rPr lang="en-US" sz="3600" b="1">
                <a:latin typeface="Times New Roman" panose="02020603050405020304" pitchFamily="18" charset="0"/>
                <a:cs typeface="Times New Roman" panose="02020603050405020304" pitchFamily="18" charset="0"/>
              </a:rPr>
              <a:t>Câu 11</a:t>
            </a:r>
            <a:r>
              <a:rPr lang="en-US" sz="3600" i="1">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Hình vẽ dưới đây mô tả máy sấy tóc đang hoạt động. Mũi tên trên sơ đồ dòng năng lượng cho thấy sự chuyển hóa điện năng thành ba dạng năng lượng khác. Tên ba năng lượng đó là:</a:t>
            </a:r>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A. thế năng, động năng, năng lượng âm</a:t>
            </a:r>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B. nhiệt năng, động năng, năng lượng âm</a:t>
            </a:r>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C. nhiệt năng, động năng, thế năng</a:t>
            </a:r>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D. hóa năng, nhiệt năng, năng lượng âm</a:t>
            </a:r>
            <a:endParaRPr lang="en-US" sz="360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73365" y="518795"/>
            <a:ext cx="4351020" cy="522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888365" y="598170"/>
            <a:ext cx="7068820" cy="5507990"/>
          </a:xfrm>
          <a:prstGeom prst="rect">
            <a:avLst/>
          </a:prstGeom>
          <a:noFill/>
        </p:spPr>
        <p:txBody>
          <a:bodyPr wrap="square" rtlCol="0" anchor="t">
            <a:spAutoFit/>
          </a:bodyPr>
          <a:p>
            <a:r>
              <a:rPr lang="en-US" sz="3200" b="1">
                <a:latin typeface="Times New Roman" panose="02020603050405020304" pitchFamily="18" charset="0"/>
                <a:cs typeface="Times New Roman" panose="02020603050405020304" pitchFamily="18" charset="0"/>
              </a:rPr>
              <a:t>Câu 12</a:t>
            </a:r>
            <a:r>
              <a:rPr lang="en-US" sz="3200">
                <a:latin typeface="Times New Roman" panose="02020603050405020304" pitchFamily="18" charset="0"/>
                <a:cs typeface="Times New Roman" panose="02020603050405020304" pitchFamily="18" charset="0"/>
              </a:rPr>
              <a:t>: Hình vẽ dưới đây mô tả chuyển động của viên bi trên máng cong. Chọn đáp án sai?</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A. Khi viên bi chuyển động từ vị trí A sang vị trí B thì vận tốc tăng dần</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B. Động năng của viên bi có giá trị lớn nhất tại vị trí B</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C. Động năng của viên bi có giá trị lớn nhất tại vị trí C</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D. Khi viên bi chuyển động từ vị trí B sang vị trí C thì động năng giảm dần.</a:t>
            </a:r>
            <a:endParaRPr lang="en-US" sz="3200">
              <a:latin typeface="Times New Roman" panose="02020603050405020304" pitchFamily="18" charset="0"/>
              <a:cs typeface="Times New Roman" panose="02020603050405020304" pitchFamily="18" charset="0"/>
            </a:endParaRPr>
          </a:p>
        </p:txBody>
      </p:sp>
      <p:pic>
        <p:nvPicPr>
          <p:cNvPr id="100" name="Picture 99"/>
          <p:cNvPicPr/>
          <p:nvPr/>
        </p:nvPicPr>
        <p:blipFill>
          <a:blip r:embed="rId1"/>
          <a:stretch>
            <a:fillRect/>
          </a:stretch>
        </p:blipFill>
        <p:spPr>
          <a:xfrm>
            <a:off x="7677785" y="1293495"/>
            <a:ext cx="4194810" cy="440436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b="1" dirty="0">
                <a:solidFill>
                  <a:srgbClr val="C00000"/>
                </a:solidFill>
                <a:latin typeface="Times New Roman" panose="02020603050405020304" pitchFamily="18" charset="0"/>
                <a:cs typeface="Times New Roman" panose="02020603050405020304" pitchFamily="18" charset="0"/>
              </a:rPr>
              <a:t>AI NHANH HƠN ?</a:t>
            </a:r>
            <a:endParaRPr lang="en-US" sz="3800" b="1" dirty="0">
              <a:solidFill>
                <a:srgbClr val="C00000"/>
              </a:solidFill>
              <a:latin typeface="Times New Roman" panose="02020603050405020304" pitchFamily="18" charset="0"/>
              <a:cs typeface="Times New Roman" panose="02020603050405020304" pitchFamily="18" charset="0"/>
            </a:endParaRPr>
          </a:p>
        </p:txBody>
      </p:sp>
      <p:sp>
        <p:nvSpPr>
          <p:cNvPr id="4" name="Content Placeholder 2"/>
          <p:cNvSpPr txBox="1"/>
          <p:nvPr/>
        </p:nvSpPr>
        <p:spPr>
          <a:xfrm>
            <a:off x="1677035" y="1313815"/>
            <a:ext cx="8991600" cy="386651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algn="just">
              <a:lnSpc>
                <a:spcPct val="130000"/>
              </a:lnSpc>
              <a:spcBef>
                <a:spcPts val="400"/>
              </a:spcBef>
              <a:spcAft>
                <a:spcPts val="0"/>
              </a:spcAft>
              <a:buClr>
                <a:schemeClr val="tx1"/>
              </a:buClr>
              <a:buNone/>
            </a:pPr>
            <a:r>
              <a:rPr lang="en-US" sz="3600" b="1" i="1" dirty="0" err="1" smtClean="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3600" b="1" i="1" dirty="0" smtClean="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ghép</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smtClean="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b="1" i="1" dirty="0" smtClean="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i="1"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a:t>
            </a:r>
            <a:endParaRPr lang="en-US" sz="3600" b="1" i="1"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p:txBody>
      </p:sp>
      <p:pic>
        <p:nvPicPr>
          <p:cNvPr id="3" name="图片 3"/>
          <p:cNvPicPr>
            <a:picLocks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72720" y="519430"/>
            <a:ext cx="1849755" cy="599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nvSpPr>
        <p:spPr>
          <a:xfrm>
            <a:off x="15240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p:cNvCxnSpPr>
            <a:cxnSpLocks noGrp="1" noRot="1" noChangeAspect="1" noMove="1" noResize="1" noEditPoints="1" noAdjustHandles="1" noChangeArrowheads="1" noChangeShapeType="1"/>
          </p:cNvCxnSpPr>
          <p:nvPr/>
        </p:nvCxnSpPr>
        <p:spPr>
          <a:xfrm>
            <a:off x="2429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p:cNvSpPr>
            <a:spLocks noGrp="1" noRot="1" noChangeAspect="1" noMove="1" noResize="1" noEditPoints="1" noAdjustHandles="1" noChangeArrowheads="1" noChangeShapeType="1" noTextEdit="1"/>
          </p:cNvSpPr>
          <p:nvPr/>
        </p:nvSpPr>
        <p:spPr>
          <a:xfrm>
            <a:off x="683895" y="0"/>
            <a:ext cx="9984105" cy="6334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9989820" cy="1325880"/>
          </a:xfrm>
        </p:spPr>
        <p:txBody>
          <a:bodyPr vert="horz" lIns="91440" tIns="45720" rIns="91440" bIns="45720" rtlCol="0" anchor="b">
            <a:normAutofit/>
          </a:bodyPr>
          <a:lstStyle/>
          <a:p>
            <a:pPr algn="l"/>
            <a:r>
              <a:rPr lang="en-US" sz="3800" b="1" dirty="0">
                <a:solidFill>
                  <a:srgbClr val="C00000"/>
                </a:solidFill>
                <a:latin typeface="Times New Roman" panose="02020603050405020304" pitchFamily="18" charset="0"/>
                <a:cs typeface="Times New Roman" panose="02020603050405020304" pitchFamily="18" charset="0"/>
              </a:rPr>
              <a:t>AI NHANH HƠN?</a:t>
            </a:r>
            <a:endParaRPr lang="en-US" sz="3800" b="1" dirty="0">
              <a:solidFill>
                <a:srgbClr val="C00000"/>
              </a:solidFill>
              <a:latin typeface="Times New Roman" panose="02020603050405020304" pitchFamily="18" charset="0"/>
              <a:cs typeface="Times New Roman" panose="02020603050405020304" pitchFamily="18" charset="0"/>
            </a:endParaRPr>
          </a:p>
        </p:txBody>
      </p:sp>
      <p:cxnSp>
        <p:nvCxnSpPr>
          <p:cNvPr id="19" name="Straight Connector 18"/>
          <p:cNvCxnSpPr>
            <a:cxnSpLocks noGrp="1" noRot="1" noChangeAspect="1" noMove="1" noResize="1" noEditPoints="1" noAdjustHandles="1" noChangeArrowheads="1" noChangeShapeType="1"/>
          </p:cNvCxnSpPr>
          <p:nvPr/>
        </p:nvCxnSpPr>
        <p:spPr>
          <a:xfrm>
            <a:off x="7680979" y="434340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noGrp="1" noRot="1" noChangeAspect="1" noMove="1" noResize="1" noEditPoints="1" noAdjustHandles="1" noChangeArrowheads="1" noChangeShapeType="1" noTextEdit="1"/>
          </p:cNvSpPr>
          <p:nvPr/>
        </p:nvSpPr>
        <p:spPr>
          <a:xfrm>
            <a:off x="15240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able 4"/>
          <p:cNvGraphicFramePr>
            <a:graphicFrameLocks noGrp="1"/>
          </p:cNvGraphicFramePr>
          <p:nvPr/>
        </p:nvGraphicFramePr>
        <p:xfrm>
          <a:off x="5685790" y="3175"/>
          <a:ext cx="5864860" cy="6329045"/>
        </p:xfrm>
        <a:graphic>
          <a:graphicData uri="http://schemas.openxmlformats.org/drawingml/2006/table">
            <a:tbl>
              <a:tblPr firstRow="1" firstCol="1" bandRow="1"/>
              <a:tblGrid>
                <a:gridCol w="1674495"/>
                <a:gridCol w="2164080"/>
                <a:gridCol w="2026285"/>
              </a:tblGrid>
              <a:tr h="2598420">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quang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năng</a:t>
                      </a: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p>
                      <a:pPr algn="ctr" fontAlgn="t">
                        <a:lnSpc>
                          <a:spcPct val="112000"/>
                        </a:lnSpc>
                        <a:spcBef>
                          <a:spcPts val="400"/>
                        </a:spcBef>
                        <a:spcAft>
                          <a:spcPts val="800"/>
                        </a:spcAft>
                      </a:pP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p>
                      <a:pPr algn="ctr" fontAlgn="t">
                        <a:lnSpc>
                          <a:spcPct val="112000"/>
                        </a:lnSpc>
                        <a:spcBef>
                          <a:spcPts val="400"/>
                        </a:spcBef>
                        <a:spcAft>
                          <a:spcPts val="800"/>
                        </a:spcAft>
                      </a:pP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Đ</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NL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năng,quang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NL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75765">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NL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b="0" i="0" u="none" strike="noStrike"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đàn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NL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4860">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smtClean="0">
                          <a:effectLst/>
                          <a:latin typeface="Times New Roman" panose="02020603050405020304" pitchFamily="18" charset="0"/>
                          <a:ea typeface="Calibri" panose="020F0502020204030204" pitchFamily="34" charset="0"/>
                          <a:cs typeface="Times New Roman" panose="02020603050405020304" pitchFamily="18" charset="0"/>
                        </a:rPr>
                        <a:t>năng</a:t>
                      </a:r>
                      <a:endParaRPr lang="en-US" sz="20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8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Quang</a:t>
                      </a:r>
                      <a:r>
                        <a:rPr lang="en-US" sz="2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8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7" name="Picture 6"/>
          <p:cNvPicPr>
            <a:picLocks noChangeAspect="1"/>
          </p:cNvPicPr>
          <p:nvPr/>
        </p:nvPicPr>
        <p:blipFill>
          <a:blip r:embed="rId1"/>
          <a:srcRect l="806" t="268" r="-806" b="-268"/>
          <a:stretch>
            <a:fillRect/>
          </a:stretch>
        </p:blipFill>
        <p:spPr>
          <a:xfrm>
            <a:off x="215265" y="979805"/>
            <a:ext cx="5203825" cy="5205730"/>
          </a:xfrm>
          <a:prstGeom prst="rect">
            <a:avLst/>
          </a:prstGeom>
        </p:spPr>
      </p:pic>
      <p:pic>
        <p:nvPicPr>
          <p:cNvPr id="20" name="Content Placeholder 19"/>
          <p:cNvPicPr>
            <a:picLocks noChangeAspect="1"/>
          </p:cNvPicPr>
          <p:nvPr>
            <p:ph idx="1"/>
          </p:nvPr>
        </p:nvPicPr>
        <p:blipFill rotWithShape="1">
          <a:blip r:embed="rId2"/>
          <a:srcRect l="67500" t="8000" r="22584" b="17482"/>
          <a:stretch>
            <a:fillRect/>
          </a:stretch>
        </p:blipFill>
        <p:spPr>
          <a:xfrm>
            <a:off x="1951990" y="4701540"/>
            <a:ext cx="1377950" cy="1483995"/>
          </a:xfrm>
          <a:prstGeom prst="rect">
            <a:avLst/>
          </a:prstGeom>
        </p:spPr>
      </p:pic>
      <p:sp>
        <p:nvSpPr>
          <p:cNvPr id="3" name="Title 1"/>
          <p:cNvSpPr>
            <a:spLocks noGrp="1"/>
          </p:cNvSpPr>
          <p:nvPr/>
        </p:nvSpPr>
        <p:spPr>
          <a:xfrm>
            <a:off x="350520" y="194310"/>
            <a:ext cx="4723765" cy="1300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a:lstStyle>
          <a:p>
            <a:pPr algn="ctr"/>
            <a:r>
              <a:rPr lang="en-US" sz="3800" b="1" dirty="0">
                <a:solidFill>
                  <a:srgbClr val="C00000"/>
                </a:solidFill>
                <a:latin typeface="Times New Roman" panose="02020603050405020304" pitchFamily="18" charset="0"/>
                <a:cs typeface="Times New Roman" panose="02020603050405020304" pitchFamily="18" charset="0"/>
              </a:rPr>
              <a:t>AI NHANH HƠN ?</a:t>
            </a:r>
            <a:endParaRPr lang="en-US" sz="3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Bottom)">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0" fill="hold"/>
                                        <p:tgtEl>
                                          <p:spTgt spid="3"/>
                                        </p:tgtEl>
                                        <p:attrNameLst>
                                          <p:attrName>ppt_x</p:attrName>
                                        </p:attrNameLst>
                                      </p:cBhvr>
                                      <p:tavLst>
                                        <p:tav tm="0">
                                          <p:val>
                                            <p:strVal val="#ppt_x"/>
                                          </p:val>
                                        </p:tav>
                                        <p:tav tm="100000">
                                          <p:val>
                                            <p:strVal val="#ppt_x"/>
                                          </p:val>
                                        </p:tav>
                                      </p:tavLst>
                                    </p:anim>
                                    <p:anim calcmode="lin" valueType="num">
                                      <p:cBhvr additive="base">
                                        <p:cTn id="26"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nvSpPr>
        <p:spPr>
          <a:xfrm>
            <a:off x="1526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nvSpPr>
        <p:spPr>
          <a:xfrm>
            <a:off x="15240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p:cNvCxnSpPr>
            <a:cxnSpLocks noGrp="1" noRot="1" noChangeAspect="1" noMove="1" noResize="1" noEditPoints="1" noAdjustHandles="1" noChangeArrowheads="1" noChangeShapeType="1"/>
          </p:cNvCxnSpPr>
          <p:nvPr/>
        </p:nvCxnSpPr>
        <p:spPr>
          <a:xfrm>
            <a:off x="2429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p:cNvSpPr>
            <a:spLocks noGrp="1" noRot="1" noChangeAspect="1" noMove="1" noResize="1" noEditPoints="1" noAdjustHandles="1" noChangeArrowheads="1" noChangeShapeType="1" noTextEdit="1"/>
          </p:cNvSpPr>
          <p:nvPr/>
        </p:nvSpPr>
        <p:spPr>
          <a:xfrm>
            <a:off x="1524000" y="0"/>
            <a:ext cx="9144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cxnSpLocks noGrp="1" noRot="1" noChangeAspect="1" noMove="1" noResize="1" noEditPoints="1" noAdjustHandles="1" noChangeArrowheads="1" noChangeShapeType="1"/>
          </p:cNvCxnSpPr>
          <p:nvPr/>
        </p:nvCxnSpPr>
        <p:spPr>
          <a:xfrm>
            <a:off x="7680979" y="434340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noGrp="1" noRot="1" noChangeAspect="1" noMove="1" noResize="1" noEditPoints="1" noAdjustHandles="1" noChangeArrowheads="1" noChangeShapeType="1" noTextEdit="1"/>
          </p:cNvSpPr>
          <p:nvPr/>
        </p:nvSpPr>
        <p:spPr>
          <a:xfrm>
            <a:off x="15240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a:spLocks noGrp="1" noRot="1" noChangeAspect="1" noMove="1" noResize="1" noEditPoints="1" noAdjustHandles="1" noChangeArrowheads="1" noChangeShapeType="1" noTextEdit="1"/>
          </p:cNvSpPr>
          <p:nvPr/>
        </p:nvSpPr>
        <p:spPr>
          <a:xfrm>
            <a:off x="152400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able 4"/>
          <p:cNvGraphicFramePr>
            <a:graphicFrameLocks noGrp="1"/>
          </p:cNvGraphicFramePr>
          <p:nvPr/>
        </p:nvGraphicFramePr>
        <p:xfrm>
          <a:off x="1524000" y="1"/>
          <a:ext cx="9143365" cy="6684884"/>
        </p:xfrm>
        <a:graphic>
          <a:graphicData uri="http://schemas.openxmlformats.org/drawingml/2006/table">
            <a:tbl>
              <a:tblPr firstRow="1" firstCol="1" bandRow="1"/>
              <a:tblGrid>
                <a:gridCol w="2611120"/>
                <a:gridCol w="3373120"/>
                <a:gridCol w="3159125"/>
              </a:tblGrid>
              <a:tr h="2279155">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quang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p>
                      <a:pPr algn="ctr" fontAlgn="t">
                        <a:lnSpc>
                          <a:spcPct val="112000"/>
                        </a:lnSpc>
                        <a:spcBef>
                          <a:spcPts val="400"/>
                        </a:spcBef>
                        <a:spcAft>
                          <a:spcPts val="800"/>
                        </a:spcAft>
                      </a:pP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p>
                      <a:pPr algn="ctr" fontAlgn="t">
                        <a:lnSpc>
                          <a:spcPct val="112000"/>
                        </a:lnSpc>
                        <a:spcBef>
                          <a:spcPts val="400"/>
                        </a:spcBef>
                        <a:spcAft>
                          <a:spcPts val="800"/>
                        </a:spcAft>
                      </a:pP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 và</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NL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năng,quang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NL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56937">
                <a:tc>
                  <a:txBody>
                    <a:bodyPr/>
                    <a:lstStyle/>
                    <a:p>
                      <a:pPr algn="l"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smtClean="0">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0" i="0" u="none" strike="noStrike" dirty="0">
                        <a:effectLst/>
                        <a:latin typeface="Times New Roman" panose="02020603050405020304" pitchFamily="18" charset="0"/>
                        <a:cs typeface="Times New Roman" panose="02020603050405020304" pitchFamily="18" charset="0"/>
                      </a:endParaRPr>
                    </a:p>
                    <a:p>
                      <a:pPr algn="ctr" fontAlgn="t">
                        <a:lnSpc>
                          <a:spcPct val="112000"/>
                        </a:lnSpc>
                        <a:spcBef>
                          <a:spcPts val="400"/>
                        </a:spcBef>
                        <a:spcAft>
                          <a:spcPts val="800"/>
                        </a:spcAft>
                      </a:pPr>
                      <a:endParaRPr lang="en-US" sz="20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đàn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NL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8792">
                <a:tc>
                  <a:txBody>
                    <a:bodyPr/>
                    <a:lstStyle/>
                    <a:p>
                      <a:pPr algn="ctr" fontAlgn="t">
                        <a:lnSpc>
                          <a:spcPct val="112000"/>
                        </a:lnSpc>
                        <a:spcBef>
                          <a:spcPts val="400"/>
                        </a:spcBef>
                        <a:spcAft>
                          <a:spcPts val="800"/>
                        </a:spcAft>
                      </a:pPr>
                      <a:r>
                        <a:rPr lang="en-US" sz="20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Đ</a:t>
                      </a:r>
                      <a:r>
                        <a:rPr lang="en-US" sz="20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ộng</a:t>
                      </a: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p>
                      <a:pPr algn="ctr" fontAlgn="t">
                        <a:lnSpc>
                          <a:spcPct val="112000"/>
                        </a:lnSpc>
                        <a:spcBef>
                          <a:spcPts val="400"/>
                        </a:spcBef>
                        <a:spcAft>
                          <a:spcPts val="800"/>
                        </a:spcAft>
                      </a:pP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p>
                      <a:pPr algn="ctr" fontAlgn="t">
                        <a:lnSpc>
                          <a:spcPct val="112000"/>
                        </a:lnSpc>
                        <a:spcBef>
                          <a:spcPts val="400"/>
                        </a:spcBef>
                        <a:spcAft>
                          <a:spcPts val="800"/>
                        </a:spcAft>
                      </a:pP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Quang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14" name="Picture 13"/>
          <p:cNvPicPr>
            <a:picLocks noChangeAspect="1"/>
          </p:cNvPicPr>
          <p:nvPr/>
        </p:nvPicPr>
        <p:blipFill rotWithShape="1">
          <a:blip r:embed="rId1"/>
          <a:srcRect l="68835" t="1264" b="70898"/>
          <a:stretch>
            <a:fillRect/>
          </a:stretch>
        </p:blipFill>
        <p:spPr>
          <a:xfrm>
            <a:off x="1526540" y="967105"/>
            <a:ext cx="2580640" cy="1120140"/>
          </a:xfrm>
          <a:prstGeom prst="rect">
            <a:avLst/>
          </a:prstGeom>
        </p:spPr>
      </p:pic>
      <p:pic>
        <p:nvPicPr>
          <p:cNvPr id="16" name="Picture 15"/>
          <p:cNvPicPr>
            <a:picLocks noChangeAspect="1"/>
          </p:cNvPicPr>
          <p:nvPr/>
        </p:nvPicPr>
        <p:blipFill rotWithShape="1">
          <a:blip r:embed="rId1"/>
          <a:srcRect l="68242" t="66847" r="190" b="3320"/>
          <a:stretch>
            <a:fillRect/>
          </a:stretch>
        </p:blipFill>
        <p:spPr>
          <a:xfrm>
            <a:off x="4572635" y="1219200"/>
            <a:ext cx="2590165" cy="1066800"/>
          </a:xfrm>
          <a:prstGeom prst="rect">
            <a:avLst/>
          </a:prstGeom>
        </p:spPr>
      </p:pic>
      <p:pic>
        <p:nvPicPr>
          <p:cNvPr id="20" name="Picture 19"/>
          <p:cNvPicPr>
            <a:picLocks noChangeAspect="1"/>
          </p:cNvPicPr>
          <p:nvPr/>
        </p:nvPicPr>
        <p:blipFill rotWithShape="1">
          <a:blip r:embed="rId1"/>
          <a:srcRect l="33118" t="31488" r="33992" b="36245"/>
          <a:stretch>
            <a:fillRect/>
          </a:stretch>
        </p:blipFill>
        <p:spPr>
          <a:xfrm>
            <a:off x="4572000" y="5029200"/>
            <a:ext cx="2743200" cy="1498381"/>
          </a:xfrm>
          <a:prstGeom prst="rect">
            <a:avLst/>
          </a:prstGeom>
        </p:spPr>
      </p:pic>
      <p:pic>
        <p:nvPicPr>
          <p:cNvPr id="22" name="Picture 21"/>
          <p:cNvPicPr>
            <a:picLocks noChangeAspect="1"/>
          </p:cNvPicPr>
          <p:nvPr/>
        </p:nvPicPr>
        <p:blipFill rotWithShape="1">
          <a:blip r:embed="rId1"/>
          <a:srcRect t="65020" r="71186" b="3072"/>
          <a:stretch>
            <a:fillRect/>
          </a:stretch>
        </p:blipFill>
        <p:spPr>
          <a:xfrm>
            <a:off x="1524000" y="3124200"/>
            <a:ext cx="2438400" cy="1251869"/>
          </a:xfrm>
          <a:prstGeom prst="rect">
            <a:avLst/>
          </a:prstGeom>
        </p:spPr>
      </p:pic>
      <p:pic>
        <p:nvPicPr>
          <p:cNvPr id="24" name="Picture 23"/>
          <p:cNvPicPr>
            <a:picLocks noChangeAspect="1"/>
          </p:cNvPicPr>
          <p:nvPr/>
        </p:nvPicPr>
        <p:blipFill rotWithShape="1">
          <a:blip r:embed="rId1"/>
          <a:srcRect r="69156" b="71044"/>
          <a:stretch>
            <a:fillRect/>
          </a:stretch>
        </p:blipFill>
        <p:spPr>
          <a:xfrm>
            <a:off x="7543800" y="3048000"/>
            <a:ext cx="2895600" cy="1254039"/>
          </a:xfrm>
          <a:prstGeom prst="rect">
            <a:avLst/>
          </a:prstGeom>
        </p:spPr>
      </p:pic>
      <p:pic>
        <p:nvPicPr>
          <p:cNvPr id="25" name="Picture 24"/>
          <p:cNvPicPr>
            <a:picLocks noChangeAspect="1"/>
          </p:cNvPicPr>
          <p:nvPr/>
        </p:nvPicPr>
        <p:blipFill rotWithShape="1">
          <a:blip r:embed="rId1"/>
          <a:srcRect l="67514" t="30712" b="35514"/>
          <a:stretch>
            <a:fillRect/>
          </a:stretch>
        </p:blipFill>
        <p:spPr>
          <a:xfrm>
            <a:off x="4648200" y="3200400"/>
            <a:ext cx="2590800" cy="1175293"/>
          </a:xfrm>
          <a:prstGeom prst="rect">
            <a:avLst/>
          </a:prstGeom>
        </p:spPr>
      </p:pic>
      <p:pic>
        <p:nvPicPr>
          <p:cNvPr id="26" name="Picture 25"/>
          <p:cNvPicPr>
            <a:picLocks noChangeAspect="1"/>
          </p:cNvPicPr>
          <p:nvPr/>
        </p:nvPicPr>
        <p:blipFill rotWithShape="1">
          <a:blip r:embed="rId1"/>
          <a:srcRect l="34549" t="771" r="34026" b="71754"/>
          <a:stretch>
            <a:fillRect/>
          </a:stretch>
        </p:blipFill>
        <p:spPr>
          <a:xfrm>
            <a:off x="7696200" y="5274200"/>
            <a:ext cx="2819400" cy="1355200"/>
          </a:xfrm>
          <a:prstGeom prst="rect">
            <a:avLst/>
          </a:prstGeom>
        </p:spPr>
      </p:pic>
      <p:pic>
        <p:nvPicPr>
          <p:cNvPr id="28" name="Picture 27"/>
          <p:cNvPicPr>
            <a:picLocks noChangeAspect="1"/>
          </p:cNvPicPr>
          <p:nvPr/>
        </p:nvPicPr>
        <p:blipFill rotWithShape="1">
          <a:blip r:embed="rId1"/>
          <a:srcRect l="687" t="31702" r="69478" b="36520"/>
          <a:stretch>
            <a:fillRect/>
          </a:stretch>
        </p:blipFill>
        <p:spPr>
          <a:xfrm>
            <a:off x="8093710" y="1219200"/>
            <a:ext cx="1741805" cy="990600"/>
          </a:xfrm>
          <a:prstGeom prst="rect">
            <a:avLst/>
          </a:prstGeom>
        </p:spPr>
      </p:pic>
      <p:pic>
        <p:nvPicPr>
          <p:cNvPr id="2" name="Content Placeholder 1"/>
          <p:cNvPicPr>
            <a:picLocks noChangeAspect="1"/>
          </p:cNvPicPr>
          <p:nvPr>
            <p:ph idx="1"/>
          </p:nvPr>
        </p:nvPicPr>
        <p:blipFill rotWithShape="1">
          <a:blip r:embed="rId2"/>
          <a:srcRect l="67500" t="8000" r="22584" b="17482"/>
          <a:stretch>
            <a:fillRect/>
          </a:stretch>
        </p:blipFill>
        <p:spPr>
          <a:xfrm>
            <a:off x="2028825" y="4923790"/>
            <a:ext cx="1684655" cy="17614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p:cNvPicPr>
            <a:picLocks noChangeAspect="1"/>
          </p:cNvPicPr>
          <p:nvPr/>
        </p:nvPicPr>
        <p:blipFill>
          <a:blip r:embed="rId1"/>
          <a:stretch>
            <a:fillRect/>
          </a:stretch>
        </p:blipFill>
        <p:spPr>
          <a:xfrm>
            <a:off x="868680" y="1050290"/>
            <a:ext cx="4316095" cy="4291965"/>
          </a:xfrm>
          <a:prstGeom prst="rect">
            <a:avLst/>
          </a:prstGeom>
        </p:spPr>
      </p:pic>
      <p:pic>
        <p:nvPicPr>
          <p:cNvPr id="3" name="图片 60"/>
          <p:cNvPicPr>
            <a:picLocks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flipH="1">
            <a:off x="116205" y="121920"/>
            <a:ext cx="2849880" cy="928370"/>
          </a:xfrm>
          <a:prstGeom prst="rect">
            <a:avLst/>
          </a:prstGeom>
        </p:spPr>
      </p:pic>
      <p:sp>
        <p:nvSpPr>
          <p:cNvPr id="2" name="Text Box 1"/>
          <p:cNvSpPr txBox="1"/>
          <p:nvPr/>
        </p:nvSpPr>
        <p:spPr>
          <a:xfrm>
            <a:off x="1219200" y="156210"/>
            <a:ext cx="2914015" cy="368300"/>
          </a:xfrm>
          <a:prstGeom prst="rect">
            <a:avLst/>
          </a:prstGeom>
          <a:noFill/>
        </p:spPr>
        <p:txBody>
          <a:bodyPr wrap="square" rtlCol="0">
            <a:spAutoFit/>
          </a:bodyPr>
          <a:p>
            <a:r>
              <a:rPr lang="en-US" b="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V. VẬN DỤNG</a:t>
            </a:r>
            <a:endParaRPr lang="en-US" b="1">
              <a:gradFill>
                <a:gsLst>
                  <a:gs pos="0">
                    <a:srgbClr val="007BD3"/>
                  </a:gs>
                  <a:gs pos="100000">
                    <a:srgbClr val="034373"/>
                  </a:gs>
                </a:gsLst>
                <a:lin scaled="0"/>
              </a:gradFill>
              <a:latin typeface="Times New Roman" panose="02020603050405020304" pitchFamily="18" charset="0"/>
              <a:cs typeface="Times New Roman" panose="02020603050405020304" pitchFamily="18" charset="0"/>
            </a:endParaRPr>
          </a:p>
        </p:txBody>
      </p:sp>
      <p:sp>
        <p:nvSpPr>
          <p:cNvPr id="4" name="Text Box 3"/>
          <p:cNvSpPr txBox="1"/>
          <p:nvPr/>
        </p:nvSpPr>
        <p:spPr>
          <a:xfrm>
            <a:off x="5364480" y="952500"/>
            <a:ext cx="6038215" cy="1753235"/>
          </a:xfrm>
          <a:prstGeom prst="rect">
            <a:avLst/>
          </a:prstGeom>
          <a:noFill/>
        </p:spPr>
        <p:txBody>
          <a:bodyPr wrap="square" rtlCol="0" anchor="t">
            <a:spAutoFit/>
          </a:bodyPr>
          <a:p>
            <a:r>
              <a:rPr lang="en-US" altLang="vi-VN" sz="3600" b="1" dirty="0" smtClean="0">
                <a:latin typeface="Times New Roman" panose="02020603050405020304" pitchFamily="18" charset="0"/>
                <a:cs typeface="Times New Roman" panose="02020603050405020304" pitchFamily="18" charset="0"/>
                <a:sym typeface="+mn-ea"/>
              </a:rPr>
              <a:t>VD1:</a:t>
            </a:r>
            <a:r>
              <a:rPr lang="vi-VN" sz="3600" b="1" dirty="0" smtClean="0">
                <a:latin typeface="Times New Roman" panose="02020603050405020304" pitchFamily="18" charset="0"/>
                <a:cs typeface="Times New Roman" panose="02020603050405020304" pitchFamily="18" charset="0"/>
                <a:sym typeface="+mn-ea"/>
              </a:rPr>
              <a:t>Khi trời lạnh, ta thường xoa hai bàn tay vào nhau và thấy tay nóng lên. Tại sao?</a:t>
            </a:r>
            <a:endParaRPr lang="en-US" sz="3600" b="1"/>
          </a:p>
        </p:txBody>
      </p:sp>
      <p:sp>
        <p:nvSpPr>
          <p:cNvPr id="5" name="Rectangle 2"/>
          <p:cNvSpPr/>
          <p:nvPr/>
        </p:nvSpPr>
        <p:spPr>
          <a:xfrm>
            <a:off x="5364480" y="3035300"/>
            <a:ext cx="6608445" cy="2306955"/>
          </a:xfrm>
          <a:prstGeom prst="rect">
            <a:avLst/>
          </a:prstGeom>
        </p:spPr>
        <p:txBody>
          <a:bodyPr wrap="square">
            <a:spAutoFit/>
          </a:bodyPr>
          <a:p>
            <a:r>
              <a:rPr lang="vi-VN" sz="2800" dirty="0" smtClean="0">
                <a:solidFill>
                  <a:srgbClr val="0070C0"/>
                </a:solidFill>
                <a:latin typeface="Times New Roman" panose="02020603050405020304" pitchFamily="18" charset="0"/>
                <a:cs typeface="Times New Roman" panose="02020603050405020304" pitchFamily="18" charset="0"/>
              </a:rPr>
              <a:t> </a:t>
            </a:r>
            <a:r>
              <a:rPr lang="vi-VN" sz="3600" b="1" dirty="0" smtClean="0">
                <a:solidFill>
                  <a:srgbClr val="0070C0"/>
                </a:solidFill>
                <a:latin typeface="Times New Roman" panose="02020603050405020304" pitchFamily="18" charset="0"/>
                <a:cs typeface="Times New Roman" panose="02020603050405020304" pitchFamily="18" charset="0"/>
              </a:rPr>
              <a:t>Vì khi xoa hai tay vào nhau có sự chuyển hóa năng lượng từ động năng sang nhiệt năng, nhiệt năng này làm tay ta ấm lên</a:t>
            </a:r>
            <a:endParaRPr lang="en-US" sz="36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020" y="687070"/>
            <a:ext cx="9283700" cy="1753235"/>
          </a:xfrm>
          <a:prstGeom prst="rect">
            <a:avLst/>
          </a:prstGeom>
        </p:spPr>
        <p:txBody>
          <a:bodyPr wrap="square">
            <a:spAutoFit/>
          </a:bodyPr>
          <a:lstStyle/>
          <a:p>
            <a:r>
              <a:rPr lang="en-US" altLang="vi-VN" sz="3600" dirty="0" smtClean="0">
                <a:latin typeface="Times New Roman" panose="02020603050405020304" pitchFamily="18" charset="0"/>
                <a:cs typeface="Times New Roman" panose="02020603050405020304" pitchFamily="18" charset="0"/>
              </a:rPr>
              <a:t>VD2: </a:t>
            </a:r>
            <a:r>
              <a:rPr lang="vi-VN" sz="3600" dirty="0" smtClean="0">
                <a:latin typeface="Times New Roman" panose="02020603050405020304" pitchFamily="18" charset="0"/>
                <a:cs typeface="Times New Roman" panose="02020603050405020304" pitchFamily="18" charset="0"/>
              </a:rPr>
              <a:t>Khi vỗ hai tay vào nhau, ta nghe được tiếng vỗ tay. Trong hoạt động này đã có sự chuyển hóa năng lượng nào?</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921385" y="2792095"/>
            <a:ext cx="7209790" cy="2306955"/>
          </a:xfrm>
          <a:prstGeom prst="rect">
            <a:avLst/>
          </a:prstGeom>
        </p:spPr>
        <p:txBody>
          <a:bodyPr wrap="square">
            <a:spAutoFit/>
          </a:bodyPr>
          <a:lstStyle/>
          <a:p>
            <a:r>
              <a:rPr lang="vi-VN" sz="3600" b="1" dirty="0" smtClean="0">
                <a:solidFill>
                  <a:srgbClr val="0070C0"/>
                </a:solidFill>
                <a:latin typeface="Times New Roman" panose="02020603050405020304" pitchFamily="18" charset="0"/>
                <a:cs typeface="Times New Roman" panose="02020603050405020304" pitchFamily="18" charset="0"/>
              </a:rPr>
              <a:t>Khi vỗ hai tay vào nhau, ta nghe được tiếng vỗ tay, trong hoạt động này có sự chuyển hóa năng lượng từ động năng sang năng lượng âm</a:t>
            </a:r>
            <a:endParaRPr lang="en-US" sz="3600" b="1" dirty="0">
              <a:solidFill>
                <a:srgbClr val="0070C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1"/>
          <a:stretch>
            <a:fillRect/>
          </a:stretch>
        </p:blipFill>
        <p:spPr>
          <a:xfrm>
            <a:off x="7976870" y="1822450"/>
            <a:ext cx="3596005" cy="3881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ackground đẹp mà dễ thương"/>
          <p:cNvPicPr>
            <a:picLocks noChangeAspect="1" noChangeArrowheads="1"/>
          </p:cNvPicPr>
          <p:nvPr/>
        </p:nvPicPr>
        <p:blipFill>
          <a:blip r:embed="rId1"/>
          <a:srcRect/>
          <a:stretch>
            <a:fillRect/>
          </a:stretch>
        </p:blipFill>
        <p:spPr bwMode="auto">
          <a:xfrm>
            <a:off x="1524000" y="1"/>
            <a:ext cx="9144000" cy="6858000"/>
          </a:xfrm>
          <a:prstGeom prst="rect">
            <a:avLst/>
          </a:prstGeom>
          <a:noFill/>
        </p:spPr>
      </p:pic>
      <p:sp>
        <p:nvSpPr>
          <p:cNvPr id="3" name="Title 1"/>
          <p:cNvSpPr>
            <a:spLocks noGrp="1"/>
          </p:cNvSpPr>
          <p:nvPr>
            <p:ph type="title"/>
          </p:nvPr>
        </p:nvSpPr>
        <p:spPr>
          <a:xfrm>
            <a:off x="920750" y="152400"/>
            <a:ext cx="10433685" cy="641985"/>
          </a:xfrm>
        </p:spPr>
        <p:txBody>
          <a:bodyPr>
            <a:noAutofit/>
          </a:bodyPr>
          <a:lstStyle/>
          <a:p>
            <a:r>
              <a:rPr lang="en-US" sz="3600" b="1" dirty="0" err="1">
                <a:solidFill>
                  <a:schemeClr val="tx1"/>
                </a:solidFill>
                <a:latin typeface="Times New Roman" panose="02020603050405020304" pitchFamily="18" charset="0"/>
                <a:cs typeface="Times New Roman" panose="02020603050405020304" pitchFamily="18" charset="0"/>
              </a:rPr>
              <a:t>VD3: Vận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dụng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định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luật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bảo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toàn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năng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lượng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để</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giải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thích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hiện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tượng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sau:</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54380" y="1066800"/>
            <a:ext cx="6789420" cy="2553335"/>
          </a:xfrm>
          <a:prstGeom prst="rect">
            <a:avLst/>
          </a:prstGeom>
          <a:noFill/>
        </p:spPr>
        <p:txBody>
          <a:bodyPr wrap="square">
            <a:spAutoFit/>
          </a:bodyPr>
          <a:lstStyle/>
          <a:p>
            <a:pPr algn="just"/>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du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thỉnh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thoảng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 mẹ</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đẩy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1506" name="Picture 2" descr="Một em bé đang chơi xích đu trong sân. Muốn cho xích đu luôn lên tới độ cao ban đầu"/>
          <p:cNvPicPr>
            <a:picLocks noChangeAspect="1" noChangeArrowheads="1"/>
          </p:cNvPicPr>
          <p:nvPr/>
        </p:nvPicPr>
        <p:blipFill>
          <a:blip r:embed="rId2"/>
          <a:srcRect/>
          <a:stretch>
            <a:fillRect/>
          </a:stretch>
        </p:blipFill>
        <p:spPr bwMode="auto">
          <a:xfrm>
            <a:off x="7505700" y="990600"/>
            <a:ext cx="3945890" cy="2438400"/>
          </a:xfrm>
          <a:prstGeom prst="rect">
            <a:avLst/>
          </a:prstGeom>
          <a:noFill/>
        </p:spPr>
      </p:pic>
      <p:sp>
        <p:nvSpPr>
          <p:cNvPr id="8" name="Rectangle 7"/>
          <p:cNvSpPr/>
          <p:nvPr/>
        </p:nvSpPr>
        <p:spPr>
          <a:xfrm>
            <a:off x="753745" y="3581400"/>
            <a:ext cx="10814685" cy="2553335"/>
          </a:xfrm>
          <a:prstGeom prst="rect">
            <a:avLst/>
          </a:prstGeom>
        </p:spPr>
        <p:txBody>
          <a:bodyPr wrap="square">
            <a:spAutoFit/>
          </a:bodyPr>
          <a:lstStyle/>
          <a:p>
            <a:r>
              <a:rPr lang="vi-VN" sz="3200" dirty="0" smtClean="0">
                <a:latin typeface="Times New Roman" panose="02020603050405020304" pitchFamily="18" charset="0"/>
                <a:cs typeface="Times New Roman" panose="02020603050405020304" pitchFamily="18" charset="0"/>
              </a:rPr>
              <a:t>Muốn cho xích đu luôn lên tới độ cao ban đầu, thỉnh thoảng người mẹ phải đẩy vào xích đu</a:t>
            </a:r>
            <a:r>
              <a:rPr lang="en-US" altLang="vi-VN"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vì trong quá trình chuyển động, xích đu và cậu bé va chạm với không khí và lực cản của không khí làm tiêu hao một phần năng lượng của cậu bé và xích đu. Do đó thi thoảng cần phải đẩy vào xích đu để nó lên độ cao ban đầu.</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6"/>
                                        </p:tgtEl>
                                        <p:attrNameLst>
                                          <p:attrName>style.visibility</p:attrName>
                                        </p:attrNameLst>
                                      </p:cBhvr>
                                      <p:to>
                                        <p:strVal val="visible"/>
                                      </p:to>
                                    </p:set>
                                    <p:anim calcmode="lin" valueType="num">
                                      <p:cBhvr additive="base">
                                        <p:cTn id="13" dur="500" fill="hold"/>
                                        <p:tgtEl>
                                          <p:spTgt spid="21506"/>
                                        </p:tgtEl>
                                        <p:attrNameLst>
                                          <p:attrName>ppt_x</p:attrName>
                                        </p:attrNameLst>
                                      </p:cBhvr>
                                      <p:tavLst>
                                        <p:tav tm="0">
                                          <p:val>
                                            <p:strVal val="#ppt_x"/>
                                          </p:val>
                                        </p:tav>
                                        <p:tav tm="100000">
                                          <p:val>
                                            <p:strVal val="#ppt_x"/>
                                          </p:val>
                                        </p:tav>
                                      </p:tavLst>
                                    </p:anim>
                                    <p:anim calcmode="lin" valueType="num">
                                      <p:cBhvr additive="base">
                                        <p:cTn id="14"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plus(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VD4:</a:t>
            </a:r>
            <a:endParaRPr lang="en-US"/>
          </a:p>
        </p:txBody>
      </p:sp>
      <p:sp>
        <p:nvSpPr>
          <p:cNvPr id="3" name="Content Placeholder 2"/>
          <p:cNvSpPr>
            <a:spLocks noGrp="1"/>
          </p:cNvSpPr>
          <p:nvPr>
            <p:ph idx="1"/>
          </p:nvPr>
        </p:nvSpPr>
        <p:spPr/>
        <p:txBody>
          <a:bodyPr/>
          <a:p>
            <a:endParaRPr 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44632"/>
            <a:ext cx="2819942" cy="8165489"/>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45025"/>
            <a:ext cx="12192000" cy="221297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632525" y="4974501"/>
            <a:ext cx="5381398" cy="1256687"/>
          </a:xfrm>
          <a:prstGeom prst="rect">
            <a:avLst/>
          </a:prstGeom>
        </p:spPr>
      </p:pic>
      <p:grpSp>
        <p:nvGrpSpPr>
          <p:cNvPr id="6" name="组合 5"/>
          <p:cNvGrpSpPr/>
          <p:nvPr/>
        </p:nvGrpSpPr>
        <p:grpSpPr>
          <a:xfrm>
            <a:off x="2513965" y="412682"/>
            <a:ext cx="8152765" cy="941773"/>
            <a:chOff x="6478807" y="2649047"/>
            <a:chExt cx="9995553" cy="795339"/>
          </a:xfrm>
        </p:grpSpPr>
        <p:sp>
          <p:nvSpPr>
            <p:cNvPr id="10" name="矩形 9"/>
            <p:cNvSpPr/>
            <p:nvPr/>
          </p:nvSpPr>
          <p:spPr>
            <a:xfrm>
              <a:off x="6478807" y="2649047"/>
              <a:ext cx="9846209" cy="7953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latin typeface="Yeseva One" panose="00000500000000000000" charset="0"/>
                <a:ea typeface="Yeseva One" panose="00000500000000000000" charset="0"/>
                <a:sym typeface="Yeseva One" panose="00000500000000000000" charset="0"/>
              </a:endParaRPr>
            </a:p>
          </p:txBody>
        </p:sp>
        <p:sp>
          <p:nvSpPr>
            <p:cNvPr id="11" name="矩形 10"/>
            <p:cNvSpPr/>
            <p:nvPr/>
          </p:nvSpPr>
          <p:spPr>
            <a:xfrm>
              <a:off x="6605808" y="2750645"/>
              <a:ext cx="592138" cy="592138"/>
            </a:xfrm>
            <a:prstGeom prst="rect">
              <a:avLst/>
            </a:prstGeom>
            <a:solidFill>
              <a:srgbClr val="F3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solidFill>
                    <a:schemeClr val="accent1"/>
                  </a:solidFill>
                  <a:latin typeface="Yeseva One" panose="00000500000000000000" charset="0"/>
                  <a:ea typeface="Yeseva One" panose="00000500000000000000" charset="0"/>
                  <a:sym typeface="Yeseva One" panose="00000500000000000000" charset="0"/>
                </a:rPr>
                <a:t>I.</a:t>
              </a:r>
              <a:endParaRPr lang="en-US" altLang="zh-CN" sz="3200" dirty="0">
                <a:solidFill>
                  <a:schemeClr val="accent1"/>
                </a:solidFill>
                <a:latin typeface="Yeseva One" panose="00000500000000000000" charset="0"/>
                <a:ea typeface="Yeseva One" panose="00000500000000000000" charset="0"/>
                <a:sym typeface="Yeseva One" panose="00000500000000000000" charset="0"/>
              </a:endParaRPr>
            </a:p>
          </p:txBody>
        </p:sp>
        <p:sp>
          <p:nvSpPr>
            <p:cNvPr id="12" name="文本框 9"/>
            <p:cNvSpPr txBox="1"/>
            <p:nvPr/>
          </p:nvSpPr>
          <p:spPr>
            <a:xfrm>
              <a:off x="7563071" y="2772193"/>
              <a:ext cx="8911289" cy="336775"/>
            </a:xfrm>
            <a:prstGeom prst="rect">
              <a:avLst/>
            </a:prstGeom>
            <a:noFill/>
            <a:ln>
              <a:noFill/>
            </a:ln>
          </p:spPr>
          <p:txBody>
            <a:bodyPr wrap="square">
              <a:spAutoFit/>
            </a:bodyPr>
            <a:lstStyle/>
            <a:p>
              <a:pPr>
                <a:defRPr/>
              </a:pPr>
              <a:r>
                <a:rPr lang="en-US" altLang="vi-VN" sz="2000" spc="300" dirty="0" smtClean="0">
                  <a:solidFill>
                    <a:schemeClr val="bg1"/>
                  </a:solidFill>
                  <a:latin typeface="Yeseva One" panose="00000500000000000000" charset="0"/>
                  <a:ea typeface="Yeseva One" panose="00000500000000000000" charset="0"/>
                  <a:sym typeface="Yeseva One" panose="00000500000000000000" charset="0"/>
                </a:rPr>
                <a:t>SỰ CHUYỂN HÓA NĂNG LƯỢNG</a:t>
              </a:r>
              <a:endParaRPr lang="en-US" altLang="vi-VN" sz="2000" b="1" spc="300" dirty="0" smtClean="0">
                <a:solidFill>
                  <a:schemeClr val="bg1"/>
                </a:solidFill>
                <a:latin typeface="Yeseva One" panose="00000500000000000000" charset="0"/>
                <a:ea typeface="Yeseva One" panose="00000500000000000000" charset="0"/>
                <a:sym typeface="Yeseva One" panose="00000500000000000000" charset="0"/>
              </a:endParaRPr>
            </a:p>
          </p:txBody>
        </p:sp>
      </p:grpSp>
      <p:sp>
        <p:nvSpPr>
          <p:cNvPr id="13" name="Text Box 12"/>
          <p:cNvSpPr txBox="1"/>
          <p:nvPr/>
        </p:nvSpPr>
        <p:spPr>
          <a:xfrm>
            <a:off x="2536190" y="1715135"/>
            <a:ext cx="8394065" cy="2306955"/>
          </a:xfrm>
          <a:prstGeom prst="rect">
            <a:avLst/>
          </a:prstGeom>
          <a:noFill/>
        </p:spPr>
        <p:txBody>
          <a:bodyPr wrap="square" rtlCol="0">
            <a:spAutoFit/>
          </a:bodyPr>
          <a:p>
            <a:r>
              <a:rPr lang="vi-VN" sz="3600" b="1" i="1" dirty="0">
                <a:solidFill>
                  <a:srgbClr val="333333"/>
                </a:solidFill>
                <a:effectLst/>
                <a:latin typeface="+mj-lt"/>
                <a:sym typeface="+mn-ea"/>
              </a:rPr>
              <a:t>Trong mọi hoạt động, đều có sự chuyển hóa năng lượng từ dạng này sang dạng khác hoặc truyền năng lượng từ vật này sang vật khác</a:t>
            </a:r>
            <a:endParaRPr lang="vi-VN" sz="3600" b="1" i="1" dirty="0">
              <a:solidFill>
                <a:srgbClr val="333333"/>
              </a:solidFill>
              <a:effectLst/>
              <a:latin typeface="+mj-l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1"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0" fill="hold"/>
                                        <p:tgtEl>
                                          <p:spTgt spid="13"/>
                                        </p:tgtEl>
                                        <p:attrNameLst>
                                          <p:attrName>ppt_x</p:attrName>
                                        </p:attrNameLst>
                                      </p:cBhvr>
                                      <p:tavLst>
                                        <p:tav tm="0">
                                          <p:val>
                                            <p:strVal val="#ppt_x"/>
                                          </p:val>
                                        </p:tav>
                                        <p:tav tm="100000">
                                          <p:val>
                                            <p:strVal val="#ppt_x"/>
                                          </p:val>
                                        </p:tav>
                                      </p:tavLst>
                                    </p:anim>
                                    <p:anim calcmode="lin" valueType="num">
                                      <p:cBhvr additive="base">
                                        <p:cTn id="22"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1662" y="1619572"/>
            <a:ext cx="1122088" cy="89266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3692068" y="96819"/>
            <a:ext cx="5381398" cy="1256687"/>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687" y="725163"/>
            <a:ext cx="2117968" cy="6132837"/>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7" name="文本框 26"/>
          <p:cNvSpPr txBox="1"/>
          <p:nvPr/>
        </p:nvSpPr>
        <p:spPr>
          <a:xfrm>
            <a:off x="5156814" y="4004098"/>
            <a:ext cx="1637923" cy="37097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6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600" dirty="0">
              <a:solidFill>
                <a:schemeClr val="bg1"/>
              </a:solidFill>
              <a:latin typeface="Yeseva One" panose="00000500000000000000" charset="0"/>
              <a:ea typeface="Yeseva One" panose="00000500000000000000" charset="0"/>
              <a:sym typeface="Yeseva One" panose="00000500000000000000" charset="0"/>
            </a:endParaRPr>
          </a:p>
        </p:txBody>
      </p:sp>
      <p:sp>
        <p:nvSpPr>
          <p:cNvPr id="28" name="文本框 27"/>
          <p:cNvSpPr txBox="1"/>
          <p:nvPr/>
        </p:nvSpPr>
        <p:spPr>
          <a:xfrm>
            <a:off x="3271835" y="1847482"/>
            <a:ext cx="5612099" cy="741592"/>
          </a:xfrm>
          <a:prstGeom prst="rect">
            <a:avLst/>
          </a:prstGeom>
          <a:noFill/>
        </p:spPr>
        <p:txBody>
          <a:bodyPr wrap="none" rtlCol="0">
            <a:prstTxWarp prst="textArchUp">
              <a:avLst/>
            </a:prstTxWarp>
            <a:spAutoFit/>
          </a:bodyPr>
          <a:lstStyle/>
          <a:p>
            <a:pPr algn="ctr"/>
            <a:r>
              <a:rPr lang="en-US" altLang="zh-CN"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endParaRPr lang="zh-CN" altLang="en-US"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endParaRPr>
          </a:p>
        </p:txBody>
      </p:sp>
      <p:sp>
        <p:nvSpPr>
          <p:cNvPr id="29" name="文本框 28"/>
          <p:cNvSpPr txBox="1"/>
          <p:nvPr/>
        </p:nvSpPr>
        <p:spPr>
          <a:xfrm>
            <a:off x="3780461" y="2436213"/>
            <a:ext cx="4677410" cy="1322070"/>
          </a:xfrm>
          <a:prstGeom prst="rect">
            <a:avLst/>
          </a:prstGeom>
          <a:noFill/>
        </p:spPr>
        <p:txBody>
          <a:bodyPr wrap="none" rtlCol="0">
            <a:spAutoFit/>
          </a:bodyPr>
          <a:lstStyle/>
          <a:p>
            <a:r>
              <a:rPr lang="en-US" altLang="zh-CN" sz="8000" b="1" dirty="0">
                <a:solidFill>
                  <a:srgbClr val="9AA4C1"/>
                </a:solidFill>
                <a:latin typeface="Yeseva One" panose="00000500000000000000" charset="0"/>
                <a:ea typeface="Yeseva One" panose="00000500000000000000" charset="0"/>
                <a:sym typeface="Yeseva One" panose="00000500000000000000" charset="0"/>
              </a:rPr>
              <a:t>THANKS!</a:t>
            </a:r>
            <a:endParaRPr lang="en-US" altLang="zh-CN" sz="8000" b="1" dirty="0">
              <a:solidFill>
                <a:srgbClr val="9AA4C1"/>
              </a:solidFill>
              <a:latin typeface="Yeseva One" panose="00000500000000000000" charset="0"/>
              <a:ea typeface="Yeseva One" panose="00000500000000000000" charset="0"/>
              <a:sym typeface="Yeseva One" panose="00000500000000000000" charset="0"/>
            </a:endParaRPr>
          </a:p>
        </p:txBody>
      </p:sp>
      <p:grpSp>
        <p:nvGrpSpPr>
          <p:cNvPr id="3" name="组合 2"/>
          <p:cNvGrpSpPr/>
          <p:nvPr/>
        </p:nvGrpSpPr>
        <p:grpSpPr>
          <a:xfrm>
            <a:off x="4532630" y="3832225"/>
            <a:ext cx="3213100" cy="416560"/>
            <a:chOff x="7522" y="6286"/>
            <a:chExt cx="5060" cy="656"/>
          </a:xfrm>
        </p:grpSpPr>
        <p:sp>
          <p:nvSpPr>
            <p:cNvPr id="4" name="矩形: 圆角 10"/>
            <p:cNvSpPr/>
            <p:nvPr/>
          </p:nvSpPr>
          <p:spPr>
            <a:xfrm>
              <a:off x="7522" y="6286"/>
              <a:ext cx="5060" cy="657"/>
            </a:xfrm>
            <a:prstGeom prst="roundRect">
              <a:avLst>
                <a:gd name="adj" fmla="val 0"/>
              </a:avLst>
            </a:prstGeom>
            <a:solidFill>
              <a:srgbClr val="9AA4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0B9B3"/>
                </a:solidFill>
                <a:latin typeface="Yeseva One" panose="00000500000000000000" charset="0"/>
                <a:ea typeface="Yeseva One" panose="00000500000000000000" charset="0"/>
                <a:sym typeface="Yeseva One" panose="00000500000000000000" charset="0"/>
              </a:endParaRPr>
            </a:p>
          </p:txBody>
        </p:sp>
        <p:sp>
          <p:nvSpPr>
            <p:cNvPr id="6" name="文本框 5"/>
            <p:cNvSpPr txBox="1"/>
            <p:nvPr/>
          </p:nvSpPr>
          <p:spPr>
            <a:xfrm>
              <a:off x="7750" y="6286"/>
              <a:ext cx="4401" cy="608"/>
            </a:xfrm>
            <a:prstGeom prst="rect">
              <a:avLst/>
            </a:prstGeom>
            <a:noFill/>
          </p:spPr>
          <p:txBody>
            <a:bodyPr wrap="square" rtlCol="0">
              <a:spAutoFit/>
              <a:scene3d>
                <a:camera prst="orthographicFront"/>
                <a:lightRig rig="threePt" dir="t"/>
              </a:scene3d>
              <a:sp3d contourW="12700"/>
            </a:bodyPr>
            <a:lstStyle/>
            <a:p>
              <a:pPr algn="ctr">
                <a:lnSpc>
                  <a:spcPct val="120000"/>
                </a:lnSpc>
              </a:pPr>
              <a:r>
                <a:rPr sz="1600" dirty="0">
                  <a:solidFill>
                    <a:schemeClr val="bg1"/>
                  </a:solidFill>
                  <a:latin typeface="Yeseva One" panose="00000500000000000000" charset="0"/>
                  <a:ea typeface="Yeseva One" panose="00000500000000000000" charset="0"/>
                  <a:sym typeface="Yeseva One" panose="00000500000000000000" charset="0"/>
                </a:rPr>
                <a:t>Reporting Officer：XXX </a:t>
              </a:r>
              <a:endParaRPr sz="1600" dirty="0">
                <a:solidFill>
                  <a:schemeClr val="bg1"/>
                </a:solidFill>
                <a:latin typeface="Yeseva One" panose="00000500000000000000" charset="0"/>
                <a:ea typeface="Yeseva One" panose="00000500000000000000" charset="0"/>
                <a:sym typeface="Yeseva One" panose="00000500000000000000"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p:cNvPicPr>
            <a:picLocks noChangeAspect="1" noChangeArrowheads="1" noCrop="1"/>
          </p:cNvPicPr>
          <p:nvPr>
            <p:ph sz="half" idx="2"/>
          </p:nvPr>
        </p:nvPicPr>
        <p:blipFill>
          <a:blip r:embed="rId1"/>
          <a:srcRect/>
          <a:stretch>
            <a:fillRect/>
          </a:stretch>
        </p:blipFill>
        <p:spPr bwMode="auto">
          <a:xfrm>
            <a:off x="369570" y="522605"/>
            <a:ext cx="5353050" cy="324993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619125" y="4142740"/>
            <a:ext cx="4853305" cy="953135"/>
          </a:xfrm>
          <a:prstGeom prst="rect">
            <a:avLst/>
          </a:prstGeom>
          <a:noFill/>
        </p:spPr>
        <p:txBody>
          <a:bodyPr wrap="square" rtlCol="0" anchor="t">
            <a:spAutoFit/>
          </a:bodyPr>
          <a:p>
            <a:r>
              <a:rPr lang="vi-VN" sz="2800" b="1" i="1" dirty="0">
                <a:solidFill>
                  <a:srgbClr val="333333"/>
                </a:solidFill>
                <a:effectLst/>
                <a:latin typeface="+mj-lt"/>
                <a:sym typeface="+mn-ea"/>
              </a:rPr>
              <a:t>Năng lượng nhiệt từ nhiên liệu truyền cho nước trong nồi.</a:t>
            </a:r>
            <a:endParaRPr lang="en-US" sz="2800" b="1" i="1"/>
          </a:p>
        </p:txBody>
      </p:sp>
      <p:pic>
        <p:nvPicPr>
          <p:cNvPr id="2050" name="Picture 2"/>
          <p:cNvPicPr>
            <a:picLocks noChangeAspect="1" noChangeArrowheads="1" noCrop="1"/>
          </p:cNvPicPr>
          <p:nvPr>
            <p:ph sz="half" idx="1"/>
          </p:nvPr>
        </p:nvPicPr>
        <p:blipFill>
          <a:blip r:embed="rId2"/>
          <a:srcRect/>
          <a:stretch>
            <a:fillRect/>
          </a:stretch>
        </p:blipFill>
        <p:spPr bwMode="auto">
          <a:xfrm>
            <a:off x="5813425" y="544830"/>
            <a:ext cx="5810885" cy="320484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5813425" y="4029710"/>
            <a:ext cx="5963920" cy="1568450"/>
          </a:xfrm>
          <a:prstGeom prst="rect">
            <a:avLst/>
          </a:prstGeom>
          <a:noFill/>
        </p:spPr>
        <p:txBody>
          <a:bodyPr wrap="square" rtlCol="0" anchor="t">
            <a:spAutoFit/>
          </a:bodyPr>
          <a:p>
            <a:r>
              <a:rPr lang="vi-VN" sz="3200" b="1" i="1" dirty="0">
                <a:solidFill>
                  <a:srgbClr val="333333"/>
                </a:solidFill>
                <a:effectLst/>
                <a:latin typeface="Times New Roman" panose="02020603050405020304" pitchFamily="18" charset="0"/>
                <a:cs typeface="Times New Roman" panose="02020603050405020304" pitchFamily="18" charset="0"/>
                <a:sym typeface="+mn-ea"/>
              </a:rPr>
              <a:t>Năng lượng từ quả bóng màu đỏ truyền cho các quả bóng trắng khi va chạm.</a:t>
            </a:r>
            <a:endParaRPr lang="en-US" sz="3200" b="1" i="1"/>
          </a:p>
        </p:txBody>
      </p:sp>
      <p:pic>
        <p:nvPicPr>
          <p:cNvPr id="5"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40335" y="4859020"/>
            <a:ext cx="3323590" cy="1897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20035" cy="7220585"/>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45025"/>
            <a:ext cx="12192000" cy="221297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632525" y="4974501"/>
            <a:ext cx="5381398" cy="1256687"/>
          </a:xfrm>
          <a:prstGeom prst="rect">
            <a:avLst/>
          </a:prstGeom>
        </p:spPr>
      </p:pic>
      <p:grpSp>
        <p:nvGrpSpPr>
          <p:cNvPr id="6" name="组合 5"/>
          <p:cNvGrpSpPr/>
          <p:nvPr/>
        </p:nvGrpSpPr>
        <p:grpSpPr>
          <a:xfrm>
            <a:off x="2513965" y="412682"/>
            <a:ext cx="8152765" cy="941773"/>
            <a:chOff x="6478807" y="2649047"/>
            <a:chExt cx="9995553" cy="795339"/>
          </a:xfrm>
        </p:grpSpPr>
        <p:sp>
          <p:nvSpPr>
            <p:cNvPr id="10" name="矩形 9"/>
            <p:cNvSpPr/>
            <p:nvPr/>
          </p:nvSpPr>
          <p:spPr>
            <a:xfrm>
              <a:off x="6478807" y="2649047"/>
              <a:ext cx="9846209" cy="7953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latin typeface="Yeseva One" panose="00000500000000000000" charset="0"/>
                <a:ea typeface="Yeseva One" panose="00000500000000000000" charset="0"/>
                <a:sym typeface="Yeseva One" panose="00000500000000000000" charset="0"/>
              </a:endParaRPr>
            </a:p>
          </p:txBody>
        </p:sp>
        <p:sp>
          <p:nvSpPr>
            <p:cNvPr id="11" name="矩形 10"/>
            <p:cNvSpPr/>
            <p:nvPr/>
          </p:nvSpPr>
          <p:spPr>
            <a:xfrm>
              <a:off x="6605808" y="2750645"/>
              <a:ext cx="592138" cy="592138"/>
            </a:xfrm>
            <a:prstGeom prst="rect">
              <a:avLst/>
            </a:prstGeom>
            <a:solidFill>
              <a:srgbClr val="F3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solidFill>
                    <a:schemeClr val="accent1"/>
                  </a:solidFill>
                  <a:latin typeface="Yeseva One" panose="00000500000000000000" charset="0"/>
                  <a:ea typeface="Yeseva One" panose="00000500000000000000" charset="0"/>
                  <a:sym typeface="Yeseva One" panose="00000500000000000000" charset="0"/>
                </a:rPr>
                <a:t>II.</a:t>
              </a:r>
              <a:endParaRPr lang="en-US" altLang="zh-CN" sz="3200" dirty="0">
                <a:solidFill>
                  <a:schemeClr val="accent1"/>
                </a:solidFill>
                <a:latin typeface="Yeseva One" panose="00000500000000000000" charset="0"/>
                <a:ea typeface="Yeseva One" panose="00000500000000000000" charset="0"/>
                <a:sym typeface="Yeseva One" panose="00000500000000000000" charset="0"/>
              </a:endParaRPr>
            </a:p>
          </p:txBody>
        </p:sp>
        <p:sp>
          <p:nvSpPr>
            <p:cNvPr id="12" name="文本框 9"/>
            <p:cNvSpPr txBox="1"/>
            <p:nvPr/>
          </p:nvSpPr>
          <p:spPr>
            <a:xfrm>
              <a:off x="7563071" y="2772193"/>
              <a:ext cx="8911289" cy="336775"/>
            </a:xfrm>
            <a:prstGeom prst="rect">
              <a:avLst/>
            </a:prstGeom>
            <a:noFill/>
            <a:ln>
              <a:noFill/>
            </a:ln>
          </p:spPr>
          <p:txBody>
            <a:bodyPr wrap="square">
              <a:spAutoFit/>
            </a:bodyPr>
            <a:lstStyle/>
            <a:p>
              <a:pPr>
                <a:defRPr/>
              </a:pPr>
              <a:r>
                <a:rPr lang="en-US" altLang="vi-VN" sz="2000" spc="300" dirty="0" smtClean="0">
                  <a:solidFill>
                    <a:schemeClr val="bg1"/>
                  </a:solidFill>
                  <a:latin typeface="Yeseva One" panose="00000500000000000000" charset="0"/>
                  <a:ea typeface="Yeseva One" panose="00000500000000000000" charset="0"/>
                  <a:sym typeface="Yeseva One" panose="00000500000000000000" charset="0"/>
                </a:rPr>
                <a:t>NĂNG LƯỢNG HAO PHÍ</a:t>
              </a:r>
              <a:endParaRPr lang="en-US" altLang="vi-VN" sz="2000" b="1" spc="300" dirty="0" smtClean="0">
                <a:solidFill>
                  <a:schemeClr val="bg1"/>
                </a:solidFill>
                <a:latin typeface="Yeseva One" panose="00000500000000000000" charset="0"/>
                <a:ea typeface="Yeseva One" panose="00000500000000000000" charset="0"/>
                <a:sym typeface="Yeseva One" panose="00000500000000000000" charset="0"/>
              </a:endParaRPr>
            </a:p>
          </p:txBody>
        </p:sp>
      </p:grpSp>
      <p:sp>
        <p:nvSpPr>
          <p:cNvPr id="13" name="Text Box 12"/>
          <p:cNvSpPr txBox="1"/>
          <p:nvPr/>
        </p:nvSpPr>
        <p:spPr>
          <a:xfrm>
            <a:off x="2513965" y="1354455"/>
            <a:ext cx="8842375" cy="953135"/>
          </a:xfrm>
          <a:prstGeom prst="rect">
            <a:avLst/>
          </a:prstGeom>
          <a:noFill/>
        </p:spPr>
        <p:txBody>
          <a:bodyPr wrap="square" rtlCol="0">
            <a:spAutoFit/>
          </a:bodyPr>
          <a:p>
            <a:r>
              <a:rPr lang="vi-VN" sz="2800" b="1" i="1" dirty="0">
                <a:solidFill>
                  <a:srgbClr val="333333"/>
                </a:solidFill>
                <a:effectLst/>
                <a:latin typeface="Times New Roman" panose="02020603050405020304" pitchFamily="18" charset="0"/>
                <a:cs typeface="Times New Roman" panose="02020603050405020304" pitchFamily="18" charset="0"/>
                <a:sym typeface="+mn-ea"/>
              </a:rPr>
              <a:t>Mọi quá trình có sự truyền năng lượng hoặc chuyển dạng năng lượng đều kèm theo năng lượng hao phí</a:t>
            </a:r>
            <a:endParaRPr lang="en-US" sz="2800" b="1" i="1"/>
          </a:p>
        </p:txBody>
      </p:sp>
      <p:pic>
        <p:nvPicPr>
          <p:cNvPr id="7"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11095" y="3646170"/>
            <a:ext cx="8496935" cy="969010"/>
          </a:xfrm>
          <a:prstGeom prst="rect">
            <a:avLst/>
          </a:prstGeom>
        </p:spPr>
      </p:pic>
      <p:sp>
        <p:nvSpPr>
          <p:cNvPr id="8" name="矩形 9"/>
          <p:cNvSpPr/>
          <p:nvPr/>
        </p:nvSpPr>
        <p:spPr>
          <a:xfrm>
            <a:off x="2617470" y="2468812"/>
            <a:ext cx="8030954" cy="94177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600">
              <a:latin typeface="Yeseva One" panose="00000500000000000000" charset="0"/>
              <a:ea typeface="Yeseva One" panose="00000500000000000000" charset="0"/>
              <a:sym typeface="Yeseva One" panose="00000500000000000000" charset="0"/>
            </a:endParaRPr>
          </a:p>
        </p:txBody>
      </p:sp>
      <p:sp>
        <p:nvSpPr>
          <p:cNvPr id="9" name="文本框 9"/>
          <p:cNvSpPr txBox="1"/>
          <p:nvPr/>
        </p:nvSpPr>
        <p:spPr>
          <a:xfrm>
            <a:off x="3276413" y="2735281"/>
            <a:ext cx="7268397" cy="398780"/>
          </a:xfrm>
          <a:prstGeom prst="rect">
            <a:avLst/>
          </a:prstGeom>
          <a:noFill/>
          <a:ln>
            <a:noFill/>
          </a:ln>
        </p:spPr>
        <p:txBody>
          <a:bodyPr wrap="square">
            <a:spAutoFit/>
          </a:bodyPr>
          <a:p>
            <a:pPr>
              <a:defRPr/>
            </a:pPr>
            <a:r>
              <a:rPr lang="en-US" altLang="vi-VN" sz="2000" b="1" spc="300" dirty="0" smtClean="0">
                <a:solidFill>
                  <a:schemeClr val="bg1"/>
                </a:solidFill>
                <a:latin typeface="Yeseva One" panose="00000500000000000000" charset="0"/>
                <a:ea typeface="Yeseva One" panose="00000500000000000000" charset="0"/>
                <a:sym typeface="Yeseva One" panose="00000500000000000000" charset="0"/>
              </a:rPr>
              <a:t>ĐỊNH LUẬT BẢO TOÀN NĂNG LƯỢNG</a:t>
            </a:r>
            <a:endParaRPr lang="en-US" altLang="vi-VN" sz="2000" b="1" spc="300" dirty="0" smtClean="0">
              <a:solidFill>
                <a:schemeClr val="bg1"/>
              </a:solidFill>
              <a:latin typeface="Yeseva One" panose="00000500000000000000" charset="0"/>
              <a:ea typeface="Yeseva One" panose="00000500000000000000" charset="0"/>
              <a:sym typeface="Yeseva One" panose="00000500000000000000" charset="0"/>
            </a:endParaRPr>
          </a:p>
        </p:txBody>
      </p:sp>
      <p:sp>
        <p:nvSpPr>
          <p:cNvPr id="14" name="矩形 10"/>
          <p:cNvSpPr/>
          <p:nvPr/>
        </p:nvSpPr>
        <p:spPr>
          <a:xfrm>
            <a:off x="2632710" y="2581275"/>
            <a:ext cx="609600" cy="701040"/>
          </a:xfrm>
          <a:prstGeom prst="rect">
            <a:avLst/>
          </a:prstGeom>
          <a:solidFill>
            <a:srgbClr val="F3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r>
              <a:rPr lang="en-US" altLang="zh-CN" sz="3200" dirty="0">
                <a:solidFill>
                  <a:schemeClr val="accent1"/>
                </a:solidFill>
                <a:latin typeface="Yeseva One" panose="00000500000000000000" charset="0"/>
                <a:ea typeface="Yeseva One" panose="00000500000000000000" charset="0"/>
                <a:sym typeface="Yeseva One" panose="00000500000000000000" charset="0"/>
              </a:rPr>
              <a:t>III.</a:t>
            </a:r>
            <a:endParaRPr lang="en-US" altLang="zh-CN" sz="3200" dirty="0">
              <a:solidFill>
                <a:schemeClr val="accent1"/>
              </a:solidFill>
              <a:latin typeface="Yeseva One" panose="00000500000000000000" charset="0"/>
              <a:ea typeface="Yeseva One" panose="00000500000000000000" charset="0"/>
              <a:sym typeface="Yeseva One" panose="00000500000000000000" charset="0"/>
            </a:endParaRPr>
          </a:p>
        </p:txBody>
      </p:sp>
      <p:sp>
        <p:nvSpPr>
          <p:cNvPr id="15" name="Text Box 14"/>
          <p:cNvSpPr txBox="1"/>
          <p:nvPr/>
        </p:nvSpPr>
        <p:spPr>
          <a:xfrm>
            <a:off x="2514600" y="3775075"/>
            <a:ext cx="8719185" cy="1568450"/>
          </a:xfrm>
          <a:prstGeom prst="rect">
            <a:avLst/>
          </a:prstGeom>
          <a:noFill/>
        </p:spPr>
        <p:txBody>
          <a:bodyPr wrap="square" rtlCol="0">
            <a:spAutoFit/>
          </a:bodyPr>
          <a:p>
            <a:pPr marL="0" marR="0" algn="just">
              <a:lnSpc>
                <a:spcPct val="100000"/>
              </a:lnSpc>
              <a:spcBef>
                <a:spcPts val="0"/>
              </a:spcBef>
              <a:spcAft>
                <a:spcPts val="0"/>
              </a:spcAft>
            </a:pPr>
            <a:r>
              <a:rPr lang="nl-NL" sz="3200" b="1" i="1" dirty="0">
                <a:solidFill>
                  <a:schemeClr val="tx1"/>
                </a:solidFill>
                <a:effectLst/>
                <a:latin typeface="Times New Roman" panose="02020603050405020304" pitchFamily="18" charset="0"/>
                <a:cs typeface="Times New Roman" panose="02020603050405020304" pitchFamily="18" charset="0"/>
                <a:sym typeface="+mn-ea"/>
              </a:rPr>
              <a:t>- Năng lượng không tự sinh ra và không mất đi. Năng lượng chỉ chuyển từ dạng này sang dạng khác hoặc truyền từ vật này sang vật khác. </a:t>
            </a:r>
            <a:endParaRPr lang="nl-NL" sz="3200" b="1" i="1" dirty="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0" fill="hold"/>
                                        <p:tgtEl>
                                          <p:spTgt spid="15"/>
                                        </p:tgtEl>
                                        <p:attrNameLst>
                                          <p:attrName>ppt_x</p:attrName>
                                        </p:attrNameLst>
                                      </p:cBhvr>
                                      <p:tavLst>
                                        <p:tav tm="0">
                                          <p:val>
                                            <p:strVal val="#ppt_x"/>
                                          </p:val>
                                        </p:tav>
                                        <p:tav tm="100000">
                                          <p:val>
                                            <p:strVal val="#ppt_x"/>
                                          </p:val>
                                        </p:tav>
                                      </p:tavLst>
                                    </p:anim>
                                    <p:anim calcmode="lin" valueType="num">
                                      <p:cBhvr additive="base">
                                        <p:cTn id="28"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animBg="1"/>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10079" y="1459230"/>
            <a:ext cx="9116291" cy="39395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3600"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Câu</a:t>
            </a:r>
            <a:r>
              <a:rPr kumimoji="0" lang="en-US" sz="36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1:</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Gọi</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tên</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các</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dạng</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năng</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lượng</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xuất</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hiện</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khi</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đèn</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pin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được</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bật</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sáng</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smtClean="0">
                <a:ln>
                  <a:noFill/>
                </a:ln>
                <a:solidFill>
                  <a:srgbClr val="000000"/>
                </a:solidFill>
                <a:effectLst/>
                <a:latin typeface="Open Sans" pitchFamily="34" charset="0"/>
                <a:cs typeface="Open Sans" pitchFamily="34" charset="0"/>
              </a:rPr>
              <a:t>  </a:t>
            </a:r>
            <a:endParaRPr kumimoji="0" 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pP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A.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Điện</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năng</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và</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quang</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năng</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endPar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pP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B.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Hoá</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năng</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và</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điện</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năng</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a:t>
            </a:r>
            <a:endPar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pPr>
            <a:r>
              <a:rPr kumimoji="0" lang="en-US" sz="3200" i="0" u="none" strike="noStrike" cap="none" normalizeH="0" baseline="0" dirty="0" smtClean="0">
                <a:ln>
                  <a:noFill/>
                </a:ln>
                <a:effectLst/>
                <a:latin typeface="Times New Roman" panose="02020603050405020304" pitchFamily="18" charset="0"/>
                <a:ea typeface="MS Gothic" panose="020B0609070205080204" pitchFamily="49" charset="-128"/>
                <a:cs typeface="Times New Roman" panose="02020603050405020304" pitchFamily="18" charset="0"/>
              </a:rPr>
              <a:t>C. </a:t>
            </a:r>
            <a:r>
              <a:rPr kumimoji="0" lang="en-US" sz="3200" i="0" u="none" strike="noStrike" cap="none" normalizeH="0" baseline="0" dirty="0" err="1" smtClean="0">
                <a:ln>
                  <a:noFill/>
                </a:ln>
                <a:effectLst/>
                <a:latin typeface="Times New Roman" panose="02020603050405020304" pitchFamily="18" charset="0"/>
                <a:ea typeface="MS Gothic" panose="020B0609070205080204" pitchFamily="49" charset="-128"/>
                <a:cs typeface="Times New Roman" panose="02020603050405020304" pitchFamily="18" charset="0"/>
              </a:rPr>
              <a:t>Nhiệt</a:t>
            </a:r>
            <a:r>
              <a:rPr kumimoji="0" lang="en-US" sz="3200" i="0" u="none" strike="noStrike" cap="none" normalizeH="0" baseline="0" dirty="0" smtClean="0">
                <a:ln>
                  <a:noFill/>
                </a:ln>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i="0" u="none" strike="noStrike" cap="none" normalizeH="0" baseline="0" dirty="0" err="1" smtClean="0">
                <a:ln>
                  <a:noFill/>
                </a:ln>
                <a:effectLst/>
                <a:latin typeface="Times New Roman" panose="02020603050405020304" pitchFamily="18" charset="0"/>
                <a:ea typeface="MS Gothic" panose="020B0609070205080204" pitchFamily="49" charset="-128"/>
                <a:cs typeface="Times New Roman" panose="02020603050405020304" pitchFamily="18" charset="0"/>
              </a:rPr>
              <a:t>năng</a:t>
            </a:r>
            <a:r>
              <a:rPr kumimoji="0" lang="en-US" sz="3200" i="0" u="none" strike="noStrike" cap="none" normalizeH="0" baseline="0" dirty="0" smtClean="0">
                <a:ln>
                  <a:noFill/>
                </a:ln>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i="0" u="none" strike="noStrike" cap="none" normalizeH="0" baseline="0" dirty="0" err="1" smtClean="0">
                <a:ln>
                  <a:noFill/>
                </a:ln>
                <a:effectLst/>
                <a:latin typeface="Times New Roman" panose="02020603050405020304" pitchFamily="18" charset="0"/>
                <a:ea typeface="MS Gothic" panose="020B0609070205080204" pitchFamily="49" charset="-128"/>
                <a:cs typeface="Times New Roman" panose="02020603050405020304" pitchFamily="18" charset="0"/>
              </a:rPr>
              <a:t>và</a:t>
            </a:r>
            <a:r>
              <a:rPr kumimoji="0" lang="en-US" sz="3200" i="0" u="none" strike="noStrike" cap="none" normalizeH="0" baseline="0" dirty="0" smtClean="0">
                <a:ln>
                  <a:noFill/>
                </a:ln>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i="0" u="none" strike="noStrike" cap="none" normalizeH="0" baseline="0" dirty="0" err="1" smtClean="0">
                <a:ln>
                  <a:noFill/>
                </a:ln>
                <a:effectLst/>
                <a:latin typeface="Times New Roman" panose="02020603050405020304" pitchFamily="18" charset="0"/>
                <a:ea typeface="MS Gothic" panose="020B0609070205080204" pitchFamily="49" charset="-128"/>
                <a:cs typeface="Times New Roman" panose="02020603050405020304" pitchFamily="18" charset="0"/>
              </a:rPr>
              <a:t>quang</a:t>
            </a:r>
            <a:r>
              <a:rPr kumimoji="0" lang="en-US" sz="3200" i="0" u="none" strike="noStrike" cap="none" normalizeH="0" baseline="0" dirty="0" smtClean="0">
                <a:ln>
                  <a:noFill/>
                </a:ln>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i="0" u="none" strike="noStrike" cap="none" normalizeH="0" baseline="0" dirty="0" err="1" smtClean="0">
                <a:ln>
                  <a:noFill/>
                </a:ln>
                <a:effectLst/>
                <a:latin typeface="Times New Roman" panose="02020603050405020304" pitchFamily="18" charset="0"/>
                <a:ea typeface="MS Gothic" panose="020B0609070205080204" pitchFamily="49" charset="-128"/>
                <a:cs typeface="Times New Roman" panose="02020603050405020304" pitchFamily="18" charset="0"/>
              </a:rPr>
              <a:t>năng</a:t>
            </a:r>
            <a:r>
              <a:rPr kumimoji="0" lang="en-US" sz="3200" b="1" i="0" u="none" strike="noStrike" cap="none" normalizeH="0" baseline="0" dirty="0" smtClean="0">
                <a:ln>
                  <a:noFill/>
                </a:ln>
                <a:solidFill>
                  <a:srgbClr val="008000"/>
                </a:solidFill>
                <a:effectLst/>
                <a:latin typeface="Times New Roman" panose="02020603050405020304" pitchFamily="18" charset="0"/>
                <a:ea typeface="MS Gothic" panose="020B0609070205080204" pitchFamily="49" charset="-128"/>
                <a:cs typeface="Times New Roman" panose="02020603050405020304" pitchFamily="18" charset="0"/>
              </a:rPr>
              <a:t>.                   </a:t>
            </a:r>
            <a:endParaRPr kumimoji="0" lang="en-US" sz="3200" b="1" i="0" u="none" strike="noStrike" cap="none" normalizeH="0" baseline="0" dirty="0" smtClean="0">
              <a:ln>
                <a:noFill/>
              </a:ln>
              <a:solidFill>
                <a:srgbClr val="008000"/>
              </a:solidFill>
              <a:effectLst/>
              <a:latin typeface="Times New Roman" panose="02020603050405020304" pitchFamily="18"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pP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D.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Hoá</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năng</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và</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quang</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năng</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a:t>
            </a:r>
            <a:endPar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2800" b="0" i="0" u="none" strike="noStrike" cap="none" normalizeH="0" baseline="0" dirty="0" smtClean="0">
              <a:ln>
                <a:noFill/>
              </a:ln>
              <a:solidFill>
                <a:srgbClr val="000000"/>
              </a:solidFill>
              <a:effectLst/>
              <a:latin typeface="Open Sans" pitchFamily="34" charset="0"/>
              <a:cs typeface="Open Sans" pitchFamily="34" charset="0"/>
            </a:endParaRPr>
          </a:p>
        </p:txBody>
      </p:sp>
      <p:pic>
        <p:nvPicPr>
          <p:cNvPr id="10242" name="Picture 2" descr="[CTST] Trắc nghiệm Khoa học tự nhiên 6 bài 48:&lt;/b&gt; Sự chuyển hóa năng lượ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30060" y="2564765"/>
            <a:ext cx="4667250" cy="2834005"/>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8740" y="-96520"/>
            <a:ext cx="3917315" cy="1277620"/>
          </a:xfrm>
          <a:prstGeom prst="rect">
            <a:avLst/>
          </a:prstGeom>
        </p:spPr>
      </p:pic>
      <p:sp>
        <p:nvSpPr>
          <p:cNvPr id="4" name="文本框 30"/>
          <p:cNvSpPr txBox="1"/>
          <p:nvPr/>
        </p:nvSpPr>
        <p:spPr>
          <a:xfrm>
            <a:off x="1129603" y="196215"/>
            <a:ext cx="2866390" cy="521970"/>
          </a:xfrm>
          <a:prstGeom prst="rect">
            <a:avLst/>
          </a:prstGeom>
          <a:noFill/>
        </p:spPr>
        <p:txBody>
          <a:bodyPr wrap="none" rtlCol="0">
            <a:spAutoFit/>
          </a:bodyPr>
          <a:p>
            <a:r>
              <a:rPr lang="en-US" altLang="zh-CN" sz="2800" b="1" dirty="0" smtClean="0">
                <a:solidFill>
                  <a:schemeClr val="accent1"/>
                </a:solidFill>
                <a:latin typeface="Yeseva One" panose="00000500000000000000" charset="0"/>
                <a:ea typeface="Yeseva One" panose="00000500000000000000" charset="0"/>
                <a:sym typeface="Yeseva One" panose="00000500000000000000" charset="0"/>
              </a:rPr>
              <a:t>Iv. LUYỆN TẬP</a:t>
            </a:r>
            <a:endParaRPr lang="zh-CN" altLang="en-US" sz="2800" b="1" dirty="0">
              <a:solidFill>
                <a:schemeClr val="accent1"/>
              </a:solidFill>
              <a:latin typeface="Yeseva One" panose="00000500000000000000" charset="0"/>
              <a:ea typeface="Yeseva One" panose="00000500000000000000" charset="0"/>
              <a:sym typeface="Yeseva One" panose="00000500000000000000" charset="0"/>
            </a:endParaRPr>
          </a:p>
        </p:txBody>
      </p:sp>
      <p:sp>
        <p:nvSpPr>
          <p:cNvPr id="8" name="Text Box 7"/>
          <p:cNvSpPr txBox="1"/>
          <p:nvPr/>
        </p:nvSpPr>
        <p:spPr>
          <a:xfrm>
            <a:off x="1129665" y="2921635"/>
            <a:ext cx="4933950" cy="583565"/>
          </a:xfrm>
          <a:prstGeom prst="rect">
            <a:avLst/>
          </a:prstGeom>
          <a:noFill/>
        </p:spPr>
        <p:txBody>
          <a:bodyPr wrap="none" rtlCol="0" anchor="t">
            <a:spAutoFit/>
          </a:bodyPr>
          <a:p>
            <a:r>
              <a:rPr lang="en-US" sz="3200" dirty="0"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A. </a:t>
            </a:r>
            <a:r>
              <a:rPr lang="en-US" sz="3200" dirty="0" err="1"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Điện</a:t>
            </a:r>
            <a:r>
              <a:rPr lang="en-US" sz="3200" dirty="0"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 </a:t>
            </a:r>
            <a:r>
              <a:rPr lang="en-US" sz="3200" dirty="0" err="1"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năng</a:t>
            </a:r>
            <a:r>
              <a:rPr lang="en-US" sz="3200" dirty="0"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 </a:t>
            </a:r>
            <a:r>
              <a:rPr lang="en-US" sz="3200" dirty="0" err="1"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và</a:t>
            </a:r>
            <a:r>
              <a:rPr lang="en-US" sz="3200" dirty="0"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 </a:t>
            </a:r>
            <a:r>
              <a:rPr lang="en-US" sz="3200" dirty="0" err="1"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quang</a:t>
            </a:r>
            <a:r>
              <a:rPr lang="en-US" sz="3200" dirty="0"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 </a:t>
            </a:r>
            <a:r>
              <a:rPr lang="en-US" sz="3200" dirty="0" err="1"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năng</a:t>
            </a:r>
            <a:r>
              <a:rPr lang="en-US" sz="3200" dirty="0"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a:t>
            </a:r>
            <a:endParaRPr lang="en-US" sz="3200" dirty="0"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blinds(horizontal)">
                                      <p:cBhvr>
                                        <p:cTn id="15" dur="500"/>
                                        <p:tgtEl>
                                          <p:spTgt spid="1024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ox(in)">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0" y="178"/>
            <a:ext cx="9157855" cy="2400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3600"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Câu</a:t>
            </a:r>
            <a:r>
              <a:rPr kumimoji="0" lang="en-US" sz="36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2:</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Thiết</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bị</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nào</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biến</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đổi</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điện</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năng</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thành</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nhiệt</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năng</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smtClean="0">
                <a:ln>
                  <a:noFill/>
                </a:ln>
                <a:solidFill>
                  <a:srgbClr val="000000"/>
                </a:solidFill>
                <a:effectLst/>
                <a:latin typeface="Open Sans" pitchFamily="34" charset="0"/>
                <a:cs typeface="Open Sans" pitchFamily="34" charset="0"/>
              </a:rPr>
              <a:t> </a:t>
            </a:r>
            <a:r>
              <a:rPr kumimoji="0" lang="en-US" sz="2800" i="0" u="none" strike="noStrike" cap="none" normalizeH="0" baseline="0" dirty="0" smtClean="0">
                <a:ln>
                  <a:noFill/>
                </a:ln>
                <a:effectLst/>
                <a:latin typeface="Times New Roman" panose="02020603050405020304" pitchFamily="18" charset="0"/>
                <a:cs typeface="Times New Roman" panose="02020603050405020304" pitchFamily="18" charset="0"/>
              </a:rPr>
              <a:t>A. </a:t>
            </a:r>
            <a:r>
              <a:rPr kumimoji="0" lang="en-US" sz="2800" i="0" u="none" strike="noStrike" cap="none" normalizeH="0" baseline="0" dirty="0" err="1" smtClean="0">
                <a:ln>
                  <a:noFill/>
                </a:ln>
                <a:effectLst/>
                <a:latin typeface="Times New Roman" panose="02020603050405020304" pitchFamily="18" charset="0"/>
                <a:cs typeface="Times New Roman" panose="02020603050405020304" pitchFamily="18" charset="0"/>
              </a:rPr>
              <a:t>Hình</a:t>
            </a:r>
            <a:r>
              <a:rPr kumimoji="0" lang="en-US" sz="2800" i="0" u="none" strike="noStrike" cap="none" normalizeH="0" baseline="0" dirty="0" smtClean="0">
                <a:ln>
                  <a:noFill/>
                </a:ln>
                <a:effectLst/>
                <a:latin typeface="Times New Roman" panose="02020603050405020304" pitchFamily="18" charset="0"/>
                <a:cs typeface="Times New Roman" panose="02020603050405020304" pitchFamily="18" charset="0"/>
              </a:rPr>
              <a:t> A.</a:t>
            </a:r>
            <a:r>
              <a:rPr kumimoji="0" lang="vi-VN" sz="280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B.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Hình</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B.</a:t>
            </a:r>
            <a:endPar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pP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Hình</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a:t>
            </a:r>
            <a:r>
              <a:rPr kumimoji="0" lang="vi-VN" sz="28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D.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Hình</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D.</a:t>
            </a:r>
            <a:endPar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2800" b="0" i="0" u="none" strike="noStrike" cap="none" normalizeH="0" baseline="0" dirty="0" smtClean="0">
              <a:ln>
                <a:noFill/>
              </a:ln>
              <a:solidFill>
                <a:srgbClr val="000000"/>
              </a:solidFill>
              <a:effectLst/>
              <a:latin typeface="Open Sans" pitchFamily="34" charset="0"/>
              <a:cs typeface="Open Sans" pitchFamily="34" charset="0"/>
            </a:endParaRPr>
          </a:p>
        </p:txBody>
      </p:sp>
      <p:pic>
        <p:nvPicPr>
          <p:cNvPr id="15362" name="Picture 2" descr="[CTST] Trắc nghiệm Khoa học tự nhiên 6 bài 48:&lt;/b&gt; Sự chuyển hóa năng lượ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98675" y="2400300"/>
            <a:ext cx="7756525" cy="337756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p:nvPr/>
        </p:nvSpPr>
        <p:spPr>
          <a:xfrm>
            <a:off x="1864995" y="4157980"/>
            <a:ext cx="309880" cy="368300"/>
          </a:xfrm>
          <a:prstGeom prst="rect">
            <a:avLst/>
          </a:prstGeom>
          <a:noFill/>
        </p:spPr>
        <p:txBody>
          <a:bodyPr wrap="none" rtlCol="0">
            <a:spAutoFit/>
          </a:bodyPr>
          <a:p>
            <a:endParaRPr 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circle(in)">
                                      <p:cBhvr>
                                        <p:cTn id="10"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8077200" cy="2861310"/>
          </a:xfrm>
          <a:prstGeom prst="rect">
            <a:avLst/>
          </a:prstGeom>
        </p:spPr>
        <p:txBody>
          <a:bodyPr wrap="square">
            <a:spAutoFit/>
          </a:bodyPr>
          <a:lstStyle/>
          <a:p>
            <a:r>
              <a:rPr lang="vi-VN" sz="3600" b="1" i="0" dirty="0" smtClean="0">
                <a:solidFill>
                  <a:srgbClr val="000000"/>
                </a:solidFill>
                <a:effectLst/>
                <a:latin typeface="+mj-lt"/>
              </a:rPr>
              <a:t>Câu 3:</a:t>
            </a:r>
            <a:r>
              <a:rPr lang="vi-VN" sz="3600" b="0" i="0" dirty="0" smtClean="0">
                <a:solidFill>
                  <a:srgbClr val="000000"/>
                </a:solidFill>
                <a:effectLst/>
                <a:latin typeface="+mj-lt"/>
              </a:rPr>
              <a:t> Pin mặt trời có sự chuyển hoá:</a:t>
            </a:r>
            <a:endParaRPr lang="vi-VN" sz="3600" b="0" i="0" dirty="0" smtClean="0">
              <a:solidFill>
                <a:srgbClr val="000000"/>
              </a:solidFill>
              <a:effectLst/>
              <a:latin typeface="+mj-lt"/>
            </a:endParaRPr>
          </a:p>
          <a:p>
            <a:r>
              <a:rPr lang="vi-VN" sz="3600" b="0" i="0" dirty="0" smtClean="0">
                <a:solidFill>
                  <a:srgbClr val="000000"/>
                </a:solidFill>
                <a:effectLst/>
                <a:latin typeface="+mj-lt"/>
              </a:rPr>
              <a:t>A. Nhiệt năng thành cơ năng.</a:t>
            </a:r>
            <a:endParaRPr lang="vi-VN" sz="3600" b="0" i="0" dirty="0" smtClean="0">
              <a:solidFill>
                <a:srgbClr val="000000"/>
              </a:solidFill>
              <a:effectLst/>
              <a:latin typeface="+mj-lt"/>
            </a:endParaRPr>
          </a:p>
          <a:p>
            <a:r>
              <a:rPr lang="vi-VN" sz="3600" b="0" i="0" dirty="0" smtClean="0">
                <a:solidFill>
                  <a:srgbClr val="000000"/>
                </a:solidFill>
                <a:effectLst/>
                <a:latin typeface="+mj-lt"/>
              </a:rPr>
              <a:t>B. Nhiệt năng thành điện năng.</a:t>
            </a:r>
            <a:endParaRPr lang="vi-VN" sz="3600" b="0" i="0" dirty="0" smtClean="0">
              <a:solidFill>
                <a:srgbClr val="000000"/>
              </a:solidFill>
              <a:effectLst/>
              <a:latin typeface="+mj-lt"/>
            </a:endParaRPr>
          </a:p>
          <a:p>
            <a:r>
              <a:rPr lang="vi-VN" sz="3600" b="0" i="0" dirty="0" smtClean="0">
                <a:solidFill>
                  <a:srgbClr val="000000"/>
                </a:solidFill>
                <a:effectLst/>
                <a:latin typeface="+mj-lt"/>
              </a:rPr>
              <a:t>C. Quang năng thành nhiệt năng.</a:t>
            </a:r>
            <a:endParaRPr lang="vi-VN" sz="3600" b="0" i="0" dirty="0" smtClean="0">
              <a:solidFill>
                <a:srgbClr val="000000"/>
              </a:solidFill>
              <a:effectLst/>
              <a:latin typeface="+mj-lt"/>
            </a:endParaRPr>
          </a:p>
          <a:p>
            <a:r>
              <a:rPr lang="vi-VN" sz="3600" i="0" dirty="0" smtClean="0">
                <a:effectLst/>
                <a:latin typeface="+mj-lt"/>
              </a:rPr>
              <a:t>D. Quang năng thành điện năng.</a:t>
            </a:r>
            <a:endParaRPr lang="vi-VN" sz="3600" i="0" dirty="0">
              <a:effectLst/>
              <a:latin typeface="+mj-lt"/>
            </a:endParaRPr>
          </a:p>
        </p:txBody>
      </p:sp>
      <p:sp>
        <p:nvSpPr>
          <p:cNvPr id="3" name="Rectangle 2"/>
          <p:cNvSpPr/>
          <p:nvPr/>
        </p:nvSpPr>
        <p:spPr>
          <a:xfrm>
            <a:off x="1468755" y="2970530"/>
            <a:ext cx="9254490" cy="3415030"/>
          </a:xfrm>
          <a:prstGeom prst="rect">
            <a:avLst/>
          </a:prstGeom>
        </p:spPr>
        <p:txBody>
          <a:bodyPr wrap="square">
            <a:spAutoFit/>
          </a:bodyPr>
          <a:lstStyle/>
          <a:p>
            <a:r>
              <a:rPr lang="vi-VN" sz="3600" b="1" i="0" dirty="0" smtClean="0">
                <a:solidFill>
                  <a:srgbClr val="000000"/>
                </a:solidFill>
                <a:effectLst/>
                <a:latin typeface="+mj-lt"/>
              </a:rPr>
              <a:t>Câu 4:</a:t>
            </a:r>
            <a:r>
              <a:rPr lang="vi-VN" sz="3600" b="0" i="0" dirty="0" smtClean="0">
                <a:solidFill>
                  <a:srgbClr val="000000"/>
                </a:solidFill>
                <a:effectLst/>
                <a:latin typeface="+mj-lt"/>
              </a:rPr>
              <a:t>  Hoá năng dự trữ trong bao diêm khi cọ xát với vỏ bao diên được chuyển hoá thành:</a:t>
            </a:r>
            <a:endParaRPr lang="vi-VN" sz="3600" b="0" i="0" dirty="0" smtClean="0">
              <a:solidFill>
                <a:srgbClr val="000000"/>
              </a:solidFill>
              <a:effectLst/>
              <a:latin typeface="+mj-lt"/>
            </a:endParaRPr>
          </a:p>
          <a:p>
            <a:r>
              <a:rPr lang="vi-VN" sz="3600" b="0" i="0" dirty="0" smtClean="0">
                <a:solidFill>
                  <a:srgbClr val="000000"/>
                </a:solidFill>
                <a:effectLst/>
                <a:latin typeface="+mj-lt"/>
              </a:rPr>
              <a:t>A. Nhiệt năng.</a:t>
            </a:r>
            <a:endParaRPr lang="vi-VN" sz="3600" b="0" i="0" dirty="0" smtClean="0">
              <a:solidFill>
                <a:srgbClr val="000000"/>
              </a:solidFill>
              <a:effectLst/>
              <a:latin typeface="+mj-lt"/>
            </a:endParaRPr>
          </a:p>
          <a:p>
            <a:r>
              <a:rPr lang="vi-VN" sz="3600" b="0" i="0" dirty="0" smtClean="0">
                <a:solidFill>
                  <a:srgbClr val="000000"/>
                </a:solidFill>
                <a:effectLst/>
                <a:latin typeface="+mj-lt"/>
              </a:rPr>
              <a:t>B. Quang năng.</a:t>
            </a:r>
            <a:endParaRPr lang="vi-VN" sz="3600" b="0" i="0" dirty="0" smtClean="0">
              <a:solidFill>
                <a:srgbClr val="000000"/>
              </a:solidFill>
              <a:effectLst/>
              <a:latin typeface="+mj-lt"/>
            </a:endParaRPr>
          </a:p>
          <a:p>
            <a:r>
              <a:rPr lang="vi-VN" sz="3600" i="0" dirty="0" smtClean="0">
                <a:effectLst/>
                <a:latin typeface="+mj-lt"/>
              </a:rPr>
              <a:t>C. Nhiệt năng và quang năng.</a:t>
            </a:r>
            <a:endParaRPr lang="vi-VN" sz="3600" i="0" dirty="0" smtClean="0">
              <a:effectLst/>
              <a:latin typeface="+mj-lt"/>
            </a:endParaRPr>
          </a:p>
          <a:p>
            <a:r>
              <a:rPr lang="vi-VN" sz="3600" b="0" i="0" dirty="0" smtClean="0">
                <a:solidFill>
                  <a:srgbClr val="000000"/>
                </a:solidFill>
                <a:effectLst/>
                <a:latin typeface="+mj-lt"/>
              </a:rPr>
              <a:t>D. Điện năng.</a:t>
            </a:r>
            <a:endParaRPr lang="vi-VN" sz="3600" b="0" i="0" dirty="0">
              <a:solidFill>
                <a:srgbClr val="000000"/>
              </a:solidFill>
              <a:effectLst/>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28600"/>
            <a:ext cx="9144000" cy="6185535"/>
          </a:xfrm>
          <a:prstGeom prst="rect">
            <a:avLst/>
          </a:prstGeom>
        </p:spPr>
        <p:txBody>
          <a:bodyPr wrap="square">
            <a:spAutoFit/>
          </a:bodyPr>
          <a:lstStyle/>
          <a:p>
            <a:r>
              <a:rPr lang="vi-VN" sz="3600" b="1" i="0" dirty="0" smtClean="0">
                <a:solidFill>
                  <a:srgbClr val="000000"/>
                </a:solidFill>
                <a:effectLst/>
                <a:latin typeface="+mj-lt"/>
              </a:rPr>
              <a:t>Câu 7:</a:t>
            </a:r>
            <a:r>
              <a:rPr lang="vi-VN" sz="3600" b="0" i="0" dirty="0" smtClean="0">
                <a:solidFill>
                  <a:srgbClr val="000000"/>
                </a:solidFill>
                <a:effectLst/>
                <a:latin typeface="+mj-lt"/>
              </a:rPr>
              <a:t> Trong máy phát điện gió, dạng năng lượng nào được chuyển hoá thành điện năng?</a:t>
            </a:r>
            <a:endParaRPr lang="vi-VN" sz="3600" b="0" i="0" dirty="0" smtClean="0">
              <a:solidFill>
                <a:srgbClr val="000000"/>
              </a:solidFill>
              <a:effectLst/>
              <a:latin typeface="+mj-lt"/>
            </a:endParaRPr>
          </a:p>
          <a:p>
            <a:r>
              <a:rPr lang="vi-VN" sz="3600" b="0" i="0" dirty="0" smtClean="0">
                <a:solidFill>
                  <a:srgbClr val="000000"/>
                </a:solidFill>
                <a:effectLst/>
                <a:latin typeface="+mj-lt"/>
              </a:rPr>
              <a:t>A. Quang năng.                 B. Hoá năng.</a:t>
            </a:r>
            <a:endParaRPr lang="vi-VN" sz="3600" b="0" i="0" dirty="0" smtClean="0">
              <a:solidFill>
                <a:srgbClr val="000000"/>
              </a:solidFill>
              <a:effectLst/>
              <a:latin typeface="+mj-lt"/>
            </a:endParaRPr>
          </a:p>
          <a:p>
            <a:r>
              <a:rPr lang="vi-VN" sz="3600" b="0" i="0" dirty="0" smtClean="0">
                <a:solidFill>
                  <a:srgbClr val="000000"/>
                </a:solidFill>
                <a:effectLst/>
                <a:latin typeface="+mj-lt"/>
              </a:rPr>
              <a:t>C. Nhiệt năng.                   </a:t>
            </a:r>
            <a:r>
              <a:rPr lang="vi-VN" sz="3600" i="0" dirty="0" smtClean="0">
                <a:effectLst/>
                <a:latin typeface="+mj-lt"/>
              </a:rPr>
              <a:t>D. Cơ năng.</a:t>
            </a:r>
            <a:endParaRPr lang="vi-VN" sz="3600" i="0" dirty="0" smtClean="0">
              <a:effectLst/>
              <a:latin typeface="+mj-lt"/>
            </a:endParaRPr>
          </a:p>
          <a:p>
            <a:r>
              <a:rPr lang="vi-VN" sz="3600" b="1" i="0" dirty="0" smtClean="0">
                <a:solidFill>
                  <a:srgbClr val="000000"/>
                </a:solidFill>
                <a:effectLst/>
                <a:latin typeface="+mj-lt"/>
              </a:rPr>
              <a:t>Câu 8:</a:t>
            </a:r>
            <a:r>
              <a:rPr lang="vi-VN" sz="3600" b="0" i="0" dirty="0" smtClean="0">
                <a:solidFill>
                  <a:srgbClr val="000000"/>
                </a:solidFill>
                <a:effectLst/>
                <a:latin typeface="+mj-lt"/>
              </a:rPr>
              <a:t> Khi sử dụng nồi cơm điện, năng lượng điện đã chuyển hóa thành năng lượng chủ yếu nào?</a:t>
            </a:r>
            <a:endParaRPr lang="vi-VN" sz="3600" b="0" i="0" dirty="0" smtClean="0">
              <a:solidFill>
                <a:srgbClr val="000000"/>
              </a:solidFill>
              <a:effectLst/>
              <a:latin typeface="+mj-lt"/>
            </a:endParaRPr>
          </a:p>
          <a:p>
            <a:r>
              <a:rPr lang="vi-VN" sz="3600" b="0" i="0" dirty="0" smtClean="0">
                <a:solidFill>
                  <a:srgbClr val="000000"/>
                </a:solidFill>
                <a:effectLst/>
                <a:latin typeface="+mj-lt"/>
              </a:rPr>
              <a:t>A. Năng lượng ánh sáng.</a:t>
            </a:r>
            <a:endParaRPr lang="vi-VN" sz="3600" b="0" i="0" dirty="0" smtClean="0">
              <a:solidFill>
                <a:srgbClr val="000000"/>
              </a:solidFill>
              <a:effectLst/>
              <a:latin typeface="+mj-lt"/>
            </a:endParaRPr>
          </a:p>
          <a:p>
            <a:r>
              <a:rPr lang="vi-VN" sz="3600" b="0" i="0" dirty="0" smtClean="0">
                <a:solidFill>
                  <a:srgbClr val="000000"/>
                </a:solidFill>
                <a:effectLst/>
                <a:latin typeface="+mj-lt"/>
              </a:rPr>
              <a:t>B. Cơ năng.</a:t>
            </a:r>
            <a:endParaRPr lang="vi-VN" sz="3600" b="0" i="0" dirty="0" smtClean="0">
              <a:solidFill>
                <a:srgbClr val="000000"/>
              </a:solidFill>
              <a:effectLst/>
              <a:latin typeface="+mj-lt"/>
            </a:endParaRPr>
          </a:p>
          <a:p>
            <a:r>
              <a:rPr lang="vi-VN" sz="3600" i="0" dirty="0" smtClean="0">
                <a:effectLst/>
                <a:latin typeface="+mj-lt"/>
              </a:rPr>
              <a:t>C. Năng lượng nhiệt.</a:t>
            </a:r>
            <a:endParaRPr lang="vi-VN" sz="3600" i="0" dirty="0" smtClean="0">
              <a:effectLst/>
              <a:latin typeface="+mj-lt"/>
            </a:endParaRPr>
          </a:p>
          <a:p>
            <a:r>
              <a:rPr lang="vi-VN" sz="3600" b="0" i="0" dirty="0" smtClean="0">
                <a:solidFill>
                  <a:srgbClr val="000000"/>
                </a:solidFill>
                <a:effectLst/>
                <a:latin typeface="+mj-lt"/>
              </a:rPr>
              <a:t>D. Năng lượng âm.</a:t>
            </a:r>
            <a:endParaRPr lang="vi-VN" sz="3600" b="0" i="0" dirty="0">
              <a:solidFill>
                <a:srgbClr val="000000"/>
              </a:solidFill>
              <a:effectLst/>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0"/>
            <a:ext cx="8915400" cy="5631180"/>
          </a:xfrm>
          <a:prstGeom prst="rect">
            <a:avLst/>
          </a:prstGeom>
        </p:spPr>
        <p:txBody>
          <a:bodyPr wrap="square">
            <a:spAutoFit/>
          </a:bodyPr>
          <a:lstStyle/>
          <a:p>
            <a:r>
              <a:rPr lang="vi-VN" sz="3600" b="1" i="0" dirty="0" smtClean="0">
                <a:solidFill>
                  <a:srgbClr val="000000"/>
                </a:solidFill>
                <a:effectLst/>
                <a:latin typeface="+mj-lt"/>
              </a:rPr>
              <a:t>Câu 9:</a:t>
            </a:r>
            <a:r>
              <a:rPr lang="vi-VN" sz="3600" b="0" i="0" dirty="0" smtClean="0">
                <a:solidFill>
                  <a:srgbClr val="000000"/>
                </a:solidFill>
                <a:effectLst/>
                <a:latin typeface="+mj-lt"/>
              </a:rPr>
              <a:t> Trong các dụng cụ và thiết bị điện sau đây, thiết bị nào chủ yếu biến đổi điện năng thành cơ năng: </a:t>
            </a:r>
            <a:endParaRPr lang="vi-VN" sz="3600" b="0" i="0" dirty="0" smtClean="0">
              <a:solidFill>
                <a:srgbClr val="000000"/>
              </a:solidFill>
              <a:effectLst/>
              <a:latin typeface="+mj-lt"/>
            </a:endParaRPr>
          </a:p>
          <a:p>
            <a:r>
              <a:rPr lang="vi-VN" sz="3600" b="0" i="0" dirty="0" smtClean="0">
                <a:solidFill>
                  <a:srgbClr val="000000"/>
                </a:solidFill>
                <a:effectLst/>
                <a:latin typeface="+mj-lt"/>
              </a:rPr>
              <a:t>A. Nồi cơm điện.            B. Bàn là điện. </a:t>
            </a:r>
            <a:endParaRPr lang="vi-VN" sz="3600" b="0" i="0" dirty="0" smtClean="0">
              <a:solidFill>
                <a:srgbClr val="000000"/>
              </a:solidFill>
              <a:effectLst/>
              <a:latin typeface="+mj-lt"/>
            </a:endParaRPr>
          </a:p>
          <a:p>
            <a:r>
              <a:rPr lang="vi-VN" sz="3600" b="0" i="0" dirty="0" smtClean="0">
                <a:solidFill>
                  <a:srgbClr val="000000"/>
                </a:solidFill>
                <a:effectLst/>
                <a:latin typeface="+mj-lt"/>
              </a:rPr>
              <a:t>C. Tivi.                            </a:t>
            </a:r>
            <a:r>
              <a:rPr lang="vi-VN" sz="3600" i="0" dirty="0" smtClean="0">
                <a:effectLst/>
                <a:latin typeface="+mj-lt"/>
              </a:rPr>
              <a:t>D. Máy bơm nước.</a:t>
            </a:r>
            <a:endParaRPr lang="vi-VN" sz="3600" i="0" dirty="0" smtClean="0">
              <a:effectLst/>
              <a:latin typeface="+mj-lt"/>
            </a:endParaRPr>
          </a:p>
          <a:p>
            <a:r>
              <a:rPr lang="vi-VN" sz="3600" b="1" i="0" dirty="0" smtClean="0">
                <a:solidFill>
                  <a:srgbClr val="000000"/>
                </a:solidFill>
                <a:effectLst/>
                <a:latin typeface="+mj-lt"/>
              </a:rPr>
              <a:t>Câu 10:</a:t>
            </a:r>
            <a:r>
              <a:rPr lang="vi-VN" sz="3600" b="0" i="0" dirty="0" smtClean="0">
                <a:solidFill>
                  <a:srgbClr val="000000"/>
                </a:solidFill>
                <a:effectLst/>
                <a:latin typeface="+mj-lt"/>
              </a:rPr>
              <a:t> Dạng năng lượng nào đã chuyển hoá thành điện năng trong một chiếc đồng hồ treo tường chạy bằng pin? </a:t>
            </a:r>
            <a:endParaRPr lang="vi-VN" sz="3600" b="0" i="0" dirty="0" smtClean="0">
              <a:solidFill>
                <a:srgbClr val="000000"/>
              </a:solidFill>
              <a:effectLst/>
              <a:latin typeface="+mj-lt"/>
            </a:endParaRPr>
          </a:p>
          <a:p>
            <a:r>
              <a:rPr lang="vi-VN" sz="3600" i="0" dirty="0" smtClean="0">
                <a:effectLst/>
                <a:latin typeface="+mj-lt"/>
              </a:rPr>
              <a:t>A. Hoá năng.                   </a:t>
            </a:r>
            <a:r>
              <a:rPr lang="vi-VN" sz="3600" b="0" i="0" dirty="0" smtClean="0">
                <a:solidFill>
                  <a:srgbClr val="000000"/>
                </a:solidFill>
                <a:effectLst/>
                <a:latin typeface="+mj-lt"/>
              </a:rPr>
              <a:t>B. Nhiệt năng. </a:t>
            </a:r>
            <a:endParaRPr lang="vi-VN" sz="3600" b="0" i="0" dirty="0" smtClean="0">
              <a:solidFill>
                <a:srgbClr val="000000"/>
              </a:solidFill>
              <a:effectLst/>
              <a:latin typeface="+mj-lt"/>
            </a:endParaRPr>
          </a:p>
          <a:p>
            <a:r>
              <a:rPr lang="vi-VN" sz="3600" b="0" i="0" dirty="0" smtClean="0">
                <a:solidFill>
                  <a:srgbClr val="000000"/>
                </a:solidFill>
                <a:effectLst/>
                <a:latin typeface="+mj-lt"/>
              </a:rPr>
              <a:t>C. Cơ năng.                     D. Quang năng.</a:t>
            </a:r>
            <a:endParaRPr lang="vi-VN" sz="3600" b="0" i="0" dirty="0">
              <a:solidFill>
                <a:srgbClr val="000000"/>
              </a:solidFill>
              <a:effectLst/>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2-1031-7">
  <a:themeElements>
    <a:clrScheme name="自定义 1429">
      <a:dk1>
        <a:sysClr val="windowText" lastClr="000000"/>
      </a:dk1>
      <a:lt1>
        <a:sysClr val="window" lastClr="FFFFFF"/>
      </a:lt1>
      <a:dk2>
        <a:srgbClr val="44546A"/>
      </a:dk2>
      <a:lt2>
        <a:srgbClr val="E7E6E6"/>
      </a:lt2>
      <a:accent1>
        <a:srgbClr val="9AA4C1"/>
      </a:accent1>
      <a:accent2>
        <a:srgbClr val="9AA4C1"/>
      </a:accent2>
      <a:accent3>
        <a:srgbClr val="9AA4C1"/>
      </a:accent3>
      <a:accent4>
        <a:srgbClr val="9AA4C1"/>
      </a:accent4>
      <a:accent5>
        <a:srgbClr val="9AA4C1"/>
      </a:accent5>
      <a:accent6>
        <a:srgbClr val="9AA4C1"/>
      </a:accent6>
      <a:hlink>
        <a:srgbClr val="9AA4C1"/>
      </a:hlink>
      <a:folHlink>
        <a:srgbClr val="9AA4C1"/>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2-1031-7</Template>
  <TotalTime>0</TotalTime>
  <Words>4536</Words>
  <Application>WPS Presentation</Application>
  <PresentationFormat>Custom</PresentationFormat>
  <Paragraphs>159</Paragraphs>
  <Slides>20</Slides>
  <Notes>1</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Arial</vt:lpstr>
      <vt:lpstr>SimSun</vt:lpstr>
      <vt:lpstr>Wingdings</vt:lpstr>
      <vt:lpstr>Yeseva One</vt:lpstr>
      <vt:lpstr>Segoe Print</vt:lpstr>
      <vt:lpstr>Roboto</vt:lpstr>
      <vt:lpstr>Times New Roman</vt:lpstr>
      <vt:lpstr>Open Sans</vt:lpstr>
      <vt:lpstr>MS Gothic</vt:lpstr>
      <vt:lpstr>Microsoft YaHei</vt:lpstr>
      <vt:lpstr>Arial Unicode MS</vt:lpstr>
      <vt:lpstr>等线</vt:lpstr>
      <vt:lpstr>Calibri</vt:lpstr>
      <vt:lpstr>Barlow Condensed Thin</vt:lpstr>
      <vt:lpstr>2-1031-7</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AI NHANH HƠN ?</vt:lpstr>
      <vt:lpstr>AI NHANH HƠN?</vt:lpstr>
      <vt:lpstr>PowerPoint 演示文稿</vt:lpstr>
      <vt:lpstr>PowerPoint 演示文稿</vt:lpstr>
      <vt:lpstr>PowerPoint 演示文稿</vt:lpstr>
      <vt:lpstr>VD3: Vận dụng định luật bảo toàn năng lượng để giải thích hiện tượng sau:</vt:lpstr>
      <vt:lpstr>VD4:</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MacBook</cp:lastModifiedBy>
  <cp:revision>82</cp:revision>
  <dcterms:created xsi:type="dcterms:W3CDTF">2018-12-13T14:11:00Z</dcterms:created>
  <dcterms:modified xsi:type="dcterms:W3CDTF">2023-04-19T03:43:39Z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3CA68111B2D34E97AE14CDB8358136F2</vt:lpwstr>
  </property>
  <property fmtid="{D5CDD505-2E9C-101B-9397-08002B2CF9AE}" pid="3" name="KSOProductBuildVer">
    <vt:lpwstr>1033-11.2.0.11516</vt:lpwstr>
  </property>
</Properties>
</file>