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notesMasterIdLst>
    <p:notesMasterId r:id="rId41"/>
  </p:notesMasterIdLst>
  <p:sldIdLst>
    <p:sldId id="270" r:id="rId4"/>
    <p:sldId id="281" r:id="rId5"/>
    <p:sldId id="257" r:id="rId6"/>
    <p:sldId id="287" r:id="rId7"/>
    <p:sldId id="278" r:id="rId8"/>
    <p:sldId id="407" r:id="rId9"/>
    <p:sldId id="271" r:id="rId10"/>
    <p:sldId id="284" r:id="rId11"/>
    <p:sldId id="280" r:id="rId12"/>
    <p:sldId id="331" r:id="rId13"/>
    <p:sldId id="408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414" r:id="rId23"/>
    <p:sldId id="266" r:id="rId24"/>
    <p:sldId id="267" r:id="rId25"/>
    <p:sldId id="268" r:id="rId26"/>
    <p:sldId id="269" r:id="rId27"/>
    <p:sldId id="409" r:id="rId28"/>
    <p:sldId id="410" r:id="rId29"/>
    <p:sldId id="272" r:id="rId30"/>
    <p:sldId id="273" r:id="rId31"/>
    <p:sldId id="274" r:id="rId32"/>
    <p:sldId id="275" r:id="rId33"/>
    <p:sldId id="276" r:id="rId34"/>
    <p:sldId id="277" r:id="rId35"/>
    <p:sldId id="411" r:id="rId36"/>
    <p:sldId id="279" r:id="rId37"/>
    <p:sldId id="412" r:id="rId38"/>
    <p:sldId id="413" r:id="rId39"/>
    <p:sldId id="282" r:id="rId40"/>
  </p:sldIdLst>
  <p:sldSz cx="18288000" cy="10287000"/>
  <p:notesSz cx="6858000" cy="9144000"/>
  <p:embeddedFontLst>
    <p:embeddedFont>
      <p:font typeface="Cambria Math" panose="02040503050406030204" pitchFamily="18" charset="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A7"/>
    <a:srgbClr val="DBE7C3"/>
    <a:srgbClr val="61A6AB"/>
    <a:srgbClr val="FFFFB3"/>
    <a:srgbClr val="F6F6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1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A3419-BDCD-46C7-837C-84EBC2C1BD7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D796A-198F-4B98-9B98-878DC4C51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99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7BCD2-1DE9-3ECE-6C21-32FB9EAEF6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3B203D-C635-76B1-B557-3FDFFD5A57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C0AA6-5307-EF8D-60EC-15D3898F3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176F-139C-428F-AC42-5F252B314AC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DF129-8FFD-970F-FC07-48856FDB6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4BE78-D6C4-9DE2-BFAF-33B0F56CE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9E849-B4F8-4412-A6BB-23FE48013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58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2DA40-5FBD-9B4C-6526-29F040A62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D6BCC-8040-A651-15C3-C0CE1FE15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10CC3-D8F4-1259-0E3B-77B79FCA4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176F-139C-428F-AC42-5F252B314AC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B2FEA-5BB3-8C46-C0F9-FFC98658F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DD042-FD57-ED66-DC79-693FD25D2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9E849-B4F8-4412-A6BB-23FE48013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49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4D8B5-3CED-F172-E8CE-63C5447F2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714A0B-4A48-41AF-E45A-6F4B3E3E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B7415-574D-6DEE-7481-CDCC8C789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176F-139C-428F-AC42-5F252B314AC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AAC1C-C94F-AD7A-A4D2-F86DE73D8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7ACCE-B0F8-3151-A2EF-14A0BD8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9E849-B4F8-4412-A6BB-23FE48013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93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9EFAD-3C98-EB3D-0B2B-E21743F43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DE41B-45E3-BA7D-8C17-0F1405946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807EA-1F4B-DC0A-2482-C0D982B65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9E215-1B2A-113B-7100-D48B1122B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176F-139C-428F-AC42-5F252B314AC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C4D594-28F1-4C72-7427-256DF9537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3479D-68AE-932A-6626-DF01C4461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9E849-B4F8-4412-A6BB-23FE48013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07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A77BF-0C01-1277-93D9-5351C7492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C8C87-8BA3-A527-CED1-5EE761565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23EC7C-4D52-CAEA-E083-31EF01C94C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486EB9-7E15-9B9B-3AF8-96C7D848F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60A045-C3A5-43B6-00ED-B55F8F3BA6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AAEC1F-1E2B-AD23-1DCA-8E44F95C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176F-139C-428F-AC42-5F252B314AC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FC7FBE-96FE-002C-BBD7-E5C29F22F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FC81DF-1752-EB16-8B11-6D1346678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9E849-B4F8-4412-A6BB-23FE48013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17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CFD44-FA29-990A-2CD7-04052B13E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11EC81-E269-9657-A5FE-75687CEBD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176F-139C-428F-AC42-5F252B314AC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BE5886-9A90-7966-ABFB-567707469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F934BD-8945-126E-898D-4D9DB1878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9E849-B4F8-4412-A6BB-23FE48013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14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714C4A-8D9C-3702-EC61-93A617717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176F-139C-428F-AC42-5F252B314AC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F099EC-2774-B054-1198-FC86E550B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013EB-C729-AEBE-DA5E-F381BF050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9E849-B4F8-4412-A6BB-23FE48013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36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D5BB2-3783-2ED3-821A-8A44D7909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E4A1A-7352-6A6A-8554-55B05A722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3A54B1-686E-2CFA-B04C-52F107D695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68F9BF-0CF7-1820-E27D-B7AA6EB9F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176F-139C-428F-AC42-5F252B314AC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93DBA8-78C7-5AC9-201A-1E7A088B3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C98A0-2EA9-70C9-3786-62994F2B0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9E849-B4F8-4412-A6BB-23FE48013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7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25602-7323-2C14-B25F-08C51AA22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ED64F7-FCE0-3484-3588-CDC1991645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2E7AB1-9303-C1FF-0B3B-382BAC534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7E9A6F-3069-1DC8-0751-2B5E47F65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176F-139C-428F-AC42-5F252B314AC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E295C1-4271-95AD-596D-71A2F90B0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15235C-C9A1-C32C-C9C0-1B284C529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9E849-B4F8-4412-A6BB-23FE48013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37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9533E-E664-D5F8-1074-F0511E2A4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EF5634-6EFD-72F2-114C-28612E29A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85861-B62E-4E69-9D1B-FA8DC5102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176F-139C-428F-AC42-5F252B314AC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102D3-0051-08F7-25D1-477072B5E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B7B97-B2F9-17C2-C18A-AE864CC01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9E849-B4F8-4412-A6BB-23FE48013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983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D798AC-499B-24E4-D564-DEB1B49923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5B109B-F414-5987-AE8B-7D7D340D94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2B977-1034-B9A3-5678-F95F920A8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176F-139C-428F-AC42-5F252B314AC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C0408-E65C-DAF3-12E6-4C1A052EF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DF34A-A8AB-4807-7EA2-C74E3392D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9E849-B4F8-4412-A6BB-23FE48013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444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595D-4D73-4201-A3E7-DABDBEB57FAC}" type="datetime1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376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80780-4231-434D-BCD8-5F6B1B63976A}" type="datetime1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9924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0"/>
            <a:ext cx="7772400" cy="1362077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16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3pPr>
            <a:lvl4pPr marL="13716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6156-8D4E-40A7-AAEC-B492090E9EA0}" type="datetime1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149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388C1-31B3-4B5A-ADD1-3151FA8220F0}" type="datetime1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629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7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6" indent="0">
              <a:buNone/>
              <a:defRPr sz="1601" b="1"/>
            </a:lvl4pPr>
            <a:lvl5pPr marL="1828847" indent="0">
              <a:buNone/>
              <a:defRPr sz="1601" b="1"/>
            </a:lvl5pPr>
            <a:lvl6pPr marL="2286057" indent="0">
              <a:buNone/>
              <a:defRPr sz="1601" b="1"/>
            </a:lvl6pPr>
            <a:lvl7pPr marL="2743268" indent="0">
              <a:buNone/>
              <a:defRPr sz="1601" b="1"/>
            </a:lvl7pPr>
            <a:lvl8pPr marL="3200480" indent="0">
              <a:buNone/>
              <a:defRPr sz="1601" b="1"/>
            </a:lvl8pPr>
            <a:lvl9pPr marL="365769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7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6" indent="0">
              <a:buNone/>
              <a:defRPr sz="1601" b="1"/>
            </a:lvl4pPr>
            <a:lvl5pPr marL="1828847" indent="0">
              <a:buNone/>
              <a:defRPr sz="1601" b="1"/>
            </a:lvl5pPr>
            <a:lvl6pPr marL="2286057" indent="0">
              <a:buNone/>
              <a:defRPr sz="1601" b="1"/>
            </a:lvl6pPr>
            <a:lvl7pPr marL="2743268" indent="0">
              <a:buNone/>
              <a:defRPr sz="1601" b="1"/>
            </a:lvl7pPr>
            <a:lvl8pPr marL="3200480" indent="0">
              <a:buNone/>
              <a:defRPr sz="1601" b="1"/>
            </a:lvl8pPr>
            <a:lvl9pPr marL="365769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9148-96EC-403A-927C-126C8E26B6A5}" type="datetime1">
              <a:rPr lang="en-US" smtClean="0"/>
              <a:t>3/3/2026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861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C1AD-258B-4FCA-B712-AD5EA3CC7A64}" type="datetime1">
              <a:rPr lang="en-US" smtClean="0"/>
              <a:t>3/3/2026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403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B8D2-391A-4092-92FB-D4FE49EF405B}" type="datetime1">
              <a:rPr lang="en-US" smtClean="0"/>
              <a:t>3/3/2026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8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3"/>
            <a:ext cx="300831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6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6"/>
            <a:ext cx="300831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11" indent="0">
              <a:buNone/>
              <a:defRPr sz="1200"/>
            </a:lvl2pPr>
            <a:lvl3pPr marL="914423" indent="0">
              <a:buNone/>
              <a:defRPr sz="1001"/>
            </a:lvl3pPr>
            <a:lvl4pPr marL="1371636" indent="0">
              <a:buNone/>
              <a:defRPr sz="900"/>
            </a:lvl4pPr>
            <a:lvl5pPr marL="1828847" indent="0">
              <a:buNone/>
              <a:defRPr sz="900"/>
            </a:lvl5pPr>
            <a:lvl6pPr marL="2286057" indent="0">
              <a:buNone/>
              <a:defRPr sz="900"/>
            </a:lvl6pPr>
            <a:lvl7pPr marL="2743268" indent="0">
              <a:buNone/>
              <a:defRPr sz="900"/>
            </a:lvl7pPr>
            <a:lvl8pPr marL="3200480" indent="0">
              <a:buNone/>
              <a:defRPr sz="900"/>
            </a:lvl8pPr>
            <a:lvl9pPr marL="365769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B080-C82D-454F-8292-9D7E0DDE8D60}" type="datetime1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955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11" indent="0">
              <a:buNone/>
              <a:defRPr sz="2801"/>
            </a:lvl2pPr>
            <a:lvl3pPr marL="914423" indent="0">
              <a:buNone/>
              <a:defRPr sz="2400"/>
            </a:lvl3pPr>
            <a:lvl4pPr marL="1371636" indent="0">
              <a:buNone/>
              <a:defRPr sz="2000"/>
            </a:lvl4pPr>
            <a:lvl5pPr marL="1828847" indent="0">
              <a:buNone/>
              <a:defRPr sz="2000"/>
            </a:lvl5pPr>
            <a:lvl6pPr marL="2286057" indent="0">
              <a:buNone/>
              <a:defRPr sz="2000"/>
            </a:lvl6pPr>
            <a:lvl7pPr marL="2743268" indent="0">
              <a:buNone/>
              <a:defRPr sz="2000"/>
            </a:lvl7pPr>
            <a:lvl8pPr marL="3200480" indent="0">
              <a:buNone/>
              <a:defRPr sz="2000"/>
            </a:lvl8pPr>
            <a:lvl9pPr marL="365769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11" indent="0">
              <a:buNone/>
              <a:defRPr sz="1200"/>
            </a:lvl2pPr>
            <a:lvl3pPr marL="914423" indent="0">
              <a:buNone/>
              <a:defRPr sz="1001"/>
            </a:lvl3pPr>
            <a:lvl4pPr marL="1371636" indent="0">
              <a:buNone/>
              <a:defRPr sz="900"/>
            </a:lvl4pPr>
            <a:lvl5pPr marL="1828847" indent="0">
              <a:buNone/>
              <a:defRPr sz="900"/>
            </a:lvl5pPr>
            <a:lvl6pPr marL="2286057" indent="0">
              <a:buNone/>
              <a:defRPr sz="900"/>
            </a:lvl6pPr>
            <a:lvl7pPr marL="2743268" indent="0">
              <a:buNone/>
              <a:defRPr sz="900"/>
            </a:lvl7pPr>
            <a:lvl8pPr marL="3200480" indent="0">
              <a:buNone/>
              <a:defRPr sz="900"/>
            </a:lvl8pPr>
            <a:lvl9pPr marL="365769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FEE7-5AE4-486E-BCEA-0D11E63EA619}" type="datetime1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66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AB0C5-90EB-495B-A802-524F2AE34AAF}" type="datetime1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564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4B6FF-E876-4DC1-8A98-61A87C6C2BA5}" type="datetime1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29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F23C0C-1840-141A-53A8-B20776994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2FCAD-19B1-8CAC-9BE4-3C913C33C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A3C45-35A7-6368-8EEF-794DF124C7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EE176F-139C-428F-AC42-5F252B314AC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A0502-B278-EC10-7D7B-17DD73E0EA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7D48B-247C-3266-7AC0-2666741FB2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B9E849-B4F8-4412-A6BB-23FE48013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45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0EFDB-1E7A-45F4-ABF8-5C4CDD3AAC9C}" type="datetime1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0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2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8" indent="-342908" algn="l" defTabSz="91442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70" indent="-285759" algn="l" defTabSz="914423" rtl="0" eaLnBrk="1" latinLnBrk="0" hangingPunct="1">
        <a:spcBef>
          <a:spcPct val="20000"/>
        </a:spcBef>
        <a:buFont typeface="Arial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30" indent="-228606" algn="l" defTabSz="91442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1" indent="-228606" algn="l" defTabSz="91442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3" indent="-228606" algn="l" defTabSz="91442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6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7" indent="-228606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9" indent="-228606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6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9.xml"/><Relationship Id="rId5" Type="http://schemas.openxmlformats.org/officeDocument/2006/relationships/hyperlink" Target="https://tailieugiaovien.edu.vn/subject_lesson/toan-8/" TargetMode="Externa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9.xml"/><Relationship Id="rId5" Type="http://schemas.openxmlformats.org/officeDocument/2006/relationships/hyperlink" Target="https://tailieugiaovien.edu.vn/subject_lesson/toan-8/" TargetMode="Externa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svg"/><Relationship Id="rId7" Type="http://schemas.openxmlformats.org/officeDocument/2006/relationships/image" Target="../media/image15.svg"/><Relationship Id="rId2" Type="http://schemas.openxmlformats.org/officeDocument/2006/relationships/image" Target="../media/image22.png"/><Relationship Id="rId29" Type="http://schemas.openxmlformats.org/officeDocument/2006/relationships/image" Target="../media/image2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32" Type="http://schemas.openxmlformats.org/officeDocument/2006/relationships/image" Target="../media/image270.png"/><Relationship Id="rId5" Type="http://schemas.openxmlformats.org/officeDocument/2006/relationships/image" Target="../media/image25.svg"/><Relationship Id="rId31" Type="http://schemas.openxmlformats.org/officeDocument/2006/relationships/image" Target="../media/image27.png"/><Relationship Id="rId4" Type="http://schemas.openxmlformats.org/officeDocument/2006/relationships/image" Target="../media/image24.png"/><Relationship Id="rId30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9.png"/><Relationship Id="rId10" Type="http://schemas.openxmlformats.org/officeDocument/2006/relationships/image" Target="../media/image290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3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1" Type="http://schemas.openxmlformats.org/officeDocument/2006/relationships/image" Target="../media/image350.png"/><Relationship Id="rId2" Type="http://schemas.openxmlformats.org/officeDocument/2006/relationships/image" Target="../media/image9.png"/><Relationship Id="rId20" Type="http://schemas.openxmlformats.org/officeDocument/2006/relationships/image" Target="../media/image340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27.png"/><Relationship Id="rId9" Type="http://schemas.openxmlformats.org/officeDocument/2006/relationships/image" Target="../media/image330.png"/><Relationship Id="rId22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12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90.png"/><Relationship Id="rId5" Type="http://schemas.microsoft.com/office/2007/relationships/hdphoto" Target="../media/hdphoto2.wdp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457200" y="419100"/>
            <a:ext cx="17373600" cy="944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1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2256"/>
          <a:stretch>
            <a:fillRect/>
          </a:stretch>
        </p:blipFill>
        <p:spPr>
          <a:xfrm rot="1081854">
            <a:off x="12153835" y="-1445708"/>
            <a:ext cx="8057164" cy="27814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38200" y="1943100"/>
                <a:ext cx="9601199" cy="7779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37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 một chiếc bóng điện được mắc trên đỉnh (điểm </a:t>
                </a:r>
                <a14:m>
                  <m:oMath xmlns:m="http://schemas.openxmlformats.org/officeDocument/2006/math">
                    <m:r>
                      <a:rPr lang="da-DK" sz="3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da-DK" sz="37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của cột đèn thẳng đứng. Để tính chiều cao </a:t>
                </a:r>
                <a14:m>
                  <m:oMath xmlns:m="http://schemas.openxmlformats.org/officeDocument/2006/math">
                    <m:r>
                      <a:rPr lang="da-DK" sz="3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da-DK" sz="37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của cột đèn, bác Dương cắm một chiếc cọc gỗ (đoạn </a:t>
                </a:r>
                <a14:m>
                  <m:oMath xmlns:m="http://schemas.openxmlformats.org/officeDocument/2006/math">
                    <m:r>
                      <a:rPr lang="da-DK" sz="3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da-DK" sz="37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thẳng đứng trên mặt đất rồi đo chiều dài bóng của cọc gỗ do ánh đèn điện tạo ra và đo khoảng cách từ điểm </a:t>
                </a:r>
                <a14:m>
                  <m:oMath xmlns:m="http://schemas.openxmlformats.org/officeDocument/2006/math">
                    <m:r>
                      <a:rPr lang="da-DK" sz="3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da-DK" sz="37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đến chân cột đèn (điểm </a:t>
                </a:r>
                <a14:m>
                  <m:oMath xmlns:m="http://schemas.openxmlformats.org/officeDocument/2006/math">
                    <m:r>
                      <a:rPr lang="da-DK" sz="3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da-DK" sz="37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 Theo em, bác Dương đã tính như thế nào để ra được chiều cao cột đèn?</a:t>
                </a:r>
                <a:endParaRPr lang="en-US" sz="3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43100"/>
                <a:ext cx="9601199" cy="7779053"/>
              </a:xfrm>
              <a:prstGeom prst="rect">
                <a:avLst/>
              </a:prstGeom>
              <a:blipFill>
                <a:blip r:embed="rId4"/>
                <a:stretch>
                  <a:fillRect l="-2033" r="-2033" b="-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562065" y="9105900"/>
            <a:ext cx="1148419" cy="61727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019800" y="427809"/>
            <a:ext cx="6248400" cy="1219200"/>
            <a:chOff x="6019800" y="411480"/>
            <a:chExt cx="6248400" cy="1219200"/>
          </a:xfrm>
        </p:grpSpPr>
        <p:sp>
          <p:nvSpPr>
            <p:cNvPr id="14" name="Round Same Side Corner Rectangle 13"/>
            <p:cNvSpPr/>
            <p:nvPr/>
          </p:nvSpPr>
          <p:spPr>
            <a:xfrm flipH="1" flipV="1">
              <a:off x="6019800" y="411480"/>
              <a:ext cx="6248400" cy="1219200"/>
            </a:xfrm>
            <a:prstGeom prst="round2SameRect">
              <a:avLst>
                <a:gd name="adj1" fmla="val 36667"/>
                <a:gd name="adj2" fmla="val 0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35251" y="513248"/>
              <a:ext cx="4724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32431" y="2170916"/>
            <a:ext cx="6665702" cy="690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5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D33E-10EA-7D15-D923-7E013BE0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3E0E4-5824-4885-7C96-1A3B34851E55}"/>
              </a:ext>
            </a:extLst>
          </p:cNvPr>
          <p:cNvSpPr txBox="1"/>
          <p:nvPr/>
        </p:nvSpPr>
        <p:spPr>
          <a:xfrm>
            <a:off x="975348" y="3417446"/>
            <a:ext cx="1496163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 xem và tải: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9886-A36D-0299-73A8-37B528B01014}"/>
              </a:ext>
            </a:extLst>
          </p:cNvPr>
          <p:cNvSpPr txBox="1"/>
          <p:nvPr/>
        </p:nvSpPr>
        <p:spPr>
          <a:xfrm>
            <a:off x="2439657" y="5143501"/>
            <a:ext cx="1496163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</a:t>
            </a:r>
            <a:r>
              <a:rPr kumimoji="0" lang="en-US" sz="42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đồng bộ nội dung 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8D218-5605-96AC-AF17-A7EF512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56" y="8035864"/>
            <a:ext cx="17508896" cy="19695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D249-3838-DB8B-ACE2-99717ADE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48" y="281618"/>
            <a:ext cx="16789839" cy="31640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27103-1C6B-9AE6-C367-A6894C48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32847"/>
            <a:ext cx="11714583" cy="21252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40CEAD-41A3-34FF-B9A1-53D482E920C3}"/>
              </a:ext>
            </a:extLst>
          </p:cNvPr>
          <p:cNvSpPr txBox="1"/>
          <p:nvPr/>
        </p:nvSpPr>
        <p:spPr>
          <a:xfrm>
            <a:off x="5159530" y="3794169"/>
            <a:ext cx="12573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https://tailieugiaovien.edu.vn/subject_lesson/toan-8/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744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FC072E01-6EE1-131B-833C-A0892F7170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42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91BFAB24-7F11-4C5C-7463-6619D643F0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28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72069BCF-44BD-CA26-384A-562E82FFD1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22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94974B47-C3AA-5555-B7C2-341F6C3582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03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2C751502-D142-FCF1-A66C-CF4B8EF6E1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01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2F0B4A78-9870-100B-C380-9BE6BB69A0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86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101206DE-2D12-416B-A64F-F74023EDB5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45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409ECA92-4EC4-CD8C-E830-A4C70CEC54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9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B5CEA845-B6A2-452C-5596-87BB3E6A81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863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1476">
            <a:off x="10698579" y="676134"/>
            <a:ext cx="7519974" cy="9070145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601014" y="1295764"/>
            <a:ext cx="14630400" cy="8004490"/>
          </a:xfrm>
          <a:prstGeom prst="rect">
            <a:avLst/>
          </a:prstGeom>
          <a:solidFill>
            <a:srgbClr val="F6F6E9"/>
          </a:solidFill>
        </p:spPr>
        <p:txBody>
          <a:bodyPr/>
          <a:lstStyle/>
          <a:p>
            <a:endParaRPr lang="en-US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1371600" y="952500"/>
            <a:ext cx="1294758" cy="137209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61544" y="7986232"/>
            <a:ext cx="1294758" cy="137209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66358" y="2254488"/>
            <a:ext cx="12725401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8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CHƯƠNG IX. TAM GIÁC ĐỒNG DẠNG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41" y="7855343"/>
            <a:ext cx="3183749" cy="22276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20058" y="4147773"/>
            <a:ext cx="10738507" cy="1063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nn-NO" sz="48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33. HAI TAM GIÁC ĐỒNG DẠNG</a:t>
            </a:r>
            <a:endParaRPr lang="en-US" sz="4800" b="1" kern="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DF002F-581C-0061-A3E9-630B6A3090D7}"/>
              </a:ext>
            </a:extLst>
          </p:cNvPr>
          <p:cNvSpPr/>
          <p:nvPr/>
        </p:nvSpPr>
        <p:spPr>
          <a:xfrm>
            <a:off x="3720059" y="6596576"/>
            <a:ext cx="10738507" cy="1063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nn-NO" sz="4800" b="1" i="1" kern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Giáo viên: Nguyễn Thị Ngọc</a:t>
            </a:r>
            <a:endParaRPr lang="en-US" sz="4800" b="1" i="1" kern="0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33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D33E-10EA-7D15-D923-7E013BE0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3E0E4-5824-4885-7C96-1A3B34851E55}"/>
              </a:ext>
            </a:extLst>
          </p:cNvPr>
          <p:cNvSpPr txBox="1"/>
          <p:nvPr/>
        </p:nvSpPr>
        <p:spPr>
          <a:xfrm>
            <a:off x="975348" y="3417446"/>
            <a:ext cx="1496163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 xem và tải: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9886-A36D-0299-73A8-37B528B01014}"/>
              </a:ext>
            </a:extLst>
          </p:cNvPr>
          <p:cNvSpPr txBox="1"/>
          <p:nvPr/>
        </p:nvSpPr>
        <p:spPr>
          <a:xfrm>
            <a:off x="2439657" y="5143501"/>
            <a:ext cx="1496163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</a:t>
            </a:r>
            <a:r>
              <a:rPr kumimoji="0" lang="en-US" sz="42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đồng bộ nội dung 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8D218-5605-96AC-AF17-A7EF512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56" y="8035864"/>
            <a:ext cx="17508896" cy="19695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D249-3838-DB8B-ACE2-99717ADE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48" y="281618"/>
            <a:ext cx="16789839" cy="31640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27103-1C6B-9AE6-C367-A6894C48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32847"/>
            <a:ext cx="11714583" cy="21252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40CEAD-41A3-34FF-B9A1-53D482E920C3}"/>
              </a:ext>
            </a:extLst>
          </p:cNvPr>
          <p:cNvSpPr txBox="1"/>
          <p:nvPr/>
        </p:nvSpPr>
        <p:spPr>
          <a:xfrm>
            <a:off x="5159530" y="3794169"/>
            <a:ext cx="12573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https://tailieugiaovien.edu.vn/subject_lesson/toan-8/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441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CD649F7B-FA3F-17E2-CF0D-47E3C5D848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24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3435BA15-6168-3B20-C7F5-DC89443BD5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61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ABA6716E-8B98-6000-73D4-770A0A05D3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69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E9A80E3B-E074-2B97-3C22-D6937A5BD0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1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E4488BF3-DB03-B485-B082-1C975D0BA3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21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F9C1493E-20FD-8B1D-A00C-C040B8D432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972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1C590AD9-D2B7-0AC2-4273-9939EF303A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396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66A9DF80-5C50-51C2-3AD3-37BFB0C3EA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114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B3A36D6D-36AB-C579-06F7-0A0DE956AE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37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928048"/>
            <a:ext cx="7050775" cy="649094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926574">
            <a:off x="830593" y="7925701"/>
            <a:ext cx="2072195" cy="779899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-431326" y="10052212"/>
            <a:ext cx="19161184" cy="917796"/>
            <a:chOff x="0" y="0"/>
            <a:chExt cx="6481685" cy="3104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FFCE6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752600" y="3542191"/>
            <a:ext cx="5791200" cy="2951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448800" y="1562100"/>
            <a:ext cx="7752726" cy="3116648"/>
            <a:chOff x="9144000" y="1901348"/>
            <a:chExt cx="7752726" cy="3054047"/>
          </a:xfrm>
        </p:grpSpPr>
        <p:sp>
          <p:nvSpPr>
            <p:cNvPr id="3" name="AutoShape 3"/>
            <p:cNvSpPr/>
            <p:nvPr/>
          </p:nvSpPr>
          <p:spPr>
            <a:xfrm>
              <a:off x="9144000" y="1901348"/>
              <a:ext cx="7752726" cy="3054047"/>
            </a:xfrm>
            <a:prstGeom prst="rect">
              <a:avLst/>
            </a:prstGeom>
            <a:solidFill>
              <a:srgbClr val="61A6A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AutoShape 7"/>
            <p:cNvSpPr/>
            <p:nvPr/>
          </p:nvSpPr>
          <p:spPr>
            <a:xfrm>
              <a:off x="9144000" y="1901348"/>
              <a:ext cx="7752726" cy="1112641"/>
            </a:xfrm>
            <a:prstGeom prst="rect">
              <a:avLst/>
            </a:prstGeom>
            <a:solidFill>
              <a:srgbClr val="FFCE6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9626054" y="2400094"/>
              <a:ext cx="6788617" cy="5392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6000" b="1" dirty="0">
                  <a:solidFill>
                    <a:srgbClr val="291B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432767" y="3312667"/>
              <a:ext cx="5175190" cy="10420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ĐỊNH NGHĨA</a:t>
              </a:r>
              <a:endParaRPr lang="vi-VN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62000" y="647700"/>
            <a:ext cx="3505200" cy="28216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3" name="Group 22"/>
          <p:cNvGrpSpPr/>
          <p:nvPr/>
        </p:nvGrpSpPr>
        <p:grpSpPr>
          <a:xfrm>
            <a:off x="9448799" y="5836902"/>
            <a:ext cx="7752726" cy="3116648"/>
            <a:chOff x="9144000" y="1901348"/>
            <a:chExt cx="7752726" cy="3054047"/>
          </a:xfrm>
        </p:grpSpPr>
        <p:sp>
          <p:nvSpPr>
            <p:cNvPr id="24" name="AutoShape 3"/>
            <p:cNvSpPr/>
            <p:nvPr/>
          </p:nvSpPr>
          <p:spPr>
            <a:xfrm>
              <a:off x="9144000" y="1901348"/>
              <a:ext cx="7752726" cy="3054047"/>
            </a:xfrm>
            <a:prstGeom prst="rect">
              <a:avLst/>
            </a:prstGeom>
            <a:solidFill>
              <a:srgbClr val="61A6A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AutoShape 7"/>
            <p:cNvSpPr/>
            <p:nvPr/>
          </p:nvSpPr>
          <p:spPr>
            <a:xfrm>
              <a:off x="9144000" y="1901348"/>
              <a:ext cx="7752726" cy="1112641"/>
            </a:xfrm>
            <a:prstGeom prst="rect">
              <a:avLst/>
            </a:prstGeom>
            <a:solidFill>
              <a:srgbClr val="FFCE6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8"/>
            <p:cNvSpPr txBox="1"/>
            <p:nvPr/>
          </p:nvSpPr>
          <p:spPr>
            <a:xfrm>
              <a:off x="9626054" y="2400094"/>
              <a:ext cx="6788617" cy="5392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6000" b="1">
                  <a:solidFill>
                    <a:srgbClr val="291B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6000" b="1" dirty="0">
                <a:solidFill>
                  <a:srgbClr val="291B2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0432767" y="3312667"/>
              <a:ext cx="5175190" cy="10420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ĐỊNH LÍ</a:t>
              </a:r>
              <a:endParaRPr lang="vi-VN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2B818858-C31C-E9D9-8232-9EB9E1D2FA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494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B926EC5B-7146-5BD5-574D-761F4F0E87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816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022D872C-EC3B-75EA-FFD0-5DBB97E50F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312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9E6D973F-B074-E8D2-6C1A-99B70DD316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49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F02B1F6C-A3D2-623F-39CC-3833BB06FE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771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3F759C65-5B68-5D61-251D-AE2DC025EB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4036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79804341-A511-D0AB-3F16-1A02795A06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862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FDC441E2-E1E5-097D-2D59-5068DD6536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64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9303307" y="-4783333"/>
            <a:ext cx="10833473" cy="19829952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24136" y="-285093"/>
            <a:ext cx="19705933" cy="11084587"/>
          </a:xfrm>
          <a:prstGeom prst="rect">
            <a:avLst/>
          </a:prstGeom>
        </p:spPr>
      </p:pic>
      <p:sp>
        <p:nvSpPr>
          <p:cNvPr id="15" name="AutoShape 6"/>
          <p:cNvSpPr/>
          <p:nvPr/>
        </p:nvSpPr>
        <p:spPr>
          <a:xfrm>
            <a:off x="457200" y="532800"/>
            <a:ext cx="17373600" cy="9448800"/>
          </a:xfrm>
          <a:prstGeom prst="rect">
            <a:avLst/>
          </a:prstGeom>
          <a:solidFill>
            <a:srgbClr val="F6F6E9"/>
          </a:solidFill>
        </p:spPr>
        <p:txBody>
          <a:bodyPr/>
          <a:lstStyle/>
          <a:p>
            <a:endParaRPr lang="en-US"/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167465" y="281686"/>
            <a:ext cx="4287847" cy="1023353"/>
          </a:xfrm>
          <a:prstGeom prst="rect">
            <a:avLst/>
          </a:prstGeom>
        </p:spPr>
      </p:pic>
      <p:sp>
        <p:nvSpPr>
          <p:cNvPr id="7" name="Pentagon 6"/>
          <p:cNvSpPr/>
          <p:nvPr/>
        </p:nvSpPr>
        <p:spPr>
          <a:xfrm>
            <a:off x="468086" y="3314700"/>
            <a:ext cx="10134600" cy="3333438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7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NGHĨA</a:t>
            </a:r>
            <a:endParaRPr lang="en-US" sz="75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602686" y="3533619"/>
            <a:ext cx="2971800" cy="28956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00" b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258800" y="5134031"/>
            <a:ext cx="5191069" cy="51910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950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omb/>
      </p:transition>
    </mc:Choice>
    <mc:Fallback xmlns="">
      <p:transition spd="slow">
        <p:comb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6" r="60999"/>
          <a:stretch>
            <a:fillRect/>
          </a:stretch>
        </p:blipFill>
        <p:spPr>
          <a:xfrm rot="10800000" flipH="1">
            <a:off x="-2819400" y="0"/>
            <a:ext cx="3733533" cy="1089698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6689958" y="8706976"/>
            <a:ext cx="1732518" cy="161596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500908" y="367823"/>
            <a:ext cx="2180311" cy="967215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748234" y="5979037"/>
            <a:ext cx="1168236" cy="11456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34800" y="571500"/>
            <a:ext cx="5942034" cy="565573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478348" y="342900"/>
            <a:ext cx="9571621" cy="6553200"/>
            <a:chOff x="1478348" y="342900"/>
            <a:chExt cx="9571621" cy="6553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478348" y="342900"/>
                  <a:ext cx="9571621" cy="63693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</a:pPr>
                  <a:r>
                    <a:rPr lang="en-US" sz="38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               </a:t>
                  </a:r>
                  <a:r>
                    <a:rPr lang="vi-VN" sz="38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Trong hình 9.2,</a:t>
                  </a:r>
                  <a:r>
                    <a:rPr lang="en-US" sz="38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8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vi-V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𝐴𝐵𝐶</m:t>
                      </m:r>
                    </m:oMath>
                  </a14:m>
                  <a:r>
                    <a:rPr lang="vi-VN" sz="38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 và 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8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vi-V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𝐷𝐸𝐹</m:t>
                      </m:r>
                    </m:oMath>
                  </a14:m>
                  <a:r>
                    <a:rPr lang="vi-VN" sz="38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 </a:t>
                  </a:r>
                  <a:endParaRPr lang="en-US" sz="3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lvl="0" algn="just">
                    <a:lnSpc>
                      <a:spcPct val="150000"/>
                    </a:lnSpc>
                  </a:pPr>
                  <a:r>
                    <a:rPr lang="vi-VN" sz="38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là hai tam giác có các cạnh tương ứng</a:t>
                  </a:r>
                  <a:r>
                    <a:rPr lang="en-US" sz="38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 </a:t>
                  </a:r>
                  <a:r>
                    <a:rPr lang="vi-VN" sz="38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song song và các góc </a:t>
                  </a:r>
                  <a:r>
                    <a:rPr lang="en-US" sz="38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</a:t>
                  </a:r>
                  <a:r>
                    <a:rPr lang="vi-VN" sz="38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tương ứng bằng nhau, tức là </a:t>
                  </a:r>
                  <a14:m>
                    <m:oMath xmlns:m="http://schemas.openxmlformats.org/officeDocument/2006/math">
                      <m:r>
                        <a:rPr lang="vi-VN" sz="3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vi-VN" sz="3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// </m:t>
                      </m:r>
                      <m:r>
                        <a:rPr lang="vi-VN" sz="3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𝐷𝐸</m:t>
                      </m:r>
                      <m:r>
                        <a:rPr lang="vi-VN" sz="3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vi-VN" sz="3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vi-VN" sz="3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// </m:t>
                      </m:r>
                      <m:r>
                        <a:rPr lang="vi-VN" sz="3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𝐷𝐹</m:t>
                      </m:r>
                      <m:r>
                        <a:rPr lang="vi-VN" sz="3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vi-VN" sz="3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vi-VN" sz="3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// </m:t>
                      </m:r>
                      <m:r>
                        <a:rPr lang="vi-VN" sz="3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𝐸𝐹</m:t>
                      </m:r>
                    </m:oMath>
                  </a14:m>
                  <a:r>
                    <a:rPr lang="en-US" sz="38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vi-VN" sz="38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và</a:t>
                  </a:r>
                  <a:r>
                    <a:rPr lang="en-US" sz="38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vi-VN" sz="3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vi-VN" sz="3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vi-VN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vi-VN" sz="3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vi-VN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vi-V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vi-VN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vi-V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vi-VN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vi-V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vi-VN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3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3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lvl="0" algn="just">
                    <a:lnSpc>
                      <a:spcPct val="150000"/>
                    </a:lnSpc>
                  </a:pPr>
                  <a:r>
                    <a:rPr lang="en-US" sz="3800">
                      <a:latin typeface="Arial" panose="020B0604020202020204" pitchFamily="34" charset="0"/>
                      <a:cs typeface="Arial" panose="020B0604020202020204" pitchFamily="34" charset="0"/>
                    </a:rPr>
                    <a:t>Nhìn hình vẽ, hãy cho biết giá trị các tỉ số sau</a:t>
                  </a: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8348" y="342900"/>
                  <a:ext cx="9571621" cy="6369308"/>
                </a:xfrm>
                <a:prstGeom prst="rect">
                  <a:avLst/>
                </a:prstGeom>
                <a:blipFill>
                  <a:blip r:embed="rId29"/>
                  <a:stretch>
                    <a:fillRect l="-2102" r="-2102" b="-12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2382576" y="5161586"/>
                  <a:ext cx="3027624" cy="173451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3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𝐷𝐸</m:t>
                            </m:r>
                          </m:den>
                        </m:f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vi-VN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3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sz="3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den>
                        </m:f>
                        <m:r>
                          <a:rPr lang="en-US" sz="3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vi-VN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3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sz="3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den>
                        </m:f>
                        <m:r>
                          <a:rPr lang="en-US" sz="3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3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2576" y="5161586"/>
                  <a:ext cx="3027624" cy="1734514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1553944" y="7357636"/>
            <a:ext cx="1657263" cy="1344045"/>
            <a:chOff x="1325197" y="904240"/>
            <a:chExt cx="1999951" cy="160746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1325197" y="904240"/>
              <a:ext cx="1999951" cy="160746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669929" y="1279173"/>
              <a:ext cx="1404741" cy="809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3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643400" y="7484823"/>
                <a:ext cx="13104834" cy="26116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800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Qua sát hình ảnh ta thấy: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𝐷𝐸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𝐷𝐹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𝐸𝐹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0" i="1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⇒ </m:t>
                      </m:r>
                      <m:f>
                        <m:f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𝐷𝐸</m:t>
                          </m:r>
                        </m:den>
                      </m:f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𝐵𝐶</m:t>
                          </m:r>
                        </m:num>
                        <m:den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𝐸𝐹</m:t>
                          </m:r>
                        </m:den>
                      </m:f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𝐴𝐶</m:t>
                          </m:r>
                        </m:num>
                        <m:den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𝐷𝐹</m:t>
                          </m:r>
                        </m:den>
                      </m:f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=2</m:t>
                      </m:r>
                    </m:oMath>
                  </m:oMathPara>
                </a14:m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400" y="7484823"/>
                <a:ext cx="13104834" cy="2611677"/>
              </a:xfrm>
              <a:prstGeom prst="rect">
                <a:avLst/>
              </a:prstGeom>
              <a:blipFill>
                <a:blip r:embed="rId32"/>
                <a:stretch>
                  <a:fillRect l="-1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26388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457200" y="419100"/>
            <a:ext cx="17373600" cy="9448800"/>
          </a:xfrm>
          <a:prstGeom prst="rect">
            <a:avLst/>
          </a:prstGeom>
          <a:solidFill>
            <a:srgbClr val="F6F6E9"/>
          </a:solidFill>
        </p:spPr>
        <p:txBody>
          <a:bodyPr/>
          <a:lstStyle/>
          <a:p>
            <a:endParaRPr lang="en-US"/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726468" y="151832"/>
            <a:ext cx="1294758" cy="1372094"/>
          </a:xfrm>
          <a:prstGeom prst="rect">
            <a:avLst/>
          </a:prstGeom>
        </p:spPr>
      </p:pic>
      <p:pic>
        <p:nvPicPr>
          <p:cNvPr id="5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219155" y="8785934"/>
            <a:ext cx="1294758" cy="137209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515100" y="419100"/>
            <a:ext cx="5257800" cy="1066158"/>
            <a:chOff x="6515100" y="419100"/>
            <a:chExt cx="5257800" cy="1066158"/>
          </a:xfrm>
        </p:grpSpPr>
        <p:sp>
          <p:nvSpPr>
            <p:cNvPr id="15" name="Round Same Side Corner Rectangle 14"/>
            <p:cNvSpPr/>
            <p:nvPr/>
          </p:nvSpPr>
          <p:spPr>
            <a:xfrm flipV="1">
              <a:off x="6515100" y="419100"/>
              <a:ext cx="5257800" cy="106615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61A6AB"/>
            </a:solidFill>
            <a:ln>
              <a:solidFill>
                <a:srgbClr val="61A6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86600" y="490514"/>
              <a:ext cx="41910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200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KHÁI NIỆM</a:t>
              </a:r>
              <a:endPara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795623" y="7860030"/>
            <a:ext cx="4035177" cy="2133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56295" y="1670763"/>
                <a:ext cx="16998480" cy="68920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950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Tam giác </a:t>
                </a:r>
                <a14:m>
                  <m:oMath xmlns:m="http://schemas.openxmlformats.org/officeDocument/2006/math">
                    <m:r>
                      <a:rPr lang="en-US" sz="395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395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395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395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395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395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395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gọi là đồng dạng với tam giác </a:t>
                </a:r>
                <a14:m>
                  <m:oMath xmlns:m="http://schemas.openxmlformats.org/officeDocument/2006/math">
                    <m:r>
                      <a:rPr lang="en-US" sz="395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395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nếu: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95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95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95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395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95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95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395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395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en-US" sz="395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95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95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95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395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95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95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395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395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𝐵𝐶</m:t>
                          </m:r>
                        </m:den>
                      </m:f>
                      <m:r>
                        <a:rPr lang="en-US" sz="395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95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95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95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395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95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95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395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395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𝐴𝐶</m:t>
                          </m:r>
                        </m:den>
                      </m:f>
                      <m:r>
                        <a:rPr lang="en-US" sz="395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;</m:t>
                      </m:r>
                      <m:acc>
                        <m:accPr>
                          <m:chr m:val="̂"/>
                          <m:ctrlPr>
                            <a:rPr lang="en-US" sz="395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395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95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395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395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95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95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395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;</m:t>
                      </m:r>
                      <m:acc>
                        <m:accPr>
                          <m:chr m:val="̂"/>
                          <m:ctrlPr>
                            <a:rPr lang="en-US" sz="395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395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95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395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395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95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95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395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;</m:t>
                      </m:r>
                      <m:acc>
                        <m:accPr>
                          <m:chr m:val="̂"/>
                          <m:ctrlPr>
                            <a:rPr lang="en-US" sz="395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395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95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395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395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95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95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</m:acc>
                    </m:oMath>
                  </m:oMathPara>
                </a14:m>
                <a:endParaRPr lang="en-US" sz="395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950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Tam giác </a:t>
                </a:r>
                <a14:m>
                  <m:oMath xmlns:m="http://schemas.openxmlformats.org/officeDocument/2006/math">
                    <m:r>
                      <a:rPr lang="en-US" sz="395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395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395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395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395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395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395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đồng dạng với tam giác </a:t>
                </a:r>
                <a14:m>
                  <m:oMath xmlns:m="http://schemas.openxmlformats.org/officeDocument/2006/math">
                    <m:r>
                      <a:rPr lang="en-US" sz="395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395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được kí hiệu </a:t>
                </a:r>
                <a14:m>
                  <m:oMath xmlns:m="http://schemas.openxmlformats.org/officeDocument/2006/math">
                    <m:r>
                      <a:rPr lang="en-US" sz="395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sSup>
                      <m:sSupPr>
                        <m:ctrlPr>
                          <a:rPr lang="en-US" sz="395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95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95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95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95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95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95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95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95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95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∽</m:t>
                    </m:r>
                    <m:r>
                      <a:rPr lang="en-US" sz="395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nl-NL" sz="395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3950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(viết theo thứ tự cặp đỉnh tương ứng).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950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Tỉ số </a:t>
                </a:r>
                <a14:m>
                  <m:oMath xmlns:m="http://schemas.openxmlformats.org/officeDocument/2006/math">
                    <m:r>
                      <a:rPr lang="en-US" sz="395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395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95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95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95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95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95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95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95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395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𝐴𝐵</m:t>
                        </m:r>
                      </m:den>
                    </m:f>
                    <m:r>
                      <a:rPr lang="en-US" sz="395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95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95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95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95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95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95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95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395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𝐵𝐶</m:t>
                        </m:r>
                      </m:den>
                    </m:f>
                    <m:r>
                      <a:rPr lang="en-US" sz="395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95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95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95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95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95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95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95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395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</m:oMath>
                </a14:m>
                <a:r>
                  <a:rPr lang="en-US" sz="395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được gọi là tỉ số đồng dạng của </a:t>
                </a:r>
                <a14:m>
                  <m:oMath xmlns:m="http://schemas.openxmlformats.org/officeDocument/2006/math">
                    <m:r>
                      <a:rPr lang="en-US" sz="395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395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395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395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395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395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395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395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395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395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395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  <a:endParaRPr lang="en-US" sz="395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95" y="1670763"/>
                <a:ext cx="16998480" cy="6892080"/>
              </a:xfrm>
              <a:prstGeom prst="rect">
                <a:avLst/>
              </a:prstGeom>
              <a:blipFill>
                <a:blip r:embed="rId10"/>
                <a:stretch>
                  <a:fillRect l="-1255" r="-1220" b="-1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157267" y="1257300"/>
            <a:ext cx="1530533" cy="219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6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457200" y="419100"/>
            <a:ext cx="17373600" cy="94488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2256"/>
          <a:stretch>
            <a:fillRect/>
          </a:stretch>
        </p:blipFill>
        <p:spPr>
          <a:xfrm rot="9258982">
            <a:off x="14534038" y="9001899"/>
            <a:ext cx="5204176" cy="17965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63001" y="929670"/>
            <a:ext cx="363743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xét:</a:t>
            </a:r>
            <a:endParaRPr lang="en-US" sz="4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63001" y="2009393"/>
                <a:ext cx="16939199" cy="7248907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4000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∽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với tỉ số đồng dạng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∽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với tỉ số đồng dạng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 Do vậy khi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∽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thì ta nói hai tam giác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đồng dạng với nhau.</a:t>
                </a:r>
                <a:endParaRPr lang="en-US" sz="4000">
                  <a:latin typeface="Arial" panose="020B0604020202020204" pitchFamily="34" charset="0"/>
                  <a:ea typeface="Dotum" panose="020B0600000101010101" pitchFamily="34" charset="-127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Hai tam giác bằng nhau thì đồng dạng với nhau theo tỉ số đồng dạng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 Đặc biệt, mọi tam giác đồng dạng với chính nó.</a:t>
                </a:r>
                <a:endParaRPr lang="en-US" sz="4000">
                  <a:latin typeface="Arial" panose="020B0604020202020204" pitchFamily="34" charset="0"/>
                  <a:ea typeface="Dotum" panose="020B0600000101010101" pitchFamily="34" charset="-127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′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′′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′′</m:t>
                        </m:r>
                      </m:sup>
                    </m:sSup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∽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với tỉ số đồng dạng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∽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với tỉ số đồng dạng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′′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′′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′′</m:t>
                        </m:r>
                      </m:sup>
                    </m:sSup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∽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với tỉ số đồng dạng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01" y="2009393"/>
                <a:ext cx="16939199" cy="7248907"/>
              </a:xfrm>
              <a:prstGeom prst="rect">
                <a:avLst/>
              </a:prstGeom>
              <a:blipFill>
                <a:blip r:embed="rId4"/>
                <a:stretch>
                  <a:fillRect l="-1151" r="-1259" b="-1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42501" y="636285"/>
            <a:ext cx="983499" cy="130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4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6"/>
          <p:cNvSpPr/>
          <p:nvPr/>
        </p:nvSpPr>
        <p:spPr>
          <a:xfrm>
            <a:off x="457200" y="411458"/>
            <a:ext cx="17373600" cy="9448800"/>
          </a:xfrm>
          <a:prstGeom prst="rect">
            <a:avLst/>
          </a:prstGeom>
          <a:solidFill>
            <a:srgbClr val="F6F6E9"/>
          </a:solidFill>
        </p:spPr>
        <p:txBody>
          <a:bodyPr/>
          <a:lstStyle/>
          <a:p>
            <a:endParaRPr lang="en-US"/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726468" y="151832"/>
            <a:ext cx="1294758" cy="137209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914400" y="952500"/>
            <a:ext cx="2340664" cy="1100249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385928" y="647700"/>
                <a:ext cx="14292472" cy="1846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8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nl-NL" sz="3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38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3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nl-NL" sz="3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nl-NL" sz="3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38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tam giác đều có </a:t>
                </a:r>
                <a14:m>
                  <m:oMath xmlns:m="http://schemas.openxmlformats.org/officeDocument/2006/math">
                    <m:r>
                      <a:rPr lang="en-US" sz="38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38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r>
                      <a:rPr lang="en-US" sz="38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38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38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38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38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38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’=3</m:t>
                    </m:r>
                    <m:r>
                      <a:rPr lang="en-US" sz="38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38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endParaRPr lang="en-US" sz="38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Chứng minh rằng </a:t>
                </a:r>
                <a14:m>
                  <m:oMath xmlns:m="http://schemas.openxmlformats.org/officeDocument/2006/math">
                    <m:r>
                      <a:rPr lang="en-US" sz="380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nl-NL" sz="3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nl-NL" sz="3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nl-NL" sz="3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∽</m:t>
                    </m:r>
                    <m:r>
                      <a:rPr lang="en-US" sz="380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nl-NL" sz="3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38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tìm tỉ số đồng dạng. </a:t>
                </a:r>
                <a:endParaRPr lang="vi-VN" sz="38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928" y="647700"/>
                <a:ext cx="14292472" cy="1846659"/>
              </a:xfrm>
              <a:prstGeom prst="rect">
                <a:avLst/>
              </a:prstGeom>
              <a:blipFill>
                <a:blip r:embed="rId9"/>
                <a:stretch>
                  <a:fillRect l="-1407" b="-6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1256100" y="2476500"/>
            <a:ext cx="1657263" cy="1344045"/>
            <a:chOff x="1325197" y="904240"/>
            <a:chExt cx="1999951" cy="1607460"/>
          </a:xfrm>
        </p:grpSpPr>
        <p:pic>
          <p:nvPicPr>
            <p:cNvPr id="17" name="Picture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1325197" y="904240"/>
              <a:ext cx="1999951" cy="160746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669929" y="1279173"/>
              <a:ext cx="1404741" cy="809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3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14400" y="4000500"/>
                <a:ext cx="16459200" cy="5425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𝐶𝐴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sSup>
                      <m:sSupPr>
                        <m:ctrlPr>
                          <a:rPr lang="en-US" sz="3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3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p>
                        <m:r>
                          <a:rPr lang="en-US" sz="3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3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p>
                        <m:r>
                          <a:rPr lang="en-US" sz="3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3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3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3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3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3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=60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=60</m:t>
                    </m:r>
                    <m:r>
                      <a:rPr lang="en-US" sz="3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 vậy hai tam giác </a:t>
                </a:r>
                <a14:m>
                  <m:oMath xmlns:m="http://schemas.openxmlformats.org/officeDocument/2006/math">
                    <m:r>
                      <a:rPr lang="nl-NL" sz="3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38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3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3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nl-NL" sz="3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3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nl-NL" sz="3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3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có:</a:t>
                </a:r>
              </a:p>
              <a:p>
                <a:pPr lvl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3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3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3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𝐴𝐵</m:t>
                          </m:r>
                        </m:den>
                      </m:f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3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3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3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𝐵</m:t>
                          </m:r>
                          <m:r>
                            <a:rPr lang="en-US" sz="38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𝐶</m:t>
                          </m:r>
                        </m:den>
                      </m:f>
                      <m:r>
                        <a:rPr lang="en-US" sz="3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3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3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38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en-US" sz="38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𝐶</m:t>
                          </m:r>
                        </m:den>
                      </m:f>
                      <m:r>
                        <a:rPr lang="en-US" sz="3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8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v</m:t>
                      </m:r>
                      <m:r>
                        <a:rPr lang="en-US" sz="38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à</m:t>
                      </m:r>
                      <m:r>
                        <a:rPr lang="en-US" sz="3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3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</m:acc>
                      <m:r>
                        <a:rPr lang="en-US" sz="3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en-US" sz="3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′</m:t>
                          </m:r>
                        </m:e>
                      </m:acc>
                      <m:r>
                        <a:rPr lang="en-US" sz="3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, </m:t>
                      </m:r>
                      <m:acc>
                        <m:accPr>
                          <m:chr m:val="̂"/>
                          <m:ctrlPr>
                            <a:rPr lang="en-US" sz="3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</m:acc>
                      <m:r>
                        <a:rPr lang="en-US" sz="3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𝐵</m:t>
                          </m:r>
                          <m:r>
                            <a:rPr lang="en-US" sz="3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′</m:t>
                          </m:r>
                        </m:e>
                      </m:acc>
                      <m:r>
                        <a:rPr lang="en-US" sz="3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sz="3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</m:acc>
                      <m:r>
                        <a:rPr lang="en-US" sz="3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𝐶</m:t>
                          </m:r>
                          <m:r>
                            <a:rPr lang="en-US" sz="3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380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nl-NL" sz="3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3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nl-NL" sz="3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3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nl-NL" sz="3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3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∽</m:t>
                    </m:r>
                    <m:r>
                      <a:rPr lang="en-US" sz="380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nl-NL" sz="3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38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với tỉ số đồng dạng </a:t>
                </a:r>
                <a:endParaRPr lang="vi-VN" sz="38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000500"/>
                <a:ext cx="16459200" cy="5425716"/>
              </a:xfrm>
              <a:prstGeom prst="rect">
                <a:avLst/>
              </a:prstGeom>
              <a:blipFill>
                <a:blip r:embed="rId20"/>
                <a:stretch>
                  <a:fillRect l="-1222" r="-1222" b="-1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16728135" y="8585029"/>
            <a:ext cx="1350572" cy="14312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753600" y="8347704"/>
                <a:ext cx="745204" cy="11871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600" y="8347704"/>
                <a:ext cx="745204" cy="11871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6333420" y="2873005"/>
            <a:ext cx="1040180" cy="69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0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276726" y="266700"/>
            <a:ext cx="17783049" cy="975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78502" y="114300"/>
            <a:ext cx="1733298" cy="18420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2428" y="2019300"/>
            <a:ext cx="17308372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80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Trong các tam giác được vẽ trên ô lưới vuông, có một cặp tam giác đồng dạng. Hãy chỉ ra cặp tam giác đó, viết đúng kí hiệu đồng dạng và tìm tỉ số đồng dạng của chúng.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22428" y="534292"/>
            <a:ext cx="3961540" cy="12192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00" b="1">
                <a:latin typeface="Arial" panose="020B0604020202020204" pitchFamily="34" charset="0"/>
                <a:cs typeface="Arial" panose="020B0604020202020204" pitchFamily="34" charset="0"/>
              </a:rPr>
              <a:t>Luyện tập 1</a:t>
            </a:r>
            <a:endParaRPr lang="en-US" sz="4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0449" y="5131631"/>
            <a:ext cx="9982200" cy="40637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865045" y="5131631"/>
                <a:ext cx="6906501" cy="41162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800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Ta thấy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∽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𝐷𝐸𝐹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với tỉ số đồng dạng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Hoặc: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𝐷𝐸𝐹</m:t>
                    </m:r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∽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với tỉ số đồng dạng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045" y="5131631"/>
                <a:ext cx="6906501" cy="4116255"/>
              </a:xfrm>
              <a:prstGeom prst="rect">
                <a:avLst/>
              </a:prstGeom>
              <a:blipFill>
                <a:blip r:embed="rId11"/>
                <a:stretch>
                  <a:fillRect l="-2913" r="-2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3685749" y="4229100"/>
            <a:ext cx="126509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800" b="1" i="1" u="sng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Giải:</a:t>
            </a:r>
            <a:endParaRPr lang="en-US" sz="3800" b="1" i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836841" flipH="1">
            <a:off x="17284956" y="8795738"/>
            <a:ext cx="973180" cy="110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6195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5011</TotalTime>
  <Words>744</Words>
  <Application>Microsoft Office PowerPoint</Application>
  <PresentationFormat>Custom</PresentationFormat>
  <Paragraphs>49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Aptos</vt:lpstr>
      <vt:lpstr>Arial</vt:lpstr>
      <vt:lpstr>Times New Roman</vt:lpstr>
      <vt:lpstr>Calibri</vt:lpstr>
      <vt:lpstr>Cambria Math</vt:lpstr>
      <vt:lpstr>Wingdings</vt:lpstr>
      <vt:lpstr>Aptos Display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tailieugiaovien.edu.vn</dc:creator>
  <cp:lastModifiedBy>admin</cp:lastModifiedBy>
  <cp:revision>6</cp:revision>
  <dcterms:created xsi:type="dcterms:W3CDTF">2006-08-16T00:00:00Z</dcterms:created>
  <dcterms:modified xsi:type="dcterms:W3CDTF">2026-03-03T08:41:39Z</dcterms:modified>
  <dc:identifier>DAFARKD_w7U</dc:identifier>
</cp:coreProperties>
</file>