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3" r:id="rId2"/>
    <p:sldId id="258" r:id="rId3"/>
    <p:sldId id="286" r:id="rId4"/>
    <p:sldId id="287" r:id="rId5"/>
    <p:sldId id="288" r:id="rId6"/>
    <p:sldId id="289" r:id="rId7"/>
    <p:sldId id="290" r:id="rId8"/>
    <p:sldId id="277" r:id="rId9"/>
    <p:sldId id="262" r:id="rId10"/>
    <p:sldId id="259" r:id="rId11"/>
    <p:sldId id="280" r:id="rId12"/>
    <p:sldId id="296" r:id="rId13"/>
    <p:sldId id="279" r:id="rId14"/>
    <p:sldId id="268" r:id="rId15"/>
    <p:sldId id="274" r:id="rId16"/>
    <p:sldId id="269" r:id="rId17"/>
    <p:sldId id="281" r:id="rId18"/>
    <p:sldId id="273" r:id="rId19"/>
    <p:sldId id="28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720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27"/>
    <a:srgbClr val="794E2D"/>
    <a:srgbClr val="F3E751"/>
    <a:srgbClr val="44C277"/>
    <a:srgbClr val="5CBEE5"/>
    <a:srgbClr val="2F5CAB"/>
    <a:srgbClr val="3C9E3E"/>
    <a:srgbClr val="F5C727"/>
    <a:srgbClr val="45210C"/>
    <a:srgbClr val="EECE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93" autoAdjust="0"/>
    <p:restoredTop sz="96314" autoAdjust="0"/>
  </p:normalViewPr>
  <p:slideViewPr>
    <p:cSldViewPr snapToGrid="0">
      <p:cViewPr varScale="1">
        <p:scale>
          <a:sx n="65" d="100"/>
          <a:sy n="65" d="100"/>
        </p:scale>
        <p:origin x="556" y="60"/>
      </p:cViewPr>
      <p:guideLst>
        <p:guide pos="416"/>
        <p:guide pos="7248"/>
        <p:guide orient="horz" pos="720"/>
        <p:guide orient="horz" pos="686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1ABED-8AB4-4EE8-B6F9-BBD2BD4D65C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D7B7C-EE94-431F-A5E3-F52A89ED5B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88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D7B7C-EE94-431F-A5E3-F52A89ED5B3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312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C3055-2E1C-4693-B658-226E2685329A}" type="slidenum">
              <a:rPr lang="zh-CN" altLang="en-US" smtClean="0"/>
              <a:pPr/>
              <a:t>3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77104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533DAE-1B20-4D9E-AF20-8846AC569DF4}" type="slidenum">
              <a:rPr lang="zh-CN" altLang="en-US" smtClean="0"/>
              <a:pPr/>
              <a:t>4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2098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482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D4880E-8310-4061-B008-A4835152B344}" type="slidenum">
              <a:rPr lang="zh-CN" altLang="en-US" smtClean="0"/>
              <a:pPr/>
              <a:t>5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55377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6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743887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95FE03-DE8E-484A-9F58-56CEAB2361CB}" type="slidenum">
              <a:rPr lang="zh-CN" altLang="en-US" smtClean="0"/>
              <a:pPr/>
              <a:t>7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36641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1631E9-DEE8-48D5-A445-A4E27835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1E4011-2D13-4D97-9A9C-EA73E28C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D4B8A2-6652-4EBA-9D6B-4EC02CC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86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F1A464-A9DC-4C83-90D2-1D674A15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80590-D2C4-4FCD-B66C-71656666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B6B0D-8ADE-4107-8F49-E9C1495B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5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F5DBE-C3A7-4D0F-86D9-893BDD38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4D0CCC-0F31-4D4B-8052-C0A8A9A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0A13C7-CC53-4981-80E1-813A0B9B2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66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4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01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504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9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D3AC46-0442-44DC-B0BE-8A6796239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8457E4-2594-4D93-A837-20674884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8F45C9-A924-4808-AD9F-E93D96BA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5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551260-B103-4786-86F1-CA258EAE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6D48BE-F6DB-4939-A1E3-3F043067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34D688-C3E5-4709-99D0-96DE09695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44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7FC600-DE19-464C-B1B6-3352D9D3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DE44DC-48B3-4E32-9789-19C917F8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0EF22B-601B-4219-BA4D-D0CEE0F02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7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8B45A-E17D-4335-9DDA-4D987EDB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3014F8-9431-4F9B-B65F-4B95989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089B4E5-CDA7-41EE-95C8-28E5FDEBC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79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E4929D-B8F4-4B46-96BC-F255AB9D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E08870-42C3-4220-8A6C-10B877FD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255AEE-0D3A-41B5-B37B-614A1BA3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EC53D6D-834B-4A5D-BE0A-081CF6B9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B99A44-4DED-438A-9767-372B7F893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546CE8-44FA-4225-8DFA-035703FA8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DDB16F-3360-4FAE-9622-E86C2493C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D64FAF-F73B-4593-9348-962E80702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9" r="74050" b="23885"/>
          <a:stretch/>
        </p:blipFill>
        <p:spPr>
          <a:xfrm rot="20985444">
            <a:off x="-399568" y="5615209"/>
            <a:ext cx="3163909" cy="13683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48A60-3FE1-4E93-BC0A-31C3111BA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20" r="33259"/>
          <a:stretch/>
        </p:blipFill>
        <p:spPr>
          <a:xfrm>
            <a:off x="10513668" y="5718137"/>
            <a:ext cx="1662898" cy="12837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A1ABC3-1A45-45A1-9105-26F717E06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/>
        </p:blipFill>
        <p:spPr>
          <a:xfrm>
            <a:off x="11019099" y="0"/>
            <a:ext cx="1172901" cy="15522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4F4EB8C-8F59-4535-8BAE-0487C9C56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29"/>
          <a:stretch/>
        </p:blipFill>
        <p:spPr>
          <a:xfrm>
            <a:off x="170086" y="-122074"/>
            <a:ext cx="2388243" cy="189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5F228D-7C13-4F15-ACD3-DB4262A8A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E9D522-1059-4370-8518-CC694102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5DB87A-4C96-45AD-BDF6-3684F0DD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011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1DFA2C-9AAF-45AE-B540-B81D437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A117E8-7585-468B-9556-88C42B1EB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C636F6-D68B-4972-8297-316552F9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8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5F569F-7089-4F0A-AC55-6711B28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985BD4-B42D-42C6-9671-57B932FF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3E1-620F-4AFA-862D-EB6636F974DC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DAF53-C190-4744-9AF0-BB35543B59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5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audio" Target="../media/media1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slide" Target="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audio" Target="../media/audio2.wav"/><Relationship Id="rId18" Type="http://schemas.openxmlformats.org/officeDocument/2006/relationships/image" Target="../media/image4.png"/><Relationship Id="rId3" Type="http://schemas.openxmlformats.org/officeDocument/2006/relationships/tags" Target="../tags/tag11.xml"/><Relationship Id="rId21" Type="http://schemas.openxmlformats.org/officeDocument/2006/relationships/image" Target="../media/image11.png"/><Relationship Id="rId7" Type="http://schemas.openxmlformats.org/officeDocument/2006/relationships/tags" Target="../tags/tag15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3.png"/><Relationship Id="rId2" Type="http://schemas.openxmlformats.org/officeDocument/2006/relationships/tags" Target="../tags/tag10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audio" Target="../media/audio2.wav"/><Relationship Id="rId5" Type="http://schemas.openxmlformats.org/officeDocument/2006/relationships/tags" Target="../tags/tag13.xml"/><Relationship Id="rId15" Type="http://schemas.openxmlformats.org/officeDocument/2006/relationships/image" Target="../media/image7.png"/><Relationship Id="rId23" Type="http://schemas.openxmlformats.org/officeDocument/2006/relationships/image" Target="../media/image6.png"/><Relationship Id="rId10" Type="http://schemas.openxmlformats.org/officeDocument/2006/relationships/tags" Target="../tags/tag18.xml"/><Relationship Id="rId19" Type="http://schemas.openxmlformats.org/officeDocument/2006/relationships/image" Target="../media/image9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../media/image2.png"/><Relationship Id="rId2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13677" y="-51809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616200" y="3969319"/>
                <a:ext cx="2962469" cy="23171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102100"/>
                <a:ext cx="2569245" cy="2777673"/>
              </a:xfrm>
              <a:prstGeom prst="rect">
                <a:avLst/>
              </a:prstGeom>
            </p:spPr>
          </p:pic>
        </p:grp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6583" y="1220641"/>
            <a:ext cx="343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8: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8925" y="2253094"/>
            <a:ext cx="9990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/>
          </a:p>
        </p:txBody>
      </p:sp>
      <p:pic>
        <p:nvPicPr>
          <p:cNvPr id="4" name="intro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4751" y="-518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6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F4D131C-0869-4D3D-ACFF-A597FE1D8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1271424"/>
            <a:ext cx="9015210" cy="5126063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8BBF5DBD-3E0B-4B80-992B-6C2BCE731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28" y="4377817"/>
            <a:ext cx="1857883" cy="1857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5470" y="440427"/>
            <a:ext cx="806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TRUYỀN THỐNG TỐT ĐẸP CỦA GIA ĐÌNH DÒNG HỌ TẠI HẢI PHÒNG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79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280" y="2390"/>
            <a:ext cx="12188465" cy="6855206"/>
          </a:xfrm>
          <a:prstGeom prst="rect">
            <a:avLst/>
          </a:pr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Group 61">
            <a:extLst>
              <a:ext uri="{FF2B5EF4-FFF2-40B4-BE49-F238E27FC236}">
                <a16:creationId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482263" y="1163326"/>
            <a:ext cx="4163784" cy="3831768"/>
            <a:chOff x="3495674" y="1276350"/>
            <a:chExt cx="1981200" cy="2514600"/>
          </a:xfrm>
        </p:grpSpPr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Rectangle 49">
              <a:extLst>
                <a:ext uri="{FF2B5EF4-FFF2-40B4-BE49-F238E27FC236}">
                  <a16:creationId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5674" y="1485393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823697" y="2296935"/>
            <a:ext cx="36199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,….  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58775" y="549019"/>
            <a:ext cx="870821" cy="773577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1871" y="1620899"/>
            <a:ext cx="217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3E7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2000" b="1" dirty="0">
              <a:solidFill>
                <a:srgbClr val="F3E7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35343"/>
      </p:ext>
    </p:extLst>
  </p:cSld>
  <p:clrMapOvr>
    <a:masterClrMapping/>
  </p:clrMapOvr>
  <p:transition spd="slow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1284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>
                <a:solidFill>
                  <a:srgbClr val="343A40"/>
                </a:solidFill>
                <a:latin typeface="Muli"/>
              </a:rPr>
              <a:t>Giữ gìn và phát huy truyền thống tốt đẹp của gia đình</a:t>
            </a:r>
            <a:r>
              <a:rPr lang="vi-VN">
                <a:solidFill>
                  <a:srgbClr val="343A40"/>
                </a:solidFill>
                <a:latin typeface="Muli"/>
              </a:rPr>
              <a:t>, </a:t>
            </a:r>
            <a:r>
              <a:rPr lang="vi-VN" b="1">
                <a:solidFill>
                  <a:srgbClr val="343A40"/>
                </a:solidFill>
                <a:latin typeface="Muli"/>
              </a:rPr>
              <a:t>dòng họ là</a:t>
            </a:r>
            <a:r>
              <a:rPr lang="vi-VN">
                <a:solidFill>
                  <a:srgbClr val="343A40"/>
                </a:solidFill>
                <a:latin typeface="Muli"/>
              </a:rPr>
              <a:t> tiếp nối, </a:t>
            </a:r>
            <a:r>
              <a:rPr lang="vi-VN" b="1">
                <a:solidFill>
                  <a:srgbClr val="343A40"/>
                </a:solidFill>
                <a:latin typeface="Muli"/>
              </a:rPr>
              <a:t>phát</a:t>
            </a:r>
            <a:r>
              <a:rPr lang="vi-VN">
                <a:solidFill>
                  <a:srgbClr val="343A40"/>
                </a:solidFill>
                <a:latin typeface="Muli"/>
              </a:rPr>
              <a:t> triển </a:t>
            </a:r>
            <a:r>
              <a:rPr lang="vi-VN" b="1">
                <a:solidFill>
                  <a:srgbClr val="343A40"/>
                </a:solidFill>
                <a:latin typeface="Muli"/>
              </a:rPr>
              <a:t>và</a:t>
            </a:r>
            <a:r>
              <a:rPr lang="vi-VN">
                <a:solidFill>
                  <a:srgbClr val="343A40"/>
                </a:solidFill>
                <a:latin typeface="Muli"/>
              </a:rPr>
              <a:t> làm rạng rỡ thêm </a:t>
            </a:r>
            <a:r>
              <a:rPr lang="vi-VN" b="1">
                <a:solidFill>
                  <a:srgbClr val="343A40"/>
                </a:solidFill>
                <a:latin typeface="Muli"/>
              </a:rPr>
              <a:t>truyền thống</a:t>
            </a:r>
            <a:r>
              <a:rPr lang="vi-VN">
                <a:solidFill>
                  <a:srgbClr val="343A40"/>
                </a:solidFill>
                <a:latin typeface="Muli"/>
              </a:rPr>
              <a:t> về văn hóa, đạo đức, lao động, nghề nghiệp, học tập… Tự hào về </a:t>
            </a:r>
            <a:r>
              <a:rPr lang="vi-VN" b="1">
                <a:solidFill>
                  <a:srgbClr val="343A40"/>
                </a:solidFill>
                <a:latin typeface="Muli"/>
              </a:rPr>
              <a:t>truyền thống gia đình</a:t>
            </a:r>
            <a:r>
              <a:rPr lang="vi-VN">
                <a:solidFill>
                  <a:srgbClr val="343A40"/>
                </a:solidFill>
                <a:latin typeface="Muli"/>
              </a:rPr>
              <a:t>, </a:t>
            </a:r>
            <a:r>
              <a:rPr lang="vi-VN" b="1">
                <a:solidFill>
                  <a:srgbClr val="343A40"/>
                </a:solidFill>
                <a:latin typeface="Muli"/>
              </a:rPr>
              <a:t>dòng họ là</a:t>
            </a:r>
            <a:r>
              <a:rPr lang="vi-VN">
                <a:solidFill>
                  <a:srgbClr val="343A40"/>
                </a:solidFill>
                <a:latin typeface="Muli"/>
              </a:rPr>
              <a:t> thể hiện sự hài lòng, hãnh diện về các </a:t>
            </a:r>
            <a:r>
              <a:rPr lang="vi-VN" b="1">
                <a:solidFill>
                  <a:srgbClr val="343A40"/>
                </a:solidFill>
                <a:latin typeface="Muli"/>
              </a:rPr>
              <a:t>giá</a:t>
            </a:r>
            <a:r>
              <a:rPr lang="vi-VN">
                <a:solidFill>
                  <a:srgbClr val="343A40"/>
                </a:solidFill>
                <a:latin typeface="Muli"/>
              </a:rPr>
              <a:t> trị </a:t>
            </a:r>
            <a:r>
              <a:rPr lang="vi-VN" b="1">
                <a:solidFill>
                  <a:srgbClr val="343A40"/>
                </a:solidFill>
                <a:latin typeface="Muli"/>
              </a:rPr>
              <a:t>tốt đẹp</a:t>
            </a:r>
            <a:r>
              <a:rPr lang="vi-VN">
                <a:solidFill>
                  <a:srgbClr val="343A40"/>
                </a:solidFill>
                <a:latin typeface="Muli"/>
              </a:rPr>
              <a:t> mà </a:t>
            </a:r>
            <a:r>
              <a:rPr lang="vi-VN" b="1">
                <a:solidFill>
                  <a:srgbClr val="343A40"/>
                </a:solidFill>
                <a:latin typeface="Muli"/>
              </a:rPr>
              <a:t>gia đình</a:t>
            </a:r>
            <a:r>
              <a:rPr lang="vi-VN">
                <a:solidFill>
                  <a:srgbClr val="343A40"/>
                </a:solidFill>
                <a:latin typeface="Muli"/>
              </a:rPr>
              <a:t>, </a:t>
            </a:r>
            <a:r>
              <a:rPr lang="vi-VN" b="1">
                <a:solidFill>
                  <a:srgbClr val="343A40"/>
                </a:solidFill>
                <a:latin typeface="Muli"/>
              </a:rPr>
              <a:t>dòng họ</a:t>
            </a:r>
            <a:r>
              <a:rPr lang="vi-VN">
                <a:solidFill>
                  <a:srgbClr val="343A40"/>
                </a:solidFill>
                <a:latin typeface="Muli"/>
              </a:rPr>
              <a:t> đã tạo ra.</a:t>
            </a:r>
          </a:p>
          <a:p>
            <a:r>
              <a:rPr lang="vi-VN" b="1">
                <a:solidFill>
                  <a:srgbClr val="343A40"/>
                </a:solidFill>
                <a:latin typeface="Muli"/>
              </a:rPr>
              <a:t>Những biểu hiện </a:t>
            </a:r>
            <a:r>
              <a:rPr lang="vi-VN" b="1" i="1">
                <a:solidFill>
                  <a:srgbClr val="343A40"/>
                </a:solidFill>
                <a:latin typeface="Muli"/>
              </a:rPr>
              <a:t>đúng</a:t>
            </a:r>
            <a:r>
              <a:rPr lang="vi-VN" b="1">
                <a:solidFill>
                  <a:srgbClr val="343A40"/>
                </a:solidFill>
                <a:latin typeface="Muli"/>
              </a:rPr>
              <a:t> về tự hào về truyền thống gia đình, dòng họ</a:t>
            </a:r>
            <a:endParaRPr lang="vi-VN">
              <a:solidFill>
                <a:srgbClr val="343A40"/>
              </a:solidFill>
              <a:latin typeface="Muli"/>
            </a:endParaRP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Tích cực tìm hiểu lịch sử đấu tranh chống giặc ngoại xâm của dân tộc.</a:t>
            </a: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Thích xem phim, kịch, nghe nhạc của Việt Nam.</a:t>
            </a: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Sưu tầm những món ăn, trang phục dân tộc độc đáo.</a:t>
            </a: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Tìm hiểu, giới thiệu với mọi người về các lễ hội truyền thống của dân tộc.</a:t>
            </a: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Tự hào về truyền thống của gia đình mình: hiếu học, đoàn kết, yêu thương,…</a:t>
            </a:r>
          </a:p>
          <a:p>
            <a:r>
              <a:rPr lang="vi-VN">
                <a:solidFill>
                  <a:srgbClr val="343A40"/>
                </a:solidFill>
                <a:latin typeface="Muli"/>
              </a:rPr>
              <a:t>- Tôn trọng những công việc chân tay, nghề thủ công mỹ nghê của ông cha.</a:t>
            </a:r>
          </a:p>
          <a:p>
            <a:r>
              <a:rPr lang="vi-VN"/>
              <a:t/>
            </a:r>
            <a:br>
              <a:rPr lang="vi-VN"/>
            </a:b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288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48227" y="372916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169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2">
            <a:extLst>
              <a:ext uri="{FF2B5EF4-FFF2-40B4-BE49-F238E27FC236}">
                <a16:creationId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4285883" y="785802"/>
            <a:ext cx="4363182" cy="4400549"/>
            <a:chOff x="6409915" y="944165"/>
            <a:chExt cx="1981200" cy="3300412"/>
          </a:xfrm>
        </p:grpSpPr>
        <p:sp>
          <p:nvSpPr>
            <p:cNvPr id="4" name="Rectangle 54">
              <a:extLst>
                <a:ext uri="{FF2B5EF4-FFF2-40B4-BE49-F238E27FC236}">
                  <a16:creationId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477000" y="944165"/>
              <a:ext cx="1828800" cy="33004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Rectangle 55">
              <a:extLst>
                <a:ext uri="{FF2B5EF4-FFF2-40B4-BE49-F238E27FC236}">
                  <a16:creationId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409915" y="1427716"/>
              <a:ext cx="1981200" cy="457200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633624" y="2185063"/>
            <a:ext cx="3695989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làm cụ thể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góp phầ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gìn giữ, kế thừa và phát huy truyền thống gia đình, dòng họ ?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30648" y="1362451"/>
            <a:ext cx="327365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- 2’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41126" y="5992"/>
            <a:ext cx="1166948" cy="1148090"/>
          </a:xfrm>
          <a:prstGeom prst="ellipse">
            <a:avLst/>
          </a:prstGeom>
          <a:solidFill>
            <a:srgbClr val="F5C727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3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40">
            <a:extLst>
              <a:ext uri="{FF2B5EF4-FFF2-40B4-BE49-F238E27FC236}">
                <a16:creationId xmlns:a16="http://schemas.microsoft.com/office/drawing/2014/main" id="{E836C4A5-44F9-429E-A696-ED600B862A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13" t="56668" r="3959" b="27"/>
          <a:stretch/>
        </p:blipFill>
        <p:spPr>
          <a:xfrm>
            <a:off x="8608918" y="2185063"/>
            <a:ext cx="3879893" cy="4194647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CEE1DAD6-DC2C-4903-A770-7403CEB575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3"/>
          <a:stretch/>
        </p:blipFill>
        <p:spPr>
          <a:xfrm>
            <a:off x="0" y="4479923"/>
            <a:ext cx="12192000" cy="2349097"/>
          </a:xfrm>
          <a:prstGeom prst="rect">
            <a:avLst/>
          </a:prstGeom>
        </p:spPr>
      </p:pic>
      <p:pic>
        <p:nvPicPr>
          <p:cNvPr id="10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8789" y="5254437"/>
            <a:ext cx="2145953" cy="1207099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97942E92-DD93-46F2-99C8-C7C1818AC1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5" y="1440852"/>
            <a:ext cx="3399220" cy="2602512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261B46A9-D623-4960-8F41-4DED4275155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5" y="4043364"/>
            <a:ext cx="2503513" cy="2180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14">
            <a:extLst>
              <a:ext uri="{FF2B5EF4-FFF2-40B4-BE49-F238E27FC236}">
                <a16:creationId xmlns:a16="http://schemas.microsoft.com/office/drawing/2014/main" id="{A49EE553-4F48-4CAB-8451-B50790171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448966"/>
            <a:ext cx="4568825" cy="1890192"/>
          </a:xfrm>
          <a:custGeom>
            <a:avLst/>
            <a:gdLst>
              <a:gd name="T0" fmla="*/ 169886 w 2123573"/>
              <a:gd name="T1" fmla="*/ 0 h 1724401"/>
              <a:gd name="T2" fmla="*/ 1953687 w 2123573"/>
              <a:gd name="T3" fmla="*/ 0 h 1724401"/>
              <a:gd name="T4" fmla="*/ 2123573 w 2123573"/>
              <a:gd name="T5" fmla="*/ 143261 h 1724401"/>
              <a:gd name="T6" fmla="*/ 2123573 w 2123573"/>
              <a:gd name="T7" fmla="*/ 1289345 h 1724401"/>
              <a:gd name="T8" fmla="*/ 1953687 w 2123573"/>
              <a:gd name="T9" fmla="*/ 1432606 h 1724401"/>
              <a:gd name="T10" fmla="*/ 1888361 w 2123573"/>
              <a:gd name="T11" fmla="*/ 1432606 h 1724401"/>
              <a:gd name="T12" fmla="*/ 1888361 w 2123573"/>
              <a:gd name="T13" fmla="*/ 1724401 h 1724401"/>
              <a:gd name="T14" fmla="*/ 1646320 w 2123573"/>
              <a:gd name="T15" fmla="*/ 1432606 h 1724401"/>
              <a:gd name="T16" fmla="*/ 169886 w 2123573"/>
              <a:gd name="T17" fmla="*/ 1432606 h 1724401"/>
              <a:gd name="T18" fmla="*/ 0 w 2123573"/>
              <a:gd name="T19" fmla="*/ 1289345 h 1724401"/>
              <a:gd name="T20" fmla="*/ 0 w 2123573"/>
              <a:gd name="T21" fmla="*/ 143261 h 1724401"/>
              <a:gd name="T22" fmla="*/ 169886 w 2123573"/>
              <a:gd name="T23" fmla="*/ 0 h 172440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1"/>
              <a:gd name="T38" fmla="*/ 2123573 w 2123573"/>
              <a:gd name="T39" fmla="*/ 1724401 h 172440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1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1888361" y="1432606"/>
                </a:lnTo>
                <a:lnTo>
                  <a:pt x="1888361" y="1724401"/>
                </a:lnTo>
                <a:lnTo>
                  <a:pt x="1646320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</p:spPr>
        <p:txBody>
          <a:bodyPr lIns="145079" tIns="145079" rIns="145079" bIns="145079" anchor="ctr"/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gia đình, dòng họ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nổi tiếng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Hải Phòng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mới </a:t>
            </a: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truyền thống tốt đẹp.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id="{E1F8BB82-38E6-4065-ADC0-F8601D790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7" y="551465"/>
            <a:ext cx="3859214" cy="2101246"/>
          </a:xfrm>
          <a:custGeom>
            <a:avLst/>
            <a:gdLst>
              <a:gd name="connsiteX0" fmla="*/ 169926 w 2124075"/>
              <a:gd name="connsiteY0" fmla="*/ 0 h 1711241"/>
              <a:gd name="connsiteX1" fmla="*/ 1954149 w 2124075"/>
              <a:gd name="connsiteY1" fmla="*/ 0 h 1711241"/>
              <a:gd name="connsiteX2" fmla="*/ 2124075 w 2124075"/>
              <a:gd name="connsiteY2" fmla="*/ 143253 h 1711241"/>
              <a:gd name="connsiteX3" fmla="*/ 2124075 w 2124075"/>
              <a:gd name="connsiteY3" fmla="*/ 1289272 h 1711241"/>
              <a:gd name="connsiteX4" fmla="*/ 1954149 w 2124075"/>
              <a:gd name="connsiteY4" fmla="*/ 1432525 h 1711241"/>
              <a:gd name="connsiteX5" fmla="*/ 1883200 w 2124075"/>
              <a:gd name="connsiteY5" fmla="*/ 1432525 h 1711241"/>
              <a:gd name="connsiteX6" fmla="*/ 1626846 w 2124075"/>
              <a:gd name="connsiteY6" fmla="*/ 1432525 h 1711241"/>
              <a:gd name="connsiteX7" fmla="*/ 1223693 w 2124075"/>
              <a:gd name="connsiteY7" fmla="*/ 1432525 h 1711241"/>
              <a:gd name="connsiteX8" fmla="*/ 1062038 w 2124075"/>
              <a:gd name="connsiteY8" fmla="*/ 1711241 h 1711241"/>
              <a:gd name="connsiteX9" fmla="*/ 900383 w 2124075"/>
              <a:gd name="connsiteY9" fmla="*/ 1432525 h 1711241"/>
              <a:gd name="connsiteX10" fmla="*/ 252064 w 2124075"/>
              <a:gd name="connsiteY10" fmla="*/ 1432525 h 1711241"/>
              <a:gd name="connsiteX11" fmla="*/ 169926 w 2124075"/>
              <a:gd name="connsiteY11" fmla="*/ 1432525 h 1711241"/>
              <a:gd name="connsiteX12" fmla="*/ 0 w 2124075"/>
              <a:gd name="connsiteY12" fmla="*/ 1289272 h 1711241"/>
              <a:gd name="connsiteX13" fmla="*/ 0 w 2124075"/>
              <a:gd name="connsiteY13" fmla="*/ 143253 h 1711241"/>
              <a:gd name="connsiteX14" fmla="*/ 169926 w 2124075"/>
              <a:gd name="connsiteY14" fmla="*/ 0 h 1711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24075" h="1711241">
                <a:moveTo>
                  <a:pt x="169926" y="0"/>
                </a:moveTo>
                <a:lnTo>
                  <a:pt x="1954149" y="0"/>
                </a:lnTo>
                <a:cubicBezTo>
                  <a:pt x="2047996" y="0"/>
                  <a:pt x="2124075" y="64137"/>
                  <a:pt x="2124075" y="143253"/>
                </a:cubicBezTo>
                <a:lnTo>
                  <a:pt x="2124075" y="1289272"/>
                </a:lnTo>
                <a:cubicBezTo>
                  <a:pt x="2124075" y="1368389"/>
                  <a:pt x="2047996" y="1432525"/>
                  <a:pt x="1954149" y="1432525"/>
                </a:cubicBezTo>
                <a:lnTo>
                  <a:pt x="1883200" y="1432525"/>
                </a:lnTo>
                <a:lnTo>
                  <a:pt x="1626846" y="1432525"/>
                </a:lnTo>
                <a:lnTo>
                  <a:pt x="1223693" y="1432525"/>
                </a:lnTo>
                <a:lnTo>
                  <a:pt x="1062038" y="1711241"/>
                </a:lnTo>
                <a:lnTo>
                  <a:pt x="900383" y="1432525"/>
                </a:lnTo>
                <a:lnTo>
                  <a:pt x="252064" y="1432525"/>
                </a:lnTo>
                <a:lnTo>
                  <a:pt x="169926" y="1432525"/>
                </a:lnTo>
                <a:cubicBezTo>
                  <a:pt x="76079" y="1432525"/>
                  <a:pt x="0" y="1368389"/>
                  <a:pt x="0" y="1289272"/>
                </a:cubicBezTo>
                <a:lnTo>
                  <a:pt x="0" y="143253"/>
                </a:lnTo>
                <a:cubicBezTo>
                  <a:pt x="0" y="64137"/>
                  <a:pt x="76079" y="0"/>
                  <a:pt x="169926" y="0"/>
                </a:cubicBezTo>
                <a:close/>
              </a:path>
            </a:pathLst>
          </a:custGeom>
          <a:solidFill>
            <a:srgbClr val="FF8327"/>
          </a:solidFill>
          <a:ln>
            <a:noFill/>
          </a:ln>
        </p:spPr>
        <p:txBody>
          <a:bodyPr wrap="square" lIns="145079" tIns="145079" rIns="145079" bIns="145079" anchor="ctr">
            <a:no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nghề truyền thống là một nét đẹp của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đình, dòng họ ở Hải Phòng.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任意多边形 17">
            <a:extLst>
              <a:ext uri="{FF2B5EF4-FFF2-40B4-BE49-F238E27FC236}">
                <a16:creationId xmlns:a16="http://schemas.microsoft.com/office/drawing/2014/main" id="{F66A0AE6-A204-497C-807B-90869BA6A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3813" y="2223567"/>
            <a:ext cx="3875087" cy="2176983"/>
          </a:xfrm>
          <a:custGeom>
            <a:avLst/>
            <a:gdLst>
              <a:gd name="T0" fmla="*/ 169886 w 2123573"/>
              <a:gd name="T1" fmla="*/ 0 h 1724402"/>
              <a:gd name="T2" fmla="*/ 1953687 w 2123573"/>
              <a:gd name="T3" fmla="*/ 0 h 1724402"/>
              <a:gd name="T4" fmla="*/ 2123573 w 2123573"/>
              <a:gd name="T5" fmla="*/ 143261 h 1724402"/>
              <a:gd name="T6" fmla="*/ 2123573 w 2123573"/>
              <a:gd name="T7" fmla="*/ 1289345 h 1724402"/>
              <a:gd name="T8" fmla="*/ 1953687 w 2123573"/>
              <a:gd name="T9" fmla="*/ 1432606 h 1724402"/>
              <a:gd name="T10" fmla="*/ 459930 w 2123573"/>
              <a:gd name="T11" fmla="*/ 1432606 h 1724402"/>
              <a:gd name="T12" fmla="*/ 217888 w 2123573"/>
              <a:gd name="T13" fmla="*/ 1724402 h 1724402"/>
              <a:gd name="T14" fmla="*/ 217888 w 2123573"/>
              <a:gd name="T15" fmla="*/ 1432606 h 1724402"/>
              <a:gd name="T16" fmla="*/ 169886 w 2123573"/>
              <a:gd name="T17" fmla="*/ 1432606 h 1724402"/>
              <a:gd name="T18" fmla="*/ 0 w 2123573"/>
              <a:gd name="T19" fmla="*/ 1289345 h 1724402"/>
              <a:gd name="T20" fmla="*/ 0 w 2123573"/>
              <a:gd name="T21" fmla="*/ 143261 h 1724402"/>
              <a:gd name="T22" fmla="*/ 169886 w 2123573"/>
              <a:gd name="T23" fmla="*/ 0 h 172440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23573"/>
              <a:gd name="T37" fmla="*/ 0 h 1724402"/>
              <a:gd name="T38" fmla="*/ 2123573 w 2123573"/>
              <a:gd name="T39" fmla="*/ 1724402 h 172440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23573" h="1724402">
                <a:moveTo>
                  <a:pt x="169886" y="0"/>
                </a:moveTo>
                <a:lnTo>
                  <a:pt x="1953687" y="0"/>
                </a:lnTo>
                <a:cubicBezTo>
                  <a:pt x="2047512" y="0"/>
                  <a:pt x="2123573" y="64141"/>
                  <a:pt x="2123573" y="143261"/>
                </a:cubicBezTo>
                <a:lnTo>
                  <a:pt x="2123573" y="1289345"/>
                </a:lnTo>
                <a:cubicBezTo>
                  <a:pt x="2123573" y="1368466"/>
                  <a:pt x="2047512" y="1432606"/>
                  <a:pt x="1953687" y="1432606"/>
                </a:cubicBezTo>
                <a:lnTo>
                  <a:pt x="459930" y="1432606"/>
                </a:lnTo>
                <a:lnTo>
                  <a:pt x="217888" y="1724402"/>
                </a:lnTo>
                <a:lnTo>
                  <a:pt x="217888" y="1432606"/>
                </a:lnTo>
                <a:lnTo>
                  <a:pt x="169886" y="1432606"/>
                </a:lnTo>
                <a:cubicBezTo>
                  <a:pt x="76061" y="1432606"/>
                  <a:pt x="0" y="1368466"/>
                  <a:pt x="0" y="1289345"/>
                </a:cubicBezTo>
                <a:lnTo>
                  <a:pt x="0" y="143261"/>
                </a:lnTo>
                <a:cubicBezTo>
                  <a:pt x="0" y="64141"/>
                  <a:pt x="76061" y="0"/>
                  <a:pt x="169886" y="0"/>
                </a:cubicBezTo>
                <a:close/>
              </a:path>
            </a:pathLst>
          </a:custGeom>
          <a:solidFill>
            <a:srgbClr val="F5C727"/>
          </a:solidFill>
          <a:ln>
            <a:noFill/>
          </a:ln>
        </p:spPr>
        <p:txBody>
          <a:bodyPr lIns="145079" tIns="145079" rIns="145079" bIns="145079" anchor="ctr"/>
          <a:lstStyle/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vi-VN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 Hải Phòng biết giữ gìn và phát huy truyền thống tốt đẹp của gia đình, dòng họ là một biểu hiện của tình yêu thành phố quê hương</a:t>
            </a:r>
            <a:endParaRPr lang="zh-CN" altLang="zh-CN" sz="2000">
              <a:latin typeface="+mn-ea"/>
              <a:sym typeface="宋体" panose="02010600030101010101" pitchFamily="2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B356A43-97F9-47B0-8E9A-6FB7C8839EA0}"/>
              </a:ext>
            </a:extLst>
          </p:cNvPr>
          <p:cNvGrpSpPr/>
          <p:nvPr/>
        </p:nvGrpSpPr>
        <p:grpSpPr>
          <a:xfrm>
            <a:off x="4708525" y="3371850"/>
            <a:ext cx="3106738" cy="2945296"/>
            <a:chOff x="4708525" y="3465513"/>
            <a:chExt cx="2559050" cy="2559050"/>
          </a:xfrm>
        </p:grpSpPr>
        <p:sp>
          <p:nvSpPr>
            <p:cNvPr id="16" name="任意多边形 3">
              <a:extLst>
                <a:ext uri="{FF2B5EF4-FFF2-40B4-BE49-F238E27FC236}">
                  <a16:creationId xmlns:a16="http://schemas.microsoft.com/office/drawing/2014/main" id="{37B5B7F9-20AD-4685-B42D-ED8E01F94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8525" y="3465513"/>
              <a:ext cx="2559050" cy="2559050"/>
            </a:xfrm>
            <a:custGeom>
              <a:avLst/>
              <a:gdLst>
                <a:gd name="T0" fmla="*/ 0 w 1981801"/>
                <a:gd name="T1" fmla="*/ 990901 h 1981801"/>
                <a:gd name="T2" fmla="*/ 990901 w 1981801"/>
                <a:gd name="T3" fmla="*/ 0 h 1981801"/>
                <a:gd name="T4" fmla="*/ 1981802 w 1981801"/>
                <a:gd name="T5" fmla="*/ 990901 h 1981801"/>
                <a:gd name="T6" fmla="*/ 990901 w 1981801"/>
                <a:gd name="T7" fmla="*/ 1981802 h 1981801"/>
                <a:gd name="T8" fmla="*/ 0 w 1981801"/>
                <a:gd name="T9" fmla="*/ 990901 h 19818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1801"/>
                <a:gd name="T16" fmla="*/ 0 h 1981801"/>
                <a:gd name="T17" fmla="*/ 1981801 w 1981801"/>
                <a:gd name="T18" fmla="*/ 1981801 h 198180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1801" h="1981801">
                  <a:moveTo>
                    <a:pt x="0" y="990901"/>
                  </a:moveTo>
                  <a:cubicBezTo>
                    <a:pt x="0" y="443641"/>
                    <a:pt x="443641" y="0"/>
                    <a:pt x="990901" y="0"/>
                  </a:cubicBezTo>
                  <a:cubicBezTo>
                    <a:pt x="1538161" y="0"/>
                    <a:pt x="1981802" y="443641"/>
                    <a:pt x="1981802" y="990901"/>
                  </a:cubicBezTo>
                  <a:cubicBezTo>
                    <a:pt x="1981802" y="1538161"/>
                    <a:pt x="1538161" y="1981802"/>
                    <a:pt x="990901" y="1981802"/>
                  </a:cubicBezTo>
                  <a:cubicBezTo>
                    <a:pt x="443641" y="1981802"/>
                    <a:pt x="0" y="1538161"/>
                    <a:pt x="0" y="990901"/>
                  </a:cubicBezTo>
                  <a:close/>
                </a:path>
              </a:pathLst>
            </a:custGeom>
            <a:solidFill>
              <a:srgbClr val="794E2D"/>
            </a:solidFill>
            <a:ln>
              <a:noFill/>
            </a:ln>
          </p:spPr>
          <p:txBody>
            <a:bodyPr lIns="318803" tIns="318803" rIns="318803" bIns="318803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</a:pPr>
              <a:endParaRPr lang="zh-CN" altLang="zh-CN" sz="4500">
                <a:latin typeface="+mn-ea"/>
                <a:sym typeface="宋体" panose="02010600030101010101" pitchFamily="2" charset="-122"/>
              </a:endParaRPr>
            </a:p>
          </p:txBody>
        </p:sp>
        <p:sp>
          <p:nvSpPr>
            <p:cNvPr id="18" name="Freeform 438">
              <a:extLst>
                <a:ext uri="{FF2B5EF4-FFF2-40B4-BE49-F238E27FC236}">
                  <a16:creationId xmlns:a16="http://schemas.microsoft.com/office/drawing/2014/main" id="{9E6AA04F-9F5B-40ED-AA63-7D1C0736512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5688013" y="3511054"/>
              <a:ext cx="635000" cy="739775"/>
            </a:xfrm>
            <a:custGeom>
              <a:avLst/>
              <a:gdLst>
                <a:gd name="T0" fmla="*/ 162 w 169"/>
                <a:gd name="T1" fmla="*/ 57 h 197"/>
                <a:gd name="T2" fmla="*/ 115 w 169"/>
                <a:gd name="T3" fmla="*/ 57 h 197"/>
                <a:gd name="T4" fmla="*/ 135 w 169"/>
                <a:gd name="T5" fmla="*/ 33 h 197"/>
                <a:gd name="T6" fmla="*/ 127 w 169"/>
                <a:gd name="T7" fmla="*/ 16 h 197"/>
                <a:gd name="T8" fmla="*/ 113 w 169"/>
                <a:gd name="T9" fmla="*/ 11 h 197"/>
                <a:gd name="T10" fmla="*/ 87 w 169"/>
                <a:gd name="T11" fmla="*/ 42 h 197"/>
                <a:gd name="T12" fmla="*/ 55 w 169"/>
                <a:gd name="T13" fmla="*/ 0 h 197"/>
                <a:gd name="T14" fmla="*/ 41 w 169"/>
                <a:gd name="T15" fmla="*/ 6 h 197"/>
                <a:gd name="T16" fmla="*/ 31 w 169"/>
                <a:gd name="T17" fmla="*/ 27 h 197"/>
                <a:gd name="T18" fmla="*/ 59 w 169"/>
                <a:gd name="T19" fmla="*/ 57 h 197"/>
                <a:gd name="T20" fmla="*/ 7 w 169"/>
                <a:gd name="T21" fmla="*/ 57 h 197"/>
                <a:gd name="T22" fmla="*/ 0 w 169"/>
                <a:gd name="T23" fmla="*/ 64 h 197"/>
                <a:gd name="T24" fmla="*/ 0 w 169"/>
                <a:gd name="T25" fmla="*/ 101 h 197"/>
                <a:gd name="T26" fmla="*/ 7 w 169"/>
                <a:gd name="T27" fmla="*/ 108 h 197"/>
                <a:gd name="T28" fmla="*/ 9 w 169"/>
                <a:gd name="T29" fmla="*/ 108 h 197"/>
                <a:gd name="T30" fmla="*/ 9 w 169"/>
                <a:gd name="T31" fmla="*/ 190 h 197"/>
                <a:gd name="T32" fmla="*/ 16 w 169"/>
                <a:gd name="T33" fmla="*/ 197 h 197"/>
                <a:gd name="T34" fmla="*/ 153 w 169"/>
                <a:gd name="T35" fmla="*/ 197 h 197"/>
                <a:gd name="T36" fmla="*/ 160 w 169"/>
                <a:gd name="T37" fmla="*/ 190 h 197"/>
                <a:gd name="T38" fmla="*/ 160 w 169"/>
                <a:gd name="T39" fmla="*/ 108 h 197"/>
                <a:gd name="T40" fmla="*/ 162 w 169"/>
                <a:gd name="T41" fmla="*/ 108 h 197"/>
                <a:gd name="T42" fmla="*/ 169 w 169"/>
                <a:gd name="T43" fmla="*/ 101 h 197"/>
                <a:gd name="T44" fmla="*/ 169 w 169"/>
                <a:gd name="T45" fmla="*/ 64 h 197"/>
                <a:gd name="T46" fmla="*/ 162 w 169"/>
                <a:gd name="T47" fmla="*/ 57 h 197"/>
                <a:gd name="T48" fmla="*/ 155 w 169"/>
                <a:gd name="T49" fmla="*/ 94 h 197"/>
                <a:gd name="T50" fmla="*/ 98 w 169"/>
                <a:gd name="T51" fmla="*/ 94 h 197"/>
                <a:gd name="T52" fmla="*/ 98 w 169"/>
                <a:gd name="T53" fmla="*/ 71 h 197"/>
                <a:gd name="T54" fmla="*/ 155 w 169"/>
                <a:gd name="T55" fmla="*/ 71 h 197"/>
                <a:gd name="T56" fmla="*/ 155 w 169"/>
                <a:gd name="T57" fmla="*/ 94 h 197"/>
                <a:gd name="T58" fmla="*/ 113 w 169"/>
                <a:gd name="T59" fmla="*/ 25 h 197"/>
                <a:gd name="T60" fmla="*/ 118 w 169"/>
                <a:gd name="T61" fmla="*/ 27 h 197"/>
                <a:gd name="T62" fmla="*/ 121 w 169"/>
                <a:gd name="T63" fmla="*/ 31 h 197"/>
                <a:gd name="T64" fmla="*/ 99 w 169"/>
                <a:gd name="T65" fmla="*/ 51 h 197"/>
                <a:gd name="T66" fmla="*/ 113 w 169"/>
                <a:gd name="T67" fmla="*/ 25 h 197"/>
                <a:gd name="T68" fmla="*/ 45 w 169"/>
                <a:gd name="T69" fmla="*/ 25 h 197"/>
                <a:gd name="T70" fmla="*/ 50 w 169"/>
                <a:gd name="T71" fmla="*/ 16 h 197"/>
                <a:gd name="T72" fmla="*/ 55 w 169"/>
                <a:gd name="T73" fmla="*/ 14 h 197"/>
                <a:gd name="T74" fmla="*/ 75 w 169"/>
                <a:gd name="T75" fmla="*/ 50 h 197"/>
                <a:gd name="T76" fmla="*/ 45 w 169"/>
                <a:gd name="T77" fmla="*/ 25 h 197"/>
                <a:gd name="T78" fmla="*/ 72 w 169"/>
                <a:gd name="T79" fmla="*/ 71 h 197"/>
                <a:gd name="T80" fmla="*/ 72 w 169"/>
                <a:gd name="T81" fmla="*/ 94 h 197"/>
                <a:gd name="T82" fmla="*/ 14 w 169"/>
                <a:gd name="T83" fmla="*/ 94 h 197"/>
                <a:gd name="T84" fmla="*/ 14 w 169"/>
                <a:gd name="T85" fmla="*/ 71 h 197"/>
                <a:gd name="T86" fmla="*/ 72 w 169"/>
                <a:gd name="T87" fmla="*/ 71 h 197"/>
                <a:gd name="T88" fmla="*/ 23 w 169"/>
                <a:gd name="T89" fmla="*/ 102 h 197"/>
                <a:gd name="T90" fmla="*/ 72 w 169"/>
                <a:gd name="T91" fmla="*/ 102 h 197"/>
                <a:gd name="T92" fmla="*/ 72 w 169"/>
                <a:gd name="T93" fmla="*/ 183 h 197"/>
                <a:gd name="T94" fmla="*/ 23 w 169"/>
                <a:gd name="T95" fmla="*/ 183 h 197"/>
                <a:gd name="T96" fmla="*/ 23 w 169"/>
                <a:gd name="T97" fmla="*/ 102 h 197"/>
                <a:gd name="T98" fmla="*/ 98 w 169"/>
                <a:gd name="T99" fmla="*/ 183 h 197"/>
                <a:gd name="T100" fmla="*/ 98 w 169"/>
                <a:gd name="T101" fmla="*/ 102 h 197"/>
                <a:gd name="T102" fmla="*/ 146 w 169"/>
                <a:gd name="T103" fmla="*/ 102 h 197"/>
                <a:gd name="T104" fmla="*/ 146 w 169"/>
                <a:gd name="T105" fmla="*/ 183 h 197"/>
                <a:gd name="T106" fmla="*/ 98 w 169"/>
                <a:gd name="T107" fmla="*/ 183 h 19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9"/>
                <a:gd name="T163" fmla="*/ 0 h 197"/>
                <a:gd name="T164" fmla="*/ 169 w 169"/>
                <a:gd name="T165" fmla="*/ 197 h 19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9" h="197">
                  <a:moveTo>
                    <a:pt x="162" y="57"/>
                  </a:moveTo>
                  <a:cubicBezTo>
                    <a:pt x="115" y="57"/>
                    <a:pt x="115" y="57"/>
                    <a:pt x="115" y="57"/>
                  </a:cubicBezTo>
                  <a:cubicBezTo>
                    <a:pt x="125" y="51"/>
                    <a:pt x="134" y="42"/>
                    <a:pt x="135" y="33"/>
                  </a:cubicBezTo>
                  <a:cubicBezTo>
                    <a:pt x="135" y="29"/>
                    <a:pt x="134" y="22"/>
                    <a:pt x="127" y="16"/>
                  </a:cubicBezTo>
                  <a:cubicBezTo>
                    <a:pt x="122" y="13"/>
                    <a:pt x="118" y="11"/>
                    <a:pt x="113" y="11"/>
                  </a:cubicBezTo>
                  <a:cubicBezTo>
                    <a:pt x="99" y="11"/>
                    <a:pt x="92" y="27"/>
                    <a:pt x="87" y="42"/>
                  </a:cubicBezTo>
                  <a:cubicBezTo>
                    <a:pt x="82" y="23"/>
                    <a:pt x="72" y="0"/>
                    <a:pt x="55" y="0"/>
                  </a:cubicBezTo>
                  <a:cubicBezTo>
                    <a:pt x="51" y="0"/>
                    <a:pt x="46" y="2"/>
                    <a:pt x="41" y="6"/>
                  </a:cubicBezTo>
                  <a:cubicBezTo>
                    <a:pt x="31" y="14"/>
                    <a:pt x="31" y="22"/>
                    <a:pt x="31" y="27"/>
                  </a:cubicBezTo>
                  <a:cubicBezTo>
                    <a:pt x="33" y="39"/>
                    <a:pt x="46" y="50"/>
                    <a:pt x="59" y="57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3" y="57"/>
                    <a:pt x="0" y="60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5"/>
                    <a:pt x="3" y="108"/>
                    <a:pt x="7" y="108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9" y="194"/>
                    <a:pt x="12" y="197"/>
                    <a:pt x="16" y="197"/>
                  </a:cubicBezTo>
                  <a:cubicBezTo>
                    <a:pt x="153" y="197"/>
                    <a:pt x="153" y="197"/>
                    <a:pt x="153" y="197"/>
                  </a:cubicBezTo>
                  <a:cubicBezTo>
                    <a:pt x="157" y="197"/>
                    <a:pt x="160" y="194"/>
                    <a:pt x="160" y="190"/>
                  </a:cubicBezTo>
                  <a:cubicBezTo>
                    <a:pt x="160" y="108"/>
                    <a:pt x="160" y="108"/>
                    <a:pt x="160" y="108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66" y="108"/>
                    <a:pt x="169" y="105"/>
                    <a:pt x="169" y="101"/>
                  </a:cubicBezTo>
                  <a:cubicBezTo>
                    <a:pt x="169" y="64"/>
                    <a:pt x="169" y="64"/>
                    <a:pt x="169" y="64"/>
                  </a:cubicBezTo>
                  <a:cubicBezTo>
                    <a:pt x="169" y="60"/>
                    <a:pt x="166" y="57"/>
                    <a:pt x="162" y="57"/>
                  </a:cubicBezTo>
                  <a:close/>
                  <a:moveTo>
                    <a:pt x="155" y="94"/>
                  </a:moveTo>
                  <a:cubicBezTo>
                    <a:pt x="98" y="94"/>
                    <a:pt x="98" y="94"/>
                    <a:pt x="98" y="94"/>
                  </a:cubicBezTo>
                  <a:cubicBezTo>
                    <a:pt x="98" y="71"/>
                    <a:pt x="98" y="71"/>
                    <a:pt x="98" y="71"/>
                  </a:cubicBezTo>
                  <a:cubicBezTo>
                    <a:pt x="155" y="71"/>
                    <a:pt x="155" y="71"/>
                    <a:pt x="155" y="71"/>
                  </a:cubicBezTo>
                  <a:lnTo>
                    <a:pt x="155" y="94"/>
                  </a:lnTo>
                  <a:close/>
                  <a:moveTo>
                    <a:pt x="113" y="25"/>
                  </a:moveTo>
                  <a:cubicBezTo>
                    <a:pt x="115" y="25"/>
                    <a:pt x="116" y="26"/>
                    <a:pt x="118" y="27"/>
                  </a:cubicBezTo>
                  <a:cubicBezTo>
                    <a:pt x="121" y="29"/>
                    <a:pt x="121" y="31"/>
                    <a:pt x="121" y="31"/>
                  </a:cubicBezTo>
                  <a:cubicBezTo>
                    <a:pt x="121" y="36"/>
                    <a:pt x="111" y="44"/>
                    <a:pt x="99" y="51"/>
                  </a:cubicBezTo>
                  <a:cubicBezTo>
                    <a:pt x="102" y="37"/>
                    <a:pt x="108" y="25"/>
                    <a:pt x="113" y="25"/>
                  </a:cubicBezTo>
                  <a:close/>
                  <a:moveTo>
                    <a:pt x="45" y="25"/>
                  </a:moveTo>
                  <a:cubicBezTo>
                    <a:pt x="45" y="24"/>
                    <a:pt x="44" y="21"/>
                    <a:pt x="50" y="16"/>
                  </a:cubicBezTo>
                  <a:cubicBezTo>
                    <a:pt x="51" y="15"/>
                    <a:pt x="53" y="14"/>
                    <a:pt x="55" y="14"/>
                  </a:cubicBezTo>
                  <a:cubicBezTo>
                    <a:pt x="63" y="14"/>
                    <a:pt x="71" y="32"/>
                    <a:pt x="75" y="50"/>
                  </a:cubicBezTo>
                  <a:cubicBezTo>
                    <a:pt x="61" y="43"/>
                    <a:pt x="46" y="33"/>
                    <a:pt x="45" y="25"/>
                  </a:cubicBezTo>
                  <a:close/>
                  <a:moveTo>
                    <a:pt x="72" y="71"/>
                  </a:moveTo>
                  <a:cubicBezTo>
                    <a:pt x="72" y="94"/>
                    <a:pt x="72" y="94"/>
                    <a:pt x="72" y="94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71"/>
                    <a:pt x="14" y="71"/>
                    <a:pt x="14" y="71"/>
                  </a:cubicBezTo>
                  <a:lnTo>
                    <a:pt x="72" y="71"/>
                  </a:lnTo>
                  <a:close/>
                  <a:moveTo>
                    <a:pt x="23" y="102"/>
                  </a:moveTo>
                  <a:cubicBezTo>
                    <a:pt x="72" y="102"/>
                    <a:pt x="72" y="102"/>
                    <a:pt x="72" y="102"/>
                  </a:cubicBezTo>
                  <a:cubicBezTo>
                    <a:pt x="72" y="183"/>
                    <a:pt x="72" y="183"/>
                    <a:pt x="72" y="183"/>
                  </a:cubicBezTo>
                  <a:cubicBezTo>
                    <a:pt x="23" y="183"/>
                    <a:pt x="23" y="183"/>
                    <a:pt x="23" y="183"/>
                  </a:cubicBezTo>
                  <a:lnTo>
                    <a:pt x="23" y="102"/>
                  </a:lnTo>
                  <a:close/>
                  <a:moveTo>
                    <a:pt x="98" y="183"/>
                  </a:moveTo>
                  <a:cubicBezTo>
                    <a:pt x="98" y="102"/>
                    <a:pt x="98" y="102"/>
                    <a:pt x="98" y="102"/>
                  </a:cubicBezTo>
                  <a:cubicBezTo>
                    <a:pt x="146" y="102"/>
                    <a:pt x="146" y="102"/>
                    <a:pt x="146" y="102"/>
                  </a:cubicBezTo>
                  <a:cubicBezTo>
                    <a:pt x="146" y="183"/>
                    <a:pt x="146" y="183"/>
                    <a:pt x="146" y="183"/>
                  </a:cubicBezTo>
                  <a:lnTo>
                    <a:pt x="98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latin typeface="+mn-ea"/>
                <a:sym typeface="宋体" panose="02010600030101010101" pitchFamily="2" charset="-122"/>
              </a:endParaRPr>
            </a:p>
          </p:txBody>
        </p:sp>
      </p:grpSp>
      <p:sp>
        <p:nvSpPr>
          <p:cNvPr id="19" name="直接连接符 24">
            <a:extLst>
              <a:ext uri="{FF2B5EF4-FFF2-40B4-BE49-F238E27FC236}">
                <a16:creationId xmlns:a16="http://schemas.microsoft.com/office/drawing/2014/main" id="{EF0359CC-0E98-4449-938C-C0988E963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4510075"/>
            <a:ext cx="0" cy="1538287"/>
          </a:xfrm>
          <a:prstGeom prst="line">
            <a:avLst/>
          </a:prstGeom>
          <a:noFill/>
          <a:ln w="50800" cap="flat" cmpd="sng">
            <a:solidFill>
              <a:srgbClr val="F5C727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2" name="任意多边形 25">
            <a:extLst>
              <a:ext uri="{FF2B5EF4-FFF2-40B4-BE49-F238E27FC236}">
                <a16:creationId xmlns:a16="http://schemas.microsoft.com/office/drawing/2014/main" id="{7CF2B756-ADCF-4587-B1AF-AFC93B0AE11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310561" y="4543412"/>
            <a:ext cx="2795985" cy="1128726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3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4" name="直接连接符 28">
            <a:extLst>
              <a:ext uri="{FF2B5EF4-FFF2-40B4-BE49-F238E27FC236}">
                <a16:creationId xmlns:a16="http://schemas.microsoft.com/office/drawing/2014/main" id="{5FE96A8E-B739-45FF-95B1-F140261E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7950" y="4510075"/>
            <a:ext cx="1588" cy="1538287"/>
          </a:xfrm>
          <a:prstGeom prst="line">
            <a:avLst/>
          </a:prstGeom>
          <a:noFill/>
          <a:ln w="50800" cap="flat" cmpd="sng">
            <a:solidFill>
              <a:srgbClr val="3C9E3E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+mn-ea"/>
            </a:endParaRPr>
          </a:p>
        </p:txBody>
      </p:sp>
      <p:sp>
        <p:nvSpPr>
          <p:cNvPr id="27" name="任意多边形 29">
            <a:extLst>
              <a:ext uri="{FF2B5EF4-FFF2-40B4-BE49-F238E27FC236}">
                <a16:creationId xmlns:a16="http://schemas.microsoft.com/office/drawing/2014/main" id="{31077182-0451-4650-844A-DB86616BF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4543412"/>
            <a:ext cx="2724150" cy="1271601"/>
          </a:xfrm>
          <a:custGeom>
            <a:avLst/>
            <a:gdLst>
              <a:gd name="T0" fmla="*/ 0 w 1997528"/>
              <a:gd name="T1" fmla="*/ 0 h 582125"/>
              <a:gd name="T2" fmla="*/ 1997528 w 1997528"/>
              <a:gd name="T3" fmla="*/ 0 h 582125"/>
              <a:gd name="T4" fmla="*/ 1997528 w 1997528"/>
              <a:gd name="T5" fmla="*/ 379163 h 582125"/>
              <a:gd name="T6" fmla="*/ 1895926 w 1997528"/>
              <a:gd name="T7" fmla="*/ 379163 h 582125"/>
              <a:gd name="T8" fmla="*/ 1895926 w 1997528"/>
              <a:gd name="T9" fmla="*/ 582125 h 582125"/>
              <a:gd name="T10" fmla="*/ 1692964 w 1997528"/>
              <a:gd name="T11" fmla="*/ 379163 h 582125"/>
              <a:gd name="T12" fmla="*/ 0 w 1997528"/>
              <a:gd name="T13" fmla="*/ 379163 h 5821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97528"/>
              <a:gd name="T22" fmla="*/ 0 h 582125"/>
              <a:gd name="T23" fmla="*/ 1997528 w 1997528"/>
              <a:gd name="T24" fmla="*/ 582125 h 5821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97528" h="582125">
                <a:moveTo>
                  <a:pt x="0" y="0"/>
                </a:moveTo>
                <a:lnTo>
                  <a:pt x="1997528" y="0"/>
                </a:lnTo>
                <a:lnTo>
                  <a:pt x="1997528" y="379163"/>
                </a:lnTo>
                <a:lnTo>
                  <a:pt x="1895926" y="379163"/>
                </a:lnTo>
                <a:lnTo>
                  <a:pt x="1895926" y="582125"/>
                </a:lnTo>
                <a:lnTo>
                  <a:pt x="1692964" y="379163"/>
                </a:lnTo>
                <a:lnTo>
                  <a:pt x="0" y="379163"/>
                </a:lnTo>
                <a:close/>
              </a:path>
            </a:pathLst>
          </a:custGeom>
          <a:noFill/>
          <a:ln w="25400" cap="flat" cmpd="sng">
            <a:solidFill>
              <a:schemeClr val="accent5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/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0945" y="4348710"/>
            <a:ext cx="2703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bày tỏ quan điểm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mình về các ý kiến dưới đây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84" y="36977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máº·t máº¿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88" r="97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216"/>
            <a:ext cx="1491421" cy="119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áº¿t quáº£ hÃ¬nh áº£nh cho máº·t cÆ°á»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98" r="89732">
                        <a14:foregroundMark x1="38170" y1="40822" x2="38170" y2="40822"/>
                        <a14:foregroundMark x1="57589" y1="35890" x2="55580" y2="40822"/>
                        <a14:foregroundMark x1="46875" y1="35890" x2="43527" y2="44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5" y="1682216"/>
            <a:ext cx="1341941" cy="109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409" y="4550212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buồn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chưa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27616" y="4513128"/>
            <a:ext cx="28789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Hãy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vẽ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mặt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cười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 </a:t>
            </a:r>
            <a:r>
              <a:rPr lang="en-US" altLang="zh-CN" b="1" dirty="0" err="1">
                <a:latin typeface="+mn-ea"/>
                <a:sym typeface="宋体" panose="02010600030101010101" pitchFamily="2" charset="-122"/>
              </a:rPr>
              <a:t>vào</a:t>
            </a:r>
            <a:r>
              <a:rPr lang="en-US" altLang="zh-CN" b="1" dirty="0">
                <a:latin typeface="+mn-ea"/>
                <a:sym typeface="宋体" panose="02010600030101010101" pitchFamily="2" charset="-122"/>
              </a:rPr>
              <a:t> ý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em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cho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là</a:t>
            </a:r>
            <a:r>
              <a:rPr lang="en-US" altLang="zh-CN" b="1" dirty="0" smtClean="0">
                <a:latin typeface="+mn-ea"/>
                <a:sym typeface="宋体" panose="02010600030101010101" pitchFamily="2" charset="-122"/>
              </a:rPr>
              <a:t> </a:t>
            </a:r>
            <a:r>
              <a:rPr lang="en-US" altLang="zh-CN" b="1" dirty="0" err="1" smtClean="0">
                <a:latin typeface="+mn-ea"/>
                <a:sym typeface="宋体" panose="02010600030101010101" pitchFamily="2" charset="-122"/>
              </a:rPr>
              <a:t>đúng</a:t>
            </a:r>
            <a:endParaRPr lang="zh-CN" altLang="zh-CN" b="1" dirty="0">
              <a:latin typeface="+mn-ea"/>
              <a:sym typeface="宋体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0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8125" y="1540271"/>
            <a:ext cx="7210425" cy="28357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bạn bè hỏi An về truyền thống gia đình, dòng họ,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 đến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cùng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 mặc cảm và khó xử.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34612" y="197703"/>
            <a:ext cx="6306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XỬ LÝ TÌNH HUỐNG 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30860B-D7A6-4037-8535-4BF159217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276" y="884663"/>
            <a:ext cx="8276955" cy="584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34612" y="5197324"/>
            <a:ext cx="7317240" cy="956544"/>
          </a:xfrm>
          <a:prstGeom prst="rect">
            <a:avLst/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2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3810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49641" y="643153"/>
            <a:ext cx="1391792" cy="1387768"/>
          </a:xfrm>
          <a:prstGeom prst="ellipse">
            <a:avLst/>
          </a:prstGeom>
          <a:solidFill>
            <a:srgbClr val="794E2D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9600" dirty="0">
                <a:solidFill>
                  <a:srgbClr val="FFFFFF"/>
                </a:solidFill>
                <a:latin typeface="汉仪跳跳体简" panose="00020600040101010101" pitchFamily="18" charset="-122"/>
                <a:ea typeface="汉仪跳跳体简" panose="00020600040101010101" pitchFamily="18" charset="-122"/>
              </a:rPr>
              <a:t>4</a:t>
            </a:r>
            <a:endParaRPr lang="zh-CN" altLang="en-US" sz="9600" dirty="0">
              <a:solidFill>
                <a:srgbClr val="FFFFFF"/>
              </a:solidFill>
              <a:latin typeface="汉仪跳跳体简" panose="00020600040101010101" pitchFamily="18" charset="-122"/>
              <a:ea typeface="汉仪跳跳体简" panose="00020600040101010101" pitchFamily="18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D4E5F1-0703-448D-A11A-5441804D3D39}"/>
              </a:ext>
            </a:extLst>
          </p:cNvPr>
          <p:cNvGrpSpPr/>
          <p:nvPr/>
        </p:nvGrpSpPr>
        <p:grpSpPr>
          <a:xfrm>
            <a:off x="-271462" y="45720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E24FD9F-A892-485F-AF5D-C1F3DF910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C2299214-03F7-48A3-9AA7-98D93795DE3D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3382E5D9-D512-4744-B399-B1523FAD5F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3DDEE409-C425-4DD0-A4AD-FC8FE0BC81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13845EA2-11F8-482E-B8F7-70D8DF5B0D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4DDA1AD1-62A1-46DE-A4EA-9AE315DCF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E836C4A5-44F9-429E-A696-ED600B862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1E85E2CC-6263-4BC5-ADAF-BA7798FDC9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C257C6D-2605-45D0-9945-AF79905C1D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C5DF9554-31A8-4D04-BF33-5FEE06FD19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2650" y="2179612"/>
            <a:ext cx="5705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11122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>
            <a:extLst>
              <a:ext uri="{FF2B5EF4-FFF2-40B4-BE49-F238E27FC236}">
                <a16:creationId xmlns:a16="http://schemas.microsoft.com/office/drawing/2014/main" id="{2D70CFC8-D339-4C17-B992-4A9D67647521}"/>
              </a:ext>
            </a:extLst>
          </p:cNvPr>
          <p:cNvGrpSpPr/>
          <p:nvPr/>
        </p:nvGrpSpPr>
        <p:grpSpPr>
          <a:xfrm>
            <a:off x="825907" y="1306771"/>
            <a:ext cx="3424816" cy="4713189"/>
            <a:chOff x="705724" y="1276350"/>
            <a:chExt cx="1981200" cy="2514600"/>
          </a:xfrm>
        </p:grpSpPr>
        <p:sp>
          <p:nvSpPr>
            <p:cNvPr id="5" name="Rectangle 35">
              <a:extLst>
                <a:ext uri="{FF2B5EF4-FFF2-40B4-BE49-F238E27FC236}">
                  <a16:creationId xmlns:a16="http://schemas.microsoft.com/office/drawing/2014/main" id="{C5974731-E3A6-43BB-AD70-1D71129BCEF6}"/>
                </a:ext>
              </a:extLst>
            </p:cNvPr>
            <p:cNvSpPr/>
            <p:nvPr/>
          </p:nvSpPr>
          <p:spPr>
            <a:xfrm>
              <a:off x="762000" y="1276350"/>
              <a:ext cx="1828800" cy="2514600"/>
            </a:xfrm>
            <a:prstGeom prst="rect">
              <a:avLst/>
            </a:prstGeom>
            <a:solidFill>
              <a:srgbClr val="794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4">
              <a:extLst>
                <a:ext uri="{FF2B5EF4-FFF2-40B4-BE49-F238E27FC236}">
                  <a16:creationId xmlns:a16="http://schemas.microsoft.com/office/drawing/2014/main" id="{5436C82E-429E-4551-85F1-B9B845278000}"/>
                </a:ext>
              </a:extLst>
            </p:cNvPr>
            <p:cNvSpPr/>
            <p:nvPr/>
          </p:nvSpPr>
          <p:spPr>
            <a:xfrm>
              <a:off x="705724" y="1447526"/>
              <a:ext cx="1981200" cy="457200"/>
            </a:xfrm>
            <a:prstGeom prst="rect">
              <a:avLst/>
            </a:prstGeom>
            <a:solidFill>
              <a:srgbClr val="45210C">
                <a:alpha val="666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:a16="http://schemas.microsoft.com/office/drawing/2014/main" id="{F176BFAC-B054-4CBC-B48D-07934CF87D59}"/>
              </a:ext>
            </a:extLst>
          </p:cNvPr>
          <p:cNvGrpSpPr/>
          <p:nvPr/>
        </p:nvGrpSpPr>
        <p:grpSpPr>
          <a:xfrm>
            <a:off x="4725269" y="1299740"/>
            <a:ext cx="3473223" cy="4720219"/>
            <a:chOff x="3492863" y="1276350"/>
            <a:chExt cx="1981200" cy="2514600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09B01E0F-020F-4C71-B51F-5830E8FD5902}"/>
                </a:ext>
              </a:extLst>
            </p:cNvPr>
            <p:cNvSpPr/>
            <p:nvPr/>
          </p:nvSpPr>
          <p:spPr>
            <a:xfrm>
              <a:off x="3571874" y="1276350"/>
              <a:ext cx="1828800" cy="2514600"/>
            </a:xfrm>
            <a:prstGeom prst="rect">
              <a:avLst/>
            </a:prstGeom>
            <a:solidFill>
              <a:srgbClr val="FF83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Rectangle 49">
              <a:extLst>
                <a:ext uri="{FF2B5EF4-FFF2-40B4-BE49-F238E27FC236}">
                  <a16:creationId xmlns:a16="http://schemas.microsoft.com/office/drawing/2014/main" id="{662AE48E-B573-4FDA-BC23-6BA05C016C67}"/>
                </a:ext>
              </a:extLst>
            </p:cNvPr>
            <p:cNvSpPr/>
            <p:nvPr/>
          </p:nvSpPr>
          <p:spPr>
            <a:xfrm>
              <a:off x="3492863" y="1398144"/>
              <a:ext cx="1981200" cy="457200"/>
            </a:xfrm>
            <a:prstGeom prst="rect">
              <a:avLst/>
            </a:prstGeom>
            <a:solidFill>
              <a:schemeClr val="accent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Group 62">
            <a:extLst>
              <a:ext uri="{FF2B5EF4-FFF2-40B4-BE49-F238E27FC236}">
                <a16:creationId xmlns:a16="http://schemas.microsoft.com/office/drawing/2014/main" id="{A719F959-A085-47B3-BA2C-8026A89B34FF}"/>
              </a:ext>
            </a:extLst>
          </p:cNvPr>
          <p:cNvGrpSpPr/>
          <p:nvPr/>
        </p:nvGrpSpPr>
        <p:grpSpPr>
          <a:xfrm>
            <a:off x="8539687" y="1299741"/>
            <a:ext cx="3467101" cy="4720218"/>
            <a:chOff x="6525870" y="1100255"/>
            <a:chExt cx="1981200" cy="2675612"/>
          </a:xfrm>
        </p:grpSpPr>
        <p:sp>
          <p:nvSpPr>
            <p:cNvPr id="17" name="Rectangle 54">
              <a:extLst>
                <a:ext uri="{FF2B5EF4-FFF2-40B4-BE49-F238E27FC236}">
                  <a16:creationId xmlns:a16="http://schemas.microsoft.com/office/drawing/2014/main" id="{4176F456-2EAC-461C-B1C6-4C85A132DB36}"/>
                </a:ext>
              </a:extLst>
            </p:cNvPr>
            <p:cNvSpPr/>
            <p:nvPr/>
          </p:nvSpPr>
          <p:spPr>
            <a:xfrm>
              <a:off x="6587999" y="1100255"/>
              <a:ext cx="1828800" cy="2675612"/>
            </a:xfrm>
            <a:prstGeom prst="rect">
              <a:avLst/>
            </a:prstGeom>
            <a:solidFill>
              <a:srgbClr val="3C9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55">
              <a:extLst>
                <a:ext uri="{FF2B5EF4-FFF2-40B4-BE49-F238E27FC236}">
                  <a16:creationId xmlns:a16="http://schemas.microsoft.com/office/drawing/2014/main" id="{848F8991-FA9C-40F3-8276-D3B54B11D097}"/>
                </a:ext>
              </a:extLst>
            </p:cNvPr>
            <p:cNvSpPr/>
            <p:nvPr/>
          </p:nvSpPr>
          <p:spPr>
            <a:xfrm>
              <a:off x="6525870" y="1275276"/>
              <a:ext cx="1981200" cy="493412"/>
            </a:xfrm>
            <a:prstGeom prst="rect">
              <a:avLst/>
            </a:prstGeom>
            <a:solidFill>
              <a:srgbClr val="00B050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2893" y="2557774"/>
            <a:ext cx="3078598" cy="2613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184" y="2484554"/>
            <a:ext cx="3019378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1434" y="2178730"/>
            <a:ext cx="2978746" cy="3463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về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2455" y="198320"/>
            <a:ext cx="816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MỘT TRONG CÁC NHIỆM VỤ SAU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02558" y="1627611"/>
            <a:ext cx="671513" cy="68263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6126123" y="1591311"/>
            <a:ext cx="671513" cy="682639"/>
          </a:xfrm>
          <a:prstGeom prst="ellipse">
            <a:avLst/>
          </a:prstGeom>
          <a:solidFill>
            <a:srgbClr val="794E2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10113754" y="1637706"/>
            <a:ext cx="671513" cy="682639"/>
          </a:xfrm>
          <a:prstGeom prst="ellipse">
            <a:avLst/>
          </a:prstGeom>
          <a:solidFill>
            <a:srgbClr val="FF8327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BD7F9C1-599C-45D4-93ED-332851CCDB2A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E7F9242-B7E0-4760-B2B4-5BF1EF5DA8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B2CCE061-6AAB-4167-BB44-E5A48430A96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EE1DAD6-DC2C-4903-A770-7403CEB57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9CD30F9D-C4FF-49E0-8B1C-C9685EE21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1BED36B0-EF44-4131-B98E-75E6C72DDF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641FCD4-0FA7-4296-AE9F-5589F4FF4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3EBAD6B0-D83B-4BCB-B075-4C5F8F63A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2705099" y="1331232"/>
            <a:ext cx="8813800" cy="4351815"/>
            <a:chOff x="2705099" y="1331232"/>
            <a:chExt cx="8813800" cy="435181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314442">
              <a:off x="10239904" y="3326726"/>
              <a:ext cx="6156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 dirty="0">
                  <a:solidFill>
                    <a:srgbClr val="2F5CAB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41C90DF7-F4DA-4E91-9A1B-E97D725394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7D283F-86C7-4153-B833-BA62BE65A2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386982-3387-4642-B4FF-51C5942385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32254" y="3044737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0728" y="3203490"/>
            <a:ext cx="120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art 8"/>
          <p:cNvSpPr/>
          <p:nvPr/>
        </p:nvSpPr>
        <p:spPr>
          <a:xfrm>
            <a:off x="8669847" y="293516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/>
          <p:cNvSpPr/>
          <p:nvPr/>
        </p:nvSpPr>
        <p:spPr>
          <a:xfrm>
            <a:off x="6096000" y="4456070"/>
            <a:ext cx="459368" cy="536660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24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000">
        <p14:doors dir="vert"/>
      </p:transition>
    </mc:Choice>
    <mc:Fallback xmlns=""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264E3366-2282-4E6D-A8A9-9DE460BBC00F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DA8AAFE-55B7-446A-826B-518238173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A821BC20-617D-47D6-87BC-149D077BD05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53F48065-06AC-4D2F-9D9E-A11773988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FA081AE0-3AF5-40D0-86B5-5C8778AF1A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63B1AF3F-115E-4846-9F0D-9CAF1892C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53943B32-DA9C-4884-A668-0463CAD7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DBF28572-004C-4998-90F3-27D0118B09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B6E397E0-7F31-4EF8-A87D-4E262204F0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9CED50E-7AC4-4012-BA2F-B780DF27B2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49715A1-2B7F-4636-8A38-FB222CAF537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14" name="组合 4">
            <a:extLst>
              <a:ext uri="{FF2B5EF4-FFF2-40B4-BE49-F238E27FC236}">
                <a16:creationId xmlns:a16="http://schemas.microsoft.com/office/drawing/2014/main" id="{963FCD91-B639-4044-A51F-342A7E368631}"/>
              </a:ext>
            </a:extLst>
          </p:cNvPr>
          <p:cNvGrpSpPr/>
          <p:nvPr/>
        </p:nvGrpSpPr>
        <p:grpSpPr>
          <a:xfrm>
            <a:off x="2324100" y="1253936"/>
            <a:ext cx="8813800" cy="4351815"/>
            <a:chOff x="2705099" y="1331232"/>
            <a:chExt cx="8813800" cy="4351815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A0C00C24-039E-4343-AFB9-22D3B982D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9" t="18516" r="6875" b="22959"/>
            <a:stretch/>
          </p:blipFill>
          <p:spPr>
            <a:xfrm>
              <a:off x="2705099" y="1331232"/>
              <a:ext cx="8813800" cy="4351815"/>
            </a:xfrm>
            <a:prstGeom prst="rect">
              <a:avLst/>
            </a:prstGeom>
          </p:spPr>
        </p:pic>
        <p:sp>
          <p:nvSpPr>
            <p:cNvPr id="16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6116457" y="4445810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1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989936" y="437017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2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5867407" y="4329314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！</a:t>
              </a:r>
            </a:p>
          </p:txBody>
        </p:sp>
        <p:sp>
          <p:nvSpPr>
            <p:cNvPr id="24" name="文本框 28">
              <a:extLst>
                <a:ext uri="{FF2B5EF4-FFF2-40B4-BE49-F238E27FC236}">
                  <a16:creationId xmlns:a16="http://schemas.microsoft.com/office/drawing/2014/main" id="{CF3EE027-57F8-4774-9D77-23F9FBC999EE}"/>
                </a:ext>
              </a:extLst>
            </p:cNvPr>
            <p:cNvSpPr txBox="1"/>
            <p:nvPr/>
          </p:nvSpPr>
          <p:spPr>
            <a:xfrm rot="1378225">
              <a:off x="8599169" y="2888893"/>
              <a:ext cx="615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FF0000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汉仪跳跳体简" panose="00020600040101010101" pitchFamily="18" charset="-122"/>
                  <a:ea typeface="汉仪跳跳体简" panose="00020600040101010101" pitchFamily="18" charset="-122"/>
                </a:rPr>
                <a:t>??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汉仪跳跳体简" panose="00020600040101010101" pitchFamily="18" charset="-122"/>
                <a:ea typeface="汉仪跳跳体简" panose="00020600040101010101" pitchFamily="18" charset="-122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7235" y="1130300"/>
            <a:ext cx="39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4675" y="3684241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smtClean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A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9244" y="2971800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840132" y="3211283"/>
            <a:ext cx="5838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A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2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135063" y="1284288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1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TRUYỀN THỐNG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7138" y="1838325"/>
            <a:ext cx="57332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071464"/>
              </p:ext>
            </p:extLst>
          </p:nvPr>
        </p:nvGraphicFramePr>
        <p:xfrm>
          <a:off x="1135063" y="3956050"/>
          <a:ext cx="5586691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78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89987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203325" y="1230897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2</a:t>
            </a:r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667625" y="1695450"/>
            <a:ext cx="3540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GIA ĐÌNH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1954213"/>
            <a:ext cx="574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950072"/>
              </p:ext>
            </p:extLst>
          </p:nvPr>
        </p:nvGraphicFramePr>
        <p:xfrm>
          <a:off x="1257113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83818226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-1" y="0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1073149" y="1016419"/>
            <a:ext cx="5197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7667625" y="1695450"/>
            <a:ext cx="3540125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Đáp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án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DÒNG HỌ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0" y="2060606"/>
            <a:ext cx="60229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dung: </a:t>
            </a:r>
          </a:p>
          <a:p>
            <a:pPr algn="ctr"/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huyết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88223"/>
              </p:ext>
            </p:extLst>
          </p:nvPr>
        </p:nvGraphicFramePr>
        <p:xfrm>
          <a:off x="1617102" y="3956050"/>
          <a:ext cx="4836646" cy="89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9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7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9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72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51513360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162905" y="1462305"/>
            <a:ext cx="51974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/>
              <a:t>     </a:t>
            </a:r>
            <a:r>
              <a:rPr lang="en-US" sz="2800" b="1" dirty="0" smtClean="0"/>
              <a:t>10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 - </a:t>
            </a:r>
            <a:r>
              <a:rPr lang="en-US" sz="2800" b="1" dirty="0" err="1" smtClean="0"/>
              <a:t>v</a:t>
            </a:r>
            <a:r>
              <a:rPr lang="en-US" sz="2800" dirty="0" err="1" smtClean="0"/>
              <a:t>iệc</a:t>
            </a:r>
            <a:r>
              <a:rPr lang="en-US" sz="2800" dirty="0" smtClean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nuôi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  <a:p>
            <a:pPr>
              <a:spcBef>
                <a:spcPct val="0"/>
              </a:spcBef>
              <a:buFontTx/>
              <a:buNone/>
            </a:pP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NGHỀ NGHIỆP</a:t>
            </a:r>
            <a:endParaRPr lang="en-US" sz="2800" b="1" dirty="0"/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495223"/>
              </p:ext>
            </p:extLst>
          </p:nvPr>
        </p:nvGraphicFramePr>
        <p:xfrm>
          <a:off x="1284286" y="3429000"/>
          <a:ext cx="5225319" cy="672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5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0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68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36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5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72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41029764"/>
      </p:ext>
    </p:extLst>
  </p:cSld>
  <p:clrMapOvr>
    <a:masterClrMapping/>
  </p:clrMapOvr>
  <p:transition spd="slow">
    <p:fad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2"/>
          <a:stretch>
            <a:fillRect/>
          </a:stretch>
        </p:blipFill>
        <p:spPr bwMode="auto">
          <a:xfrm>
            <a:off x="41275" y="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AutoShape 3"/>
          <p:cNvSpPr>
            <a:spLocks noChangeAspect="1" noChangeArrowheads="1" noTextEdit="1"/>
          </p:cNvSpPr>
          <p:nvPr/>
        </p:nvSpPr>
        <p:spPr bwMode="auto">
          <a:xfrm>
            <a:off x="4035425" y="-914400"/>
            <a:ext cx="8399463" cy="838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470265" y="1551952"/>
            <a:ext cx="51303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hỏi</a:t>
            </a:r>
            <a:r>
              <a:rPr lang="en-US" sz="2800" b="1" dirty="0"/>
              <a:t> </a:t>
            </a:r>
            <a:r>
              <a:rPr lang="en-US" sz="2800" b="1" dirty="0" smtClean="0"/>
              <a:t>5</a:t>
            </a:r>
            <a:endParaRPr lang="en-US" sz="2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từ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7 </a:t>
            </a:r>
            <a:r>
              <a:rPr lang="en-US" sz="2800" b="1" dirty="0" err="1" smtClean="0"/>
              <a:t>chữ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nghĩa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là</a:t>
            </a:r>
            <a:r>
              <a:rPr lang="en-US" sz="2800" b="1" dirty="0" smtClean="0"/>
              <a:t> : ham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chăm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764" name="TextBox 763"/>
          <p:cNvSpPr txBox="1">
            <a:spLocks noChangeArrowheads="1"/>
          </p:cNvSpPr>
          <p:nvPr/>
        </p:nvSpPr>
        <p:spPr bwMode="auto">
          <a:xfrm>
            <a:off x="7558088" y="1919288"/>
            <a:ext cx="3914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/>
              <a:t>Đáp</a:t>
            </a:r>
            <a:r>
              <a:rPr lang="en-US" sz="2800" b="1" dirty="0"/>
              <a:t> </a:t>
            </a:r>
            <a:r>
              <a:rPr lang="en-US" sz="2800" b="1" dirty="0" err="1" smtClean="0"/>
              <a:t>án</a:t>
            </a: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endParaRPr lang="en-US" sz="2800" b="1" dirty="0" smtClean="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smtClean="0"/>
              <a:t>HIẾU HỌC</a:t>
            </a:r>
          </a:p>
        </p:txBody>
      </p:sp>
      <p:sp>
        <p:nvSpPr>
          <p:cNvPr id="536" name="TextBox 535"/>
          <p:cNvSpPr txBox="1"/>
          <p:nvPr/>
        </p:nvSpPr>
        <p:spPr>
          <a:xfrm>
            <a:off x="7589838" y="4946650"/>
            <a:ext cx="2514600" cy="57785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/>
              <a:t>Xem đáp án</a:t>
            </a:r>
          </a:p>
        </p:txBody>
      </p:sp>
      <p:pic>
        <p:nvPicPr>
          <p:cNvPr id="383" name="Picture 3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3956050"/>
            <a:ext cx="43767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41">
            <a:off x="-2212975" y="-703263"/>
            <a:ext cx="2127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744170"/>
              </p:ext>
            </p:extLst>
          </p:nvPr>
        </p:nvGraphicFramePr>
        <p:xfrm>
          <a:off x="1470265" y="3564329"/>
          <a:ext cx="4736242" cy="78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66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34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71656576"/>
      </p:ext>
    </p:extLst>
  </p:cSld>
  <p:clrMapOvr>
    <a:masterClrMapping/>
  </p:clrMapOvr>
  <p:transition spd="slow">
    <p:fad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57487 0.8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4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</p:childTnLst>
        </p:cTn>
      </p:par>
    </p:tnLst>
    <p:bldLst>
      <p:bldP spid="7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CA3DAE5-FEEF-40FC-B859-AD62B49789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34" y="2241"/>
            <a:ext cx="12188465" cy="6855206"/>
          </a:xfrm>
          <a:prstGeom prst="rect">
            <a:avLst/>
          </a:prstGeom>
        </p:spPr>
      </p:pic>
      <p:sp>
        <p:nvSpPr>
          <p:cNvPr id="17" name="椭圆 30">
            <a:extLst>
              <a:ext uri="{FF2B5EF4-FFF2-40B4-BE49-F238E27FC236}">
                <a16:creationId xmlns:a16="http://schemas.microsoft.com/office/drawing/2014/main" id="{4A342C3F-4E47-436C-AD43-732AC7441EA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69622">
            <a:off x="3906298" y="1920554"/>
            <a:ext cx="3392756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3C9E3E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A1773C4-CB7B-4A36-9DA0-E0B6EDD08FD4}"/>
              </a:ext>
            </a:extLst>
          </p:cNvPr>
          <p:cNvGrpSpPr/>
          <p:nvPr/>
        </p:nvGrpSpPr>
        <p:grpSpPr>
          <a:xfrm>
            <a:off x="2177140" y="2291036"/>
            <a:ext cx="4683383" cy="1318449"/>
            <a:chOff x="3389407" y="2963264"/>
            <a:chExt cx="2918410" cy="646220"/>
          </a:xfrm>
        </p:grpSpPr>
        <p:sp>
          <p:nvSpPr>
            <p:cNvPr id="20" name="任意多边形 94">
              <a:extLst>
                <a:ext uri="{FF2B5EF4-FFF2-40B4-BE49-F238E27FC236}">
                  <a16:creationId xmlns:a16="http://schemas.microsoft.com/office/drawing/2014/main" id="{493DF17F-F070-47B2-8E3A-E989D08820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389407" y="2990493"/>
              <a:ext cx="2714205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3C9E3E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A6E85CF-2A43-4F0C-8765-B3EE38CE6CD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491061" y="2963264"/>
              <a:ext cx="816756" cy="646220"/>
            </a:xfrm>
            <a:prstGeom prst="ellipse">
              <a:avLst/>
            </a:prstGeom>
            <a:solidFill>
              <a:srgbClr val="3C9E3E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30">
            <a:extLst>
              <a:ext uri="{FF2B5EF4-FFF2-40B4-BE49-F238E27FC236}">
                <a16:creationId xmlns:a16="http://schemas.microsoft.com/office/drawing/2014/main" id="{75C3E949-7505-4BB8-B8F3-C976DE135B3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0530378" flipH="1">
            <a:off x="7118249" y="1920554"/>
            <a:ext cx="3394883" cy="3696932"/>
          </a:xfrm>
          <a:custGeom>
            <a:avLst/>
            <a:gdLst/>
            <a:ahLst/>
            <a:cxnLst/>
            <a:rect l="l" t="t" r="r" b="b"/>
            <a:pathLst>
              <a:path w="3436648" h="3744044">
                <a:moveTo>
                  <a:pt x="1564626" y="0"/>
                </a:moveTo>
                <a:cubicBezTo>
                  <a:pt x="2598515" y="0"/>
                  <a:pt x="3436648" y="838133"/>
                  <a:pt x="3436648" y="1872022"/>
                </a:cubicBezTo>
                <a:cubicBezTo>
                  <a:pt x="3436648" y="2905911"/>
                  <a:pt x="2598515" y="3744044"/>
                  <a:pt x="1564626" y="3744044"/>
                </a:cubicBezTo>
                <a:cubicBezTo>
                  <a:pt x="1382192" y="3744044"/>
                  <a:pt x="1205852" y="3717948"/>
                  <a:pt x="1039512" y="3667999"/>
                </a:cubicBezTo>
                <a:cubicBezTo>
                  <a:pt x="1150762" y="3690559"/>
                  <a:pt x="1265885" y="3702108"/>
                  <a:pt x="1383706" y="3702108"/>
                </a:cubicBezTo>
                <a:cubicBezTo>
                  <a:pt x="2358045" y="3702108"/>
                  <a:pt x="3147902" y="2912251"/>
                  <a:pt x="3147902" y="1937912"/>
                </a:cubicBezTo>
                <a:cubicBezTo>
                  <a:pt x="3147902" y="963573"/>
                  <a:pt x="2358045" y="173716"/>
                  <a:pt x="1383706" y="173716"/>
                </a:cubicBezTo>
                <a:cubicBezTo>
                  <a:pt x="822226" y="173716"/>
                  <a:pt x="322009" y="436016"/>
                  <a:pt x="0" y="845630"/>
                </a:cubicBezTo>
                <a:cubicBezTo>
                  <a:pt x="333766" y="336060"/>
                  <a:pt x="909951" y="0"/>
                  <a:pt x="1564626" y="0"/>
                </a:cubicBezTo>
                <a:close/>
              </a:path>
            </a:pathLst>
          </a:custGeom>
          <a:solidFill>
            <a:srgbClr val="5CB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DF8905-00D5-4B4C-84DC-EAE5FC8CD708}"/>
              </a:ext>
            </a:extLst>
          </p:cNvPr>
          <p:cNvGrpSpPr/>
          <p:nvPr/>
        </p:nvGrpSpPr>
        <p:grpSpPr>
          <a:xfrm>
            <a:off x="7414053" y="2229227"/>
            <a:ext cx="4520715" cy="1380258"/>
            <a:chOff x="7841221" y="2924726"/>
            <a:chExt cx="3317118" cy="623592"/>
          </a:xfrm>
        </p:grpSpPr>
        <p:sp>
          <p:nvSpPr>
            <p:cNvPr id="28" name="任意多边形 95">
              <a:extLst>
                <a:ext uri="{FF2B5EF4-FFF2-40B4-BE49-F238E27FC236}">
                  <a16:creationId xmlns:a16="http://schemas.microsoft.com/office/drawing/2014/main" id="{8044AEEB-A656-40D6-ACFF-3BC692E7ACD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442006" y="2965879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EECE55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F5A7280-73BD-47DE-AA03-E1C4985D7E3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841221" y="2924726"/>
              <a:ext cx="997869" cy="623592"/>
            </a:xfrm>
            <a:prstGeom prst="ellipse">
              <a:avLst/>
            </a:prstGeom>
            <a:solidFill>
              <a:srgbClr val="EECE55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3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389C608-88C3-4A75-8218-4392FD6E9AB1}"/>
              </a:ext>
            </a:extLst>
          </p:cNvPr>
          <p:cNvGrpSpPr/>
          <p:nvPr/>
        </p:nvGrpSpPr>
        <p:grpSpPr>
          <a:xfrm>
            <a:off x="7414053" y="3758174"/>
            <a:ext cx="4520715" cy="1349141"/>
            <a:chOff x="8105234" y="4033164"/>
            <a:chExt cx="2880119" cy="694329"/>
          </a:xfrm>
        </p:grpSpPr>
        <p:sp>
          <p:nvSpPr>
            <p:cNvPr id="30" name="任意多边形 96">
              <a:extLst>
                <a:ext uri="{FF2B5EF4-FFF2-40B4-BE49-F238E27FC236}">
                  <a16:creationId xmlns:a16="http://schemas.microsoft.com/office/drawing/2014/main" id="{FD5B60CC-2523-4209-BE7C-2B7153566A7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8269020" y="4128502"/>
              <a:ext cx="2716333" cy="544542"/>
            </a:xfrm>
            <a:custGeom>
              <a:avLst/>
              <a:gdLst>
                <a:gd name="connsiteX0" fmla="*/ 184972 w 2026745"/>
                <a:gd name="connsiteY0" fmla="*/ 0 h 406076"/>
                <a:gd name="connsiteX1" fmla="*/ 1841773 w 2026745"/>
                <a:gd name="connsiteY1" fmla="*/ 0 h 406076"/>
                <a:gd name="connsiteX2" fmla="*/ 2026745 w 2026745"/>
                <a:gd name="connsiteY2" fmla="*/ 184972 h 406076"/>
                <a:gd name="connsiteX3" fmla="*/ 2026745 w 2026745"/>
                <a:gd name="connsiteY3" fmla="*/ 221104 h 406076"/>
                <a:gd name="connsiteX4" fmla="*/ 1841773 w 2026745"/>
                <a:gd name="connsiteY4" fmla="*/ 406076 h 406076"/>
                <a:gd name="connsiteX5" fmla="*/ 184972 w 2026745"/>
                <a:gd name="connsiteY5" fmla="*/ 406076 h 406076"/>
                <a:gd name="connsiteX6" fmla="*/ 0 w 2026745"/>
                <a:gd name="connsiteY6" fmla="*/ 221104 h 406076"/>
                <a:gd name="connsiteX7" fmla="*/ 0 w 2026745"/>
                <a:gd name="connsiteY7" fmla="*/ 184972 h 406076"/>
                <a:gd name="connsiteX8" fmla="*/ 184972 w 2026745"/>
                <a:gd name="connsiteY8" fmla="*/ 0 h 406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6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5"/>
                    <a:pt x="2026745" y="184972"/>
                  </a:cubicBezTo>
                  <a:lnTo>
                    <a:pt x="2026745" y="221104"/>
                  </a:lnTo>
                  <a:cubicBezTo>
                    <a:pt x="2026745" y="323261"/>
                    <a:pt x="1943930" y="406076"/>
                    <a:pt x="1841773" y="406076"/>
                  </a:cubicBezTo>
                  <a:lnTo>
                    <a:pt x="184972" y="406076"/>
                  </a:lnTo>
                  <a:cubicBezTo>
                    <a:pt x="82815" y="406076"/>
                    <a:pt x="0" y="323261"/>
                    <a:pt x="0" y="221104"/>
                  </a:cubicBezTo>
                  <a:lnTo>
                    <a:pt x="0" y="184972"/>
                  </a:lnTo>
                  <a:cubicBezTo>
                    <a:pt x="0" y="82815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794E2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F0029716-69D6-4AEB-8A9F-78FFB0F4DCF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8105234" y="4033164"/>
              <a:ext cx="866409" cy="694329"/>
            </a:xfrm>
            <a:prstGeom prst="ellipse">
              <a:avLst/>
            </a:prstGeom>
            <a:solidFill>
              <a:srgbClr val="794E2D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2400">
                  <a:solidFill>
                    <a:srgbClr val="FFFFFF"/>
                  </a:solidFill>
                  <a:latin typeface="微软雅黑" panose="020B0503020204020204" pitchFamily="34" charset="-122"/>
                </a:rPr>
                <a:t>4</a:t>
              </a:r>
              <a:endParaRPr lang="zh-CN" altLang="en-US" sz="240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4940BD1-F2AD-4A6C-B26A-23D90E9C0FBB}"/>
              </a:ext>
            </a:extLst>
          </p:cNvPr>
          <p:cNvGrpSpPr/>
          <p:nvPr/>
        </p:nvGrpSpPr>
        <p:grpSpPr>
          <a:xfrm>
            <a:off x="0" y="0"/>
            <a:ext cx="12192000" cy="6879773"/>
            <a:chOff x="0" y="0"/>
            <a:chExt cx="12192000" cy="6879773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5651F99-1E06-45F4-B1D5-1A8665904A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7" b="13699"/>
            <a:stretch/>
          </p:blipFill>
          <p:spPr>
            <a:xfrm>
              <a:off x="2596" y="0"/>
              <a:ext cx="4993692" cy="5125673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2184BC5-22F0-40FF-9B8A-8D8BBB61EF73}"/>
                </a:ext>
              </a:extLst>
            </p:cNvPr>
            <p:cNvGrpSpPr/>
            <p:nvPr/>
          </p:nvGrpSpPr>
          <p:grpSpPr>
            <a:xfrm>
              <a:off x="0" y="3949700"/>
              <a:ext cx="12192000" cy="2930073"/>
              <a:chOff x="0" y="3949700"/>
              <a:chExt cx="12192000" cy="2930073"/>
            </a:xfrm>
          </p:grpSpPr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057888BA-3BF8-4099-AACD-366AEDD8CD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43"/>
              <a:stretch/>
            </p:blipFill>
            <p:spPr>
              <a:xfrm>
                <a:off x="0" y="4508499"/>
                <a:ext cx="12192000" cy="23490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4A642DBA-DF32-4D37-A577-8B09B566D1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93" r="73542" b="16478"/>
              <a:stretch/>
            </p:blipFill>
            <p:spPr>
              <a:xfrm>
                <a:off x="0" y="3949700"/>
                <a:ext cx="3225799" cy="1778000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8CCFB392-79BF-488D-94A5-4FFBECB902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604" t="72038" r="27709" b="2033"/>
              <a:stretch/>
            </p:blipFill>
            <p:spPr>
              <a:xfrm>
                <a:off x="3975100" y="4940301"/>
                <a:ext cx="4838700" cy="1778000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D1C24404-7A81-4AF2-8377-17344A3A7D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08" t="62965" r="56250" b="7773"/>
              <a:stretch/>
            </p:blipFill>
            <p:spPr>
              <a:xfrm>
                <a:off x="2768600" y="4317999"/>
                <a:ext cx="2565400" cy="200660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5A55EAD7-3620-4CE1-9D15-0625476142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13" t="56668" r="3959" b="27"/>
              <a:stretch/>
            </p:blipFill>
            <p:spPr>
              <a:xfrm>
                <a:off x="8265955" y="4657190"/>
                <a:ext cx="2055807" cy="2222583"/>
              </a:xfrm>
              <a:prstGeom prst="rect">
                <a:avLst/>
              </a:prstGeom>
            </p:spPr>
          </p:pic>
        </p:grpSp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FCEE7540-BE70-40FF-9D38-AD91F54ECA1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46111" r="70208" b="40184"/>
          <a:stretch/>
        </p:blipFill>
        <p:spPr>
          <a:xfrm>
            <a:off x="2616200" y="3162299"/>
            <a:ext cx="1016000" cy="93980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7952876-86BA-49CD-9205-0656DDCA7B50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8" b="56668"/>
          <a:stretch/>
        </p:blipFill>
        <p:spPr>
          <a:xfrm>
            <a:off x="10083800" y="403"/>
            <a:ext cx="2108200" cy="29713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F11A227C-AFCC-4404-AD51-0CE950975A3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r="5938" b="77040"/>
          <a:stretch/>
        </p:blipFill>
        <p:spPr>
          <a:xfrm>
            <a:off x="9366249" y="253031"/>
            <a:ext cx="2108200" cy="177789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E1C2474-090D-4B4B-BB75-C2CD5326F822}"/>
              </a:ext>
            </a:extLst>
          </p:cNvPr>
          <p:cNvGrpSpPr/>
          <p:nvPr/>
        </p:nvGrpSpPr>
        <p:grpSpPr>
          <a:xfrm>
            <a:off x="2177140" y="3799985"/>
            <a:ext cx="4735724" cy="1307331"/>
            <a:chOff x="3116896" y="4096313"/>
            <a:chExt cx="3464631" cy="651181"/>
          </a:xfrm>
        </p:grpSpPr>
        <p:sp>
          <p:nvSpPr>
            <p:cNvPr id="25" name="任意多边形 92">
              <a:extLst>
                <a:ext uri="{FF2B5EF4-FFF2-40B4-BE49-F238E27FC236}">
                  <a16:creationId xmlns:a16="http://schemas.microsoft.com/office/drawing/2014/main" id="{309D128D-B272-4512-91D7-7A3CCECCF34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3116896" y="4128502"/>
              <a:ext cx="2986716" cy="544542"/>
            </a:xfrm>
            <a:custGeom>
              <a:avLst/>
              <a:gdLst>
                <a:gd name="connsiteX0" fmla="*/ 184972 w 2026745"/>
                <a:gd name="connsiteY0" fmla="*/ 0 h 406077"/>
                <a:gd name="connsiteX1" fmla="*/ 1841773 w 2026745"/>
                <a:gd name="connsiteY1" fmla="*/ 0 h 406077"/>
                <a:gd name="connsiteX2" fmla="*/ 2026745 w 2026745"/>
                <a:gd name="connsiteY2" fmla="*/ 184973 h 406077"/>
                <a:gd name="connsiteX3" fmla="*/ 2026745 w 2026745"/>
                <a:gd name="connsiteY3" fmla="*/ 221105 h 406077"/>
                <a:gd name="connsiteX4" fmla="*/ 1841773 w 2026745"/>
                <a:gd name="connsiteY4" fmla="*/ 406077 h 406077"/>
                <a:gd name="connsiteX5" fmla="*/ 184972 w 2026745"/>
                <a:gd name="connsiteY5" fmla="*/ 406077 h 406077"/>
                <a:gd name="connsiteX6" fmla="*/ 0 w 2026745"/>
                <a:gd name="connsiteY6" fmla="*/ 221105 h 406077"/>
                <a:gd name="connsiteX7" fmla="*/ 0 w 2026745"/>
                <a:gd name="connsiteY7" fmla="*/ 184973 h 406077"/>
                <a:gd name="connsiteX8" fmla="*/ 184972 w 2026745"/>
                <a:gd name="connsiteY8" fmla="*/ 0 h 40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6745" h="406077">
                  <a:moveTo>
                    <a:pt x="184972" y="0"/>
                  </a:moveTo>
                  <a:lnTo>
                    <a:pt x="1841773" y="0"/>
                  </a:lnTo>
                  <a:cubicBezTo>
                    <a:pt x="1943930" y="0"/>
                    <a:pt x="2026745" y="82816"/>
                    <a:pt x="2026745" y="184973"/>
                  </a:cubicBezTo>
                  <a:lnTo>
                    <a:pt x="2026745" y="221105"/>
                  </a:lnTo>
                  <a:cubicBezTo>
                    <a:pt x="2026745" y="323262"/>
                    <a:pt x="1943930" y="406077"/>
                    <a:pt x="1841773" y="406077"/>
                  </a:cubicBezTo>
                  <a:lnTo>
                    <a:pt x="184972" y="406077"/>
                  </a:lnTo>
                  <a:cubicBezTo>
                    <a:pt x="82815" y="406077"/>
                    <a:pt x="0" y="323262"/>
                    <a:pt x="0" y="221105"/>
                  </a:cubicBezTo>
                  <a:lnTo>
                    <a:pt x="0" y="184973"/>
                  </a:lnTo>
                  <a:cubicBezTo>
                    <a:pt x="0" y="82816"/>
                    <a:pt x="82815" y="0"/>
                    <a:pt x="184972" y="0"/>
                  </a:cubicBezTo>
                  <a:close/>
                </a:path>
              </a:pathLst>
            </a:custGeom>
            <a:solidFill>
              <a:srgbClr val="FFFFFF"/>
            </a:solidFill>
            <a:ln w="41275">
              <a:solidFill>
                <a:srgbClr val="2F5CAB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88000" anchor="ctr">
              <a:normAutofit/>
            </a:bodyPr>
            <a:lstStyle/>
            <a:p>
              <a:pPr algn="ctr">
                <a:defRPr/>
              </a:pPr>
              <a:endParaRPr lang="zh-CN" altLang="en-US" sz="1600" dirty="0">
                <a:solidFill>
                  <a:srgbClr val="43434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D224892A-9876-4E52-9AA5-5F2CA49D839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571833" y="4096313"/>
              <a:ext cx="1009694" cy="651181"/>
            </a:xfrm>
            <a:prstGeom prst="ellipse">
              <a:avLst/>
            </a:prstGeom>
            <a:solidFill>
              <a:srgbClr val="2F5CAB"/>
            </a:solidFill>
            <a:ln w="44450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80812" y="716575"/>
            <a:ext cx="9990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TRUYỀN THỐNG TỐT ĐẸP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GIA ĐÌNH, DÒNG HỌ Ở HẢI PHÒNG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431359" y="2376467"/>
            <a:ext cx="3130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24259" y="3942259"/>
            <a:ext cx="3074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833120" y="2589720"/>
            <a:ext cx="307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GĐDH HP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896952" y="4109578"/>
            <a:ext cx="307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581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13" name="coin.wav"/>
          </p:stSnd>
        </p:sndAc>
      </p:transition>
    </mc:Choice>
    <mc:Fallback xmlns="">
      <p:transition spd="slow">
        <p:fade/>
        <p:sndAc>
          <p:stSnd>
            <p:snd r:embed="rId2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6" grpId="0"/>
      <p:bldP spid="33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02299" y="1130300"/>
            <a:ext cx="7096259" cy="4214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09BAF6-376D-46A5-BE04-2BAD7745B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2" y="0"/>
            <a:ext cx="9043456" cy="7456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8778" y="2009104"/>
            <a:ext cx="6703300" cy="3219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đình, dòng họ mình hoặc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(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video.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图片 304">
            <a:extLst>
              <a:ext uri="{FF2B5EF4-FFF2-40B4-BE49-F238E27FC236}">
                <a16:creationId xmlns:a16="http://schemas.microsoft.com/office/drawing/2014/main" id="{CD49ECF5-FB9D-4F77-A59F-E42FAEF6C6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8708" r="24184"/>
          <a:stretch/>
        </p:blipFill>
        <p:spPr>
          <a:xfrm>
            <a:off x="309093" y="2396581"/>
            <a:ext cx="2850978" cy="3029181"/>
          </a:xfrm>
          <a:prstGeom prst="rect">
            <a:avLst/>
          </a:prstGeom>
        </p:spPr>
      </p:pic>
      <p:sp>
        <p:nvSpPr>
          <p:cNvPr id="9" name="椭圆 23">
            <a:extLst>
              <a:ext uri="{FF2B5EF4-FFF2-40B4-BE49-F238E27FC236}">
                <a16:creationId xmlns:a16="http://schemas.microsoft.com/office/drawing/2014/main" id="{98FC77FE-7D43-4831-9E5E-76FA6B7C2DF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69142" y="462119"/>
            <a:ext cx="1044176" cy="981835"/>
          </a:xfrm>
          <a:prstGeom prst="ellipse">
            <a:avLst/>
          </a:prstGeom>
          <a:solidFill>
            <a:srgbClr val="2F5CAB"/>
          </a:solidFill>
          <a:ln w="444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6000" dirty="0">
                <a:solidFill>
                  <a:srgbClr val="FFFFFF"/>
                </a:solidFill>
                <a:latin typeface="Arial" panose="020B0604020202020204" pitchFamily="34" charset="0"/>
                <a:ea typeface="汉仪跳跳体简" panose="00020600040101010101" pitchFamily="18" charset="-122"/>
                <a:cs typeface="Arial" panose="020B0604020202020204" pitchFamily="34" charset="0"/>
              </a:rPr>
              <a:t>2</a:t>
            </a:r>
            <a:endParaRPr lang="zh-CN" altLang="en-US" sz="6000" dirty="0">
              <a:solidFill>
                <a:srgbClr val="FFFFFF"/>
              </a:solidFill>
              <a:latin typeface="Arial" panose="020B0604020202020204" pitchFamily="34" charset="0"/>
              <a:ea typeface="汉仪跳跳体简" panose="00020600040101010101" pitchFamily="18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04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ISPRING_LMS_API_VERSION" val="SCORM 2004 (4th edition)"/>
  <p:tag name="ISPRING_ULTRA_SCORM_COURCE_TITLE" val="gddddp6- chu de 8 phát huy ruyen thong GDDH"/>
  <p:tag name="ISPRING_ULTRA_SCORM_COURSE_ID" val="D62CC119-F547-470D-B7F3-CACA663F84D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#\uFFFD\uFFFDZ{45491D00-B5EF-4E26-AF67-3BF4C731BE3C}&quot;,&quot;C:\\Users\\STD_THU\\Desktop\\GDĐP 6-24-2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ddddp6- chu de 8 phát huy ruyen thong GDD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B05F3-C41E-439F-A179-72C21BF2A8B1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BFC813-7E2C-4155-90EB-8A68DF84C6B6}:2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EC67F0-F8BF-4EB3-A779-BBA39239397D}:25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8AF4FD-9D59-4AF6-9116-E2E04F732F15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ECDA15-91DD-43DC-820A-8A929A7FDBFE}:2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10BE28-AD57-4788-BCD8-12B6A427D3B0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307F7D-EAB6-4C27-B2A7-E92348C25D61}:26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413C4D-6C9B-45BA-B78F-EF3EED5D475C}:2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B7452-2ACB-4C9C-AC1C-44C1F31A81A9}:2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81D806-7810-479B-95AB-0019799C6037}:26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69E057-A2CA-4427-B9E6-ACD816AEC7B6}:28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CKET_APPLY_TIME" val="2019年3月25日"/>
  <p:tag name="POCKET_APPLY_TYPE" val="Slid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A3DF60-4AA4-4089-ADB7-79BBFDE4ADED}:27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EC56E8-46EF-4A80-AC14-3FD1EC946B4E}:28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A5A2BB-8E80-4F49-8E4B-7DD480361068}:2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1FA453-352A-47AD-BDB9-4E9302DF240B}: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7AABB5-4CAB-4268-B934-499B02393CC9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2BF2E-022E-40BB-B47F-DE801EBDB7E2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357D5A-C418-4AA3-945B-738FF8471C68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B1ADE6-4A27-4CEE-BDCC-1263B4B13523}:27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866</Words>
  <Application>Microsoft Office PowerPoint</Application>
  <PresentationFormat>Widescreen</PresentationFormat>
  <Paragraphs>111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等线</vt:lpstr>
      <vt:lpstr>等线 Light</vt:lpstr>
      <vt:lpstr>Muli</vt:lpstr>
      <vt:lpstr>Tahoma</vt:lpstr>
      <vt:lpstr>Times New Roman</vt:lpstr>
      <vt:lpstr>汉仪跳跳体简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gddddp6- chu de 8 phát huy ruyen thong GDDH</dc:title>
  <dc:subject>https://www.ypppt.com/</dc:subject>
  <dc:creator>优品PPT</dc:creator>
  <cp:lastModifiedBy>STD_THU</cp:lastModifiedBy>
  <cp:revision>46</cp:revision>
  <dcterms:created xsi:type="dcterms:W3CDTF">2019-03-21T09:03:51Z</dcterms:created>
  <dcterms:modified xsi:type="dcterms:W3CDTF">2025-08-22T07:48:06Z</dcterms:modified>
</cp:coreProperties>
</file>