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8" r:id="rId3"/>
    <p:sldId id="257"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8" r:id="rId31"/>
    <p:sldId id="285" r:id="rId32"/>
    <p:sldId id="286" r:id="rId33"/>
    <p:sldId id="287" r:id="rId34"/>
    <p:sldId id="289" r:id="rId35"/>
    <p:sldId id="290" r:id="rId36"/>
    <p:sldId id="291" r:id="rId37"/>
    <p:sldId id="292" r:id="rId38"/>
    <p:sldId id="293" r:id="rId39"/>
    <p:sldId id="294" r:id="rId40"/>
    <p:sldId id="295" r:id="rId41"/>
    <p:sldId id="406"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8" r:id="rId64"/>
    <p:sldId id="319" r:id="rId65"/>
    <p:sldId id="320" r:id="rId66"/>
    <p:sldId id="408"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409" r:id="rId85"/>
    <p:sldId id="338" r:id="rId86"/>
    <p:sldId id="339" r:id="rId87"/>
    <p:sldId id="340" r:id="rId88"/>
    <p:sldId id="341" r:id="rId89"/>
    <p:sldId id="342" r:id="rId90"/>
    <p:sldId id="343" r:id="rId91"/>
    <p:sldId id="344" r:id="rId92"/>
    <p:sldId id="345" r:id="rId93"/>
    <p:sldId id="346" r:id="rId94"/>
    <p:sldId id="347" r:id="rId95"/>
    <p:sldId id="348" r:id="rId96"/>
    <p:sldId id="349" r:id="rId97"/>
    <p:sldId id="350" r:id="rId98"/>
    <p:sldId id="351" r:id="rId99"/>
    <p:sldId id="352" r:id="rId100"/>
    <p:sldId id="353" r:id="rId101"/>
    <p:sldId id="354" r:id="rId102"/>
    <p:sldId id="355" r:id="rId103"/>
    <p:sldId id="356" r:id="rId104"/>
    <p:sldId id="357" r:id="rId105"/>
    <p:sldId id="358" r:id="rId106"/>
    <p:sldId id="359" r:id="rId107"/>
    <p:sldId id="360" r:id="rId108"/>
    <p:sldId id="410" r:id="rId109"/>
    <p:sldId id="361" r:id="rId110"/>
    <p:sldId id="362" r:id="rId111"/>
    <p:sldId id="363" r:id="rId112"/>
    <p:sldId id="364" r:id="rId113"/>
    <p:sldId id="365" r:id="rId114"/>
    <p:sldId id="373" r:id="rId115"/>
    <p:sldId id="366" r:id="rId116"/>
    <p:sldId id="367" r:id="rId117"/>
    <p:sldId id="368" r:id="rId118"/>
    <p:sldId id="369" r:id="rId119"/>
    <p:sldId id="370" r:id="rId120"/>
    <p:sldId id="371" r:id="rId121"/>
    <p:sldId id="372" r:id="rId122"/>
    <p:sldId id="374" r:id="rId123"/>
    <p:sldId id="411" r:id="rId124"/>
    <p:sldId id="375" r:id="rId125"/>
    <p:sldId id="376" r:id="rId126"/>
    <p:sldId id="377" r:id="rId127"/>
    <p:sldId id="378" r:id="rId128"/>
    <p:sldId id="379" r:id="rId129"/>
    <p:sldId id="380" r:id="rId130"/>
    <p:sldId id="381" r:id="rId131"/>
    <p:sldId id="382" r:id="rId132"/>
    <p:sldId id="383" r:id="rId133"/>
    <p:sldId id="384" r:id="rId134"/>
    <p:sldId id="385" r:id="rId135"/>
    <p:sldId id="386" r:id="rId136"/>
    <p:sldId id="387" r:id="rId137"/>
    <p:sldId id="388" r:id="rId138"/>
    <p:sldId id="389" r:id="rId139"/>
    <p:sldId id="391" r:id="rId140"/>
    <p:sldId id="390" r:id="rId141"/>
    <p:sldId id="392" r:id="rId142"/>
    <p:sldId id="393" r:id="rId143"/>
    <p:sldId id="394" r:id="rId144"/>
    <p:sldId id="395" r:id="rId145"/>
    <p:sldId id="396" r:id="rId146"/>
    <p:sldId id="397" r:id="rId147"/>
    <p:sldId id="398" r:id="rId148"/>
    <p:sldId id="399" r:id="rId149"/>
    <p:sldId id="400" r:id="rId150"/>
    <p:sldId id="401" r:id="rId151"/>
    <p:sldId id="402" r:id="rId152"/>
    <p:sldId id="403" r:id="rId153"/>
    <p:sldId id="404" r:id="rId1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pos="408" userDrawn="1">
          <p15:clr>
            <a:srgbClr val="A4A3A4"/>
          </p15:clr>
        </p15:guide>
        <p15:guide id="2" pos="7272" userDrawn="1">
          <p15:clr>
            <a:srgbClr val="A4A3A4"/>
          </p15:clr>
        </p15:guide>
        <p15:guide id="3" orient="horz" pos="672" userDrawn="1">
          <p15:clr>
            <a:srgbClr val="A4A3A4"/>
          </p15:clr>
        </p15:guide>
        <p15:guide id="4" orient="horz" pos="720" userDrawn="1">
          <p15:clr>
            <a:srgbClr val="A4A3A4"/>
          </p15:clr>
        </p15:guide>
        <p15:guide id="5" orient="horz" pos="3928" userDrawn="1">
          <p15:clr>
            <a:srgbClr val="A4A3A4"/>
          </p15:clr>
        </p15:guide>
        <p15:guide id="6" orient="horz" pos="388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showGuides="1">
      <p:cViewPr varScale="1">
        <p:scale>
          <a:sx n="68" d="100"/>
          <a:sy n="68" d="100"/>
        </p:scale>
        <p:origin x="-690" y="-96"/>
      </p:cViewPr>
      <p:guideLst>
        <p:guide orient="horz" pos="672"/>
        <p:guide orient="horz" pos="720"/>
        <p:guide orient="horz" pos="3928"/>
        <p:guide orient="horz" pos="3888"/>
        <p:guide pos="408"/>
        <p:guide pos="727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slide" Target="slides/slide152.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presProps" Target="presProps.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slide" Target="slides/slide130.xml"/><Relationship Id="rId140" Type="http://schemas.openxmlformats.org/officeDocument/2006/relationships/slide" Target="slides/slide138.xml"/><Relationship Id="rId145" Type="http://schemas.openxmlformats.org/officeDocument/2006/relationships/slide" Target="slides/slide143.xml"/><Relationship Id="rId153" Type="http://schemas.openxmlformats.org/officeDocument/2006/relationships/slide" Target="slides/slide15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slide" Target="slides/slide141.xml"/><Relationship Id="rId148" Type="http://schemas.openxmlformats.org/officeDocument/2006/relationships/slide" Target="slides/slide146.xml"/><Relationship Id="rId151" Type="http://schemas.openxmlformats.org/officeDocument/2006/relationships/slide" Target="slides/slide149.xml"/><Relationship Id="rId156"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FA78B7F-184A-4362-911B-4159B3D873FE}" type="datetimeFigureOut">
              <a:rPr lang="en-US" smtClean="0"/>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FCC800-CC46-4956-A23C-273EA134847E}" type="slidenum">
              <a:rPr lang="en-US" smtClean="0"/>
              <a:t>‹#›</a:t>
            </a:fld>
            <a:endParaRPr lang="en-US"/>
          </a:p>
        </p:txBody>
      </p:sp>
    </p:spTree>
    <p:extLst>
      <p:ext uri="{BB962C8B-B14F-4D97-AF65-F5344CB8AC3E}">
        <p14:creationId xmlns:p14="http://schemas.microsoft.com/office/powerpoint/2010/main" val="839537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A78B7F-184A-4362-911B-4159B3D873FE}" type="datetimeFigureOut">
              <a:rPr lang="en-US" smtClean="0"/>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FCC800-CC46-4956-A23C-273EA134847E}" type="slidenum">
              <a:rPr lang="en-US" smtClean="0"/>
              <a:t>‹#›</a:t>
            </a:fld>
            <a:endParaRPr lang="en-US"/>
          </a:p>
        </p:txBody>
      </p:sp>
    </p:spTree>
    <p:extLst>
      <p:ext uri="{BB962C8B-B14F-4D97-AF65-F5344CB8AC3E}">
        <p14:creationId xmlns:p14="http://schemas.microsoft.com/office/powerpoint/2010/main" val="148089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A78B7F-184A-4362-911B-4159B3D873FE}" type="datetimeFigureOut">
              <a:rPr lang="en-US" smtClean="0"/>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FCC800-CC46-4956-A23C-273EA134847E}" type="slidenum">
              <a:rPr lang="en-US" smtClean="0"/>
              <a:t>‹#›</a:t>
            </a:fld>
            <a:endParaRPr lang="en-US"/>
          </a:p>
        </p:txBody>
      </p:sp>
    </p:spTree>
    <p:extLst>
      <p:ext uri="{BB962C8B-B14F-4D97-AF65-F5344CB8AC3E}">
        <p14:creationId xmlns:p14="http://schemas.microsoft.com/office/powerpoint/2010/main" val="36441705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044758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55889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250964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482295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615315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436215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182302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815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A78B7F-184A-4362-911B-4159B3D873FE}" type="datetimeFigureOut">
              <a:rPr lang="en-US" smtClean="0"/>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FCC800-CC46-4956-A23C-273EA134847E}" type="slidenum">
              <a:rPr lang="en-US" smtClean="0"/>
              <a:t>‹#›</a:t>
            </a:fld>
            <a:endParaRPr lang="en-US"/>
          </a:p>
        </p:txBody>
      </p:sp>
    </p:spTree>
    <p:extLst>
      <p:ext uri="{BB962C8B-B14F-4D97-AF65-F5344CB8AC3E}">
        <p14:creationId xmlns:p14="http://schemas.microsoft.com/office/powerpoint/2010/main" val="635608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019299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071504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2643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FA78B7F-184A-4362-911B-4159B3D873FE}" type="datetimeFigureOut">
              <a:rPr lang="en-US" smtClean="0"/>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FCC800-CC46-4956-A23C-273EA134847E}" type="slidenum">
              <a:rPr lang="en-US" smtClean="0"/>
              <a:t>‹#›</a:t>
            </a:fld>
            <a:endParaRPr lang="en-US"/>
          </a:p>
        </p:txBody>
      </p:sp>
    </p:spTree>
    <p:extLst>
      <p:ext uri="{BB962C8B-B14F-4D97-AF65-F5344CB8AC3E}">
        <p14:creationId xmlns:p14="http://schemas.microsoft.com/office/powerpoint/2010/main" val="531764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FA78B7F-184A-4362-911B-4159B3D873FE}" type="datetimeFigureOut">
              <a:rPr lang="en-US" smtClean="0"/>
              <a:t>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FCC800-CC46-4956-A23C-273EA134847E}" type="slidenum">
              <a:rPr lang="en-US" smtClean="0"/>
              <a:t>‹#›</a:t>
            </a:fld>
            <a:endParaRPr lang="en-US"/>
          </a:p>
        </p:txBody>
      </p:sp>
    </p:spTree>
    <p:extLst>
      <p:ext uri="{BB962C8B-B14F-4D97-AF65-F5344CB8AC3E}">
        <p14:creationId xmlns:p14="http://schemas.microsoft.com/office/powerpoint/2010/main" val="32393179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FA78B7F-184A-4362-911B-4159B3D873FE}" type="datetimeFigureOut">
              <a:rPr lang="en-US" smtClean="0"/>
              <a:t>2/26/2024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6FCC800-CC46-4956-A23C-273EA134847E}" type="slidenum">
              <a:rPr lang="en-US" smtClean="0"/>
              <a:t>‹#›</a:t>
            </a:fld>
            <a:endParaRPr lang="en-US"/>
          </a:p>
        </p:txBody>
      </p:sp>
    </p:spTree>
    <p:extLst>
      <p:ext uri="{BB962C8B-B14F-4D97-AF65-F5344CB8AC3E}">
        <p14:creationId xmlns:p14="http://schemas.microsoft.com/office/powerpoint/2010/main" val="2958965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FA78B7F-184A-4362-911B-4159B3D873FE}" type="datetimeFigureOut">
              <a:rPr lang="en-US" smtClean="0"/>
              <a:t>2/26/2024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FCC800-CC46-4956-A23C-273EA134847E}" type="slidenum">
              <a:rPr lang="en-US" smtClean="0"/>
              <a:t>‹#›</a:t>
            </a:fld>
            <a:endParaRPr lang="en-US"/>
          </a:p>
        </p:txBody>
      </p:sp>
    </p:spTree>
    <p:extLst>
      <p:ext uri="{BB962C8B-B14F-4D97-AF65-F5344CB8AC3E}">
        <p14:creationId xmlns:p14="http://schemas.microsoft.com/office/powerpoint/2010/main" val="2314994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A78B7F-184A-4362-911B-4159B3D873FE}" type="datetimeFigureOut">
              <a:rPr lang="en-US" smtClean="0"/>
              <a:t>2/26/2024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6FCC800-CC46-4956-A23C-273EA134847E}" type="slidenum">
              <a:rPr lang="en-US" smtClean="0"/>
              <a:t>‹#›</a:t>
            </a:fld>
            <a:endParaRPr lang="en-US"/>
          </a:p>
        </p:txBody>
      </p:sp>
    </p:spTree>
    <p:extLst>
      <p:ext uri="{BB962C8B-B14F-4D97-AF65-F5344CB8AC3E}">
        <p14:creationId xmlns:p14="http://schemas.microsoft.com/office/powerpoint/2010/main" val="743440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FA78B7F-184A-4362-911B-4159B3D873FE}" type="datetimeFigureOut">
              <a:rPr lang="en-US" smtClean="0"/>
              <a:t>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FCC800-CC46-4956-A23C-273EA134847E}" type="slidenum">
              <a:rPr lang="en-US" smtClean="0"/>
              <a:t>‹#›</a:t>
            </a:fld>
            <a:endParaRPr lang="en-US"/>
          </a:p>
        </p:txBody>
      </p:sp>
    </p:spTree>
    <p:extLst>
      <p:ext uri="{BB962C8B-B14F-4D97-AF65-F5344CB8AC3E}">
        <p14:creationId xmlns:p14="http://schemas.microsoft.com/office/powerpoint/2010/main" val="2069278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FA78B7F-184A-4362-911B-4159B3D873FE}" type="datetimeFigureOut">
              <a:rPr lang="en-US" smtClean="0"/>
              <a:t>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FCC800-CC46-4956-A23C-273EA134847E}" type="slidenum">
              <a:rPr lang="en-US" smtClean="0"/>
              <a:t>‹#›</a:t>
            </a:fld>
            <a:endParaRPr lang="en-US"/>
          </a:p>
        </p:txBody>
      </p:sp>
    </p:spTree>
    <p:extLst>
      <p:ext uri="{BB962C8B-B14F-4D97-AF65-F5344CB8AC3E}">
        <p14:creationId xmlns:p14="http://schemas.microsoft.com/office/powerpoint/2010/main" val="4000507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A78B7F-184A-4362-911B-4159B3D873FE}" type="datetimeFigureOut">
              <a:rPr lang="en-US" smtClean="0"/>
              <a:t>2/26/2024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FCC800-CC46-4956-A23C-273EA134847E}" type="slidenum">
              <a:rPr lang="en-US" smtClean="0"/>
              <a:t>‹#›</a:t>
            </a:fld>
            <a:endParaRPr lang="en-US"/>
          </a:p>
        </p:txBody>
      </p:sp>
    </p:spTree>
    <p:extLst>
      <p:ext uri="{BB962C8B-B14F-4D97-AF65-F5344CB8AC3E}">
        <p14:creationId xmlns:p14="http://schemas.microsoft.com/office/powerpoint/2010/main" val="14169388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366403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9.png"/><Relationship Id="rId3" Type="http://schemas.microsoft.com/office/2007/relationships/hdphoto" Target="../media/hdphoto2.wdp"/><Relationship Id="rId7" Type="http://schemas.openxmlformats.org/officeDocument/2006/relationships/image" Target="../media/image8.png"/><Relationship Id="rId12"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8.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100.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68.png"/><Relationship Id="rId4" Type="http://schemas.openxmlformats.org/officeDocument/2006/relationships/image" Target="../media/image67.png"/></Relationships>
</file>

<file path=ppt/slides/_rels/slide10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6.jpg"/></Relationships>
</file>

<file path=ppt/slides/_rels/slide10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6.jpg"/></Relationships>
</file>

<file path=ppt/slides/_rels/slide106.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70.png"/><Relationship Id="rId7" Type="http://schemas.openxmlformats.org/officeDocument/2006/relationships/image" Target="../media/image72.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66.jpg"/><Relationship Id="rId4" Type="http://schemas.microsoft.com/office/2007/relationships/hdphoto" Target="../media/hdphoto8.wdp"/></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75.png"/></Relationships>
</file>

<file path=ppt/slides/_rels/slide10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12"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20.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11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5.png"/><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76.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11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11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11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11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11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74.png"/><Relationship Id="rId4" Type="http://schemas.microsoft.com/office/2007/relationships/hdphoto" Target="../media/hdphoto10.wdp"/></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12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74.png"/><Relationship Id="rId4" Type="http://schemas.microsoft.com/office/2007/relationships/hdphoto" Target="../media/hdphoto10.wdp"/></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79.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12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81.png"/><Relationship Id="rId3" Type="http://schemas.microsoft.com/office/2007/relationships/hdphoto" Target="../media/hdphoto2.wdp"/><Relationship Id="rId7" Type="http://schemas.openxmlformats.org/officeDocument/2006/relationships/image" Target="../media/image8.png"/><Relationship Id="rId12" Type="http://schemas.openxmlformats.org/officeDocument/2006/relationships/image" Target="../media/image80.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79.png"/><Relationship Id="rId5" Type="http://schemas.openxmlformats.org/officeDocument/2006/relationships/image" Target="../media/image6.jpeg"/><Relationship Id="rId15" Type="http://schemas.openxmlformats.org/officeDocument/2006/relationships/image" Target="../media/image83.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82.png"/></Relationships>
</file>

<file path=ppt/slides/_rels/slide125.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11.wdp"/><Relationship Id="rId3" Type="http://schemas.microsoft.com/office/2007/relationships/hdphoto" Target="../media/hdphoto2.wdp"/><Relationship Id="rId7" Type="http://schemas.openxmlformats.org/officeDocument/2006/relationships/image" Target="../media/image8.png"/><Relationship Id="rId12" Type="http://schemas.openxmlformats.org/officeDocument/2006/relationships/image" Target="../media/image84.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79.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126.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79.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12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86.png"/><Relationship Id="rId3" Type="http://schemas.microsoft.com/office/2007/relationships/hdphoto" Target="../media/hdphoto2.wdp"/><Relationship Id="rId7" Type="http://schemas.openxmlformats.org/officeDocument/2006/relationships/image" Target="../media/image8.png"/><Relationship Id="rId12" Type="http://schemas.openxmlformats.org/officeDocument/2006/relationships/image" Target="../media/image8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79.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128.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79.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129.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79.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22.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130.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79.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131.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79.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13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79.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133.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79.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134.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79.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135.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79.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136.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79.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137.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79.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1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79.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140.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12" Type="http://schemas.openxmlformats.org/officeDocument/2006/relationships/image" Target="../media/image5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79.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141.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79.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14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79.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143.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79.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144.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79.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145.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79.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146.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79.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147.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79.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148.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79.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149.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12" Type="http://schemas.openxmlformats.org/officeDocument/2006/relationships/image" Target="../media/image87.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79.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22.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150.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79.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151.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12" Type="http://schemas.openxmlformats.org/officeDocument/2006/relationships/image" Target="../media/image8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79.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15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12" Type="http://schemas.openxmlformats.org/officeDocument/2006/relationships/image" Target="../media/image8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79.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12"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23.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21.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2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23.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25.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31.png"/><Relationship Id="rId3" Type="http://schemas.openxmlformats.org/officeDocument/2006/relationships/audio" Target="../media/audio2.wav"/><Relationship Id="rId7" Type="http://schemas.openxmlformats.org/officeDocument/2006/relationships/image" Target="../media/image27.png"/><Relationship Id="rId12"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4.wdp"/><Relationship Id="rId11" Type="http://schemas.openxmlformats.org/officeDocument/2006/relationships/image" Target="../media/image29.png"/><Relationship Id="rId5" Type="http://schemas.openxmlformats.org/officeDocument/2006/relationships/image" Target="../media/image26.png"/><Relationship Id="rId10" Type="http://schemas.microsoft.com/office/2007/relationships/hdphoto" Target="../media/hdphoto6.wdp"/><Relationship Id="rId4" Type="http://schemas.openxmlformats.org/officeDocument/2006/relationships/audio" Target="../media/audio3.wav"/><Relationship Id="rId9" Type="http://schemas.openxmlformats.org/officeDocument/2006/relationships/image" Target="../media/image28.png"/></Relationships>
</file>

<file path=ppt/slides/_rels/slide28.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32.png"/><Relationship Id="rId3" Type="http://schemas.openxmlformats.org/officeDocument/2006/relationships/audio" Target="../media/audio3.wav"/><Relationship Id="rId7" Type="http://schemas.openxmlformats.org/officeDocument/2006/relationships/image" Target="../media/image27.png"/><Relationship Id="rId12"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4.wdp"/><Relationship Id="rId11" Type="http://schemas.openxmlformats.org/officeDocument/2006/relationships/image" Target="../media/image31.png"/><Relationship Id="rId5" Type="http://schemas.openxmlformats.org/officeDocument/2006/relationships/image" Target="../media/image26.png"/><Relationship Id="rId10" Type="http://schemas.microsoft.com/office/2007/relationships/hdphoto" Target="../media/hdphoto6.wdp"/><Relationship Id="rId4" Type="http://schemas.openxmlformats.org/officeDocument/2006/relationships/audio" Target="../media/audio2.wav"/><Relationship Id="rId9" Type="http://schemas.openxmlformats.org/officeDocument/2006/relationships/image" Target="../media/image28.png"/></Relationships>
</file>

<file path=ppt/slides/_rels/slide2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audio" Target="../media/audio3.wav"/><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4.wdp"/><Relationship Id="rId11" Type="http://schemas.openxmlformats.org/officeDocument/2006/relationships/image" Target="../media/image31.png"/><Relationship Id="rId5" Type="http://schemas.openxmlformats.org/officeDocument/2006/relationships/image" Target="../media/image26.png"/><Relationship Id="rId10" Type="http://schemas.microsoft.com/office/2007/relationships/hdphoto" Target="../media/hdphoto6.wdp"/><Relationship Id="rId4" Type="http://schemas.openxmlformats.org/officeDocument/2006/relationships/audio" Target="../media/audio2.wav"/><Relationship Id="rId9" Type="http://schemas.openxmlformats.org/officeDocument/2006/relationships/image" Target="../media/image28.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3.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31.png"/><Relationship Id="rId3" Type="http://schemas.openxmlformats.org/officeDocument/2006/relationships/audio" Target="../media/audio2.wav"/><Relationship Id="rId7" Type="http://schemas.openxmlformats.org/officeDocument/2006/relationships/image" Target="../media/image27.png"/><Relationship Id="rId12"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4.wdp"/><Relationship Id="rId11" Type="http://schemas.openxmlformats.org/officeDocument/2006/relationships/image" Target="../media/image29.png"/><Relationship Id="rId5" Type="http://schemas.openxmlformats.org/officeDocument/2006/relationships/image" Target="../media/image26.png"/><Relationship Id="rId10" Type="http://schemas.microsoft.com/office/2007/relationships/hdphoto" Target="../media/hdphoto6.wdp"/><Relationship Id="rId4" Type="http://schemas.openxmlformats.org/officeDocument/2006/relationships/audio" Target="../media/audio3.wav"/><Relationship Id="rId9" Type="http://schemas.openxmlformats.org/officeDocument/2006/relationships/image" Target="../media/image28.png"/></Relationships>
</file>

<file path=ppt/slides/_rels/slide3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audio" Target="../media/audio3.wav"/><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4.wdp"/><Relationship Id="rId11" Type="http://schemas.openxmlformats.org/officeDocument/2006/relationships/image" Target="../media/image31.png"/><Relationship Id="rId5" Type="http://schemas.openxmlformats.org/officeDocument/2006/relationships/image" Target="../media/image26.png"/><Relationship Id="rId10" Type="http://schemas.microsoft.com/office/2007/relationships/hdphoto" Target="../media/hdphoto6.wdp"/><Relationship Id="rId4" Type="http://schemas.openxmlformats.org/officeDocument/2006/relationships/audio" Target="../media/audio2.wav"/><Relationship Id="rId9" Type="http://schemas.openxmlformats.org/officeDocument/2006/relationships/image" Target="../media/image28.png"/></Relationships>
</file>

<file path=ppt/slides/_rels/slide32.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32.png"/><Relationship Id="rId3" Type="http://schemas.openxmlformats.org/officeDocument/2006/relationships/audio" Target="../media/audio3.wav"/><Relationship Id="rId7" Type="http://schemas.openxmlformats.org/officeDocument/2006/relationships/image" Target="../media/image27.png"/><Relationship Id="rId12"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4.wdp"/><Relationship Id="rId11" Type="http://schemas.openxmlformats.org/officeDocument/2006/relationships/image" Target="../media/image31.png"/><Relationship Id="rId5" Type="http://schemas.openxmlformats.org/officeDocument/2006/relationships/image" Target="../media/image26.png"/><Relationship Id="rId10" Type="http://schemas.microsoft.com/office/2007/relationships/hdphoto" Target="../media/hdphoto6.wdp"/><Relationship Id="rId4" Type="http://schemas.openxmlformats.org/officeDocument/2006/relationships/audio" Target="../media/audio2.wav"/><Relationship Id="rId9" Type="http://schemas.openxmlformats.org/officeDocument/2006/relationships/image" Target="../media/image28.png"/></Relationships>
</file>

<file path=ppt/slides/_rels/slide33.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32.png"/><Relationship Id="rId3" Type="http://schemas.openxmlformats.org/officeDocument/2006/relationships/audio" Target="../media/audio3.wav"/><Relationship Id="rId7" Type="http://schemas.openxmlformats.org/officeDocument/2006/relationships/image" Target="../media/image27.png"/><Relationship Id="rId12"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4.wdp"/><Relationship Id="rId11" Type="http://schemas.openxmlformats.org/officeDocument/2006/relationships/image" Target="../media/image31.png"/><Relationship Id="rId5" Type="http://schemas.openxmlformats.org/officeDocument/2006/relationships/image" Target="../media/image26.png"/><Relationship Id="rId10" Type="http://schemas.microsoft.com/office/2007/relationships/hdphoto" Target="../media/hdphoto6.wdp"/><Relationship Id="rId4" Type="http://schemas.openxmlformats.org/officeDocument/2006/relationships/audio" Target="../media/audio2.wav"/><Relationship Id="rId9" Type="http://schemas.openxmlformats.org/officeDocument/2006/relationships/image" Target="../media/image28.png"/></Relationships>
</file>

<file path=ppt/slides/_rels/slide34.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31.png"/><Relationship Id="rId3" Type="http://schemas.openxmlformats.org/officeDocument/2006/relationships/audio" Target="../media/audio2.wav"/><Relationship Id="rId7" Type="http://schemas.openxmlformats.org/officeDocument/2006/relationships/image" Target="../media/image27.png"/><Relationship Id="rId12"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4.wdp"/><Relationship Id="rId11" Type="http://schemas.openxmlformats.org/officeDocument/2006/relationships/image" Target="../media/image29.png"/><Relationship Id="rId5" Type="http://schemas.openxmlformats.org/officeDocument/2006/relationships/image" Target="../media/image26.png"/><Relationship Id="rId10" Type="http://schemas.microsoft.com/office/2007/relationships/hdphoto" Target="../media/hdphoto6.wdp"/><Relationship Id="rId4" Type="http://schemas.openxmlformats.org/officeDocument/2006/relationships/audio" Target="../media/audio3.wav"/><Relationship Id="rId9" Type="http://schemas.openxmlformats.org/officeDocument/2006/relationships/image" Target="../media/image28.png"/></Relationships>
</file>

<file path=ppt/slides/_rels/slide3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audio" Target="../media/audio3.wav"/><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4.wdp"/><Relationship Id="rId11" Type="http://schemas.openxmlformats.org/officeDocument/2006/relationships/image" Target="../media/image31.png"/><Relationship Id="rId5" Type="http://schemas.openxmlformats.org/officeDocument/2006/relationships/image" Target="../media/image26.png"/><Relationship Id="rId10" Type="http://schemas.microsoft.com/office/2007/relationships/hdphoto" Target="../media/hdphoto6.wdp"/><Relationship Id="rId4" Type="http://schemas.openxmlformats.org/officeDocument/2006/relationships/audio" Target="../media/audio2.wav"/><Relationship Id="rId9" Type="http://schemas.openxmlformats.org/officeDocument/2006/relationships/image" Target="../media/image28.png"/></Relationships>
</file>

<file path=ppt/slides/_rels/slide3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audio" Target="../media/audio3.wav"/><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4.wdp"/><Relationship Id="rId11" Type="http://schemas.openxmlformats.org/officeDocument/2006/relationships/image" Target="../media/image31.png"/><Relationship Id="rId5" Type="http://schemas.openxmlformats.org/officeDocument/2006/relationships/image" Target="../media/image26.png"/><Relationship Id="rId10" Type="http://schemas.microsoft.com/office/2007/relationships/hdphoto" Target="../media/hdphoto6.wdp"/><Relationship Id="rId4" Type="http://schemas.openxmlformats.org/officeDocument/2006/relationships/audio" Target="../media/audio2.wav"/><Relationship Id="rId9" Type="http://schemas.openxmlformats.org/officeDocument/2006/relationships/image" Target="../media/image28.png"/></Relationships>
</file>

<file path=ppt/slides/_rels/slide37.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33.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38.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39.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34.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35.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4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43.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12" Type="http://schemas.openxmlformats.org/officeDocument/2006/relationships/image" Target="../media/image41.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40.jp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44.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45.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12" Type="http://schemas.openxmlformats.org/officeDocument/2006/relationships/image" Target="../media/image43.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42.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46.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47.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44.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48.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49.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50.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44.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51.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5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45.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53.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45.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54.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46.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55.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47.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56.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48.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57.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12" Type="http://schemas.openxmlformats.org/officeDocument/2006/relationships/image" Target="../media/image50.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49.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58.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59.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hyperlink" Target="https://vi.wikipedia.org/wiki/Ngh%E1%BB%87_An" TargetMode="External"/><Relationship Id="rId3" Type="http://schemas.microsoft.com/office/2007/relationships/hdphoto" Target="../media/hdphoto2.wdp"/><Relationship Id="rId7" Type="http://schemas.openxmlformats.org/officeDocument/2006/relationships/image" Target="../media/image8.png"/><Relationship Id="rId12" Type="http://schemas.openxmlformats.org/officeDocument/2006/relationships/hyperlink" Target="https://vi.wikipedia.org/wiki/Vinh" TargetMode="Externa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4.jp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hyperlink" Target="https://vi.wikipedia.org/wiki/Vi%E1%BB%87t_Minh" TargetMode="External"/></Relationships>
</file>

<file path=ppt/slides/_rels/slide60.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61.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52.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6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63.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51.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64.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65.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66.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52.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67.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68.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69.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7.png"/><Relationship Id="rId3" Type="http://schemas.microsoft.com/office/2007/relationships/hdphoto" Target="../media/hdphoto2.wdp"/><Relationship Id="rId7" Type="http://schemas.openxmlformats.org/officeDocument/2006/relationships/image" Target="../media/image8.png"/><Relationship Id="rId12"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5.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70.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71.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53.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7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73.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54.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74.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75.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76.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77.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78.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79.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80.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81.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55.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8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58.png"/><Relationship Id="rId3" Type="http://schemas.microsoft.com/office/2007/relationships/hdphoto" Target="../media/hdphoto2.wdp"/><Relationship Id="rId7" Type="http://schemas.openxmlformats.org/officeDocument/2006/relationships/image" Target="../media/image8.png"/><Relationship Id="rId12" Type="http://schemas.openxmlformats.org/officeDocument/2006/relationships/image" Target="../media/image57.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56.png"/><Relationship Id="rId5" Type="http://schemas.openxmlformats.org/officeDocument/2006/relationships/image" Target="../media/image6.jpeg"/><Relationship Id="rId15" Type="http://schemas.openxmlformats.org/officeDocument/2006/relationships/image" Target="../media/image59.pn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41.jpeg"/></Relationships>
</file>

<file path=ppt/slides/_rels/slide85.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86.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87.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60.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88.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61.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89.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61.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90.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62.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91.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9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93.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12" Type="http://schemas.openxmlformats.org/officeDocument/2006/relationships/image" Target="../media/image41.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63.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9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52.jpeg"/><Relationship Id="rId4" Type="http://schemas.openxmlformats.org/officeDocument/2006/relationships/image" Target="../media/image7.png"/><Relationship Id="rId9" Type="http://schemas.openxmlformats.org/officeDocument/2006/relationships/image" Target="../media/image63.png"/></Relationships>
</file>

<file path=ppt/slides/_rels/slide9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64.jpeg"/></Relationships>
</file>

<file path=ppt/slides/_rels/slide96.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97.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65.png"/></Relationships>
</file>

<file path=ppt/slides/_rels/slide98.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99.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0" y="-117987"/>
            <a:ext cx="12192000" cy="6975987"/>
          </a:xfrm>
          <a:prstGeom prst="rect">
            <a:avLst/>
          </a:prstGeom>
        </p:spPr>
      </p:pic>
      <p:sp>
        <p:nvSpPr>
          <p:cNvPr id="5" name="Freeform 4"/>
          <p:cNvSpPr/>
          <p:nvPr/>
        </p:nvSpPr>
        <p:spPr>
          <a:xfrm>
            <a:off x="1522643" y="607121"/>
            <a:ext cx="4264534" cy="3882484"/>
          </a:xfrm>
          <a:custGeom>
            <a:avLst/>
            <a:gdLst>
              <a:gd name="connsiteX0" fmla="*/ 403942 w 2462981"/>
              <a:gd name="connsiteY0" fmla="*/ 1384 h 2142901"/>
              <a:gd name="connsiteX1" fmla="*/ 604684 w 2462981"/>
              <a:gd name="connsiteY1" fmla="*/ 19133 h 2142901"/>
              <a:gd name="connsiteX2" fmla="*/ 737420 w 2462981"/>
              <a:gd name="connsiteY2" fmla="*/ 63378 h 2142901"/>
              <a:gd name="connsiteX3" fmla="*/ 781665 w 2462981"/>
              <a:gd name="connsiteY3" fmla="*/ 78126 h 2142901"/>
              <a:gd name="connsiteX4" fmla="*/ 825910 w 2462981"/>
              <a:gd name="connsiteY4" fmla="*/ 107623 h 2142901"/>
              <a:gd name="connsiteX5" fmla="*/ 1179871 w 2462981"/>
              <a:gd name="connsiteY5" fmla="*/ 78126 h 2142901"/>
              <a:gd name="connsiteX6" fmla="*/ 1401097 w 2462981"/>
              <a:gd name="connsiteY6" fmla="*/ 92875 h 2142901"/>
              <a:gd name="connsiteX7" fmla="*/ 1489588 w 2462981"/>
              <a:gd name="connsiteY7" fmla="*/ 107623 h 2142901"/>
              <a:gd name="connsiteX8" fmla="*/ 1976284 w 2462981"/>
              <a:gd name="connsiteY8" fmla="*/ 137120 h 2142901"/>
              <a:gd name="connsiteX9" fmla="*/ 2123768 w 2462981"/>
              <a:gd name="connsiteY9" fmla="*/ 151868 h 2142901"/>
              <a:gd name="connsiteX10" fmla="*/ 2241755 w 2462981"/>
              <a:gd name="connsiteY10" fmla="*/ 181365 h 2142901"/>
              <a:gd name="connsiteX11" fmla="*/ 2359742 w 2462981"/>
              <a:gd name="connsiteY11" fmla="*/ 210862 h 2142901"/>
              <a:gd name="connsiteX12" fmla="*/ 2403988 w 2462981"/>
              <a:gd name="connsiteY12" fmla="*/ 240359 h 2142901"/>
              <a:gd name="connsiteX13" fmla="*/ 2448233 w 2462981"/>
              <a:gd name="connsiteY13" fmla="*/ 328849 h 2142901"/>
              <a:gd name="connsiteX14" fmla="*/ 2462981 w 2462981"/>
              <a:gd name="connsiteY14" fmla="*/ 373094 h 2142901"/>
              <a:gd name="connsiteX15" fmla="*/ 2433484 w 2462981"/>
              <a:gd name="connsiteY15" fmla="*/ 505830 h 2142901"/>
              <a:gd name="connsiteX16" fmla="*/ 2359742 w 2462981"/>
              <a:gd name="connsiteY16" fmla="*/ 638565 h 2142901"/>
              <a:gd name="connsiteX17" fmla="*/ 2330246 w 2462981"/>
              <a:gd name="connsiteY17" fmla="*/ 712307 h 2142901"/>
              <a:gd name="connsiteX18" fmla="*/ 2197510 w 2462981"/>
              <a:gd name="connsiteY18" fmla="*/ 668062 h 2142901"/>
              <a:gd name="connsiteX19" fmla="*/ 2138517 w 2462981"/>
              <a:gd name="connsiteY19" fmla="*/ 653313 h 2142901"/>
              <a:gd name="connsiteX20" fmla="*/ 2064775 w 2462981"/>
              <a:gd name="connsiteY20" fmla="*/ 638565 h 2142901"/>
              <a:gd name="connsiteX21" fmla="*/ 2020529 w 2462981"/>
              <a:gd name="connsiteY21" fmla="*/ 623817 h 2142901"/>
              <a:gd name="connsiteX22" fmla="*/ 1917291 w 2462981"/>
              <a:gd name="connsiteY22" fmla="*/ 609068 h 2142901"/>
              <a:gd name="connsiteX23" fmla="*/ 1725562 w 2462981"/>
              <a:gd name="connsiteY23" fmla="*/ 623817 h 2142901"/>
              <a:gd name="connsiteX24" fmla="*/ 1637071 w 2462981"/>
              <a:gd name="connsiteY24" fmla="*/ 653313 h 2142901"/>
              <a:gd name="connsiteX25" fmla="*/ 1578078 w 2462981"/>
              <a:gd name="connsiteY25" fmla="*/ 741804 h 2142901"/>
              <a:gd name="connsiteX26" fmla="*/ 1548581 w 2462981"/>
              <a:gd name="connsiteY26" fmla="*/ 830294 h 2142901"/>
              <a:gd name="connsiteX27" fmla="*/ 1519084 w 2462981"/>
              <a:gd name="connsiteY27" fmla="*/ 1007275 h 2142901"/>
              <a:gd name="connsiteX28" fmla="*/ 1504336 w 2462981"/>
              <a:gd name="connsiteY28" fmla="*/ 1066268 h 2142901"/>
              <a:gd name="connsiteX29" fmla="*/ 1474839 w 2462981"/>
              <a:gd name="connsiteY29" fmla="*/ 1213752 h 2142901"/>
              <a:gd name="connsiteX30" fmla="*/ 1489588 w 2462981"/>
              <a:gd name="connsiteY30" fmla="*/ 1449726 h 2142901"/>
              <a:gd name="connsiteX31" fmla="*/ 1519084 w 2462981"/>
              <a:gd name="connsiteY31" fmla="*/ 1538217 h 2142901"/>
              <a:gd name="connsiteX32" fmla="*/ 1548581 w 2462981"/>
              <a:gd name="connsiteY32" fmla="*/ 1626707 h 2142901"/>
              <a:gd name="connsiteX33" fmla="*/ 1592826 w 2462981"/>
              <a:gd name="connsiteY33" fmla="*/ 1759442 h 2142901"/>
              <a:gd name="connsiteX34" fmla="*/ 1607575 w 2462981"/>
              <a:gd name="connsiteY34" fmla="*/ 1803688 h 2142901"/>
              <a:gd name="connsiteX35" fmla="*/ 1637071 w 2462981"/>
              <a:gd name="connsiteY35" fmla="*/ 1847933 h 2142901"/>
              <a:gd name="connsiteX36" fmla="*/ 1650392 w 2462981"/>
              <a:gd name="connsiteY36" fmla="*/ 1890424 h 2142901"/>
              <a:gd name="connsiteX37" fmla="*/ 1647720 w 2462981"/>
              <a:gd name="connsiteY37" fmla="*/ 1886845 h 2142901"/>
              <a:gd name="connsiteX38" fmla="*/ 1647329 w 2462981"/>
              <a:gd name="connsiteY38" fmla="*/ 1886279 h 2142901"/>
              <a:gd name="connsiteX39" fmla="*/ 1646270 w 2462981"/>
              <a:gd name="connsiteY39" fmla="*/ 1884903 h 2142901"/>
              <a:gd name="connsiteX40" fmla="*/ 1647720 w 2462981"/>
              <a:gd name="connsiteY40" fmla="*/ 1886845 h 2142901"/>
              <a:gd name="connsiteX41" fmla="*/ 1657651 w 2462981"/>
              <a:gd name="connsiteY41" fmla="*/ 1901226 h 2142901"/>
              <a:gd name="connsiteX42" fmla="*/ 1681317 w 2462981"/>
              <a:gd name="connsiteY42" fmla="*/ 1936423 h 2142901"/>
              <a:gd name="connsiteX43" fmla="*/ 1666568 w 2462981"/>
              <a:gd name="connsiteY43" fmla="*/ 2054410 h 2142901"/>
              <a:gd name="connsiteX44" fmla="*/ 1651820 w 2462981"/>
              <a:gd name="connsiteY44" fmla="*/ 2098655 h 2142901"/>
              <a:gd name="connsiteX45" fmla="*/ 1631076 w 2462981"/>
              <a:gd name="connsiteY45" fmla="*/ 2114907 h 2142901"/>
              <a:gd name="connsiteX46" fmla="*/ 1624520 w 2462981"/>
              <a:gd name="connsiteY46" fmla="*/ 2118602 h 2142901"/>
              <a:gd name="connsiteX47" fmla="*/ 1622323 w 2462981"/>
              <a:gd name="connsiteY47" fmla="*/ 2113404 h 2142901"/>
              <a:gd name="connsiteX48" fmla="*/ 1578078 w 2462981"/>
              <a:gd name="connsiteY48" fmla="*/ 2083907 h 2142901"/>
              <a:gd name="connsiteX49" fmla="*/ 1430594 w 2462981"/>
              <a:gd name="connsiteY49" fmla="*/ 2098655 h 2142901"/>
              <a:gd name="connsiteX50" fmla="*/ 1386349 w 2462981"/>
              <a:gd name="connsiteY50" fmla="*/ 2113404 h 2142901"/>
              <a:gd name="connsiteX51" fmla="*/ 1253613 w 2462981"/>
              <a:gd name="connsiteY51" fmla="*/ 2142901 h 2142901"/>
              <a:gd name="connsiteX52" fmla="*/ 811162 w 2462981"/>
              <a:gd name="connsiteY52" fmla="*/ 2128152 h 2142901"/>
              <a:gd name="connsiteX53" fmla="*/ 781665 w 2462981"/>
              <a:gd name="connsiteY53" fmla="*/ 2083907 h 2142901"/>
              <a:gd name="connsiteX54" fmla="*/ 752168 w 2462981"/>
              <a:gd name="connsiteY54" fmla="*/ 1995417 h 2142901"/>
              <a:gd name="connsiteX55" fmla="*/ 766917 w 2462981"/>
              <a:gd name="connsiteY55" fmla="*/ 1892178 h 2142901"/>
              <a:gd name="connsiteX56" fmla="*/ 855407 w 2462981"/>
              <a:gd name="connsiteY56" fmla="*/ 1833184 h 2142901"/>
              <a:gd name="connsiteX57" fmla="*/ 914400 w 2462981"/>
              <a:gd name="connsiteY57" fmla="*/ 1744694 h 2142901"/>
              <a:gd name="connsiteX58" fmla="*/ 958646 w 2462981"/>
              <a:gd name="connsiteY58" fmla="*/ 1611959 h 2142901"/>
              <a:gd name="connsiteX59" fmla="*/ 973394 w 2462981"/>
              <a:gd name="connsiteY59" fmla="*/ 1567713 h 2142901"/>
              <a:gd name="connsiteX60" fmla="*/ 988142 w 2462981"/>
              <a:gd name="connsiteY60" fmla="*/ 1508720 h 2142901"/>
              <a:gd name="connsiteX61" fmla="*/ 1017639 w 2462981"/>
              <a:gd name="connsiteY61" fmla="*/ 1420230 h 2142901"/>
              <a:gd name="connsiteX62" fmla="*/ 1032388 w 2462981"/>
              <a:gd name="connsiteY62" fmla="*/ 1287494 h 2142901"/>
              <a:gd name="connsiteX63" fmla="*/ 973394 w 2462981"/>
              <a:gd name="connsiteY63" fmla="*/ 918784 h 2142901"/>
              <a:gd name="connsiteX64" fmla="*/ 929149 w 2462981"/>
              <a:gd name="connsiteY64" fmla="*/ 904036 h 2142901"/>
              <a:gd name="connsiteX65" fmla="*/ 914400 w 2462981"/>
              <a:gd name="connsiteY65" fmla="*/ 859791 h 2142901"/>
              <a:gd name="connsiteX66" fmla="*/ 943897 w 2462981"/>
              <a:gd name="connsiteY66" fmla="*/ 712307 h 2142901"/>
              <a:gd name="connsiteX67" fmla="*/ 929149 w 2462981"/>
              <a:gd name="connsiteY67" fmla="*/ 594320 h 2142901"/>
              <a:gd name="connsiteX68" fmla="*/ 796413 w 2462981"/>
              <a:gd name="connsiteY68" fmla="*/ 520578 h 2142901"/>
              <a:gd name="connsiteX69" fmla="*/ 457200 w 2462981"/>
              <a:gd name="connsiteY69" fmla="*/ 505830 h 2142901"/>
              <a:gd name="connsiteX70" fmla="*/ 339213 w 2462981"/>
              <a:gd name="connsiteY70" fmla="*/ 491081 h 2142901"/>
              <a:gd name="connsiteX71" fmla="*/ 294968 w 2462981"/>
              <a:gd name="connsiteY71" fmla="*/ 476333 h 2142901"/>
              <a:gd name="connsiteX72" fmla="*/ 221226 w 2462981"/>
              <a:gd name="connsiteY72" fmla="*/ 461584 h 2142901"/>
              <a:gd name="connsiteX73" fmla="*/ 117988 w 2462981"/>
              <a:gd name="connsiteY73" fmla="*/ 432088 h 2142901"/>
              <a:gd name="connsiteX74" fmla="*/ 14749 w 2462981"/>
              <a:gd name="connsiteY74" fmla="*/ 402591 h 2142901"/>
              <a:gd name="connsiteX75" fmla="*/ 0 w 2462981"/>
              <a:gd name="connsiteY75" fmla="*/ 358346 h 2142901"/>
              <a:gd name="connsiteX76" fmla="*/ 14749 w 2462981"/>
              <a:gd name="connsiteY76" fmla="*/ 137120 h 2142901"/>
              <a:gd name="connsiteX77" fmla="*/ 29497 w 2462981"/>
              <a:gd name="connsiteY77" fmla="*/ 92875 h 2142901"/>
              <a:gd name="connsiteX78" fmla="*/ 73742 w 2462981"/>
              <a:gd name="connsiteY78" fmla="*/ 63378 h 2142901"/>
              <a:gd name="connsiteX79" fmla="*/ 294968 w 2462981"/>
              <a:gd name="connsiteY79" fmla="*/ 48630 h 2142901"/>
              <a:gd name="connsiteX80" fmla="*/ 339213 w 2462981"/>
              <a:gd name="connsiteY80" fmla="*/ 19133 h 2142901"/>
              <a:gd name="connsiteX81" fmla="*/ 403942 w 2462981"/>
              <a:gd name="connsiteY81" fmla="*/ 1384 h 2142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462981" h="2142901">
                <a:moveTo>
                  <a:pt x="403942" y="1384"/>
                </a:moveTo>
                <a:cubicBezTo>
                  <a:pt x="471947" y="-5492"/>
                  <a:pt x="547048" y="15291"/>
                  <a:pt x="604684" y="19133"/>
                </a:cubicBezTo>
                <a:lnTo>
                  <a:pt x="737420" y="63378"/>
                </a:lnTo>
                <a:lnTo>
                  <a:pt x="781665" y="78126"/>
                </a:lnTo>
                <a:cubicBezTo>
                  <a:pt x="796413" y="87958"/>
                  <a:pt x="808212" y="106640"/>
                  <a:pt x="825910" y="107623"/>
                </a:cubicBezTo>
                <a:cubicBezTo>
                  <a:pt x="896756" y="111559"/>
                  <a:pt x="1091020" y="87999"/>
                  <a:pt x="1179871" y="78126"/>
                </a:cubicBezTo>
                <a:cubicBezTo>
                  <a:pt x="1253613" y="83042"/>
                  <a:pt x="1327524" y="85868"/>
                  <a:pt x="1401097" y="92875"/>
                </a:cubicBezTo>
                <a:cubicBezTo>
                  <a:pt x="1430866" y="95710"/>
                  <a:pt x="1459819" y="104788"/>
                  <a:pt x="1489588" y="107623"/>
                </a:cubicBezTo>
                <a:cubicBezTo>
                  <a:pt x="1616308" y="119692"/>
                  <a:pt x="1856397" y="128557"/>
                  <a:pt x="1976284" y="137120"/>
                </a:cubicBezTo>
                <a:cubicBezTo>
                  <a:pt x="2025565" y="140640"/>
                  <a:pt x="2074607" y="146952"/>
                  <a:pt x="2123768" y="151868"/>
                </a:cubicBezTo>
                <a:cubicBezTo>
                  <a:pt x="2163097" y="161700"/>
                  <a:pt x="2202003" y="173415"/>
                  <a:pt x="2241755" y="181365"/>
                </a:cubicBezTo>
                <a:cubicBezTo>
                  <a:pt x="2269809" y="186976"/>
                  <a:pt x="2329505" y="195743"/>
                  <a:pt x="2359742" y="210862"/>
                </a:cubicBezTo>
                <a:cubicBezTo>
                  <a:pt x="2375596" y="218789"/>
                  <a:pt x="2389239" y="230527"/>
                  <a:pt x="2403988" y="240359"/>
                </a:cubicBezTo>
                <a:cubicBezTo>
                  <a:pt x="2441057" y="351570"/>
                  <a:pt x="2391053" y="214489"/>
                  <a:pt x="2448233" y="328849"/>
                </a:cubicBezTo>
                <a:cubicBezTo>
                  <a:pt x="2455185" y="342754"/>
                  <a:pt x="2458065" y="358346"/>
                  <a:pt x="2462981" y="373094"/>
                </a:cubicBezTo>
                <a:cubicBezTo>
                  <a:pt x="2458979" y="397109"/>
                  <a:pt x="2450774" y="474707"/>
                  <a:pt x="2433484" y="505830"/>
                </a:cubicBezTo>
                <a:cubicBezTo>
                  <a:pt x="2348962" y="657971"/>
                  <a:pt x="2393116" y="538448"/>
                  <a:pt x="2359742" y="638565"/>
                </a:cubicBezTo>
                <a:cubicBezTo>
                  <a:pt x="2368951" y="666192"/>
                  <a:pt x="2400134" y="712307"/>
                  <a:pt x="2330246" y="712307"/>
                </a:cubicBezTo>
                <a:cubicBezTo>
                  <a:pt x="2315504" y="712307"/>
                  <a:pt x="2227004" y="675436"/>
                  <a:pt x="2197510" y="668062"/>
                </a:cubicBezTo>
                <a:cubicBezTo>
                  <a:pt x="2177846" y="663146"/>
                  <a:pt x="2158304" y="657710"/>
                  <a:pt x="2138517" y="653313"/>
                </a:cubicBezTo>
                <a:cubicBezTo>
                  <a:pt x="2114047" y="647875"/>
                  <a:pt x="2089094" y="644645"/>
                  <a:pt x="2064775" y="638565"/>
                </a:cubicBezTo>
                <a:cubicBezTo>
                  <a:pt x="2049693" y="634795"/>
                  <a:pt x="2035773" y="626866"/>
                  <a:pt x="2020529" y="623817"/>
                </a:cubicBezTo>
                <a:cubicBezTo>
                  <a:pt x="1986442" y="617000"/>
                  <a:pt x="1951704" y="613984"/>
                  <a:pt x="1917291" y="609068"/>
                </a:cubicBezTo>
                <a:cubicBezTo>
                  <a:pt x="1853381" y="613984"/>
                  <a:pt x="1788876" y="613820"/>
                  <a:pt x="1725562" y="623817"/>
                </a:cubicBezTo>
                <a:cubicBezTo>
                  <a:pt x="1694850" y="628666"/>
                  <a:pt x="1637071" y="653313"/>
                  <a:pt x="1637071" y="653313"/>
                </a:cubicBezTo>
                <a:cubicBezTo>
                  <a:pt x="1617407" y="682810"/>
                  <a:pt x="1589289" y="708172"/>
                  <a:pt x="1578078" y="741804"/>
                </a:cubicBezTo>
                <a:lnTo>
                  <a:pt x="1548581" y="830294"/>
                </a:lnTo>
                <a:cubicBezTo>
                  <a:pt x="1529668" y="887032"/>
                  <a:pt x="1533589" y="949253"/>
                  <a:pt x="1519084" y="1007275"/>
                </a:cubicBezTo>
                <a:cubicBezTo>
                  <a:pt x="1514168" y="1026939"/>
                  <a:pt x="1508583" y="1046448"/>
                  <a:pt x="1504336" y="1066268"/>
                </a:cubicBezTo>
                <a:cubicBezTo>
                  <a:pt x="1493831" y="1115290"/>
                  <a:pt x="1474839" y="1213752"/>
                  <a:pt x="1474839" y="1213752"/>
                </a:cubicBezTo>
                <a:cubicBezTo>
                  <a:pt x="1479755" y="1292410"/>
                  <a:pt x="1478940" y="1371637"/>
                  <a:pt x="1489588" y="1449726"/>
                </a:cubicBezTo>
                <a:cubicBezTo>
                  <a:pt x="1493789" y="1480533"/>
                  <a:pt x="1509252" y="1508720"/>
                  <a:pt x="1519084" y="1538217"/>
                </a:cubicBezTo>
                <a:lnTo>
                  <a:pt x="1548581" y="1626707"/>
                </a:lnTo>
                <a:lnTo>
                  <a:pt x="1592826" y="1759442"/>
                </a:lnTo>
                <a:cubicBezTo>
                  <a:pt x="1597742" y="1774191"/>
                  <a:pt x="1598951" y="1790752"/>
                  <a:pt x="1607575" y="1803688"/>
                </a:cubicBezTo>
                <a:cubicBezTo>
                  <a:pt x="1617407" y="1818436"/>
                  <a:pt x="1629144" y="1832079"/>
                  <a:pt x="1637071" y="1847933"/>
                </a:cubicBezTo>
                <a:cubicBezTo>
                  <a:pt x="1667600" y="1908990"/>
                  <a:pt x="1657529" y="1899414"/>
                  <a:pt x="1650392" y="1890424"/>
                </a:cubicBezTo>
                <a:lnTo>
                  <a:pt x="1647720" y="1886845"/>
                </a:lnTo>
                <a:lnTo>
                  <a:pt x="1647329" y="1886279"/>
                </a:lnTo>
                <a:cubicBezTo>
                  <a:pt x="1645660" y="1883929"/>
                  <a:pt x="1645533" y="1883842"/>
                  <a:pt x="1646270" y="1884903"/>
                </a:cubicBezTo>
                <a:lnTo>
                  <a:pt x="1647720" y="1886845"/>
                </a:lnTo>
                <a:lnTo>
                  <a:pt x="1657651" y="1901226"/>
                </a:lnTo>
                <a:cubicBezTo>
                  <a:pt x="1663089" y="1909213"/>
                  <a:pt x="1670751" y="1920574"/>
                  <a:pt x="1681317" y="1936423"/>
                </a:cubicBezTo>
                <a:cubicBezTo>
                  <a:pt x="1676401" y="1975752"/>
                  <a:pt x="1673658" y="2015414"/>
                  <a:pt x="1666568" y="2054410"/>
                </a:cubicBezTo>
                <a:cubicBezTo>
                  <a:pt x="1663787" y="2069705"/>
                  <a:pt x="1661531" y="2086516"/>
                  <a:pt x="1651820" y="2098655"/>
                </a:cubicBezTo>
                <a:cubicBezTo>
                  <a:pt x="1646284" y="2105576"/>
                  <a:pt x="1638909" y="2110492"/>
                  <a:pt x="1631076" y="2114907"/>
                </a:cubicBezTo>
                <a:lnTo>
                  <a:pt x="1624520" y="2118602"/>
                </a:lnTo>
                <a:lnTo>
                  <a:pt x="1622323" y="2113404"/>
                </a:lnTo>
                <a:cubicBezTo>
                  <a:pt x="1611250" y="2099563"/>
                  <a:pt x="1592826" y="2093739"/>
                  <a:pt x="1578078" y="2083907"/>
                </a:cubicBezTo>
                <a:cubicBezTo>
                  <a:pt x="1528917" y="2088823"/>
                  <a:pt x="1479426" y="2091142"/>
                  <a:pt x="1430594" y="2098655"/>
                </a:cubicBezTo>
                <a:cubicBezTo>
                  <a:pt x="1415229" y="2101019"/>
                  <a:pt x="1401297" y="2109133"/>
                  <a:pt x="1386349" y="2113404"/>
                </a:cubicBezTo>
                <a:cubicBezTo>
                  <a:pt x="1337762" y="2127286"/>
                  <a:pt x="1304286" y="2132766"/>
                  <a:pt x="1253613" y="2142901"/>
                </a:cubicBezTo>
                <a:cubicBezTo>
                  <a:pt x="1106129" y="2137985"/>
                  <a:pt x="957588" y="2146455"/>
                  <a:pt x="811162" y="2128152"/>
                </a:cubicBezTo>
                <a:cubicBezTo>
                  <a:pt x="793574" y="2125953"/>
                  <a:pt x="788864" y="2100105"/>
                  <a:pt x="781665" y="2083907"/>
                </a:cubicBezTo>
                <a:cubicBezTo>
                  <a:pt x="769037" y="2055495"/>
                  <a:pt x="752168" y="1995417"/>
                  <a:pt x="752168" y="1995417"/>
                </a:cubicBezTo>
                <a:cubicBezTo>
                  <a:pt x="757084" y="1961004"/>
                  <a:pt x="748254" y="1921506"/>
                  <a:pt x="766917" y="1892178"/>
                </a:cubicBezTo>
                <a:cubicBezTo>
                  <a:pt x="785950" y="1862270"/>
                  <a:pt x="855407" y="1833184"/>
                  <a:pt x="855407" y="1833184"/>
                </a:cubicBezTo>
                <a:cubicBezTo>
                  <a:pt x="875071" y="1803687"/>
                  <a:pt x="903189" y="1778325"/>
                  <a:pt x="914400" y="1744694"/>
                </a:cubicBezTo>
                <a:lnTo>
                  <a:pt x="958646" y="1611959"/>
                </a:lnTo>
                <a:cubicBezTo>
                  <a:pt x="963562" y="1597210"/>
                  <a:pt x="969624" y="1582795"/>
                  <a:pt x="973394" y="1567713"/>
                </a:cubicBezTo>
                <a:cubicBezTo>
                  <a:pt x="978310" y="1548049"/>
                  <a:pt x="982318" y="1528135"/>
                  <a:pt x="988142" y="1508720"/>
                </a:cubicBezTo>
                <a:cubicBezTo>
                  <a:pt x="997076" y="1478939"/>
                  <a:pt x="1017639" y="1420230"/>
                  <a:pt x="1017639" y="1420230"/>
                </a:cubicBezTo>
                <a:cubicBezTo>
                  <a:pt x="1022555" y="1375985"/>
                  <a:pt x="1032388" y="1332012"/>
                  <a:pt x="1032388" y="1287494"/>
                </a:cubicBezTo>
                <a:cubicBezTo>
                  <a:pt x="1032388" y="1189889"/>
                  <a:pt x="1075866" y="1004178"/>
                  <a:pt x="973394" y="918784"/>
                </a:cubicBezTo>
                <a:cubicBezTo>
                  <a:pt x="961451" y="908832"/>
                  <a:pt x="943897" y="908952"/>
                  <a:pt x="929149" y="904036"/>
                </a:cubicBezTo>
                <a:cubicBezTo>
                  <a:pt x="924233" y="889288"/>
                  <a:pt x="914400" y="875337"/>
                  <a:pt x="914400" y="859791"/>
                </a:cubicBezTo>
                <a:cubicBezTo>
                  <a:pt x="914400" y="823635"/>
                  <a:pt x="934153" y="751285"/>
                  <a:pt x="943897" y="712307"/>
                </a:cubicBezTo>
                <a:cubicBezTo>
                  <a:pt x="938981" y="672978"/>
                  <a:pt x="949120" y="628556"/>
                  <a:pt x="929149" y="594320"/>
                </a:cubicBezTo>
                <a:cubicBezTo>
                  <a:pt x="920427" y="579368"/>
                  <a:pt x="833637" y="523441"/>
                  <a:pt x="796413" y="520578"/>
                </a:cubicBezTo>
                <a:cubicBezTo>
                  <a:pt x="683569" y="511898"/>
                  <a:pt x="570271" y="510746"/>
                  <a:pt x="457200" y="505830"/>
                </a:cubicBezTo>
                <a:cubicBezTo>
                  <a:pt x="417871" y="500914"/>
                  <a:pt x="378209" y="498171"/>
                  <a:pt x="339213" y="491081"/>
                </a:cubicBezTo>
                <a:cubicBezTo>
                  <a:pt x="323918" y="488300"/>
                  <a:pt x="310050" y="480104"/>
                  <a:pt x="294968" y="476333"/>
                </a:cubicBezTo>
                <a:cubicBezTo>
                  <a:pt x="270649" y="470253"/>
                  <a:pt x="245697" y="467022"/>
                  <a:pt x="221226" y="461584"/>
                </a:cubicBezTo>
                <a:cubicBezTo>
                  <a:pt x="117492" y="438532"/>
                  <a:pt x="204210" y="456723"/>
                  <a:pt x="117988" y="432088"/>
                </a:cubicBezTo>
                <a:cubicBezTo>
                  <a:pt x="-11644" y="395050"/>
                  <a:pt x="120833" y="437951"/>
                  <a:pt x="14749" y="402591"/>
                </a:cubicBezTo>
                <a:cubicBezTo>
                  <a:pt x="9833" y="387843"/>
                  <a:pt x="0" y="373892"/>
                  <a:pt x="0" y="358346"/>
                </a:cubicBezTo>
                <a:cubicBezTo>
                  <a:pt x="0" y="284440"/>
                  <a:pt x="6587" y="210574"/>
                  <a:pt x="14749" y="137120"/>
                </a:cubicBezTo>
                <a:cubicBezTo>
                  <a:pt x="16466" y="121669"/>
                  <a:pt x="19786" y="105014"/>
                  <a:pt x="29497" y="92875"/>
                </a:cubicBezTo>
                <a:cubicBezTo>
                  <a:pt x="40570" y="79034"/>
                  <a:pt x="56258" y="66292"/>
                  <a:pt x="73742" y="63378"/>
                </a:cubicBezTo>
                <a:cubicBezTo>
                  <a:pt x="146642" y="51228"/>
                  <a:pt x="221226" y="53546"/>
                  <a:pt x="294968" y="48630"/>
                </a:cubicBezTo>
                <a:cubicBezTo>
                  <a:pt x="309716" y="38798"/>
                  <a:pt x="323359" y="27060"/>
                  <a:pt x="339213" y="19133"/>
                </a:cubicBezTo>
                <a:cubicBezTo>
                  <a:pt x="359394" y="9042"/>
                  <a:pt x="381274" y="3677"/>
                  <a:pt x="403942" y="1384"/>
                </a:cubicBezTo>
                <a:close/>
              </a:path>
            </a:pathLst>
          </a:custGeom>
          <a:blipFill>
            <a:blip r:embed="rId4"/>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4609815" y="2357711"/>
            <a:ext cx="2660664" cy="1891923"/>
          </a:xfrm>
          <a:custGeom>
            <a:avLst/>
            <a:gdLst>
              <a:gd name="connsiteX0" fmla="*/ 150317 w 1536666"/>
              <a:gd name="connsiteY0" fmla="*/ 0 h 2390377"/>
              <a:gd name="connsiteX1" fmla="*/ 356795 w 1536666"/>
              <a:gd name="connsiteY1" fmla="*/ 14749 h 2390377"/>
              <a:gd name="connsiteX2" fmla="*/ 386291 w 1536666"/>
              <a:gd name="connsiteY2" fmla="*/ 58994 h 2390377"/>
              <a:gd name="connsiteX3" fmla="*/ 401040 w 1536666"/>
              <a:gd name="connsiteY3" fmla="*/ 191729 h 2390377"/>
              <a:gd name="connsiteX4" fmla="*/ 415788 w 1536666"/>
              <a:gd name="connsiteY4" fmla="*/ 427704 h 2390377"/>
              <a:gd name="connsiteX5" fmla="*/ 428519 w 1536666"/>
              <a:gd name="connsiteY5" fmla="*/ 466931 h 2390377"/>
              <a:gd name="connsiteX6" fmla="*/ 432111 w 1536666"/>
              <a:gd name="connsiteY6" fmla="*/ 479031 h 2390377"/>
              <a:gd name="connsiteX7" fmla="*/ 432191 w 1536666"/>
              <a:gd name="connsiteY7" fmla="*/ 479423 h 2390377"/>
              <a:gd name="connsiteX8" fmla="*/ 432840 w 1536666"/>
              <a:gd name="connsiteY8" fmla="*/ 481488 h 2390377"/>
              <a:gd name="connsiteX9" fmla="*/ 432111 w 1536666"/>
              <a:gd name="connsiteY9" fmla="*/ 479031 h 2390377"/>
              <a:gd name="connsiteX10" fmla="*/ 430011 w 1536666"/>
              <a:gd name="connsiteY10" fmla="*/ 468784 h 2390377"/>
              <a:gd name="connsiteX11" fmla="*/ 474782 w 1536666"/>
              <a:gd name="connsiteY11" fmla="*/ 501445 h 2390377"/>
              <a:gd name="connsiteX12" fmla="*/ 489530 w 1536666"/>
              <a:gd name="connsiteY12" fmla="*/ 560439 h 2390377"/>
              <a:gd name="connsiteX13" fmla="*/ 460033 w 1536666"/>
              <a:gd name="connsiteY13" fmla="*/ 648929 h 2390377"/>
              <a:gd name="connsiteX14" fmla="*/ 415788 w 1536666"/>
              <a:gd name="connsiteY14" fmla="*/ 737420 h 2390377"/>
              <a:gd name="connsiteX15" fmla="*/ 415788 w 1536666"/>
              <a:gd name="connsiteY15" fmla="*/ 1165123 h 2390377"/>
              <a:gd name="connsiteX16" fmla="*/ 460033 w 1536666"/>
              <a:gd name="connsiteY16" fmla="*/ 1120878 h 2390377"/>
              <a:gd name="connsiteX17" fmla="*/ 931982 w 1536666"/>
              <a:gd name="connsiteY17" fmla="*/ 1135626 h 2390377"/>
              <a:gd name="connsiteX18" fmla="*/ 976227 w 1536666"/>
              <a:gd name="connsiteY18" fmla="*/ 1150375 h 2390377"/>
              <a:gd name="connsiteX19" fmla="*/ 1079466 w 1536666"/>
              <a:gd name="connsiteY19" fmla="*/ 1179871 h 2390377"/>
              <a:gd name="connsiteX20" fmla="*/ 1226949 w 1536666"/>
              <a:gd name="connsiteY20" fmla="*/ 1238865 h 2390377"/>
              <a:gd name="connsiteX21" fmla="*/ 1241698 w 1536666"/>
              <a:gd name="connsiteY21" fmla="*/ 1283110 h 2390377"/>
              <a:gd name="connsiteX22" fmla="*/ 1285943 w 1536666"/>
              <a:gd name="connsiteY22" fmla="*/ 1371600 h 2390377"/>
              <a:gd name="connsiteX23" fmla="*/ 1330188 w 1536666"/>
              <a:gd name="connsiteY23" fmla="*/ 1504336 h 2390377"/>
              <a:gd name="connsiteX24" fmla="*/ 1359685 w 1536666"/>
              <a:gd name="connsiteY24" fmla="*/ 1592826 h 2390377"/>
              <a:gd name="connsiteX25" fmla="*/ 1374433 w 1536666"/>
              <a:gd name="connsiteY25" fmla="*/ 1828800 h 2390377"/>
              <a:gd name="connsiteX26" fmla="*/ 1389182 w 1536666"/>
              <a:gd name="connsiteY26" fmla="*/ 1932039 h 2390377"/>
              <a:gd name="connsiteX27" fmla="*/ 1433427 w 1536666"/>
              <a:gd name="connsiteY27" fmla="*/ 2079523 h 2390377"/>
              <a:gd name="connsiteX28" fmla="*/ 1462924 w 1536666"/>
              <a:gd name="connsiteY28" fmla="*/ 2123768 h 2390377"/>
              <a:gd name="connsiteX29" fmla="*/ 1521917 w 1536666"/>
              <a:gd name="connsiteY29" fmla="*/ 2212258 h 2390377"/>
              <a:gd name="connsiteX30" fmla="*/ 1536666 w 1536666"/>
              <a:gd name="connsiteY30" fmla="*/ 2271252 h 2390377"/>
              <a:gd name="connsiteX31" fmla="*/ 1433427 w 1536666"/>
              <a:gd name="connsiteY31" fmla="*/ 2286000 h 2390377"/>
              <a:gd name="connsiteX32" fmla="*/ 1389182 w 1536666"/>
              <a:gd name="connsiteY32" fmla="*/ 2300749 h 2390377"/>
              <a:gd name="connsiteX33" fmla="*/ 1241698 w 1536666"/>
              <a:gd name="connsiteY33" fmla="*/ 2344994 h 2390377"/>
              <a:gd name="connsiteX34" fmla="*/ 1182704 w 1536666"/>
              <a:gd name="connsiteY34" fmla="*/ 2330245 h 2390377"/>
              <a:gd name="connsiteX35" fmla="*/ 1138459 w 1536666"/>
              <a:gd name="connsiteY35" fmla="*/ 2286000 h 2390377"/>
              <a:gd name="connsiteX36" fmla="*/ 1108962 w 1536666"/>
              <a:gd name="connsiteY36" fmla="*/ 2138516 h 2390377"/>
              <a:gd name="connsiteX37" fmla="*/ 1094214 w 1536666"/>
              <a:gd name="connsiteY37" fmla="*/ 1976284 h 2390377"/>
              <a:gd name="connsiteX38" fmla="*/ 1079466 w 1536666"/>
              <a:gd name="connsiteY38" fmla="*/ 1725562 h 2390377"/>
              <a:gd name="connsiteX39" fmla="*/ 1035220 w 1536666"/>
              <a:gd name="connsiteY39" fmla="*/ 1548581 h 2390377"/>
              <a:gd name="connsiteX40" fmla="*/ 990975 w 1536666"/>
              <a:gd name="connsiteY40" fmla="*/ 1533833 h 2390377"/>
              <a:gd name="connsiteX41" fmla="*/ 740253 w 1536666"/>
              <a:gd name="connsiteY41" fmla="*/ 1504336 h 2390377"/>
              <a:gd name="connsiteX42" fmla="*/ 651762 w 1536666"/>
              <a:gd name="connsiteY42" fmla="*/ 1533833 h 2390377"/>
              <a:gd name="connsiteX43" fmla="*/ 651762 w 1536666"/>
              <a:gd name="connsiteY43" fmla="*/ 1828800 h 2390377"/>
              <a:gd name="connsiteX44" fmla="*/ 681259 w 1536666"/>
              <a:gd name="connsiteY44" fmla="*/ 2315497 h 2390377"/>
              <a:gd name="connsiteX45" fmla="*/ 592769 w 1536666"/>
              <a:gd name="connsiteY45" fmla="*/ 2374491 h 2390377"/>
              <a:gd name="connsiteX46" fmla="*/ 401040 w 1536666"/>
              <a:gd name="connsiteY46" fmla="*/ 2374491 h 2390377"/>
              <a:gd name="connsiteX47" fmla="*/ 371543 w 1536666"/>
              <a:gd name="connsiteY47" fmla="*/ 2330245 h 2390377"/>
              <a:gd name="connsiteX48" fmla="*/ 283053 w 1536666"/>
              <a:gd name="connsiteY48" fmla="*/ 2359742 h 2390377"/>
              <a:gd name="connsiteX49" fmla="*/ 120820 w 1536666"/>
              <a:gd name="connsiteY49" fmla="*/ 2374491 h 2390377"/>
              <a:gd name="connsiteX50" fmla="*/ 106072 w 1536666"/>
              <a:gd name="connsiteY50" fmla="*/ 1976284 h 2390377"/>
              <a:gd name="connsiteX51" fmla="*/ 91324 w 1536666"/>
              <a:gd name="connsiteY51" fmla="*/ 1873045 h 2390377"/>
              <a:gd name="connsiteX52" fmla="*/ 76575 w 1536666"/>
              <a:gd name="connsiteY52" fmla="*/ 1297858 h 2390377"/>
              <a:gd name="connsiteX53" fmla="*/ 47078 w 1536666"/>
              <a:gd name="connsiteY53" fmla="*/ 899652 h 2390377"/>
              <a:gd name="connsiteX54" fmla="*/ 47078 w 1536666"/>
              <a:gd name="connsiteY54" fmla="*/ 103239 h 2390377"/>
              <a:gd name="connsiteX55" fmla="*/ 76575 w 1536666"/>
              <a:gd name="connsiteY55" fmla="*/ 58994 h 2390377"/>
              <a:gd name="connsiteX56" fmla="*/ 91324 w 1536666"/>
              <a:gd name="connsiteY56" fmla="*/ 14749 h 2390377"/>
              <a:gd name="connsiteX57" fmla="*/ 150317 w 1536666"/>
              <a:gd name="connsiteY57" fmla="*/ 0 h 2390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536666" h="2390377">
                <a:moveTo>
                  <a:pt x="150317" y="0"/>
                </a:moveTo>
                <a:cubicBezTo>
                  <a:pt x="219143" y="4916"/>
                  <a:pt x="289854" y="-1986"/>
                  <a:pt x="356795" y="14749"/>
                </a:cubicBezTo>
                <a:cubicBezTo>
                  <a:pt x="373991" y="19048"/>
                  <a:pt x="381992" y="41798"/>
                  <a:pt x="386291" y="58994"/>
                </a:cubicBezTo>
                <a:cubicBezTo>
                  <a:pt x="397088" y="102182"/>
                  <a:pt x="397490" y="147353"/>
                  <a:pt x="401040" y="191729"/>
                </a:cubicBezTo>
                <a:cubicBezTo>
                  <a:pt x="407325" y="270290"/>
                  <a:pt x="410872" y="349046"/>
                  <a:pt x="415788" y="427704"/>
                </a:cubicBezTo>
                <a:cubicBezTo>
                  <a:pt x="421816" y="445786"/>
                  <a:pt x="425868" y="458414"/>
                  <a:pt x="428519" y="466931"/>
                </a:cubicBezTo>
                <a:lnTo>
                  <a:pt x="432111" y="479031"/>
                </a:lnTo>
                <a:lnTo>
                  <a:pt x="432191" y="479423"/>
                </a:lnTo>
                <a:cubicBezTo>
                  <a:pt x="432853" y="481988"/>
                  <a:pt x="433261" y="483123"/>
                  <a:pt x="432840" y="481488"/>
                </a:cubicBezTo>
                <a:lnTo>
                  <a:pt x="432111" y="479031"/>
                </a:lnTo>
                <a:lnTo>
                  <a:pt x="430011" y="468784"/>
                </a:lnTo>
                <a:cubicBezTo>
                  <a:pt x="427613" y="452459"/>
                  <a:pt x="430307" y="434732"/>
                  <a:pt x="474782" y="501445"/>
                </a:cubicBezTo>
                <a:cubicBezTo>
                  <a:pt x="486026" y="518311"/>
                  <a:pt x="484614" y="540774"/>
                  <a:pt x="489530" y="560439"/>
                </a:cubicBezTo>
                <a:cubicBezTo>
                  <a:pt x="489530" y="560439"/>
                  <a:pt x="472661" y="620516"/>
                  <a:pt x="460033" y="648929"/>
                </a:cubicBezTo>
                <a:cubicBezTo>
                  <a:pt x="440635" y="692576"/>
                  <a:pt x="419723" y="688230"/>
                  <a:pt x="415788" y="737420"/>
                </a:cubicBezTo>
                <a:cubicBezTo>
                  <a:pt x="391507" y="1040928"/>
                  <a:pt x="388283" y="972584"/>
                  <a:pt x="415788" y="1165123"/>
                </a:cubicBezTo>
                <a:lnTo>
                  <a:pt x="460033" y="1120878"/>
                </a:lnTo>
                <a:cubicBezTo>
                  <a:pt x="634943" y="1120878"/>
                  <a:pt x="770382" y="1106244"/>
                  <a:pt x="931982" y="1135626"/>
                </a:cubicBezTo>
                <a:cubicBezTo>
                  <a:pt x="947277" y="1138407"/>
                  <a:pt x="961279" y="1146104"/>
                  <a:pt x="976227" y="1150375"/>
                </a:cubicBezTo>
                <a:cubicBezTo>
                  <a:pt x="1105858" y="1187413"/>
                  <a:pt x="973380" y="1144509"/>
                  <a:pt x="1079466" y="1179871"/>
                </a:cubicBezTo>
                <a:cubicBezTo>
                  <a:pt x="1096746" y="1185631"/>
                  <a:pt x="1205248" y="1217164"/>
                  <a:pt x="1226949" y="1238865"/>
                </a:cubicBezTo>
                <a:cubicBezTo>
                  <a:pt x="1237942" y="1249858"/>
                  <a:pt x="1234745" y="1269205"/>
                  <a:pt x="1241698" y="1283110"/>
                </a:cubicBezTo>
                <a:cubicBezTo>
                  <a:pt x="1298875" y="1397462"/>
                  <a:pt x="1248876" y="1260396"/>
                  <a:pt x="1285943" y="1371600"/>
                </a:cubicBezTo>
                <a:lnTo>
                  <a:pt x="1330188" y="1504336"/>
                </a:lnTo>
                <a:cubicBezTo>
                  <a:pt x="1340020" y="1533833"/>
                  <a:pt x="1355484" y="1562019"/>
                  <a:pt x="1359685" y="1592826"/>
                </a:cubicBezTo>
                <a:cubicBezTo>
                  <a:pt x="1370333" y="1670915"/>
                  <a:pt x="1369517" y="1750142"/>
                  <a:pt x="1374433" y="1828800"/>
                </a:cubicBezTo>
                <a:cubicBezTo>
                  <a:pt x="1379349" y="1863213"/>
                  <a:pt x="1382963" y="1897837"/>
                  <a:pt x="1389182" y="1932039"/>
                </a:cubicBezTo>
                <a:cubicBezTo>
                  <a:pt x="1398099" y="1981082"/>
                  <a:pt x="1418031" y="2033336"/>
                  <a:pt x="1433427" y="2079523"/>
                </a:cubicBezTo>
                <a:cubicBezTo>
                  <a:pt x="1439032" y="2096339"/>
                  <a:pt x="1453092" y="2109020"/>
                  <a:pt x="1462924" y="2123768"/>
                </a:cubicBezTo>
                <a:cubicBezTo>
                  <a:pt x="1482588" y="2153265"/>
                  <a:pt x="1506063" y="2180550"/>
                  <a:pt x="1521917" y="2212258"/>
                </a:cubicBezTo>
                <a:cubicBezTo>
                  <a:pt x="1530982" y="2230388"/>
                  <a:pt x="1531750" y="2251587"/>
                  <a:pt x="1536666" y="2271252"/>
                </a:cubicBezTo>
                <a:lnTo>
                  <a:pt x="1433427" y="2286000"/>
                </a:lnTo>
                <a:cubicBezTo>
                  <a:pt x="1418037" y="2288198"/>
                  <a:pt x="1403930" y="2295833"/>
                  <a:pt x="1389182" y="2300749"/>
                </a:cubicBezTo>
                <a:cubicBezTo>
                  <a:pt x="1281473" y="2336652"/>
                  <a:pt x="1330848" y="2322705"/>
                  <a:pt x="1241698" y="2344994"/>
                </a:cubicBezTo>
                <a:cubicBezTo>
                  <a:pt x="1222033" y="2340078"/>
                  <a:pt x="1200303" y="2340302"/>
                  <a:pt x="1182704" y="2330245"/>
                </a:cubicBezTo>
                <a:cubicBezTo>
                  <a:pt x="1164595" y="2319897"/>
                  <a:pt x="1150028" y="2303354"/>
                  <a:pt x="1138459" y="2286000"/>
                </a:cubicBezTo>
                <a:cubicBezTo>
                  <a:pt x="1119888" y="2258143"/>
                  <a:pt x="1109878" y="2146756"/>
                  <a:pt x="1108962" y="2138516"/>
                </a:cubicBezTo>
                <a:cubicBezTo>
                  <a:pt x="1102965" y="2084548"/>
                  <a:pt x="1098083" y="2030446"/>
                  <a:pt x="1094214" y="1976284"/>
                </a:cubicBezTo>
                <a:cubicBezTo>
                  <a:pt x="1088249" y="1892778"/>
                  <a:pt x="1084382" y="1809136"/>
                  <a:pt x="1079466" y="1725562"/>
                </a:cubicBezTo>
                <a:cubicBezTo>
                  <a:pt x="1059605" y="1606402"/>
                  <a:pt x="1074174" y="1665440"/>
                  <a:pt x="1035220" y="1548581"/>
                </a:cubicBezTo>
                <a:cubicBezTo>
                  <a:pt x="1020472" y="1543665"/>
                  <a:pt x="1006151" y="1537205"/>
                  <a:pt x="990975" y="1533833"/>
                </a:cubicBezTo>
                <a:cubicBezTo>
                  <a:pt x="909015" y="1515619"/>
                  <a:pt x="823150" y="1511872"/>
                  <a:pt x="740253" y="1504336"/>
                </a:cubicBezTo>
                <a:cubicBezTo>
                  <a:pt x="710756" y="1514168"/>
                  <a:pt x="669592" y="1508361"/>
                  <a:pt x="651762" y="1533833"/>
                </a:cubicBezTo>
                <a:cubicBezTo>
                  <a:pt x="618861" y="1580834"/>
                  <a:pt x="649869" y="1806078"/>
                  <a:pt x="651762" y="1828800"/>
                </a:cubicBezTo>
                <a:cubicBezTo>
                  <a:pt x="688348" y="2048310"/>
                  <a:pt x="665404" y="1887408"/>
                  <a:pt x="681259" y="2315497"/>
                </a:cubicBezTo>
                <a:cubicBezTo>
                  <a:pt x="682571" y="2350923"/>
                  <a:pt x="622266" y="2354826"/>
                  <a:pt x="592769" y="2374491"/>
                </a:cubicBezTo>
                <a:cubicBezTo>
                  <a:pt x="579969" y="2375771"/>
                  <a:pt x="444910" y="2409587"/>
                  <a:pt x="401040" y="2374491"/>
                </a:cubicBezTo>
                <a:cubicBezTo>
                  <a:pt x="387199" y="2363418"/>
                  <a:pt x="381375" y="2344994"/>
                  <a:pt x="371543" y="2330245"/>
                </a:cubicBezTo>
                <a:cubicBezTo>
                  <a:pt x="260005" y="2293066"/>
                  <a:pt x="402027" y="2325749"/>
                  <a:pt x="283053" y="2359742"/>
                </a:cubicBezTo>
                <a:cubicBezTo>
                  <a:pt x="230842" y="2374660"/>
                  <a:pt x="174898" y="2369575"/>
                  <a:pt x="120820" y="2374491"/>
                </a:cubicBezTo>
                <a:cubicBezTo>
                  <a:pt x="115904" y="2241755"/>
                  <a:pt x="113872" y="2108881"/>
                  <a:pt x="106072" y="1976284"/>
                </a:cubicBezTo>
                <a:cubicBezTo>
                  <a:pt x="104031" y="1941582"/>
                  <a:pt x="92834" y="1907775"/>
                  <a:pt x="91324" y="1873045"/>
                </a:cubicBezTo>
                <a:cubicBezTo>
                  <a:pt x="82993" y="1681434"/>
                  <a:pt x="81491" y="1489587"/>
                  <a:pt x="76575" y="1297858"/>
                </a:cubicBezTo>
                <a:cubicBezTo>
                  <a:pt x="68520" y="1201195"/>
                  <a:pt x="49747" y="987723"/>
                  <a:pt x="47078" y="899652"/>
                </a:cubicBezTo>
                <a:cubicBezTo>
                  <a:pt x="24498" y="154523"/>
                  <a:pt x="-46502" y="383987"/>
                  <a:pt x="47078" y="103239"/>
                </a:cubicBezTo>
                <a:cubicBezTo>
                  <a:pt x="56910" y="88491"/>
                  <a:pt x="68648" y="74848"/>
                  <a:pt x="76575" y="58994"/>
                </a:cubicBezTo>
                <a:cubicBezTo>
                  <a:pt x="83528" y="45089"/>
                  <a:pt x="79185" y="24461"/>
                  <a:pt x="91324" y="14749"/>
                </a:cubicBezTo>
                <a:cubicBezTo>
                  <a:pt x="107152" y="2087"/>
                  <a:pt x="130653" y="4916"/>
                  <a:pt x="150317" y="0"/>
                </a:cubicBezTo>
                <a:close/>
              </a:path>
            </a:pathLst>
          </a:custGeom>
          <a:blipFill>
            <a:blip r:embed="rId4"/>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8477853" y="2357711"/>
            <a:ext cx="792991" cy="873708"/>
          </a:xfrm>
          <a:custGeom>
            <a:avLst/>
            <a:gdLst>
              <a:gd name="connsiteX0" fmla="*/ 163025 w 457992"/>
              <a:gd name="connsiteY0" fmla="*/ 0 h 707923"/>
              <a:gd name="connsiteX1" fmla="*/ 384250 w 457992"/>
              <a:gd name="connsiteY1" fmla="*/ 14749 h 707923"/>
              <a:gd name="connsiteX2" fmla="*/ 398999 w 457992"/>
              <a:gd name="connsiteY2" fmla="*/ 58994 h 707923"/>
              <a:gd name="connsiteX3" fmla="*/ 457992 w 457992"/>
              <a:gd name="connsiteY3" fmla="*/ 147484 h 707923"/>
              <a:gd name="connsiteX4" fmla="*/ 443244 w 457992"/>
              <a:gd name="connsiteY4" fmla="*/ 339213 h 707923"/>
              <a:gd name="connsiteX5" fmla="*/ 398999 w 457992"/>
              <a:gd name="connsiteY5" fmla="*/ 486697 h 707923"/>
              <a:gd name="connsiteX6" fmla="*/ 384250 w 457992"/>
              <a:gd name="connsiteY6" fmla="*/ 530942 h 707923"/>
              <a:gd name="connsiteX7" fmla="*/ 325257 w 457992"/>
              <a:gd name="connsiteY7" fmla="*/ 663678 h 707923"/>
              <a:gd name="connsiteX8" fmla="*/ 310508 w 457992"/>
              <a:gd name="connsiteY8" fmla="*/ 707923 h 707923"/>
              <a:gd name="connsiteX9" fmla="*/ 266263 w 457992"/>
              <a:gd name="connsiteY9" fmla="*/ 693174 h 707923"/>
              <a:gd name="connsiteX10" fmla="*/ 222018 w 457992"/>
              <a:gd name="connsiteY10" fmla="*/ 663678 h 707923"/>
              <a:gd name="connsiteX11" fmla="*/ 118779 w 457992"/>
              <a:gd name="connsiteY11" fmla="*/ 648929 h 707923"/>
              <a:gd name="connsiteX12" fmla="*/ 104031 w 457992"/>
              <a:gd name="connsiteY12" fmla="*/ 604684 h 707923"/>
              <a:gd name="connsiteX13" fmla="*/ 74534 w 457992"/>
              <a:gd name="connsiteY13" fmla="*/ 560439 h 707923"/>
              <a:gd name="connsiteX14" fmla="*/ 118779 w 457992"/>
              <a:gd name="connsiteY14" fmla="*/ 530942 h 707923"/>
              <a:gd name="connsiteX15" fmla="*/ 222018 w 457992"/>
              <a:gd name="connsiteY15" fmla="*/ 501445 h 707923"/>
              <a:gd name="connsiteX16" fmla="*/ 266263 w 457992"/>
              <a:gd name="connsiteY16" fmla="*/ 471949 h 707923"/>
              <a:gd name="connsiteX17" fmla="*/ 325257 w 457992"/>
              <a:gd name="connsiteY17" fmla="*/ 383458 h 707923"/>
              <a:gd name="connsiteX18" fmla="*/ 325257 w 457992"/>
              <a:gd name="connsiteY18" fmla="*/ 250723 h 707923"/>
              <a:gd name="connsiteX19" fmla="*/ 281012 w 457992"/>
              <a:gd name="connsiteY19" fmla="*/ 309716 h 707923"/>
              <a:gd name="connsiteX20" fmla="*/ 104031 w 457992"/>
              <a:gd name="connsiteY20" fmla="*/ 294968 h 707923"/>
              <a:gd name="connsiteX21" fmla="*/ 59786 w 457992"/>
              <a:gd name="connsiteY21" fmla="*/ 280220 h 707923"/>
              <a:gd name="connsiteX22" fmla="*/ 15541 w 457992"/>
              <a:gd name="connsiteY22" fmla="*/ 235974 h 707923"/>
              <a:gd name="connsiteX23" fmla="*/ 15541 w 457992"/>
              <a:gd name="connsiteY23" fmla="*/ 117987 h 707923"/>
              <a:gd name="connsiteX24" fmla="*/ 30289 w 457992"/>
              <a:gd name="connsiteY24" fmla="*/ 73742 h 707923"/>
              <a:gd name="connsiteX25" fmla="*/ 74534 w 457992"/>
              <a:gd name="connsiteY25" fmla="*/ 58994 h 707923"/>
              <a:gd name="connsiteX26" fmla="*/ 104031 w 457992"/>
              <a:gd name="connsiteY26" fmla="*/ 14749 h 707923"/>
              <a:gd name="connsiteX27" fmla="*/ 163025 w 457992"/>
              <a:gd name="connsiteY27" fmla="*/ 0 h 707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7992" h="707923">
                <a:moveTo>
                  <a:pt x="163025" y="0"/>
                </a:moveTo>
                <a:cubicBezTo>
                  <a:pt x="236930" y="0"/>
                  <a:pt x="310508" y="9833"/>
                  <a:pt x="384250" y="14749"/>
                </a:cubicBezTo>
                <a:cubicBezTo>
                  <a:pt x="389166" y="29497"/>
                  <a:pt x="391449" y="45404"/>
                  <a:pt x="398999" y="58994"/>
                </a:cubicBezTo>
                <a:cubicBezTo>
                  <a:pt x="416215" y="89983"/>
                  <a:pt x="457992" y="147484"/>
                  <a:pt x="457992" y="147484"/>
                </a:cubicBezTo>
                <a:cubicBezTo>
                  <a:pt x="453076" y="211394"/>
                  <a:pt x="450733" y="275554"/>
                  <a:pt x="443244" y="339213"/>
                </a:cubicBezTo>
                <a:cubicBezTo>
                  <a:pt x="439192" y="373654"/>
                  <a:pt x="406929" y="462907"/>
                  <a:pt x="398999" y="486697"/>
                </a:cubicBezTo>
                <a:cubicBezTo>
                  <a:pt x="394083" y="501445"/>
                  <a:pt x="392873" y="518007"/>
                  <a:pt x="384250" y="530942"/>
                </a:cubicBezTo>
                <a:cubicBezTo>
                  <a:pt x="337507" y="601059"/>
                  <a:pt x="360360" y="558370"/>
                  <a:pt x="325257" y="663678"/>
                </a:cubicBezTo>
                <a:lnTo>
                  <a:pt x="310508" y="707923"/>
                </a:lnTo>
                <a:cubicBezTo>
                  <a:pt x="295760" y="703007"/>
                  <a:pt x="280168" y="700126"/>
                  <a:pt x="266263" y="693174"/>
                </a:cubicBezTo>
                <a:cubicBezTo>
                  <a:pt x="250409" y="685247"/>
                  <a:pt x="238996" y="668771"/>
                  <a:pt x="222018" y="663678"/>
                </a:cubicBezTo>
                <a:cubicBezTo>
                  <a:pt x="188722" y="653689"/>
                  <a:pt x="153192" y="653845"/>
                  <a:pt x="118779" y="648929"/>
                </a:cubicBezTo>
                <a:cubicBezTo>
                  <a:pt x="113863" y="634181"/>
                  <a:pt x="110983" y="618589"/>
                  <a:pt x="104031" y="604684"/>
                </a:cubicBezTo>
                <a:cubicBezTo>
                  <a:pt x="96104" y="588830"/>
                  <a:pt x="71058" y="577820"/>
                  <a:pt x="74534" y="560439"/>
                </a:cubicBezTo>
                <a:cubicBezTo>
                  <a:pt x="78010" y="543058"/>
                  <a:pt x="102925" y="538869"/>
                  <a:pt x="118779" y="530942"/>
                </a:cubicBezTo>
                <a:cubicBezTo>
                  <a:pt x="139932" y="520366"/>
                  <a:pt x="203123" y="506169"/>
                  <a:pt x="222018" y="501445"/>
                </a:cubicBezTo>
                <a:cubicBezTo>
                  <a:pt x="236766" y="491613"/>
                  <a:pt x="254591" y="485289"/>
                  <a:pt x="266263" y="471949"/>
                </a:cubicBezTo>
                <a:cubicBezTo>
                  <a:pt x="289608" y="445269"/>
                  <a:pt x="325257" y="383458"/>
                  <a:pt x="325257" y="383458"/>
                </a:cubicBezTo>
                <a:cubicBezTo>
                  <a:pt x="338216" y="344579"/>
                  <a:pt x="364191" y="289657"/>
                  <a:pt x="325257" y="250723"/>
                </a:cubicBezTo>
                <a:cubicBezTo>
                  <a:pt x="312723" y="238189"/>
                  <a:pt x="317883" y="302342"/>
                  <a:pt x="281012" y="309716"/>
                </a:cubicBezTo>
                <a:cubicBezTo>
                  <a:pt x="244141" y="317090"/>
                  <a:pt x="162710" y="302792"/>
                  <a:pt x="104031" y="294968"/>
                </a:cubicBezTo>
                <a:cubicBezTo>
                  <a:pt x="88621" y="292913"/>
                  <a:pt x="72721" y="288843"/>
                  <a:pt x="59786" y="280220"/>
                </a:cubicBezTo>
                <a:cubicBezTo>
                  <a:pt x="42432" y="268650"/>
                  <a:pt x="30289" y="250723"/>
                  <a:pt x="15541" y="235974"/>
                </a:cubicBezTo>
                <a:cubicBezTo>
                  <a:pt x="-5559" y="172678"/>
                  <a:pt x="-4799" y="199347"/>
                  <a:pt x="15541" y="117987"/>
                </a:cubicBezTo>
                <a:cubicBezTo>
                  <a:pt x="19312" y="102905"/>
                  <a:pt x="19296" y="84735"/>
                  <a:pt x="30289" y="73742"/>
                </a:cubicBezTo>
                <a:cubicBezTo>
                  <a:pt x="41282" y="62749"/>
                  <a:pt x="59786" y="63910"/>
                  <a:pt x="74534" y="58994"/>
                </a:cubicBezTo>
                <a:cubicBezTo>
                  <a:pt x="84366" y="44246"/>
                  <a:pt x="89283" y="24581"/>
                  <a:pt x="104031" y="14749"/>
                </a:cubicBezTo>
                <a:cubicBezTo>
                  <a:pt x="120897" y="3505"/>
                  <a:pt x="142755" y="0"/>
                  <a:pt x="163025" y="0"/>
                </a:cubicBezTo>
                <a:close/>
              </a:path>
            </a:pathLst>
          </a:custGeom>
          <a:blipFill>
            <a:blip r:embed="rId4"/>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7270479" y="2983333"/>
            <a:ext cx="2247598" cy="1426105"/>
          </a:xfrm>
          <a:custGeom>
            <a:avLst/>
            <a:gdLst>
              <a:gd name="connsiteX0" fmla="*/ 744930 w 1523037"/>
              <a:gd name="connsiteY0" fmla="*/ 1 h 1504447"/>
              <a:gd name="connsiteX1" fmla="*/ 859359 w 1523037"/>
              <a:gd name="connsiteY1" fmla="*/ 2741 h 1504447"/>
              <a:gd name="connsiteX2" fmla="*/ 903605 w 1523037"/>
              <a:gd name="connsiteY2" fmla="*/ 46986 h 1504447"/>
              <a:gd name="connsiteX3" fmla="*/ 1021592 w 1523037"/>
              <a:gd name="connsiteY3" fmla="*/ 61734 h 1504447"/>
              <a:gd name="connsiteX4" fmla="*/ 1065837 w 1523037"/>
              <a:gd name="connsiteY4" fmla="*/ 76483 h 1504447"/>
              <a:gd name="connsiteX5" fmla="*/ 1110082 w 1523037"/>
              <a:gd name="connsiteY5" fmla="*/ 91231 h 1504447"/>
              <a:gd name="connsiteX6" fmla="*/ 1242817 w 1523037"/>
              <a:gd name="connsiteY6" fmla="*/ 150225 h 1504447"/>
              <a:gd name="connsiteX7" fmla="*/ 1331308 w 1523037"/>
              <a:gd name="connsiteY7" fmla="*/ 194470 h 1504447"/>
              <a:gd name="connsiteX8" fmla="*/ 1464043 w 1523037"/>
              <a:gd name="connsiteY8" fmla="*/ 297709 h 1504447"/>
              <a:gd name="connsiteX9" fmla="*/ 1478792 w 1523037"/>
              <a:gd name="connsiteY9" fmla="*/ 341954 h 1504447"/>
              <a:gd name="connsiteX10" fmla="*/ 1508288 w 1523037"/>
              <a:gd name="connsiteY10" fmla="*/ 430444 h 1504447"/>
              <a:gd name="connsiteX11" fmla="*/ 1523037 w 1523037"/>
              <a:gd name="connsiteY11" fmla="*/ 725412 h 1504447"/>
              <a:gd name="connsiteX12" fmla="*/ 1508288 w 1523037"/>
              <a:gd name="connsiteY12" fmla="*/ 799154 h 1504447"/>
              <a:gd name="connsiteX13" fmla="*/ 1478792 w 1523037"/>
              <a:gd name="connsiteY13" fmla="*/ 917141 h 1504447"/>
              <a:gd name="connsiteX14" fmla="*/ 1464043 w 1523037"/>
              <a:gd name="connsiteY14" fmla="*/ 1256354 h 1504447"/>
              <a:gd name="connsiteX15" fmla="*/ 1434546 w 1523037"/>
              <a:gd name="connsiteY15" fmla="*/ 1344844 h 1504447"/>
              <a:gd name="connsiteX16" fmla="*/ 1419798 w 1523037"/>
              <a:gd name="connsiteY16" fmla="*/ 1403838 h 1504447"/>
              <a:gd name="connsiteX17" fmla="*/ 1390301 w 1523037"/>
              <a:gd name="connsiteY17" fmla="*/ 1448083 h 1504447"/>
              <a:gd name="connsiteX18" fmla="*/ 992095 w 1523037"/>
              <a:gd name="connsiteY18" fmla="*/ 1492328 h 1504447"/>
              <a:gd name="connsiteX19" fmla="*/ 829863 w 1523037"/>
              <a:gd name="connsiteY19" fmla="*/ 1477580 h 1504447"/>
              <a:gd name="connsiteX20" fmla="*/ 711876 w 1523037"/>
              <a:gd name="connsiteY20" fmla="*/ 1462831 h 1504447"/>
              <a:gd name="connsiteX21" fmla="*/ 667630 w 1523037"/>
              <a:gd name="connsiteY21" fmla="*/ 1477580 h 1504447"/>
              <a:gd name="connsiteX22" fmla="*/ 475901 w 1523037"/>
              <a:gd name="connsiteY22" fmla="*/ 1492328 h 1504447"/>
              <a:gd name="connsiteX23" fmla="*/ 387411 w 1523037"/>
              <a:gd name="connsiteY23" fmla="*/ 1462831 h 1504447"/>
              <a:gd name="connsiteX24" fmla="*/ 298921 w 1523037"/>
              <a:gd name="connsiteY24" fmla="*/ 1403838 h 1504447"/>
              <a:gd name="connsiteX25" fmla="*/ 225179 w 1523037"/>
              <a:gd name="connsiteY25" fmla="*/ 1344844 h 1504447"/>
              <a:gd name="connsiteX26" fmla="*/ 151437 w 1523037"/>
              <a:gd name="connsiteY26" fmla="*/ 1271102 h 1504447"/>
              <a:gd name="connsiteX27" fmla="*/ 107192 w 1523037"/>
              <a:gd name="connsiteY27" fmla="*/ 1226857 h 1504447"/>
              <a:gd name="connsiteX28" fmla="*/ 92443 w 1523037"/>
              <a:gd name="connsiteY28" fmla="*/ 1182612 h 1504447"/>
              <a:gd name="connsiteX29" fmla="*/ 62946 w 1523037"/>
              <a:gd name="connsiteY29" fmla="*/ 1138367 h 1504447"/>
              <a:gd name="connsiteX30" fmla="*/ 48198 w 1523037"/>
              <a:gd name="connsiteY30" fmla="*/ 1094122 h 1504447"/>
              <a:gd name="connsiteX31" fmla="*/ 3953 w 1523037"/>
              <a:gd name="connsiteY31" fmla="*/ 607425 h 1504447"/>
              <a:gd name="connsiteX32" fmla="*/ 18701 w 1523037"/>
              <a:gd name="connsiteY32" fmla="*/ 474689 h 1504447"/>
              <a:gd name="connsiteX33" fmla="*/ 33450 w 1523037"/>
              <a:gd name="connsiteY33" fmla="*/ 430444 h 1504447"/>
              <a:gd name="connsiteX34" fmla="*/ 62946 w 1523037"/>
              <a:gd name="connsiteY34" fmla="*/ 223967 h 1504447"/>
              <a:gd name="connsiteX35" fmla="*/ 92443 w 1523037"/>
              <a:gd name="connsiteY35" fmla="*/ 179722 h 1504447"/>
              <a:gd name="connsiteX36" fmla="*/ 136688 w 1523037"/>
              <a:gd name="connsiteY36" fmla="*/ 135476 h 1504447"/>
              <a:gd name="connsiteX37" fmla="*/ 269424 w 1523037"/>
              <a:gd name="connsiteY37" fmla="*/ 76483 h 1504447"/>
              <a:gd name="connsiteX38" fmla="*/ 402159 w 1523037"/>
              <a:gd name="connsiteY38" fmla="*/ 46986 h 1504447"/>
              <a:gd name="connsiteX39" fmla="*/ 744930 w 1523037"/>
              <a:gd name="connsiteY39" fmla="*/ 1 h 1504447"/>
              <a:gd name="connsiteX40" fmla="*/ 505398 w 1523037"/>
              <a:gd name="connsiteY40" fmla="*/ 327205 h 1504447"/>
              <a:gd name="connsiteX41" fmla="*/ 387411 w 1523037"/>
              <a:gd name="connsiteY41" fmla="*/ 371451 h 1504447"/>
              <a:gd name="connsiteX42" fmla="*/ 328417 w 1523037"/>
              <a:gd name="connsiteY42" fmla="*/ 459941 h 1504447"/>
              <a:gd name="connsiteX43" fmla="*/ 328417 w 1523037"/>
              <a:gd name="connsiteY43" fmla="*/ 931889 h 1504447"/>
              <a:gd name="connsiteX44" fmla="*/ 402159 w 1523037"/>
              <a:gd name="connsiteY44" fmla="*/ 1064625 h 1504447"/>
              <a:gd name="connsiteX45" fmla="*/ 534895 w 1523037"/>
              <a:gd name="connsiteY45" fmla="*/ 1138367 h 1504447"/>
              <a:gd name="connsiteX46" fmla="*/ 652882 w 1523037"/>
              <a:gd name="connsiteY46" fmla="*/ 1212109 h 1504447"/>
              <a:gd name="connsiteX47" fmla="*/ 697127 w 1523037"/>
              <a:gd name="connsiteY47" fmla="*/ 1226857 h 1504447"/>
              <a:gd name="connsiteX48" fmla="*/ 741372 w 1523037"/>
              <a:gd name="connsiteY48" fmla="*/ 1241605 h 1504447"/>
              <a:gd name="connsiteX49" fmla="*/ 1154327 w 1523037"/>
              <a:gd name="connsiteY49" fmla="*/ 1226857 h 1504447"/>
              <a:gd name="connsiteX50" fmla="*/ 1198572 w 1523037"/>
              <a:gd name="connsiteY50" fmla="*/ 1094122 h 1504447"/>
              <a:gd name="connsiteX51" fmla="*/ 1213321 w 1523037"/>
              <a:gd name="connsiteY51" fmla="*/ 1049876 h 1504447"/>
              <a:gd name="connsiteX52" fmla="*/ 1272314 w 1523037"/>
              <a:gd name="connsiteY52" fmla="*/ 961386 h 1504447"/>
              <a:gd name="connsiteX53" fmla="*/ 1287063 w 1523037"/>
              <a:gd name="connsiteY53" fmla="*/ 917141 h 1504447"/>
              <a:gd name="connsiteX54" fmla="*/ 1228069 w 1523037"/>
              <a:gd name="connsiteY54" fmla="*/ 518934 h 1504447"/>
              <a:gd name="connsiteX55" fmla="*/ 1183824 w 1523037"/>
              <a:gd name="connsiteY55" fmla="*/ 504186 h 1504447"/>
              <a:gd name="connsiteX56" fmla="*/ 1147964 w 1523037"/>
              <a:gd name="connsiteY56" fmla="*/ 468118 h 1504447"/>
              <a:gd name="connsiteX57" fmla="*/ 1134268 w 1523037"/>
              <a:gd name="connsiteY57" fmla="*/ 454084 h 1504447"/>
              <a:gd name="connsiteX58" fmla="*/ 1131506 w 1523037"/>
              <a:gd name="connsiteY58" fmla="*/ 451121 h 1504447"/>
              <a:gd name="connsiteX59" fmla="*/ 1132792 w 1523037"/>
              <a:gd name="connsiteY59" fmla="*/ 452571 h 1504447"/>
              <a:gd name="connsiteX60" fmla="*/ 1134268 w 1523037"/>
              <a:gd name="connsiteY60" fmla="*/ 454084 h 1504447"/>
              <a:gd name="connsiteX61" fmla="*/ 1137306 w 1523037"/>
              <a:gd name="connsiteY61" fmla="*/ 457342 h 1504447"/>
              <a:gd name="connsiteX62" fmla="*/ 1095334 w 1523037"/>
              <a:gd name="connsiteY62" fmla="*/ 430444 h 1504447"/>
              <a:gd name="connsiteX63" fmla="*/ 1006843 w 1523037"/>
              <a:gd name="connsiteY63" fmla="*/ 356702 h 1504447"/>
              <a:gd name="connsiteX64" fmla="*/ 918353 w 1523037"/>
              <a:gd name="connsiteY64" fmla="*/ 327205 h 1504447"/>
              <a:gd name="connsiteX65" fmla="*/ 505398 w 1523037"/>
              <a:gd name="connsiteY65" fmla="*/ 327205 h 150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523037" h="1504447">
                <a:moveTo>
                  <a:pt x="744930" y="1"/>
                </a:moveTo>
                <a:cubicBezTo>
                  <a:pt x="791601" y="35"/>
                  <a:pt x="828019" y="2741"/>
                  <a:pt x="859359" y="2741"/>
                </a:cubicBezTo>
                <a:cubicBezTo>
                  <a:pt x="942933" y="2741"/>
                  <a:pt x="887301" y="-1923"/>
                  <a:pt x="903605" y="46986"/>
                </a:cubicBezTo>
                <a:lnTo>
                  <a:pt x="1021592" y="61734"/>
                </a:lnTo>
                <a:cubicBezTo>
                  <a:pt x="1037018" y="63662"/>
                  <a:pt x="1051089" y="71567"/>
                  <a:pt x="1065837" y="76483"/>
                </a:cubicBezTo>
                <a:lnTo>
                  <a:pt x="1110082" y="91231"/>
                </a:lnTo>
                <a:cubicBezTo>
                  <a:pt x="1215387" y="126333"/>
                  <a:pt x="1172702" y="103481"/>
                  <a:pt x="1242817" y="150225"/>
                </a:cubicBezTo>
                <a:cubicBezTo>
                  <a:pt x="1303880" y="170578"/>
                  <a:pt x="1274126" y="156349"/>
                  <a:pt x="1331308" y="194470"/>
                </a:cubicBezTo>
                <a:cubicBezTo>
                  <a:pt x="1437154" y="265034"/>
                  <a:pt x="1394730" y="228395"/>
                  <a:pt x="1464043" y="297709"/>
                </a:cubicBezTo>
                <a:cubicBezTo>
                  <a:pt x="1475036" y="308702"/>
                  <a:pt x="1473876" y="327206"/>
                  <a:pt x="1478792" y="341954"/>
                </a:cubicBezTo>
                <a:cubicBezTo>
                  <a:pt x="1488624" y="371451"/>
                  <a:pt x="1504724" y="399557"/>
                  <a:pt x="1508288" y="430444"/>
                </a:cubicBezTo>
                <a:cubicBezTo>
                  <a:pt x="1519572" y="528241"/>
                  <a:pt x="1518121" y="627089"/>
                  <a:pt x="1523037" y="725412"/>
                </a:cubicBezTo>
                <a:lnTo>
                  <a:pt x="1508288" y="799154"/>
                </a:lnTo>
                <a:cubicBezTo>
                  <a:pt x="1500337" y="838906"/>
                  <a:pt x="1482697" y="876790"/>
                  <a:pt x="1478792" y="917141"/>
                </a:cubicBezTo>
                <a:cubicBezTo>
                  <a:pt x="1467890" y="1029793"/>
                  <a:pt x="1468959" y="1143283"/>
                  <a:pt x="1464043" y="1256354"/>
                </a:cubicBezTo>
                <a:cubicBezTo>
                  <a:pt x="1464043" y="1256354"/>
                  <a:pt x="1443480" y="1315063"/>
                  <a:pt x="1434546" y="1344844"/>
                </a:cubicBezTo>
                <a:cubicBezTo>
                  <a:pt x="1428722" y="1364259"/>
                  <a:pt x="1424714" y="1384173"/>
                  <a:pt x="1419798" y="1403838"/>
                </a:cubicBezTo>
                <a:cubicBezTo>
                  <a:pt x="1409966" y="1418586"/>
                  <a:pt x="1402835" y="1435549"/>
                  <a:pt x="1390301" y="1448083"/>
                </a:cubicBezTo>
                <a:cubicBezTo>
                  <a:pt x="1297364" y="1541020"/>
                  <a:pt x="1033560" y="1490600"/>
                  <a:pt x="992095" y="1492328"/>
                </a:cubicBezTo>
                <a:cubicBezTo>
                  <a:pt x="938018" y="1487412"/>
                  <a:pt x="883865" y="1483264"/>
                  <a:pt x="829863" y="1477580"/>
                </a:cubicBezTo>
                <a:cubicBezTo>
                  <a:pt x="790446" y="1473431"/>
                  <a:pt x="751511" y="1462831"/>
                  <a:pt x="711876" y="1462831"/>
                </a:cubicBezTo>
                <a:cubicBezTo>
                  <a:pt x="696330" y="1462831"/>
                  <a:pt x="683056" y="1475652"/>
                  <a:pt x="667630" y="1477580"/>
                </a:cubicBezTo>
                <a:cubicBezTo>
                  <a:pt x="604027" y="1485530"/>
                  <a:pt x="539811" y="1487412"/>
                  <a:pt x="475901" y="1492328"/>
                </a:cubicBezTo>
                <a:lnTo>
                  <a:pt x="387411" y="1462831"/>
                </a:lnTo>
                <a:cubicBezTo>
                  <a:pt x="353780" y="1451620"/>
                  <a:pt x="329910" y="1421054"/>
                  <a:pt x="298921" y="1403838"/>
                </a:cubicBezTo>
                <a:cubicBezTo>
                  <a:pt x="223494" y="1361934"/>
                  <a:pt x="279680" y="1426595"/>
                  <a:pt x="225179" y="1344844"/>
                </a:cubicBezTo>
                <a:cubicBezTo>
                  <a:pt x="144063" y="1290766"/>
                  <a:pt x="212889" y="1344844"/>
                  <a:pt x="151437" y="1271102"/>
                </a:cubicBezTo>
                <a:cubicBezTo>
                  <a:pt x="138084" y="1255079"/>
                  <a:pt x="118762" y="1244211"/>
                  <a:pt x="107192" y="1226857"/>
                </a:cubicBezTo>
                <a:cubicBezTo>
                  <a:pt x="98568" y="1213922"/>
                  <a:pt x="99396" y="1196517"/>
                  <a:pt x="92443" y="1182612"/>
                </a:cubicBezTo>
                <a:cubicBezTo>
                  <a:pt x="84516" y="1166758"/>
                  <a:pt x="72778" y="1153115"/>
                  <a:pt x="62946" y="1138367"/>
                </a:cubicBezTo>
                <a:cubicBezTo>
                  <a:pt x="54323" y="1125432"/>
                  <a:pt x="53114" y="1108870"/>
                  <a:pt x="48198" y="1094122"/>
                </a:cubicBezTo>
                <a:cubicBezTo>
                  <a:pt x="-19581" y="890784"/>
                  <a:pt x="3953" y="989013"/>
                  <a:pt x="3953" y="607425"/>
                </a:cubicBezTo>
                <a:cubicBezTo>
                  <a:pt x="3953" y="562907"/>
                  <a:pt x="13785" y="518934"/>
                  <a:pt x="18701" y="474689"/>
                </a:cubicBezTo>
                <a:cubicBezTo>
                  <a:pt x="23617" y="459941"/>
                  <a:pt x="31251" y="445834"/>
                  <a:pt x="33450" y="430444"/>
                </a:cubicBezTo>
                <a:cubicBezTo>
                  <a:pt x="65763" y="204257"/>
                  <a:pt x="26401" y="333604"/>
                  <a:pt x="62946" y="223967"/>
                </a:cubicBezTo>
                <a:cubicBezTo>
                  <a:pt x="72778" y="209219"/>
                  <a:pt x="81096" y="193339"/>
                  <a:pt x="92443" y="179722"/>
                </a:cubicBezTo>
                <a:cubicBezTo>
                  <a:pt x="105796" y="163699"/>
                  <a:pt x="120665" y="148829"/>
                  <a:pt x="136688" y="135476"/>
                </a:cubicBezTo>
                <a:cubicBezTo>
                  <a:pt x="179116" y="100120"/>
                  <a:pt x="212687" y="91613"/>
                  <a:pt x="269424" y="76483"/>
                </a:cubicBezTo>
                <a:cubicBezTo>
                  <a:pt x="313218" y="64804"/>
                  <a:pt x="358188" y="57979"/>
                  <a:pt x="402159" y="46986"/>
                </a:cubicBezTo>
                <a:cubicBezTo>
                  <a:pt x="560875" y="7307"/>
                  <a:pt x="667144" y="-57"/>
                  <a:pt x="744930" y="1"/>
                </a:cubicBezTo>
                <a:close/>
                <a:moveTo>
                  <a:pt x="505398" y="327205"/>
                </a:moveTo>
                <a:cubicBezTo>
                  <a:pt x="460774" y="336130"/>
                  <a:pt x="419634" y="334625"/>
                  <a:pt x="387411" y="371451"/>
                </a:cubicBezTo>
                <a:cubicBezTo>
                  <a:pt x="364066" y="398130"/>
                  <a:pt x="328417" y="459941"/>
                  <a:pt x="328417" y="459941"/>
                </a:cubicBezTo>
                <a:cubicBezTo>
                  <a:pt x="269699" y="636099"/>
                  <a:pt x="302675" y="520024"/>
                  <a:pt x="328417" y="931889"/>
                </a:cubicBezTo>
                <a:cubicBezTo>
                  <a:pt x="330756" y="969307"/>
                  <a:pt x="388408" y="1055458"/>
                  <a:pt x="402159" y="1064625"/>
                </a:cubicBezTo>
                <a:cubicBezTo>
                  <a:pt x="503585" y="1132241"/>
                  <a:pt x="457019" y="1112407"/>
                  <a:pt x="534895" y="1138367"/>
                </a:cubicBezTo>
                <a:cubicBezTo>
                  <a:pt x="581639" y="1208482"/>
                  <a:pt x="547577" y="1177007"/>
                  <a:pt x="652882" y="1212109"/>
                </a:cubicBezTo>
                <a:lnTo>
                  <a:pt x="697127" y="1226857"/>
                </a:lnTo>
                <a:lnTo>
                  <a:pt x="741372" y="1241605"/>
                </a:lnTo>
                <a:cubicBezTo>
                  <a:pt x="879024" y="1236689"/>
                  <a:pt x="1020191" y="1258155"/>
                  <a:pt x="1154327" y="1226857"/>
                </a:cubicBezTo>
                <a:cubicBezTo>
                  <a:pt x="1154329" y="1226857"/>
                  <a:pt x="1191198" y="1116245"/>
                  <a:pt x="1198572" y="1094122"/>
                </a:cubicBezTo>
                <a:cubicBezTo>
                  <a:pt x="1203488" y="1079373"/>
                  <a:pt x="1204697" y="1062811"/>
                  <a:pt x="1213321" y="1049876"/>
                </a:cubicBezTo>
                <a:cubicBezTo>
                  <a:pt x="1232985" y="1020379"/>
                  <a:pt x="1261103" y="995017"/>
                  <a:pt x="1272314" y="961386"/>
                </a:cubicBezTo>
                <a:lnTo>
                  <a:pt x="1287063" y="917141"/>
                </a:lnTo>
                <a:cubicBezTo>
                  <a:pt x="1278526" y="703724"/>
                  <a:pt x="1373660" y="591729"/>
                  <a:pt x="1228069" y="518934"/>
                </a:cubicBezTo>
                <a:cubicBezTo>
                  <a:pt x="1214164" y="511982"/>
                  <a:pt x="1198572" y="509102"/>
                  <a:pt x="1183824" y="504186"/>
                </a:cubicBezTo>
                <a:cubicBezTo>
                  <a:pt x="1167667" y="488029"/>
                  <a:pt x="1156092" y="476364"/>
                  <a:pt x="1147964" y="468118"/>
                </a:cubicBezTo>
                <a:lnTo>
                  <a:pt x="1134268" y="454084"/>
                </a:lnTo>
                <a:lnTo>
                  <a:pt x="1131506" y="451121"/>
                </a:lnTo>
                <a:cubicBezTo>
                  <a:pt x="1130376" y="449969"/>
                  <a:pt x="1130427" y="450095"/>
                  <a:pt x="1132792" y="452571"/>
                </a:cubicBezTo>
                <a:lnTo>
                  <a:pt x="1134268" y="454084"/>
                </a:lnTo>
                <a:lnTo>
                  <a:pt x="1137306" y="457342"/>
                </a:lnTo>
                <a:cubicBezTo>
                  <a:pt x="1146739" y="467896"/>
                  <a:pt x="1156930" y="481774"/>
                  <a:pt x="1095334" y="430444"/>
                </a:cubicBezTo>
                <a:cubicBezTo>
                  <a:pt x="1055643" y="397368"/>
                  <a:pt x="1053920" y="377625"/>
                  <a:pt x="1006843" y="356702"/>
                </a:cubicBezTo>
                <a:cubicBezTo>
                  <a:pt x="978431" y="344074"/>
                  <a:pt x="918353" y="327205"/>
                  <a:pt x="918353" y="327205"/>
                </a:cubicBezTo>
                <a:lnTo>
                  <a:pt x="505398" y="327205"/>
                </a:lnTo>
                <a:close/>
              </a:path>
            </a:pathLst>
          </a:custGeom>
          <a:blipFill>
            <a:blip r:embed="rId4"/>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822213" y="5075806"/>
            <a:ext cx="7929928" cy="678327"/>
          </a:xfrm>
          <a:prstGeom prst="rect">
            <a:avLst/>
          </a:prstGeom>
        </p:spPr>
        <p:txBody>
          <a:bodyPr wrap="none">
            <a:spAutoFit/>
          </a:bodyPr>
          <a:lstStyle/>
          <a:p>
            <a:pPr algn="ctr">
              <a:lnSpc>
                <a:spcPct val="115000"/>
              </a:lnSpc>
              <a:spcAft>
                <a:spcPts val="0"/>
              </a:spcAft>
            </a:pPr>
            <a:r>
              <a:rPr lang="en-US" sz="3600" b="1" dirty="0">
                <a:solidFill>
                  <a:schemeClr val="bg1"/>
                </a:solidFill>
                <a:latin typeface="Times New Roman" panose="02020603050405020304" pitchFamily="18" charset="0"/>
                <a:ea typeface="Times New Roman" panose="02020603050405020304" pitchFamily="18" charset="0"/>
              </a:rPr>
              <a:t>(THƠ CÓ YẾU TỐ TỰ SỰ, MIÊU TẢ)</a:t>
            </a:r>
            <a:endParaRPr lang="en-US" sz="36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126861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7480"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92100" algn="l" defTabSz="91440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Văn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bản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1: ĐÊM NAY BÁC KHÔNG NGỦ </a:t>
            </a:r>
            <a:endPar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Segoe UI" panose="020B0502040204020203" pitchFamily="34" charset="0"/>
              <a:cs typeface="+mn-cs"/>
            </a:endParaRPr>
          </a:p>
          <a:p>
            <a:pPr marL="0" marR="0" lvl="0" indent="292100" algn="l" defTabSz="91440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Minh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Huệ</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14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4332528" y="911497"/>
            <a:ext cx="369998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ĐỌC HIỂU VĂN 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660400" y="1353283"/>
            <a:ext cx="6096000" cy="1043619"/>
          </a:xfrm>
          <a:prstGeom prst="rect">
            <a:avLst/>
          </a:prstGeom>
        </p:spPr>
        <p:txBody>
          <a:bodyPr>
            <a:spAutoFit/>
          </a:bodyPr>
          <a:lstStyle/>
          <a:p>
            <a:pPr>
              <a:lnSpc>
                <a:spcPct val="115000"/>
              </a:lnSpc>
              <a:spcAft>
                <a:spcPts val="0"/>
              </a:spcAft>
              <a:tabLst>
                <a:tab pos="1386840" algn="l"/>
              </a:tabLst>
            </a:pPr>
            <a:r>
              <a:rPr lang="en-US" sz="2800" b="1" dirty="0">
                <a:solidFill>
                  <a:srgbClr val="002060"/>
                </a:solidFill>
                <a:latin typeface="Times New Roman" panose="02020603050405020304" pitchFamily="18" charset="0"/>
                <a:ea typeface="MS Mincho"/>
              </a:rPr>
              <a:t>III. </a:t>
            </a:r>
            <a:r>
              <a:rPr lang="en-US" sz="2800" b="1" dirty="0" err="1">
                <a:solidFill>
                  <a:srgbClr val="002060"/>
                </a:solidFill>
                <a:latin typeface="Times New Roman" panose="02020603050405020304" pitchFamily="18" charset="0"/>
                <a:ea typeface="MS Mincho"/>
              </a:rPr>
              <a:t>Đọc</a:t>
            </a:r>
            <a:r>
              <a:rPr lang="en-US" sz="2800" b="1" dirty="0">
                <a:solidFill>
                  <a:srgbClr val="002060"/>
                </a:solidFill>
                <a:latin typeface="Times New Roman" panose="02020603050405020304" pitchFamily="18" charset="0"/>
                <a:ea typeface="MS Mincho"/>
              </a:rPr>
              <a:t> </a:t>
            </a:r>
            <a:r>
              <a:rPr lang="en-US" sz="2800" b="1" dirty="0" err="1">
                <a:solidFill>
                  <a:srgbClr val="002060"/>
                </a:solidFill>
                <a:latin typeface="Times New Roman" panose="02020603050405020304" pitchFamily="18" charset="0"/>
                <a:ea typeface="MS Mincho"/>
              </a:rPr>
              <a:t>hiểu</a:t>
            </a:r>
            <a:r>
              <a:rPr lang="en-US" sz="2800" b="1" dirty="0">
                <a:solidFill>
                  <a:srgbClr val="002060"/>
                </a:solidFill>
                <a:latin typeface="Times New Roman" panose="02020603050405020304" pitchFamily="18" charset="0"/>
                <a:ea typeface="MS Mincho"/>
              </a:rPr>
              <a:t> </a:t>
            </a:r>
            <a:r>
              <a:rPr lang="en-US" sz="2800" b="1" dirty="0" err="1">
                <a:solidFill>
                  <a:srgbClr val="002060"/>
                </a:solidFill>
                <a:latin typeface="Times New Roman" panose="02020603050405020304" pitchFamily="18" charset="0"/>
                <a:ea typeface="MS Mincho"/>
              </a:rPr>
              <a:t>văn</a:t>
            </a:r>
            <a:r>
              <a:rPr lang="en-US" sz="2800" b="1" dirty="0">
                <a:solidFill>
                  <a:srgbClr val="002060"/>
                </a:solidFill>
                <a:latin typeface="Times New Roman" panose="02020603050405020304" pitchFamily="18" charset="0"/>
                <a:ea typeface="MS Mincho"/>
              </a:rPr>
              <a:t> </a:t>
            </a:r>
            <a:r>
              <a:rPr lang="en-US" sz="2800" b="1" dirty="0" err="1">
                <a:solidFill>
                  <a:srgbClr val="002060"/>
                </a:solidFill>
                <a:latin typeface="Times New Roman" panose="02020603050405020304" pitchFamily="18" charset="0"/>
                <a:ea typeface="MS Mincho"/>
              </a:rPr>
              <a:t>bản</a:t>
            </a:r>
            <a:endParaRPr lang="en-US" sz="2800" dirty="0">
              <a:solidFill>
                <a:srgbClr val="002060"/>
              </a:solidFill>
              <a:latin typeface="Times New Roman" panose="02020603050405020304" pitchFamily="18" charset="0"/>
              <a:ea typeface="Times New Roman" panose="02020603050405020304" pitchFamily="18" charset="0"/>
            </a:endParaRPr>
          </a:p>
          <a:p>
            <a:pPr marL="342900" lvl="0" indent="-342900">
              <a:lnSpc>
                <a:spcPct val="115000"/>
              </a:lnSpc>
              <a:spcAft>
                <a:spcPts val="0"/>
              </a:spcAft>
              <a:buFont typeface="+mj-lt"/>
              <a:buAutoNum type="arabicPeriod"/>
              <a:tabLst>
                <a:tab pos="1386840" algn="l"/>
              </a:tabLst>
            </a:pPr>
            <a:r>
              <a:rPr lang="en-US" sz="2800" b="1" dirty="0" err="1">
                <a:solidFill>
                  <a:srgbClr val="002060"/>
                </a:solidFill>
                <a:latin typeface="Times New Roman" panose="02020603050405020304" pitchFamily="18" charset="0"/>
                <a:ea typeface="MS Mincho"/>
              </a:rPr>
              <a:t>Cốt</a:t>
            </a:r>
            <a:r>
              <a:rPr lang="en-US" sz="2800" b="1" dirty="0">
                <a:solidFill>
                  <a:srgbClr val="002060"/>
                </a:solidFill>
                <a:latin typeface="Times New Roman" panose="02020603050405020304" pitchFamily="18" charset="0"/>
                <a:ea typeface="MS Mincho"/>
              </a:rPr>
              <a:t> </a:t>
            </a:r>
            <a:r>
              <a:rPr lang="en-US" sz="2800" b="1" dirty="0" err="1">
                <a:solidFill>
                  <a:srgbClr val="002060"/>
                </a:solidFill>
                <a:latin typeface="Times New Roman" panose="02020603050405020304" pitchFamily="18" charset="0"/>
                <a:ea typeface="MS Mincho"/>
              </a:rPr>
              <a:t>truyện</a:t>
            </a:r>
            <a:r>
              <a:rPr lang="en-US" sz="2800" b="1" dirty="0">
                <a:solidFill>
                  <a:srgbClr val="002060"/>
                </a:solidFill>
                <a:latin typeface="Times New Roman" panose="02020603050405020304" pitchFamily="18" charset="0"/>
                <a:ea typeface="MS Mincho"/>
              </a:rPr>
              <a:t> </a:t>
            </a:r>
            <a:r>
              <a:rPr lang="en-US" sz="2800" b="1" dirty="0" err="1">
                <a:solidFill>
                  <a:srgbClr val="002060"/>
                </a:solidFill>
                <a:latin typeface="Times New Roman" panose="02020603050405020304" pitchFamily="18" charset="0"/>
                <a:ea typeface="MS Mincho"/>
              </a:rPr>
              <a:t>và</a:t>
            </a:r>
            <a:r>
              <a:rPr lang="en-US" sz="2800" b="1" dirty="0">
                <a:solidFill>
                  <a:srgbClr val="002060"/>
                </a:solidFill>
                <a:latin typeface="Times New Roman" panose="02020603050405020304" pitchFamily="18" charset="0"/>
                <a:ea typeface="MS Mincho"/>
              </a:rPr>
              <a:t> </a:t>
            </a:r>
            <a:r>
              <a:rPr lang="en-US" sz="2800" b="1" dirty="0" err="1">
                <a:solidFill>
                  <a:srgbClr val="002060"/>
                </a:solidFill>
                <a:latin typeface="Times New Roman" panose="02020603050405020304" pitchFamily="18" charset="0"/>
                <a:ea typeface="MS Mincho"/>
              </a:rPr>
              <a:t>bối</a:t>
            </a:r>
            <a:r>
              <a:rPr lang="en-US" sz="2800" b="1" dirty="0">
                <a:solidFill>
                  <a:srgbClr val="002060"/>
                </a:solidFill>
                <a:latin typeface="Times New Roman" panose="02020603050405020304" pitchFamily="18" charset="0"/>
                <a:ea typeface="MS Mincho"/>
              </a:rPr>
              <a:t> </a:t>
            </a:r>
            <a:r>
              <a:rPr lang="en-US" sz="2800" b="1" dirty="0" err="1">
                <a:solidFill>
                  <a:srgbClr val="002060"/>
                </a:solidFill>
                <a:latin typeface="Times New Roman" panose="02020603050405020304" pitchFamily="18" charset="0"/>
                <a:ea typeface="MS Mincho"/>
              </a:rPr>
              <a:t>cảnh</a:t>
            </a:r>
            <a:r>
              <a:rPr lang="en-US" sz="2800" b="1" dirty="0">
                <a:solidFill>
                  <a:srgbClr val="002060"/>
                </a:solidFill>
                <a:latin typeface="Times New Roman" panose="02020603050405020304" pitchFamily="18" charset="0"/>
                <a:ea typeface="MS Mincho"/>
              </a:rPr>
              <a:t> </a:t>
            </a:r>
            <a:r>
              <a:rPr lang="en-US" sz="2800" b="1" dirty="0" err="1">
                <a:solidFill>
                  <a:srgbClr val="002060"/>
                </a:solidFill>
                <a:latin typeface="Times New Roman" panose="02020603050405020304" pitchFamily="18" charset="0"/>
                <a:ea typeface="MS Mincho"/>
              </a:rPr>
              <a:t>câu</a:t>
            </a:r>
            <a:r>
              <a:rPr lang="en-US" sz="2800" b="1" dirty="0">
                <a:solidFill>
                  <a:srgbClr val="002060"/>
                </a:solidFill>
                <a:latin typeface="Times New Roman" panose="02020603050405020304" pitchFamily="18" charset="0"/>
                <a:ea typeface="MS Mincho"/>
              </a:rPr>
              <a:t> </a:t>
            </a:r>
            <a:r>
              <a:rPr lang="en-US" sz="2800" b="1" dirty="0" err="1">
                <a:solidFill>
                  <a:srgbClr val="002060"/>
                </a:solidFill>
                <a:latin typeface="Times New Roman" panose="02020603050405020304" pitchFamily="18" charset="0"/>
                <a:ea typeface="MS Mincho"/>
              </a:rPr>
              <a:t>chuyện</a:t>
            </a:r>
            <a:endParaRPr lang="en-US" sz="2800" dirty="0">
              <a:solidFill>
                <a:srgbClr val="002060"/>
              </a:solidFill>
              <a:effectLst/>
              <a:latin typeface="Times New Roman" panose="02020603050405020304" pitchFamily="18" charset="0"/>
              <a:ea typeface="Times New Roman" panose="02020603050405020304" pitchFamily="18" charset="0"/>
            </a:endParaRPr>
          </a:p>
        </p:txBody>
      </p:sp>
      <p:pic>
        <p:nvPicPr>
          <p:cNvPr id="6" name="Picture 5"/>
          <p:cNvPicPr>
            <a:picLocks noChangeAspect="1"/>
          </p:cNvPicPr>
          <p:nvPr/>
        </p:nvPicPr>
        <p:blipFill rotWithShape="1">
          <a:blip r:embed="rId11">
            <a:extLst>
              <a:ext uri="{BEBA8EAE-BF5A-486C-A8C5-ECC9F3942E4B}">
                <a14:imgProps xmlns:a14="http://schemas.microsoft.com/office/drawing/2010/main">
                  <a14:imgLayer r:embed="rId12">
                    <a14:imgEffect>
                      <a14:brightnessContrast bright="20000"/>
                    </a14:imgEffect>
                  </a14:imgLayer>
                </a14:imgProps>
              </a:ext>
            </a:extLst>
          </a:blip>
          <a:srcRect l="1290" t="15372" r="574" b="5917"/>
          <a:stretch/>
        </p:blipFill>
        <p:spPr>
          <a:xfrm>
            <a:off x="4833972" y="3269105"/>
            <a:ext cx="2943101" cy="23605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3" name="Rounded Rectangular Callout 22"/>
          <p:cNvSpPr/>
          <p:nvPr/>
        </p:nvSpPr>
        <p:spPr>
          <a:xfrm>
            <a:off x="7624916" y="2182761"/>
            <a:ext cx="3387913" cy="1579152"/>
          </a:xfrm>
          <a:prstGeom prst="wedgeRoundRectCallout">
            <a:avLst>
              <a:gd name="adj1" fmla="val -50375"/>
              <a:gd name="adj2" fmla="val 74479"/>
              <a:gd name="adj3" fmla="val 16667"/>
            </a:avLst>
          </a:prstGeom>
          <a:solidFill>
            <a:srgbClr val="00206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15000"/>
              </a:lnSpc>
              <a:spcAft>
                <a:spcPts val="0"/>
              </a:spcAft>
              <a:buSzPts val="1400"/>
              <a:tabLst>
                <a:tab pos="1386840" algn="l"/>
              </a:tabLst>
            </a:pPr>
            <a:r>
              <a:rPr lang="en-US" sz="3200" i="1" dirty="0" err="1">
                <a:latin typeface="Times New Roman" panose="02020603050405020304" pitchFamily="18" charset="0"/>
                <a:ea typeface="MS Mincho"/>
              </a:rPr>
              <a:t>Bài</a:t>
            </a:r>
            <a:r>
              <a:rPr lang="en-US" sz="3200" i="1" dirty="0">
                <a:latin typeface="Times New Roman" panose="02020603050405020304" pitchFamily="18" charset="0"/>
                <a:ea typeface="MS Mincho"/>
              </a:rPr>
              <a:t> </a:t>
            </a:r>
            <a:r>
              <a:rPr lang="en-US" sz="3200" i="1" dirty="0" err="1">
                <a:latin typeface="Times New Roman" panose="02020603050405020304" pitchFamily="18" charset="0"/>
                <a:ea typeface="MS Mincho"/>
              </a:rPr>
              <a:t>thơ</a:t>
            </a:r>
            <a:r>
              <a:rPr lang="en-US" sz="3200" i="1" dirty="0">
                <a:latin typeface="Times New Roman" panose="02020603050405020304" pitchFamily="18" charset="0"/>
                <a:ea typeface="MS Mincho"/>
              </a:rPr>
              <a:t> </a:t>
            </a:r>
            <a:r>
              <a:rPr lang="en-US" sz="3200" i="1" dirty="0" err="1">
                <a:latin typeface="Times New Roman" panose="02020603050405020304" pitchFamily="18" charset="0"/>
                <a:ea typeface="MS Mincho"/>
              </a:rPr>
              <a:t>có</a:t>
            </a:r>
            <a:r>
              <a:rPr lang="en-US" sz="3200" i="1" dirty="0">
                <a:latin typeface="Times New Roman" panose="02020603050405020304" pitchFamily="18" charset="0"/>
                <a:ea typeface="MS Mincho"/>
              </a:rPr>
              <a:t> </a:t>
            </a:r>
            <a:r>
              <a:rPr lang="en-US" sz="3200" i="1" dirty="0" err="1">
                <a:latin typeface="Times New Roman" panose="02020603050405020304" pitchFamily="18" charset="0"/>
                <a:ea typeface="MS Mincho"/>
              </a:rPr>
              <a:t>những</a:t>
            </a:r>
            <a:r>
              <a:rPr lang="en-US" sz="3200" i="1" dirty="0">
                <a:latin typeface="Times New Roman" panose="02020603050405020304" pitchFamily="18" charset="0"/>
                <a:ea typeface="MS Mincho"/>
              </a:rPr>
              <a:t> </a:t>
            </a:r>
            <a:r>
              <a:rPr lang="en-US" sz="3200" i="1" dirty="0" err="1">
                <a:latin typeface="Times New Roman" panose="02020603050405020304" pitchFamily="18" charset="0"/>
                <a:ea typeface="MS Mincho"/>
              </a:rPr>
              <a:t>nhân</a:t>
            </a:r>
            <a:r>
              <a:rPr lang="en-US" sz="3200" i="1" dirty="0">
                <a:latin typeface="Times New Roman" panose="02020603050405020304" pitchFamily="18" charset="0"/>
                <a:ea typeface="MS Mincho"/>
              </a:rPr>
              <a:t> </a:t>
            </a:r>
            <a:r>
              <a:rPr lang="en-US" sz="3200" i="1" dirty="0" err="1">
                <a:latin typeface="Times New Roman" panose="02020603050405020304" pitchFamily="18" charset="0"/>
                <a:ea typeface="MS Mincho"/>
              </a:rPr>
              <a:t>vật</a:t>
            </a:r>
            <a:r>
              <a:rPr lang="en-US" sz="3200" i="1" dirty="0">
                <a:latin typeface="Times New Roman" panose="02020603050405020304" pitchFamily="18" charset="0"/>
                <a:ea typeface="MS Mincho"/>
              </a:rPr>
              <a:t> </a:t>
            </a:r>
            <a:r>
              <a:rPr lang="en-US" sz="3200" i="1" dirty="0" err="1">
                <a:latin typeface="Times New Roman" panose="02020603050405020304" pitchFamily="18" charset="0"/>
                <a:ea typeface="MS Mincho"/>
              </a:rPr>
              <a:t>nào</a:t>
            </a:r>
            <a:r>
              <a:rPr lang="en-US" sz="3200" i="1" dirty="0">
                <a:latin typeface="Times New Roman" panose="02020603050405020304" pitchFamily="18" charset="0"/>
                <a:ea typeface="MS Mincho"/>
              </a:rPr>
              <a:t>?</a:t>
            </a:r>
            <a:endParaRPr lang="en-US" sz="3200" dirty="0">
              <a:effectLst/>
              <a:latin typeface="Times New Roman" panose="02020603050405020304" pitchFamily="18" charset="0"/>
              <a:ea typeface="Times New Roman" panose="02020603050405020304" pitchFamily="18" charset="0"/>
            </a:endParaRPr>
          </a:p>
        </p:txBody>
      </p:sp>
      <p:sp>
        <p:nvSpPr>
          <p:cNvPr id="24" name="Rounded Rectangular Callout 23"/>
          <p:cNvSpPr/>
          <p:nvPr/>
        </p:nvSpPr>
        <p:spPr>
          <a:xfrm>
            <a:off x="1297858" y="2432851"/>
            <a:ext cx="3285391" cy="1612295"/>
          </a:xfrm>
          <a:prstGeom prst="wedgeRoundRectCallout">
            <a:avLst>
              <a:gd name="adj1" fmla="val 60738"/>
              <a:gd name="adj2" fmla="val 72244"/>
              <a:gd name="adj3" fmla="val 16667"/>
            </a:avLst>
          </a:prstGeom>
          <a:solidFill>
            <a:srgbClr val="00206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15000"/>
              </a:lnSpc>
              <a:spcAft>
                <a:spcPts val="0"/>
              </a:spcAft>
              <a:buSzPts val="1400"/>
              <a:tabLst>
                <a:tab pos="1386840" algn="l"/>
              </a:tabLst>
            </a:pPr>
            <a:r>
              <a:rPr lang="en-US" sz="2800" i="1" dirty="0" err="1">
                <a:latin typeface="Times New Roman" panose="02020603050405020304" pitchFamily="18" charset="0"/>
                <a:ea typeface="MS Mincho"/>
              </a:rPr>
              <a:t>Bài</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thơ</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kể</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về</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chuyện</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gì</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Hãy</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tóm</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tắt</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câu</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chuyện</a:t>
            </a:r>
            <a:r>
              <a:rPr lang="en-US" sz="2800" i="1" dirty="0">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sp>
        <p:nvSpPr>
          <p:cNvPr id="25" name="Rounded Rectangular Callout 24"/>
          <p:cNvSpPr/>
          <p:nvPr/>
        </p:nvSpPr>
        <p:spPr>
          <a:xfrm>
            <a:off x="972907" y="4630579"/>
            <a:ext cx="3359620" cy="1605121"/>
          </a:xfrm>
          <a:prstGeom prst="wedgeRoundRectCallout">
            <a:avLst>
              <a:gd name="adj1" fmla="val 64105"/>
              <a:gd name="adj2" fmla="val -56136"/>
              <a:gd name="adj3" fmla="val 16667"/>
            </a:avLst>
          </a:prstGeom>
          <a:solidFill>
            <a:srgbClr val="00206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15000"/>
              </a:lnSpc>
              <a:spcAft>
                <a:spcPts val="0"/>
              </a:spcAft>
              <a:buSzPts val="1400"/>
              <a:tabLst>
                <a:tab pos="1386840" algn="l"/>
              </a:tabLst>
            </a:pPr>
            <a:r>
              <a:rPr lang="en-US" sz="2800" i="1" dirty="0" err="1">
                <a:solidFill>
                  <a:schemeClr val="bg1"/>
                </a:solidFill>
                <a:latin typeface="Times New Roman" panose="02020603050405020304" pitchFamily="18" charset="0"/>
                <a:ea typeface="Times New Roman" panose="02020603050405020304" pitchFamily="18" charset="0"/>
              </a:rPr>
              <a:t>Câu</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chuyện</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diễn</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ra</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trong</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không</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gian</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và</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thời</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gian</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nào</a:t>
            </a:r>
            <a:r>
              <a:rPr lang="en-US" sz="2800" i="1" dirty="0">
                <a:solidFill>
                  <a:schemeClr val="bg1"/>
                </a:solidFill>
                <a:latin typeface="Times New Roman" panose="02020603050405020304" pitchFamily="18" charset="0"/>
                <a:ea typeface="Times New Roman" panose="02020603050405020304" pitchFamily="18" charset="0"/>
              </a:rPr>
              <a:t>?</a:t>
            </a:r>
            <a:endParaRPr lang="en-US" sz="2800" dirty="0">
              <a:solidFill>
                <a:schemeClr val="bg1"/>
              </a:solidFill>
              <a:effectLst/>
              <a:latin typeface="Times New Roman" panose="02020603050405020304" pitchFamily="18" charset="0"/>
              <a:ea typeface="Times New Roman" panose="02020603050405020304" pitchFamily="18" charset="0"/>
            </a:endParaRPr>
          </a:p>
        </p:txBody>
      </p:sp>
      <p:pic>
        <p:nvPicPr>
          <p:cNvPr id="26" name="Picture 25"/>
          <p:cNvPicPr>
            <a:picLocks noChangeAspect="1"/>
          </p:cNvPicPr>
          <p:nvPr/>
        </p:nvPicPr>
        <p:blipFill>
          <a:blip r:embed="rId13"/>
          <a:stretch>
            <a:fillRect/>
          </a:stretch>
        </p:blipFill>
        <p:spPr>
          <a:xfrm>
            <a:off x="8278518" y="4477789"/>
            <a:ext cx="2550330" cy="1674399"/>
          </a:xfrm>
          <a:prstGeom prst="rect">
            <a:avLst/>
          </a:prstGeom>
        </p:spPr>
      </p:pic>
      <p:sp>
        <p:nvSpPr>
          <p:cNvPr id="27" name="TextBox 26"/>
          <p:cNvSpPr txBox="1"/>
          <p:nvPr/>
        </p:nvSpPr>
        <p:spPr>
          <a:xfrm>
            <a:off x="4583249" y="5772225"/>
            <a:ext cx="3142207" cy="523220"/>
          </a:xfrm>
          <a:prstGeom prst="rect">
            <a:avLst/>
          </a:prstGeom>
          <a:noFill/>
        </p:spPr>
        <p:txBody>
          <a:bodyPr wrap="none" rtlCol="0">
            <a:spAutoFit/>
          </a:bodyPr>
          <a:lstStyle/>
          <a:p>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Cặp</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đôi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theo</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bàn</a:t>
            </a:r>
            <a:r>
              <a:rPr lang="en-US" sz="2800" b="1" dirty="0"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7267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circle(in)">
                                      <p:cBhvr>
                                        <p:cTn id="12" dur="20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circle(in)">
                                      <p:cBhvr>
                                        <p:cTn id="1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THỰC HÀNH ĐỌC  HIỂU:</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VĂN BẢN: GẤU CON CHÂN VÒNG KIỀNG (A. A U-XA-CHỐP)</a:t>
            </a:r>
            <a:endParaRPr kumimoji="0" lang="en-US" sz="1800" b="1" i="0" u="none" strike="noStrike" kern="1200" cap="none" spc="0" normalizeH="0" baseline="0" noProof="0" dirty="0">
              <a:ln>
                <a:noFill/>
              </a:ln>
              <a:solidFill>
                <a:prstClr val="white"/>
              </a:solidFill>
              <a:effectLst/>
              <a:uLnTx/>
              <a:uFillTx/>
              <a:latin typeface="Segoe Script" panose="030B0504020000000003" pitchFamily="66"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4"/>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5"/>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6"/>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7"/>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60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4468249" y="907023"/>
            <a:ext cx="3268202" cy="517065"/>
          </a:xfrm>
          <a:prstGeom prst="rect">
            <a:avLst/>
          </a:prstGeom>
        </p:spPr>
        <p:txBody>
          <a:bodyPr wrap="none">
            <a:spAutoFit/>
          </a:bodyPr>
          <a:lstStyle/>
          <a:p>
            <a:pPr marL="0" marR="177165" lvl="0" indent="0" algn="l" defTabSz="914400" rtl="0" eaLnBrk="1" fontAlgn="auto" latinLnBrk="0" hangingPunct="1">
              <a:lnSpc>
                <a:spcPct val="115000"/>
              </a:lnSpc>
              <a:spcBef>
                <a:spcPts val="0"/>
              </a:spcBef>
              <a:spcAft>
                <a:spcPts val="0"/>
              </a:spcAft>
              <a:buClrTx/>
              <a:buSzTx/>
              <a:buFontTx/>
              <a:buNone/>
              <a:tabLst>
                <a:tab pos="57150" algn="l"/>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Hình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thành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thức</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267440" y="1362859"/>
            <a:ext cx="811953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 Diễn biến tâm trạng của gấu con chân vòng kiềng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267440" y="1902054"/>
            <a:ext cx="6062878" cy="523220"/>
          </a:xfrm>
          <a:prstGeom prst="rect">
            <a:avLst/>
          </a:prstGeom>
        </p:spPr>
        <p:txBody>
          <a:bodyPr wrap="none">
            <a:spAutoFit/>
          </a:bodyPr>
          <a:lstStyle/>
          <a:p>
            <a:pPr marL="457200" marR="0" lvl="0" indent="-457200" algn="l" defTabSz="91440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kumimoji="0" lang="vi-VN" sz="2800" b="0"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Sau khi nghe mẹ gấu khuyên nhủ: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708266" y="2425274"/>
            <a:ext cx="5622052" cy="523220"/>
          </a:xfrm>
          <a:prstGeom prst="rect">
            <a:avLst/>
          </a:prstGeom>
          <a:ln w="28575">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wrap="none">
            <a:spAutoFit/>
          </a:bodyPr>
          <a:lstStyle/>
          <a:p>
            <a:pPr>
              <a:spcAft>
                <a:spcPts val="0"/>
              </a:spcAft>
            </a:pPr>
            <a:r>
              <a:rPr lang="en-US" sz="2800" dirty="0" err="1">
                <a:solidFill>
                  <a:srgbClr val="0D0D0D"/>
                </a:solidFill>
                <a:latin typeface="Times New Roman" panose="02020603050405020304" pitchFamily="18" charset="0"/>
                <a:ea typeface="Times New Roman" panose="02020603050405020304" pitchFamily="18" charset="0"/>
              </a:rPr>
              <a:t>Mục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đích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lời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khuyên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nhủ</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gấu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mẹ</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6" name="Rectangle 5"/>
          <p:cNvSpPr/>
          <p:nvPr/>
        </p:nvSpPr>
        <p:spPr>
          <a:xfrm>
            <a:off x="708266" y="3083355"/>
            <a:ext cx="2623756" cy="3108543"/>
          </a:xfrm>
          <a:prstGeom prst="rect">
            <a:avLst/>
          </a:prstGeom>
          <a:ln w="28575">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wrap="square">
            <a:spAutoFit/>
          </a:bodyPr>
          <a:lstStyle/>
          <a:p>
            <a:pPr lvl="0">
              <a:spcAft>
                <a:spcPts val="0"/>
              </a:spcAft>
            </a:pPr>
            <a:r>
              <a:rPr lang="en-US" sz="2800" dirty="0" err="1">
                <a:solidFill>
                  <a:srgbClr val="0D0D0D"/>
                </a:solidFill>
                <a:latin typeface="Times New Roman" panose="02020603050405020304" pitchFamily="18" charset="0"/>
                <a:ea typeface="Times New Roman" panose="02020603050405020304" pitchFamily="18" charset="0"/>
              </a:rPr>
              <a:t>Để</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gấu</a:t>
            </a:r>
            <a:r>
              <a:rPr lang="en-US" sz="2800" dirty="0">
                <a:solidFill>
                  <a:srgbClr val="0D0D0D"/>
                </a:solidFill>
                <a:latin typeface="Times New Roman" panose="02020603050405020304" pitchFamily="18" charset="0"/>
                <a:ea typeface="Times New Roman" panose="02020603050405020304" pitchFamily="18" charset="0"/>
              </a:rPr>
              <a:t> con </a:t>
            </a:r>
            <a:r>
              <a:rPr lang="en-US" sz="2800" dirty="0" err="1">
                <a:solidFill>
                  <a:srgbClr val="0D0D0D"/>
                </a:solidFill>
                <a:latin typeface="Times New Roman" panose="02020603050405020304" pitchFamily="18" charset="0"/>
                <a:ea typeface="Times New Roman" panose="02020603050405020304" pitchFamily="18" charset="0"/>
              </a:rPr>
              <a:t>nhận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ra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chân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vòng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kiềng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không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phải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điểm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yếu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điều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đáng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tự</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hào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gấu</a:t>
            </a:r>
            <a:r>
              <a:rPr lang="en-US" sz="2800" dirty="0">
                <a:solidFill>
                  <a:srgbClr val="0D0D0D"/>
                </a:solidFill>
                <a:latin typeface="Times New Roman" panose="02020603050405020304" pitchFamily="18" charset="0"/>
                <a:ea typeface="Times New Roman" panose="02020603050405020304" pitchFamily="18" charset="0"/>
              </a:rPr>
              <a:t> con.</a:t>
            </a:r>
            <a:endParaRPr lang="en-US" sz="2800" dirty="0">
              <a:effectLst/>
              <a:latin typeface="Times New Roman" panose="02020603050405020304" pitchFamily="18" charset="0"/>
              <a:ea typeface="Times New Roman" panose="02020603050405020304" pitchFamily="18" charset="0"/>
            </a:endParaRPr>
          </a:p>
        </p:txBody>
      </p:sp>
      <p:sp>
        <p:nvSpPr>
          <p:cNvPr id="8" name="Rectangle 7"/>
          <p:cNvSpPr/>
          <p:nvPr/>
        </p:nvSpPr>
        <p:spPr>
          <a:xfrm>
            <a:off x="3738162" y="3083355"/>
            <a:ext cx="2592156" cy="3108543"/>
          </a:xfrm>
          <a:prstGeom prst="rect">
            <a:avLst/>
          </a:prstGeom>
          <a:ln w="28575">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wrap="square">
            <a:spAutoFit/>
          </a:bodyPr>
          <a:lstStyle/>
          <a:p>
            <a:pPr lvl="0">
              <a:spcAft>
                <a:spcPts val="0"/>
              </a:spcAft>
            </a:pPr>
            <a:r>
              <a:rPr lang="en-US" sz="2800" dirty="0" err="1">
                <a:solidFill>
                  <a:srgbClr val="0D0D0D"/>
                </a:solidFill>
                <a:latin typeface="Times New Roman" panose="02020603050405020304" pitchFamily="18" charset="0"/>
                <a:ea typeface="Times New Roman" panose="02020603050405020304" pitchFamily="18" charset="0"/>
              </a:rPr>
              <a:t>Để</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gấu</a:t>
            </a:r>
            <a:r>
              <a:rPr lang="en-US" sz="2800" dirty="0">
                <a:solidFill>
                  <a:srgbClr val="0D0D0D"/>
                </a:solidFill>
                <a:latin typeface="Times New Roman" panose="02020603050405020304" pitchFamily="18" charset="0"/>
                <a:ea typeface="Times New Roman" panose="02020603050405020304" pitchFamily="18" charset="0"/>
              </a:rPr>
              <a:t> con </a:t>
            </a:r>
            <a:r>
              <a:rPr lang="en-US" sz="2800" dirty="0" err="1">
                <a:solidFill>
                  <a:srgbClr val="0D0D0D"/>
                </a:solidFill>
                <a:latin typeface="Times New Roman" panose="02020603050405020304" pitchFamily="18" charset="0"/>
                <a:ea typeface="Times New Roman" panose="02020603050405020304" pitchFamily="18" charset="0"/>
              </a:rPr>
              <a:t>tự</a:t>
            </a:r>
            <a:r>
              <a:rPr lang="en-US" sz="2800" dirty="0">
                <a:solidFill>
                  <a:srgbClr val="0D0D0D"/>
                </a:solidFill>
                <a:latin typeface="Times New Roman" panose="02020603050405020304" pitchFamily="18" charset="0"/>
                <a:ea typeface="Times New Roman" panose="02020603050405020304" pitchFamily="18" charset="0"/>
              </a:rPr>
              <a:t> tin </a:t>
            </a:r>
            <a:r>
              <a:rPr lang="en-US" sz="2800" dirty="0" err="1">
                <a:solidFill>
                  <a:srgbClr val="0D0D0D"/>
                </a:solidFill>
                <a:latin typeface="Times New Roman" panose="02020603050405020304" pitchFamily="18" charset="0"/>
                <a:ea typeface="Times New Roman" panose="02020603050405020304" pitchFamily="18" charset="0"/>
              </a:rPr>
              <a:t>vào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giá</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trị</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bản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thân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nhận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ra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ngoại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hình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không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ảnh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hưởng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đến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tài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năng</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25" name="Freeform 24"/>
          <p:cNvSpPr/>
          <p:nvPr/>
        </p:nvSpPr>
        <p:spPr>
          <a:xfrm>
            <a:off x="3303482" y="2948494"/>
            <a:ext cx="449428" cy="385952"/>
          </a:xfrm>
          <a:custGeom>
            <a:avLst/>
            <a:gdLst>
              <a:gd name="connsiteX0" fmla="*/ 838318 w 2081980"/>
              <a:gd name="connsiteY0" fmla="*/ 0 h 1123373"/>
              <a:gd name="connsiteX1" fmla="*/ 1243663 w 2081980"/>
              <a:gd name="connsiteY1" fmla="*/ 0 h 1123373"/>
              <a:gd name="connsiteX2" fmla="*/ 1243663 w 2081980"/>
              <a:gd name="connsiteY2" fmla="*/ 515356 h 1123373"/>
              <a:gd name="connsiteX3" fmla="*/ 1676635 w 2081980"/>
              <a:gd name="connsiteY3" fmla="*/ 515356 h 1123373"/>
              <a:gd name="connsiteX4" fmla="*/ 1676635 w 2081980"/>
              <a:gd name="connsiteY4" fmla="*/ 312683 h 1123373"/>
              <a:gd name="connsiteX5" fmla="*/ 2081980 w 2081980"/>
              <a:gd name="connsiteY5" fmla="*/ 718028 h 1123373"/>
              <a:gd name="connsiteX6" fmla="*/ 1676635 w 2081980"/>
              <a:gd name="connsiteY6" fmla="*/ 1123373 h 1123373"/>
              <a:gd name="connsiteX7" fmla="*/ 1676635 w 2081980"/>
              <a:gd name="connsiteY7" fmla="*/ 920701 h 1123373"/>
              <a:gd name="connsiteX8" fmla="*/ 405345 w 2081980"/>
              <a:gd name="connsiteY8" fmla="*/ 920701 h 1123373"/>
              <a:gd name="connsiteX9" fmla="*/ 405345 w 2081980"/>
              <a:gd name="connsiteY9" fmla="*/ 1123373 h 1123373"/>
              <a:gd name="connsiteX10" fmla="*/ 0 w 2081980"/>
              <a:gd name="connsiteY10" fmla="*/ 718028 h 1123373"/>
              <a:gd name="connsiteX11" fmla="*/ 405345 w 2081980"/>
              <a:gd name="connsiteY11" fmla="*/ 312683 h 1123373"/>
              <a:gd name="connsiteX12" fmla="*/ 405345 w 2081980"/>
              <a:gd name="connsiteY12" fmla="*/ 515356 h 1123373"/>
              <a:gd name="connsiteX13" fmla="*/ 838318 w 2081980"/>
              <a:gd name="connsiteY13" fmla="*/ 515356 h 1123373"/>
              <a:gd name="connsiteX14" fmla="*/ 838318 w 2081980"/>
              <a:gd name="connsiteY14" fmla="*/ 0 h 1123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81980" h="1123373">
                <a:moveTo>
                  <a:pt x="838318" y="0"/>
                </a:moveTo>
                <a:lnTo>
                  <a:pt x="1243663" y="0"/>
                </a:lnTo>
                <a:lnTo>
                  <a:pt x="1243663" y="515356"/>
                </a:lnTo>
                <a:lnTo>
                  <a:pt x="1676635" y="515356"/>
                </a:lnTo>
                <a:lnTo>
                  <a:pt x="1676635" y="312683"/>
                </a:lnTo>
                <a:lnTo>
                  <a:pt x="2081980" y="718028"/>
                </a:lnTo>
                <a:lnTo>
                  <a:pt x="1676635" y="1123373"/>
                </a:lnTo>
                <a:lnTo>
                  <a:pt x="1676635" y="920701"/>
                </a:lnTo>
                <a:lnTo>
                  <a:pt x="405345" y="920701"/>
                </a:lnTo>
                <a:lnTo>
                  <a:pt x="405345" y="1123373"/>
                </a:lnTo>
                <a:lnTo>
                  <a:pt x="0" y="718028"/>
                </a:lnTo>
                <a:lnTo>
                  <a:pt x="405345" y="312683"/>
                </a:lnTo>
                <a:lnTo>
                  <a:pt x="405345" y="515356"/>
                </a:lnTo>
                <a:lnTo>
                  <a:pt x="838318" y="515356"/>
                </a:lnTo>
                <a:lnTo>
                  <a:pt x="838318" y="0"/>
                </a:lnTo>
                <a:close/>
              </a:path>
            </a:pathLst>
          </a:cu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515620" y="2393531"/>
            <a:ext cx="2983509" cy="523220"/>
          </a:xfrm>
          <a:prstGeom prst="rect">
            <a:avLst/>
          </a:prstGeom>
          <a:ln w="28575">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wrap="none">
            <a:spAutoFit/>
          </a:bodyPr>
          <a:lstStyle/>
          <a:p>
            <a:pPr>
              <a:spcAft>
                <a:spcPts val="1200"/>
              </a:spcAft>
            </a:pPr>
            <a:r>
              <a:rPr lang="vi-VN" sz="2800" dirty="0">
                <a:solidFill>
                  <a:srgbClr val="0D0D0D"/>
                </a:solidFill>
                <a:latin typeface="Times New Roman" panose="02020603050405020304" pitchFamily="18" charset="0"/>
                <a:ea typeface="Times New Roman" panose="02020603050405020304" pitchFamily="18" charset="0"/>
              </a:rPr>
              <a:t>Tâm trạng gấu con:</a:t>
            </a:r>
            <a:endParaRPr lang="en-US" sz="2800" dirty="0">
              <a:effectLst/>
              <a:latin typeface="Times New Roman" panose="02020603050405020304" pitchFamily="18" charset="0"/>
              <a:ea typeface="Times New Roman" panose="02020603050405020304" pitchFamily="18" charset="0"/>
            </a:endParaRPr>
          </a:p>
        </p:txBody>
      </p:sp>
      <p:sp>
        <p:nvSpPr>
          <p:cNvPr id="19" name="Rectangle 18"/>
          <p:cNvSpPr/>
          <p:nvPr/>
        </p:nvSpPr>
        <p:spPr>
          <a:xfrm>
            <a:off x="6515620" y="3097288"/>
            <a:ext cx="2995403" cy="954107"/>
          </a:xfrm>
          <a:prstGeom prst="rect">
            <a:avLst/>
          </a:prstGeom>
          <a:ln w="28575">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wrap="square">
            <a:spAutoFit/>
          </a:bodyPr>
          <a:lstStyle/>
          <a:p>
            <a:pPr lvl="0">
              <a:spcAft>
                <a:spcPts val="0"/>
              </a:spcAft>
              <a:buSzPts val="1000"/>
              <a:tabLst>
                <a:tab pos="457200" algn="l"/>
              </a:tabLst>
            </a:pPr>
            <a:r>
              <a:rPr lang="en-US" sz="2800" dirty="0" err="1">
                <a:solidFill>
                  <a:srgbClr val="0D0D0D"/>
                </a:solidFill>
                <a:latin typeface="Times New Roman" panose="02020603050405020304" pitchFamily="18" charset="0"/>
                <a:ea typeface="Times New Roman" panose="02020603050405020304" pitchFamily="18" charset="0"/>
              </a:rPr>
              <a:t>Bình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tâm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trở</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lại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ngay</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20" name="Rectangle 19"/>
          <p:cNvSpPr/>
          <p:nvPr/>
        </p:nvSpPr>
        <p:spPr>
          <a:xfrm>
            <a:off x="6515621" y="4127960"/>
            <a:ext cx="2997090" cy="523220"/>
          </a:xfrm>
          <a:prstGeom prst="rect">
            <a:avLst/>
          </a:prstGeom>
          <a:ln w="28575">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wrap="square">
            <a:spAutoFit/>
          </a:bodyPr>
          <a:lstStyle/>
          <a:p>
            <a:pPr lvl="0">
              <a:spcAft>
                <a:spcPts val="0"/>
              </a:spcAft>
              <a:buSzPts val="1000"/>
              <a:tabLst>
                <a:tab pos="457200" algn="l"/>
              </a:tabLst>
            </a:pPr>
            <a:r>
              <a:rPr lang="en-US" sz="2800" dirty="0" err="1">
                <a:solidFill>
                  <a:srgbClr val="0D0D0D"/>
                </a:solidFill>
                <a:latin typeface="Times New Roman" panose="02020603050405020304" pitchFamily="18" charset="0"/>
                <a:ea typeface="Times New Roman" panose="02020603050405020304" pitchFamily="18" charset="0"/>
              </a:rPr>
              <a:t>Ăn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bánh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mật</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21" name="Rectangle 20"/>
          <p:cNvSpPr/>
          <p:nvPr/>
        </p:nvSpPr>
        <p:spPr>
          <a:xfrm>
            <a:off x="6515620" y="4727745"/>
            <a:ext cx="3018780" cy="1815882"/>
          </a:xfrm>
          <a:prstGeom prst="rect">
            <a:avLst/>
          </a:prstGeom>
          <a:ln w="28575">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wrap="square">
            <a:spAutoFit/>
          </a:bodyPr>
          <a:lstStyle/>
          <a:p>
            <a:pPr lvl="0">
              <a:spcAft>
                <a:spcPts val="0"/>
              </a:spcAft>
              <a:buSzPts val="1000"/>
              <a:tabLst>
                <a:tab pos="457200" algn="l"/>
              </a:tabLst>
            </a:pPr>
            <a:r>
              <a:rPr lang="en-US" sz="2800" dirty="0" err="1">
                <a:solidFill>
                  <a:srgbClr val="0D0D0D"/>
                </a:solidFill>
                <a:latin typeface="Times New Roman" panose="02020603050405020304" pitchFamily="18" charset="0"/>
                <a:ea typeface="Times New Roman" panose="02020603050405020304" pitchFamily="18" charset="0"/>
              </a:rPr>
              <a:t>Kiêu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hãnh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bước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ra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hét</a:t>
            </a:r>
            <a:r>
              <a:rPr lang="en-US" sz="2800" dirty="0">
                <a:solidFill>
                  <a:srgbClr val="0D0D0D"/>
                </a:solidFill>
                <a:latin typeface="Times New Roman" panose="02020603050405020304" pitchFamily="18" charset="0"/>
                <a:ea typeface="Times New Roman" panose="02020603050405020304" pitchFamily="18" charset="0"/>
              </a:rPr>
              <a:t> to "</a:t>
            </a:r>
            <a:r>
              <a:rPr lang="en-US" sz="2800" dirty="0" err="1">
                <a:solidFill>
                  <a:srgbClr val="0D0D0D"/>
                </a:solidFill>
                <a:latin typeface="Times New Roman" panose="02020603050405020304" pitchFamily="18" charset="0"/>
                <a:ea typeface="Times New Roman" panose="02020603050405020304" pitchFamily="18" charset="0"/>
              </a:rPr>
              <a:t>Chân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vòng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kiềng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là</a:t>
            </a:r>
            <a:r>
              <a:rPr lang="en-US" sz="2800" dirty="0">
                <a:solidFill>
                  <a:srgbClr val="0D0D0D"/>
                </a:solidFill>
                <a:latin typeface="Times New Roman" panose="02020603050405020304" pitchFamily="18" charset="0"/>
                <a:ea typeface="Times New Roman" panose="02020603050405020304" pitchFamily="18" charset="0"/>
              </a:rPr>
              <a:t> ta/ Ta </a:t>
            </a:r>
            <a:r>
              <a:rPr lang="en-US" sz="2800" dirty="0" err="1">
                <a:solidFill>
                  <a:srgbClr val="0D0D0D"/>
                </a:solidFill>
                <a:latin typeface="Times New Roman" panose="02020603050405020304" pitchFamily="18" charset="0"/>
                <a:ea typeface="Times New Roman" panose="02020603050405020304" pitchFamily="18" charset="0"/>
              </a:rPr>
              <a:t>vào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rừng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dạo</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22" name="Right Brace 21"/>
          <p:cNvSpPr/>
          <p:nvPr/>
        </p:nvSpPr>
        <p:spPr>
          <a:xfrm>
            <a:off x="9534400" y="3334446"/>
            <a:ext cx="410443" cy="2609154"/>
          </a:xfrm>
          <a:prstGeom prst="rightBrac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Rectangle 30"/>
          <p:cNvSpPr/>
          <p:nvPr/>
        </p:nvSpPr>
        <p:spPr>
          <a:xfrm>
            <a:off x="10021520" y="2758354"/>
            <a:ext cx="1717154" cy="3785652"/>
          </a:xfrm>
          <a:prstGeom prst="rect">
            <a:avLst/>
          </a:prstGeom>
          <a:ln w="28575">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wrap="square">
            <a:spAutoFit/>
          </a:bodyPr>
          <a:lstStyle/>
          <a:p>
            <a:pPr>
              <a:spcAft>
                <a:spcPts val="1200"/>
              </a:spcAft>
            </a:pPr>
            <a:r>
              <a:rPr lang="vi-VN" sz="2400" dirty="0">
                <a:solidFill>
                  <a:srgbClr val="0D0D0D"/>
                </a:solidFill>
                <a:latin typeface="Times New Roman" panose="02020603050405020304" pitchFamily="18" charset="0"/>
                <a:ea typeface="Times New Roman" panose="02020603050405020304" pitchFamily="18" charset="0"/>
              </a:rPr>
              <a:t>Thái độ: tự hào, không quan tâm lời người khác phê bình về ngoại hình. Nhận thấy rằng vòng kiềng không có gì là xấu.</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0500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circle(in)">
                                      <p:cBhvr>
                                        <p:cTn id="12" dur="20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circle(in)">
                                      <p:cBhvr>
                                        <p:cTn id="27" dur="20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circle(in)">
                                      <p:cBhvr>
                                        <p:cTn id="32" dur="20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circle(in)">
                                      <p:cBhvr>
                                        <p:cTn id="37" dur="20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circle(in)">
                                      <p:cBhvr>
                                        <p:cTn id="42" dur="20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circle(in)">
                                      <p:cBhvr>
                                        <p:cTn id="47" dur="20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circle(in)">
                                      <p:cBhvr>
                                        <p:cTn id="52"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25" grpId="0" animBg="1"/>
      <p:bldP spid="18" grpId="0" animBg="1"/>
      <p:bldP spid="19" grpId="0" animBg="1"/>
      <p:bldP spid="20" grpId="0" animBg="1"/>
      <p:bldP spid="21" grpId="0" animBg="1"/>
      <p:bldP spid="22" grpId="0" animBg="1"/>
      <p:bldP spid="31"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THỰC HÀNH ĐỌC  HIỂU:</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VĂN BẢN: GẤU CON CHÂN VÒNG KIỀNG (A. A U-XA-CHỐP)</a:t>
            </a:r>
            <a:endParaRPr kumimoji="0" lang="en-US" sz="1800" b="1" i="0" u="none" strike="noStrike" kern="1200" cap="none" spc="0" normalizeH="0" baseline="0" noProof="0" dirty="0">
              <a:ln>
                <a:noFill/>
              </a:ln>
              <a:solidFill>
                <a:prstClr val="white"/>
              </a:solidFill>
              <a:effectLst/>
              <a:uLnTx/>
              <a:uFillTx/>
              <a:latin typeface="Segoe Script" panose="030B0504020000000003" pitchFamily="66"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4"/>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5"/>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6"/>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7"/>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60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4468249" y="907023"/>
            <a:ext cx="3268202" cy="517065"/>
          </a:xfrm>
          <a:prstGeom prst="rect">
            <a:avLst/>
          </a:prstGeom>
        </p:spPr>
        <p:txBody>
          <a:bodyPr wrap="none">
            <a:spAutoFit/>
          </a:bodyPr>
          <a:lstStyle/>
          <a:p>
            <a:pPr marL="0" marR="177165" lvl="0" indent="0" algn="l" defTabSz="914400" rtl="0" eaLnBrk="1" fontAlgn="auto" latinLnBrk="0" hangingPunct="1">
              <a:lnSpc>
                <a:spcPct val="115000"/>
              </a:lnSpc>
              <a:spcBef>
                <a:spcPts val="0"/>
              </a:spcBef>
              <a:spcAft>
                <a:spcPts val="0"/>
              </a:spcAft>
              <a:buClrTx/>
              <a:buSzTx/>
              <a:buFontTx/>
              <a:buNone/>
              <a:tabLst>
                <a:tab pos="57150" algn="l"/>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Hình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thành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thức</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60400" y="1436193"/>
            <a:ext cx="811953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 Diễn biến tâm trạng của gấu con chân vòng kiềng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685800" y="1852975"/>
            <a:ext cx="10820400" cy="3065455"/>
          </a:xfrm>
          <a:prstGeom prst="rect">
            <a:avLst/>
          </a:prstGeom>
        </p:spPr>
        <p:txBody>
          <a:bodyPr>
            <a:spAutoFit/>
          </a:bodyPr>
          <a:lstStyle/>
          <a:p>
            <a:pPr algn="just">
              <a:lnSpc>
                <a:spcPct val="115000"/>
              </a:lnSpc>
            </a:pPr>
            <a:r>
              <a:rPr lang="en-US" sz="2800" b="1" dirty="0">
                <a:solidFill>
                  <a:srgbClr val="000000"/>
                </a:solidFill>
                <a:latin typeface="Times New Roman" panose="02020603050405020304" pitchFamily="18" charset="0"/>
                <a:ea typeface="Times New Roman" panose="02020603050405020304" pitchFamily="18" charset="0"/>
                <a:sym typeface="Wingdings" panose="05000000000000000000" pitchFamily="2" charset="2"/>
              </a:rPr>
              <a:t></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Nhận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xét</a:t>
            </a:r>
            <a:r>
              <a:rPr lang="en-US" sz="2800" b="1" dirty="0">
                <a:solidFill>
                  <a:srgbClr val="000000"/>
                </a:solidFill>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marL="101600" algn="just">
              <a:lnSpc>
                <a:spcPct val="115000"/>
              </a:lnSpc>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Bằng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yêu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thương</a:t>
            </a:r>
            <a:r>
              <a:rPr lang="en-US" sz="2800" dirty="0">
                <a:solidFill>
                  <a:srgbClr val="000000"/>
                </a:solidFill>
                <a:latin typeface="Times New Roman" panose="02020603050405020304" pitchFamily="18" charset="0"/>
                <a:ea typeface="Times New Roman" panose="02020603050405020304" pitchFamily="18" charset="0"/>
              </a:rPr>
              <a:t> con, </a:t>
            </a:r>
            <a:r>
              <a:rPr lang="en-US" sz="2800" dirty="0" err="1">
                <a:solidFill>
                  <a:srgbClr val="000000"/>
                </a:solidFill>
                <a:latin typeface="Times New Roman" panose="02020603050405020304" pitchFamily="18" charset="0"/>
                <a:ea typeface="Times New Roman" panose="02020603050405020304" pitchFamily="18" charset="0"/>
              </a:rPr>
              <a:t>gấu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mẹ</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đem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đến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rPr>
              <a:t> con </a:t>
            </a:r>
            <a:r>
              <a:rPr lang="en-US" sz="2800" dirty="0" err="1">
                <a:solidFill>
                  <a:srgbClr val="000000"/>
                </a:solidFill>
                <a:latin typeface="Times New Roman" panose="02020603050405020304" pitchFamily="18" charset="0"/>
                <a:ea typeface="Times New Roman" panose="02020603050405020304" pitchFamily="18" charset="0"/>
              </a:rPr>
              <a:t>niềm</a:t>
            </a:r>
            <a:r>
              <a:rPr lang="en-US" sz="2800" dirty="0">
                <a:solidFill>
                  <a:srgbClr val="000000"/>
                </a:solidFill>
                <a:latin typeface="Times New Roman" panose="02020603050405020304" pitchFamily="18" charset="0"/>
                <a:ea typeface="Times New Roman" panose="02020603050405020304" pitchFamily="18" charset="0"/>
              </a:rPr>
              <a:t> tin </a:t>
            </a:r>
            <a:r>
              <a:rPr lang="en-US" sz="2800" dirty="0" err="1">
                <a:solidFill>
                  <a:srgbClr val="000000"/>
                </a:solidFill>
                <a:latin typeface="Times New Roman" panose="02020603050405020304" pitchFamily="18" charset="0"/>
                <a:ea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ngoại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giúp</a:t>
            </a:r>
            <a:r>
              <a:rPr lang="en-US" sz="2800" dirty="0">
                <a:solidFill>
                  <a:srgbClr val="000000"/>
                </a:solidFill>
                <a:latin typeface="Times New Roman" panose="02020603050405020304" pitchFamily="18" charset="0"/>
                <a:ea typeface="Times New Roman" panose="02020603050405020304" pitchFamily="18" charset="0"/>
              </a:rPr>
              <a:t> con </a:t>
            </a:r>
            <a:r>
              <a:rPr lang="en-US" sz="2800" dirty="0" err="1">
                <a:solidFill>
                  <a:srgbClr val="000000"/>
                </a:solidFill>
                <a:latin typeface="Times New Roman" panose="02020603050405020304" pitchFamily="18" charset="0"/>
                <a:ea typeface="Times New Roman" panose="02020603050405020304" pitchFamily="18" charset="0"/>
              </a:rPr>
              <a:t>nhận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trị</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bản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thân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trân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trọng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nét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biệt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chính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mình</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6" name="Rectangle 5"/>
          <p:cNvSpPr/>
          <p:nvPr/>
        </p:nvSpPr>
        <p:spPr>
          <a:xfrm>
            <a:off x="685800" y="3822615"/>
            <a:ext cx="10820400" cy="2009781"/>
          </a:xfrm>
          <a:prstGeom prst="rect">
            <a:avLst/>
          </a:prstGeom>
        </p:spPr>
        <p:txBody>
          <a:bodyPr>
            <a:spAutoFit/>
          </a:bodyPr>
          <a:lstStyle/>
          <a:p>
            <a:pPr>
              <a:lnSpc>
                <a:spcPct val="115000"/>
              </a:lnSpc>
              <a:spcAft>
                <a:spcPts val="0"/>
              </a:spcAft>
            </a:pPr>
            <a:r>
              <a:rPr lang="en-US" sz="2800" b="1" dirty="0">
                <a:solidFill>
                  <a:srgbClr val="0070C0"/>
                </a:solidFill>
                <a:latin typeface="Times New Roman" panose="02020603050405020304" pitchFamily="18" charset="0"/>
                <a:ea typeface="Times New Roman" panose="02020603050405020304" pitchFamily="18" charset="0"/>
              </a:rPr>
              <a:t>3.Thông </a:t>
            </a:r>
            <a:r>
              <a:rPr lang="en-US" sz="2800" b="1" dirty="0" err="1">
                <a:solidFill>
                  <a:srgbClr val="0070C0"/>
                </a:solidFill>
                <a:latin typeface="Times New Roman" panose="02020603050405020304" pitchFamily="18" charset="0"/>
                <a:ea typeface="Times New Roman" panose="02020603050405020304" pitchFamily="18" charset="0"/>
              </a:rPr>
              <a:t>điệp</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bài</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học</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rút</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ra</a:t>
            </a:r>
            <a:r>
              <a:rPr lang="en-US" sz="2800" b="1" dirty="0">
                <a:solidFill>
                  <a:srgbClr val="0070C0"/>
                </a:solidFill>
                <a:latin typeface="Times New Roman" panose="02020603050405020304" pitchFamily="18" charset="0"/>
                <a:ea typeface="Times New Roman" panose="02020603050405020304" pitchFamily="18" charset="0"/>
              </a:rPr>
              <a:t> qua </a:t>
            </a:r>
            <a:r>
              <a:rPr lang="en-US" sz="2800" b="1" dirty="0" err="1">
                <a:solidFill>
                  <a:srgbClr val="0070C0"/>
                </a:solidFill>
                <a:latin typeface="Times New Roman" panose="02020603050405020304" pitchFamily="18" charset="0"/>
                <a:ea typeface="Times New Roman" panose="02020603050405020304" pitchFamily="18" charset="0"/>
              </a:rPr>
              <a:t>bài</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thơ</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pP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Cần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biết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tôn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trọng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nét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biệt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về</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ngoại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hình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người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không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chê</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bai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miệt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thị</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xa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lánh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coi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thường</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Hãy</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luôn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yêu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quý</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bản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thân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tự</a:t>
            </a:r>
            <a:r>
              <a:rPr lang="en-US" sz="2800" dirty="0">
                <a:solidFill>
                  <a:srgbClr val="0D0D0D"/>
                </a:solidFill>
                <a:latin typeface="Times New Roman" panose="02020603050405020304" pitchFamily="18" charset="0"/>
                <a:ea typeface="Times New Roman" panose="02020603050405020304" pitchFamily="18" charset="0"/>
              </a:rPr>
              <a:t> tin </a:t>
            </a:r>
            <a:r>
              <a:rPr lang="en-US" sz="2800" dirty="0" err="1">
                <a:solidFill>
                  <a:srgbClr val="0D0D0D"/>
                </a:solidFill>
                <a:latin typeface="Times New Roman" panose="02020603050405020304" pitchFamily="18" charset="0"/>
                <a:ea typeface="Times New Roman" panose="02020603050405020304" pitchFamily="18" charset="0"/>
              </a:rPr>
              <a:t>vào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những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giá</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trị</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chính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mình</a:t>
            </a:r>
            <a:r>
              <a:rPr lang="en-US" sz="2800" dirty="0">
                <a:solidFill>
                  <a:srgbClr val="0D0D0D"/>
                </a:solidFill>
                <a:latin typeface="Times New Roman" panose="02020603050405020304" pitchFamily="18" charset="0"/>
                <a:ea typeface="Times New Roman" panose="02020603050405020304" pitchFamily="18" charset="0"/>
              </a:rPr>
              <a:t>.</a:t>
            </a:r>
            <a:r>
              <a:rPr lang="en-US" sz="2800" b="1" dirty="0">
                <a:solidFill>
                  <a:srgbClr val="0D0D0D"/>
                </a:solidFill>
                <a:latin typeface="Times New Roman" panose="02020603050405020304" pitchFamily="18" charset="0"/>
                <a:ea typeface="Times New Roman" panose="02020603050405020304" pitchFamily="18" charset="0"/>
              </a:rPr>
              <a:t> </a:t>
            </a:r>
            <a:endParaRPr lang="en-US" sz="2800" dirty="0"/>
          </a:p>
        </p:txBody>
      </p:sp>
    </p:spTree>
    <p:extLst>
      <p:ext uri="{BB962C8B-B14F-4D97-AF65-F5344CB8AC3E}">
        <p14:creationId xmlns:p14="http://schemas.microsoft.com/office/powerpoint/2010/main" val="2049458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1000"/>
                                        <p:tgtEl>
                                          <p:spTgt spid="6">
                                            <p:txEl>
                                              <p:pRg st="0" end="0"/>
                                            </p:txEl>
                                          </p:spTgt>
                                        </p:tgtEl>
                                      </p:cBhvr>
                                    </p:animEffect>
                                    <p:anim calcmode="lin" valueType="num">
                                      <p:cBhvr>
                                        <p:cTn id="2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fade">
                                      <p:cBhvr>
                                        <p:cTn id="28" dur="1000"/>
                                        <p:tgtEl>
                                          <p:spTgt spid="6">
                                            <p:txEl>
                                              <p:pRg st="1" end="1"/>
                                            </p:txEl>
                                          </p:spTgt>
                                        </p:tgtEl>
                                      </p:cBhvr>
                                    </p:animEffect>
                                    <p:anim calcmode="lin" valueType="num">
                                      <p:cBhvr>
                                        <p:cTn id="29"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animEffect transition="in" filter="fade">
                                      <p:cBhvr>
                                        <p:cTn id="35" dur="1000"/>
                                        <p:tgtEl>
                                          <p:spTgt spid="6">
                                            <p:txEl>
                                              <p:pRg st="2" end="2"/>
                                            </p:txEl>
                                          </p:spTgt>
                                        </p:tgtEl>
                                      </p:cBhvr>
                                    </p:animEffect>
                                    <p:anim calcmode="lin" valueType="num">
                                      <p:cBhvr>
                                        <p:cTn id="36"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THỰC HÀNH ĐỌC  HIỂU:</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VĂN BẢN: GẤU CON CHÂN VÒNG KIỀNG (A. A U-XA-CHỐP)</a:t>
            </a:r>
            <a:endParaRPr kumimoji="0" lang="en-US" sz="1800" b="1" i="0" u="none" strike="noStrike" kern="1200" cap="none" spc="0" normalizeH="0" baseline="0" noProof="0" dirty="0">
              <a:ln>
                <a:noFill/>
              </a:ln>
              <a:solidFill>
                <a:prstClr val="white"/>
              </a:solidFill>
              <a:effectLst/>
              <a:uLnTx/>
              <a:uFillTx/>
              <a:latin typeface="Segoe Script" panose="030B0504020000000003" pitchFamily="66"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4"/>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5"/>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6"/>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7"/>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60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4468249" y="907023"/>
            <a:ext cx="3268202" cy="517065"/>
          </a:xfrm>
          <a:prstGeom prst="rect">
            <a:avLst/>
          </a:prstGeom>
        </p:spPr>
        <p:txBody>
          <a:bodyPr wrap="none">
            <a:spAutoFit/>
          </a:bodyPr>
          <a:lstStyle/>
          <a:p>
            <a:pPr marL="0" marR="177165" lvl="0" indent="0" algn="l" defTabSz="914400" rtl="0" eaLnBrk="1" fontAlgn="auto" latinLnBrk="0" hangingPunct="1">
              <a:lnSpc>
                <a:spcPct val="115000"/>
              </a:lnSpc>
              <a:spcBef>
                <a:spcPts val="0"/>
              </a:spcBef>
              <a:spcAft>
                <a:spcPts val="0"/>
              </a:spcAft>
              <a:buClrTx/>
              <a:buSzTx/>
              <a:buFontTx/>
              <a:buNone/>
              <a:tabLst>
                <a:tab pos="57150" algn="l"/>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Hình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thành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thức</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Diamond 3"/>
          <p:cNvSpPr/>
          <p:nvPr/>
        </p:nvSpPr>
        <p:spPr>
          <a:xfrm>
            <a:off x="4361814" y="1501059"/>
            <a:ext cx="3875855" cy="999961"/>
          </a:xfrm>
          <a:prstGeom prst="diamond">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lnSpc>
                <a:spcPct val="115000"/>
              </a:lnSpc>
              <a:spcAft>
                <a:spcPts val="1200"/>
              </a:spcAft>
            </a:pPr>
            <a:r>
              <a:rPr lang="en-US" sz="2400" b="1" dirty="0">
                <a:solidFill>
                  <a:schemeClr val="bg1"/>
                </a:solidFill>
                <a:latin typeface="Times New Roman" panose="02020603050405020304" pitchFamily="18" charset="0"/>
                <a:ea typeface="Times New Roman" panose="02020603050405020304" pitchFamily="18" charset="0"/>
              </a:rPr>
              <a:t>III. </a:t>
            </a:r>
            <a:r>
              <a:rPr lang="en-US" sz="2400" b="1" dirty="0" err="1">
                <a:solidFill>
                  <a:schemeClr val="bg1"/>
                </a:solidFill>
                <a:latin typeface="Times New Roman" panose="02020603050405020304" pitchFamily="18" charset="0"/>
                <a:ea typeface="Times New Roman" panose="02020603050405020304" pitchFamily="18" charset="0"/>
              </a:rPr>
              <a:t>Tổng</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kết</a:t>
            </a:r>
            <a:endParaRPr lang="en-US" sz="2400" dirty="0">
              <a:solidFill>
                <a:schemeClr val="bg1"/>
              </a:solidFill>
              <a:effectLst/>
              <a:latin typeface="Times New Roman" panose="02020603050405020304" pitchFamily="18" charset="0"/>
              <a:ea typeface="Times New Roman" panose="02020603050405020304" pitchFamily="18" charset="0"/>
            </a:endParaRPr>
          </a:p>
        </p:txBody>
      </p:sp>
      <p:sp>
        <p:nvSpPr>
          <p:cNvPr id="17" name="Diamond 16"/>
          <p:cNvSpPr/>
          <p:nvPr/>
        </p:nvSpPr>
        <p:spPr>
          <a:xfrm>
            <a:off x="7438836" y="1860272"/>
            <a:ext cx="3875855" cy="999961"/>
          </a:xfrm>
          <a:prstGeom prst="diamond">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lnSpc>
                <a:spcPct val="115000"/>
              </a:lnSpc>
              <a:spcAft>
                <a:spcPts val="1200"/>
              </a:spcAft>
            </a:pPr>
            <a:r>
              <a:rPr lang="en-US" sz="2400" b="1" dirty="0" smtClean="0">
                <a:solidFill>
                  <a:schemeClr val="bg1"/>
                </a:solidFill>
                <a:effectLst/>
                <a:latin typeface="Times New Roman" panose="02020603050405020304" pitchFamily="18" charset="0"/>
                <a:ea typeface="Times New Roman" panose="02020603050405020304" pitchFamily="18" charset="0"/>
              </a:rPr>
              <a:t>2. </a:t>
            </a:r>
            <a:r>
              <a:rPr lang="en-US" sz="2400" b="1" dirty="0" err="1" smtClean="0">
                <a:solidFill>
                  <a:schemeClr val="bg1"/>
                </a:solidFill>
                <a:effectLst/>
                <a:latin typeface="Times New Roman" panose="02020603050405020304" pitchFamily="18" charset="0"/>
                <a:ea typeface="Times New Roman" panose="02020603050405020304" pitchFamily="18" charset="0"/>
              </a:rPr>
              <a:t>Nội</a:t>
            </a:r>
            <a:r>
              <a:rPr lang="en-US" sz="2400" b="1" dirty="0" smtClean="0">
                <a:solidFill>
                  <a:schemeClr val="bg1"/>
                </a:solidFill>
                <a:effectLst/>
                <a:latin typeface="Times New Roman" panose="02020603050405020304" pitchFamily="18" charset="0"/>
                <a:ea typeface="Times New Roman" panose="02020603050405020304" pitchFamily="18" charset="0"/>
              </a:rPr>
              <a:t> dung</a:t>
            </a:r>
            <a:endParaRPr lang="en-US" sz="2400" b="1" dirty="0">
              <a:solidFill>
                <a:schemeClr val="bg1"/>
              </a:solidFill>
              <a:effectLst/>
              <a:latin typeface="Times New Roman" panose="02020603050405020304" pitchFamily="18" charset="0"/>
              <a:ea typeface="Times New Roman" panose="02020603050405020304" pitchFamily="18" charset="0"/>
            </a:endParaRPr>
          </a:p>
        </p:txBody>
      </p:sp>
      <p:sp>
        <p:nvSpPr>
          <p:cNvPr id="18" name="Diamond 17"/>
          <p:cNvSpPr/>
          <p:nvPr/>
        </p:nvSpPr>
        <p:spPr>
          <a:xfrm>
            <a:off x="877310" y="1812345"/>
            <a:ext cx="3970594" cy="999961"/>
          </a:xfrm>
          <a:prstGeom prst="diamond">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lnSpc>
                <a:spcPct val="115000"/>
              </a:lnSpc>
              <a:spcAft>
                <a:spcPts val="1200"/>
              </a:spcAft>
            </a:pPr>
            <a:r>
              <a:rPr lang="en-US" sz="2400" b="1" dirty="0" smtClean="0">
                <a:solidFill>
                  <a:schemeClr val="bg1"/>
                </a:solidFill>
                <a:latin typeface="Times New Roman" panose="02020603050405020304" pitchFamily="18" charset="0"/>
                <a:ea typeface="Times New Roman" panose="02020603050405020304" pitchFamily="18" charset="0"/>
              </a:rPr>
              <a:t>1.</a:t>
            </a:r>
            <a:r>
              <a:rPr lang="vi-VN" sz="2400" b="1" dirty="0" smtClean="0">
                <a:solidFill>
                  <a:schemeClr val="bg1"/>
                </a:solidFill>
                <a:latin typeface="Times New Roman" panose="02020603050405020304" pitchFamily="18" charset="0"/>
                <a:ea typeface="Times New Roman" panose="02020603050405020304" pitchFamily="18" charset="0"/>
              </a:rPr>
              <a:t>Nghệ </a:t>
            </a:r>
            <a:r>
              <a:rPr lang="vi-VN" sz="2400" b="1" dirty="0">
                <a:solidFill>
                  <a:schemeClr val="bg1"/>
                </a:solidFill>
                <a:latin typeface="Times New Roman" panose="02020603050405020304" pitchFamily="18" charset="0"/>
                <a:ea typeface="Times New Roman" panose="02020603050405020304" pitchFamily="18" charset="0"/>
              </a:rPr>
              <a:t>thuật</a:t>
            </a:r>
            <a:endParaRPr lang="en-US" sz="2000" dirty="0">
              <a:solidFill>
                <a:schemeClr val="bg1"/>
              </a:solidFill>
              <a:effectLst/>
              <a:latin typeface="Times New Roman" panose="02020603050405020304" pitchFamily="18" charset="0"/>
              <a:ea typeface="Times New Roman" panose="02020603050405020304" pitchFamily="18" charset="0"/>
            </a:endParaRPr>
          </a:p>
        </p:txBody>
      </p:sp>
      <p:sp>
        <p:nvSpPr>
          <p:cNvPr id="9" name="Rounded Rectangle 8"/>
          <p:cNvSpPr/>
          <p:nvPr/>
        </p:nvSpPr>
        <p:spPr>
          <a:xfrm>
            <a:off x="816076" y="3009709"/>
            <a:ext cx="4277033" cy="963281"/>
          </a:xfrm>
          <a:prstGeom prst="roundRect">
            <a:avLst>
              <a:gd name="adj" fmla="val 50000"/>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182880" algn="ctr">
              <a:lnSpc>
                <a:spcPct val="115000"/>
              </a:lnSpc>
              <a:spcAft>
                <a:spcPts val="0"/>
              </a:spcAft>
            </a:pP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năm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chữ</a:t>
            </a:r>
            <a:r>
              <a:rPr lang="en-US" sz="2800" dirty="0">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
        <p:nvSpPr>
          <p:cNvPr id="19" name="Rounded Rectangle 18"/>
          <p:cNvSpPr/>
          <p:nvPr/>
        </p:nvSpPr>
        <p:spPr>
          <a:xfrm>
            <a:off x="816076" y="4176119"/>
            <a:ext cx="4277033" cy="963281"/>
          </a:xfrm>
          <a:prstGeom prst="roundRect">
            <a:avLst>
              <a:gd name="adj" fmla="val 50000"/>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182880" algn="just">
              <a:lnSpc>
                <a:spcPct val="115000"/>
              </a:lnSpc>
              <a:spcAft>
                <a:spcPts val="0"/>
              </a:spcAft>
            </a:pPr>
            <a:r>
              <a:rPr lang="en-US" sz="2400" dirty="0" err="1">
                <a:latin typeface="Times New Roman" panose="02020603050405020304" pitchFamily="18" charset="0"/>
                <a:ea typeface="Times New Roman" panose="02020603050405020304" pitchFamily="18" charset="0"/>
              </a:rPr>
              <a:t>Phối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hợp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pháp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nghệ</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thuật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điệp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ngữ</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hoán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dụ</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20" name="Rounded Rectangle 19"/>
          <p:cNvSpPr/>
          <p:nvPr/>
        </p:nvSpPr>
        <p:spPr>
          <a:xfrm>
            <a:off x="816076" y="5342530"/>
            <a:ext cx="4277033" cy="963281"/>
          </a:xfrm>
          <a:prstGeom prst="roundRect">
            <a:avLst>
              <a:gd name="adj" fmla="val 50000"/>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182880" algn="just">
              <a:lnSpc>
                <a:spcPct val="115000"/>
              </a:lnSpc>
              <a:spcAft>
                <a:spcPts val="0"/>
              </a:spcAft>
            </a:pPr>
            <a:r>
              <a:rPr lang="en-US" sz="2800" dirty="0" err="1">
                <a:latin typeface="Times New Roman" panose="02020603050405020304" pitchFamily="18" charset="0"/>
                <a:ea typeface="Times New Roman" panose="02020603050405020304" pitchFamily="18" charset="0"/>
              </a:rPr>
              <a:t>Lời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gũi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ngôn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ngữ</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sáng</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21" name="Round Diagonal Corner Rectangle 20"/>
          <p:cNvSpPr/>
          <p:nvPr/>
        </p:nvSpPr>
        <p:spPr>
          <a:xfrm>
            <a:off x="6527517" y="3279618"/>
            <a:ext cx="4978683" cy="2956082"/>
          </a:xfrm>
          <a:prstGeom prst="round2Diag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khẳng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định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ngoại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trọng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đánh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 qua </a:t>
            </a:r>
            <a:r>
              <a:rPr lang="en-US" sz="2800" dirty="0" err="1">
                <a:latin typeface="Times New Roman" panose="02020603050405020304" pitchFamily="18" charset="0"/>
                <a:ea typeface="Times New Roman" panose="02020603050405020304" pitchFamily="18" charset="0"/>
              </a:rPr>
              <a:t>vẻ</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ngoài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Mỗi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hãy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tự</a:t>
            </a:r>
            <a:r>
              <a:rPr lang="en-US" sz="2800" dirty="0">
                <a:latin typeface="Times New Roman" panose="02020603050405020304" pitchFamily="18" charset="0"/>
                <a:ea typeface="Times New Roman" panose="02020603050405020304" pitchFamily="18" charset="0"/>
              </a:rPr>
              <a:t> tin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thân</a:t>
            </a:r>
            <a:r>
              <a:rPr lang="en-US" sz="2800" dirty="0">
                <a:latin typeface="Times New Roman" panose="02020603050405020304" pitchFamily="18" charset="0"/>
                <a:ea typeface="Times New Roman" panose="02020603050405020304" pitchFamily="18" charset="0"/>
              </a:rPr>
              <a:t>.</a:t>
            </a:r>
            <a:endParaRPr lang="en-US" sz="2800" dirty="0"/>
          </a:p>
        </p:txBody>
      </p:sp>
    </p:spTree>
    <p:extLst>
      <p:ext uri="{BB962C8B-B14F-4D97-AF65-F5344CB8AC3E}">
        <p14:creationId xmlns:p14="http://schemas.microsoft.com/office/powerpoint/2010/main" val="3478447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circle(in)">
                                      <p:cBhvr>
                                        <p:cTn id="17" dur="20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circle(in)">
                                      <p:cBhvr>
                                        <p:cTn id="22" dur="20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circle(in)">
                                      <p:cBhvr>
                                        <p:cTn id="27" dur="2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circle(in)">
                                      <p:cBhvr>
                                        <p:cTn id="32"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9" grpId="0" animBg="1"/>
      <p:bldP spid="19" grpId="0" animBg="1"/>
      <p:bldP spid="20" grpId="0" animBg="1"/>
      <p:bldP spid="21"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Chỗ dành sẵn cho Nội dung 4">
            <a:extLst>
              <a:ext uri="{FF2B5EF4-FFF2-40B4-BE49-F238E27FC236}">
                <a16:creationId xmlns:a16="http://schemas.microsoft.com/office/drawing/2014/main" xmlns="" id="{B4FD49C6-7A1E-4C0A-8F8F-BAD97287830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1333" b="23542"/>
          <a:stretch/>
        </p:blipFill>
        <p:spPr>
          <a:xfrm>
            <a:off x="3576050" y="1"/>
            <a:ext cx="5039900" cy="1028699"/>
          </a:xfrm>
          <a:prstGeom prst="rect">
            <a:avLst/>
          </a:prstGeom>
        </p:spPr>
      </p:pic>
      <p:sp>
        <p:nvSpPr>
          <p:cNvPr id="3" name="Rectangle 2"/>
          <p:cNvSpPr/>
          <p:nvPr/>
        </p:nvSpPr>
        <p:spPr>
          <a:xfrm>
            <a:off x="4996981" y="235254"/>
            <a:ext cx="2198038" cy="678327"/>
          </a:xfrm>
          <a:prstGeom prst="rect">
            <a:avLst/>
          </a:prstGeom>
        </p:spPr>
        <p:txBody>
          <a:bodyPr wrap="none">
            <a:spAutoFit/>
          </a:bodyPr>
          <a:lstStyle/>
          <a:p>
            <a:pPr algn="ctr">
              <a:lnSpc>
                <a:spcPct val="115000"/>
              </a:lnSpc>
              <a:spcBef>
                <a:spcPts val="600"/>
              </a:spcBef>
              <a:spcAft>
                <a:spcPts val="0"/>
              </a:spcAft>
            </a:pPr>
            <a:r>
              <a:rPr lang="en-US" sz="3600" b="1" dirty="0" err="1">
                <a:latin typeface="Times New Roman" panose="02020603050405020304" pitchFamily="18" charset="0"/>
                <a:ea typeface="Times New Roman" panose="02020603050405020304" pitchFamily="18" charset="0"/>
              </a:rPr>
              <a:t>Luyện</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tập</a:t>
            </a:r>
            <a:endParaRPr lang="en-US" sz="3600" dirty="0">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4"/>
          <a:stretch>
            <a:fillRect/>
          </a:stretch>
        </p:blipFill>
        <p:spPr>
          <a:xfrm>
            <a:off x="1391265" y="944304"/>
            <a:ext cx="9409470" cy="5358990"/>
          </a:xfrm>
          <a:prstGeom prst="rect">
            <a:avLst/>
          </a:prstGeom>
        </p:spPr>
      </p:pic>
      <p:sp>
        <p:nvSpPr>
          <p:cNvPr id="6" name="Rectangle 5"/>
          <p:cNvSpPr/>
          <p:nvPr/>
        </p:nvSpPr>
        <p:spPr>
          <a:xfrm>
            <a:off x="5210555" y="2812552"/>
            <a:ext cx="4901381" cy="2530180"/>
          </a:xfrm>
          <a:prstGeom prst="rect">
            <a:avLst/>
          </a:prstGeom>
        </p:spPr>
        <p:txBody>
          <a:bodyPr wrap="square">
            <a:spAutoFit/>
          </a:bodyPr>
          <a:lstStyle/>
          <a:p>
            <a:pPr marR="182880">
              <a:lnSpc>
                <a:spcPct val="115000"/>
              </a:lnSpc>
              <a:spcAft>
                <a:spcPts val="0"/>
              </a:spcAft>
            </a:pPr>
            <a:r>
              <a:rPr lang="en-US" sz="2800" dirty="0" err="1">
                <a:latin typeface="Times New Roman" panose="02020603050405020304" pitchFamily="18" charset="0"/>
                <a:ea typeface="Times New Roman" panose="02020603050405020304" pitchFamily="18" charset="0"/>
              </a:rPr>
              <a:t>Hoá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gấu</a:t>
            </a:r>
            <a:r>
              <a:rPr lang="en-US" sz="2800" dirty="0">
                <a:latin typeface="Times New Roman" panose="02020603050405020304" pitchFamily="18" charset="0"/>
                <a:ea typeface="Times New Roman" panose="02020603050405020304" pitchFamily="18" charset="0"/>
              </a:rPr>
              <a:t> con, </a:t>
            </a:r>
            <a:r>
              <a:rPr lang="en-US" sz="2800" dirty="0" err="1">
                <a:latin typeface="Times New Roman" panose="02020603050405020304" pitchFamily="18" charset="0"/>
                <a:ea typeface="Times New Roman" panose="02020603050405020304" pitchFamily="18" charset="0"/>
              </a:rPr>
              <a:t>kể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chuyện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theo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diễn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tâm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gấu</a:t>
            </a:r>
            <a:r>
              <a:rPr lang="en-US" sz="2800" dirty="0">
                <a:latin typeface="Times New Roman" panose="02020603050405020304" pitchFamily="18" charset="0"/>
                <a:ea typeface="Times New Roman" panose="02020603050405020304" pitchFamily="18" charset="0"/>
              </a:rPr>
              <a:t> con </a:t>
            </a:r>
            <a:r>
              <a:rPr lang="en-US" sz="2800" dirty="0" err="1">
                <a:latin typeface="Times New Roman" panose="02020603050405020304" pitchFamily="18" charset="0"/>
                <a:ea typeface="Times New Roman" panose="02020603050405020304" pitchFamily="18" charset="0"/>
              </a:rPr>
              <a:t>theo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ngôi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thứ</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khoảng</a:t>
            </a:r>
            <a:r>
              <a:rPr lang="en-US" sz="2800" dirty="0">
                <a:latin typeface="Times New Roman" panose="02020603050405020304" pitchFamily="18" charset="0"/>
                <a:ea typeface="Times New Roman" panose="02020603050405020304" pitchFamily="18" charset="0"/>
              </a:rPr>
              <a:t> 10 </a:t>
            </a:r>
            <a:r>
              <a:rPr lang="en-US" sz="2800" dirty="0" err="1">
                <a:latin typeface="Times New Roman" panose="02020603050405020304" pitchFamily="18" charset="0"/>
                <a:ea typeface="Times New Roman" panose="02020603050405020304" pitchFamily="18" charset="0"/>
              </a:rPr>
              <a:t>dòng</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pic>
        <p:nvPicPr>
          <p:cNvPr id="8" name="Picture 7"/>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Lst>
          </a:blip>
          <a:srcRect l="19728" r="21807"/>
          <a:stretch/>
        </p:blipFill>
        <p:spPr>
          <a:xfrm>
            <a:off x="3091162" y="2812552"/>
            <a:ext cx="1430594" cy="2099278"/>
          </a:xfrm>
          <a:prstGeom prst="rect">
            <a:avLst/>
          </a:prstGeom>
        </p:spPr>
      </p:pic>
    </p:spTree>
    <p:extLst>
      <p:ext uri="{BB962C8B-B14F-4D97-AF65-F5344CB8AC3E}">
        <p14:creationId xmlns:p14="http://schemas.microsoft.com/office/powerpoint/2010/main" val="293688778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rotWithShape="1">
          <a:blip r:embed="rId3"/>
          <a:srcRect l="1906" t="2969" r="3035" b="4195"/>
          <a:stretch/>
        </p:blipFill>
        <p:spPr>
          <a:xfrm>
            <a:off x="0" y="1"/>
            <a:ext cx="12191999" cy="6857999"/>
          </a:xfrm>
          <a:prstGeom prst="rect">
            <a:avLst/>
          </a:prstGeom>
        </p:spPr>
      </p:pic>
      <p:pic>
        <p:nvPicPr>
          <p:cNvPr id="12" name="Chỗ dành sẵn cho Nội dung 4">
            <a:extLst>
              <a:ext uri="{FF2B5EF4-FFF2-40B4-BE49-F238E27FC236}">
                <a16:creationId xmlns:a16="http://schemas.microsoft.com/office/drawing/2014/main" xmlns="" id="{B4FD49C6-7A1E-4C0A-8F8F-BAD972878301}"/>
              </a:ext>
            </a:extLst>
          </p:cNvPr>
          <p:cNvPicPr>
            <a:picLocks noChangeAspect="1"/>
          </p:cNvPicPr>
          <p:nvPr/>
        </p:nvPicPr>
        <p:blipFill rotWithShape="1">
          <a:blip r:embed="rId4">
            <a:extLst>
              <a:ext uri="{28A0092B-C50C-407E-A947-70E740481C1C}">
                <a14:useLocalDpi xmlns:a14="http://schemas.microsoft.com/office/drawing/2010/main" val="0"/>
              </a:ext>
            </a:extLst>
          </a:blip>
          <a:srcRect t="21333" b="23542"/>
          <a:stretch/>
        </p:blipFill>
        <p:spPr>
          <a:xfrm>
            <a:off x="3576050" y="1"/>
            <a:ext cx="5039900" cy="1028699"/>
          </a:xfrm>
          <a:prstGeom prst="rect">
            <a:avLst/>
          </a:prstGeom>
        </p:spPr>
      </p:pic>
      <p:sp>
        <p:nvSpPr>
          <p:cNvPr id="13" name="Rectangle 12"/>
          <p:cNvSpPr/>
          <p:nvPr/>
        </p:nvSpPr>
        <p:spPr>
          <a:xfrm>
            <a:off x="4996979" y="224065"/>
            <a:ext cx="2198038" cy="678327"/>
          </a:xfrm>
          <a:prstGeom prst="rect">
            <a:avLst/>
          </a:prstGeom>
        </p:spPr>
        <p:txBody>
          <a:bodyPr wrap="none">
            <a:spAutoFit/>
          </a:bodyPr>
          <a:lstStyle/>
          <a:p>
            <a:pPr marL="0" marR="0" lvl="0" indent="0" algn="ctr" defTabSz="914400" rtl="0" eaLnBrk="1" fontAlgn="auto" latinLnBrk="0" hangingPunct="1">
              <a:lnSpc>
                <a:spcPct val="115000"/>
              </a:lnSpc>
              <a:spcBef>
                <a:spcPts val="60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Luyện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tập</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989815" y="655942"/>
            <a:ext cx="2610010" cy="548099"/>
          </a:xfrm>
          <a:prstGeom prst="rect">
            <a:avLst/>
          </a:prstGeom>
        </p:spPr>
        <p:txBody>
          <a:bodyPr wrap="none">
            <a:spAutoFit/>
          </a:bodyPr>
          <a:lstStyle/>
          <a:p>
            <a:pPr algn="just">
              <a:lnSpc>
                <a:spcPct val="115000"/>
              </a:lnSpc>
            </a:pPr>
            <a:r>
              <a:rPr lang="en-US" sz="2800" b="1" u="sng" dirty="0" err="1">
                <a:solidFill>
                  <a:srgbClr val="0D0D0D"/>
                </a:solidFill>
                <a:latin typeface="Times New Roman" panose="02020603050405020304" pitchFamily="18" charset="0"/>
                <a:ea typeface="Times New Roman" panose="02020603050405020304" pitchFamily="18" charset="0"/>
              </a:rPr>
              <a:t>Đoạn</a:t>
            </a:r>
            <a:r>
              <a:rPr lang="en-US" sz="2800" b="1" u="sng" dirty="0">
                <a:solidFill>
                  <a:srgbClr val="0D0D0D"/>
                </a:solidFill>
                <a:latin typeface="Times New Roman" panose="02020603050405020304" pitchFamily="18" charset="0"/>
                <a:ea typeface="Times New Roman" panose="02020603050405020304" pitchFamily="18" charset="0"/>
              </a:rPr>
              <a:t> </a:t>
            </a:r>
            <a:r>
              <a:rPr lang="en-US" sz="2800" b="1" u="sng" dirty="0" err="1">
                <a:solidFill>
                  <a:srgbClr val="0D0D0D"/>
                </a:solidFill>
                <a:latin typeface="Times New Roman" panose="02020603050405020304" pitchFamily="18" charset="0"/>
                <a:ea typeface="Times New Roman" panose="02020603050405020304" pitchFamily="18" charset="0"/>
              </a:rPr>
              <a:t>văn</a:t>
            </a:r>
            <a:r>
              <a:rPr lang="en-US" sz="2800" b="1" u="sng" dirty="0">
                <a:solidFill>
                  <a:srgbClr val="0D0D0D"/>
                </a:solidFill>
                <a:latin typeface="Times New Roman" panose="02020603050405020304" pitchFamily="18" charset="0"/>
                <a:ea typeface="Times New Roman" panose="02020603050405020304" pitchFamily="18" charset="0"/>
              </a:rPr>
              <a:t> </a:t>
            </a:r>
            <a:r>
              <a:rPr lang="en-US" sz="2800" b="1" u="sng" dirty="0" err="1">
                <a:solidFill>
                  <a:srgbClr val="0D0D0D"/>
                </a:solidFill>
                <a:latin typeface="Times New Roman" panose="02020603050405020304" pitchFamily="18" charset="0"/>
                <a:ea typeface="Times New Roman" panose="02020603050405020304" pitchFamily="18" charset="0"/>
              </a:rPr>
              <a:t>gợi</a:t>
            </a:r>
            <a:r>
              <a:rPr lang="en-US" sz="2800" b="1" u="sng" dirty="0">
                <a:solidFill>
                  <a:srgbClr val="0D0D0D"/>
                </a:solidFill>
                <a:latin typeface="Times New Roman" panose="02020603050405020304" pitchFamily="18" charset="0"/>
                <a:ea typeface="Times New Roman" panose="02020603050405020304" pitchFamily="18" charset="0"/>
              </a:rPr>
              <a:t> ý:</a:t>
            </a:r>
            <a:endParaRPr lang="en-US" sz="2800" dirty="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685800" y="1200068"/>
            <a:ext cx="10820400" cy="4832092"/>
          </a:xfrm>
          <a:prstGeom prst="rect">
            <a:avLst/>
          </a:prstGeom>
        </p:spPr>
        <p:txBody>
          <a:bodyPr>
            <a:spAutoFit/>
          </a:bodyPr>
          <a:lstStyle/>
          <a:p>
            <a:r>
              <a:rPr lang="en-US" sz="2800" dirty="0" smtClean="0">
                <a:solidFill>
                  <a:srgbClr val="0D0D0D"/>
                </a:solidFill>
                <a:latin typeface="Times New Roman" panose="02020603050405020304" pitchFamily="18" charset="0"/>
                <a:ea typeface="Times New Roman" panose="02020603050405020304" pitchFamily="18" charset="0"/>
              </a:rPr>
              <a:t>         </a:t>
            </a:r>
            <a:r>
              <a:rPr lang="en-US" sz="2800" dirty="0" err="1" smtClean="0">
                <a:solidFill>
                  <a:srgbClr val="0D0D0D"/>
                </a:solidFill>
                <a:latin typeface="Times New Roman" panose="02020603050405020304" pitchFamily="18" charset="0"/>
                <a:ea typeface="Times New Roman" panose="02020603050405020304" pitchFamily="18" charset="0"/>
              </a:rPr>
              <a:t>Vào</a:t>
            </a:r>
            <a:r>
              <a:rPr lang="en-US" sz="2800" dirty="0" smtClean="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một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hôm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trời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đẹp</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tôi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dạo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trong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rừng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nhỏ</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để</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nhặt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những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quả</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thông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vừa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vừa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hát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líu</a:t>
            </a:r>
            <a:r>
              <a:rPr lang="en-US" sz="2800" dirty="0">
                <a:solidFill>
                  <a:srgbClr val="0D0D0D"/>
                </a:solidFill>
                <a:latin typeface="Times New Roman" panose="02020603050405020304" pitchFamily="18" charset="0"/>
                <a:ea typeface="Times New Roman" panose="02020603050405020304" pitchFamily="18" charset="0"/>
              </a:rPr>
              <a:t> lo. </a:t>
            </a:r>
            <a:r>
              <a:rPr lang="en-US" sz="2800" dirty="0" err="1">
                <a:solidFill>
                  <a:srgbClr val="0D0D0D"/>
                </a:solidFill>
                <a:latin typeface="Times New Roman" panose="02020603050405020304" pitchFamily="18" charset="0"/>
                <a:ea typeface="Times New Roman" panose="02020603050405020304" pitchFamily="18" charset="0"/>
              </a:rPr>
              <a:t>Bỗng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đột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nhiên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một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quả</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thông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từ</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đâu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rơi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trúng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đầu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tôi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khiến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tôi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loạng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choạng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vấp</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phải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chân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ngã</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cái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bộp</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Không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ngờ</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bộ</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dạng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luống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cuống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lúc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ngã</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đó</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tôi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đã</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bị</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sáo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trông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thấy</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Trông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thấy</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tôi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vậy</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sáo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trên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cành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liền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hét</a:t>
            </a:r>
            <a:r>
              <a:rPr lang="en-US" sz="2800" dirty="0">
                <a:solidFill>
                  <a:srgbClr val="0D0D0D"/>
                </a:solidFill>
                <a:latin typeface="Times New Roman" panose="02020603050405020304" pitchFamily="18" charset="0"/>
                <a:ea typeface="Times New Roman" panose="02020603050405020304" pitchFamily="18" charset="0"/>
              </a:rPr>
              <a:t> to </a:t>
            </a:r>
            <a:r>
              <a:rPr lang="en-US" sz="2800" dirty="0" err="1">
                <a:solidFill>
                  <a:srgbClr val="0D0D0D"/>
                </a:solidFill>
                <a:latin typeface="Times New Roman" panose="02020603050405020304" pitchFamily="18" charset="0"/>
                <a:ea typeface="Times New Roman" panose="02020603050405020304" pitchFamily="18" charset="0"/>
              </a:rPr>
              <a:t>trêu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chọc</a:t>
            </a:r>
            <a:r>
              <a:rPr lang="en-US" sz="2800" dirty="0">
                <a:solidFill>
                  <a:srgbClr val="0D0D0D"/>
                </a:solidFill>
                <a:latin typeface="Times New Roman" panose="02020603050405020304" pitchFamily="18" charset="0"/>
                <a:ea typeface="Times New Roman" panose="02020603050405020304" pitchFamily="18" charset="0"/>
              </a:rPr>
              <a:t> "Ê </a:t>
            </a:r>
            <a:r>
              <a:rPr lang="en-US" sz="2800" dirty="0" err="1">
                <a:solidFill>
                  <a:srgbClr val="0D0D0D"/>
                </a:solidFill>
                <a:latin typeface="Times New Roman" panose="02020603050405020304" pitchFamily="18" charset="0"/>
                <a:ea typeface="Times New Roman" panose="02020603050405020304" pitchFamily="18" charset="0"/>
              </a:rPr>
              <a:t>gấu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chân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vòng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kiềng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Giẫm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phải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đuôi</a:t>
            </a:r>
            <a:r>
              <a:rPr lang="en-US" sz="2800" dirty="0">
                <a:solidFill>
                  <a:srgbClr val="0D0D0D"/>
                </a:solidFill>
                <a:latin typeface="Times New Roman" panose="02020603050405020304" pitchFamily="18" charset="0"/>
                <a:ea typeface="Times New Roman" panose="02020603050405020304" pitchFamily="18" charset="0"/>
              </a:rPr>
              <a:t> à </a:t>
            </a:r>
            <a:r>
              <a:rPr lang="en-US" sz="2800" dirty="0" err="1">
                <a:solidFill>
                  <a:srgbClr val="0D0D0D"/>
                </a:solidFill>
                <a:latin typeface="Times New Roman" panose="02020603050405020304" pitchFamily="18" charset="0"/>
                <a:ea typeface="Times New Roman" panose="02020603050405020304" pitchFamily="18" charset="0"/>
              </a:rPr>
              <a:t>nhóc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Rồi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lại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đến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cả</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năm</a:t>
            </a:r>
            <a:r>
              <a:rPr lang="en-US" sz="2800" dirty="0">
                <a:solidFill>
                  <a:srgbClr val="0D0D0D"/>
                </a:solidFill>
                <a:latin typeface="Times New Roman" panose="02020603050405020304" pitchFamily="18" charset="0"/>
                <a:ea typeface="Times New Roman" panose="02020603050405020304" pitchFamily="18" charset="0"/>
              </a:rPr>
              <a:t> con </a:t>
            </a:r>
            <a:r>
              <a:rPr lang="en-US" sz="2800" dirty="0" err="1">
                <a:solidFill>
                  <a:srgbClr val="0D0D0D"/>
                </a:solidFill>
                <a:latin typeface="Times New Roman" panose="02020603050405020304" pitchFamily="18" charset="0"/>
                <a:ea typeface="Times New Roman" panose="02020603050405020304" pitchFamily="18" charset="0"/>
              </a:rPr>
              <a:t>thỏ</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trong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bụi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cũng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hùa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theo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rồi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hét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thật</a:t>
            </a:r>
            <a:r>
              <a:rPr lang="en-US" sz="2800" dirty="0">
                <a:solidFill>
                  <a:srgbClr val="0D0D0D"/>
                </a:solidFill>
                <a:latin typeface="Times New Roman" panose="02020603050405020304" pitchFamily="18" charset="0"/>
                <a:ea typeface="Times New Roman" panose="02020603050405020304" pitchFamily="18" charset="0"/>
              </a:rPr>
              <a:t> to "</a:t>
            </a:r>
            <a:r>
              <a:rPr lang="en-US" sz="2800" dirty="0" err="1">
                <a:solidFill>
                  <a:srgbClr val="0D0D0D"/>
                </a:solidFill>
                <a:latin typeface="Times New Roman" panose="02020603050405020304" pitchFamily="18" charset="0"/>
                <a:ea typeface="Times New Roman" panose="02020603050405020304" pitchFamily="18" charset="0"/>
              </a:rPr>
              <a:t>đến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xấu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Rồi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tất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cả</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mọi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loài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đều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chê</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bai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dáng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vẻ</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chân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vòng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kiềng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tôi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Lúc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đó</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tôi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vô</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cùng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tủi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thân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chỉ</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biết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chạy</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một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mạch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về</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nức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nở</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với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mẹ</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Vòng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kiềng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thật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xấu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hổ</a:t>
            </a:r>
            <a:r>
              <a:rPr lang="en-US" sz="2800" dirty="0">
                <a:solidFill>
                  <a:srgbClr val="0D0D0D"/>
                </a:solidFill>
                <a:latin typeface="Times New Roman" panose="02020603050405020304" pitchFamily="18" charset="0"/>
                <a:ea typeface="Times New Roman" panose="02020603050405020304" pitchFamily="18" charset="0"/>
              </a:rPr>
              <a:t>/Con </a:t>
            </a:r>
            <a:r>
              <a:rPr lang="en-US" sz="2800" dirty="0" err="1">
                <a:solidFill>
                  <a:srgbClr val="0D0D0D"/>
                </a:solidFill>
                <a:latin typeface="Times New Roman" panose="02020603050405020304" pitchFamily="18" charset="0"/>
                <a:ea typeface="Times New Roman" panose="02020603050405020304" pitchFamily="18" charset="0"/>
              </a:rPr>
              <a:t>thà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chết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còn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hơn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nhiên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thay</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nghe</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tôi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nói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sự</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tình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mẹ</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nhẹ</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nhàng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khen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chân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tôi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rất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đẹp</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mẹ</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còn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luôn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tự</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hào</a:t>
            </a:r>
            <a:r>
              <a:rPr lang="en-US" sz="2800" dirty="0">
                <a:solidFill>
                  <a:srgbClr val="0D0D0D"/>
                </a:solidFill>
                <a:latin typeface="Times New Roman" panose="02020603050405020304" pitchFamily="18" charset="0"/>
                <a:ea typeface="Times New Roman" panose="02020603050405020304" pitchFamily="18" charset="0"/>
              </a:rPr>
              <a:t>. </a:t>
            </a:r>
            <a:endParaRPr lang="en-US" sz="2800" dirty="0"/>
          </a:p>
        </p:txBody>
      </p:sp>
    </p:spTree>
    <p:extLst>
      <p:ext uri="{BB962C8B-B14F-4D97-AF65-F5344CB8AC3E}">
        <p14:creationId xmlns:p14="http://schemas.microsoft.com/office/powerpoint/2010/main" val="112560688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rotWithShape="1">
          <a:blip r:embed="rId3"/>
          <a:srcRect l="1906" t="2969" r="3035" b="4195"/>
          <a:stretch/>
        </p:blipFill>
        <p:spPr>
          <a:xfrm>
            <a:off x="0" y="1"/>
            <a:ext cx="12191999" cy="6857999"/>
          </a:xfrm>
          <a:prstGeom prst="rect">
            <a:avLst/>
          </a:prstGeom>
        </p:spPr>
      </p:pic>
      <p:pic>
        <p:nvPicPr>
          <p:cNvPr id="12" name="Chỗ dành sẵn cho Nội dung 4">
            <a:extLst>
              <a:ext uri="{FF2B5EF4-FFF2-40B4-BE49-F238E27FC236}">
                <a16:creationId xmlns:a16="http://schemas.microsoft.com/office/drawing/2014/main" xmlns="" id="{B4FD49C6-7A1E-4C0A-8F8F-BAD972878301}"/>
              </a:ext>
            </a:extLst>
          </p:cNvPr>
          <p:cNvPicPr>
            <a:picLocks noChangeAspect="1"/>
          </p:cNvPicPr>
          <p:nvPr/>
        </p:nvPicPr>
        <p:blipFill rotWithShape="1">
          <a:blip r:embed="rId4">
            <a:extLst>
              <a:ext uri="{28A0092B-C50C-407E-A947-70E740481C1C}">
                <a14:useLocalDpi xmlns:a14="http://schemas.microsoft.com/office/drawing/2010/main" val="0"/>
              </a:ext>
            </a:extLst>
          </a:blip>
          <a:srcRect t="21333" b="23542"/>
          <a:stretch/>
        </p:blipFill>
        <p:spPr>
          <a:xfrm>
            <a:off x="3576050" y="1"/>
            <a:ext cx="5039900" cy="1028699"/>
          </a:xfrm>
          <a:prstGeom prst="rect">
            <a:avLst/>
          </a:prstGeom>
        </p:spPr>
      </p:pic>
      <p:sp>
        <p:nvSpPr>
          <p:cNvPr id="13" name="Rectangle 12"/>
          <p:cNvSpPr/>
          <p:nvPr/>
        </p:nvSpPr>
        <p:spPr>
          <a:xfrm>
            <a:off x="4996979" y="224065"/>
            <a:ext cx="2198038" cy="678327"/>
          </a:xfrm>
          <a:prstGeom prst="rect">
            <a:avLst/>
          </a:prstGeom>
        </p:spPr>
        <p:txBody>
          <a:bodyPr wrap="none">
            <a:spAutoFit/>
          </a:bodyPr>
          <a:lstStyle/>
          <a:p>
            <a:pPr marL="0" marR="0" lvl="0" indent="0" algn="ctr" defTabSz="914400" rtl="0" eaLnBrk="1" fontAlgn="auto" latinLnBrk="0" hangingPunct="1">
              <a:lnSpc>
                <a:spcPct val="115000"/>
              </a:lnSpc>
              <a:spcBef>
                <a:spcPts val="60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Luyện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tập</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989815" y="655942"/>
            <a:ext cx="2610010" cy="548099"/>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1" i="0" u="sng"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Đoạn</a:t>
            </a:r>
            <a:r>
              <a:rPr kumimoji="0" lang="en-US" sz="2800" b="1" i="0" u="sng"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sng"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văn</a:t>
            </a:r>
            <a:r>
              <a:rPr kumimoji="0" lang="en-US" sz="2800" b="1" i="0" u="sng"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sng"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gợi</a:t>
            </a:r>
            <a:r>
              <a:rPr kumimoji="0" lang="en-US" sz="2800" b="1" i="0" u="sng"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ý:</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85800" y="1290609"/>
            <a:ext cx="10820400" cy="3706720"/>
          </a:xfrm>
          <a:prstGeom prst="rect">
            <a:avLst/>
          </a:prstGeom>
        </p:spPr>
        <p:txBody>
          <a:bodyPr>
            <a:spAutoFit/>
          </a:bodyPr>
          <a:lstStyle/>
          <a:p>
            <a:pPr>
              <a:lnSpc>
                <a:spcPct val="150000"/>
              </a:lnSpc>
            </a:pPr>
            <a:r>
              <a:rPr lang="en-US" sz="3200" dirty="0" err="1">
                <a:solidFill>
                  <a:srgbClr val="0D0D0D"/>
                </a:solidFill>
                <a:latin typeface="Times New Roman" panose="02020603050405020304" pitchFamily="18" charset="0"/>
                <a:ea typeface="Times New Roman" panose="02020603050405020304" pitchFamily="18" charset="0"/>
              </a:rPr>
              <a:t>Cả</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mẹ</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bố</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tôi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chân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đều</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cong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và</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ông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nội</a:t>
            </a:r>
            <a:r>
              <a:rPr lang="en-US" sz="3200" dirty="0">
                <a:solidFill>
                  <a:srgbClr val="0D0D0D"/>
                </a:solidFill>
                <a:latin typeface="Times New Roman" panose="02020603050405020304" pitchFamily="18" charset="0"/>
                <a:ea typeface="Times New Roman" panose="02020603050405020304" pitchFamily="18" charset="0"/>
              </a:rPr>
              <a:t> - con </a:t>
            </a:r>
            <a:r>
              <a:rPr lang="en-US" sz="3200" dirty="0" err="1">
                <a:solidFill>
                  <a:srgbClr val="0D0D0D"/>
                </a:solidFill>
                <a:latin typeface="Times New Roman" panose="02020603050405020304" pitchFamily="18" charset="0"/>
                <a:ea typeface="Times New Roman" panose="02020603050405020304" pitchFamily="18" charset="0"/>
              </a:rPr>
              <a:t>gấu</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giỏi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nhất</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vùng</a:t>
            </a:r>
            <a:r>
              <a:rPr lang="en-US" sz="3200" dirty="0">
                <a:solidFill>
                  <a:srgbClr val="0D0D0D"/>
                </a:solidFill>
                <a:latin typeface="Times New Roman" panose="02020603050405020304" pitchFamily="18" charset="0"/>
                <a:ea typeface="Times New Roman" panose="02020603050405020304" pitchFamily="18" charset="0"/>
              </a:rPr>
              <a:t> - </a:t>
            </a:r>
            <a:r>
              <a:rPr lang="en-US" sz="3200" dirty="0" err="1">
                <a:solidFill>
                  <a:srgbClr val="0D0D0D"/>
                </a:solidFill>
                <a:latin typeface="Times New Roman" panose="02020603050405020304" pitchFamily="18" charset="0"/>
                <a:ea typeface="Times New Roman" panose="02020603050405020304" pitchFamily="18" charset="0"/>
              </a:rPr>
              <a:t>cũng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vậy</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Tôi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nghe</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mẹ</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nói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vậy</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mà</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bỗng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bừng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tỉnh</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nhận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ra</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tôi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thật</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ngốc</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nghếch</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khi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lại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buồn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vì</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những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lời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chê</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bai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kia</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Tôi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bình</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tâm</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trở</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lại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ăn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bánh</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mật</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và</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bước</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ra</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kiêu</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hãnh</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vui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vẻ</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hét</a:t>
            </a:r>
            <a:r>
              <a:rPr lang="en-US" sz="3200" dirty="0">
                <a:solidFill>
                  <a:srgbClr val="0D0D0D"/>
                </a:solidFill>
                <a:latin typeface="Times New Roman" panose="02020603050405020304" pitchFamily="18" charset="0"/>
                <a:ea typeface="Times New Roman" panose="02020603050405020304" pitchFamily="18" charset="0"/>
              </a:rPr>
              <a:t> to "</a:t>
            </a:r>
            <a:r>
              <a:rPr lang="en-US" sz="3200" dirty="0" err="1">
                <a:solidFill>
                  <a:srgbClr val="0D0D0D"/>
                </a:solidFill>
                <a:latin typeface="Times New Roman" panose="02020603050405020304" pitchFamily="18" charset="0"/>
                <a:ea typeface="Times New Roman" panose="02020603050405020304" pitchFamily="18" charset="0"/>
              </a:rPr>
              <a:t>Chân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vòng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kiềng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là</a:t>
            </a:r>
            <a:r>
              <a:rPr lang="en-US" sz="3200" dirty="0">
                <a:solidFill>
                  <a:srgbClr val="0D0D0D"/>
                </a:solidFill>
                <a:latin typeface="Times New Roman" panose="02020603050405020304" pitchFamily="18" charset="0"/>
                <a:ea typeface="Times New Roman" panose="02020603050405020304" pitchFamily="18" charset="0"/>
              </a:rPr>
              <a:t> ta/ Ta </a:t>
            </a:r>
            <a:r>
              <a:rPr lang="en-US" sz="3200" dirty="0" err="1">
                <a:solidFill>
                  <a:srgbClr val="0D0D0D"/>
                </a:solidFill>
                <a:latin typeface="Times New Roman" panose="02020603050405020304" pitchFamily="18" charset="0"/>
                <a:ea typeface="Times New Roman" panose="02020603050405020304" pitchFamily="18" charset="0"/>
              </a:rPr>
              <a:t>vào</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rừng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dạo</a:t>
            </a:r>
            <a:r>
              <a:rPr lang="en-US" sz="3200" dirty="0">
                <a:solidFill>
                  <a:srgbClr val="0D0D0D"/>
                </a:solidFill>
                <a:latin typeface="Times New Roman" panose="02020603050405020304" pitchFamily="18" charset="0"/>
                <a:ea typeface="Times New Roman" panose="02020603050405020304" pitchFamily="18" charset="0"/>
              </a:rPr>
              <a:t>!".</a:t>
            </a:r>
            <a:endParaRPr lang="en-US" sz="3200" dirty="0"/>
          </a:p>
        </p:txBody>
      </p:sp>
    </p:spTree>
    <p:extLst>
      <p:ext uri="{BB962C8B-B14F-4D97-AF65-F5344CB8AC3E}">
        <p14:creationId xmlns:p14="http://schemas.microsoft.com/office/powerpoint/2010/main" val="339028255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p:cNvPicPr>
            <a:picLocks noChangeAspect="1"/>
          </p:cNvPicPr>
          <p:nvPr/>
        </p:nvPicPr>
        <p:blipFill>
          <a:blip r:embed="rId3">
            <a:extLst>
              <a:ext uri="{BEBA8EAE-BF5A-486C-A8C5-ECC9F3942E4B}">
                <a14:imgProps xmlns:a14="http://schemas.microsoft.com/office/drawing/2010/main">
                  <a14:imgLayer r:embed="rId4">
                    <a14:imgEffect>
                      <a14:artisticGlowDiffused/>
                    </a14:imgEffect>
                  </a14:imgLayer>
                </a14:imgProps>
              </a:ext>
            </a:extLst>
          </a:blip>
          <a:stretch>
            <a:fillRect/>
          </a:stretch>
        </p:blipFill>
        <p:spPr>
          <a:xfrm>
            <a:off x="0" y="-6952"/>
            <a:ext cx="12192000" cy="6860106"/>
          </a:xfrm>
          <a:prstGeom prst="rect">
            <a:avLst/>
          </a:prstGeom>
        </p:spPr>
      </p:pic>
      <p:grpSp>
        <p:nvGrpSpPr>
          <p:cNvPr id="19" name="Group 18"/>
          <p:cNvGrpSpPr/>
          <p:nvPr/>
        </p:nvGrpSpPr>
        <p:grpSpPr>
          <a:xfrm>
            <a:off x="3576050" y="1"/>
            <a:ext cx="5039900" cy="1028699"/>
            <a:chOff x="3576050" y="1"/>
            <a:chExt cx="5039900" cy="1028699"/>
          </a:xfrm>
        </p:grpSpPr>
        <p:pic>
          <p:nvPicPr>
            <p:cNvPr id="12" name="Chỗ dành sẵn cho Nội dung 4">
              <a:extLst>
                <a:ext uri="{FF2B5EF4-FFF2-40B4-BE49-F238E27FC236}">
                  <a16:creationId xmlns:a16="http://schemas.microsoft.com/office/drawing/2014/main" xmlns="" id="{B4FD49C6-7A1E-4C0A-8F8F-BAD972878301}"/>
                </a:ext>
              </a:extLst>
            </p:cNvPr>
            <p:cNvPicPr>
              <a:picLocks noChangeAspect="1"/>
            </p:cNvPicPr>
            <p:nvPr/>
          </p:nvPicPr>
          <p:blipFill rotWithShape="1">
            <a:blip r:embed="rId5">
              <a:extLst>
                <a:ext uri="{28A0092B-C50C-407E-A947-70E740481C1C}">
                  <a14:useLocalDpi xmlns:a14="http://schemas.microsoft.com/office/drawing/2010/main" val="0"/>
                </a:ext>
              </a:extLst>
            </a:blip>
            <a:srcRect t="21333" b="23542"/>
            <a:stretch/>
          </p:blipFill>
          <p:spPr>
            <a:xfrm>
              <a:off x="3576050" y="1"/>
              <a:ext cx="5039900" cy="1028699"/>
            </a:xfrm>
            <a:prstGeom prst="rect">
              <a:avLst/>
            </a:prstGeom>
          </p:spPr>
        </p:pic>
        <p:sp>
          <p:nvSpPr>
            <p:cNvPr id="4" name="Rectangle 3"/>
            <p:cNvSpPr/>
            <p:nvPr/>
          </p:nvSpPr>
          <p:spPr>
            <a:xfrm>
              <a:off x="5143655" y="265180"/>
              <a:ext cx="1904688" cy="613245"/>
            </a:xfrm>
            <a:prstGeom prst="rect">
              <a:avLst/>
            </a:prstGeom>
          </p:spPr>
          <p:txBody>
            <a:bodyPr wrap="none">
              <a:spAutoFit/>
            </a:bodyPr>
            <a:lstStyle/>
            <a:p>
              <a:pPr algn="ctr">
                <a:lnSpc>
                  <a:spcPct val="115000"/>
                </a:lnSpc>
                <a:spcAft>
                  <a:spcPts val="0"/>
                </a:spcAft>
              </a:pPr>
              <a:r>
                <a:rPr lang="en-US" sz="3200" b="1" dirty="0" err="1">
                  <a:solidFill>
                    <a:schemeClr val="bg1"/>
                  </a:solidFill>
                  <a:latin typeface="Times New Roman" panose="02020603050405020304" pitchFamily="18" charset="0"/>
                  <a:ea typeface="Times New Roman" panose="02020603050405020304" pitchFamily="18" charset="0"/>
                </a:rPr>
                <a:t>Vận</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dụng</a:t>
              </a:r>
              <a:endParaRPr lang="en-US" sz="3200" dirty="0">
                <a:solidFill>
                  <a:schemeClr val="bg1"/>
                </a:solidFill>
                <a:effectLst/>
                <a:latin typeface="Times New Roman" panose="02020603050405020304" pitchFamily="18" charset="0"/>
                <a:ea typeface="Times New Roman" panose="02020603050405020304" pitchFamily="18" charset="0"/>
              </a:endParaRPr>
            </a:p>
          </p:txBody>
        </p:sp>
      </p:grpSp>
      <p:grpSp>
        <p:nvGrpSpPr>
          <p:cNvPr id="16" name="Group 15"/>
          <p:cNvGrpSpPr/>
          <p:nvPr/>
        </p:nvGrpSpPr>
        <p:grpSpPr>
          <a:xfrm>
            <a:off x="394674" y="1074097"/>
            <a:ext cx="5180216" cy="4146832"/>
            <a:chOff x="394674" y="1074097"/>
            <a:chExt cx="5180216" cy="4146832"/>
          </a:xfrm>
        </p:grpSpPr>
        <p:pic>
          <p:nvPicPr>
            <p:cNvPr id="5" name="Picture 4"/>
            <p:cNvPicPr>
              <a:picLocks noChangeAspect="1"/>
            </p:cNvPicPr>
            <p:nvPr/>
          </p:nvPicPr>
          <p:blipFill rotWithShape="1">
            <a:blip r:embed="rId6"/>
            <a:srcRect l="7320" t="7528" r="5385" b="5792"/>
            <a:stretch/>
          </p:blipFill>
          <p:spPr>
            <a:xfrm>
              <a:off x="394674" y="1074097"/>
              <a:ext cx="5180216" cy="4146832"/>
            </a:xfrm>
            <a:prstGeom prst="rect">
              <a:avLst/>
            </a:prstGeom>
          </p:spPr>
        </p:pic>
        <p:sp>
          <p:nvSpPr>
            <p:cNvPr id="6" name="Rectangle 5"/>
            <p:cNvSpPr/>
            <p:nvPr/>
          </p:nvSpPr>
          <p:spPr>
            <a:xfrm>
              <a:off x="2905152" y="1293879"/>
              <a:ext cx="2548585" cy="3785652"/>
            </a:xfrm>
            <a:prstGeom prst="rect">
              <a:avLst/>
            </a:prstGeom>
          </p:spPr>
          <p:txBody>
            <a:bodyPr wrap="square">
              <a:spAutoFit/>
            </a:bodyPr>
            <a:lstStyle/>
            <a:p>
              <a:r>
                <a:rPr lang="en-US" sz="2400" b="1" dirty="0">
                  <a:solidFill>
                    <a:srgbClr val="0070C0"/>
                  </a:solidFill>
                  <a:latin typeface="Times New Roman" panose="02020603050405020304" pitchFamily="18" charset="0"/>
                  <a:ea typeface="Times New Roman" panose="02020603050405020304" pitchFamily="18" charset="0"/>
                </a:rPr>
                <a:t>Body shaming</a:t>
              </a:r>
              <a:r>
                <a:rPr lang="en-US" sz="2400" dirty="0">
                  <a:solidFill>
                    <a:srgbClr val="0070C0"/>
                  </a:solidFill>
                  <a:latin typeface="Times New Roman" panose="02020603050405020304" pitchFamily="18" charset="0"/>
                  <a:ea typeface="Times New Roman" panose="02020603050405020304" pitchFamily="18" charset="0"/>
                </a:rPr>
                <a:t>- </a:t>
              </a:r>
              <a:r>
                <a:rPr lang="en-US" sz="2400" i="1" dirty="0" err="1">
                  <a:solidFill>
                    <a:srgbClr val="0070C0"/>
                  </a:solidFill>
                  <a:latin typeface="Times New Roman" panose="02020603050405020304" pitchFamily="18" charset="0"/>
                  <a:ea typeface="Times New Roman" panose="02020603050405020304" pitchFamily="18" charset="0"/>
                </a:rPr>
                <a:t>miệt</a:t>
              </a:r>
              <a:r>
                <a:rPr lang="en-US" sz="2400" i="1" dirty="0">
                  <a:solidFill>
                    <a:srgbClr val="0070C0"/>
                  </a:solidFill>
                  <a:latin typeface="Times New Roman" panose="02020603050405020304" pitchFamily="18" charset="0"/>
                  <a:ea typeface="Times New Roman" panose="02020603050405020304" pitchFamily="18" charset="0"/>
                </a:rPr>
                <a:t> </a:t>
              </a:r>
              <a:r>
                <a:rPr lang="en-US" sz="2400" i="1" dirty="0" err="1">
                  <a:solidFill>
                    <a:srgbClr val="0070C0"/>
                  </a:solidFill>
                  <a:latin typeface="Times New Roman" panose="02020603050405020304" pitchFamily="18" charset="0"/>
                  <a:ea typeface="Times New Roman" panose="02020603050405020304" pitchFamily="18" charset="0"/>
                </a:rPr>
                <a:t>thị</a:t>
              </a:r>
              <a:r>
                <a:rPr lang="en-US" sz="2400" i="1" dirty="0">
                  <a:solidFill>
                    <a:srgbClr val="0070C0"/>
                  </a:solidFill>
                  <a:latin typeface="Times New Roman" panose="02020603050405020304" pitchFamily="18" charset="0"/>
                  <a:ea typeface="Times New Roman" panose="02020603050405020304" pitchFamily="18" charset="0"/>
                </a:rPr>
                <a:t> </a:t>
              </a:r>
              <a:r>
                <a:rPr lang="en-US" sz="2400" i="1" dirty="0" err="1">
                  <a:solidFill>
                    <a:srgbClr val="0070C0"/>
                  </a:solidFill>
                  <a:latin typeface="Times New Roman" panose="02020603050405020304" pitchFamily="18" charset="0"/>
                  <a:ea typeface="Times New Roman" panose="02020603050405020304" pitchFamily="18" charset="0"/>
                </a:rPr>
                <a:t>cơ</a:t>
              </a:r>
              <a:r>
                <a:rPr lang="en-US" sz="2400" i="1" dirty="0">
                  <a:solidFill>
                    <a:srgbClr val="0070C0"/>
                  </a:solidFill>
                  <a:latin typeface="Times New Roman" panose="02020603050405020304" pitchFamily="18" charset="0"/>
                  <a:ea typeface="Times New Roman" panose="02020603050405020304" pitchFamily="18" charset="0"/>
                </a:rPr>
                <a:t> </a:t>
              </a:r>
              <a:r>
                <a:rPr lang="en-US" sz="2400" i="1" dirty="0" err="1">
                  <a:solidFill>
                    <a:srgbClr val="0070C0"/>
                  </a:solidFill>
                  <a:latin typeface="Times New Roman" panose="02020603050405020304" pitchFamily="18" charset="0"/>
                  <a:ea typeface="Times New Roman" panose="02020603050405020304" pitchFamily="18" charset="0"/>
                </a:rPr>
                <a:t>thể</a:t>
              </a:r>
              <a:r>
                <a:rPr lang="en-US" sz="2400" dirty="0">
                  <a:solidFill>
                    <a:srgbClr val="0070C0"/>
                  </a:solidFill>
                  <a:latin typeface="Times New Roman" panose="02020603050405020304" pitchFamily="18" charset="0"/>
                  <a:ea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rPr>
                <a:t>là</a:t>
              </a:r>
              <a:r>
                <a:rPr lang="en-US" sz="2400" dirty="0">
                  <a:solidFill>
                    <a:srgbClr val="0070C0"/>
                  </a:solidFill>
                  <a:latin typeface="Times New Roman" panose="02020603050405020304" pitchFamily="18" charset="0"/>
                  <a:ea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rPr>
                <a:t>hành</a:t>
              </a:r>
              <a:r>
                <a:rPr lang="en-US" sz="2400" dirty="0">
                  <a:solidFill>
                    <a:srgbClr val="0070C0"/>
                  </a:solidFill>
                  <a:latin typeface="Times New Roman" panose="02020603050405020304" pitchFamily="18" charset="0"/>
                  <a:ea typeface="Times New Roman" panose="02020603050405020304" pitchFamily="18" charset="0"/>
                </a:rPr>
                <a:t> vi </a:t>
              </a:r>
              <a:r>
                <a:rPr lang="en-US" sz="2400" dirty="0" err="1">
                  <a:solidFill>
                    <a:srgbClr val="0070C0"/>
                  </a:solidFill>
                  <a:latin typeface="Times New Roman" panose="02020603050405020304" pitchFamily="18" charset="0"/>
                  <a:ea typeface="Times New Roman" panose="02020603050405020304" pitchFamily="18" charset="0"/>
                </a:rPr>
                <a:t>dùng</a:t>
              </a:r>
              <a:r>
                <a:rPr lang="en-US" sz="2400" dirty="0">
                  <a:solidFill>
                    <a:srgbClr val="0070C0"/>
                  </a:solidFill>
                  <a:latin typeface="Times New Roman" panose="02020603050405020304" pitchFamily="18" charset="0"/>
                  <a:ea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rPr>
                <a:t>ngôn</a:t>
              </a:r>
              <a:r>
                <a:rPr lang="en-US" sz="2400" dirty="0">
                  <a:solidFill>
                    <a:srgbClr val="0070C0"/>
                  </a:solidFill>
                  <a:latin typeface="Times New Roman" panose="02020603050405020304" pitchFamily="18" charset="0"/>
                  <a:ea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rPr>
                <a:t>ngữ</a:t>
              </a:r>
              <a:r>
                <a:rPr lang="en-US" sz="2400" dirty="0">
                  <a:solidFill>
                    <a:srgbClr val="0070C0"/>
                  </a:solidFill>
                  <a:latin typeface="Times New Roman" panose="02020603050405020304" pitchFamily="18" charset="0"/>
                  <a:ea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rPr>
                <a:t>để</a:t>
              </a:r>
              <a:r>
                <a:rPr lang="en-US" sz="2400" dirty="0">
                  <a:solidFill>
                    <a:srgbClr val="0070C0"/>
                  </a:solidFill>
                  <a:latin typeface="Times New Roman" panose="02020603050405020304" pitchFamily="18" charset="0"/>
                  <a:ea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rPr>
                <a:t>chê</a:t>
              </a:r>
              <a:r>
                <a:rPr lang="en-US" sz="2400" dirty="0">
                  <a:solidFill>
                    <a:srgbClr val="0070C0"/>
                  </a:solidFill>
                  <a:latin typeface="Times New Roman" panose="02020603050405020304" pitchFamily="18" charset="0"/>
                  <a:ea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rPr>
                <a:t>bai</a:t>
              </a:r>
              <a:r>
                <a:rPr lang="en-US" sz="2400" dirty="0">
                  <a:solidFill>
                    <a:srgbClr val="0070C0"/>
                  </a:solidFill>
                  <a:latin typeface="Times New Roman" panose="02020603050405020304" pitchFamily="18" charset="0"/>
                  <a:ea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rPr>
                <a:t>phán</a:t>
              </a:r>
              <a:r>
                <a:rPr lang="en-US" sz="2400" dirty="0">
                  <a:solidFill>
                    <a:srgbClr val="0070C0"/>
                  </a:solidFill>
                  <a:latin typeface="Times New Roman" panose="02020603050405020304" pitchFamily="18" charset="0"/>
                  <a:ea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rPr>
                <a:t>xét</a:t>
              </a:r>
              <a:r>
                <a:rPr lang="en-US" sz="2400" dirty="0">
                  <a:solidFill>
                    <a:srgbClr val="0070C0"/>
                  </a:solidFill>
                  <a:latin typeface="Times New Roman" panose="02020603050405020304" pitchFamily="18" charset="0"/>
                  <a:ea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rPr>
                <a:t>bình</a:t>
              </a:r>
              <a:r>
                <a:rPr lang="en-US" sz="2400" dirty="0">
                  <a:solidFill>
                    <a:srgbClr val="0070C0"/>
                  </a:solidFill>
                  <a:latin typeface="Times New Roman" panose="02020603050405020304" pitchFamily="18" charset="0"/>
                  <a:ea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rPr>
                <a:t>luận</a:t>
              </a:r>
              <a:r>
                <a:rPr lang="en-US" sz="2400" dirty="0">
                  <a:solidFill>
                    <a:srgbClr val="0070C0"/>
                  </a:solidFill>
                  <a:latin typeface="Times New Roman" panose="02020603050405020304" pitchFamily="18" charset="0"/>
                  <a:ea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rPr>
                <a:t>ác</a:t>
              </a:r>
              <a:r>
                <a:rPr lang="en-US" sz="2400" dirty="0">
                  <a:solidFill>
                    <a:srgbClr val="0070C0"/>
                  </a:solidFill>
                  <a:latin typeface="Times New Roman" panose="02020603050405020304" pitchFamily="18" charset="0"/>
                  <a:ea typeface="Times New Roman" panose="02020603050405020304" pitchFamily="18" charset="0"/>
                </a:rPr>
                <a:t> ý </a:t>
              </a:r>
              <a:r>
                <a:rPr lang="en-US" sz="2400" dirty="0" err="1">
                  <a:solidFill>
                    <a:srgbClr val="0070C0"/>
                  </a:solidFill>
                  <a:latin typeface="Times New Roman" panose="02020603050405020304" pitchFamily="18" charset="0"/>
                  <a:ea typeface="Times New Roman" panose="02020603050405020304" pitchFamily="18" charset="0"/>
                </a:rPr>
                <a:t>về</a:t>
              </a:r>
              <a:r>
                <a:rPr lang="en-US" sz="2400" dirty="0">
                  <a:solidFill>
                    <a:srgbClr val="0070C0"/>
                  </a:solidFill>
                  <a:latin typeface="Times New Roman" panose="02020603050405020304" pitchFamily="18" charset="0"/>
                  <a:ea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rPr>
                <a:t>vẻ</a:t>
              </a:r>
              <a:r>
                <a:rPr lang="en-US" sz="2400" dirty="0">
                  <a:solidFill>
                    <a:srgbClr val="0070C0"/>
                  </a:solidFill>
                  <a:latin typeface="Times New Roman" panose="02020603050405020304" pitchFamily="18" charset="0"/>
                  <a:ea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rPr>
                <a:t>ngoài</a:t>
              </a:r>
              <a:r>
                <a:rPr lang="en-US" sz="2400" dirty="0">
                  <a:solidFill>
                    <a:srgbClr val="0070C0"/>
                  </a:solidFill>
                  <a:latin typeface="Times New Roman" panose="02020603050405020304" pitchFamily="18" charset="0"/>
                  <a:ea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rPr>
                <a:t>của</a:t>
              </a:r>
              <a:r>
                <a:rPr lang="en-US" sz="2400" dirty="0">
                  <a:solidFill>
                    <a:srgbClr val="0070C0"/>
                  </a:solidFill>
                  <a:latin typeface="Times New Roman" panose="02020603050405020304" pitchFamily="18" charset="0"/>
                  <a:ea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rPr>
                <a:t>người</a:t>
              </a:r>
              <a:r>
                <a:rPr lang="en-US" sz="2400" dirty="0">
                  <a:solidFill>
                    <a:srgbClr val="0070C0"/>
                  </a:solidFill>
                  <a:latin typeface="Times New Roman" panose="02020603050405020304" pitchFamily="18" charset="0"/>
                  <a:ea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rPr>
                <a:t>khác</a:t>
              </a:r>
              <a:r>
                <a:rPr lang="en-US" sz="2400" dirty="0">
                  <a:solidFill>
                    <a:srgbClr val="0070C0"/>
                  </a:solidFill>
                  <a:latin typeface="Times New Roman" panose="02020603050405020304" pitchFamily="18" charset="0"/>
                  <a:ea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rPr>
                <a:t>khiến</a:t>
              </a:r>
              <a:r>
                <a:rPr lang="en-US" sz="2400" dirty="0">
                  <a:solidFill>
                    <a:srgbClr val="0070C0"/>
                  </a:solidFill>
                  <a:latin typeface="Times New Roman" panose="02020603050405020304" pitchFamily="18" charset="0"/>
                  <a:ea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rPr>
                <a:t>họ</a:t>
              </a:r>
              <a:r>
                <a:rPr lang="en-US" sz="2400" dirty="0">
                  <a:solidFill>
                    <a:srgbClr val="0070C0"/>
                  </a:solidFill>
                  <a:latin typeface="Times New Roman" panose="02020603050405020304" pitchFamily="18" charset="0"/>
                  <a:ea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rPr>
                <a:t>cảm</a:t>
              </a:r>
              <a:r>
                <a:rPr lang="en-US" sz="2400" dirty="0">
                  <a:solidFill>
                    <a:srgbClr val="0070C0"/>
                  </a:solidFill>
                  <a:latin typeface="Times New Roman" panose="02020603050405020304" pitchFamily="18" charset="0"/>
                  <a:ea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rPr>
                <a:t>thấy</a:t>
              </a:r>
              <a:r>
                <a:rPr lang="en-US" sz="2400" dirty="0">
                  <a:solidFill>
                    <a:srgbClr val="0070C0"/>
                  </a:solidFill>
                  <a:latin typeface="Times New Roman" panose="02020603050405020304" pitchFamily="18" charset="0"/>
                  <a:ea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rPr>
                <a:t>bị</a:t>
              </a:r>
              <a:r>
                <a:rPr lang="en-US" sz="2400" dirty="0">
                  <a:solidFill>
                    <a:srgbClr val="0070C0"/>
                  </a:solidFill>
                  <a:latin typeface="Times New Roman" panose="02020603050405020304" pitchFamily="18" charset="0"/>
                  <a:ea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rPr>
                <a:t>xúc</a:t>
              </a:r>
              <a:r>
                <a:rPr lang="en-US" sz="2400" dirty="0">
                  <a:solidFill>
                    <a:srgbClr val="0070C0"/>
                  </a:solidFill>
                  <a:latin typeface="Times New Roman" panose="02020603050405020304" pitchFamily="18" charset="0"/>
                  <a:ea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rPr>
                <a:t>phạm</a:t>
              </a:r>
              <a:r>
                <a:rPr lang="en-US" sz="2400" dirty="0">
                  <a:solidFill>
                    <a:srgbClr val="0070C0"/>
                  </a:solidFill>
                  <a:latin typeface="Times New Roman" panose="02020603050405020304" pitchFamily="18" charset="0"/>
                  <a:ea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rPr>
                <a:t>và</a:t>
              </a:r>
              <a:r>
                <a:rPr lang="en-US" sz="2400" dirty="0">
                  <a:solidFill>
                    <a:srgbClr val="0070C0"/>
                  </a:solidFill>
                  <a:latin typeface="Times New Roman" panose="02020603050405020304" pitchFamily="18" charset="0"/>
                  <a:ea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rPr>
                <a:t>bị</a:t>
              </a:r>
              <a:r>
                <a:rPr lang="en-US" sz="2400" dirty="0">
                  <a:solidFill>
                    <a:srgbClr val="0070C0"/>
                  </a:solidFill>
                  <a:latin typeface="Times New Roman" panose="02020603050405020304" pitchFamily="18" charset="0"/>
                  <a:ea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rPr>
                <a:t>tổn</a:t>
              </a:r>
              <a:r>
                <a:rPr lang="en-US" sz="2400" dirty="0">
                  <a:solidFill>
                    <a:srgbClr val="0070C0"/>
                  </a:solidFill>
                  <a:latin typeface="Times New Roman" panose="02020603050405020304" pitchFamily="18" charset="0"/>
                  <a:ea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rPr>
                <a:t>thương</a:t>
              </a:r>
              <a:r>
                <a:rPr lang="en-US" sz="2400" dirty="0">
                  <a:solidFill>
                    <a:srgbClr val="0070C0"/>
                  </a:solidFill>
                  <a:latin typeface="Times New Roman" panose="02020603050405020304" pitchFamily="18" charset="0"/>
                  <a:ea typeface="Times New Roman" panose="02020603050405020304" pitchFamily="18" charset="0"/>
                </a:rPr>
                <a:t>.</a:t>
              </a:r>
              <a:endParaRPr lang="en-US" sz="2400" dirty="0"/>
            </a:p>
          </p:txBody>
        </p:sp>
      </p:grpSp>
      <p:sp>
        <p:nvSpPr>
          <p:cNvPr id="8" name="Striped Right Arrow 7"/>
          <p:cNvSpPr/>
          <p:nvPr/>
        </p:nvSpPr>
        <p:spPr>
          <a:xfrm>
            <a:off x="5791252" y="3294996"/>
            <a:ext cx="1311220" cy="1253613"/>
          </a:xfrm>
          <a:prstGeom prst="stripedRightArrow">
            <a:avLst/>
          </a:prstGeom>
          <a:blipFill>
            <a:blip r:embed="rId7"/>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7197213" y="2153265"/>
            <a:ext cx="4513006" cy="3980835"/>
            <a:chOff x="7197213" y="2153265"/>
            <a:chExt cx="4513006" cy="3980835"/>
          </a:xfrm>
        </p:grpSpPr>
        <p:pic>
          <p:nvPicPr>
            <p:cNvPr id="14" name="Picture 13"/>
            <p:cNvPicPr>
              <a:picLocks noChangeAspect="1"/>
            </p:cNvPicPr>
            <p:nvPr/>
          </p:nvPicPr>
          <p:blipFill>
            <a:blip r:embed="rId8">
              <a:biLevel thresh="25000"/>
            </a:blip>
            <a:stretch>
              <a:fillRect/>
            </a:stretch>
          </p:blipFill>
          <p:spPr>
            <a:xfrm>
              <a:off x="7197213" y="2153265"/>
              <a:ext cx="4513006" cy="3980835"/>
            </a:xfrm>
            <a:prstGeom prst="rect">
              <a:avLst/>
            </a:prstGeom>
          </p:spPr>
        </p:pic>
        <p:sp>
          <p:nvSpPr>
            <p:cNvPr id="15" name="Rectangle 14"/>
            <p:cNvSpPr/>
            <p:nvPr/>
          </p:nvSpPr>
          <p:spPr>
            <a:xfrm>
              <a:off x="7649550" y="2896458"/>
              <a:ext cx="2998785" cy="2862322"/>
            </a:xfrm>
            <a:prstGeom prst="rect">
              <a:avLst/>
            </a:prstGeom>
          </p:spPr>
          <p:txBody>
            <a:bodyPr wrap="square">
              <a:spAutoFit/>
            </a:bodyPr>
            <a:lstStyle/>
            <a:p>
              <a:pPr algn="just">
                <a:lnSpc>
                  <a:spcPct val="150000"/>
                </a:lnSpc>
                <a:spcAft>
                  <a:spcPts val="0"/>
                </a:spcAft>
              </a:pPr>
              <a:r>
                <a:rPr lang="en-US" sz="2400" dirty="0" err="1">
                  <a:solidFill>
                    <a:srgbClr val="C00000"/>
                  </a:solidFill>
                  <a:latin typeface="Times New Roman" panose="02020603050405020304" pitchFamily="18" charset="0"/>
                  <a:ea typeface="Times New Roman" panose="02020603050405020304" pitchFamily="18" charset="0"/>
                </a:rPr>
                <a:t>Từ</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bài</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học</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rút</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ra</a:t>
              </a:r>
              <a:r>
                <a:rPr lang="en-US" sz="2400" dirty="0">
                  <a:solidFill>
                    <a:srgbClr val="C00000"/>
                  </a:solidFill>
                  <a:latin typeface="Times New Roman" panose="02020603050405020304" pitchFamily="18" charset="0"/>
                  <a:ea typeface="Times New Roman" panose="02020603050405020304" pitchFamily="18" charset="0"/>
                </a:rPr>
                <a:t> qua </a:t>
              </a:r>
              <a:r>
                <a:rPr lang="en-US" sz="2400" dirty="0" err="1">
                  <a:solidFill>
                    <a:srgbClr val="C00000"/>
                  </a:solidFill>
                  <a:latin typeface="Times New Roman" panose="02020603050405020304" pitchFamily="18" charset="0"/>
                  <a:ea typeface="Times New Roman" panose="02020603050405020304" pitchFamily="18" charset="0"/>
                </a:rPr>
                <a:t>bài</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thơ</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em</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hãy</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viết</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một</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đoạn</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văn</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khoảng</a:t>
              </a:r>
              <a:r>
                <a:rPr lang="en-US" sz="2400" dirty="0">
                  <a:solidFill>
                    <a:srgbClr val="C00000"/>
                  </a:solidFill>
                  <a:latin typeface="Times New Roman" panose="02020603050405020304" pitchFamily="18" charset="0"/>
                  <a:ea typeface="Times New Roman" panose="02020603050405020304" pitchFamily="18" charset="0"/>
                </a:rPr>
                <a:t> 5-7 </a:t>
              </a:r>
              <a:r>
                <a:rPr lang="en-US" sz="2400" dirty="0" err="1">
                  <a:solidFill>
                    <a:srgbClr val="C00000"/>
                  </a:solidFill>
                  <a:latin typeface="Times New Roman" panose="02020603050405020304" pitchFamily="18" charset="0"/>
                  <a:ea typeface="Times New Roman" panose="02020603050405020304" pitchFamily="18" charset="0"/>
                </a:rPr>
                <a:t>câu</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kêu</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gọi</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bạn</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bè</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từ</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bỏ</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thói</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xấu</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này</a:t>
              </a:r>
              <a:r>
                <a:rPr lang="en-US" sz="2400" dirty="0">
                  <a:solidFill>
                    <a:srgbClr val="C00000"/>
                  </a:solidFill>
                  <a:latin typeface="Times New Roman" panose="02020603050405020304" pitchFamily="18" charset="0"/>
                  <a:ea typeface="Times New Roman" panose="02020603050405020304" pitchFamily="18" charset="0"/>
                </a:rPr>
                <a:t>. </a:t>
              </a:r>
              <a:endParaRPr lang="en-US" sz="2400" dirty="0">
                <a:solidFill>
                  <a:srgbClr val="C00000"/>
                </a:solidFill>
                <a:effectLst/>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2620656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circle(in)">
                                      <p:cBhvr>
                                        <p:cTn id="18"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257180760"/>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3"/>
          <a:stretch>
            <a:fillRect/>
          </a:stretch>
        </p:blipFill>
        <p:spPr>
          <a:xfrm>
            <a:off x="3746042" y="-117447"/>
            <a:ext cx="4712616" cy="1146147"/>
          </a:xfrm>
          <a:prstGeom prst="rect">
            <a:avLst/>
          </a:prstGeom>
        </p:spPr>
      </p:pic>
      <p:sp>
        <p:nvSpPr>
          <p:cNvPr id="3" name="Rectangle 2"/>
          <p:cNvSpPr/>
          <p:nvPr/>
        </p:nvSpPr>
        <p:spPr>
          <a:xfrm>
            <a:off x="5501125" y="339047"/>
            <a:ext cx="1189749" cy="584775"/>
          </a:xfrm>
          <a:prstGeom prst="rect">
            <a:avLst/>
          </a:prstGeom>
        </p:spPr>
        <p:txBody>
          <a:bodyPr wrap="none">
            <a:spAutoFit/>
          </a:bodyPr>
          <a:lstStyle/>
          <a:p>
            <a:pPr algn="ctr">
              <a:spcAft>
                <a:spcPts val="0"/>
              </a:spcAft>
            </a:pPr>
            <a:r>
              <a:rPr lang="en-US" sz="3200" b="1">
                <a:solidFill>
                  <a:srgbClr val="0D0D0D"/>
                </a:solidFill>
                <a:latin typeface="Times New Roman" panose="02020603050405020304" pitchFamily="18" charset="0"/>
                <a:ea typeface="Times New Roman" panose="02020603050405020304" pitchFamily="18" charset="0"/>
              </a:rPr>
              <a:t>VIẾT</a:t>
            </a:r>
            <a:endParaRPr lang="en-US" sz="3200">
              <a:effectLst/>
              <a:latin typeface="Times New Roman" panose="02020603050405020304" pitchFamily="18" charset="0"/>
              <a:ea typeface="Times New Roman" panose="02020603050405020304" pitchFamily="18" charset="0"/>
            </a:endParaRPr>
          </a:p>
        </p:txBody>
      </p:sp>
      <p:sp>
        <p:nvSpPr>
          <p:cNvPr id="9" name="Rectangle 8"/>
          <p:cNvSpPr/>
          <p:nvPr/>
        </p:nvSpPr>
        <p:spPr>
          <a:xfrm>
            <a:off x="1748927" y="966910"/>
            <a:ext cx="8706847" cy="1083374"/>
          </a:xfrm>
          <a:prstGeom prst="rect">
            <a:avLst/>
          </a:prstGeom>
        </p:spPr>
        <p:txBody>
          <a:bodyPr wrap="square">
            <a:spAutoFit/>
          </a:bodyPr>
          <a:lstStyle/>
          <a:p>
            <a:pPr algn="ctr" eaLnBrk="0" fontAlgn="base" hangingPunct="0">
              <a:lnSpc>
                <a:spcPct val="115000"/>
              </a:lnSpc>
            </a:pPr>
            <a:r>
              <a:rPr lang="en-US" sz="2800" b="1" dirty="0">
                <a:solidFill>
                  <a:srgbClr val="FF0000"/>
                </a:solidFill>
                <a:latin typeface="Times New Roman" panose="02020603050405020304" pitchFamily="18" charset="0"/>
                <a:cs typeface="Times New Roman" panose="02020603050405020304" pitchFamily="18" charset="0"/>
              </a:rPr>
              <a:t>VIẾT ĐOẠN VĂN GHI LẠI CẢM NGHĨ VỀ BÀI THƠ CÓ YẾU TỐ TỰ SỰ, MIÊU TẢ</a:t>
            </a:r>
            <a:endParaRPr lang="en-US" sz="2800" dirty="0">
              <a:effectLst/>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4"/>
          <a:srcRect t="19539" b="22195"/>
          <a:stretch/>
        </p:blipFill>
        <p:spPr>
          <a:xfrm>
            <a:off x="2733367" y="2008179"/>
            <a:ext cx="6725264" cy="2859026"/>
          </a:xfrm>
          <a:prstGeom prst="rect">
            <a:avLst/>
          </a:prstGeom>
        </p:spPr>
      </p:pic>
      <p:sp>
        <p:nvSpPr>
          <p:cNvPr id="5" name="Rectangle 4"/>
          <p:cNvSpPr/>
          <p:nvPr/>
        </p:nvSpPr>
        <p:spPr>
          <a:xfrm>
            <a:off x="5121542" y="3607270"/>
            <a:ext cx="2273379" cy="646331"/>
          </a:xfrm>
          <a:prstGeom prst="rect">
            <a:avLst/>
          </a:prstGeom>
        </p:spPr>
        <p:txBody>
          <a:bodyPr wrap="none">
            <a:spAutoFit/>
          </a:bodyPr>
          <a:lstStyle/>
          <a:p>
            <a:r>
              <a:rPr lang="pt-BR" sz="3600" b="1" dirty="0">
                <a:solidFill>
                  <a:srgbClr val="7030A0"/>
                </a:solidFill>
                <a:latin typeface="Times New Roman" panose="02020603050405020304" pitchFamily="18" charset="0"/>
                <a:ea typeface="Times New Roman" panose="02020603050405020304" pitchFamily="18" charset="0"/>
              </a:rPr>
              <a:t>Khởi động</a:t>
            </a:r>
            <a:endParaRPr lang="en-US" sz="3600" dirty="0"/>
          </a:p>
        </p:txBody>
      </p:sp>
      <p:sp>
        <p:nvSpPr>
          <p:cNvPr id="6" name="Up Arrow Callout 5"/>
          <p:cNvSpPr/>
          <p:nvPr/>
        </p:nvSpPr>
        <p:spPr>
          <a:xfrm>
            <a:off x="2334137" y="4580642"/>
            <a:ext cx="7536426" cy="1843549"/>
          </a:xfrm>
          <a:prstGeom prst="upArrowCallout">
            <a:avLst>
              <a:gd name="adj1" fmla="val 50000"/>
              <a:gd name="adj2" fmla="val 73077"/>
              <a:gd name="adj3" fmla="val 21631"/>
              <a:gd name="adj4" fmla="val 64977"/>
            </a:avLst>
          </a:prstGeom>
          <a:blipFill>
            <a:blip r:embed="rId5"/>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tabLst>
                <a:tab pos="1386840" algn="l"/>
              </a:tabLst>
            </a:pPr>
            <a:r>
              <a:rPr lang="en-US" sz="2800" dirty="0" smtClean="0">
                <a:solidFill>
                  <a:srgbClr val="0D0D0D"/>
                </a:solidFill>
                <a:latin typeface="Times New Roman" panose="02020603050405020304" pitchFamily="18" charset="0"/>
                <a:ea typeface="MS Mincho"/>
              </a:rPr>
              <a:t>Chia </a:t>
            </a:r>
            <a:r>
              <a:rPr lang="en-US" sz="2800" dirty="0" err="1">
                <a:solidFill>
                  <a:srgbClr val="0D0D0D"/>
                </a:solidFill>
                <a:latin typeface="Times New Roman" panose="02020603050405020304" pitchFamily="18" charset="0"/>
                <a:ea typeface="MS Mincho"/>
              </a:rPr>
              <a:t>sẻ</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cảm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xúc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về</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một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bài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thơ</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có</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sử</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dụng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yếu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tố</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tự</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sự</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miêu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tả</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đã</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học</a:t>
            </a:r>
            <a:r>
              <a:rPr lang="en-US" sz="2800" dirty="0">
                <a:solidFill>
                  <a:srgbClr val="0D0D0D"/>
                </a:solidFill>
                <a:latin typeface="Times New Roman" panose="02020603050405020304" pitchFamily="18" charset="0"/>
                <a:ea typeface="MS Mincho"/>
              </a:rPr>
              <a:t>/</a:t>
            </a:r>
            <a:r>
              <a:rPr lang="en-US" sz="2800" dirty="0" err="1">
                <a:solidFill>
                  <a:srgbClr val="0D0D0D"/>
                </a:solidFill>
                <a:latin typeface="Times New Roman" panose="02020603050405020304" pitchFamily="18" charset="0"/>
                <a:ea typeface="MS Mincho"/>
              </a:rPr>
              <a:t>đã</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đọc</a:t>
            </a:r>
            <a:r>
              <a:rPr lang="en-US" sz="2800" dirty="0">
                <a:solidFill>
                  <a:srgbClr val="0D0D0D"/>
                </a:solidFill>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28878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3"/>
          <a:stretch>
            <a:fillRect/>
          </a:stretch>
        </p:blipFill>
        <p:spPr>
          <a:xfrm>
            <a:off x="3746042" y="-117447"/>
            <a:ext cx="4712616" cy="1146147"/>
          </a:xfrm>
          <a:prstGeom prst="rect">
            <a:avLst/>
          </a:prstGeom>
        </p:spPr>
      </p:pic>
      <p:sp>
        <p:nvSpPr>
          <p:cNvPr id="4" name="Rectangle 3"/>
          <p:cNvSpPr/>
          <p:nvPr/>
        </p:nvSpPr>
        <p:spPr>
          <a:xfrm>
            <a:off x="438712" y="754650"/>
            <a:ext cx="2766591" cy="548099"/>
          </a:xfrm>
          <a:prstGeom prst="rect">
            <a:avLst/>
          </a:prstGeom>
        </p:spPr>
        <p:txBody>
          <a:bodyPr wrap="none">
            <a:spAutoFit/>
          </a:bodyPr>
          <a:lstStyle/>
          <a:p>
            <a:pPr>
              <a:lnSpc>
                <a:spcPct val="115000"/>
              </a:lnSpc>
              <a:spcAft>
                <a:spcPts val="1200"/>
              </a:spcAft>
            </a:pPr>
            <a:r>
              <a:rPr lang="en-US" sz="2800" b="1" dirty="0">
                <a:latin typeface="Times New Roman" panose="02020603050405020304" pitchFamily="18" charset="0"/>
                <a:ea typeface="Times New Roman" panose="02020603050405020304" pitchFamily="18" charset="0"/>
              </a:rPr>
              <a:t>I. </a:t>
            </a:r>
            <a:r>
              <a:rPr lang="en-US" sz="2800" b="1" dirty="0" err="1">
                <a:latin typeface="Times New Roman" panose="02020603050405020304" pitchFamily="18" charset="0"/>
                <a:ea typeface="Times New Roman" panose="02020603050405020304" pitchFamily="18" charset="0"/>
              </a:rPr>
              <a:t>Yêu</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cầu</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chung</a:t>
            </a:r>
            <a:endParaRPr lang="en-US" sz="2800"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438712" y="1195198"/>
            <a:ext cx="10538951" cy="1083374"/>
          </a:xfrm>
          <a:prstGeom prst="rect">
            <a:avLst/>
          </a:prstGeom>
        </p:spPr>
        <p:txBody>
          <a:bodyPr wrap="square">
            <a:spAutoFit/>
          </a:bodyPr>
          <a:lstStyle/>
          <a:p>
            <a:pPr>
              <a:lnSpc>
                <a:spcPct val="115000"/>
              </a:lnSpc>
              <a:spcAft>
                <a:spcPts val="1200"/>
              </a:spcAft>
            </a:pPr>
            <a:r>
              <a:rPr lang="en-US" sz="2800" b="1" dirty="0">
                <a:latin typeface="Times New Roman" panose="02020603050405020304" pitchFamily="18" charset="0"/>
                <a:ea typeface="Times New Roman" panose="02020603050405020304" pitchFamily="18" charset="0"/>
              </a:rPr>
              <a:t>1. </a:t>
            </a:r>
            <a:r>
              <a:rPr lang="en-US" sz="2800" b="1" dirty="0" err="1">
                <a:latin typeface="Times New Roman" panose="02020603050405020304" pitchFamily="18" charset="0"/>
                <a:ea typeface="Times New Roman" panose="02020603050405020304" pitchFamily="18" charset="0"/>
              </a:rPr>
              <a:t>Viết</a:t>
            </a:r>
            <a:r>
              <a:rPr lang="en-US" sz="2800" b="1" dirty="0">
                <a:latin typeface="Times New Roman" panose="02020603050405020304" pitchFamily="18" charset="0"/>
                <a:ea typeface="Times New Roman" panose="02020603050405020304" pitchFamily="18" charset="0"/>
              </a:rPr>
              <a:t> </a:t>
            </a:r>
            <a:r>
              <a:rPr lang="vi-VN" sz="2800" b="1" dirty="0">
                <a:latin typeface="Times New Roman" panose="02020603050405020304" pitchFamily="18" charset="0"/>
                <a:ea typeface="MS Mincho"/>
              </a:rPr>
              <a:t>đoạn văn ghi lại cảm xúc về bài thơ có sử dụng yếu tố tự sự, miêu tả</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là</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gì</a:t>
            </a:r>
            <a:r>
              <a:rPr lang="en-US" sz="2800" b="1" dirty="0">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sp>
        <p:nvSpPr>
          <p:cNvPr id="6" name="Rectangle 5"/>
          <p:cNvSpPr/>
          <p:nvPr/>
        </p:nvSpPr>
        <p:spPr>
          <a:xfrm>
            <a:off x="4532535" y="317353"/>
            <a:ext cx="3576620" cy="523220"/>
          </a:xfrm>
          <a:prstGeom prst="rect">
            <a:avLst/>
          </a:prstGeom>
        </p:spPr>
        <p:txBody>
          <a:bodyPr wrap="none">
            <a:spAutoFit/>
          </a:bodyPr>
          <a:lstStyle/>
          <a:p>
            <a:r>
              <a:rPr lang="en-US" sz="2800" b="1" dirty="0" err="1">
                <a:solidFill>
                  <a:srgbClr val="7030A0"/>
                </a:solidFill>
                <a:latin typeface="Times New Roman" panose="02020603050405020304" pitchFamily="18" charset="0"/>
                <a:ea typeface="Times New Roman" panose="02020603050405020304" pitchFamily="18" charset="0"/>
              </a:rPr>
              <a:t>Hình</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thành</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kiến</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thức</a:t>
            </a:r>
            <a:r>
              <a:rPr lang="en-US" sz="2800" b="1" dirty="0">
                <a:solidFill>
                  <a:srgbClr val="7030A0"/>
                </a:solidFill>
                <a:latin typeface="Times New Roman" panose="02020603050405020304" pitchFamily="18" charset="0"/>
                <a:ea typeface="Times New Roman" panose="02020603050405020304" pitchFamily="18" charset="0"/>
              </a:rPr>
              <a:t> </a:t>
            </a:r>
            <a:endParaRPr lang="en-US" sz="2800" dirty="0"/>
          </a:p>
        </p:txBody>
      </p:sp>
      <p:pic>
        <p:nvPicPr>
          <p:cNvPr id="8" name="Picture 7"/>
          <p:cNvPicPr>
            <a:picLocks noChangeAspect="1"/>
          </p:cNvPicPr>
          <p:nvPr/>
        </p:nvPicPr>
        <p:blipFill>
          <a:blip r:embed="rId4"/>
          <a:stretch>
            <a:fillRect/>
          </a:stretch>
        </p:blipFill>
        <p:spPr>
          <a:xfrm>
            <a:off x="1173957" y="2278572"/>
            <a:ext cx="9856786" cy="3855527"/>
          </a:xfrm>
          <a:prstGeom prst="rect">
            <a:avLst/>
          </a:prstGeom>
        </p:spPr>
      </p:pic>
      <p:sp>
        <p:nvSpPr>
          <p:cNvPr id="9" name="Rectangle 8"/>
          <p:cNvSpPr/>
          <p:nvPr/>
        </p:nvSpPr>
        <p:spPr>
          <a:xfrm>
            <a:off x="1822007" y="2921368"/>
            <a:ext cx="4092096" cy="2569934"/>
          </a:xfrm>
          <a:prstGeom prst="rect">
            <a:avLst/>
          </a:prstGeom>
        </p:spPr>
        <p:txBody>
          <a:bodyPr wrap="square">
            <a:spAutoFit/>
          </a:bodyPr>
          <a:lstStyle/>
          <a:p>
            <a:pPr>
              <a:lnSpc>
                <a:spcPct val="115000"/>
              </a:lnSpc>
              <a:spcAft>
                <a:spcPts val="0"/>
              </a:spcAft>
              <a:tabLst>
                <a:tab pos="1386840" algn="l"/>
              </a:tabLst>
            </a:pPr>
            <a:r>
              <a:rPr lang="en-US" sz="2800" dirty="0" err="1">
                <a:solidFill>
                  <a:srgbClr val="0D0D0D"/>
                </a:solidFill>
                <a:latin typeface="Times New Roman" panose="02020603050405020304" pitchFamily="18" charset="0"/>
                <a:ea typeface="Times New Roman" panose="02020603050405020304" pitchFamily="18" charset="0"/>
              </a:rPr>
              <a:t>Viết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đoạn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văn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ghi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lại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cảm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xúc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về</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một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bài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thơ</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có</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yếu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tố</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tự</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sự</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miêu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tả</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nêu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lên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những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suy</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nghĩ</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và</a:t>
            </a:r>
            <a:r>
              <a:rPr lang="en-US" sz="2800" dirty="0">
                <a:solidFill>
                  <a:srgbClr val="0D0D0D"/>
                </a:solidFill>
                <a:latin typeface="Times New Roman" panose="02020603050405020304" pitchFamily="18" charset="0"/>
                <a:ea typeface="Times New Roman" panose="02020603050405020304" pitchFamily="18" charset="0"/>
              </a:rPr>
              <a:t> rung </a:t>
            </a:r>
            <a:r>
              <a:rPr lang="en-US" sz="2800" dirty="0" err="1">
                <a:solidFill>
                  <a:srgbClr val="0D0D0D"/>
                </a:solidFill>
                <a:latin typeface="Times New Roman" panose="02020603050405020304" pitchFamily="18" charset="0"/>
                <a:ea typeface="Times New Roman" panose="02020603050405020304" pitchFamily="18" charset="0"/>
              </a:rPr>
              <a:t>động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em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về</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bài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thơ</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đó</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6500873" y="2803201"/>
            <a:ext cx="3811297" cy="3025700"/>
          </a:xfrm>
          <a:prstGeom prst="rect">
            <a:avLst/>
          </a:prstGeom>
        </p:spPr>
        <p:txBody>
          <a:bodyPr wrap="square">
            <a:spAutoFit/>
          </a:bodyPr>
          <a:lstStyle/>
          <a:p>
            <a:pPr>
              <a:lnSpc>
                <a:spcPct val="115000"/>
              </a:lnSpc>
              <a:spcAft>
                <a:spcPts val="0"/>
              </a:spcAft>
              <a:tabLst>
                <a:tab pos="1386840" algn="l"/>
              </a:tabLst>
            </a:pPr>
            <a:r>
              <a:rPr lang="en-US" sz="2800" dirty="0" err="1">
                <a:solidFill>
                  <a:srgbClr val="0D0D0D"/>
                </a:solidFill>
                <a:latin typeface="Times New Roman" panose="02020603050405020304" pitchFamily="18" charset="0"/>
                <a:ea typeface="Times New Roman" panose="02020603050405020304" pitchFamily="18" charset="0"/>
              </a:rPr>
              <a:t>Đoạn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văn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có</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thể</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chỉ</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nêu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cảm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xúc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về</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một</a:t>
            </a:r>
            <a:r>
              <a:rPr lang="en-US" sz="2800" dirty="0">
                <a:solidFill>
                  <a:srgbClr val="0D0D0D"/>
                </a:solidFill>
                <a:latin typeface="Times New Roman" panose="02020603050405020304" pitchFamily="18" charset="0"/>
                <a:ea typeface="Times New Roman" panose="02020603050405020304" pitchFamily="18" charset="0"/>
              </a:rPr>
              <a:t> chi </a:t>
            </a:r>
            <a:r>
              <a:rPr lang="en-US" sz="2800" dirty="0" err="1">
                <a:solidFill>
                  <a:srgbClr val="0D0D0D"/>
                </a:solidFill>
                <a:latin typeface="Times New Roman" panose="02020603050405020304" pitchFamily="18" charset="0"/>
                <a:ea typeface="Times New Roman" panose="02020603050405020304" pitchFamily="18" charset="0"/>
              </a:rPr>
              <a:t>tiết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nội</a:t>
            </a:r>
            <a:r>
              <a:rPr lang="en-US" sz="2800" dirty="0">
                <a:solidFill>
                  <a:srgbClr val="0D0D0D"/>
                </a:solidFill>
                <a:latin typeface="Times New Roman" panose="02020603050405020304" pitchFamily="18" charset="0"/>
                <a:ea typeface="Times New Roman" panose="02020603050405020304" pitchFamily="18" charset="0"/>
              </a:rPr>
              <a:t> dung </a:t>
            </a:r>
            <a:r>
              <a:rPr lang="en-US" sz="2800" dirty="0" err="1">
                <a:solidFill>
                  <a:srgbClr val="0D0D0D"/>
                </a:solidFill>
                <a:latin typeface="Times New Roman" panose="02020603050405020304" pitchFamily="18" charset="0"/>
                <a:ea typeface="Times New Roman" panose="02020603050405020304" pitchFamily="18" charset="0"/>
              </a:rPr>
              <a:t>hoặc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nghệ</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thuật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bài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thơ</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có</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yếu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tố</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tự</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sự</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miêu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tả</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em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có</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ấn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tượng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yêu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thích</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61054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7480"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92100" algn="l" defTabSz="91440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Văn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bản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1: ĐÊM NAY BÁC KHÔNG NGỦ </a:t>
            </a:r>
            <a:endPar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Segoe UI" panose="020B0502040204020203" pitchFamily="34" charset="0"/>
              <a:cs typeface="+mn-cs"/>
            </a:endParaRPr>
          </a:p>
          <a:p>
            <a:pPr marL="0" marR="0" lvl="0" indent="292100" algn="l" defTabSz="91440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Minh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Huệ</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14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4332528" y="911497"/>
            <a:ext cx="369998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ĐỌC HIỂU VĂN 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660400" y="1353283"/>
            <a:ext cx="6096000" cy="1083374"/>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III.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Đọc</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văn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bản</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1" fontAlgn="auto" latinLnBrk="0" hangingPunct="1">
              <a:lnSpc>
                <a:spcPct val="115000"/>
              </a:lnSpc>
              <a:spcBef>
                <a:spcPts val="0"/>
              </a:spcBef>
              <a:spcAft>
                <a:spcPts val="0"/>
              </a:spcAft>
              <a:buClrTx/>
              <a:buSzTx/>
              <a:buFont typeface="+mj-lt"/>
              <a:buAutoNum type="arabicPeriod"/>
              <a:tabLst>
                <a:tab pos="1386840" algn="l"/>
              </a:tabLst>
              <a:defRPr/>
            </a:pPr>
            <a:r>
              <a:rPr lang="en-US" sz="2800" b="1" dirty="0">
                <a:solidFill>
                  <a:srgbClr val="002060"/>
                </a:solidFill>
                <a:latin typeface="Times New Roman" panose="02020603050405020304" pitchFamily="18" charset="0"/>
                <a:ea typeface="MS Mincho"/>
              </a:rPr>
              <a:t>B</a:t>
            </a:r>
            <a:r>
              <a:rPr kumimoji="0" lang="en-US" sz="2800" b="1" i="0" u="none" strike="noStrike" kern="1200" cap="none" spc="0" normalizeH="0" baseline="0" noProof="0" dirty="0" err="1" smtClean="0">
                <a:ln>
                  <a:noFill/>
                </a:ln>
                <a:solidFill>
                  <a:srgbClr val="002060"/>
                </a:solidFill>
                <a:effectLst/>
                <a:uLnTx/>
                <a:uFillTx/>
                <a:latin typeface="Times New Roman" panose="02020603050405020304" pitchFamily="18" charset="0"/>
                <a:ea typeface="MS Mincho"/>
                <a:cs typeface="+mn-cs"/>
              </a:rPr>
              <a:t>ối</a:t>
            </a:r>
            <a:r>
              <a:rPr kumimoji="0" lang="en-US" sz="2800" b="1" i="0" u="none" strike="noStrike" kern="1200" cap="none" spc="0" normalizeH="0" baseline="0" noProof="0" dirty="0" smtClean="0">
                <a:ln>
                  <a:noFill/>
                </a:ln>
                <a:solidFill>
                  <a:srgbClr val="00206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cảnh</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câu</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chuyện</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endParaRPr>
          </a:p>
        </p:txBody>
      </p:sp>
      <p:grpSp>
        <p:nvGrpSpPr>
          <p:cNvPr id="9" name="Group 8"/>
          <p:cNvGrpSpPr/>
          <p:nvPr/>
        </p:nvGrpSpPr>
        <p:grpSpPr>
          <a:xfrm>
            <a:off x="747251" y="2948203"/>
            <a:ext cx="4900921" cy="3358064"/>
            <a:chOff x="3564422" y="2758837"/>
            <a:chExt cx="4900921" cy="3358064"/>
          </a:xfrm>
        </p:grpSpPr>
        <p:sp>
          <p:nvSpPr>
            <p:cNvPr id="17" name="Freeform 16"/>
            <p:cNvSpPr/>
            <p:nvPr/>
          </p:nvSpPr>
          <p:spPr>
            <a:xfrm>
              <a:off x="3916203" y="2905651"/>
              <a:ext cx="4549140" cy="1421606"/>
            </a:xfrm>
            <a:custGeom>
              <a:avLst/>
              <a:gdLst>
                <a:gd name="connsiteX0" fmla="*/ 0 w 4549140"/>
                <a:gd name="connsiteY0" fmla="*/ 0 h 1421606"/>
                <a:gd name="connsiteX1" fmla="*/ 4549140 w 4549140"/>
                <a:gd name="connsiteY1" fmla="*/ 0 h 1421606"/>
                <a:gd name="connsiteX2" fmla="*/ 4549140 w 4549140"/>
                <a:gd name="connsiteY2" fmla="*/ 1421606 h 1421606"/>
                <a:gd name="connsiteX3" fmla="*/ 0 w 4549140"/>
                <a:gd name="connsiteY3" fmla="*/ 1421606 h 1421606"/>
                <a:gd name="connsiteX4" fmla="*/ 0 w 4549140"/>
                <a:gd name="connsiteY4" fmla="*/ 0 h 1421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9140" h="1421606">
                  <a:moveTo>
                    <a:pt x="0" y="0"/>
                  </a:moveTo>
                  <a:lnTo>
                    <a:pt x="4549140" y="0"/>
                  </a:lnTo>
                  <a:lnTo>
                    <a:pt x="4549140" y="1421606"/>
                  </a:lnTo>
                  <a:lnTo>
                    <a:pt x="0" y="1421606"/>
                  </a:lnTo>
                  <a:lnTo>
                    <a:pt x="0" y="0"/>
                  </a:lnTo>
                  <a:close/>
                </a:path>
              </a:pathLst>
            </a:custGeom>
            <a:ln w="28575">
              <a:solidFill>
                <a:schemeClr val="accent6">
                  <a:lumMod val="50000"/>
                </a:schemeClr>
              </a:solid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962901" tIns="95250" rIns="95250" bIns="95250" numCol="1" spcCol="1270" anchor="ctr" anchorCtr="0">
              <a:noAutofit/>
            </a:bodyPr>
            <a:lstStyle/>
            <a:p>
              <a:pPr lvl="0" algn="l" defTabSz="1111250">
                <a:lnSpc>
                  <a:spcPct val="90000"/>
                </a:lnSpc>
                <a:spcBef>
                  <a:spcPct val="0"/>
                </a:spcBef>
                <a:spcAft>
                  <a:spcPct val="35000"/>
                </a:spcAft>
              </a:pPr>
              <a:r>
                <a:rPr lang="nl-NL" sz="2800" i="1" kern="1200" dirty="0" smtClean="0">
                  <a:latin typeface="Times New Roman" panose="02020603050405020304" pitchFamily="18" charset="0"/>
                  <a:cs typeface="Times New Roman" panose="02020603050405020304" pitchFamily="18" charset="0"/>
                </a:rPr>
                <a:t>Bác Hồ</a:t>
              </a:r>
              <a:r>
                <a:rPr lang="nl-NL" sz="2800" kern="1200" dirty="0" smtClean="0">
                  <a:latin typeface="Times New Roman" panose="02020603050405020304" pitchFamily="18" charset="0"/>
                  <a:cs typeface="Times New Roman" panose="02020603050405020304" pitchFamily="18" charset="0"/>
                </a:rPr>
                <a:t>: nhân vật trung tâm </a:t>
              </a:r>
              <a:endParaRPr lang="en-US" sz="2800" kern="1200" dirty="0">
                <a:latin typeface="Times New Roman" panose="02020603050405020304" pitchFamily="18" charset="0"/>
                <a:cs typeface="Times New Roman" panose="02020603050405020304" pitchFamily="18" charset="0"/>
              </a:endParaRPr>
            </a:p>
          </p:txBody>
        </p:sp>
        <p:sp>
          <p:nvSpPr>
            <p:cNvPr id="18" name="Rectangle 17"/>
            <p:cNvSpPr/>
            <p:nvPr/>
          </p:nvSpPr>
          <p:spPr>
            <a:xfrm>
              <a:off x="3564422" y="2758837"/>
              <a:ext cx="1180359" cy="1287343"/>
            </a:xfrm>
            <a:prstGeom prst="rect">
              <a:avLst/>
            </a:prstGeom>
            <a:blipFill rotWithShape="1">
              <a:blip r:embed="rId11"/>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9" name="Freeform 18"/>
            <p:cNvSpPr/>
            <p:nvPr/>
          </p:nvSpPr>
          <p:spPr>
            <a:xfrm>
              <a:off x="3916203" y="4695295"/>
              <a:ext cx="4549140" cy="1421606"/>
            </a:xfrm>
            <a:custGeom>
              <a:avLst/>
              <a:gdLst>
                <a:gd name="connsiteX0" fmla="*/ 0 w 4549140"/>
                <a:gd name="connsiteY0" fmla="*/ 0 h 1421606"/>
                <a:gd name="connsiteX1" fmla="*/ 4549140 w 4549140"/>
                <a:gd name="connsiteY1" fmla="*/ 0 h 1421606"/>
                <a:gd name="connsiteX2" fmla="*/ 4549140 w 4549140"/>
                <a:gd name="connsiteY2" fmla="*/ 1421606 h 1421606"/>
                <a:gd name="connsiteX3" fmla="*/ 0 w 4549140"/>
                <a:gd name="connsiteY3" fmla="*/ 1421606 h 1421606"/>
                <a:gd name="connsiteX4" fmla="*/ 0 w 4549140"/>
                <a:gd name="connsiteY4" fmla="*/ 0 h 1421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9140" h="1421606">
                  <a:moveTo>
                    <a:pt x="0" y="0"/>
                  </a:moveTo>
                  <a:lnTo>
                    <a:pt x="4549140" y="0"/>
                  </a:lnTo>
                  <a:lnTo>
                    <a:pt x="4549140" y="1421606"/>
                  </a:lnTo>
                  <a:lnTo>
                    <a:pt x="0" y="1421606"/>
                  </a:lnTo>
                  <a:lnTo>
                    <a:pt x="0" y="0"/>
                  </a:lnTo>
                  <a:close/>
                </a:path>
              </a:pathLst>
            </a:custGeom>
            <a:ln w="28575">
              <a:solidFill>
                <a:schemeClr val="accent6">
                  <a:lumMod val="50000"/>
                </a:schemeClr>
              </a:solid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962901" tIns="95250" rIns="95250" bIns="95250" numCol="1" spcCol="1270" anchor="ctr" anchorCtr="0">
              <a:noAutofit/>
            </a:bodyPr>
            <a:lstStyle/>
            <a:p>
              <a:pPr lvl="0" algn="l" defTabSz="1111250">
                <a:lnSpc>
                  <a:spcPct val="90000"/>
                </a:lnSpc>
                <a:spcBef>
                  <a:spcPct val="0"/>
                </a:spcBef>
                <a:spcAft>
                  <a:spcPct val="35000"/>
                </a:spcAft>
              </a:pPr>
              <a:r>
                <a:rPr lang="nl-NL" sz="2600" i="1" kern="1200" dirty="0" smtClean="0">
                  <a:latin typeface="Times New Roman" panose="02020603050405020304" pitchFamily="18" charset="0"/>
                  <a:cs typeface="Times New Roman" panose="02020603050405020304" pitchFamily="18" charset="0"/>
                </a:rPr>
                <a:t>Anh đội viên</a:t>
              </a:r>
              <a:r>
                <a:rPr lang="nl-NL" sz="2600" kern="1200" dirty="0" smtClean="0">
                  <a:latin typeface="Times New Roman" panose="02020603050405020304" pitchFamily="18" charset="0"/>
                  <a:cs typeface="Times New Roman" panose="02020603050405020304" pitchFamily="18" charset="0"/>
                </a:rPr>
                <a:t>: vừa là người chứng kiến vừa là người tham gia vào câu chuyện </a:t>
              </a:r>
              <a:endParaRPr lang="en-US" sz="2600" kern="1200" dirty="0">
                <a:latin typeface="Times New Roman" panose="02020603050405020304" pitchFamily="18" charset="0"/>
                <a:cs typeface="Times New Roman" panose="02020603050405020304" pitchFamily="18" charset="0"/>
              </a:endParaRPr>
            </a:p>
          </p:txBody>
        </p:sp>
        <p:sp>
          <p:nvSpPr>
            <p:cNvPr id="20" name="Rectangle 19"/>
            <p:cNvSpPr/>
            <p:nvPr/>
          </p:nvSpPr>
          <p:spPr>
            <a:xfrm>
              <a:off x="3564423" y="4437869"/>
              <a:ext cx="1180358" cy="1287343"/>
            </a:xfrm>
            <a:prstGeom prst="rect">
              <a:avLst/>
            </a:prstGeom>
            <a:blipFill rotWithShape="1">
              <a:blip r:embed="rId12"/>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sp>
        <p:nvSpPr>
          <p:cNvPr id="21" name="Rectangle 20"/>
          <p:cNvSpPr/>
          <p:nvPr/>
        </p:nvSpPr>
        <p:spPr>
          <a:xfrm>
            <a:off x="747251" y="2281386"/>
            <a:ext cx="7343677" cy="548099"/>
          </a:xfrm>
          <a:prstGeom prst="rect">
            <a:avLst/>
          </a:prstGeom>
        </p:spPr>
        <p:txBody>
          <a:bodyPr wrap="none">
            <a:spAutoFit/>
          </a:bodyPr>
          <a:lstStyle/>
          <a:p>
            <a:pPr marL="457200" lvl="0" indent="-457200">
              <a:lnSpc>
                <a:spcPct val="115000"/>
              </a:lnSpc>
              <a:spcAft>
                <a:spcPts val="0"/>
              </a:spcAft>
              <a:buSzPts val="1400"/>
              <a:buFont typeface="Wingdings" panose="05000000000000000000" pitchFamily="2" charset="2"/>
              <a:buChar char="v"/>
              <a:tabLst>
                <a:tab pos="1386840" algn="l"/>
              </a:tabLst>
            </a:pPr>
            <a:r>
              <a:rPr lang="en-US" sz="2800" b="1" dirty="0">
                <a:solidFill>
                  <a:srgbClr val="FF0000"/>
                </a:solidFill>
                <a:latin typeface="Times New Roman" panose="02020603050405020304" pitchFamily="18" charset="0"/>
                <a:ea typeface="MS Mincho"/>
              </a:rPr>
              <a:t>Hai </a:t>
            </a:r>
            <a:r>
              <a:rPr lang="en-US" sz="2800" b="1" dirty="0" err="1">
                <a:solidFill>
                  <a:srgbClr val="FF0000"/>
                </a:solidFill>
                <a:latin typeface="Times New Roman" panose="02020603050405020304" pitchFamily="18" charset="0"/>
                <a:ea typeface="MS Mincho"/>
              </a:rPr>
              <a:t>nhân</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vật</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chính</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anh</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đội</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viên</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và</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Bác</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Hồ</a:t>
            </a:r>
            <a:endParaRPr lang="en-US" sz="2800" b="1" dirty="0">
              <a:solidFill>
                <a:srgbClr val="FF0000"/>
              </a:solidFill>
              <a:effectLst/>
              <a:latin typeface="Times New Roman" panose="02020603050405020304" pitchFamily="18" charset="0"/>
              <a:ea typeface="Times New Roman" panose="02020603050405020304" pitchFamily="18" charset="0"/>
            </a:endParaRPr>
          </a:p>
        </p:txBody>
      </p:sp>
      <p:sp>
        <p:nvSpPr>
          <p:cNvPr id="22" name="Right Arrow 21"/>
          <p:cNvSpPr/>
          <p:nvPr/>
        </p:nvSpPr>
        <p:spPr>
          <a:xfrm>
            <a:off x="5736449" y="3958675"/>
            <a:ext cx="415902" cy="1359918"/>
          </a:xfrm>
          <a:prstGeom prst="right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236180" y="3063638"/>
            <a:ext cx="2226702" cy="3149992"/>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nl-NL" sz="2400" dirty="0">
                <a:solidFill>
                  <a:srgbClr val="0D0D0D"/>
                </a:solidFill>
                <a:latin typeface="Times New Roman" panose="02020603050405020304" pitchFamily="18" charset="0"/>
                <a:ea typeface="MS Mincho"/>
              </a:rPr>
              <a:t>Hình tượng Bác Hồ hiện lên qua cái nhìn và tâm trạng của anh chiến sỹ, qua cả những lời đối thoại giữa hai người</a:t>
            </a:r>
            <a:endParaRPr lang="en-US" sz="2400" dirty="0"/>
          </a:p>
        </p:txBody>
      </p:sp>
      <p:sp>
        <p:nvSpPr>
          <p:cNvPr id="23" name="Right Arrow 22"/>
          <p:cNvSpPr/>
          <p:nvPr/>
        </p:nvSpPr>
        <p:spPr>
          <a:xfrm>
            <a:off x="8546711" y="4147269"/>
            <a:ext cx="415902" cy="1359918"/>
          </a:xfrm>
          <a:prstGeom prst="right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9046443" y="3063638"/>
            <a:ext cx="2331236" cy="3149992"/>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marL="119380">
              <a:spcAft>
                <a:spcPts val="0"/>
              </a:spcAft>
              <a:tabLst>
                <a:tab pos="1386840" algn="l"/>
              </a:tabLst>
            </a:pPr>
            <a:r>
              <a:rPr lang="vi-VN" sz="2400">
                <a:solidFill>
                  <a:srgbClr val="0D0D0D"/>
                </a:solidFill>
                <a:latin typeface="Times New Roman" panose="02020603050405020304" pitchFamily="18" charset="0"/>
                <a:ea typeface="MS Mincho"/>
              </a:rPr>
              <a:t>Bác hiện ra một cách tự nhiên, có tính khách quan lại vừa  được đặt trong mối quan hệ gần gũi ám áp với người chiến sĩ.</a:t>
            </a:r>
            <a:endParaRPr lang="en-US" sz="20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90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circle(in)">
                                      <p:cBhvr>
                                        <p:cTn id="12" dur="20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circle(in)">
                                      <p:cBhvr>
                                        <p:cTn id="17" dur="20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circle(in)">
                                      <p:cBhvr>
                                        <p:cTn id="22" dur="20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circle(in)">
                                      <p:cBhvr>
                                        <p:cTn id="27"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8" grpId="0" animBg="1"/>
      <p:bldP spid="23" grpId="0" animBg="1"/>
      <p:bldP spid="24"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3"/>
          <a:stretch>
            <a:fillRect/>
          </a:stretch>
        </p:blipFill>
        <p:spPr>
          <a:xfrm>
            <a:off x="3746042" y="-117447"/>
            <a:ext cx="4712616" cy="1146147"/>
          </a:xfrm>
          <a:prstGeom prst="rect">
            <a:avLst/>
          </a:prstGeom>
        </p:spPr>
      </p:pic>
      <p:sp>
        <p:nvSpPr>
          <p:cNvPr id="4" name="Rectangle 3"/>
          <p:cNvSpPr/>
          <p:nvPr/>
        </p:nvSpPr>
        <p:spPr>
          <a:xfrm>
            <a:off x="438712" y="754650"/>
            <a:ext cx="2766591" cy="548099"/>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Yêu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cầu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chung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4532535" y="317353"/>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369873" y="1188786"/>
            <a:ext cx="10275057" cy="587853"/>
          </a:xfrm>
          <a:prstGeom prst="rect">
            <a:avLst/>
          </a:prstGeom>
        </p:spPr>
        <p:txBody>
          <a:bodyPr wrap="none">
            <a:spAutoFit/>
          </a:bodyPr>
          <a:lstStyle/>
          <a:p>
            <a:pPr>
              <a:lnSpc>
                <a:spcPct val="115000"/>
              </a:lnSpc>
              <a:spcAft>
                <a:spcPts val="0"/>
              </a:spcAft>
              <a:tabLst>
                <a:tab pos="1386840" algn="l"/>
              </a:tabLst>
            </a:pPr>
            <a:r>
              <a:rPr lang="en-US" sz="2800" b="1" dirty="0">
                <a:latin typeface="Times New Roman" panose="02020603050405020304" pitchFamily="18" charset="0"/>
                <a:ea typeface="MS Mincho"/>
              </a:rPr>
              <a:t>2. </a:t>
            </a:r>
            <a:r>
              <a:rPr lang="en-US" sz="2800" b="1" dirty="0" err="1">
                <a:latin typeface="Times New Roman" panose="02020603050405020304" pitchFamily="18" charset="0"/>
                <a:ea typeface="MS Mincho"/>
              </a:rPr>
              <a:t>Yêu</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cầu</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đối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với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bài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văn</a:t>
            </a:r>
            <a:r>
              <a:rPr lang="en-US" sz="2800" b="1">
                <a:latin typeface="Times New Roman" panose="02020603050405020304" pitchFamily="18" charset="0"/>
                <a:ea typeface="MS Mincho"/>
              </a:rPr>
              <a:t> </a:t>
            </a:r>
            <a:r>
              <a:rPr lang="vi-VN" sz="2800" b="1" smtClean="0">
                <a:latin typeface="Times New Roman" panose="02020603050405020304" pitchFamily="18" charset="0"/>
                <a:ea typeface="MS Mincho"/>
              </a:rPr>
              <a:t> </a:t>
            </a:r>
            <a:r>
              <a:rPr lang="vi-VN" sz="2800" b="1" dirty="0">
                <a:latin typeface="Times New Roman" panose="02020603050405020304" pitchFamily="18" charset="0"/>
                <a:ea typeface="MS Mincho"/>
              </a:rPr>
              <a:t>có sử dụng yếu tố tự sự, miêu tả</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là</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gì</a:t>
            </a:r>
            <a:r>
              <a:rPr lang="en-US" sz="2800" b="1" dirty="0" smtClean="0">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grpSp>
        <p:nvGrpSpPr>
          <p:cNvPr id="13" name="Group 12"/>
          <p:cNvGrpSpPr/>
          <p:nvPr/>
        </p:nvGrpSpPr>
        <p:grpSpPr>
          <a:xfrm>
            <a:off x="1382866" y="2171021"/>
            <a:ext cx="9438968" cy="3176588"/>
            <a:chOff x="2032614" y="1840705"/>
            <a:chExt cx="8126770" cy="3176588"/>
          </a:xfrm>
        </p:grpSpPr>
        <p:sp>
          <p:nvSpPr>
            <p:cNvPr id="14" name="Freeform 13"/>
            <p:cNvSpPr/>
            <p:nvPr/>
          </p:nvSpPr>
          <p:spPr>
            <a:xfrm rot="16200000">
              <a:off x="1767899" y="2105420"/>
              <a:ext cx="3176588" cy="2647157"/>
            </a:xfrm>
            <a:custGeom>
              <a:avLst/>
              <a:gdLst>
                <a:gd name="connsiteX0" fmla="*/ 0 w 2647156"/>
                <a:gd name="connsiteY0" fmla="*/ 132358 h 3176587"/>
                <a:gd name="connsiteX1" fmla="*/ 132358 w 2647156"/>
                <a:gd name="connsiteY1" fmla="*/ 0 h 3176587"/>
                <a:gd name="connsiteX2" fmla="*/ 2514798 w 2647156"/>
                <a:gd name="connsiteY2" fmla="*/ 0 h 3176587"/>
                <a:gd name="connsiteX3" fmla="*/ 2647156 w 2647156"/>
                <a:gd name="connsiteY3" fmla="*/ 132358 h 3176587"/>
                <a:gd name="connsiteX4" fmla="*/ 2647156 w 2647156"/>
                <a:gd name="connsiteY4" fmla="*/ 3044229 h 3176587"/>
                <a:gd name="connsiteX5" fmla="*/ 2514798 w 2647156"/>
                <a:gd name="connsiteY5" fmla="*/ 3176587 h 3176587"/>
                <a:gd name="connsiteX6" fmla="*/ 132358 w 2647156"/>
                <a:gd name="connsiteY6" fmla="*/ 3176587 h 3176587"/>
                <a:gd name="connsiteX7" fmla="*/ 0 w 2647156"/>
                <a:gd name="connsiteY7" fmla="*/ 3044229 h 3176587"/>
                <a:gd name="connsiteX8" fmla="*/ 0 w 2647156"/>
                <a:gd name="connsiteY8" fmla="*/ 132358 h 317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7156" h="3176587">
                  <a:moveTo>
                    <a:pt x="2536857" y="1"/>
                  </a:moveTo>
                  <a:cubicBezTo>
                    <a:pt x="2597773" y="1"/>
                    <a:pt x="2647156" y="71111"/>
                    <a:pt x="2647156" y="158830"/>
                  </a:cubicBezTo>
                  <a:lnTo>
                    <a:pt x="2647156" y="3017757"/>
                  </a:lnTo>
                  <a:cubicBezTo>
                    <a:pt x="2647156" y="3105476"/>
                    <a:pt x="2597773" y="3176586"/>
                    <a:pt x="2536857" y="3176586"/>
                  </a:cubicBezTo>
                  <a:lnTo>
                    <a:pt x="110299" y="3176586"/>
                  </a:lnTo>
                  <a:cubicBezTo>
                    <a:pt x="49383" y="3176586"/>
                    <a:pt x="0" y="3105476"/>
                    <a:pt x="0" y="3017757"/>
                  </a:cubicBezTo>
                  <a:lnTo>
                    <a:pt x="0" y="158830"/>
                  </a:lnTo>
                  <a:cubicBezTo>
                    <a:pt x="0" y="71111"/>
                    <a:pt x="49383" y="1"/>
                    <a:pt x="110299" y="1"/>
                  </a:cubicBezTo>
                  <a:lnTo>
                    <a:pt x="2536857" y="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1785" tIns="102869" rIns="133351" bIns="2117726" numCol="1" spcCol="1270" anchor="t" anchorCtr="0">
              <a:noAutofit/>
            </a:bodyPr>
            <a:lstStyle/>
            <a:p>
              <a:pPr lvl="0" algn="r" defTabSz="1333500">
                <a:lnSpc>
                  <a:spcPct val="90000"/>
                </a:lnSpc>
                <a:spcBef>
                  <a:spcPct val="0"/>
                </a:spcBef>
                <a:spcAft>
                  <a:spcPct val="35000"/>
                </a:spcAft>
              </a:pPr>
              <a:endParaRPr lang="en-US" sz="3000" kern="1200" dirty="0"/>
            </a:p>
          </p:txBody>
        </p:sp>
        <p:sp>
          <p:nvSpPr>
            <p:cNvPr id="15" name="Freeform 14"/>
            <p:cNvSpPr/>
            <p:nvPr/>
          </p:nvSpPr>
          <p:spPr>
            <a:xfrm>
              <a:off x="2261179" y="1955684"/>
              <a:ext cx="2272997" cy="3061608"/>
            </a:xfrm>
            <a:custGeom>
              <a:avLst/>
              <a:gdLst>
                <a:gd name="connsiteX0" fmla="*/ 0 w 1972131"/>
                <a:gd name="connsiteY0" fmla="*/ 0 h 3176587"/>
                <a:gd name="connsiteX1" fmla="*/ 1972131 w 1972131"/>
                <a:gd name="connsiteY1" fmla="*/ 0 h 3176587"/>
                <a:gd name="connsiteX2" fmla="*/ 1972131 w 1972131"/>
                <a:gd name="connsiteY2" fmla="*/ 3176587 h 3176587"/>
                <a:gd name="connsiteX3" fmla="*/ 0 w 1972131"/>
                <a:gd name="connsiteY3" fmla="*/ 3176587 h 3176587"/>
                <a:gd name="connsiteX4" fmla="*/ 0 w 1972131"/>
                <a:gd name="connsiteY4" fmla="*/ 0 h 317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131" h="3176587">
                  <a:moveTo>
                    <a:pt x="0" y="0"/>
                  </a:moveTo>
                  <a:lnTo>
                    <a:pt x="1972131" y="0"/>
                  </a:lnTo>
                  <a:lnTo>
                    <a:pt x="1972131" y="3176587"/>
                  </a:lnTo>
                  <a:lnTo>
                    <a:pt x="0" y="3176587"/>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96012" rIns="0" bIns="0" numCol="1" spcCol="1270" anchor="t" anchorCtr="0">
              <a:noAutofit/>
            </a:bodyPr>
            <a:lstStyle/>
            <a:p>
              <a:pPr lvl="0" algn="l" defTabSz="1244600">
                <a:lnSpc>
                  <a:spcPct val="90000"/>
                </a:lnSpc>
                <a:spcBef>
                  <a:spcPct val="0"/>
                </a:spcBef>
                <a:spcAft>
                  <a:spcPct val="35000"/>
                </a:spcAft>
              </a:pPr>
              <a:r>
                <a:rPr lang="vi-VN" sz="2800" kern="1200" dirty="0" smtClean="0">
                  <a:latin typeface="+mj-lt"/>
                </a:rPr>
                <a:t>Đọc kĩ để hiểu bài thơ; chú ý các yếu tố tự sự, miêu tả và tác dụng của các yếu tố này trong việc thể hiện nội dung.</a:t>
              </a:r>
              <a:endParaRPr lang="en-US" sz="2800" kern="1200" dirty="0">
                <a:latin typeface="+mj-lt"/>
              </a:endParaRPr>
            </a:p>
          </p:txBody>
        </p:sp>
        <p:sp>
          <p:nvSpPr>
            <p:cNvPr id="16" name="Freeform 15"/>
            <p:cNvSpPr/>
            <p:nvPr/>
          </p:nvSpPr>
          <p:spPr>
            <a:xfrm rot="16200000">
              <a:off x="4507705" y="2105420"/>
              <a:ext cx="3176588" cy="2647157"/>
            </a:xfrm>
            <a:custGeom>
              <a:avLst/>
              <a:gdLst>
                <a:gd name="connsiteX0" fmla="*/ 0 w 2647156"/>
                <a:gd name="connsiteY0" fmla="*/ 132358 h 3176587"/>
                <a:gd name="connsiteX1" fmla="*/ 132358 w 2647156"/>
                <a:gd name="connsiteY1" fmla="*/ 0 h 3176587"/>
                <a:gd name="connsiteX2" fmla="*/ 2514798 w 2647156"/>
                <a:gd name="connsiteY2" fmla="*/ 0 h 3176587"/>
                <a:gd name="connsiteX3" fmla="*/ 2647156 w 2647156"/>
                <a:gd name="connsiteY3" fmla="*/ 132358 h 3176587"/>
                <a:gd name="connsiteX4" fmla="*/ 2647156 w 2647156"/>
                <a:gd name="connsiteY4" fmla="*/ 3044229 h 3176587"/>
                <a:gd name="connsiteX5" fmla="*/ 2514798 w 2647156"/>
                <a:gd name="connsiteY5" fmla="*/ 3176587 h 3176587"/>
                <a:gd name="connsiteX6" fmla="*/ 132358 w 2647156"/>
                <a:gd name="connsiteY6" fmla="*/ 3176587 h 3176587"/>
                <a:gd name="connsiteX7" fmla="*/ 0 w 2647156"/>
                <a:gd name="connsiteY7" fmla="*/ 3044229 h 3176587"/>
                <a:gd name="connsiteX8" fmla="*/ 0 w 2647156"/>
                <a:gd name="connsiteY8" fmla="*/ 132358 h 317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7156" h="3176587">
                  <a:moveTo>
                    <a:pt x="2536857" y="1"/>
                  </a:moveTo>
                  <a:cubicBezTo>
                    <a:pt x="2597773" y="1"/>
                    <a:pt x="2647156" y="71111"/>
                    <a:pt x="2647156" y="158830"/>
                  </a:cubicBezTo>
                  <a:lnTo>
                    <a:pt x="2647156" y="3017757"/>
                  </a:lnTo>
                  <a:cubicBezTo>
                    <a:pt x="2647156" y="3105476"/>
                    <a:pt x="2597773" y="3176586"/>
                    <a:pt x="2536857" y="3176586"/>
                  </a:cubicBezTo>
                  <a:lnTo>
                    <a:pt x="110299" y="3176586"/>
                  </a:lnTo>
                  <a:cubicBezTo>
                    <a:pt x="49383" y="3176586"/>
                    <a:pt x="0" y="3105476"/>
                    <a:pt x="0" y="3017757"/>
                  </a:cubicBezTo>
                  <a:lnTo>
                    <a:pt x="0" y="158830"/>
                  </a:lnTo>
                  <a:cubicBezTo>
                    <a:pt x="0" y="71111"/>
                    <a:pt x="49383" y="1"/>
                    <a:pt x="110299" y="1"/>
                  </a:cubicBezTo>
                  <a:lnTo>
                    <a:pt x="2536857" y="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1785" tIns="96012" rIns="124461" bIns="2117726" numCol="1" spcCol="1270" anchor="t" anchorCtr="0">
              <a:noAutofit/>
            </a:bodyPr>
            <a:lstStyle/>
            <a:p>
              <a:pPr lvl="0" algn="r" defTabSz="1244600">
                <a:lnSpc>
                  <a:spcPct val="90000"/>
                </a:lnSpc>
                <a:spcBef>
                  <a:spcPct val="0"/>
                </a:spcBef>
                <a:spcAft>
                  <a:spcPct val="35000"/>
                </a:spcAft>
              </a:pPr>
              <a:endParaRPr lang="en-US" sz="2800" kern="1200" dirty="0">
                <a:latin typeface="+mj-lt"/>
              </a:endParaRPr>
            </a:p>
          </p:txBody>
        </p:sp>
        <p:sp>
          <p:nvSpPr>
            <p:cNvPr id="17" name="Flowchart: Extract 16"/>
            <p:cNvSpPr/>
            <p:nvPr/>
          </p:nvSpPr>
          <p:spPr>
            <a:xfrm rot="5400000">
              <a:off x="4552299" y="4364677"/>
              <a:ext cx="466715" cy="397073"/>
            </a:xfrm>
            <a:prstGeom prst="flowChartExtra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8" name="Freeform 17"/>
            <p:cNvSpPr/>
            <p:nvPr/>
          </p:nvSpPr>
          <p:spPr>
            <a:xfrm>
              <a:off x="5037137" y="2058923"/>
              <a:ext cx="2236847" cy="2958369"/>
            </a:xfrm>
            <a:custGeom>
              <a:avLst/>
              <a:gdLst>
                <a:gd name="connsiteX0" fmla="*/ 0 w 1972131"/>
                <a:gd name="connsiteY0" fmla="*/ 0 h 3176587"/>
                <a:gd name="connsiteX1" fmla="*/ 1972131 w 1972131"/>
                <a:gd name="connsiteY1" fmla="*/ 0 h 3176587"/>
                <a:gd name="connsiteX2" fmla="*/ 1972131 w 1972131"/>
                <a:gd name="connsiteY2" fmla="*/ 3176587 h 3176587"/>
                <a:gd name="connsiteX3" fmla="*/ 0 w 1972131"/>
                <a:gd name="connsiteY3" fmla="*/ 3176587 h 3176587"/>
                <a:gd name="connsiteX4" fmla="*/ 0 w 1972131"/>
                <a:gd name="connsiteY4" fmla="*/ 0 h 317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131" h="3176587">
                  <a:moveTo>
                    <a:pt x="0" y="0"/>
                  </a:moveTo>
                  <a:lnTo>
                    <a:pt x="1972131" y="0"/>
                  </a:lnTo>
                  <a:lnTo>
                    <a:pt x="1972131" y="3176587"/>
                  </a:lnTo>
                  <a:lnTo>
                    <a:pt x="0" y="3176587"/>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96012" rIns="0" bIns="0" numCol="1" spcCol="1270" anchor="t" anchorCtr="0">
              <a:noAutofit/>
            </a:bodyPr>
            <a:lstStyle/>
            <a:p>
              <a:pPr lvl="0" algn="l"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Lựa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chọn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một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yếu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tố</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nội</a:t>
              </a:r>
              <a:r>
                <a:rPr lang="en-US" sz="2800" kern="1200" dirty="0" smtClean="0">
                  <a:latin typeface="Times New Roman" panose="02020603050405020304" pitchFamily="18" charset="0"/>
                  <a:cs typeface="Times New Roman" panose="02020603050405020304" pitchFamily="18" charset="0"/>
                </a:rPr>
                <a:t> dung </a:t>
              </a:r>
              <a:r>
                <a:rPr lang="en-US" sz="2800" kern="1200" dirty="0" err="1" smtClean="0">
                  <a:latin typeface="Times New Roman" panose="02020603050405020304" pitchFamily="18" charset="0"/>
                  <a:cs typeface="Times New Roman" panose="02020603050405020304" pitchFamily="18" charset="0"/>
                </a:rPr>
                <a:t>hoặc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nghệ</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thuật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trong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bài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thơ</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em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thấy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ấn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tượng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yêu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thích</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9" name="Freeform 18"/>
            <p:cNvSpPr/>
            <p:nvPr/>
          </p:nvSpPr>
          <p:spPr>
            <a:xfrm rot="16200000">
              <a:off x="7247512" y="2105420"/>
              <a:ext cx="3176588" cy="2647157"/>
            </a:xfrm>
            <a:custGeom>
              <a:avLst/>
              <a:gdLst>
                <a:gd name="connsiteX0" fmla="*/ 0 w 2647156"/>
                <a:gd name="connsiteY0" fmla="*/ 132358 h 3176587"/>
                <a:gd name="connsiteX1" fmla="*/ 132358 w 2647156"/>
                <a:gd name="connsiteY1" fmla="*/ 0 h 3176587"/>
                <a:gd name="connsiteX2" fmla="*/ 2514798 w 2647156"/>
                <a:gd name="connsiteY2" fmla="*/ 0 h 3176587"/>
                <a:gd name="connsiteX3" fmla="*/ 2647156 w 2647156"/>
                <a:gd name="connsiteY3" fmla="*/ 132358 h 3176587"/>
                <a:gd name="connsiteX4" fmla="*/ 2647156 w 2647156"/>
                <a:gd name="connsiteY4" fmla="*/ 3044229 h 3176587"/>
                <a:gd name="connsiteX5" fmla="*/ 2514798 w 2647156"/>
                <a:gd name="connsiteY5" fmla="*/ 3176587 h 3176587"/>
                <a:gd name="connsiteX6" fmla="*/ 132358 w 2647156"/>
                <a:gd name="connsiteY6" fmla="*/ 3176587 h 3176587"/>
                <a:gd name="connsiteX7" fmla="*/ 0 w 2647156"/>
                <a:gd name="connsiteY7" fmla="*/ 3044229 h 3176587"/>
                <a:gd name="connsiteX8" fmla="*/ 0 w 2647156"/>
                <a:gd name="connsiteY8" fmla="*/ 132358 h 317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7156" h="3176587">
                  <a:moveTo>
                    <a:pt x="2536857" y="1"/>
                  </a:moveTo>
                  <a:cubicBezTo>
                    <a:pt x="2597773" y="1"/>
                    <a:pt x="2647156" y="71111"/>
                    <a:pt x="2647156" y="158830"/>
                  </a:cubicBezTo>
                  <a:lnTo>
                    <a:pt x="2647156" y="3017757"/>
                  </a:lnTo>
                  <a:cubicBezTo>
                    <a:pt x="2647156" y="3105476"/>
                    <a:pt x="2597773" y="3176586"/>
                    <a:pt x="2536857" y="3176586"/>
                  </a:cubicBezTo>
                  <a:lnTo>
                    <a:pt x="110299" y="3176586"/>
                  </a:lnTo>
                  <a:cubicBezTo>
                    <a:pt x="49383" y="3176586"/>
                    <a:pt x="0" y="3105476"/>
                    <a:pt x="0" y="3017757"/>
                  </a:cubicBezTo>
                  <a:lnTo>
                    <a:pt x="0" y="158830"/>
                  </a:lnTo>
                  <a:cubicBezTo>
                    <a:pt x="0" y="71111"/>
                    <a:pt x="49383" y="1"/>
                    <a:pt x="110299" y="1"/>
                  </a:cubicBezTo>
                  <a:lnTo>
                    <a:pt x="2536857" y="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1785" tIns="96012" rIns="124461" bIns="2117725" numCol="1" spcCol="1270" anchor="t" anchorCtr="0">
              <a:noAutofit/>
            </a:bodyPr>
            <a:lstStyle/>
            <a:p>
              <a:pPr lvl="0" algn="r" defTabSz="1244600">
                <a:lnSpc>
                  <a:spcPct val="90000"/>
                </a:lnSpc>
                <a:spcBef>
                  <a:spcPct val="0"/>
                </a:spcBef>
                <a:spcAft>
                  <a:spcPct val="35000"/>
                </a:spcAft>
              </a:pPr>
              <a:endParaRPr lang="en-US" sz="2800" kern="1200" dirty="0">
                <a:latin typeface="+mj-lt"/>
              </a:endParaRPr>
            </a:p>
          </p:txBody>
        </p:sp>
        <p:sp>
          <p:nvSpPr>
            <p:cNvPr id="20" name="Flowchart: Extract 19"/>
            <p:cNvSpPr/>
            <p:nvPr/>
          </p:nvSpPr>
          <p:spPr>
            <a:xfrm rot="5400000">
              <a:off x="7292106" y="4364677"/>
              <a:ext cx="466715" cy="397073"/>
            </a:xfrm>
            <a:prstGeom prst="flowChartExtra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1" name="Freeform 20"/>
            <p:cNvSpPr/>
            <p:nvPr/>
          </p:nvSpPr>
          <p:spPr>
            <a:xfrm>
              <a:off x="7724002" y="2058923"/>
              <a:ext cx="2289790" cy="2958369"/>
            </a:xfrm>
            <a:custGeom>
              <a:avLst/>
              <a:gdLst>
                <a:gd name="connsiteX0" fmla="*/ 0 w 1972131"/>
                <a:gd name="connsiteY0" fmla="*/ 0 h 3176587"/>
                <a:gd name="connsiteX1" fmla="*/ 1972131 w 1972131"/>
                <a:gd name="connsiteY1" fmla="*/ 0 h 3176587"/>
                <a:gd name="connsiteX2" fmla="*/ 1972131 w 1972131"/>
                <a:gd name="connsiteY2" fmla="*/ 3176587 h 3176587"/>
                <a:gd name="connsiteX3" fmla="*/ 0 w 1972131"/>
                <a:gd name="connsiteY3" fmla="*/ 3176587 h 3176587"/>
                <a:gd name="connsiteX4" fmla="*/ 0 w 1972131"/>
                <a:gd name="connsiteY4" fmla="*/ 0 h 317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131" h="3176587">
                  <a:moveTo>
                    <a:pt x="0" y="0"/>
                  </a:moveTo>
                  <a:lnTo>
                    <a:pt x="1972131" y="0"/>
                  </a:lnTo>
                  <a:lnTo>
                    <a:pt x="1972131" y="3176587"/>
                  </a:lnTo>
                  <a:lnTo>
                    <a:pt x="0" y="3176587"/>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96012" rIns="0" bIns="0" numCol="1" spcCol="1270" anchor="t" anchorCtr="0">
              <a:noAutofit/>
            </a:bodyPr>
            <a:lstStyle/>
            <a:p>
              <a:pPr lvl="0" algn="l" defTabSz="1244600">
                <a:lnSpc>
                  <a:spcPct val="90000"/>
                </a:lnSpc>
                <a:spcBef>
                  <a:spcPct val="0"/>
                </a:spcBef>
                <a:spcAft>
                  <a:spcPct val="35000"/>
                </a:spcAft>
              </a:pPr>
              <a:r>
                <a:rPr lang="vi-VN" sz="2800" kern="1200" dirty="0" smtClean="0">
                  <a:latin typeface="+mj-lt"/>
                </a:rPr>
                <a:t>Viết đoạn văn nêu rõ: Em thích nhất chi tiết, yếu tố,... nào trong bài thơ? Vì sao?</a:t>
              </a:r>
              <a:endParaRPr lang="en-US" sz="2800" kern="1200" dirty="0">
                <a:latin typeface="+mj-lt"/>
              </a:endParaRPr>
            </a:p>
          </p:txBody>
        </p:sp>
      </p:grpSp>
    </p:spTree>
    <p:extLst>
      <p:ext uri="{BB962C8B-B14F-4D97-AF65-F5344CB8AC3E}">
        <p14:creationId xmlns:p14="http://schemas.microsoft.com/office/powerpoint/2010/main" val="3730042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3"/>
          <a:stretch>
            <a:fillRect/>
          </a:stretch>
        </p:blipFill>
        <p:spPr>
          <a:xfrm>
            <a:off x="3746042" y="-117447"/>
            <a:ext cx="4712616" cy="1146147"/>
          </a:xfrm>
          <a:prstGeom prst="rect">
            <a:avLst/>
          </a:prstGeom>
        </p:spPr>
      </p:pic>
      <p:sp>
        <p:nvSpPr>
          <p:cNvPr id="4" name="Rectangle 3"/>
          <p:cNvSpPr/>
          <p:nvPr/>
        </p:nvSpPr>
        <p:spPr>
          <a:xfrm>
            <a:off x="438712" y="754650"/>
            <a:ext cx="2766591" cy="548099"/>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Yêu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cầu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chung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4532535" y="317353"/>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p:cNvSpPr/>
          <p:nvPr/>
        </p:nvSpPr>
        <p:spPr>
          <a:xfrm>
            <a:off x="331201" y="1302749"/>
            <a:ext cx="4608954" cy="523220"/>
          </a:xfrm>
          <a:prstGeom prst="rect">
            <a:avLst/>
          </a:prstGeom>
        </p:spPr>
        <p:txBody>
          <a:bodyPr wrap="none">
            <a:spAutoFit/>
          </a:bodyPr>
          <a:lstStyle/>
          <a:p>
            <a:pPr>
              <a:spcAft>
                <a:spcPts val="1200"/>
              </a:spcAft>
            </a:pPr>
            <a:r>
              <a:rPr lang="en-US" sz="2800" b="1" dirty="0">
                <a:latin typeface="Times New Roman" panose="02020603050405020304" pitchFamily="18" charset="0"/>
                <a:ea typeface="Times New Roman" panose="02020603050405020304" pitchFamily="18" charset="0"/>
              </a:rPr>
              <a:t>3. </a:t>
            </a:r>
            <a:r>
              <a:rPr lang="en-US" sz="2800" b="1" dirty="0" err="1">
                <a:latin typeface="Times New Roman" panose="02020603050405020304" pitchFamily="18" charset="0"/>
                <a:ea typeface="Times New Roman" panose="02020603050405020304" pitchFamily="18" charset="0"/>
              </a:rPr>
              <a:t>Dàn</a:t>
            </a:r>
            <a:r>
              <a:rPr lang="en-US" sz="2800" b="1" dirty="0">
                <a:latin typeface="Times New Roman" panose="02020603050405020304" pitchFamily="18" charset="0"/>
                <a:ea typeface="Times New Roman" panose="02020603050405020304" pitchFamily="18" charset="0"/>
              </a:rPr>
              <a:t> ý </a:t>
            </a:r>
            <a:r>
              <a:rPr lang="en-US" sz="2800" b="1" dirty="0" err="1">
                <a:latin typeface="Times New Roman" panose="02020603050405020304" pitchFamily="18" charset="0"/>
                <a:ea typeface="Times New Roman" panose="02020603050405020304" pitchFamily="18" charset="0"/>
              </a:rPr>
              <a:t>chung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của</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đoạn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văn</a:t>
            </a:r>
            <a:endParaRPr lang="en-US" sz="2800" dirty="0">
              <a:effectLst/>
              <a:latin typeface="Times New Roman" panose="02020603050405020304" pitchFamily="18" charset="0"/>
              <a:ea typeface="Times New Roman" panose="02020603050405020304" pitchFamily="18" charset="0"/>
            </a:endParaRPr>
          </a:p>
        </p:txBody>
      </p:sp>
      <p:sp>
        <p:nvSpPr>
          <p:cNvPr id="24" name="Freeform 23"/>
          <p:cNvSpPr/>
          <p:nvPr/>
        </p:nvSpPr>
        <p:spPr>
          <a:xfrm>
            <a:off x="1035006" y="2374068"/>
            <a:ext cx="2539007" cy="2010575"/>
          </a:xfrm>
          <a:custGeom>
            <a:avLst/>
            <a:gdLst>
              <a:gd name="connsiteX0" fmla="*/ 0 w 2539007"/>
              <a:gd name="connsiteY0" fmla="*/ 0 h 1693518"/>
              <a:gd name="connsiteX1" fmla="*/ 2539007 w 2539007"/>
              <a:gd name="connsiteY1" fmla="*/ 0 h 1693518"/>
              <a:gd name="connsiteX2" fmla="*/ 2539007 w 2539007"/>
              <a:gd name="connsiteY2" fmla="*/ 1693518 h 1693518"/>
              <a:gd name="connsiteX3" fmla="*/ 0 w 2539007"/>
              <a:gd name="connsiteY3" fmla="*/ 1693518 h 1693518"/>
              <a:gd name="connsiteX4" fmla="*/ 0 w 2539007"/>
              <a:gd name="connsiteY4" fmla="*/ 0 h 169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007" h="1693518">
                <a:moveTo>
                  <a:pt x="0" y="0"/>
                </a:moveTo>
                <a:lnTo>
                  <a:pt x="2539007" y="0"/>
                </a:lnTo>
                <a:lnTo>
                  <a:pt x="2539007" y="1693518"/>
                </a:lnTo>
                <a:lnTo>
                  <a:pt x="0" y="1693518"/>
                </a:lnTo>
                <a:lnTo>
                  <a:pt x="0" y="0"/>
                </a:lnTo>
                <a:close/>
              </a:path>
            </a:pathLst>
          </a:cu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06242" tIns="142240" rIns="142239" bIns="142240" numCol="1" spcCol="1270" anchor="ctr" anchorCtr="0">
            <a:noAutofit/>
          </a:bodyPr>
          <a:lstStyle/>
          <a:p>
            <a:pPr lvl="0" algn="l" defTabSz="889000">
              <a:lnSpc>
                <a:spcPct val="90000"/>
              </a:lnSpc>
              <a:spcBef>
                <a:spcPct val="0"/>
              </a:spcBef>
              <a:spcAft>
                <a:spcPct val="35000"/>
              </a:spcAft>
            </a:pPr>
            <a:r>
              <a:rPr lang="en-US" sz="2000" dirty="0">
                <a:latin typeface="+mj-lt"/>
              </a:rPr>
              <a:t> </a:t>
            </a:r>
            <a:r>
              <a:rPr lang="en-US" sz="2000" dirty="0" smtClean="0">
                <a:latin typeface="+mj-lt"/>
              </a:rPr>
              <a:t>    </a:t>
            </a:r>
            <a:r>
              <a:rPr lang="vi-VN" sz="2800" kern="1200" dirty="0" smtClean="0">
                <a:latin typeface="+mj-lt"/>
              </a:rPr>
              <a:t>Giới thiệu nhan đề bài thơ và tác giả.</a:t>
            </a:r>
            <a:endParaRPr lang="en-US" sz="2800" kern="1200" dirty="0">
              <a:latin typeface="+mj-lt"/>
            </a:endParaRPr>
          </a:p>
        </p:txBody>
      </p:sp>
      <p:sp>
        <p:nvSpPr>
          <p:cNvPr id="25" name="Freeform 24"/>
          <p:cNvSpPr/>
          <p:nvPr/>
        </p:nvSpPr>
        <p:spPr>
          <a:xfrm>
            <a:off x="1035006" y="4440582"/>
            <a:ext cx="2539007" cy="1693518"/>
          </a:xfrm>
          <a:custGeom>
            <a:avLst/>
            <a:gdLst>
              <a:gd name="connsiteX0" fmla="*/ 0 w 2539007"/>
              <a:gd name="connsiteY0" fmla="*/ 0 h 1693518"/>
              <a:gd name="connsiteX1" fmla="*/ 2539007 w 2539007"/>
              <a:gd name="connsiteY1" fmla="*/ 0 h 1693518"/>
              <a:gd name="connsiteX2" fmla="*/ 2539007 w 2539007"/>
              <a:gd name="connsiteY2" fmla="*/ 1693518 h 1693518"/>
              <a:gd name="connsiteX3" fmla="*/ 0 w 2539007"/>
              <a:gd name="connsiteY3" fmla="*/ 1693518 h 1693518"/>
              <a:gd name="connsiteX4" fmla="*/ 0 w 2539007"/>
              <a:gd name="connsiteY4" fmla="*/ 0 h 169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007" h="1693518">
                <a:moveTo>
                  <a:pt x="0" y="0"/>
                </a:moveTo>
                <a:lnTo>
                  <a:pt x="2539007" y="0"/>
                </a:lnTo>
                <a:lnTo>
                  <a:pt x="2539007" y="1693518"/>
                </a:lnTo>
                <a:lnTo>
                  <a:pt x="0" y="1693518"/>
                </a:lnTo>
                <a:lnTo>
                  <a:pt x="0" y="0"/>
                </a:lnTo>
                <a:close/>
              </a:path>
            </a:pathLst>
          </a:cu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06242" tIns="142240" rIns="142239" bIns="142240" numCol="1" spcCol="1270" anchor="ctr" anchorCtr="0">
            <a:noAutofit/>
          </a:bodyPr>
          <a:lstStyle/>
          <a:p>
            <a:pPr lvl="0" algn="l" defTabSz="889000">
              <a:lnSpc>
                <a:spcPct val="90000"/>
              </a:lnSpc>
              <a:spcBef>
                <a:spcPct val="0"/>
              </a:spcBef>
              <a:spcAft>
                <a:spcPct val="35000"/>
              </a:spcAft>
            </a:pPr>
            <a:r>
              <a:rPr lang="vi-VN" sz="2800" kern="1200" dirty="0" smtClean="0">
                <a:latin typeface="+mj-lt"/>
              </a:rPr>
              <a:t>Thể hiện được cảm xúc chung về bài thơ.</a:t>
            </a:r>
            <a:endParaRPr lang="en-US" sz="2800" kern="1200" dirty="0">
              <a:latin typeface="+mj-lt"/>
            </a:endParaRPr>
          </a:p>
        </p:txBody>
      </p:sp>
      <p:sp>
        <p:nvSpPr>
          <p:cNvPr id="26" name="Freeform 25"/>
          <p:cNvSpPr/>
          <p:nvPr/>
        </p:nvSpPr>
        <p:spPr>
          <a:xfrm>
            <a:off x="211922" y="1941971"/>
            <a:ext cx="1453279" cy="1058754"/>
          </a:xfrm>
          <a:custGeom>
            <a:avLst/>
            <a:gdLst>
              <a:gd name="connsiteX0" fmla="*/ 0 w 1692671"/>
              <a:gd name="connsiteY0" fmla="*/ 846336 h 1692671"/>
              <a:gd name="connsiteX1" fmla="*/ 846336 w 1692671"/>
              <a:gd name="connsiteY1" fmla="*/ 0 h 1692671"/>
              <a:gd name="connsiteX2" fmla="*/ 1692672 w 1692671"/>
              <a:gd name="connsiteY2" fmla="*/ 846336 h 1692671"/>
              <a:gd name="connsiteX3" fmla="*/ 846336 w 1692671"/>
              <a:gd name="connsiteY3" fmla="*/ 1692672 h 1692671"/>
              <a:gd name="connsiteX4" fmla="*/ 0 w 1692671"/>
              <a:gd name="connsiteY4" fmla="*/ 846336 h 1692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671" h="1692671">
                <a:moveTo>
                  <a:pt x="0" y="846336"/>
                </a:moveTo>
                <a:cubicBezTo>
                  <a:pt x="0" y="378918"/>
                  <a:pt x="378918" y="0"/>
                  <a:pt x="846336" y="0"/>
                </a:cubicBezTo>
                <a:cubicBezTo>
                  <a:pt x="1313754" y="0"/>
                  <a:pt x="1692672" y="378918"/>
                  <a:pt x="1692672" y="846336"/>
                </a:cubicBezTo>
                <a:cubicBezTo>
                  <a:pt x="1692672" y="1313754"/>
                  <a:pt x="1313754" y="1692672"/>
                  <a:pt x="846336" y="1692672"/>
                </a:cubicBezTo>
                <a:cubicBezTo>
                  <a:pt x="378918" y="1692672"/>
                  <a:pt x="0" y="1313754"/>
                  <a:pt x="0" y="846336"/>
                </a:cubicBezTo>
                <a:close/>
              </a:path>
            </a:pathLst>
          </a:custGeom>
          <a:solidFill>
            <a:schemeClr val="accent5">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7886" tIns="247886" rIns="247886" bIns="247886" numCol="1" spcCol="1270" anchor="ctr" anchorCtr="0">
            <a:noAutofit/>
          </a:bodyPr>
          <a:lstStyle/>
          <a:p>
            <a:pPr lvl="0" algn="ctr" defTabSz="1466850">
              <a:lnSpc>
                <a:spcPct val="90000"/>
              </a:lnSpc>
              <a:spcBef>
                <a:spcPct val="0"/>
              </a:spcBef>
              <a:spcAft>
                <a:spcPct val="35000"/>
              </a:spcAft>
            </a:pPr>
            <a:r>
              <a:rPr lang="vi-VN" sz="2800" b="1" i="1" kern="1200" dirty="0" smtClean="0">
                <a:latin typeface="+mj-lt"/>
              </a:rPr>
              <a:t>* Mở đoạn: </a:t>
            </a:r>
            <a:endParaRPr lang="en-US" sz="2800" kern="1200" dirty="0">
              <a:latin typeface="+mj-lt"/>
            </a:endParaRPr>
          </a:p>
        </p:txBody>
      </p:sp>
      <p:sp>
        <p:nvSpPr>
          <p:cNvPr id="27" name="Freeform 26"/>
          <p:cNvSpPr/>
          <p:nvPr/>
        </p:nvSpPr>
        <p:spPr>
          <a:xfrm>
            <a:off x="4716078" y="2398632"/>
            <a:ext cx="3753046" cy="2036546"/>
          </a:xfrm>
          <a:custGeom>
            <a:avLst/>
            <a:gdLst>
              <a:gd name="connsiteX0" fmla="*/ 0 w 2539007"/>
              <a:gd name="connsiteY0" fmla="*/ 0 h 1693518"/>
              <a:gd name="connsiteX1" fmla="*/ 2539007 w 2539007"/>
              <a:gd name="connsiteY1" fmla="*/ 0 h 1693518"/>
              <a:gd name="connsiteX2" fmla="*/ 2539007 w 2539007"/>
              <a:gd name="connsiteY2" fmla="*/ 1693518 h 1693518"/>
              <a:gd name="connsiteX3" fmla="*/ 0 w 2539007"/>
              <a:gd name="connsiteY3" fmla="*/ 1693518 h 1693518"/>
              <a:gd name="connsiteX4" fmla="*/ 0 w 2539007"/>
              <a:gd name="connsiteY4" fmla="*/ 0 h 169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007" h="1693518">
                <a:moveTo>
                  <a:pt x="0" y="0"/>
                </a:moveTo>
                <a:lnTo>
                  <a:pt x="2539007" y="0"/>
                </a:lnTo>
                <a:lnTo>
                  <a:pt x="2539007" y="1693518"/>
                </a:lnTo>
                <a:lnTo>
                  <a:pt x="0" y="1693518"/>
                </a:lnTo>
                <a:lnTo>
                  <a:pt x="0" y="0"/>
                </a:lnTo>
                <a:close/>
              </a:path>
            </a:pathLst>
          </a:cu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06241" tIns="142240" rIns="142240" bIns="142240" numCol="1" spcCol="1270" anchor="ctr" anchorCtr="0">
            <a:noAutofit/>
          </a:bodyPr>
          <a:lstStyle/>
          <a:p>
            <a:pPr lvl="0" algn="l" defTabSz="889000">
              <a:lnSpc>
                <a:spcPct val="90000"/>
              </a:lnSpc>
              <a:spcBef>
                <a:spcPct val="0"/>
              </a:spcBef>
              <a:spcAft>
                <a:spcPct val="35000"/>
              </a:spcAft>
            </a:pPr>
            <a:r>
              <a:rPr lang="en-US" sz="2800" kern="1200" dirty="0" smtClean="0">
                <a:latin typeface="+mj-lt"/>
              </a:rPr>
              <a:t>    </a:t>
            </a:r>
            <a:r>
              <a:rPr lang="vi-VN" sz="2800" kern="1200" dirty="0" smtClean="0">
                <a:latin typeface="+mj-lt"/>
              </a:rPr>
              <a:t>Nêu các chi tiết có yếu tố tự sự, miêu tả trong bài thơ và đánh giá ý nghĩa của chúng.</a:t>
            </a:r>
            <a:endParaRPr lang="en-US" sz="2800" kern="1200" dirty="0">
              <a:latin typeface="+mj-lt"/>
            </a:endParaRPr>
          </a:p>
        </p:txBody>
      </p:sp>
      <p:sp>
        <p:nvSpPr>
          <p:cNvPr id="28" name="Freeform 27"/>
          <p:cNvSpPr/>
          <p:nvPr/>
        </p:nvSpPr>
        <p:spPr>
          <a:xfrm>
            <a:off x="4692267" y="4521952"/>
            <a:ext cx="3800667" cy="1693518"/>
          </a:xfrm>
          <a:custGeom>
            <a:avLst/>
            <a:gdLst>
              <a:gd name="connsiteX0" fmla="*/ 0 w 2539007"/>
              <a:gd name="connsiteY0" fmla="*/ 0 h 1693518"/>
              <a:gd name="connsiteX1" fmla="*/ 2539007 w 2539007"/>
              <a:gd name="connsiteY1" fmla="*/ 0 h 1693518"/>
              <a:gd name="connsiteX2" fmla="*/ 2539007 w 2539007"/>
              <a:gd name="connsiteY2" fmla="*/ 1693518 h 1693518"/>
              <a:gd name="connsiteX3" fmla="*/ 0 w 2539007"/>
              <a:gd name="connsiteY3" fmla="*/ 1693518 h 1693518"/>
              <a:gd name="connsiteX4" fmla="*/ 0 w 2539007"/>
              <a:gd name="connsiteY4" fmla="*/ 0 h 169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007" h="1693518">
                <a:moveTo>
                  <a:pt x="0" y="0"/>
                </a:moveTo>
                <a:lnTo>
                  <a:pt x="2539007" y="0"/>
                </a:lnTo>
                <a:lnTo>
                  <a:pt x="2539007" y="1693518"/>
                </a:lnTo>
                <a:lnTo>
                  <a:pt x="0" y="1693518"/>
                </a:lnTo>
                <a:lnTo>
                  <a:pt x="0" y="0"/>
                </a:lnTo>
                <a:close/>
              </a:path>
            </a:pathLst>
          </a:cu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06241" tIns="142240" rIns="142240" bIns="142240" numCol="1" spcCol="1270" anchor="ctr" anchorCtr="0">
            <a:noAutofit/>
          </a:bodyPr>
          <a:lstStyle/>
          <a:p>
            <a:pPr lvl="0" algn="l" defTabSz="889000">
              <a:lnSpc>
                <a:spcPct val="90000"/>
              </a:lnSpc>
              <a:spcBef>
                <a:spcPct val="0"/>
              </a:spcBef>
              <a:spcAft>
                <a:spcPct val="35000"/>
              </a:spcAft>
            </a:pPr>
            <a:r>
              <a:rPr lang="vi-VN" sz="2800" kern="1200" dirty="0" smtClean="0">
                <a:latin typeface="+mj-lt"/>
              </a:rPr>
              <a:t>Chỉ ra nét độc đáo trong cách tự sự và miêu tả của nhà thơ.</a:t>
            </a:r>
            <a:endParaRPr lang="en-US" sz="2800" kern="1200" dirty="0">
              <a:latin typeface="+mj-lt"/>
            </a:endParaRPr>
          </a:p>
        </p:txBody>
      </p:sp>
      <p:sp>
        <p:nvSpPr>
          <p:cNvPr id="29" name="Freeform 28"/>
          <p:cNvSpPr/>
          <p:nvPr/>
        </p:nvSpPr>
        <p:spPr>
          <a:xfrm>
            <a:off x="3613355" y="1837079"/>
            <a:ext cx="1559592" cy="1163646"/>
          </a:xfrm>
          <a:custGeom>
            <a:avLst/>
            <a:gdLst>
              <a:gd name="connsiteX0" fmla="*/ 0 w 1692671"/>
              <a:gd name="connsiteY0" fmla="*/ 846336 h 1692671"/>
              <a:gd name="connsiteX1" fmla="*/ 846336 w 1692671"/>
              <a:gd name="connsiteY1" fmla="*/ 0 h 1692671"/>
              <a:gd name="connsiteX2" fmla="*/ 1692672 w 1692671"/>
              <a:gd name="connsiteY2" fmla="*/ 846336 h 1692671"/>
              <a:gd name="connsiteX3" fmla="*/ 846336 w 1692671"/>
              <a:gd name="connsiteY3" fmla="*/ 1692672 h 1692671"/>
              <a:gd name="connsiteX4" fmla="*/ 0 w 1692671"/>
              <a:gd name="connsiteY4" fmla="*/ 846336 h 1692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671" h="1692671">
                <a:moveTo>
                  <a:pt x="0" y="846336"/>
                </a:moveTo>
                <a:cubicBezTo>
                  <a:pt x="0" y="378918"/>
                  <a:pt x="378918" y="0"/>
                  <a:pt x="846336" y="0"/>
                </a:cubicBezTo>
                <a:cubicBezTo>
                  <a:pt x="1313754" y="0"/>
                  <a:pt x="1692672" y="378918"/>
                  <a:pt x="1692672" y="846336"/>
                </a:cubicBezTo>
                <a:cubicBezTo>
                  <a:pt x="1692672" y="1313754"/>
                  <a:pt x="1313754" y="1692672"/>
                  <a:pt x="846336" y="1692672"/>
                </a:cubicBezTo>
                <a:cubicBezTo>
                  <a:pt x="378918" y="1692672"/>
                  <a:pt x="0" y="1313754"/>
                  <a:pt x="0" y="846336"/>
                </a:cubicBezTo>
                <a:close/>
              </a:path>
            </a:pathLst>
          </a:custGeom>
          <a:solidFill>
            <a:schemeClr val="accent5">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7886" tIns="247886" rIns="247886" bIns="247886" numCol="1" spcCol="1270" anchor="ctr" anchorCtr="0">
            <a:noAutofit/>
          </a:bodyPr>
          <a:lstStyle/>
          <a:p>
            <a:pPr lvl="0" algn="ctr" defTabSz="1466850">
              <a:lnSpc>
                <a:spcPct val="90000"/>
              </a:lnSpc>
              <a:spcBef>
                <a:spcPct val="0"/>
              </a:spcBef>
              <a:spcAft>
                <a:spcPct val="35000"/>
              </a:spcAft>
            </a:pPr>
            <a:r>
              <a:rPr lang="vi-VN" sz="2800" b="1" i="1" kern="1200" dirty="0" smtClean="0">
                <a:latin typeface="+mj-lt"/>
              </a:rPr>
              <a:t>* T</a:t>
            </a:r>
            <a:r>
              <a:rPr lang="en-US" sz="2800" b="1" i="1" kern="1200" dirty="0" err="1" smtClean="0">
                <a:latin typeface="+mj-lt"/>
              </a:rPr>
              <a:t>hân</a:t>
            </a:r>
            <a:r>
              <a:rPr lang="en-US" sz="2800" b="1" i="1" kern="1200" dirty="0" smtClean="0">
                <a:latin typeface="+mj-lt"/>
              </a:rPr>
              <a:t> </a:t>
            </a:r>
            <a:r>
              <a:rPr lang="en-US" sz="2800" b="1" i="1" kern="1200" dirty="0" err="1" smtClean="0">
                <a:latin typeface="+mj-lt"/>
              </a:rPr>
              <a:t>đoạn</a:t>
            </a:r>
            <a:endParaRPr lang="en-US" sz="2800" kern="1200" dirty="0">
              <a:latin typeface="+mj-lt"/>
            </a:endParaRPr>
          </a:p>
        </p:txBody>
      </p:sp>
      <p:sp>
        <p:nvSpPr>
          <p:cNvPr id="10" name="Freeform 9"/>
          <p:cNvSpPr/>
          <p:nvPr/>
        </p:nvSpPr>
        <p:spPr>
          <a:xfrm>
            <a:off x="9245337" y="2467926"/>
            <a:ext cx="2703724" cy="3747543"/>
          </a:xfrm>
          <a:custGeom>
            <a:avLst/>
            <a:gdLst>
              <a:gd name="connsiteX0" fmla="*/ 0 w 4723855"/>
              <a:gd name="connsiteY0" fmla="*/ 0 h 3150811"/>
              <a:gd name="connsiteX1" fmla="*/ 4723855 w 4723855"/>
              <a:gd name="connsiteY1" fmla="*/ 0 h 3150811"/>
              <a:gd name="connsiteX2" fmla="*/ 4723855 w 4723855"/>
              <a:gd name="connsiteY2" fmla="*/ 3150811 h 3150811"/>
              <a:gd name="connsiteX3" fmla="*/ 0 w 4723855"/>
              <a:gd name="connsiteY3" fmla="*/ 3150811 h 3150811"/>
              <a:gd name="connsiteX4" fmla="*/ 0 w 4723855"/>
              <a:gd name="connsiteY4" fmla="*/ 0 h 3150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3855" h="3150811">
                <a:moveTo>
                  <a:pt x="0" y="0"/>
                </a:moveTo>
                <a:lnTo>
                  <a:pt x="4723855" y="0"/>
                </a:lnTo>
                <a:lnTo>
                  <a:pt x="4723855" y="3150811"/>
                </a:lnTo>
                <a:lnTo>
                  <a:pt x="0" y="3150811"/>
                </a:lnTo>
                <a:lnTo>
                  <a:pt x="0" y="0"/>
                </a:lnTo>
                <a:close/>
              </a:path>
            </a:pathLst>
          </a:cu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55817" tIns="291592" rIns="291592" bIns="291592" numCol="1" spcCol="1270" anchor="ctr" anchorCtr="0">
            <a:noAutofit/>
          </a:bodyPr>
          <a:lstStyle/>
          <a:p>
            <a:pPr lvl="0" algn="l" defTabSz="1822450">
              <a:lnSpc>
                <a:spcPct val="90000"/>
              </a:lnSpc>
              <a:spcBef>
                <a:spcPct val="0"/>
              </a:spcBef>
              <a:spcAft>
                <a:spcPct val="35000"/>
              </a:spcAft>
            </a:pPr>
            <a:r>
              <a:rPr lang="vi-VN" sz="2800" kern="1200" dirty="0" smtClean="0">
                <a:latin typeface="Times New Roman" panose="02020603050405020304" pitchFamily="18" charset="0"/>
                <a:cs typeface="Times New Roman" panose="02020603050405020304" pitchFamily="18" charset="0"/>
              </a:rPr>
              <a:t>Khái quát lại cảm xúc, ấn tượng của bản thân về bài thơ.</a:t>
            </a:r>
            <a:endParaRPr lang="en-US" sz="2800" kern="1200" dirty="0">
              <a:latin typeface="Times New Roman" panose="02020603050405020304" pitchFamily="18" charset="0"/>
              <a:cs typeface="Times New Roman" panose="02020603050405020304" pitchFamily="18" charset="0"/>
            </a:endParaRPr>
          </a:p>
        </p:txBody>
      </p:sp>
      <p:sp>
        <p:nvSpPr>
          <p:cNvPr id="12" name="Freeform 11"/>
          <p:cNvSpPr/>
          <p:nvPr/>
        </p:nvSpPr>
        <p:spPr>
          <a:xfrm>
            <a:off x="8458658" y="1876508"/>
            <a:ext cx="1719483" cy="1330990"/>
          </a:xfrm>
          <a:custGeom>
            <a:avLst/>
            <a:gdLst>
              <a:gd name="connsiteX0" fmla="*/ 0 w 3149237"/>
              <a:gd name="connsiteY0" fmla="*/ 1574619 h 3149237"/>
              <a:gd name="connsiteX1" fmla="*/ 1574619 w 3149237"/>
              <a:gd name="connsiteY1" fmla="*/ 0 h 3149237"/>
              <a:gd name="connsiteX2" fmla="*/ 3149238 w 3149237"/>
              <a:gd name="connsiteY2" fmla="*/ 1574619 h 3149237"/>
              <a:gd name="connsiteX3" fmla="*/ 1574619 w 3149237"/>
              <a:gd name="connsiteY3" fmla="*/ 3149238 h 3149237"/>
              <a:gd name="connsiteX4" fmla="*/ 0 w 3149237"/>
              <a:gd name="connsiteY4" fmla="*/ 1574619 h 3149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9237" h="3149237">
                <a:moveTo>
                  <a:pt x="0" y="1574619"/>
                </a:moveTo>
                <a:cubicBezTo>
                  <a:pt x="0" y="704981"/>
                  <a:pt x="704981" y="0"/>
                  <a:pt x="1574619" y="0"/>
                </a:cubicBezTo>
                <a:cubicBezTo>
                  <a:pt x="2444257" y="0"/>
                  <a:pt x="3149238" y="704981"/>
                  <a:pt x="3149238" y="1574619"/>
                </a:cubicBezTo>
                <a:cubicBezTo>
                  <a:pt x="3149238" y="2444257"/>
                  <a:pt x="2444257" y="3149238"/>
                  <a:pt x="1574619" y="3149238"/>
                </a:cubicBezTo>
                <a:cubicBezTo>
                  <a:pt x="704981" y="3149238"/>
                  <a:pt x="0" y="2444257"/>
                  <a:pt x="0" y="1574619"/>
                </a:cubicBezTo>
                <a:close/>
              </a:path>
            </a:pathLst>
          </a:custGeom>
          <a:solidFill>
            <a:schemeClr val="accent5">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61195" tIns="461195" rIns="461195" bIns="461195" numCol="1" spcCol="1270" anchor="ctr" anchorCtr="0">
            <a:noAutofit/>
          </a:bodyPr>
          <a:lstStyle/>
          <a:p>
            <a:pPr lvl="0" algn="ctr" defTabSz="2844800">
              <a:lnSpc>
                <a:spcPct val="90000"/>
              </a:lnSpc>
              <a:spcBef>
                <a:spcPct val="0"/>
              </a:spcBef>
              <a:spcAft>
                <a:spcPct val="35000"/>
              </a:spcAft>
            </a:pPr>
            <a:r>
              <a:rPr lang="vi-VN" sz="2800" b="1" i="1" kern="1200" dirty="0" smtClean="0">
                <a:latin typeface="+mj-lt"/>
              </a:rPr>
              <a:t>* Kết đoạn</a:t>
            </a:r>
            <a:r>
              <a:rPr lang="vi-VN" sz="2800" kern="1200" dirty="0" smtClean="0">
                <a:latin typeface="+mj-lt"/>
              </a:rPr>
              <a:t> </a:t>
            </a:r>
            <a:endParaRPr lang="en-US" sz="2800" kern="1200" dirty="0">
              <a:latin typeface="+mj-lt"/>
            </a:endParaRPr>
          </a:p>
        </p:txBody>
      </p:sp>
    </p:spTree>
    <p:extLst>
      <p:ext uri="{BB962C8B-B14F-4D97-AF65-F5344CB8AC3E}">
        <p14:creationId xmlns:p14="http://schemas.microsoft.com/office/powerpoint/2010/main" val="2802446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2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circle(in)">
                                      <p:cBhvr>
                                        <p:cTn id="12" dur="20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circle(in)">
                                      <p:cBhvr>
                                        <p:cTn id="17" dur="20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circle(in)">
                                      <p:cBhvr>
                                        <p:cTn id="22" dur="20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circle(in)">
                                      <p:cBhvr>
                                        <p:cTn id="27" dur="20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circle(in)">
                                      <p:cBhvr>
                                        <p:cTn id="32" dur="20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circle(in)">
                                      <p:cBhvr>
                                        <p:cTn id="37" dur="20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29" grpId="0" animBg="1"/>
      <p:bldP spid="10" grpId="0" animBg="1"/>
      <p:bldP spid="12"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3"/>
          <a:stretch>
            <a:fillRect/>
          </a:stretch>
        </p:blipFill>
        <p:spPr>
          <a:xfrm>
            <a:off x="3746042" y="-117447"/>
            <a:ext cx="4712616" cy="1146147"/>
          </a:xfrm>
          <a:prstGeom prst="rect">
            <a:avLst/>
          </a:prstGeom>
        </p:spPr>
      </p:pic>
      <p:sp>
        <p:nvSpPr>
          <p:cNvPr id="3" name="Rectangle 2"/>
          <p:cNvSpPr/>
          <p:nvPr/>
        </p:nvSpPr>
        <p:spPr>
          <a:xfrm>
            <a:off x="5003331" y="215999"/>
            <a:ext cx="2198038" cy="678327"/>
          </a:xfrm>
          <a:prstGeom prst="rect">
            <a:avLst/>
          </a:prstGeom>
        </p:spPr>
        <p:txBody>
          <a:bodyPr wrap="none">
            <a:spAutoFit/>
          </a:bodyPr>
          <a:lstStyle/>
          <a:p>
            <a:pPr>
              <a:lnSpc>
                <a:spcPct val="115000"/>
              </a:lnSpc>
              <a:spcBef>
                <a:spcPts val="600"/>
              </a:spcBef>
              <a:spcAft>
                <a:spcPts val="0"/>
              </a:spcAft>
            </a:pPr>
            <a:r>
              <a:rPr lang="en-US" sz="3600" b="1" dirty="0" err="1">
                <a:solidFill>
                  <a:srgbClr val="7030A0"/>
                </a:solidFill>
                <a:latin typeface="Times New Roman" panose="02020603050405020304" pitchFamily="18" charset="0"/>
                <a:ea typeface="Times New Roman" panose="02020603050405020304" pitchFamily="18" charset="0"/>
              </a:rPr>
              <a:t>Luyện</a:t>
            </a:r>
            <a:r>
              <a:rPr lang="en-US" sz="3600" b="1" dirty="0">
                <a:solidFill>
                  <a:srgbClr val="7030A0"/>
                </a:solidFill>
                <a:latin typeface="Times New Roman" panose="02020603050405020304" pitchFamily="18" charset="0"/>
                <a:ea typeface="Times New Roman" panose="02020603050405020304" pitchFamily="18" charset="0"/>
              </a:rPr>
              <a:t> </a:t>
            </a:r>
            <a:r>
              <a:rPr lang="en-US" sz="3600" b="1" dirty="0" err="1">
                <a:solidFill>
                  <a:srgbClr val="7030A0"/>
                </a:solidFill>
                <a:latin typeface="Times New Roman" panose="02020603050405020304" pitchFamily="18" charset="0"/>
                <a:ea typeface="Times New Roman" panose="02020603050405020304" pitchFamily="18" charset="0"/>
              </a:rPr>
              <a:t>tập</a:t>
            </a:r>
            <a:endParaRPr lang="en-US" sz="3600" dirty="0">
              <a:effectLst/>
              <a:latin typeface="Times New Roman" panose="02020603050405020304" pitchFamily="18" charset="0"/>
              <a:ea typeface="Times New Roman" panose="02020603050405020304" pitchFamily="18" charset="0"/>
            </a:endParaRPr>
          </a:p>
        </p:txBody>
      </p:sp>
      <p:sp>
        <p:nvSpPr>
          <p:cNvPr id="8" name="Rectangle 7"/>
          <p:cNvSpPr/>
          <p:nvPr/>
        </p:nvSpPr>
        <p:spPr>
          <a:xfrm>
            <a:off x="589046" y="849073"/>
            <a:ext cx="2236510" cy="587853"/>
          </a:xfrm>
          <a:prstGeom prst="rect">
            <a:avLst/>
          </a:prstGeom>
        </p:spPr>
        <p:txBody>
          <a:bodyPr wrap="none">
            <a:spAutoFit/>
          </a:bodyPr>
          <a:lstStyle/>
          <a:p>
            <a:pPr>
              <a:lnSpc>
                <a:spcPct val="115000"/>
              </a:lnSpc>
            </a:pPr>
            <a:r>
              <a:rPr lang="en-US" sz="2800" b="1" dirty="0" err="1">
                <a:solidFill>
                  <a:srgbClr val="0D0D0D"/>
                </a:solidFill>
                <a:latin typeface="Times New Roman" panose="02020603050405020304" pitchFamily="18" charset="0"/>
                <a:ea typeface="MS Mincho"/>
              </a:rPr>
              <a:t>II.Thực</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hành</a:t>
            </a:r>
            <a:endParaRPr lang="en-US" sz="2800" dirty="0">
              <a:effectLst/>
              <a:latin typeface="Times New Roman" panose="02020603050405020304" pitchFamily="18" charset="0"/>
              <a:ea typeface="Times New Roman" panose="02020603050405020304" pitchFamily="18" charset="0"/>
            </a:endParaRPr>
          </a:p>
        </p:txBody>
      </p:sp>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tretch>
            <a:fillRect/>
          </a:stretch>
        </p:blipFill>
        <p:spPr>
          <a:xfrm>
            <a:off x="2577485" y="1277210"/>
            <a:ext cx="7049729" cy="5178803"/>
          </a:xfrm>
          <a:prstGeom prst="rect">
            <a:avLst/>
          </a:prstGeom>
        </p:spPr>
      </p:pic>
      <p:sp>
        <p:nvSpPr>
          <p:cNvPr id="13" name="Rectangle 12"/>
          <p:cNvSpPr/>
          <p:nvPr/>
        </p:nvSpPr>
        <p:spPr>
          <a:xfrm>
            <a:off x="3532239" y="2336994"/>
            <a:ext cx="4576916" cy="3521220"/>
          </a:xfrm>
          <a:prstGeom prst="rect">
            <a:avLst/>
          </a:prstGeom>
        </p:spPr>
        <p:txBody>
          <a:bodyPr wrap="square">
            <a:spAutoFit/>
          </a:bodyPr>
          <a:lstStyle/>
          <a:p>
            <a:pPr>
              <a:lnSpc>
                <a:spcPct val="115000"/>
              </a:lnSpc>
            </a:pPr>
            <a:r>
              <a:rPr lang="en-US" sz="2800" b="1" dirty="0" err="1">
                <a:solidFill>
                  <a:srgbClr val="FF0000"/>
                </a:solidFill>
                <a:latin typeface="Times New Roman" panose="02020603050405020304" pitchFamily="18" charset="0"/>
                <a:ea typeface="MS Mincho"/>
              </a:rPr>
              <a:t>Đề</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bài</a:t>
            </a:r>
            <a:r>
              <a:rPr lang="en-US" sz="2800" b="1" dirty="0">
                <a:solidFill>
                  <a:srgbClr val="FF000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Em</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hãy</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viết</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đoạn</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văn</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phát</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biểu</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cảm</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nghĩ</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về</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một</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bài</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thơ</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có</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sử</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dụng</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yếu</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tố</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tự</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sự</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miêu</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tả</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đã</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học</a:t>
            </a:r>
            <a:r>
              <a:rPr lang="en-US" sz="2800" b="1" i="1" dirty="0">
                <a:solidFill>
                  <a:srgbClr val="0070C0"/>
                </a:solidFill>
                <a:latin typeface="Times New Roman" panose="02020603050405020304" pitchFamily="18" charset="0"/>
                <a:ea typeface="MS Mincho"/>
              </a:rPr>
              <a:t> </a:t>
            </a:r>
            <a:r>
              <a:rPr lang="en-US" sz="2800" b="1" i="1" dirty="0">
                <a:solidFill>
                  <a:srgbClr val="0D0D0D"/>
                </a:solidFill>
                <a:latin typeface="Times New Roman" panose="02020603050405020304" pitchFamily="18" charset="0"/>
                <a:ea typeface="MS Mincho"/>
              </a:rPr>
              <a:t>(</a:t>
            </a:r>
            <a:r>
              <a:rPr lang="en-US" sz="2800" b="1" i="1" dirty="0" err="1">
                <a:solidFill>
                  <a:srgbClr val="0D0D0D"/>
                </a:solidFill>
                <a:latin typeface="Times New Roman" panose="02020603050405020304" pitchFamily="18" charset="0"/>
                <a:ea typeface="MS Mincho"/>
              </a:rPr>
              <a:t>Đêm</a:t>
            </a:r>
            <a:r>
              <a:rPr lang="en-US" sz="2800" b="1" i="1" dirty="0">
                <a:solidFill>
                  <a:srgbClr val="0D0D0D"/>
                </a:solidFill>
                <a:latin typeface="Times New Roman" panose="02020603050405020304" pitchFamily="18" charset="0"/>
                <a:ea typeface="MS Mincho"/>
              </a:rPr>
              <a:t> nay </a:t>
            </a:r>
            <a:r>
              <a:rPr lang="en-US" sz="2800" b="1" i="1" dirty="0" err="1">
                <a:solidFill>
                  <a:srgbClr val="0D0D0D"/>
                </a:solidFill>
                <a:latin typeface="Times New Roman" panose="02020603050405020304" pitchFamily="18" charset="0"/>
                <a:ea typeface="MS Mincho"/>
              </a:rPr>
              <a:t>Bác</a:t>
            </a:r>
            <a:r>
              <a:rPr lang="en-US" sz="2800" b="1" i="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không</a:t>
            </a:r>
            <a:r>
              <a:rPr lang="en-US" sz="2800" b="1" i="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ngủ</a:t>
            </a:r>
            <a:r>
              <a:rPr lang="en-US" sz="2800" b="1" i="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Lượm</a:t>
            </a:r>
            <a:r>
              <a:rPr lang="en-US" sz="2800" b="1" i="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Gấu</a:t>
            </a:r>
            <a:r>
              <a:rPr lang="en-US" sz="2800" b="1" i="1" dirty="0">
                <a:solidFill>
                  <a:srgbClr val="0D0D0D"/>
                </a:solidFill>
                <a:latin typeface="Times New Roman" panose="02020603050405020304" pitchFamily="18" charset="0"/>
                <a:ea typeface="MS Mincho"/>
              </a:rPr>
              <a:t> con </a:t>
            </a:r>
            <a:r>
              <a:rPr lang="en-US" sz="2800" b="1" i="1" dirty="0" err="1">
                <a:solidFill>
                  <a:srgbClr val="0D0D0D"/>
                </a:solidFill>
                <a:latin typeface="Times New Roman" panose="02020603050405020304" pitchFamily="18" charset="0"/>
                <a:ea typeface="MS Mincho"/>
              </a:rPr>
              <a:t>chân</a:t>
            </a:r>
            <a:r>
              <a:rPr lang="en-US" sz="2800" b="1" i="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vòng</a:t>
            </a:r>
            <a:r>
              <a:rPr lang="en-US" sz="2800" b="1" i="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kiềng</a:t>
            </a:r>
            <a:r>
              <a:rPr lang="en-US" sz="2800" b="1" i="1" dirty="0">
                <a:solidFill>
                  <a:srgbClr val="0D0D0D"/>
                </a:solidFill>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6092686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07396" y="303376"/>
            <a:ext cx="6164508" cy="548099"/>
          </a:xfrm>
          <a:prstGeom prst="rect">
            <a:avLst/>
          </a:prstGeom>
        </p:spPr>
        <p:txBody>
          <a:bodyPr wrap="none">
            <a:spAutoFit/>
          </a:bodyPr>
          <a:lstStyle/>
          <a:p>
            <a:pPr marL="91440" marR="182880" indent="457200" algn="ctr">
              <a:lnSpc>
                <a:spcPct val="115000"/>
              </a:lnSpc>
              <a:spcAft>
                <a:spcPts val="0"/>
              </a:spcAft>
            </a:pPr>
            <a:r>
              <a:rPr lang="en-US" sz="2800" b="1">
                <a:solidFill>
                  <a:srgbClr val="FF0000"/>
                </a:solidFill>
                <a:latin typeface="Times New Roman" panose="02020603050405020304" pitchFamily="18" charset="0"/>
                <a:ea typeface="Calibri" panose="020F0502020204030204" pitchFamily="34" charset="0"/>
              </a:rPr>
              <a:t>PHIẾU HỌC TẬP 01: </a:t>
            </a:r>
            <a:r>
              <a:rPr lang="en-US" sz="2800" b="1" dirty="0" err="1">
                <a:solidFill>
                  <a:srgbClr val="0070C0"/>
                </a:solidFill>
                <a:latin typeface="Times New Roman" panose="02020603050405020304" pitchFamily="18" charset="0"/>
                <a:ea typeface="Calibri" panose="020F0502020204030204" pitchFamily="34" charset="0"/>
              </a:rPr>
              <a:t>Phiếu</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tìm</a:t>
            </a:r>
            <a:r>
              <a:rPr lang="en-US" sz="2800" b="1" dirty="0">
                <a:solidFill>
                  <a:srgbClr val="0070C0"/>
                </a:solidFill>
                <a:latin typeface="Times New Roman" panose="02020603050405020304" pitchFamily="18" charset="0"/>
                <a:ea typeface="Calibri" panose="020F0502020204030204" pitchFamily="34" charset="0"/>
              </a:rPr>
              <a:t> ý</a:t>
            </a:r>
            <a:endParaRPr lang="en-US" sz="2800" dirty="0">
              <a:effectLst/>
              <a:latin typeface="Times New Roman" panose="02020603050405020304" pitchFamily="18" charset="0"/>
              <a:ea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584670921"/>
              </p:ext>
            </p:extLst>
          </p:nvPr>
        </p:nvGraphicFramePr>
        <p:xfrm>
          <a:off x="660399" y="1028700"/>
          <a:ext cx="10858500" cy="5468112"/>
        </p:xfrm>
        <a:graphic>
          <a:graphicData uri="http://schemas.openxmlformats.org/drawingml/2006/table">
            <a:tbl>
              <a:tblPr firstRow="1" firstCol="1" bandRow="1"/>
              <a:tblGrid>
                <a:gridCol w="5784646">
                  <a:extLst>
                    <a:ext uri="{9D8B030D-6E8A-4147-A177-3AD203B41FA5}">
                      <a16:colId xmlns:a16="http://schemas.microsoft.com/office/drawing/2014/main" xmlns="" val="1211182011"/>
                    </a:ext>
                  </a:extLst>
                </a:gridCol>
                <a:gridCol w="5073854">
                  <a:extLst>
                    <a:ext uri="{9D8B030D-6E8A-4147-A177-3AD203B41FA5}">
                      <a16:colId xmlns:a16="http://schemas.microsoft.com/office/drawing/2014/main" xmlns="" val="815023313"/>
                    </a:ext>
                  </a:extLst>
                </a:gridCol>
              </a:tblGrid>
              <a:tr h="0">
                <a:tc>
                  <a:txBody>
                    <a:bodyPr/>
                    <a:lstStyle/>
                    <a:p>
                      <a:pPr marL="91440" marR="182880" algn="ctr">
                        <a:lnSpc>
                          <a:spcPct val="115000"/>
                        </a:lnSpc>
                        <a:spcAft>
                          <a:spcPts val="0"/>
                        </a:spcAft>
                      </a:pPr>
                      <a:r>
                        <a:rPr lang="en-US" sz="2400" b="1" dirty="0" err="1">
                          <a:solidFill>
                            <a:srgbClr val="000000"/>
                          </a:solidFill>
                          <a:effectLst/>
                          <a:latin typeface="Times New Roman" panose="02020603050405020304" pitchFamily="18" charset="0"/>
                          <a:ea typeface="Calibri" panose="020F0502020204030204" pitchFamily="34" charset="0"/>
                        </a:rPr>
                        <a:t>Định</a:t>
                      </a:r>
                      <a:r>
                        <a:rPr lang="en-US" sz="2400" b="1" dirty="0">
                          <a:solidFill>
                            <a:srgbClr val="000000"/>
                          </a:solidFill>
                          <a:effectLst/>
                          <a:latin typeface="Times New Roman" panose="02020603050405020304" pitchFamily="18" charset="0"/>
                          <a:ea typeface="Calibri" panose="020F0502020204030204" pitchFamily="34" charset="0"/>
                        </a:rPr>
                        <a:t> </a:t>
                      </a:r>
                      <a:r>
                        <a:rPr lang="en-US" sz="2400" b="1" dirty="0" err="1">
                          <a:solidFill>
                            <a:srgbClr val="000000"/>
                          </a:solidFill>
                          <a:effectLst/>
                          <a:latin typeface="Times New Roman" panose="02020603050405020304" pitchFamily="18" charset="0"/>
                          <a:ea typeface="Calibri" panose="020F0502020204030204" pitchFamily="34" charset="0"/>
                        </a:rPr>
                        <a:t>hướng</a:t>
                      </a:r>
                      <a:endParaRPr lang="en-US" sz="24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7AD"/>
                    </a:solidFill>
                  </a:tcPr>
                </a:tc>
                <a:tc>
                  <a:txBody>
                    <a:bodyPr/>
                    <a:lstStyle/>
                    <a:p>
                      <a:pPr marL="91440" marR="182880" algn="ctr">
                        <a:lnSpc>
                          <a:spcPct val="115000"/>
                        </a:lnSpc>
                        <a:spcAft>
                          <a:spcPts val="0"/>
                        </a:spcAft>
                      </a:pPr>
                      <a:r>
                        <a:rPr lang="en-US" sz="2400" b="1" dirty="0" err="1">
                          <a:solidFill>
                            <a:srgbClr val="000000"/>
                          </a:solidFill>
                          <a:effectLst/>
                          <a:latin typeface="Times New Roman" panose="02020603050405020304" pitchFamily="18" charset="0"/>
                          <a:ea typeface="Calibri" panose="020F0502020204030204" pitchFamily="34" charset="0"/>
                        </a:rPr>
                        <a:t>Dự</a:t>
                      </a:r>
                      <a:r>
                        <a:rPr lang="en-US" sz="2400" b="1" dirty="0">
                          <a:solidFill>
                            <a:srgbClr val="000000"/>
                          </a:solidFill>
                          <a:effectLst/>
                          <a:latin typeface="Times New Roman" panose="02020603050405020304" pitchFamily="18" charset="0"/>
                          <a:ea typeface="Calibri" panose="020F0502020204030204" pitchFamily="34" charset="0"/>
                        </a:rPr>
                        <a:t> </a:t>
                      </a:r>
                      <a:r>
                        <a:rPr lang="en-US" sz="2400" b="1" dirty="0" err="1">
                          <a:solidFill>
                            <a:srgbClr val="000000"/>
                          </a:solidFill>
                          <a:effectLst/>
                          <a:latin typeface="Times New Roman" panose="02020603050405020304" pitchFamily="18" charset="0"/>
                          <a:ea typeface="Calibri" panose="020F0502020204030204" pitchFamily="34" charset="0"/>
                        </a:rPr>
                        <a:t>kiến</a:t>
                      </a:r>
                      <a:endParaRPr lang="en-US" sz="24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7AD"/>
                    </a:solidFill>
                  </a:tcPr>
                </a:tc>
                <a:extLst>
                  <a:ext uri="{0D108BD9-81ED-4DB2-BD59-A6C34878D82A}">
                    <a16:rowId xmlns:a16="http://schemas.microsoft.com/office/drawing/2014/main" xmlns="" val="423700575"/>
                  </a:ext>
                </a:extLst>
              </a:tr>
              <a:tr h="0">
                <a:tc>
                  <a:txBody>
                    <a:bodyPr/>
                    <a:lstStyle/>
                    <a:p>
                      <a:pPr marL="91440" marR="182880">
                        <a:lnSpc>
                          <a:spcPct val="115000"/>
                        </a:lnSpc>
                        <a:spcAft>
                          <a:spcPts val="0"/>
                        </a:spcAft>
                      </a:pPr>
                      <a:r>
                        <a:rPr lang="en-US" sz="2400" dirty="0" err="1">
                          <a:solidFill>
                            <a:srgbClr val="000000"/>
                          </a:solidFill>
                          <a:effectLst/>
                          <a:latin typeface="Times New Roman" panose="02020603050405020304" pitchFamily="18" charset="0"/>
                          <a:ea typeface="Calibri" panose="020F0502020204030204" pitchFamily="34" charset="0"/>
                        </a:rPr>
                        <a:t>Bài</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thơ</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nào</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Của</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ai</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Đã</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để</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lại</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cho</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em</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nhiều</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ấn</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tượng</a:t>
                      </a:r>
                      <a:r>
                        <a:rPr lang="en-US" sz="2400" dirty="0">
                          <a:solidFill>
                            <a:srgbClr val="000000"/>
                          </a:solidFill>
                          <a:effectLst/>
                          <a:latin typeface="Times New Roman" panose="02020603050405020304" pitchFamily="18" charset="0"/>
                          <a:ea typeface="Calibri" panose="020F0502020204030204" pitchFamily="34" charset="0"/>
                        </a:rPr>
                        <a:t> / </a:t>
                      </a:r>
                      <a:r>
                        <a:rPr lang="en-US" sz="2400" dirty="0" err="1">
                          <a:solidFill>
                            <a:srgbClr val="000000"/>
                          </a:solidFill>
                          <a:effectLst/>
                          <a:latin typeface="Times New Roman" panose="02020603050405020304" pitchFamily="18" charset="0"/>
                          <a:ea typeface="Calibri" panose="020F0502020204030204" pitchFamily="34" charset="0"/>
                        </a:rPr>
                        <a:t>em</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yêu</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thích</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nhất</a:t>
                      </a:r>
                      <a:r>
                        <a:rPr lang="en-US" sz="2400" dirty="0">
                          <a:solidFill>
                            <a:srgbClr val="000000"/>
                          </a:solidFill>
                          <a:effectLst/>
                          <a:latin typeface="Times New Roman" panose="02020603050405020304" pitchFamily="18" charset="0"/>
                          <a:ea typeface="Calibri" panose="020F0502020204030204" pitchFamily="34" charset="0"/>
                        </a:rPr>
                        <a:t>?</a:t>
                      </a:r>
                      <a:endParaRPr lang="en-US" sz="24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0CC"/>
                    </a:solidFill>
                  </a:tcPr>
                </a:tc>
                <a:tc>
                  <a:txBody>
                    <a:bodyPr/>
                    <a:lstStyle/>
                    <a:p>
                      <a:pPr marL="91440" marR="182880">
                        <a:lnSpc>
                          <a:spcPct val="115000"/>
                        </a:lnSpc>
                        <a:spcAft>
                          <a:spcPts val="0"/>
                        </a:spcAft>
                      </a:pPr>
                      <a:r>
                        <a:rPr lang="en-US" sz="2400" dirty="0" smtClean="0">
                          <a:solidFill>
                            <a:srgbClr val="000000"/>
                          </a:solidFill>
                          <a:effectLst/>
                          <a:latin typeface="Times New Roman" panose="02020603050405020304" pitchFamily="18" charset="0"/>
                          <a:ea typeface="Calibri" panose="020F0502020204030204" pitchFamily="34" charset="0"/>
                        </a:rPr>
                        <a:t>……………………………………………………</a:t>
                      </a:r>
                      <a:endParaRPr lang="en-US" sz="24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401395056"/>
                  </a:ext>
                </a:extLst>
              </a:tr>
              <a:tr h="0">
                <a:tc>
                  <a:txBody>
                    <a:bodyPr/>
                    <a:lstStyle/>
                    <a:p>
                      <a:pPr marL="91440" marR="182880">
                        <a:lnSpc>
                          <a:spcPct val="115000"/>
                        </a:lnSpc>
                        <a:spcAft>
                          <a:spcPts val="0"/>
                        </a:spcAft>
                      </a:pPr>
                      <a:r>
                        <a:rPr lang="en-US" sz="2400">
                          <a:solidFill>
                            <a:srgbClr val="000000"/>
                          </a:solidFill>
                          <a:effectLst/>
                          <a:latin typeface="Times New Roman" panose="02020603050405020304" pitchFamily="18" charset="0"/>
                          <a:ea typeface="Calibri" panose="020F0502020204030204" pitchFamily="34" charset="0"/>
                        </a:rPr>
                        <a:t>Em  ấn tượng hoặc yêu thích các chi tiết nội dung hoặc yếu tố nghệ thuật nào của bài thơ? (Có thể chỉ lựa chọn một chi tiết nội dung hoặc nghệ thuật đặc sắc, độc đáo)</a:t>
                      </a:r>
                      <a:endParaRPr lang="en-US" sz="240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0CC"/>
                    </a:solidFill>
                  </a:tcPr>
                </a:tc>
                <a:tc>
                  <a:txBody>
                    <a:bodyPr/>
                    <a:lstStyle/>
                    <a:p>
                      <a:pPr marL="91440" marR="182880">
                        <a:lnSpc>
                          <a:spcPct val="115000"/>
                        </a:lnSpc>
                        <a:spcAft>
                          <a:spcPts val="0"/>
                        </a:spcAft>
                      </a:pPr>
                      <a:r>
                        <a:rPr lang="en-US" sz="2400" dirty="0">
                          <a:solidFill>
                            <a:srgbClr val="000000"/>
                          </a:solidFill>
                          <a:effectLst/>
                          <a:latin typeface="Times New Roman" panose="02020603050405020304" pitchFamily="18" charset="0"/>
                          <a:ea typeface="Calibri" panose="020F0502020204030204" pitchFamily="34" charset="0"/>
                        </a:rPr>
                        <a:t>……………………………………………………</a:t>
                      </a:r>
                      <a:endParaRPr lang="en-US" sz="2400" dirty="0">
                        <a:solidFill>
                          <a:srgbClr val="000000"/>
                        </a:solidFill>
                        <a:effectLst/>
                        <a:latin typeface="Times New Roman" panose="02020603050405020304" pitchFamily="18" charset="0"/>
                        <a:ea typeface="Times New Roman" panose="02020603050405020304" pitchFamily="18" charset="0"/>
                      </a:endParaRPr>
                    </a:p>
                    <a:p>
                      <a:pPr marL="91440" marR="182880">
                        <a:lnSpc>
                          <a:spcPct val="115000"/>
                        </a:lnSpc>
                        <a:spcAft>
                          <a:spcPts val="0"/>
                        </a:spcAft>
                      </a:pPr>
                      <a:r>
                        <a:rPr lang="en-US" sz="2400" dirty="0" smtClean="0">
                          <a:solidFill>
                            <a:srgbClr val="000000"/>
                          </a:solidFill>
                          <a:effectLst/>
                          <a:latin typeface="Times New Roman" panose="02020603050405020304" pitchFamily="18" charset="0"/>
                          <a:ea typeface="Calibri" panose="020F0502020204030204" pitchFamily="34" charset="0"/>
                        </a:rPr>
                        <a:t>……………………………………………………</a:t>
                      </a:r>
                      <a:endParaRPr lang="en-US" sz="24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042094359"/>
                  </a:ext>
                </a:extLst>
              </a:tr>
              <a:tr h="0">
                <a:tc>
                  <a:txBody>
                    <a:bodyPr/>
                    <a:lstStyle/>
                    <a:p>
                      <a:pPr marL="91440" marR="182880">
                        <a:lnSpc>
                          <a:spcPct val="115000"/>
                        </a:lnSpc>
                        <a:spcAft>
                          <a:spcPts val="0"/>
                        </a:spcAft>
                      </a:pPr>
                      <a:r>
                        <a:rPr lang="en-US" sz="2400">
                          <a:solidFill>
                            <a:srgbClr val="000000"/>
                          </a:solidFill>
                          <a:effectLst/>
                          <a:latin typeface="Times New Roman" panose="02020603050405020304" pitchFamily="18" charset="0"/>
                          <a:ea typeface="Calibri" panose="020F0502020204030204" pitchFamily="34" charset="0"/>
                        </a:rPr>
                        <a:t>Em có thích các yếu tố miêu tả/tự sự trong bài thơ không? Vì sao em yêu thích các chi tiết đó? (Hoặc các chi tiết đó có ý nghĩa như thế nào?)</a:t>
                      </a:r>
                      <a:endParaRPr lang="en-US" sz="240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0CC"/>
                    </a:solidFill>
                  </a:tcPr>
                </a:tc>
                <a:tc>
                  <a:txBody>
                    <a:bodyPr/>
                    <a:lstStyle/>
                    <a:p>
                      <a:pPr marL="91440" marR="182880">
                        <a:lnSpc>
                          <a:spcPct val="115000"/>
                        </a:lnSpc>
                        <a:spcAft>
                          <a:spcPts val="0"/>
                        </a:spcAft>
                      </a:pPr>
                      <a:r>
                        <a:rPr lang="en-US" sz="2400" dirty="0">
                          <a:solidFill>
                            <a:srgbClr val="000000"/>
                          </a:solidFill>
                          <a:effectLst/>
                          <a:latin typeface="Times New Roman" panose="02020603050405020304" pitchFamily="18" charset="0"/>
                          <a:ea typeface="Calibri" panose="020F0502020204030204" pitchFamily="34" charset="0"/>
                        </a:rPr>
                        <a:t>……………………………………………………</a:t>
                      </a:r>
                      <a:endParaRPr lang="en-US" sz="2400" dirty="0">
                        <a:solidFill>
                          <a:srgbClr val="000000"/>
                        </a:solidFill>
                        <a:effectLst/>
                        <a:latin typeface="Times New Roman" panose="02020603050405020304" pitchFamily="18" charset="0"/>
                        <a:ea typeface="Times New Roman" panose="02020603050405020304" pitchFamily="18" charset="0"/>
                      </a:endParaRPr>
                    </a:p>
                    <a:p>
                      <a:pPr marL="91440" marR="182880">
                        <a:lnSpc>
                          <a:spcPct val="115000"/>
                        </a:lnSpc>
                        <a:spcAft>
                          <a:spcPts val="0"/>
                        </a:spcAft>
                      </a:pPr>
                      <a:r>
                        <a:rPr lang="en-US" sz="2400" dirty="0">
                          <a:solidFill>
                            <a:srgbClr val="000000"/>
                          </a:solidFill>
                          <a:effectLst/>
                          <a:latin typeface="Times New Roman" panose="02020603050405020304" pitchFamily="18" charset="0"/>
                          <a:ea typeface="Calibri" panose="020F0502020204030204" pitchFamily="34" charset="0"/>
                        </a:rPr>
                        <a:t>……………………………………………………</a:t>
                      </a:r>
                      <a:endParaRPr lang="en-US" sz="24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320239265"/>
                  </a:ext>
                </a:extLst>
              </a:tr>
              <a:tr h="0">
                <a:tc>
                  <a:txBody>
                    <a:bodyPr/>
                    <a:lstStyle/>
                    <a:p>
                      <a:pPr marL="91440" marR="182880">
                        <a:lnSpc>
                          <a:spcPct val="115000"/>
                        </a:lnSpc>
                        <a:spcAft>
                          <a:spcPts val="0"/>
                        </a:spcAft>
                      </a:pPr>
                      <a:r>
                        <a:rPr lang="en-US" sz="2400">
                          <a:solidFill>
                            <a:srgbClr val="000000"/>
                          </a:solidFill>
                          <a:effectLst/>
                          <a:latin typeface="Times New Roman" panose="02020603050405020304" pitchFamily="18" charset="0"/>
                          <a:ea typeface="Calibri" panose="020F0502020204030204" pitchFamily="34" charset="0"/>
                        </a:rPr>
                        <a:t>Bài thơ đã gợi cho em những suy nghĩ, cảm xúc gì?</a:t>
                      </a:r>
                      <a:endParaRPr lang="en-US" sz="240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0CC"/>
                    </a:solidFill>
                  </a:tcPr>
                </a:tc>
                <a:tc>
                  <a:txBody>
                    <a:bodyPr/>
                    <a:lstStyle/>
                    <a:p>
                      <a:pPr marL="91440" marR="182880">
                        <a:lnSpc>
                          <a:spcPct val="115000"/>
                        </a:lnSpc>
                        <a:spcAft>
                          <a:spcPts val="0"/>
                        </a:spcAft>
                      </a:pPr>
                      <a:r>
                        <a:rPr lang="en-US" sz="2400" dirty="0" smtClean="0">
                          <a:solidFill>
                            <a:srgbClr val="000000"/>
                          </a:solidFill>
                          <a:effectLst/>
                          <a:latin typeface="Times New Roman" panose="02020603050405020304" pitchFamily="18" charset="0"/>
                          <a:ea typeface="Calibri" panose="020F0502020204030204" pitchFamily="34" charset="0"/>
                        </a:rPr>
                        <a:t>……………………………………………………</a:t>
                      </a:r>
                      <a:endParaRPr lang="en-US" sz="24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661820425"/>
                  </a:ext>
                </a:extLst>
              </a:tr>
            </a:tbl>
          </a:graphicData>
        </a:graphic>
      </p:graphicFrame>
    </p:spTree>
    <p:extLst>
      <p:ext uri="{BB962C8B-B14F-4D97-AF65-F5344CB8AC3E}">
        <p14:creationId xmlns:p14="http://schemas.microsoft.com/office/powerpoint/2010/main" val="178710708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3"/>
          <a:stretch>
            <a:fillRect/>
          </a:stretch>
        </p:blipFill>
        <p:spPr>
          <a:xfrm>
            <a:off x="57388" y="0"/>
            <a:ext cx="12077223" cy="6858000"/>
          </a:xfrm>
          <a:prstGeom prst="rect">
            <a:avLst/>
          </a:prstGeom>
        </p:spPr>
      </p:pic>
      <p:sp>
        <p:nvSpPr>
          <p:cNvPr id="10" name="Rectangle 9"/>
          <p:cNvSpPr/>
          <p:nvPr/>
        </p:nvSpPr>
        <p:spPr>
          <a:xfrm>
            <a:off x="660400" y="1242961"/>
            <a:ext cx="2236510"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II.Thực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hành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2" name="Picture 11"/>
          <p:cNvPicPr>
            <a:picLocks noChangeAspect="1"/>
          </p:cNvPicPr>
          <p:nvPr/>
        </p:nvPicPr>
        <p:blipFill>
          <a:blip r:embed="rId4"/>
          <a:stretch>
            <a:fillRect/>
          </a:stretch>
        </p:blipFill>
        <p:spPr>
          <a:xfrm>
            <a:off x="3746042" y="-117447"/>
            <a:ext cx="4712616" cy="1146147"/>
          </a:xfrm>
          <a:prstGeom prst="rect">
            <a:avLst/>
          </a:prstGeom>
        </p:spPr>
      </p:pic>
      <p:sp>
        <p:nvSpPr>
          <p:cNvPr id="14" name="Rectangle 13"/>
          <p:cNvSpPr/>
          <p:nvPr/>
        </p:nvSpPr>
        <p:spPr>
          <a:xfrm>
            <a:off x="5003331" y="215999"/>
            <a:ext cx="2198038" cy="678327"/>
          </a:xfrm>
          <a:prstGeom prst="rect">
            <a:avLst/>
          </a:prstGeom>
        </p:spPr>
        <p:txBody>
          <a:bodyPr wrap="none">
            <a:spAutoFit/>
          </a:bodyPr>
          <a:lstStyle/>
          <a:p>
            <a:pPr marL="0" marR="0" lvl="0" indent="0" algn="l" defTabSz="914400" rtl="0" eaLnBrk="1" fontAlgn="auto" latinLnBrk="0" hangingPunct="1">
              <a:lnSpc>
                <a:spcPct val="115000"/>
              </a:lnSpc>
              <a:spcBef>
                <a:spcPts val="600"/>
              </a:spcBef>
              <a:spcAft>
                <a:spcPts val="0"/>
              </a:spcAft>
              <a:buClrTx/>
              <a:buSzTx/>
              <a:buFontTx/>
              <a:buNone/>
              <a:tabLst/>
              <a:defRPr/>
            </a:pPr>
            <a:r>
              <a:rPr kumimoji="0" lang="en-US" sz="36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Luyện</a:t>
            </a:r>
            <a:r>
              <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tập</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3903407" y="2603711"/>
            <a:ext cx="6096000" cy="2896177"/>
          </a:xfrm>
          <a:prstGeom prst="rect">
            <a:avLst/>
          </a:prstGeom>
        </p:spPr>
        <p:txBody>
          <a:bodyPr>
            <a:spAutoFit/>
          </a:bodyPr>
          <a:lstStyle/>
          <a:p>
            <a:pPr>
              <a:lnSpc>
                <a:spcPct val="115000"/>
              </a:lnSpc>
            </a:pPr>
            <a:r>
              <a:rPr lang="en-US" sz="2800" b="1" dirty="0">
                <a:solidFill>
                  <a:schemeClr val="bg1"/>
                </a:solidFill>
                <a:latin typeface="Times New Roman" panose="02020603050405020304" pitchFamily="18" charset="0"/>
                <a:ea typeface="MS Mincho"/>
              </a:rPr>
              <a:t>1. </a:t>
            </a:r>
            <a:r>
              <a:rPr lang="en-US" sz="2800" b="1" dirty="0" err="1">
                <a:solidFill>
                  <a:schemeClr val="bg1"/>
                </a:solidFill>
                <a:latin typeface="Times New Roman" panose="02020603050405020304" pitchFamily="18" charset="0"/>
                <a:ea typeface="MS Mincho"/>
              </a:rPr>
              <a:t>Bước</a:t>
            </a:r>
            <a:r>
              <a:rPr lang="en-US" sz="2800" b="1" dirty="0">
                <a:solidFill>
                  <a:schemeClr val="bg1"/>
                </a:solidFill>
                <a:latin typeface="Times New Roman" panose="02020603050405020304" pitchFamily="18" charset="0"/>
                <a:ea typeface="MS Mincho"/>
              </a:rPr>
              <a:t> 1: </a:t>
            </a:r>
            <a:r>
              <a:rPr lang="en-US" sz="2800" b="1" dirty="0" err="1">
                <a:solidFill>
                  <a:schemeClr val="bg1"/>
                </a:solidFill>
                <a:latin typeface="Times New Roman" panose="02020603050405020304" pitchFamily="18" charset="0"/>
                <a:ea typeface="MS Mincho"/>
              </a:rPr>
              <a:t>Chuẩn</a:t>
            </a:r>
            <a:r>
              <a:rPr lang="en-US" sz="2800" b="1" dirty="0">
                <a:solidFill>
                  <a:schemeClr val="bg1"/>
                </a:solidFill>
                <a:latin typeface="Times New Roman" panose="02020603050405020304" pitchFamily="18" charset="0"/>
                <a:ea typeface="MS Mincho"/>
              </a:rPr>
              <a:t> </a:t>
            </a:r>
            <a:r>
              <a:rPr lang="en-US" sz="2800" b="1" dirty="0" err="1">
                <a:solidFill>
                  <a:schemeClr val="bg1"/>
                </a:solidFill>
                <a:latin typeface="Times New Roman" panose="02020603050405020304" pitchFamily="18" charset="0"/>
                <a:ea typeface="MS Mincho"/>
              </a:rPr>
              <a:t>bị</a:t>
            </a:r>
            <a:endParaRPr lang="en-US" sz="2800" dirty="0">
              <a:solidFill>
                <a:schemeClr val="bg1"/>
              </a:solidFill>
              <a:latin typeface="Times New Roman" panose="02020603050405020304" pitchFamily="18" charset="0"/>
              <a:ea typeface="Times New Roman" panose="02020603050405020304" pitchFamily="18" charset="0"/>
            </a:endParaRPr>
          </a:p>
          <a:p>
            <a:pPr>
              <a:spcAft>
                <a:spcPts val="1200"/>
              </a:spcAft>
            </a:pPr>
            <a:r>
              <a:rPr lang="en-US" sz="2800" dirty="0">
                <a:solidFill>
                  <a:schemeClr val="bg1"/>
                </a:solidFill>
                <a:latin typeface="Times New Roman" panose="02020603050405020304" pitchFamily="18" charset="0"/>
                <a:ea typeface="Times New Roman" panose="02020603050405020304" pitchFamily="18" charset="0"/>
              </a:rPr>
              <a:t>- </a:t>
            </a:r>
            <a:r>
              <a:rPr lang="vi-VN" sz="2800" dirty="0">
                <a:solidFill>
                  <a:schemeClr val="bg1"/>
                </a:solidFill>
                <a:latin typeface="Times New Roman" panose="02020603050405020304" pitchFamily="18" charset="0"/>
                <a:ea typeface="Times New Roman" panose="02020603050405020304" pitchFamily="18" charset="0"/>
              </a:rPr>
              <a:t>Xem lại nội dung văn bản </a:t>
            </a:r>
            <a:r>
              <a:rPr lang="vi-VN" sz="2800" i="1" dirty="0">
                <a:solidFill>
                  <a:schemeClr val="bg1"/>
                </a:solidFill>
                <a:latin typeface="Times New Roman" panose="02020603050405020304" pitchFamily="18" charset="0"/>
                <a:ea typeface="Times New Roman" panose="02020603050405020304" pitchFamily="18" charset="0"/>
              </a:rPr>
              <a:t>Đêm nay Bác không ngủ</a:t>
            </a:r>
            <a:r>
              <a:rPr lang="vi-VN" sz="2800" dirty="0">
                <a:solidFill>
                  <a:schemeClr val="bg1"/>
                </a:solidFill>
                <a:latin typeface="Times New Roman" panose="02020603050405020304" pitchFamily="18" charset="0"/>
                <a:ea typeface="Times New Roman" panose="02020603050405020304" pitchFamily="18" charset="0"/>
              </a:rPr>
              <a:t>; chú ý hoàn cảnh ra đời của bài thơ.</a:t>
            </a:r>
            <a:endParaRPr lang="en-US" sz="2800" dirty="0">
              <a:solidFill>
                <a:schemeClr val="bg1"/>
              </a:solidFill>
              <a:latin typeface="Times New Roman" panose="02020603050405020304" pitchFamily="18" charset="0"/>
              <a:ea typeface="Times New Roman" panose="02020603050405020304" pitchFamily="18" charset="0"/>
            </a:endParaRPr>
          </a:p>
          <a:p>
            <a:pPr>
              <a:spcAft>
                <a:spcPts val="1200"/>
              </a:spcAft>
            </a:pPr>
            <a:r>
              <a:rPr lang="vi-VN" sz="2800" dirty="0">
                <a:solidFill>
                  <a:schemeClr val="bg1"/>
                </a:solidFill>
                <a:latin typeface="Times New Roman" panose="02020603050405020304" pitchFamily="18" charset="0"/>
                <a:ea typeface="Times New Roman" panose="02020603050405020304" pitchFamily="18" charset="0"/>
              </a:rPr>
              <a:t>- Chú ý các yếu tố tự sự, miêu tả trong bài thơ này và tác dụng của chúng.</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93228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3"/>
          <a:stretch>
            <a:fillRect/>
          </a:stretch>
        </p:blipFill>
        <p:spPr>
          <a:xfrm>
            <a:off x="57388" y="0"/>
            <a:ext cx="12077223" cy="6858000"/>
          </a:xfrm>
          <a:prstGeom prst="rect">
            <a:avLst/>
          </a:prstGeom>
        </p:spPr>
      </p:pic>
      <p:sp>
        <p:nvSpPr>
          <p:cNvPr id="10" name="Rectangle 9"/>
          <p:cNvSpPr/>
          <p:nvPr/>
        </p:nvSpPr>
        <p:spPr>
          <a:xfrm>
            <a:off x="660400" y="1242961"/>
            <a:ext cx="2236510"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II.Thực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hành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2" name="Picture 11"/>
          <p:cNvPicPr>
            <a:picLocks noChangeAspect="1"/>
          </p:cNvPicPr>
          <p:nvPr/>
        </p:nvPicPr>
        <p:blipFill>
          <a:blip r:embed="rId4"/>
          <a:stretch>
            <a:fillRect/>
          </a:stretch>
        </p:blipFill>
        <p:spPr>
          <a:xfrm>
            <a:off x="3746042" y="-117447"/>
            <a:ext cx="4712616" cy="1146147"/>
          </a:xfrm>
          <a:prstGeom prst="rect">
            <a:avLst/>
          </a:prstGeom>
        </p:spPr>
      </p:pic>
      <p:sp>
        <p:nvSpPr>
          <p:cNvPr id="14" name="Rectangle 13"/>
          <p:cNvSpPr/>
          <p:nvPr/>
        </p:nvSpPr>
        <p:spPr>
          <a:xfrm>
            <a:off x="5003331" y="215999"/>
            <a:ext cx="2198038" cy="678327"/>
          </a:xfrm>
          <a:prstGeom prst="rect">
            <a:avLst/>
          </a:prstGeom>
        </p:spPr>
        <p:txBody>
          <a:bodyPr wrap="none">
            <a:spAutoFit/>
          </a:bodyPr>
          <a:lstStyle/>
          <a:p>
            <a:pPr marL="0" marR="0" lvl="0" indent="0" algn="l" defTabSz="914400" rtl="0" eaLnBrk="1" fontAlgn="auto" latinLnBrk="0" hangingPunct="1">
              <a:lnSpc>
                <a:spcPct val="115000"/>
              </a:lnSpc>
              <a:spcBef>
                <a:spcPts val="600"/>
              </a:spcBef>
              <a:spcAft>
                <a:spcPts val="0"/>
              </a:spcAft>
              <a:buClrTx/>
              <a:buSzTx/>
              <a:buFontTx/>
              <a:buNone/>
              <a:tabLst/>
              <a:defRPr/>
            </a:pPr>
            <a:r>
              <a:rPr kumimoji="0" lang="en-US" sz="36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Luyện</a:t>
            </a:r>
            <a:r>
              <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tập</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3746042" y="2553254"/>
            <a:ext cx="8052668" cy="3040832"/>
          </a:xfrm>
          <a:prstGeom prst="rect">
            <a:avLst/>
          </a:prstGeom>
        </p:spPr>
        <p:txBody>
          <a:bodyPr wrap="square">
            <a:spAutoFit/>
          </a:bodyPr>
          <a:lstStyle/>
          <a:p>
            <a:pPr>
              <a:lnSpc>
                <a:spcPct val="115000"/>
              </a:lnSpc>
              <a:spcAft>
                <a:spcPts val="1200"/>
              </a:spcAft>
            </a:pPr>
            <a:r>
              <a:rPr lang="en-US" sz="2600" b="1" dirty="0">
                <a:solidFill>
                  <a:schemeClr val="bg1"/>
                </a:solidFill>
                <a:latin typeface="Times New Roman" panose="02020603050405020304" pitchFamily="18" charset="0"/>
                <a:ea typeface="Times New Roman" panose="02020603050405020304" pitchFamily="18" charset="0"/>
              </a:rPr>
              <a:t>2</a:t>
            </a:r>
            <a:r>
              <a:rPr lang="en-US" sz="2600" dirty="0">
                <a:solidFill>
                  <a:schemeClr val="bg1"/>
                </a:solidFill>
                <a:latin typeface="Times New Roman" panose="02020603050405020304" pitchFamily="18" charset="0"/>
                <a:ea typeface="Times New Roman" panose="02020603050405020304" pitchFamily="18" charset="0"/>
              </a:rPr>
              <a:t>. </a:t>
            </a:r>
            <a:r>
              <a:rPr lang="en-US" sz="2600" b="1" dirty="0">
                <a:solidFill>
                  <a:schemeClr val="bg1"/>
                </a:solidFill>
                <a:latin typeface="Times New Roman" panose="02020603050405020304" pitchFamily="18" charset="0"/>
                <a:ea typeface="MS Mincho"/>
              </a:rPr>
              <a:t>B</a:t>
            </a:r>
            <a:r>
              <a:rPr lang="vi-VN" sz="2600" b="1" dirty="0">
                <a:solidFill>
                  <a:schemeClr val="bg1"/>
                </a:solidFill>
                <a:latin typeface="Times New Roman" panose="02020603050405020304" pitchFamily="18" charset="0"/>
                <a:ea typeface="MS Mincho"/>
              </a:rPr>
              <a:t>ước 2:</a:t>
            </a:r>
            <a:r>
              <a:rPr lang="vi-VN" sz="2600" dirty="0">
                <a:solidFill>
                  <a:schemeClr val="bg1"/>
                </a:solidFill>
                <a:latin typeface="Times New Roman" panose="02020603050405020304" pitchFamily="18" charset="0"/>
                <a:ea typeface="Times New Roman" panose="02020603050405020304" pitchFamily="18" charset="0"/>
              </a:rPr>
              <a:t> </a:t>
            </a:r>
            <a:r>
              <a:rPr lang="vi-VN" sz="2600" b="1" dirty="0">
                <a:solidFill>
                  <a:schemeClr val="bg1"/>
                </a:solidFill>
                <a:latin typeface="Times New Roman" panose="02020603050405020304" pitchFamily="18" charset="0"/>
                <a:ea typeface="Times New Roman" panose="02020603050405020304" pitchFamily="18" charset="0"/>
              </a:rPr>
              <a:t>Tìm ý </a:t>
            </a:r>
            <a:r>
              <a:rPr lang="en-US" sz="2600" b="1" dirty="0" err="1">
                <a:solidFill>
                  <a:schemeClr val="bg1"/>
                </a:solidFill>
                <a:latin typeface="Times New Roman" panose="02020603050405020304" pitchFamily="18" charset="0"/>
                <a:ea typeface="Times New Roman" panose="02020603050405020304" pitchFamily="18" charset="0"/>
              </a:rPr>
              <a:t>và</a:t>
            </a:r>
            <a:r>
              <a:rPr lang="en-US" sz="2600" b="1" dirty="0">
                <a:solidFill>
                  <a:schemeClr val="bg1"/>
                </a:solidFill>
                <a:latin typeface="Times New Roman" panose="02020603050405020304" pitchFamily="18" charset="0"/>
                <a:ea typeface="Times New Roman" panose="02020603050405020304" pitchFamily="18" charset="0"/>
              </a:rPr>
              <a:t> </a:t>
            </a:r>
            <a:r>
              <a:rPr lang="en-US" sz="2600" b="1" dirty="0" err="1">
                <a:solidFill>
                  <a:schemeClr val="bg1"/>
                </a:solidFill>
                <a:latin typeface="Times New Roman" panose="02020603050405020304" pitchFamily="18" charset="0"/>
                <a:ea typeface="Times New Roman" panose="02020603050405020304" pitchFamily="18" charset="0"/>
              </a:rPr>
              <a:t>lập</a:t>
            </a:r>
            <a:r>
              <a:rPr lang="en-US" sz="2600" b="1" dirty="0">
                <a:solidFill>
                  <a:schemeClr val="bg1"/>
                </a:solidFill>
                <a:latin typeface="Times New Roman" panose="02020603050405020304" pitchFamily="18" charset="0"/>
                <a:ea typeface="Times New Roman" panose="02020603050405020304" pitchFamily="18" charset="0"/>
              </a:rPr>
              <a:t> </a:t>
            </a:r>
            <a:r>
              <a:rPr lang="en-US" sz="2600" b="1" dirty="0" err="1">
                <a:solidFill>
                  <a:schemeClr val="bg1"/>
                </a:solidFill>
                <a:latin typeface="Times New Roman" panose="02020603050405020304" pitchFamily="18" charset="0"/>
                <a:ea typeface="Times New Roman" panose="02020603050405020304" pitchFamily="18" charset="0"/>
              </a:rPr>
              <a:t>dàn</a:t>
            </a:r>
            <a:r>
              <a:rPr lang="en-US" sz="2600" b="1" dirty="0">
                <a:solidFill>
                  <a:schemeClr val="bg1"/>
                </a:solidFill>
                <a:latin typeface="Times New Roman" panose="02020603050405020304" pitchFamily="18" charset="0"/>
                <a:ea typeface="Times New Roman" panose="02020603050405020304" pitchFamily="18" charset="0"/>
              </a:rPr>
              <a:t> ý</a:t>
            </a:r>
            <a:endParaRPr lang="en-US" sz="2600" dirty="0">
              <a:solidFill>
                <a:schemeClr val="bg1"/>
              </a:solidFill>
              <a:latin typeface="Times New Roman" panose="02020603050405020304" pitchFamily="18" charset="0"/>
              <a:ea typeface="Times New Roman" panose="02020603050405020304" pitchFamily="18" charset="0"/>
            </a:endParaRPr>
          </a:p>
          <a:p>
            <a:pPr marL="457200" indent="-457200">
              <a:lnSpc>
                <a:spcPct val="115000"/>
              </a:lnSpc>
              <a:spcAft>
                <a:spcPts val="1200"/>
              </a:spcAft>
              <a:buFont typeface="Wingdings" panose="05000000000000000000" pitchFamily="2" charset="2"/>
              <a:buChar char="Ø"/>
            </a:pPr>
            <a:r>
              <a:rPr lang="en-US" sz="2600" dirty="0" smtClean="0">
                <a:solidFill>
                  <a:schemeClr val="bg1"/>
                </a:solidFill>
                <a:latin typeface="Times New Roman" panose="02020603050405020304" pitchFamily="18" charset="0"/>
                <a:ea typeface="Times New Roman" panose="02020603050405020304" pitchFamily="18" charset="0"/>
              </a:rPr>
              <a:t>HS  </a:t>
            </a:r>
            <a:r>
              <a:rPr lang="en-US" sz="2600" dirty="0" err="1">
                <a:solidFill>
                  <a:schemeClr val="bg1"/>
                </a:solidFill>
                <a:latin typeface="Times New Roman" panose="02020603050405020304" pitchFamily="18" charset="0"/>
                <a:ea typeface="Times New Roman" panose="02020603050405020304" pitchFamily="18" charset="0"/>
              </a:rPr>
              <a:t>điền</a:t>
            </a:r>
            <a:r>
              <a:rPr lang="en-US" sz="2600" dirty="0">
                <a:solidFill>
                  <a:schemeClr val="bg1"/>
                </a:solidFill>
                <a:latin typeface="Times New Roman" panose="02020603050405020304" pitchFamily="18" charset="0"/>
                <a:ea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rPr>
              <a:t>vào</a:t>
            </a:r>
            <a:r>
              <a:rPr lang="en-US" sz="2600" dirty="0">
                <a:solidFill>
                  <a:schemeClr val="bg1"/>
                </a:solidFill>
                <a:latin typeface="Times New Roman" panose="02020603050405020304" pitchFamily="18" charset="0"/>
                <a:ea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rPr>
              <a:t>phiếu</a:t>
            </a:r>
            <a:r>
              <a:rPr lang="en-US" sz="2600" dirty="0">
                <a:solidFill>
                  <a:schemeClr val="bg1"/>
                </a:solidFill>
                <a:latin typeface="Times New Roman" panose="02020603050405020304" pitchFamily="18" charset="0"/>
                <a:ea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rPr>
              <a:t>tìm</a:t>
            </a:r>
            <a:r>
              <a:rPr lang="en-US" sz="2600" dirty="0">
                <a:solidFill>
                  <a:schemeClr val="bg1"/>
                </a:solidFill>
                <a:latin typeface="Times New Roman" panose="02020603050405020304" pitchFamily="18" charset="0"/>
                <a:ea typeface="Times New Roman" panose="02020603050405020304" pitchFamily="18" charset="0"/>
              </a:rPr>
              <a:t> ý:</a:t>
            </a:r>
          </a:p>
          <a:p>
            <a:pPr marL="457200" indent="-457200">
              <a:lnSpc>
                <a:spcPct val="115000"/>
              </a:lnSpc>
              <a:buFont typeface="Wingdings" panose="05000000000000000000" pitchFamily="2" charset="2"/>
              <a:buChar char="Ø"/>
            </a:pPr>
            <a:r>
              <a:rPr lang="vi-VN" sz="2600" dirty="0" smtClean="0">
                <a:solidFill>
                  <a:schemeClr val="bg1"/>
                </a:solidFill>
                <a:latin typeface="Times New Roman" panose="02020603050405020304" pitchFamily="18" charset="0"/>
                <a:ea typeface="Times New Roman" panose="02020603050405020304" pitchFamily="18" charset="0"/>
              </a:rPr>
              <a:t>Lập </a:t>
            </a:r>
            <a:r>
              <a:rPr lang="vi-VN" sz="2600" dirty="0">
                <a:solidFill>
                  <a:schemeClr val="bg1"/>
                </a:solidFill>
                <a:latin typeface="Times New Roman" panose="02020603050405020304" pitchFamily="18" charset="0"/>
                <a:ea typeface="Times New Roman" panose="02020603050405020304" pitchFamily="18" charset="0"/>
              </a:rPr>
              <a:t>dàn ý</a:t>
            </a:r>
            <a:r>
              <a:rPr lang="vi-VN" sz="2600" i="1" dirty="0">
                <a:solidFill>
                  <a:schemeClr val="bg1"/>
                </a:solidFill>
                <a:latin typeface="Times New Roman" panose="02020603050405020304" pitchFamily="18" charset="0"/>
                <a:ea typeface="Times New Roman" panose="02020603050405020304" pitchFamily="18" charset="0"/>
              </a:rPr>
              <a:t> </a:t>
            </a:r>
            <a:r>
              <a:rPr lang="vi-VN" sz="2600" dirty="0">
                <a:solidFill>
                  <a:schemeClr val="bg1"/>
                </a:solidFill>
                <a:latin typeface="Times New Roman" panose="02020603050405020304" pitchFamily="18" charset="0"/>
                <a:ea typeface="Times New Roman" panose="02020603050405020304" pitchFamily="18" charset="0"/>
              </a:rPr>
              <a:t>bằng cách dựa vào các ý đã tìm được, sắp xếp lại theo ba </a:t>
            </a:r>
            <a:r>
              <a:rPr lang="en-US" sz="2600" dirty="0" err="1">
                <a:solidFill>
                  <a:schemeClr val="bg1"/>
                </a:solidFill>
                <a:latin typeface="Times New Roman" panose="02020603050405020304" pitchFamily="18" charset="0"/>
                <a:ea typeface="Times New Roman" panose="02020603050405020304" pitchFamily="18" charset="0"/>
              </a:rPr>
              <a:t>đoạn</a:t>
            </a:r>
            <a:r>
              <a:rPr lang="vi-VN" sz="2600" dirty="0">
                <a:solidFill>
                  <a:schemeClr val="bg1"/>
                </a:solidFill>
                <a:latin typeface="Times New Roman" panose="02020603050405020304" pitchFamily="18" charset="0"/>
                <a:ea typeface="Times New Roman" panose="02020603050405020304" pitchFamily="18" charset="0"/>
              </a:rPr>
              <a:t> gồm:</a:t>
            </a:r>
            <a:endParaRPr lang="en-US" sz="2600" dirty="0">
              <a:solidFill>
                <a:schemeClr val="bg1"/>
              </a:solidFill>
              <a:latin typeface="Times New Roman" panose="02020603050405020304" pitchFamily="18" charset="0"/>
              <a:ea typeface="Times New Roman" panose="02020603050405020304" pitchFamily="18" charset="0"/>
            </a:endParaRPr>
          </a:p>
          <a:p>
            <a:pPr marL="457200" indent="-457200">
              <a:spcAft>
                <a:spcPts val="1200"/>
              </a:spcAft>
              <a:buFont typeface="Wingdings" panose="05000000000000000000" pitchFamily="2" charset="2"/>
              <a:buChar char="ü"/>
            </a:pPr>
            <a:r>
              <a:rPr lang="vi-VN" sz="2600" dirty="0">
                <a:solidFill>
                  <a:schemeClr val="bg1"/>
                </a:solidFill>
                <a:latin typeface="Times New Roman" panose="02020603050405020304" pitchFamily="18" charset="0"/>
                <a:ea typeface="Times New Roman" panose="02020603050405020304" pitchFamily="18" charset="0"/>
              </a:rPr>
              <a:t> Mở đoạn: Nêu tên bài thơ, tác giả và cảm nghĩ chung của em về bài </a:t>
            </a:r>
            <a:r>
              <a:rPr lang="vi-VN" sz="2600" i="1" dirty="0">
                <a:solidFill>
                  <a:schemeClr val="bg1"/>
                </a:solidFill>
                <a:latin typeface="Times New Roman" panose="02020603050405020304" pitchFamily="18" charset="0"/>
                <a:ea typeface="Times New Roman" panose="02020603050405020304" pitchFamily="18" charset="0"/>
              </a:rPr>
              <a:t>Đêm nay Bác không ngủ</a:t>
            </a:r>
            <a:r>
              <a:rPr lang="vi-VN" sz="2600" dirty="0">
                <a:solidFill>
                  <a:schemeClr val="bg1"/>
                </a:solidFill>
                <a:latin typeface="Times New Roman" panose="02020603050405020304" pitchFamily="18" charset="0"/>
                <a:ea typeface="Times New Roman" panose="02020603050405020304" pitchFamily="18" charset="0"/>
              </a:rPr>
              <a:t>.</a:t>
            </a:r>
            <a:endParaRPr lang="en-US" sz="26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0210427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3"/>
          <a:stretch>
            <a:fillRect/>
          </a:stretch>
        </p:blipFill>
        <p:spPr>
          <a:xfrm>
            <a:off x="57388" y="0"/>
            <a:ext cx="12077223" cy="6858000"/>
          </a:xfrm>
          <a:prstGeom prst="rect">
            <a:avLst/>
          </a:prstGeom>
        </p:spPr>
      </p:pic>
      <p:sp>
        <p:nvSpPr>
          <p:cNvPr id="10" name="Rectangle 9"/>
          <p:cNvSpPr/>
          <p:nvPr/>
        </p:nvSpPr>
        <p:spPr>
          <a:xfrm>
            <a:off x="660400" y="1242961"/>
            <a:ext cx="2236510"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II.Thực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hành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2" name="Picture 11"/>
          <p:cNvPicPr>
            <a:picLocks noChangeAspect="1"/>
          </p:cNvPicPr>
          <p:nvPr/>
        </p:nvPicPr>
        <p:blipFill>
          <a:blip r:embed="rId4"/>
          <a:stretch>
            <a:fillRect/>
          </a:stretch>
        </p:blipFill>
        <p:spPr>
          <a:xfrm>
            <a:off x="3746042" y="-117447"/>
            <a:ext cx="4712616" cy="1146147"/>
          </a:xfrm>
          <a:prstGeom prst="rect">
            <a:avLst/>
          </a:prstGeom>
        </p:spPr>
      </p:pic>
      <p:sp>
        <p:nvSpPr>
          <p:cNvPr id="14" name="Rectangle 13"/>
          <p:cNvSpPr/>
          <p:nvPr/>
        </p:nvSpPr>
        <p:spPr>
          <a:xfrm>
            <a:off x="5003331" y="215999"/>
            <a:ext cx="2198038" cy="678327"/>
          </a:xfrm>
          <a:prstGeom prst="rect">
            <a:avLst/>
          </a:prstGeom>
        </p:spPr>
        <p:txBody>
          <a:bodyPr wrap="none">
            <a:spAutoFit/>
          </a:bodyPr>
          <a:lstStyle/>
          <a:p>
            <a:pPr marL="0" marR="0" lvl="0" indent="0" algn="l" defTabSz="914400" rtl="0" eaLnBrk="1" fontAlgn="auto" latinLnBrk="0" hangingPunct="1">
              <a:lnSpc>
                <a:spcPct val="115000"/>
              </a:lnSpc>
              <a:spcBef>
                <a:spcPts val="600"/>
              </a:spcBef>
              <a:spcAft>
                <a:spcPts val="0"/>
              </a:spcAft>
              <a:buClrTx/>
              <a:buSzTx/>
              <a:buFontTx/>
              <a:buNone/>
              <a:tabLst/>
              <a:defRPr/>
            </a:pPr>
            <a:r>
              <a:rPr kumimoji="0" lang="en-US" sz="36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Luyện</a:t>
            </a:r>
            <a:r>
              <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tập</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3771442" y="2328827"/>
            <a:ext cx="7772858" cy="3323987"/>
          </a:xfrm>
          <a:prstGeom prst="rect">
            <a:avLst/>
          </a:prstGeom>
        </p:spPr>
        <p:txBody>
          <a:bodyPr wrap="square">
            <a:spAutoFit/>
          </a:bodyPr>
          <a:lstStyle/>
          <a:p>
            <a:pPr marL="342900" indent="-342900">
              <a:spcAft>
                <a:spcPts val="1200"/>
              </a:spcAft>
              <a:buFont typeface="Wingdings" panose="05000000000000000000" pitchFamily="2" charset="2"/>
              <a:buChar char="ü"/>
            </a:pPr>
            <a:r>
              <a:rPr lang="vi-VN" sz="2200" b="1" dirty="0" smtClean="0">
                <a:solidFill>
                  <a:schemeClr val="bg1"/>
                </a:solidFill>
                <a:latin typeface="Times New Roman" panose="02020603050405020304" pitchFamily="18" charset="0"/>
                <a:ea typeface="Times New Roman" panose="02020603050405020304" pitchFamily="18" charset="0"/>
              </a:rPr>
              <a:t>Thân </a:t>
            </a:r>
            <a:r>
              <a:rPr lang="vi-VN" sz="2200" b="1" dirty="0">
                <a:solidFill>
                  <a:schemeClr val="bg1"/>
                </a:solidFill>
                <a:latin typeface="Times New Roman" panose="02020603050405020304" pitchFamily="18" charset="0"/>
                <a:ea typeface="Times New Roman" panose="02020603050405020304" pitchFamily="18" charset="0"/>
              </a:rPr>
              <a:t>đoạn</a:t>
            </a:r>
            <a:r>
              <a:rPr lang="vi-VN" sz="2200" dirty="0">
                <a:solidFill>
                  <a:schemeClr val="bg1"/>
                </a:solidFill>
                <a:latin typeface="Times New Roman" panose="02020603050405020304" pitchFamily="18" charset="0"/>
                <a:ea typeface="Times New Roman" panose="02020603050405020304" pitchFamily="18" charset="0"/>
              </a:rPr>
              <a:t>:</a:t>
            </a:r>
            <a:endParaRPr lang="en-US" sz="2200" dirty="0">
              <a:solidFill>
                <a:schemeClr val="bg1"/>
              </a:solidFill>
              <a:latin typeface="Times New Roman" panose="02020603050405020304" pitchFamily="18" charset="0"/>
              <a:ea typeface="Times New Roman" panose="02020603050405020304" pitchFamily="18" charset="0"/>
            </a:endParaRPr>
          </a:p>
          <a:p>
            <a:pPr marL="342900" lvl="0" indent="-342900">
              <a:spcAft>
                <a:spcPts val="0"/>
              </a:spcAft>
              <a:buSzPts val="1000"/>
              <a:buFont typeface="Courier New" panose="02070309020205020404" pitchFamily="49" charset="0"/>
              <a:buChar char="o"/>
              <a:tabLst>
                <a:tab pos="457200" algn="l"/>
              </a:tabLst>
            </a:pPr>
            <a:r>
              <a:rPr lang="en-US" sz="2200" dirty="0" smtClean="0">
                <a:solidFill>
                  <a:schemeClr val="bg1"/>
                </a:solidFill>
                <a:latin typeface="Times New Roman" panose="02020603050405020304" pitchFamily="18" charset="0"/>
                <a:ea typeface="Times New Roman" panose="02020603050405020304" pitchFamily="18" charset="0"/>
              </a:rPr>
              <a:t>  </a:t>
            </a:r>
            <a:r>
              <a:rPr lang="en-US" sz="2200" dirty="0" err="1" smtClean="0">
                <a:solidFill>
                  <a:schemeClr val="bg1"/>
                </a:solidFill>
                <a:latin typeface="Times New Roman" panose="02020603050405020304" pitchFamily="18" charset="0"/>
                <a:ea typeface="Times New Roman" panose="02020603050405020304" pitchFamily="18" charset="0"/>
              </a:rPr>
              <a:t>Chỉ</a:t>
            </a:r>
            <a:r>
              <a:rPr lang="en-US" sz="2200" dirty="0" smtClean="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ra</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nội</a:t>
            </a:r>
            <a:r>
              <a:rPr lang="en-US" sz="2200" dirty="0">
                <a:solidFill>
                  <a:schemeClr val="bg1"/>
                </a:solidFill>
                <a:latin typeface="Times New Roman" panose="02020603050405020304" pitchFamily="18" charset="0"/>
                <a:ea typeface="Times New Roman" panose="02020603050405020304" pitchFamily="18" charset="0"/>
              </a:rPr>
              <a:t> dung </a:t>
            </a:r>
            <a:r>
              <a:rPr lang="en-US" sz="2200" dirty="0" err="1">
                <a:solidFill>
                  <a:schemeClr val="bg1"/>
                </a:solidFill>
                <a:latin typeface="Times New Roman" panose="02020603050405020304" pitchFamily="18" charset="0"/>
                <a:ea typeface="Times New Roman" panose="02020603050405020304" pitchFamily="18" charset="0"/>
              </a:rPr>
              <a:t>hoặc</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nghệ</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thuật</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cụ</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thể</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của</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bài</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thơ</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khiến</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em</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yêu</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thích</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và</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có</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nhiều</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cảm</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xúc</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suy</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nghĩ</a:t>
            </a:r>
            <a:r>
              <a:rPr lang="en-US" sz="2200" dirty="0">
                <a:solidFill>
                  <a:schemeClr val="bg1"/>
                </a:solidFill>
                <a:latin typeface="Times New Roman" panose="02020603050405020304" pitchFamily="18" charset="0"/>
                <a:ea typeface="Times New Roman" panose="02020603050405020304" pitchFamily="18" charset="0"/>
              </a:rPr>
              <a:t> (</a:t>
            </a:r>
            <a:r>
              <a:rPr lang="en-US" sz="2200" b="1" dirty="0" err="1">
                <a:solidFill>
                  <a:schemeClr val="bg1"/>
                </a:solidFill>
                <a:latin typeface="Times New Roman" panose="02020603050405020304" pitchFamily="18" charset="0"/>
                <a:ea typeface="Times New Roman" panose="02020603050405020304" pitchFamily="18" charset="0"/>
              </a:rPr>
              <a:t>Ví</a:t>
            </a:r>
            <a:r>
              <a:rPr lang="en-US" sz="2200" b="1" dirty="0">
                <a:solidFill>
                  <a:schemeClr val="bg1"/>
                </a:solidFill>
                <a:latin typeface="Times New Roman" panose="02020603050405020304" pitchFamily="18" charset="0"/>
                <a:ea typeface="Times New Roman" panose="02020603050405020304" pitchFamily="18" charset="0"/>
              </a:rPr>
              <a:t> </a:t>
            </a:r>
            <a:r>
              <a:rPr lang="en-US" sz="2200" b="1" dirty="0" err="1">
                <a:solidFill>
                  <a:schemeClr val="bg1"/>
                </a:solidFill>
                <a:latin typeface="Times New Roman" panose="02020603050405020304" pitchFamily="18" charset="0"/>
                <a:ea typeface="Times New Roman" panose="02020603050405020304" pitchFamily="18" charset="0"/>
              </a:rPr>
              <a:t>dụ</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Về</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nội</a:t>
            </a:r>
            <a:r>
              <a:rPr lang="en-US" sz="2200" dirty="0">
                <a:solidFill>
                  <a:schemeClr val="bg1"/>
                </a:solidFill>
                <a:latin typeface="Times New Roman" panose="02020603050405020304" pitchFamily="18" charset="0"/>
                <a:ea typeface="Times New Roman" panose="02020603050405020304" pitchFamily="18" charset="0"/>
              </a:rPr>
              <a:t> dung, </a:t>
            </a:r>
            <a:r>
              <a:rPr lang="en-US" sz="2200" dirty="0" err="1">
                <a:solidFill>
                  <a:schemeClr val="bg1"/>
                </a:solidFill>
                <a:latin typeface="Times New Roman" panose="02020603050405020304" pitchFamily="18" charset="0"/>
                <a:ea typeface="Times New Roman" panose="02020603050405020304" pitchFamily="18" charset="0"/>
              </a:rPr>
              <a:t>bài</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thơ</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viết</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về</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đề</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tài</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Bác</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Hồ</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về</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tình</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cảm</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yêu</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thương</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sâu</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đậm</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của</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Bác</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đối</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với</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mọi</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người</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và</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tấm</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lòng</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của</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anh</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đội</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viên</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đối</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với</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Bác</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Về</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hình</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thức</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bài</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thơ</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sử</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dụng</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nhiều</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yếu</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tố</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tự</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sự</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miêu</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tả</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phù</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hơp</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với</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việc</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thể</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hiện</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nội</a:t>
            </a:r>
            <a:r>
              <a:rPr lang="en-US" sz="2200" dirty="0">
                <a:solidFill>
                  <a:schemeClr val="bg1"/>
                </a:solidFill>
                <a:latin typeface="Times New Roman" panose="02020603050405020304" pitchFamily="18" charset="0"/>
                <a:ea typeface="Times New Roman" panose="02020603050405020304" pitchFamily="18" charset="0"/>
              </a:rPr>
              <a:t> dung </a:t>
            </a:r>
            <a:r>
              <a:rPr lang="en-US" sz="2200" dirty="0" err="1">
                <a:solidFill>
                  <a:schemeClr val="bg1"/>
                </a:solidFill>
                <a:latin typeface="Times New Roman" panose="02020603050405020304" pitchFamily="18" charset="0"/>
                <a:ea typeface="Times New Roman" panose="02020603050405020304" pitchFamily="18" charset="0"/>
              </a:rPr>
              <a:t>kể</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chuyện</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về</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Bác</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các</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biện</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pháp</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tu</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từ</a:t>
            </a:r>
            <a:r>
              <a:rPr lang="en-US" sz="2200" dirty="0">
                <a:solidFill>
                  <a:schemeClr val="bg1"/>
                </a:solidFill>
                <a:latin typeface="Times New Roman" panose="02020603050405020304" pitchFamily="18" charset="0"/>
                <a:ea typeface="Times New Roman" panose="02020603050405020304" pitchFamily="18" charset="0"/>
              </a:rPr>
              <a:t> so </a:t>
            </a:r>
            <a:r>
              <a:rPr lang="en-US" sz="2200" dirty="0" err="1">
                <a:solidFill>
                  <a:schemeClr val="bg1"/>
                </a:solidFill>
                <a:latin typeface="Times New Roman" panose="02020603050405020304" pitchFamily="18" charset="0"/>
                <a:ea typeface="Times New Roman" panose="02020603050405020304" pitchFamily="18" charset="0"/>
              </a:rPr>
              <a:t>sánh</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ẩn</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smtClean="0">
                <a:solidFill>
                  <a:schemeClr val="bg1"/>
                </a:solidFill>
                <a:latin typeface="Times New Roman" panose="02020603050405020304" pitchFamily="18" charset="0"/>
                <a:ea typeface="Times New Roman" panose="02020603050405020304" pitchFamily="18" charset="0"/>
              </a:rPr>
              <a:t>dụ</a:t>
            </a:r>
            <a:r>
              <a:rPr lang="en-US" sz="2200" dirty="0" smtClean="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hoán</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dụ</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điệp</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từ</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điệp</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ngữ</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tô</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đậm</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được</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vẻ</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đẹp</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của</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hình</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tượng</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Bác</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Hồ</a:t>
            </a:r>
            <a:r>
              <a:rPr lang="en-US" sz="2200" dirty="0">
                <a:solidFill>
                  <a:schemeClr val="bg1"/>
                </a:solidFill>
                <a:latin typeface="Times New Roman" panose="02020603050405020304" pitchFamily="18" charset="0"/>
                <a:ea typeface="Times New Roman" panose="02020603050405020304" pitchFamily="18" charset="0"/>
              </a:rPr>
              <a:t>;...). </a:t>
            </a:r>
            <a:endParaRPr lang="en-US" sz="22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2313817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3"/>
          <a:stretch>
            <a:fillRect/>
          </a:stretch>
        </p:blipFill>
        <p:spPr>
          <a:xfrm>
            <a:off x="57388" y="0"/>
            <a:ext cx="12077223" cy="6858000"/>
          </a:xfrm>
          <a:prstGeom prst="rect">
            <a:avLst/>
          </a:prstGeom>
        </p:spPr>
      </p:pic>
      <p:sp>
        <p:nvSpPr>
          <p:cNvPr id="10" name="Rectangle 9"/>
          <p:cNvSpPr/>
          <p:nvPr/>
        </p:nvSpPr>
        <p:spPr>
          <a:xfrm>
            <a:off x="660400" y="1242961"/>
            <a:ext cx="2236510"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II.Thực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hành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2" name="Picture 11"/>
          <p:cNvPicPr>
            <a:picLocks noChangeAspect="1"/>
          </p:cNvPicPr>
          <p:nvPr/>
        </p:nvPicPr>
        <p:blipFill>
          <a:blip r:embed="rId4"/>
          <a:stretch>
            <a:fillRect/>
          </a:stretch>
        </p:blipFill>
        <p:spPr>
          <a:xfrm>
            <a:off x="3746042" y="-117447"/>
            <a:ext cx="4712616" cy="1146147"/>
          </a:xfrm>
          <a:prstGeom prst="rect">
            <a:avLst/>
          </a:prstGeom>
        </p:spPr>
      </p:pic>
      <p:sp>
        <p:nvSpPr>
          <p:cNvPr id="14" name="Rectangle 13"/>
          <p:cNvSpPr/>
          <p:nvPr/>
        </p:nvSpPr>
        <p:spPr>
          <a:xfrm>
            <a:off x="5003331" y="215999"/>
            <a:ext cx="2198038" cy="678327"/>
          </a:xfrm>
          <a:prstGeom prst="rect">
            <a:avLst/>
          </a:prstGeom>
        </p:spPr>
        <p:txBody>
          <a:bodyPr wrap="none">
            <a:spAutoFit/>
          </a:bodyPr>
          <a:lstStyle/>
          <a:p>
            <a:pPr marL="0" marR="0" lvl="0" indent="0" algn="l" defTabSz="914400" rtl="0" eaLnBrk="1" fontAlgn="auto" latinLnBrk="0" hangingPunct="1">
              <a:lnSpc>
                <a:spcPct val="115000"/>
              </a:lnSpc>
              <a:spcBef>
                <a:spcPts val="600"/>
              </a:spcBef>
              <a:spcAft>
                <a:spcPts val="0"/>
              </a:spcAft>
              <a:buClrTx/>
              <a:buSzTx/>
              <a:buFontTx/>
              <a:buNone/>
              <a:tabLst/>
              <a:defRPr/>
            </a:pPr>
            <a:r>
              <a:rPr kumimoji="0" lang="en-US" sz="36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Luyện</a:t>
            </a:r>
            <a:r>
              <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tập</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3787121" y="2704834"/>
            <a:ext cx="7819103" cy="2677656"/>
          </a:xfrm>
          <a:prstGeom prst="rect">
            <a:avLst/>
          </a:prstGeom>
        </p:spPr>
        <p:txBody>
          <a:bodyPr wrap="square">
            <a:spAutoFit/>
          </a:bodyPr>
          <a:lstStyle/>
          <a:p>
            <a:pPr marL="457200" lvl="0" indent="-457200">
              <a:spcAft>
                <a:spcPts val="0"/>
              </a:spcAft>
              <a:buSzPts val="1000"/>
              <a:buFont typeface="Courier New" panose="02070309020205020404" pitchFamily="49" charset="0"/>
              <a:buChar char="o"/>
              <a:tabLst>
                <a:tab pos="457200" algn="l"/>
              </a:tabLst>
            </a:pPr>
            <a:r>
              <a:rPr lang="en-US" sz="2800" dirty="0" err="1">
                <a:solidFill>
                  <a:schemeClr val="bg1"/>
                </a:solidFill>
                <a:latin typeface="Times New Roman" panose="02020603050405020304" pitchFamily="18" charset="0"/>
                <a:ea typeface="Times New Roman" panose="02020603050405020304" pitchFamily="18" charset="0"/>
              </a:rPr>
              <a:t>Nêu</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các</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lí</a:t>
            </a:r>
            <a:r>
              <a:rPr lang="en-US" sz="2800" dirty="0">
                <a:solidFill>
                  <a:schemeClr val="bg1"/>
                </a:solidFill>
                <a:latin typeface="Times New Roman" panose="02020603050405020304" pitchFamily="18" charset="0"/>
                <a:ea typeface="Times New Roman" panose="02020603050405020304" pitchFamily="18" charset="0"/>
              </a:rPr>
              <a:t> do </a:t>
            </a:r>
            <a:r>
              <a:rPr lang="en-US" sz="2800" dirty="0" err="1">
                <a:solidFill>
                  <a:schemeClr val="bg1"/>
                </a:solidFill>
                <a:latin typeface="Times New Roman" panose="02020603050405020304" pitchFamily="18" charset="0"/>
                <a:ea typeface="Times New Roman" panose="02020603050405020304" pitchFamily="18" charset="0"/>
              </a:rPr>
              <a:t>khiến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em</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yêu</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thích</a:t>
            </a:r>
            <a:r>
              <a:rPr lang="en-US" sz="2800"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Ví</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dụ</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Nội</a:t>
            </a:r>
            <a:r>
              <a:rPr lang="en-US" sz="2800" dirty="0">
                <a:solidFill>
                  <a:schemeClr val="bg1"/>
                </a:solidFill>
                <a:latin typeface="Times New Roman" panose="02020603050405020304" pitchFamily="18" charset="0"/>
                <a:ea typeface="Times New Roman" panose="02020603050405020304" pitchFamily="18" charset="0"/>
              </a:rPr>
              <a:t> dung </a:t>
            </a:r>
            <a:r>
              <a:rPr lang="en-US" sz="2800" dirty="0" err="1">
                <a:solidFill>
                  <a:schemeClr val="bg1"/>
                </a:solidFill>
                <a:latin typeface="Times New Roman" panose="02020603050405020304" pitchFamily="18" charset="0"/>
                <a:ea typeface="Times New Roman" panose="02020603050405020304" pitchFamily="18" charset="0"/>
              </a:rPr>
              <a:t>bài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thơ</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gợi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cho</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em</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những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cảm</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xúc</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tình</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cảm</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kính</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yêu</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đối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với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Bác</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Hồ</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Hoặc</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về</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nghệ</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thuật</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tác</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giả</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đã</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sử</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dụng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các</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từ</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ngữ</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hình</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ảnh</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rất</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sinh</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động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gợi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cảm</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các</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biện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pháp</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tu</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từ</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và</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cách</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gieo</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vần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phù</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hợp</a:t>
            </a:r>
            <a:r>
              <a:rPr lang="en-US" sz="2800" dirty="0">
                <a:solidFill>
                  <a:schemeClr val="bg1"/>
                </a:solidFill>
                <a:latin typeface="Times New Roman" panose="02020603050405020304" pitchFamily="18" charset="0"/>
                <a:ea typeface="Times New Roman" panose="02020603050405020304" pitchFamily="18" charset="0"/>
              </a:rPr>
              <a:t>;...).</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8732453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3"/>
          <a:stretch>
            <a:fillRect/>
          </a:stretch>
        </p:blipFill>
        <p:spPr>
          <a:xfrm>
            <a:off x="57388" y="0"/>
            <a:ext cx="12077223" cy="6858000"/>
          </a:xfrm>
          <a:prstGeom prst="rect">
            <a:avLst/>
          </a:prstGeom>
        </p:spPr>
      </p:pic>
      <p:sp>
        <p:nvSpPr>
          <p:cNvPr id="10" name="Rectangle 9"/>
          <p:cNvSpPr/>
          <p:nvPr/>
        </p:nvSpPr>
        <p:spPr>
          <a:xfrm>
            <a:off x="805525" y="1204041"/>
            <a:ext cx="2236510"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II.Thực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hành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2" name="Picture 11"/>
          <p:cNvPicPr>
            <a:picLocks noChangeAspect="1"/>
          </p:cNvPicPr>
          <p:nvPr/>
        </p:nvPicPr>
        <p:blipFill>
          <a:blip r:embed="rId4"/>
          <a:stretch>
            <a:fillRect/>
          </a:stretch>
        </p:blipFill>
        <p:spPr>
          <a:xfrm>
            <a:off x="3746042" y="-117447"/>
            <a:ext cx="4712616" cy="1146147"/>
          </a:xfrm>
          <a:prstGeom prst="rect">
            <a:avLst/>
          </a:prstGeom>
        </p:spPr>
      </p:pic>
      <p:sp>
        <p:nvSpPr>
          <p:cNvPr id="14" name="Rectangle 13"/>
          <p:cNvSpPr/>
          <p:nvPr/>
        </p:nvSpPr>
        <p:spPr>
          <a:xfrm>
            <a:off x="5003331" y="215999"/>
            <a:ext cx="2198038" cy="678327"/>
          </a:xfrm>
          <a:prstGeom prst="rect">
            <a:avLst/>
          </a:prstGeom>
        </p:spPr>
        <p:txBody>
          <a:bodyPr wrap="none">
            <a:spAutoFit/>
          </a:bodyPr>
          <a:lstStyle/>
          <a:p>
            <a:pPr marL="0" marR="0" lvl="0" indent="0" algn="l" defTabSz="914400" rtl="0" eaLnBrk="1" fontAlgn="auto" latinLnBrk="0" hangingPunct="1">
              <a:lnSpc>
                <a:spcPct val="115000"/>
              </a:lnSpc>
              <a:spcBef>
                <a:spcPts val="600"/>
              </a:spcBef>
              <a:spcAft>
                <a:spcPts val="0"/>
              </a:spcAft>
              <a:buClrTx/>
              <a:buSzTx/>
              <a:buFontTx/>
              <a:buNone/>
              <a:tabLst/>
              <a:defRPr/>
            </a:pPr>
            <a:r>
              <a:rPr kumimoji="0" lang="en-US" sz="36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Luyện</a:t>
            </a:r>
            <a:r>
              <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tập</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082845" y="2920278"/>
            <a:ext cx="7182513" cy="2246769"/>
          </a:xfrm>
          <a:prstGeom prst="rect">
            <a:avLst/>
          </a:prstGeom>
        </p:spPr>
        <p:txBody>
          <a:bodyPr wrap="square">
            <a:spAutoFit/>
          </a:bodyPr>
          <a:lstStyle/>
          <a:p>
            <a:pPr marL="457200" indent="-457200">
              <a:spcAft>
                <a:spcPts val="1200"/>
              </a:spcAft>
              <a:buFont typeface="Wingdings" panose="05000000000000000000" pitchFamily="2" charset="2"/>
              <a:buChar char="ü"/>
            </a:pPr>
            <a:r>
              <a:rPr lang="vi-VN" sz="2800" b="1" dirty="0">
                <a:solidFill>
                  <a:schemeClr val="bg1"/>
                </a:solidFill>
                <a:latin typeface="Times New Roman" panose="02020603050405020304" pitchFamily="18" charset="0"/>
                <a:ea typeface="Times New Roman" panose="02020603050405020304" pitchFamily="18" charset="0"/>
              </a:rPr>
              <a:t>Kết đoạn</a:t>
            </a:r>
            <a:r>
              <a:rPr lang="vi-VN" sz="2800" dirty="0">
                <a:solidFill>
                  <a:schemeClr val="bg1"/>
                </a:solidFill>
                <a:latin typeface="Times New Roman" panose="02020603050405020304" pitchFamily="18" charset="0"/>
                <a:ea typeface="Times New Roman" panose="02020603050405020304" pitchFamily="18" charset="0"/>
              </a:rPr>
              <a:t>: Khái quát lại cảm nghĩ của bản thân về ý nghĩa bài thơ (</a:t>
            </a:r>
            <a:r>
              <a:rPr lang="vi-VN" sz="2800" b="1" dirty="0">
                <a:solidFill>
                  <a:schemeClr val="bg1"/>
                </a:solidFill>
                <a:latin typeface="Times New Roman" panose="02020603050405020304" pitchFamily="18" charset="0"/>
                <a:ea typeface="Times New Roman" panose="02020603050405020304" pitchFamily="18" charset="0"/>
              </a:rPr>
              <a:t>Ví dụ</a:t>
            </a:r>
            <a:r>
              <a:rPr lang="vi-VN" sz="2800" dirty="0">
                <a:solidFill>
                  <a:schemeClr val="bg1"/>
                </a:solidFill>
                <a:latin typeface="Times New Roman" panose="02020603050405020304" pitchFamily="18" charset="0"/>
                <a:ea typeface="Times New Roman" panose="02020603050405020304" pitchFamily="18" charset="0"/>
              </a:rPr>
              <a:t>: Bài thơ mang lại cho em những hiểu biết sâu sắc về Bác Hồ; về cách kể chuyện bằng thơ rất đơn giản mà gây xúc động;...).</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30286"/>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Effect>
                      <a14:brightnessContrast bright="40000" contrast="20000"/>
                    </a14:imgEffect>
                  </a14:imgLayer>
                </a14:imgProps>
              </a:ext>
            </a:extLst>
          </a:blip>
          <a:srcRect l="27001" t="30108" b="11828"/>
          <a:stretch/>
        </p:blipFill>
        <p:spPr>
          <a:xfrm>
            <a:off x="1923780" y="1935595"/>
            <a:ext cx="8816224" cy="3982065"/>
          </a:xfrm>
          <a:custGeom>
            <a:avLst/>
            <a:gdLst>
              <a:gd name="connsiteX0" fmla="*/ 662022 w 8816224"/>
              <a:gd name="connsiteY0" fmla="*/ 0 h 3982065"/>
              <a:gd name="connsiteX1" fmla="*/ 8816224 w 8816224"/>
              <a:gd name="connsiteY1" fmla="*/ 0 h 3982065"/>
              <a:gd name="connsiteX2" fmla="*/ 8816224 w 8816224"/>
              <a:gd name="connsiteY2" fmla="*/ 3982065 h 3982065"/>
              <a:gd name="connsiteX3" fmla="*/ 0 w 8816224"/>
              <a:gd name="connsiteY3" fmla="*/ 3982065 h 3982065"/>
              <a:gd name="connsiteX4" fmla="*/ 0 w 8816224"/>
              <a:gd name="connsiteY4" fmla="*/ 160739 h 3982065"/>
              <a:gd name="connsiteX5" fmla="*/ 558773 w 8816224"/>
              <a:gd name="connsiteY5" fmla="*/ 160739 h 3982065"/>
              <a:gd name="connsiteX6" fmla="*/ 662022 w 8816224"/>
              <a:gd name="connsiteY6" fmla="*/ 57490 h 3982065"/>
              <a:gd name="connsiteX7" fmla="*/ 662022 w 8816224"/>
              <a:gd name="connsiteY7" fmla="*/ 0 h 3982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6224" h="3982065">
                <a:moveTo>
                  <a:pt x="662022" y="0"/>
                </a:moveTo>
                <a:lnTo>
                  <a:pt x="8816224" y="0"/>
                </a:lnTo>
                <a:lnTo>
                  <a:pt x="8816224" y="3982065"/>
                </a:lnTo>
                <a:lnTo>
                  <a:pt x="0" y="3982065"/>
                </a:lnTo>
                <a:lnTo>
                  <a:pt x="0" y="160739"/>
                </a:lnTo>
                <a:lnTo>
                  <a:pt x="558773" y="160739"/>
                </a:lnTo>
                <a:cubicBezTo>
                  <a:pt x="615796" y="160739"/>
                  <a:pt x="662022" y="114513"/>
                  <a:pt x="662022" y="57490"/>
                </a:cubicBezTo>
                <a:lnTo>
                  <a:pt x="662022" y="0"/>
                </a:lnTo>
                <a:close/>
              </a:path>
            </a:pathLst>
          </a:custGeom>
        </p:spPr>
      </p:pic>
      <p:sp>
        <p:nvSpPr>
          <p:cNvPr id="10" name="Rectangle 9"/>
          <p:cNvSpPr/>
          <p:nvPr/>
        </p:nvSpPr>
        <p:spPr>
          <a:xfrm>
            <a:off x="805525" y="1204041"/>
            <a:ext cx="2236510"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II.Thực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hành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2" name="Picture 11"/>
          <p:cNvPicPr>
            <a:picLocks noChangeAspect="1"/>
          </p:cNvPicPr>
          <p:nvPr/>
        </p:nvPicPr>
        <p:blipFill>
          <a:blip r:embed="rId5"/>
          <a:stretch>
            <a:fillRect/>
          </a:stretch>
        </p:blipFill>
        <p:spPr>
          <a:xfrm>
            <a:off x="3746042" y="-117447"/>
            <a:ext cx="4712616" cy="1146147"/>
          </a:xfrm>
          <a:prstGeom prst="rect">
            <a:avLst/>
          </a:prstGeom>
        </p:spPr>
      </p:pic>
      <p:sp>
        <p:nvSpPr>
          <p:cNvPr id="14" name="Rectangle 13"/>
          <p:cNvSpPr/>
          <p:nvPr/>
        </p:nvSpPr>
        <p:spPr>
          <a:xfrm>
            <a:off x="5003331" y="215999"/>
            <a:ext cx="2198038" cy="678327"/>
          </a:xfrm>
          <a:prstGeom prst="rect">
            <a:avLst/>
          </a:prstGeom>
        </p:spPr>
        <p:txBody>
          <a:bodyPr wrap="none">
            <a:spAutoFit/>
          </a:bodyPr>
          <a:lstStyle/>
          <a:p>
            <a:pPr marL="0" marR="0" lvl="0" indent="0" algn="l" defTabSz="914400" rtl="0" eaLnBrk="1" fontAlgn="auto" latinLnBrk="0" hangingPunct="1">
              <a:lnSpc>
                <a:spcPct val="115000"/>
              </a:lnSpc>
              <a:spcBef>
                <a:spcPts val="600"/>
              </a:spcBef>
              <a:spcAft>
                <a:spcPts val="0"/>
              </a:spcAft>
              <a:buClrTx/>
              <a:buSzTx/>
              <a:buFontTx/>
              <a:buNone/>
              <a:tabLst/>
              <a:defRPr/>
            </a:pPr>
            <a:r>
              <a:rPr kumimoji="0" lang="en-US" sz="36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Luyện</a:t>
            </a:r>
            <a:r>
              <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tập</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2585802" y="2424207"/>
            <a:ext cx="7492180" cy="3046988"/>
          </a:xfrm>
          <a:prstGeom prst="rect">
            <a:avLst/>
          </a:prstGeom>
        </p:spPr>
        <p:txBody>
          <a:bodyPr wrap="square">
            <a:spAutoFit/>
          </a:bodyPr>
          <a:lstStyle/>
          <a:p>
            <a:pPr>
              <a:lnSpc>
                <a:spcPct val="150000"/>
              </a:lnSpc>
            </a:pPr>
            <a:r>
              <a:rPr lang="en-US" sz="3200" b="1" dirty="0">
                <a:solidFill>
                  <a:schemeClr val="bg1"/>
                </a:solidFill>
                <a:latin typeface="Times New Roman" panose="02020603050405020304" pitchFamily="18" charset="0"/>
                <a:ea typeface="Times New Roman" panose="02020603050405020304" pitchFamily="18" charset="0"/>
              </a:rPr>
              <a:t>3. </a:t>
            </a:r>
            <a:r>
              <a:rPr lang="en-US" sz="3200" b="1" dirty="0" err="1">
                <a:solidFill>
                  <a:schemeClr val="bg1"/>
                </a:solidFill>
                <a:latin typeface="Times New Roman" panose="02020603050405020304" pitchFamily="18" charset="0"/>
                <a:ea typeface="Times New Roman" panose="02020603050405020304" pitchFamily="18" charset="0"/>
              </a:rPr>
              <a:t>Bước</a:t>
            </a:r>
            <a:r>
              <a:rPr lang="en-US" sz="3200" b="1" dirty="0">
                <a:solidFill>
                  <a:schemeClr val="bg1"/>
                </a:solidFill>
                <a:latin typeface="Times New Roman" panose="02020603050405020304" pitchFamily="18" charset="0"/>
                <a:ea typeface="Times New Roman" panose="02020603050405020304" pitchFamily="18" charset="0"/>
              </a:rPr>
              <a:t> 3: </a:t>
            </a:r>
            <a:r>
              <a:rPr lang="vi-VN" sz="3200" b="1" dirty="0">
                <a:solidFill>
                  <a:schemeClr val="bg1"/>
                </a:solidFill>
                <a:latin typeface="Times New Roman" panose="02020603050405020304" pitchFamily="18" charset="0"/>
                <a:ea typeface="Times New Roman" panose="02020603050405020304" pitchFamily="18" charset="0"/>
              </a:rPr>
              <a:t>Viết</a:t>
            </a:r>
            <a:endParaRPr lang="en-US" sz="3200" dirty="0">
              <a:solidFill>
                <a:schemeClr val="bg1"/>
              </a:solidFill>
              <a:latin typeface="Times New Roman" panose="02020603050405020304" pitchFamily="18" charset="0"/>
              <a:ea typeface="Times New Roman" panose="02020603050405020304" pitchFamily="18" charset="0"/>
            </a:endParaRPr>
          </a:p>
          <a:p>
            <a:pPr>
              <a:lnSpc>
                <a:spcPct val="150000"/>
              </a:lnSpc>
            </a:pPr>
            <a:r>
              <a:rPr lang="en-US" sz="3200" dirty="0" err="1">
                <a:solidFill>
                  <a:schemeClr val="bg1"/>
                </a:solidFill>
                <a:latin typeface="Times New Roman" panose="02020603050405020304" pitchFamily="18" charset="0"/>
                <a:ea typeface="Times New Roman" panose="02020603050405020304" pitchFamily="18" charset="0"/>
              </a:rPr>
              <a:t>Dựa</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vào</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dàn</a:t>
            </a:r>
            <a:r>
              <a:rPr lang="en-US" sz="3200" dirty="0">
                <a:solidFill>
                  <a:schemeClr val="bg1"/>
                </a:solidFill>
                <a:latin typeface="Times New Roman" panose="02020603050405020304" pitchFamily="18" charset="0"/>
                <a:ea typeface="Times New Roman" panose="02020603050405020304" pitchFamily="18" charset="0"/>
              </a:rPr>
              <a:t> ý, </a:t>
            </a:r>
            <a:r>
              <a:rPr lang="en-US" sz="3200" dirty="0" err="1">
                <a:solidFill>
                  <a:schemeClr val="bg1"/>
                </a:solidFill>
                <a:latin typeface="Times New Roman" panose="02020603050405020304" pitchFamily="18" charset="0"/>
                <a:ea typeface="Times New Roman" panose="02020603050405020304" pitchFamily="18" charset="0"/>
              </a:rPr>
              <a:t>viết</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thành</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đoạn</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văn</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hoàn</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chỉnh</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nêu</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cảm</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nghĩ</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về</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bài</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thơ</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Đêm</a:t>
            </a:r>
            <a:r>
              <a:rPr lang="en-US" sz="3200" dirty="0">
                <a:solidFill>
                  <a:schemeClr val="bg1"/>
                </a:solidFill>
                <a:latin typeface="Times New Roman" panose="02020603050405020304" pitchFamily="18" charset="0"/>
                <a:ea typeface="Times New Roman" panose="02020603050405020304" pitchFamily="18" charset="0"/>
              </a:rPr>
              <a:t> nay </a:t>
            </a:r>
            <a:r>
              <a:rPr lang="en-US" sz="3200" dirty="0" err="1">
                <a:solidFill>
                  <a:schemeClr val="bg1"/>
                </a:solidFill>
                <a:latin typeface="Times New Roman" panose="02020603050405020304" pitchFamily="18" charset="0"/>
                <a:ea typeface="Times New Roman" panose="02020603050405020304" pitchFamily="18" charset="0"/>
              </a:rPr>
              <a:t>Bác</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không</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ngủ</a:t>
            </a:r>
            <a:r>
              <a:rPr lang="en-US" sz="3200" dirty="0">
                <a:solidFill>
                  <a:schemeClr val="bg1"/>
                </a:solidFill>
                <a:latin typeface="Times New Roman" panose="02020603050405020304" pitchFamily="18" charset="0"/>
                <a:ea typeface="Times New Roman" panose="02020603050405020304" pitchFamily="18" charset="0"/>
              </a:rPr>
              <a:t>”.</a:t>
            </a:r>
            <a:endParaRPr lang="en-US" sz="3200" dirty="0">
              <a:solidFill>
                <a:schemeClr val="bg1"/>
              </a:solidFill>
            </a:endParaRPr>
          </a:p>
        </p:txBody>
      </p:sp>
    </p:spTree>
    <p:extLst>
      <p:ext uri="{BB962C8B-B14F-4D97-AF65-F5344CB8AC3E}">
        <p14:creationId xmlns:p14="http://schemas.microsoft.com/office/powerpoint/2010/main" val="22998023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7480"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92100" algn="l" defTabSz="91440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Văn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bản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1: ĐÊM NAY BÁC KHÔNG NGỦ </a:t>
            </a:r>
            <a:endPar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Segoe UI" panose="020B0502040204020203" pitchFamily="34" charset="0"/>
              <a:cs typeface="+mn-cs"/>
            </a:endParaRPr>
          </a:p>
          <a:p>
            <a:pPr marL="0" marR="0" lvl="0" indent="292100" algn="l" defTabSz="91440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Minh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Huệ</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14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4332528" y="911497"/>
            <a:ext cx="369998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ĐỌC HIỂU VĂN 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660400" y="1353283"/>
            <a:ext cx="6096000" cy="1083374"/>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III.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Đọc</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văn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bản</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1" fontAlgn="auto" latinLnBrk="0" hangingPunct="1">
              <a:lnSpc>
                <a:spcPct val="115000"/>
              </a:lnSpc>
              <a:spcBef>
                <a:spcPts val="0"/>
              </a:spcBef>
              <a:spcAft>
                <a:spcPts val="0"/>
              </a:spcAft>
              <a:buClrTx/>
              <a:buSzTx/>
              <a:buFont typeface="+mj-lt"/>
              <a:buAutoNum type="arabicPeriod"/>
              <a:tabLst>
                <a:tab pos="1386840" algn="l"/>
              </a:tabLst>
              <a:defRPr/>
            </a:pPr>
            <a:r>
              <a:rPr lang="en-US" sz="2800" b="1" dirty="0">
                <a:solidFill>
                  <a:srgbClr val="002060"/>
                </a:solidFill>
                <a:latin typeface="Times New Roman" panose="02020603050405020304" pitchFamily="18" charset="0"/>
                <a:ea typeface="MS Mincho"/>
              </a:rPr>
              <a:t>B</a:t>
            </a:r>
            <a:r>
              <a:rPr kumimoji="0" lang="en-US" sz="2800" b="1" i="0" u="none" strike="noStrike" kern="1200" cap="none" spc="0" normalizeH="0" baseline="0" noProof="0" dirty="0" err="1" smtClean="0">
                <a:ln>
                  <a:noFill/>
                </a:ln>
                <a:solidFill>
                  <a:srgbClr val="002060"/>
                </a:solidFill>
                <a:effectLst/>
                <a:uLnTx/>
                <a:uFillTx/>
                <a:latin typeface="Times New Roman" panose="02020603050405020304" pitchFamily="18" charset="0"/>
                <a:ea typeface="MS Mincho"/>
                <a:cs typeface="+mn-cs"/>
              </a:rPr>
              <a:t>ối</a:t>
            </a:r>
            <a:r>
              <a:rPr kumimoji="0" lang="en-US" sz="2800" b="1" i="0" u="none" strike="noStrike" kern="1200" cap="none" spc="0" normalizeH="0" baseline="0" noProof="0" dirty="0" smtClean="0">
                <a:ln>
                  <a:noFill/>
                </a:ln>
                <a:solidFill>
                  <a:srgbClr val="00206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cảnh</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câu</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chuyện</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endParaRPr>
          </a:p>
        </p:txBody>
      </p:sp>
      <p:grpSp>
        <p:nvGrpSpPr>
          <p:cNvPr id="5" name="Group 4"/>
          <p:cNvGrpSpPr/>
          <p:nvPr/>
        </p:nvGrpSpPr>
        <p:grpSpPr>
          <a:xfrm>
            <a:off x="4646190" y="2758881"/>
            <a:ext cx="6872710" cy="3340085"/>
            <a:chOff x="2033657" y="2188974"/>
            <a:chExt cx="6872710" cy="3762885"/>
          </a:xfrm>
          <a:scene3d>
            <a:camera prst="orthographicFront">
              <a:rot lat="0" lon="0" rev="0"/>
            </a:camera>
            <a:lightRig rig="soft" dir="t">
              <a:rot lat="0" lon="0" rev="0"/>
            </a:lightRig>
          </a:scene3d>
        </p:grpSpPr>
        <p:sp>
          <p:nvSpPr>
            <p:cNvPr id="6" name="Freeform 5"/>
            <p:cNvSpPr/>
            <p:nvPr/>
          </p:nvSpPr>
          <p:spPr>
            <a:xfrm>
              <a:off x="5470013" y="3743886"/>
              <a:ext cx="1881443" cy="653062"/>
            </a:xfrm>
            <a:custGeom>
              <a:avLst/>
              <a:gdLst/>
              <a:ahLst/>
              <a:cxnLst/>
              <a:rect l="0" t="0" r="0" b="0"/>
              <a:pathLst>
                <a:path>
                  <a:moveTo>
                    <a:pt x="0" y="0"/>
                  </a:moveTo>
                  <a:lnTo>
                    <a:pt x="0" y="326531"/>
                  </a:lnTo>
                  <a:lnTo>
                    <a:pt x="1881443" y="326531"/>
                  </a:lnTo>
                  <a:lnTo>
                    <a:pt x="1881443" y="653062"/>
                  </a:lnTo>
                </a:path>
              </a:pathLst>
            </a:custGeom>
            <a:noFill/>
            <a:ln w="381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25" name="Freeform 24"/>
            <p:cNvSpPr/>
            <p:nvPr/>
          </p:nvSpPr>
          <p:spPr>
            <a:xfrm>
              <a:off x="3588569" y="3743886"/>
              <a:ext cx="1881443" cy="653062"/>
            </a:xfrm>
            <a:custGeom>
              <a:avLst/>
              <a:gdLst/>
              <a:ahLst/>
              <a:cxnLst/>
              <a:rect l="0" t="0" r="0" b="0"/>
              <a:pathLst>
                <a:path>
                  <a:moveTo>
                    <a:pt x="1881443" y="0"/>
                  </a:moveTo>
                  <a:lnTo>
                    <a:pt x="1881443" y="326531"/>
                  </a:lnTo>
                  <a:lnTo>
                    <a:pt x="0" y="326531"/>
                  </a:lnTo>
                  <a:lnTo>
                    <a:pt x="0" y="653062"/>
                  </a:lnTo>
                </a:path>
              </a:pathLst>
            </a:custGeom>
            <a:noFill/>
            <a:ln w="381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26" name="Freeform 25"/>
            <p:cNvSpPr/>
            <p:nvPr/>
          </p:nvSpPr>
          <p:spPr>
            <a:xfrm>
              <a:off x="3915101" y="2188974"/>
              <a:ext cx="3109823" cy="1554911"/>
            </a:xfrm>
            <a:custGeom>
              <a:avLst/>
              <a:gdLst>
                <a:gd name="connsiteX0" fmla="*/ 0 w 3109823"/>
                <a:gd name="connsiteY0" fmla="*/ 0 h 1554911"/>
                <a:gd name="connsiteX1" fmla="*/ 3109823 w 3109823"/>
                <a:gd name="connsiteY1" fmla="*/ 0 h 1554911"/>
                <a:gd name="connsiteX2" fmla="*/ 3109823 w 3109823"/>
                <a:gd name="connsiteY2" fmla="*/ 1554911 h 1554911"/>
                <a:gd name="connsiteX3" fmla="*/ 0 w 3109823"/>
                <a:gd name="connsiteY3" fmla="*/ 1554911 h 1554911"/>
                <a:gd name="connsiteX4" fmla="*/ 0 w 3109823"/>
                <a:gd name="connsiteY4" fmla="*/ 0 h 1554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9823" h="1554911">
                  <a:moveTo>
                    <a:pt x="0" y="0"/>
                  </a:moveTo>
                  <a:lnTo>
                    <a:pt x="3109823" y="0"/>
                  </a:lnTo>
                  <a:lnTo>
                    <a:pt x="3109823" y="1554911"/>
                  </a:lnTo>
                  <a:lnTo>
                    <a:pt x="0" y="1554911"/>
                  </a:lnTo>
                  <a:lnTo>
                    <a:pt x="0" y="0"/>
                  </a:lnTo>
                  <a:close/>
                </a:path>
              </a:pathLst>
            </a:custGeom>
            <a:ln w="381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hemeClr val="accent1">
                <a:hueOff val="0"/>
                <a:satOff val="0"/>
                <a:lumOff val="0"/>
                <a:alphaOff val="0"/>
              </a:schemeClr>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Bối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cảnh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câu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chuyện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trên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đường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chiến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dịch</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7" name="Freeform 26"/>
            <p:cNvSpPr/>
            <p:nvPr/>
          </p:nvSpPr>
          <p:spPr>
            <a:xfrm>
              <a:off x="2033657" y="4396948"/>
              <a:ext cx="3109823" cy="1554911"/>
            </a:xfrm>
            <a:custGeom>
              <a:avLst/>
              <a:gdLst>
                <a:gd name="connsiteX0" fmla="*/ 0 w 3109823"/>
                <a:gd name="connsiteY0" fmla="*/ 0 h 1554911"/>
                <a:gd name="connsiteX1" fmla="*/ 3109823 w 3109823"/>
                <a:gd name="connsiteY1" fmla="*/ 0 h 1554911"/>
                <a:gd name="connsiteX2" fmla="*/ 3109823 w 3109823"/>
                <a:gd name="connsiteY2" fmla="*/ 1554911 h 1554911"/>
                <a:gd name="connsiteX3" fmla="*/ 0 w 3109823"/>
                <a:gd name="connsiteY3" fmla="*/ 1554911 h 1554911"/>
                <a:gd name="connsiteX4" fmla="*/ 0 w 3109823"/>
                <a:gd name="connsiteY4" fmla="*/ 0 h 1554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9823" h="1554911">
                  <a:moveTo>
                    <a:pt x="0" y="0"/>
                  </a:moveTo>
                  <a:lnTo>
                    <a:pt x="3109823" y="0"/>
                  </a:lnTo>
                  <a:lnTo>
                    <a:pt x="3109823" y="1554911"/>
                  </a:lnTo>
                  <a:lnTo>
                    <a:pt x="0" y="1554911"/>
                  </a:lnTo>
                  <a:lnTo>
                    <a:pt x="0" y="0"/>
                  </a:lnTo>
                  <a:close/>
                </a:path>
              </a:pathLst>
            </a:custGeom>
            <a:ln w="381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hemeClr val="accent1">
                <a:hueOff val="0"/>
                <a:satOff val="0"/>
                <a:lumOff val="0"/>
                <a:alphaOff val="0"/>
              </a:schemeClr>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Không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gian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mái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lều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rừng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núi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mưa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lâm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thâm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lạnh</a:t>
              </a:r>
              <a:endParaRPr lang="en-US" sz="2800" kern="1200" dirty="0">
                <a:latin typeface="Times New Roman" panose="02020603050405020304" pitchFamily="18" charset="0"/>
                <a:cs typeface="Times New Roman" panose="02020603050405020304" pitchFamily="18" charset="0"/>
              </a:endParaRPr>
            </a:p>
          </p:txBody>
        </p:sp>
        <p:sp>
          <p:nvSpPr>
            <p:cNvPr id="29" name="Freeform 28"/>
            <p:cNvSpPr/>
            <p:nvPr/>
          </p:nvSpPr>
          <p:spPr>
            <a:xfrm>
              <a:off x="5796544" y="4396948"/>
              <a:ext cx="3109823" cy="1554911"/>
            </a:xfrm>
            <a:custGeom>
              <a:avLst/>
              <a:gdLst>
                <a:gd name="connsiteX0" fmla="*/ 0 w 3109823"/>
                <a:gd name="connsiteY0" fmla="*/ 0 h 1554911"/>
                <a:gd name="connsiteX1" fmla="*/ 3109823 w 3109823"/>
                <a:gd name="connsiteY1" fmla="*/ 0 h 1554911"/>
                <a:gd name="connsiteX2" fmla="*/ 3109823 w 3109823"/>
                <a:gd name="connsiteY2" fmla="*/ 1554911 h 1554911"/>
                <a:gd name="connsiteX3" fmla="*/ 0 w 3109823"/>
                <a:gd name="connsiteY3" fmla="*/ 1554911 h 1554911"/>
                <a:gd name="connsiteX4" fmla="*/ 0 w 3109823"/>
                <a:gd name="connsiteY4" fmla="*/ 0 h 1554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9823" h="1554911">
                  <a:moveTo>
                    <a:pt x="0" y="0"/>
                  </a:moveTo>
                  <a:lnTo>
                    <a:pt x="3109823" y="0"/>
                  </a:lnTo>
                  <a:lnTo>
                    <a:pt x="3109823" y="1554911"/>
                  </a:lnTo>
                  <a:lnTo>
                    <a:pt x="0" y="1554911"/>
                  </a:lnTo>
                  <a:lnTo>
                    <a:pt x="0" y="0"/>
                  </a:lnTo>
                  <a:close/>
                </a:path>
              </a:pathLst>
            </a:custGeom>
            <a:ln w="381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hemeClr val="accent1">
                <a:hueOff val="0"/>
                <a:satOff val="0"/>
                <a:lumOff val="0"/>
                <a:alphaOff val="0"/>
              </a:schemeClr>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Thời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gian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Một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đêm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khuya</a:t>
              </a:r>
              <a:r>
                <a:rPr lang="en-US" sz="3300" kern="1200" dirty="0" smtClean="0">
                  <a:latin typeface="Times New Roman" panose="02020603050405020304" pitchFamily="18" charset="0"/>
                  <a:cs typeface="Times New Roman" panose="02020603050405020304" pitchFamily="18" charset="0"/>
                </a:rPr>
                <a:t>. </a:t>
              </a:r>
              <a:endParaRPr lang="en-US" sz="3300" kern="1200" dirty="0">
                <a:latin typeface="Times New Roman" panose="02020603050405020304" pitchFamily="18" charset="0"/>
                <a:cs typeface="Times New Roman" panose="02020603050405020304" pitchFamily="18" charset="0"/>
              </a:endParaRPr>
            </a:p>
          </p:txBody>
        </p:sp>
      </p:grpSp>
      <p:sp>
        <p:nvSpPr>
          <p:cNvPr id="30" name="Rectangle 29"/>
          <p:cNvSpPr/>
          <p:nvPr/>
        </p:nvSpPr>
        <p:spPr>
          <a:xfrm>
            <a:off x="992591" y="2575929"/>
            <a:ext cx="3052148" cy="3096229"/>
          </a:xfrm>
          <a:prstGeom prst="rect">
            <a:avLst/>
          </a:prstGeom>
          <a:ln w="28575">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15000"/>
              </a:lnSpc>
              <a:spcAft>
                <a:spcPts val="0"/>
              </a:spcAft>
              <a:buSzPts val="1400"/>
              <a:tabLst>
                <a:tab pos="1386840" algn="l"/>
              </a:tabLst>
            </a:pPr>
            <a:r>
              <a:rPr lang="en-US" sz="2800" dirty="0" err="1">
                <a:solidFill>
                  <a:schemeClr val="bg1"/>
                </a:solidFill>
                <a:latin typeface="Times New Roman" panose="02020603050405020304" pitchFamily="18" charset="0"/>
                <a:ea typeface="Times New Roman" panose="02020603050405020304" pitchFamily="18" charset="0"/>
              </a:rPr>
              <a:t>Bài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thơ</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kể</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lại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một</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đêm</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không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ngủ</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của</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Bác</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trên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đường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chiến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dịch</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thời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kháng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chiến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chống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Pháp</a:t>
            </a:r>
            <a:r>
              <a:rPr lang="en-US" sz="2800" dirty="0">
                <a:solidFill>
                  <a:schemeClr val="bg1"/>
                </a:solidFill>
                <a:latin typeface="Times New Roman" panose="02020603050405020304" pitchFamily="18" charset="0"/>
                <a:ea typeface="Times New Roman" panose="02020603050405020304" pitchFamily="18" charset="0"/>
              </a:rPr>
              <a:t>.</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31" name="Right Arrow 30"/>
          <p:cNvSpPr/>
          <p:nvPr/>
        </p:nvSpPr>
        <p:spPr>
          <a:xfrm>
            <a:off x="4483510" y="2758881"/>
            <a:ext cx="1535103" cy="1147980"/>
          </a:xfrm>
          <a:prstGeom prst="right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6446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1000"/>
                                        <p:tgtEl>
                                          <p:spTgt spid="31"/>
                                        </p:tgtEl>
                                      </p:cBhvr>
                                    </p:animEffect>
                                    <p:anim calcmode="lin" valueType="num">
                                      <p:cBhvr>
                                        <p:cTn id="15" dur="1000" fill="hold"/>
                                        <p:tgtEl>
                                          <p:spTgt spid="31"/>
                                        </p:tgtEl>
                                        <p:attrNameLst>
                                          <p:attrName>ppt_x</p:attrName>
                                        </p:attrNameLst>
                                      </p:cBhvr>
                                      <p:tavLst>
                                        <p:tav tm="0">
                                          <p:val>
                                            <p:strVal val="#ppt_x"/>
                                          </p:val>
                                        </p:tav>
                                        <p:tav tm="100000">
                                          <p:val>
                                            <p:strVal val="#ppt_x"/>
                                          </p:val>
                                        </p:tav>
                                      </p:tavLst>
                                    </p:anim>
                                    <p:anim calcmode="lin" valueType="num">
                                      <p:cBhvr>
                                        <p:cTn id="1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ircle(in)">
                                      <p:cBhvr>
                                        <p:cTn id="2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Effect>
                      <a14:brightnessContrast bright="40000" contrast="20000"/>
                    </a14:imgEffect>
                  </a14:imgLayer>
                </a14:imgProps>
              </a:ext>
            </a:extLst>
          </a:blip>
          <a:srcRect l="27001" t="30108" b="11828"/>
          <a:stretch/>
        </p:blipFill>
        <p:spPr>
          <a:xfrm>
            <a:off x="1923780" y="1935595"/>
            <a:ext cx="8816224" cy="3982065"/>
          </a:xfrm>
          <a:custGeom>
            <a:avLst/>
            <a:gdLst>
              <a:gd name="connsiteX0" fmla="*/ 662022 w 8816224"/>
              <a:gd name="connsiteY0" fmla="*/ 0 h 3982065"/>
              <a:gd name="connsiteX1" fmla="*/ 8816224 w 8816224"/>
              <a:gd name="connsiteY1" fmla="*/ 0 h 3982065"/>
              <a:gd name="connsiteX2" fmla="*/ 8816224 w 8816224"/>
              <a:gd name="connsiteY2" fmla="*/ 3982065 h 3982065"/>
              <a:gd name="connsiteX3" fmla="*/ 0 w 8816224"/>
              <a:gd name="connsiteY3" fmla="*/ 3982065 h 3982065"/>
              <a:gd name="connsiteX4" fmla="*/ 0 w 8816224"/>
              <a:gd name="connsiteY4" fmla="*/ 160739 h 3982065"/>
              <a:gd name="connsiteX5" fmla="*/ 558773 w 8816224"/>
              <a:gd name="connsiteY5" fmla="*/ 160739 h 3982065"/>
              <a:gd name="connsiteX6" fmla="*/ 662022 w 8816224"/>
              <a:gd name="connsiteY6" fmla="*/ 57490 h 3982065"/>
              <a:gd name="connsiteX7" fmla="*/ 662022 w 8816224"/>
              <a:gd name="connsiteY7" fmla="*/ 0 h 3982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6224" h="3982065">
                <a:moveTo>
                  <a:pt x="662022" y="0"/>
                </a:moveTo>
                <a:lnTo>
                  <a:pt x="8816224" y="0"/>
                </a:lnTo>
                <a:lnTo>
                  <a:pt x="8816224" y="3982065"/>
                </a:lnTo>
                <a:lnTo>
                  <a:pt x="0" y="3982065"/>
                </a:lnTo>
                <a:lnTo>
                  <a:pt x="0" y="160739"/>
                </a:lnTo>
                <a:lnTo>
                  <a:pt x="558773" y="160739"/>
                </a:lnTo>
                <a:cubicBezTo>
                  <a:pt x="615796" y="160739"/>
                  <a:pt x="662022" y="114513"/>
                  <a:pt x="662022" y="57490"/>
                </a:cubicBezTo>
                <a:lnTo>
                  <a:pt x="662022" y="0"/>
                </a:lnTo>
                <a:close/>
              </a:path>
            </a:pathLst>
          </a:custGeom>
        </p:spPr>
      </p:pic>
      <p:sp>
        <p:nvSpPr>
          <p:cNvPr id="10" name="Rectangle 9"/>
          <p:cNvSpPr/>
          <p:nvPr/>
        </p:nvSpPr>
        <p:spPr>
          <a:xfrm>
            <a:off x="805525" y="1204041"/>
            <a:ext cx="2236510"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II.Thực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hành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2" name="Picture 11"/>
          <p:cNvPicPr>
            <a:picLocks noChangeAspect="1"/>
          </p:cNvPicPr>
          <p:nvPr/>
        </p:nvPicPr>
        <p:blipFill>
          <a:blip r:embed="rId5"/>
          <a:stretch>
            <a:fillRect/>
          </a:stretch>
        </p:blipFill>
        <p:spPr>
          <a:xfrm>
            <a:off x="3746042" y="-117447"/>
            <a:ext cx="4712616" cy="1146147"/>
          </a:xfrm>
          <a:prstGeom prst="rect">
            <a:avLst/>
          </a:prstGeom>
        </p:spPr>
      </p:pic>
      <p:sp>
        <p:nvSpPr>
          <p:cNvPr id="14" name="Rectangle 13"/>
          <p:cNvSpPr/>
          <p:nvPr/>
        </p:nvSpPr>
        <p:spPr>
          <a:xfrm>
            <a:off x="5003331" y="215999"/>
            <a:ext cx="2198038" cy="678327"/>
          </a:xfrm>
          <a:prstGeom prst="rect">
            <a:avLst/>
          </a:prstGeom>
        </p:spPr>
        <p:txBody>
          <a:bodyPr wrap="none">
            <a:spAutoFit/>
          </a:bodyPr>
          <a:lstStyle/>
          <a:p>
            <a:pPr marL="0" marR="0" lvl="0" indent="0" algn="l" defTabSz="914400" rtl="0" eaLnBrk="1" fontAlgn="auto" latinLnBrk="0" hangingPunct="1">
              <a:lnSpc>
                <a:spcPct val="115000"/>
              </a:lnSpc>
              <a:spcBef>
                <a:spcPts val="600"/>
              </a:spcBef>
              <a:spcAft>
                <a:spcPts val="0"/>
              </a:spcAft>
              <a:buClrTx/>
              <a:buSzTx/>
              <a:buFontTx/>
              <a:buNone/>
              <a:tabLst/>
              <a:defRPr/>
            </a:pPr>
            <a:r>
              <a:rPr kumimoji="0" lang="en-US" sz="36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Luyện</a:t>
            </a:r>
            <a:r>
              <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tập</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2823581" y="2928589"/>
            <a:ext cx="6557538" cy="1224951"/>
          </a:xfrm>
          <a:prstGeom prst="rect">
            <a:avLst/>
          </a:prstGeom>
        </p:spPr>
        <p:txBody>
          <a:bodyPr wrap="square">
            <a:spAutoFit/>
          </a:bodyPr>
          <a:lstStyle/>
          <a:p>
            <a:pPr>
              <a:lnSpc>
                <a:spcPct val="115000"/>
              </a:lnSpc>
            </a:pPr>
            <a:r>
              <a:rPr lang="en-US" sz="3200" b="1" dirty="0">
                <a:solidFill>
                  <a:schemeClr val="bg1"/>
                </a:solidFill>
                <a:latin typeface="Times New Roman" panose="02020603050405020304" pitchFamily="18" charset="0"/>
                <a:ea typeface="MS Mincho"/>
              </a:rPr>
              <a:t>4. </a:t>
            </a:r>
            <a:r>
              <a:rPr lang="en-US" sz="3200" b="1" dirty="0" err="1">
                <a:solidFill>
                  <a:schemeClr val="bg1"/>
                </a:solidFill>
                <a:latin typeface="Times New Roman" panose="02020603050405020304" pitchFamily="18" charset="0"/>
                <a:ea typeface="MS Mincho"/>
              </a:rPr>
              <a:t>Bước</a:t>
            </a:r>
            <a:r>
              <a:rPr lang="en-US" sz="3200" b="1" dirty="0">
                <a:solidFill>
                  <a:schemeClr val="bg1"/>
                </a:solidFill>
                <a:latin typeface="Times New Roman" panose="02020603050405020304" pitchFamily="18" charset="0"/>
                <a:ea typeface="MS Mincho"/>
              </a:rPr>
              <a:t> 4: </a:t>
            </a:r>
            <a:r>
              <a:rPr lang="en-US" sz="3200" b="1" dirty="0" err="1">
                <a:solidFill>
                  <a:schemeClr val="bg1"/>
                </a:solidFill>
                <a:latin typeface="Times New Roman" panose="02020603050405020304" pitchFamily="18" charset="0"/>
                <a:ea typeface="MS Mincho"/>
              </a:rPr>
              <a:t>Trả</a:t>
            </a:r>
            <a:r>
              <a:rPr lang="en-US" sz="3200" b="1" dirty="0">
                <a:solidFill>
                  <a:schemeClr val="bg1"/>
                </a:solidFill>
                <a:latin typeface="Times New Roman" panose="02020603050405020304" pitchFamily="18" charset="0"/>
                <a:ea typeface="MS Mincho"/>
              </a:rPr>
              <a:t> </a:t>
            </a:r>
            <a:r>
              <a:rPr lang="en-US" sz="3200" b="1" dirty="0" err="1">
                <a:solidFill>
                  <a:schemeClr val="bg1"/>
                </a:solidFill>
                <a:latin typeface="Times New Roman" panose="02020603050405020304" pitchFamily="18" charset="0"/>
                <a:ea typeface="MS Mincho"/>
              </a:rPr>
              <a:t>bài</a:t>
            </a:r>
            <a:r>
              <a:rPr lang="en-US" sz="3200" b="1" dirty="0">
                <a:solidFill>
                  <a:schemeClr val="bg1"/>
                </a:solidFill>
                <a:latin typeface="Times New Roman" panose="02020603050405020304" pitchFamily="18" charset="0"/>
                <a:ea typeface="MS Mincho"/>
              </a:rPr>
              <a:t> (</a:t>
            </a:r>
            <a:r>
              <a:rPr lang="vi-VN" sz="3200" b="1" dirty="0">
                <a:solidFill>
                  <a:schemeClr val="bg1"/>
                </a:solidFill>
                <a:latin typeface="Times New Roman" panose="02020603050405020304" pitchFamily="18" charset="0"/>
                <a:ea typeface="MS Mincho"/>
              </a:rPr>
              <a:t> Kiểm tra, chỉnh sửa đoạn văn)</a:t>
            </a:r>
            <a:endParaRPr lang="en-US" sz="32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7154209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37657" y="111903"/>
            <a:ext cx="9570249" cy="461665"/>
          </a:xfrm>
          <a:prstGeom prst="rect">
            <a:avLst/>
          </a:prstGeom>
        </p:spPr>
        <p:txBody>
          <a:bodyPr wrap="none">
            <a:spAutoFit/>
          </a:bodyPr>
          <a:lstStyle/>
          <a:p>
            <a:r>
              <a:rPr lang="en-US" sz="13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Bảng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kiểm</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đoạn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văn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ghi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lại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cảm</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xúc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về</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bài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thơ</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có</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yếu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tố</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tự</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sự</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miêu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tả</a:t>
            </a:r>
            <a:r>
              <a:rPr lang="en-US" sz="2400" b="1" dirty="0">
                <a:solidFill>
                  <a:srgbClr val="0070C0"/>
                </a:solidFill>
                <a:latin typeface="Times New Roman" panose="02020603050405020304" pitchFamily="18" charset="0"/>
                <a:cs typeface="Times New Roman" panose="02020603050405020304" pitchFamily="18" charset="0"/>
              </a:rPr>
              <a:t>:</a:t>
            </a:r>
            <a:endParaRPr lang="en-US" sz="2400" dirty="0">
              <a:solidFill>
                <a:srgbClr val="0070C0"/>
              </a:solidFill>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322544641"/>
              </p:ext>
            </p:extLst>
          </p:nvPr>
        </p:nvGraphicFramePr>
        <p:xfrm>
          <a:off x="685800" y="635123"/>
          <a:ext cx="10858500" cy="6175942"/>
        </p:xfrm>
        <a:graphic>
          <a:graphicData uri="http://schemas.openxmlformats.org/drawingml/2006/table">
            <a:tbl>
              <a:tblPr firstRow="1" firstCol="1" bandRow="1" bandCol="1"/>
              <a:tblGrid>
                <a:gridCol w="1769233">
                  <a:extLst>
                    <a:ext uri="{9D8B030D-6E8A-4147-A177-3AD203B41FA5}">
                      <a16:colId xmlns:a16="http://schemas.microsoft.com/office/drawing/2014/main" xmlns="" val="4285002128"/>
                    </a:ext>
                  </a:extLst>
                </a:gridCol>
                <a:gridCol w="6962136">
                  <a:extLst>
                    <a:ext uri="{9D8B030D-6E8A-4147-A177-3AD203B41FA5}">
                      <a16:colId xmlns:a16="http://schemas.microsoft.com/office/drawing/2014/main" xmlns="" val="2081386150"/>
                    </a:ext>
                  </a:extLst>
                </a:gridCol>
                <a:gridCol w="2127131">
                  <a:extLst>
                    <a:ext uri="{9D8B030D-6E8A-4147-A177-3AD203B41FA5}">
                      <a16:colId xmlns:a16="http://schemas.microsoft.com/office/drawing/2014/main" xmlns="" val="3886614975"/>
                    </a:ext>
                  </a:extLst>
                </a:gridCol>
              </a:tblGrid>
              <a:tr h="608597">
                <a:tc>
                  <a:txBody>
                    <a:bodyPr/>
                    <a:lstStyle/>
                    <a:p>
                      <a:pPr algn="ctr">
                        <a:lnSpc>
                          <a:spcPct val="107000"/>
                        </a:lnSpc>
                        <a:spcAft>
                          <a:spcPts val="0"/>
                        </a:spcAft>
                        <a:tabLst>
                          <a:tab pos="1386840" algn="l"/>
                        </a:tabLst>
                      </a:pPr>
                      <a:r>
                        <a:rPr lang="en-US" sz="2000" b="1" dirty="0" err="1">
                          <a:solidFill>
                            <a:srgbClr val="0D0D0D"/>
                          </a:solidFill>
                          <a:effectLst/>
                          <a:latin typeface="Times New Roman" panose="02020603050405020304" pitchFamily="18" charset="0"/>
                          <a:ea typeface="MS Mincho"/>
                          <a:cs typeface="Times New Roman" panose="02020603050405020304" pitchFamily="18" charset="0"/>
                        </a:rPr>
                        <a:t>Các</a:t>
                      </a:r>
                      <a:r>
                        <a:rPr lang="en-US" sz="20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000" b="1" dirty="0" err="1">
                          <a:solidFill>
                            <a:srgbClr val="0D0D0D"/>
                          </a:solidFill>
                          <a:effectLst/>
                          <a:latin typeface="Times New Roman" panose="02020603050405020304" pitchFamily="18" charset="0"/>
                          <a:ea typeface="MS Mincho"/>
                          <a:cs typeface="Times New Roman" panose="02020603050405020304" pitchFamily="18" charset="0"/>
                        </a:rPr>
                        <a:t>phần</a:t>
                      </a:r>
                      <a:r>
                        <a:rPr lang="en-US" sz="20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000" b="1" dirty="0" err="1">
                          <a:solidFill>
                            <a:srgbClr val="0D0D0D"/>
                          </a:solidFill>
                          <a:effectLst/>
                          <a:latin typeface="Times New Roman" panose="02020603050405020304" pitchFamily="18" charset="0"/>
                          <a:ea typeface="MS Mincho"/>
                          <a:cs typeface="Times New Roman" panose="02020603050405020304" pitchFamily="18" charset="0"/>
                        </a:rPr>
                        <a:t>của</a:t>
                      </a:r>
                      <a:r>
                        <a:rPr lang="en-US" sz="20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000" b="1" dirty="0" err="1">
                          <a:solidFill>
                            <a:srgbClr val="0D0D0D"/>
                          </a:solidFill>
                          <a:effectLst/>
                          <a:latin typeface="Times New Roman" panose="02020603050405020304" pitchFamily="18" charset="0"/>
                          <a:ea typeface="MS Mincho"/>
                          <a:cs typeface="Times New Roman" panose="02020603050405020304" pitchFamily="18" charset="0"/>
                        </a:rPr>
                        <a:t>đoạn</a:t>
                      </a:r>
                      <a:r>
                        <a:rPr lang="en-US" sz="20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000" b="1" dirty="0" err="1">
                          <a:solidFill>
                            <a:srgbClr val="0D0D0D"/>
                          </a:solidFill>
                          <a:effectLst/>
                          <a:latin typeface="Times New Roman" panose="02020603050405020304" pitchFamily="18" charset="0"/>
                          <a:ea typeface="MS Mincho"/>
                          <a:cs typeface="Times New Roman" panose="02020603050405020304" pitchFamily="18" charset="0"/>
                        </a:rPr>
                        <a:t>văn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637" marR="656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07000"/>
                        </a:lnSpc>
                        <a:spcAft>
                          <a:spcPts val="0"/>
                        </a:spcAft>
                        <a:tabLst>
                          <a:tab pos="1386840" algn="l"/>
                        </a:tabLst>
                      </a:pPr>
                      <a:r>
                        <a:rPr lang="en-US" sz="2000" b="1" dirty="0" err="1">
                          <a:solidFill>
                            <a:srgbClr val="0D0D0D"/>
                          </a:solidFill>
                          <a:effectLst/>
                          <a:latin typeface="Times New Roman" panose="02020603050405020304" pitchFamily="18" charset="0"/>
                          <a:ea typeface="MS Mincho"/>
                          <a:cs typeface="Times New Roman" panose="02020603050405020304" pitchFamily="18" charset="0"/>
                        </a:rPr>
                        <a:t>Nội</a:t>
                      </a:r>
                      <a:r>
                        <a:rPr lang="en-US" sz="2000" b="1" dirty="0">
                          <a:solidFill>
                            <a:srgbClr val="0D0D0D"/>
                          </a:solidFill>
                          <a:effectLst/>
                          <a:latin typeface="Times New Roman" panose="02020603050405020304" pitchFamily="18" charset="0"/>
                          <a:ea typeface="MS Mincho"/>
                          <a:cs typeface="Times New Roman" panose="02020603050405020304" pitchFamily="18" charset="0"/>
                        </a:rPr>
                        <a:t> dung </a:t>
                      </a:r>
                      <a:r>
                        <a:rPr lang="en-US" sz="2000" b="1" dirty="0" err="1">
                          <a:solidFill>
                            <a:srgbClr val="0D0D0D"/>
                          </a:solidFill>
                          <a:effectLst/>
                          <a:latin typeface="Times New Roman" panose="02020603050405020304" pitchFamily="18" charset="0"/>
                          <a:ea typeface="MS Mincho"/>
                          <a:cs typeface="Times New Roman" panose="02020603050405020304" pitchFamily="18" charset="0"/>
                        </a:rPr>
                        <a:t>kiểm</a:t>
                      </a:r>
                      <a:r>
                        <a:rPr lang="en-US" sz="20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000" b="1" dirty="0" err="1">
                          <a:solidFill>
                            <a:srgbClr val="0D0D0D"/>
                          </a:solidFill>
                          <a:effectLst/>
                          <a:latin typeface="Times New Roman" panose="02020603050405020304" pitchFamily="18" charset="0"/>
                          <a:ea typeface="MS Mincho"/>
                          <a:cs typeface="Times New Roman" panose="02020603050405020304" pitchFamily="18" charset="0"/>
                        </a:rPr>
                        <a:t>tra</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637" marR="656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07000"/>
                        </a:lnSpc>
                        <a:spcAft>
                          <a:spcPts val="0"/>
                        </a:spcAft>
                        <a:tabLst>
                          <a:tab pos="1386840" algn="l"/>
                        </a:tabLst>
                      </a:pPr>
                      <a:r>
                        <a:rPr lang="en-US" sz="2000" b="1">
                          <a:solidFill>
                            <a:srgbClr val="0D0D0D"/>
                          </a:solidFill>
                          <a:effectLst/>
                          <a:latin typeface="Times New Roman" panose="02020603050405020304" pitchFamily="18" charset="0"/>
                          <a:ea typeface="MS Mincho"/>
                          <a:cs typeface="Times New Roman" panose="02020603050405020304" pitchFamily="18" charset="0"/>
                        </a:rPr>
                        <a:t>Đạt/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0"/>
                        </a:spcAft>
                        <a:tabLst>
                          <a:tab pos="1386840" algn="l"/>
                        </a:tabLst>
                      </a:pPr>
                      <a:r>
                        <a:rPr lang="en-US" sz="2000" b="1">
                          <a:solidFill>
                            <a:srgbClr val="0D0D0D"/>
                          </a:solidFill>
                          <a:effectLst/>
                          <a:latin typeface="Times New Roman" panose="02020603050405020304" pitchFamily="18" charset="0"/>
                          <a:ea typeface="MS Mincho"/>
                          <a:cs typeface="Times New Roman" panose="02020603050405020304" pitchFamily="18" charset="0"/>
                        </a:rPr>
                        <a:t>Chưa đạt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637" marR="656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xmlns="" val="2560682520"/>
                  </a:ext>
                </a:extLst>
              </a:tr>
              <a:tr h="405731">
                <a:tc rowSpan="3">
                  <a:txBody>
                    <a:bodyPr/>
                    <a:lstStyle/>
                    <a:p>
                      <a:pPr algn="ctr">
                        <a:lnSpc>
                          <a:spcPct val="107000"/>
                        </a:lnSpc>
                        <a:spcAft>
                          <a:spcPts val="0"/>
                        </a:spcAft>
                        <a:tabLst>
                          <a:tab pos="1386840" algn="l"/>
                        </a:tabLst>
                      </a:pPr>
                      <a:r>
                        <a:rPr lang="en-US" sz="20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0"/>
                        </a:spcAft>
                        <a:tabLst>
                          <a:tab pos="1386840" algn="l"/>
                        </a:tabLst>
                      </a:pPr>
                      <a:r>
                        <a:rPr lang="en-US" sz="20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0"/>
                        </a:spcAft>
                        <a:tabLst>
                          <a:tab pos="1386840" algn="l"/>
                        </a:tabLst>
                      </a:pPr>
                      <a:r>
                        <a:rPr lang="en-US" sz="2000" b="1" dirty="0" err="1">
                          <a:solidFill>
                            <a:srgbClr val="0D0D0D"/>
                          </a:solidFill>
                          <a:effectLst/>
                          <a:latin typeface="Times New Roman" panose="02020603050405020304" pitchFamily="18" charset="0"/>
                          <a:ea typeface="MS Mincho"/>
                          <a:cs typeface="Times New Roman" panose="02020603050405020304" pitchFamily="18" charset="0"/>
                        </a:rPr>
                        <a:t>Mở</a:t>
                      </a:r>
                      <a:r>
                        <a:rPr lang="en-US" sz="20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000" b="1" dirty="0" err="1">
                          <a:solidFill>
                            <a:srgbClr val="0D0D0D"/>
                          </a:solidFill>
                          <a:effectLst/>
                          <a:latin typeface="Times New Roman" panose="02020603050405020304" pitchFamily="18" charset="0"/>
                          <a:ea typeface="MS Mincho"/>
                          <a:cs typeface="Times New Roman" panose="02020603050405020304" pitchFamily="18" charset="0"/>
                        </a:rPr>
                        <a:t>đoạn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0"/>
                        </a:spcAft>
                        <a:tabLst>
                          <a:tab pos="1386840" algn="l"/>
                        </a:tabLst>
                      </a:pPr>
                      <a:r>
                        <a:rPr lang="en-US" sz="20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637" marR="656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0"/>
                        </a:spcAft>
                        <a:tabLst>
                          <a:tab pos="1386840" algn="l"/>
                        </a:tabLst>
                      </a:pPr>
                      <a:r>
                        <a:rPr lang="en-US" sz="2000" dirty="0" err="1">
                          <a:solidFill>
                            <a:srgbClr val="0D0D0D"/>
                          </a:solidFill>
                          <a:effectLst/>
                          <a:latin typeface="Times New Roman" panose="02020603050405020304" pitchFamily="18" charset="0"/>
                          <a:ea typeface="MS Mincho"/>
                          <a:cs typeface="Times New Roman" panose="02020603050405020304" pitchFamily="18" charset="0"/>
                        </a:rPr>
                        <a:t>Mở</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đoạn</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bằng</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chữ</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viết</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hoa</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lùi</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vào</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đầu</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dòng</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0"/>
                        </a:spcAft>
                        <a:tabLst>
                          <a:tab pos="1386840" algn="l"/>
                        </a:tabLst>
                      </a:pP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637" marR="656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Aft>
                          <a:spcPts val="0"/>
                        </a:spcAft>
                        <a:tabLst>
                          <a:tab pos="1386840" algn="l"/>
                        </a:tabLst>
                      </a:pPr>
                      <a:r>
                        <a:rPr lang="en-US" sz="2000" b="1">
                          <a:solidFill>
                            <a:srgbClr val="0D0D0D"/>
                          </a:solidFill>
                          <a:effectLst/>
                          <a:latin typeface="Times New Roman" panose="02020603050405020304" pitchFamily="18" charset="0"/>
                          <a:ea typeface="MS Mincho"/>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637" marR="656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xmlns="" val="522464872"/>
                  </a:ext>
                </a:extLst>
              </a:tr>
              <a:tr h="405731">
                <a:tc vMerge="1">
                  <a:txBody>
                    <a:bodyPr/>
                    <a:lstStyle/>
                    <a:p>
                      <a:pPr algn="ctr">
                        <a:lnSpc>
                          <a:spcPct val="107000"/>
                        </a:lnSpc>
                        <a:spcAft>
                          <a:spcPts val="0"/>
                        </a:spcAft>
                        <a:tabLst>
                          <a:tab pos="1386840" algn="l"/>
                        </a:tabLst>
                      </a:pP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637" marR="656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92D050"/>
                    </a:solidFill>
                  </a:tcPr>
                </a:tc>
                <a:tc>
                  <a:txBody>
                    <a:bodyPr/>
                    <a:lstStyle/>
                    <a:p>
                      <a:pPr>
                        <a:lnSpc>
                          <a:spcPct val="107000"/>
                        </a:lnSpc>
                        <a:spcAft>
                          <a:spcPts val="0"/>
                        </a:spcAft>
                        <a:tabLst>
                          <a:tab pos="1386840" algn="l"/>
                        </a:tabLst>
                      </a:pPr>
                      <a:r>
                        <a:rPr lang="en-US" sz="2000" dirty="0" err="1">
                          <a:solidFill>
                            <a:srgbClr val="0D0D0D"/>
                          </a:solidFill>
                          <a:effectLst/>
                          <a:latin typeface="Times New Roman" panose="02020603050405020304" pitchFamily="18" charset="0"/>
                          <a:ea typeface="MS Mincho"/>
                          <a:cs typeface="Times New Roman" panose="02020603050405020304" pitchFamily="18" charset="0"/>
                        </a:rPr>
                        <a:t>Dùng</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ngôi</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thứ</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nhất</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để</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ghi</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lại</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cảm</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nghĩ</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của</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mình</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về</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bài</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thơ</a:t>
                      </a:r>
                      <a:r>
                        <a:rPr lang="en-US" sz="2000" dirty="0">
                          <a:solidFill>
                            <a:srgbClr val="0D0D0D"/>
                          </a:solidFill>
                          <a:effectLst/>
                          <a:latin typeface="Times New Roman" panose="02020603050405020304" pitchFamily="18" charset="0"/>
                          <a:ea typeface="MS Mincho"/>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637" marR="656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Aft>
                          <a:spcPts val="0"/>
                        </a:spcAft>
                        <a:tabLst>
                          <a:tab pos="1386840" algn="l"/>
                        </a:tabLst>
                      </a:pPr>
                      <a:r>
                        <a:rPr lang="en-US" sz="2000" b="1">
                          <a:solidFill>
                            <a:srgbClr val="0D0D0D"/>
                          </a:solidFill>
                          <a:effectLst/>
                          <a:latin typeface="Times New Roman" panose="02020603050405020304" pitchFamily="18" charset="0"/>
                          <a:ea typeface="MS Mincho"/>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637" marR="656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xmlns="" val="3226157717"/>
                  </a:ext>
                </a:extLst>
              </a:tr>
              <a:tr h="405731">
                <a:tc vMerge="1">
                  <a:txBody>
                    <a:bodyPr/>
                    <a:lstStyle/>
                    <a:p>
                      <a:pPr algn="ctr">
                        <a:lnSpc>
                          <a:spcPct val="107000"/>
                        </a:lnSpc>
                        <a:spcAft>
                          <a:spcPts val="0"/>
                        </a:spcAft>
                        <a:tabLst>
                          <a:tab pos="1386840" algn="l"/>
                        </a:tabLst>
                      </a:pP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637" marR="656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0"/>
                        </a:spcAft>
                        <a:tabLst>
                          <a:tab pos="1386840" algn="l"/>
                        </a:tabLst>
                      </a:pPr>
                      <a:r>
                        <a:rPr lang="en-US" sz="2000" dirty="0" err="1">
                          <a:solidFill>
                            <a:srgbClr val="0D0D0D"/>
                          </a:solidFill>
                          <a:effectLst/>
                          <a:latin typeface="Times New Roman" panose="02020603050405020304" pitchFamily="18" charset="0"/>
                          <a:ea typeface="MS Mincho"/>
                          <a:cs typeface="Times New Roman" panose="02020603050405020304" pitchFamily="18" charset="0"/>
                        </a:rPr>
                        <a:t>Có</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câu</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chủ</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đề</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nêu</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tên</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bài</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thơ</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tên</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tác</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giả</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và</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cảm</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nghĩ</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khái</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quát</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về</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bài</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thơ</a:t>
                      </a:r>
                      <a:r>
                        <a:rPr lang="en-US" sz="2000" dirty="0">
                          <a:solidFill>
                            <a:srgbClr val="0D0D0D"/>
                          </a:solidFill>
                          <a:effectLst/>
                          <a:latin typeface="Times New Roman" panose="02020603050405020304" pitchFamily="18" charset="0"/>
                          <a:ea typeface="MS Mincho"/>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637" marR="656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Aft>
                          <a:spcPts val="0"/>
                        </a:spcAft>
                        <a:tabLst>
                          <a:tab pos="1386840" algn="l"/>
                        </a:tabLst>
                      </a:pPr>
                      <a:r>
                        <a:rPr lang="en-US" sz="20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637" marR="656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xmlns="" val="1237402814"/>
                  </a:ext>
                </a:extLst>
              </a:tr>
              <a:tr h="654177">
                <a:tc rowSpan="2">
                  <a:txBody>
                    <a:bodyPr/>
                    <a:lstStyle/>
                    <a:p>
                      <a:pPr algn="ctr">
                        <a:lnSpc>
                          <a:spcPct val="107000"/>
                        </a:lnSpc>
                        <a:spcAft>
                          <a:spcPts val="0"/>
                        </a:spcAft>
                        <a:tabLst>
                          <a:tab pos="1386840" algn="l"/>
                        </a:tabLst>
                      </a:pPr>
                      <a:r>
                        <a:rPr lang="en-US" sz="20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0"/>
                        </a:spcAft>
                        <a:tabLst>
                          <a:tab pos="1386840" algn="l"/>
                        </a:tabLst>
                      </a:pPr>
                      <a:r>
                        <a:rPr lang="en-US" sz="2000" b="1" dirty="0" err="1">
                          <a:solidFill>
                            <a:srgbClr val="0D0D0D"/>
                          </a:solidFill>
                          <a:effectLst/>
                          <a:latin typeface="Times New Roman" panose="02020603050405020304" pitchFamily="18" charset="0"/>
                          <a:ea typeface="MS Mincho"/>
                          <a:cs typeface="Times New Roman" panose="02020603050405020304" pitchFamily="18" charset="0"/>
                        </a:rPr>
                        <a:t>Thân</a:t>
                      </a:r>
                      <a:r>
                        <a:rPr lang="en-US" sz="20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000" b="1" dirty="0" err="1">
                          <a:solidFill>
                            <a:srgbClr val="0D0D0D"/>
                          </a:solidFill>
                          <a:effectLst/>
                          <a:latin typeface="Times New Roman" panose="02020603050405020304" pitchFamily="18" charset="0"/>
                          <a:ea typeface="MS Mincho"/>
                          <a:cs typeface="Times New Roman" panose="02020603050405020304" pitchFamily="18" charset="0"/>
                        </a:rPr>
                        <a:t>đoạn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0"/>
                        </a:spcAft>
                        <a:tabLst>
                          <a:tab pos="1386840" algn="l"/>
                        </a:tabLst>
                      </a:pPr>
                      <a:r>
                        <a:rPr lang="en-US" sz="20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637" marR="656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91440" marR="182880" algn="just">
                        <a:lnSpc>
                          <a:spcPct val="115000"/>
                        </a:lnSpc>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Người viết đã chỉ ra được được những chi tiết tự sự, miêu tả đặc sắc của bài thơ chưa? Đó là những chi tiết nào, được thể hiện qua những câu văn nào?</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637" marR="656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ctr">
                        <a:lnSpc>
                          <a:spcPct val="107000"/>
                        </a:lnSpc>
                        <a:spcAft>
                          <a:spcPts val="0"/>
                        </a:spcAft>
                        <a:tabLst>
                          <a:tab pos="1386840" algn="l"/>
                        </a:tabLst>
                      </a:pPr>
                      <a:r>
                        <a:rPr lang="en-US" sz="20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637" marR="656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extLst>
                  <a:ext uri="{0D108BD9-81ED-4DB2-BD59-A6C34878D82A}">
                    <a16:rowId xmlns:a16="http://schemas.microsoft.com/office/drawing/2014/main" xmlns="" val="3914353648"/>
                  </a:ext>
                </a:extLst>
              </a:tr>
              <a:tr h="654177">
                <a:tc vMerge="1">
                  <a:txBody>
                    <a:bodyPr/>
                    <a:lstStyle/>
                    <a:p>
                      <a:pPr algn="ctr">
                        <a:lnSpc>
                          <a:spcPct val="107000"/>
                        </a:lnSpc>
                        <a:spcAft>
                          <a:spcPts val="0"/>
                        </a:spcAft>
                        <a:tabLst>
                          <a:tab pos="1386840" algn="l"/>
                        </a:tabLst>
                      </a:pP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637" marR="656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D966"/>
                    </a:solidFill>
                  </a:tcPr>
                </a:tc>
                <a:tc>
                  <a:txBody>
                    <a:bodyPr/>
                    <a:lstStyle/>
                    <a:p>
                      <a:pPr marL="91440" marR="182880" algn="just">
                        <a:lnSpc>
                          <a:spcPct val="115000"/>
                        </a:lnSpc>
                        <a:spcAft>
                          <a:spcPts val="0"/>
                        </a:spcAft>
                      </a:pP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bày</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lí</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do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chi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tiết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chưa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cầu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637" marR="656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ctr">
                        <a:lnSpc>
                          <a:spcPct val="107000"/>
                        </a:lnSpc>
                        <a:spcAft>
                          <a:spcPts val="0"/>
                        </a:spcAft>
                        <a:tabLst>
                          <a:tab pos="1386840" algn="l"/>
                        </a:tabLst>
                      </a:pPr>
                      <a:r>
                        <a:rPr lang="en-US" sz="20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637" marR="656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extLst>
                  <a:ext uri="{0D108BD9-81ED-4DB2-BD59-A6C34878D82A}">
                    <a16:rowId xmlns:a16="http://schemas.microsoft.com/office/drawing/2014/main" xmlns="" val="2467709503"/>
                  </a:ext>
                </a:extLst>
              </a:tr>
              <a:tr h="405731">
                <a:tc rowSpan="3">
                  <a:txBody>
                    <a:bodyPr/>
                    <a:lstStyle/>
                    <a:p>
                      <a:pPr algn="ctr">
                        <a:lnSpc>
                          <a:spcPct val="107000"/>
                        </a:lnSpc>
                        <a:spcAft>
                          <a:spcPts val="0"/>
                        </a:spcAft>
                        <a:tabLst>
                          <a:tab pos="1386840" algn="l"/>
                        </a:tabLst>
                      </a:pPr>
                      <a:r>
                        <a:rPr lang="en-US" sz="20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0"/>
                        </a:spcAft>
                        <a:tabLst>
                          <a:tab pos="1386840" algn="l"/>
                        </a:tabLst>
                      </a:pPr>
                      <a:r>
                        <a:rPr lang="en-US" sz="2000" b="1" dirty="0" err="1">
                          <a:solidFill>
                            <a:srgbClr val="0D0D0D"/>
                          </a:solidFill>
                          <a:effectLst/>
                          <a:latin typeface="Times New Roman" panose="02020603050405020304" pitchFamily="18" charset="0"/>
                          <a:ea typeface="MS Mincho"/>
                          <a:cs typeface="Times New Roman" panose="02020603050405020304" pitchFamily="18" charset="0"/>
                        </a:rPr>
                        <a:t>Kết</a:t>
                      </a:r>
                      <a:r>
                        <a:rPr lang="en-US" sz="20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000" b="1" dirty="0" err="1">
                          <a:solidFill>
                            <a:srgbClr val="0D0D0D"/>
                          </a:solidFill>
                          <a:effectLst/>
                          <a:latin typeface="Times New Roman" panose="02020603050405020304" pitchFamily="18" charset="0"/>
                          <a:ea typeface="MS Mincho"/>
                          <a:cs typeface="Times New Roman" panose="02020603050405020304" pitchFamily="18" charset="0"/>
                        </a:rPr>
                        <a:t>đoạn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0"/>
                        </a:spcAft>
                        <a:tabLst>
                          <a:tab pos="1386840" algn="l"/>
                        </a:tabLst>
                      </a:pPr>
                      <a:r>
                        <a:rPr lang="en-US" sz="20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0"/>
                        </a:spcAft>
                        <a:tabLst>
                          <a:tab pos="1386840" algn="l"/>
                        </a:tabLst>
                      </a:pPr>
                      <a:r>
                        <a:rPr lang="en-US" sz="20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637" marR="656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nSpc>
                          <a:spcPct val="107000"/>
                        </a:lnSpc>
                        <a:spcAft>
                          <a:spcPts val="0"/>
                        </a:spcAft>
                        <a:tabLst>
                          <a:tab pos="1386840" algn="l"/>
                        </a:tabLst>
                      </a:pPr>
                      <a:r>
                        <a:rPr lang="en-US" sz="2000">
                          <a:solidFill>
                            <a:srgbClr val="0D0D0D"/>
                          </a:solidFill>
                          <a:effectLst/>
                          <a:latin typeface="Times New Roman" panose="02020603050405020304" pitchFamily="18" charset="0"/>
                          <a:ea typeface="MS Mincho"/>
                          <a:cs typeface="Times New Roman" panose="02020603050405020304" pitchFamily="18" charset="0"/>
                        </a:rPr>
                        <a:t>Khẳng định lại cảm xúc và ý nghĩa bài thơ với bản thân.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637" marR="656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a:lnSpc>
                          <a:spcPct val="107000"/>
                        </a:lnSpc>
                        <a:spcAft>
                          <a:spcPts val="0"/>
                        </a:spcAft>
                        <a:tabLst>
                          <a:tab pos="1386840" algn="l"/>
                        </a:tabLst>
                      </a:pPr>
                      <a:r>
                        <a:rPr lang="en-US" sz="20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637" marR="656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xmlns="" val="130022072"/>
                  </a:ext>
                </a:extLst>
              </a:tr>
              <a:tr h="405731">
                <a:tc vMerge="1">
                  <a:txBody>
                    <a:bodyPr/>
                    <a:lstStyle/>
                    <a:p>
                      <a:pPr algn="ctr">
                        <a:lnSpc>
                          <a:spcPct val="107000"/>
                        </a:lnSpc>
                        <a:spcAft>
                          <a:spcPts val="0"/>
                        </a:spcAft>
                        <a:tabLst>
                          <a:tab pos="1386840" algn="l"/>
                        </a:tabLst>
                      </a:pP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637" marR="656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5E0B3"/>
                    </a:solidFill>
                  </a:tcPr>
                </a:tc>
                <a:tc>
                  <a:txBody>
                    <a:bodyPr/>
                    <a:lstStyle/>
                    <a:p>
                      <a:pPr>
                        <a:lnSpc>
                          <a:spcPct val="107000"/>
                        </a:lnSpc>
                        <a:spcAft>
                          <a:spcPts val="0"/>
                        </a:spcAft>
                        <a:tabLst>
                          <a:tab pos="1386840" algn="l"/>
                        </a:tabLst>
                      </a:pPr>
                      <a:r>
                        <a:rPr lang="en-US" sz="2000">
                          <a:solidFill>
                            <a:srgbClr val="0D0D0D"/>
                          </a:solidFill>
                          <a:effectLst/>
                          <a:latin typeface="Times New Roman" panose="02020603050405020304" pitchFamily="18" charset="0"/>
                          <a:ea typeface="MS Mincho"/>
                          <a:cs typeface="Times New Roman" panose="02020603050405020304" pitchFamily="18" charset="0"/>
                        </a:rPr>
                        <a:t>Kết đoạn bằng một dấu câu dùng để ngắt đoạn.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0"/>
                        </a:spcAft>
                        <a:tabLst>
                          <a:tab pos="1386840" algn="l"/>
                        </a:tabLst>
                      </a:pPr>
                      <a:r>
                        <a:rPr lang="en-US" sz="2000">
                          <a:solidFill>
                            <a:srgbClr val="0D0D0D"/>
                          </a:solidFill>
                          <a:effectLst/>
                          <a:latin typeface="Times New Roman" panose="02020603050405020304" pitchFamily="18" charset="0"/>
                          <a:ea typeface="MS Mincho"/>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637" marR="656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a:lnSpc>
                          <a:spcPct val="107000"/>
                        </a:lnSpc>
                        <a:spcAft>
                          <a:spcPts val="0"/>
                        </a:spcAft>
                        <a:tabLst>
                          <a:tab pos="1386840" algn="l"/>
                        </a:tabLst>
                      </a:pPr>
                      <a:r>
                        <a:rPr lang="en-US" sz="20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637" marR="656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xmlns="" val="2003253231"/>
                  </a:ext>
                </a:extLst>
              </a:tr>
              <a:tr h="405731">
                <a:tc vMerge="1">
                  <a:txBody>
                    <a:bodyPr/>
                    <a:lstStyle/>
                    <a:p>
                      <a:pPr algn="ctr">
                        <a:lnSpc>
                          <a:spcPct val="107000"/>
                        </a:lnSpc>
                        <a:spcAft>
                          <a:spcPts val="0"/>
                        </a:spcAft>
                        <a:tabLst>
                          <a:tab pos="1386840" algn="l"/>
                        </a:tabLst>
                      </a:pP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637" marR="656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5E0B3"/>
                    </a:solidFill>
                  </a:tcPr>
                </a:tc>
                <a:tc>
                  <a:txBody>
                    <a:bodyPr/>
                    <a:lstStyle/>
                    <a:p>
                      <a:pPr>
                        <a:lnSpc>
                          <a:spcPct val="107000"/>
                        </a:lnSpc>
                        <a:spcAft>
                          <a:spcPts val="0"/>
                        </a:spcAft>
                        <a:tabLst>
                          <a:tab pos="1386840" algn="l"/>
                        </a:tabLst>
                      </a:pPr>
                      <a:r>
                        <a:rPr lang="en-US" sz="2000">
                          <a:effectLst/>
                          <a:latin typeface="Times New Roman" panose="02020603050405020304" pitchFamily="18" charset="0"/>
                          <a:ea typeface="Calibri" panose="020F0502020204030204" pitchFamily="34" charset="0"/>
                          <a:cs typeface="Times New Roman" panose="02020603050405020304" pitchFamily="18" charset="0"/>
                        </a:rPr>
                        <a:t>Đảm bảo các yêu cầu về chính tả, ngữ pháp, diễn đạt trong cả đoạn văn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637" marR="656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a:lnSpc>
                          <a:spcPct val="107000"/>
                        </a:lnSpc>
                        <a:spcAft>
                          <a:spcPts val="0"/>
                        </a:spcAft>
                        <a:tabLst>
                          <a:tab pos="1386840" algn="l"/>
                        </a:tabLst>
                      </a:pPr>
                      <a:r>
                        <a:rPr lang="en-US" sz="20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637" marR="656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xmlns="" val="409230291"/>
                  </a:ext>
                </a:extLst>
              </a:tr>
            </a:tbl>
          </a:graphicData>
        </a:graphic>
      </p:graphicFrame>
    </p:spTree>
    <p:extLst>
      <p:ext uri="{BB962C8B-B14F-4D97-AF65-F5344CB8AC3E}">
        <p14:creationId xmlns:p14="http://schemas.microsoft.com/office/powerpoint/2010/main" val="218662864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9122523"/>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8508"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0"/>
              </a:spcAft>
              <a:tabLst>
                <a:tab pos="1028700" algn="l"/>
              </a:tabLst>
            </a:pPr>
            <a:r>
              <a:rPr lang="en-US" sz="2800" b="1" dirty="0">
                <a:solidFill>
                  <a:srgbClr val="FF0000"/>
                </a:solidFill>
                <a:latin typeface="Times New Roman" panose="02020603050405020304" pitchFamily="18" charset="0"/>
                <a:ea typeface="Times New Roman" panose="02020603050405020304" pitchFamily="18" charset="0"/>
              </a:rPr>
              <a:t>NÓI VÀ NGHE</a:t>
            </a:r>
            <a:endParaRPr lang="en-US" sz="2800" dirty="0">
              <a:solidFill>
                <a:srgbClr val="FF0000"/>
              </a:solidFill>
              <a:latin typeface="Times New Roman" panose="02020603050405020304" pitchFamily="18" charset="0"/>
              <a:ea typeface="Times New Roman" panose="02020603050405020304" pitchFamily="18" charset="0"/>
            </a:endParaRPr>
          </a:p>
          <a:p>
            <a:pPr algn="ctr"/>
            <a:r>
              <a:rPr lang="en-US" sz="2400" b="1" dirty="0">
                <a:solidFill>
                  <a:schemeClr val="bg1"/>
                </a:solidFill>
                <a:latin typeface="Times New Roman" panose="02020603050405020304" pitchFamily="18" charset="0"/>
                <a:ea typeface="Times New Roman" panose="02020603050405020304" pitchFamily="18" charset="0"/>
              </a:rPr>
              <a:t>TRÌNH BÀY Ý KIẾN VỀ MỘT VẤN ĐỀ</a:t>
            </a:r>
            <a:endParaRPr kumimoji="0" lang="en-US" sz="2400" b="1" i="0" u="none" strike="noStrike" kern="1200" cap="none" spc="0" normalizeH="0" baseline="0" noProof="0" dirty="0">
              <a:ln>
                <a:noFill/>
              </a:ln>
              <a:solidFill>
                <a:schemeClr val="bg1"/>
              </a:solidFill>
              <a:effectLst/>
              <a:uLnTx/>
              <a:uFillTx/>
              <a:latin typeface="Segoe UI" panose="020B0502040204020203" pitchFamily="34" charset="0"/>
              <a:ea typeface="Segoe UI" panose="020B0502040204020203" pitchFamily="34" charset="0"/>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5079667" y="896749"/>
            <a:ext cx="1811714" cy="523220"/>
          </a:xfrm>
          <a:prstGeom prst="rect">
            <a:avLst/>
          </a:prstGeom>
        </p:spPr>
        <p:txBody>
          <a:bodyPr wrap="none">
            <a:spAutoFit/>
          </a:bodyPr>
          <a:lstStyle/>
          <a:p>
            <a:r>
              <a:rPr lang="pt-BR" sz="2800" b="1" dirty="0">
                <a:latin typeface="Times New Roman" panose="02020603050405020304" pitchFamily="18" charset="0"/>
                <a:ea typeface="Times New Roman" panose="02020603050405020304" pitchFamily="18" charset="0"/>
              </a:rPr>
              <a:t>Khởi động</a:t>
            </a:r>
            <a:endParaRPr lang="en-US" sz="2800" dirty="0"/>
          </a:p>
        </p:txBody>
      </p:sp>
      <p:pic>
        <p:nvPicPr>
          <p:cNvPr id="21" name="Picture 20"/>
          <p:cNvPicPr>
            <a:picLocks noChangeAspect="1"/>
          </p:cNvPicPr>
          <p:nvPr/>
        </p:nvPicPr>
        <p:blipFill>
          <a:blip r:embed="rId11"/>
          <a:srcRect t="8799" r="38080"/>
          <a:stretch>
            <a:fillRect/>
          </a:stretch>
        </p:blipFill>
        <p:spPr>
          <a:xfrm>
            <a:off x="7349844" y="1815339"/>
            <a:ext cx="3100412" cy="2609443"/>
          </a:xfrm>
          <a:custGeom>
            <a:avLst/>
            <a:gdLst>
              <a:gd name="connsiteX0" fmla="*/ 2477114 w 4954228"/>
              <a:gd name="connsiteY0" fmla="*/ 0 h 4169696"/>
              <a:gd name="connsiteX1" fmla="*/ 4954228 w 4954228"/>
              <a:gd name="connsiteY1" fmla="*/ 2088537 h 4169696"/>
              <a:gd name="connsiteX2" fmla="*/ 2730384 w 4954228"/>
              <a:gd name="connsiteY2" fmla="*/ 4166291 h 4169696"/>
              <a:gd name="connsiteX3" fmla="*/ 2650408 w 4954228"/>
              <a:gd name="connsiteY3" fmla="*/ 4169696 h 4169696"/>
              <a:gd name="connsiteX4" fmla="*/ 2303820 w 4954228"/>
              <a:gd name="connsiteY4" fmla="*/ 4169696 h 4169696"/>
              <a:gd name="connsiteX5" fmla="*/ 2223844 w 4954228"/>
              <a:gd name="connsiteY5" fmla="*/ 4166291 h 4169696"/>
              <a:gd name="connsiteX6" fmla="*/ 0 w 4954228"/>
              <a:gd name="connsiteY6" fmla="*/ 2088537 h 4169696"/>
              <a:gd name="connsiteX7" fmla="*/ 2477114 w 4954228"/>
              <a:gd name="connsiteY7" fmla="*/ 0 h 4169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4228" h="4169696">
                <a:moveTo>
                  <a:pt x="2477114" y="0"/>
                </a:moveTo>
                <a:cubicBezTo>
                  <a:pt x="3845186" y="0"/>
                  <a:pt x="4954228" y="935070"/>
                  <a:pt x="4954228" y="2088537"/>
                </a:cubicBezTo>
                <a:cubicBezTo>
                  <a:pt x="4954228" y="3169913"/>
                  <a:pt x="3979484" y="4059337"/>
                  <a:pt x="2730384" y="4166291"/>
                </a:cubicBezTo>
                <a:lnTo>
                  <a:pt x="2650408" y="4169696"/>
                </a:lnTo>
                <a:lnTo>
                  <a:pt x="2303820" y="4169696"/>
                </a:lnTo>
                <a:lnTo>
                  <a:pt x="2223844" y="4166291"/>
                </a:lnTo>
                <a:cubicBezTo>
                  <a:pt x="974744" y="4059337"/>
                  <a:pt x="0" y="3169913"/>
                  <a:pt x="0" y="2088537"/>
                </a:cubicBezTo>
                <a:cubicBezTo>
                  <a:pt x="0" y="935070"/>
                  <a:pt x="1109042" y="0"/>
                  <a:pt x="2477114" y="0"/>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8" name="Picture 17"/>
          <p:cNvPicPr>
            <a:picLocks noChangeAspect="1"/>
          </p:cNvPicPr>
          <p:nvPr/>
        </p:nvPicPr>
        <p:blipFill>
          <a:blip r:embed="rId11"/>
          <a:srcRect l="28794" t="100000" r="66874" b="-161"/>
          <a:stretch>
            <a:fillRect/>
          </a:stretch>
        </p:blipFill>
        <p:spPr>
          <a:xfrm>
            <a:off x="3632405" y="6162428"/>
            <a:ext cx="346588" cy="7378"/>
          </a:xfrm>
          <a:custGeom>
            <a:avLst/>
            <a:gdLst>
              <a:gd name="connsiteX0" fmla="*/ 0 w 346588"/>
              <a:gd name="connsiteY0" fmla="*/ 0 h 7378"/>
              <a:gd name="connsiteX1" fmla="*/ 346588 w 346588"/>
              <a:gd name="connsiteY1" fmla="*/ 0 h 7378"/>
              <a:gd name="connsiteX2" fmla="*/ 173294 w 346588"/>
              <a:gd name="connsiteY2" fmla="*/ 7378 h 7378"/>
              <a:gd name="connsiteX3" fmla="*/ 0 w 346588"/>
              <a:gd name="connsiteY3" fmla="*/ 0 h 7378"/>
            </a:gdLst>
            <a:ahLst/>
            <a:cxnLst>
              <a:cxn ang="0">
                <a:pos x="connsiteX0" y="connsiteY0"/>
              </a:cxn>
              <a:cxn ang="0">
                <a:pos x="connsiteX1" y="connsiteY1"/>
              </a:cxn>
              <a:cxn ang="0">
                <a:pos x="connsiteX2" y="connsiteY2"/>
              </a:cxn>
              <a:cxn ang="0">
                <a:pos x="connsiteX3" y="connsiteY3"/>
              </a:cxn>
            </a:cxnLst>
            <a:rect l="l" t="t" r="r" b="b"/>
            <a:pathLst>
              <a:path w="346588" h="7378">
                <a:moveTo>
                  <a:pt x="0" y="0"/>
                </a:moveTo>
                <a:lnTo>
                  <a:pt x="346588" y="0"/>
                </a:lnTo>
                <a:lnTo>
                  <a:pt x="173294" y="7378"/>
                </a:lnTo>
                <a:lnTo>
                  <a:pt x="0" y="0"/>
                </a:lnTo>
                <a:close/>
              </a:path>
            </a:pathLst>
          </a:custGeom>
        </p:spPr>
      </p:pic>
      <p:sp>
        <p:nvSpPr>
          <p:cNvPr id="22" name="Heart 21"/>
          <p:cNvSpPr/>
          <p:nvPr/>
        </p:nvSpPr>
        <p:spPr>
          <a:xfrm>
            <a:off x="1356852" y="2541699"/>
            <a:ext cx="6330540" cy="3844353"/>
          </a:xfrm>
          <a:prstGeom prst="heart">
            <a:avLst/>
          </a:prstGeom>
          <a:solidFill>
            <a:schemeClr val="accent4">
              <a:lumMod val="40000"/>
              <a:lumOff val="60000"/>
            </a:schemeClr>
          </a:solidFill>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0"/>
              </a:spcAft>
              <a:tabLst>
                <a:tab pos="1386840" algn="l"/>
              </a:tabLst>
            </a:pPr>
            <a:endParaRPr lang="en-US" sz="2400" dirty="0" smtClean="0">
              <a:solidFill>
                <a:srgbClr val="0D0D0D"/>
              </a:solidFill>
              <a:latin typeface="Times New Roman" panose="02020603050405020304" pitchFamily="18" charset="0"/>
              <a:ea typeface="MS Mincho"/>
            </a:endParaRPr>
          </a:p>
          <a:p>
            <a:pPr algn="ctr">
              <a:lnSpc>
                <a:spcPct val="115000"/>
              </a:lnSpc>
              <a:spcAft>
                <a:spcPts val="0"/>
              </a:spcAft>
              <a:tabLst>
                <a:tab pos="1386840" algn="l"/>
              </a:tabLst>
            </a:pPr>
            <a:r>
              <a:rPr lang="en-US" sz="2400" dirty="0" err="1" smtClean="0">
                <a:solidFill>
                  <a:srgbClr val="0D0D0D"/>
                </a:solidFill>
                <a:latin typeface="Times New Roman" panose="02020603050405020304" pitchFamily="18" charset="0"/>
                <a:ea typeface="MS Mincho"/>
              </a:rPr>
              <a:t>Hãy</a:t>
            </a:r>
            <a:r>
              <a:rPr lang="en-US" sz="2400" dirty="0" smtClean="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rút</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ra</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những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bài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học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cuộc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sống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được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gửi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gắm</a:t>
            </a:r>
            <a:r>
              <a:rPr lang="en-US" sz="2400" dirty="0">
                <a:solidFill>
                  <a:srgbClr val="0D0D0D"/>
                </a:solidFill>
                <a:latin typeface="Times New Roman" panose="02020603050405020304" pitchFamily="18" charset="0"/>
                <a:ea typeface="MS Mincho"/>
              </a:rPr>
              <a:t> qua </a:t>
            </a:r>
            <a:r>
              <a:rPr lang="en-US" sz="2400" dirty="0" err="1">
                <a:solidFill>
                  <a:srgbClr val="0D0D0D"/>
                </a:solidFill>
                <a:latin typeface="Times New Roman" panose="02020603050405020304" pitchFamily="18" charset="0"/>
                <a:ea typeface="MS Mincho"/>
              </a:rPr>
              <a:t>văn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bản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đã</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học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trong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bài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học</a:t>
            </a:r>
            <a:r>
              <a:rPr lang="en-US" sz="2400" dirty="0">
                <a:solidFill>
                  <a:srgbClr val="0D0D0D"/>
                </a:solidFill>
                <a:latin typeface="Times New Roman" panose="02020603050405020304" pitchFamily="18" charset="0"/>
                <a:ea typeface="MS Mincho"/>
              </a:rPr>
              <a:t> 6, </a:t>
            </a:r>
            <a:r>
              <a:rPr lang="en-US" sz="2400" dirty="0" err="1">
                <a:solidFill>
                  <a:srgbClr val="0D0D0D"/>
                </a:solidFill>
                <a:latin typeface="Times New Roman" panose="02020603050405020304" pitchFamily="18" charset="0"/>
                <a:ea typeface="MS Mincho"/>
              </a:rPr>
              <a:t>bài</a:t>
            </a:r>
            <a:r>
              <a:rPr lang="en-US" sz="2400" dirty="0">
                <a:solidFill>
                  <a:srgbClr val="0D0D0D"/>
                </a:solidFill>
                <a:latin typeface="Times New Roman" panose="02020603050405020304" pitchFamily="18" charset="0"/>
                <a:ea typeface="MS Mincho"/>
              </a:rPr>
              <a:t> 7. Chia </a:t>
            </a:r>
            <a:r>
              <a:rPr lang="en-US" sz="2400" dirty="0" err="1">
                <a:solidFill>
                  <a:srgbClr val="0D0D0D"/>
                </a:solidFill>
                <a:latin typeface="Times New Roman" panose="02020603050405020304" pitchFamily="18" charset="0"/>
                <a:ea typeface="MS Mincho"/>
              </a:rPr>
              <a:t>sẻ</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về</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một</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bài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học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mà</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em</a:t>
            </a:r>
            <a:r>
              <a:rPr lang="en-US" sz="2400" dirty="0">
                <a:solidFill>
                  <a:srgbClr val="0D0D0D"/>
                </a:solidFill>
                <a:latin typeface="Times New Roman" panose="02020603050405020304" pitchFamily="18" charset="0"/>
                <a:ea typeface="MS Mincho"/>
              </a:rPr>
              <a:t> </a:t>
            </a:r>
            <a:r>
              <a:rPr lang="en-US" sz="2400" dirty="0" smtClean="0">
                <a:solidFill>
                  <a:srgbClr val="0D0D0D"/>
                </a:solidFill>
                <a:latin typeface="Times New Roman" panose="02020603050405020304" pitchFamily="18" charset="0"/>
                <a:ea typeface="MS Mincho"/>
              </a:rPr>
              <a:t>  </a:t>
            </a:r>
            <a:r>
              <a:rPr lang="en-US" sz="2400" dirty="0" err="1" smtClean="0">
                <a:solidFill>
                  <a:srgbClr val="0D0D0D"/>
                </a:solidFill>
                <a:latin typeface="Times New Roman" panose="02020603050405020304" pitchFamily="18" charset="0"/>
                <a:ea typeface="MS Mincho"/>
              </a:rPr>
              <a:t>ấn</a:t>
            </a:r>
            <a:r>
              <a:rPr lang="en-US" sz="2400" dirty="0" smtClean="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tượng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nhất</a:t>
            </a:r>
            <a:r>
              <a:rPr lang="en-US" sz="2400" dirty="0">
                <a:solidFill>
                  <a:srgbClr val="0D0D0D"/>
                </a:solidFill>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55116977"/>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8508"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tab pos="1028700" algn="l"/>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NÓI VÀ NGHE</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TRÌNH BÀY Ý KIẾN VỀ MỘT VẤN ĐỀ</a:t>
            </a:r>
            <a:endParaRPr kumimoji="0" lang="en-US" sz="24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5079667" y="896749"/>
            <a:ext cx="181171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Khởi động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p:cNvPicPr>
            <a:picLocks noChangeAspect="1"/>
          </p:cNvPicPr>
          <p:nvPr/>
        </p:nvPicPr>
        <p:blipFill>
          <a:blip r:embed="rId11"/>
          <a:srcRect l="28794" t="100000" r="66874" b="-161"/>
          <a:stretch>
            <a:fillRect/>
          </a:stretch>
        </p:blipFill>
        <p:spPr>
          <a:xfrm>
            <a:off x="3632405" y="6162428"/>
            <a:ext cx="346588" cy="7378"/>
          </a:xfrm>
          <a:custGeom>
            <a:avLst/>
            <a:gdLst>
              <a:gd name="connsiteX0" fmla="*/ 0 w 346588"/>
              <a:gd name="connsiteY0" fmla="*/ 0 h 7378"/>
              <a:gd name="connsiteX1" fmla="*/ 346588 w 346588"/>
              <a:gd name="connsiteY1" fmla="*/ 0 h 7378"/>
              <a:gd name="connsiteX2" fmla="*/ 173294 w 346588"/>
              <a:gd name="connsiteY2" fmla="*/ 7378 h 7378"/>
              <a:gd name="connsiteX3" fmla="*/ 0 w 346588"/>
              <a:gd name="connsiteY3" fmla="*/ 0 h 7378"/>
            </a:gdLst>
            <a:ahLst/>
            <a:cxnLst>
              <a:cxn ang="0">
                <a:pos x="connsiteX0" y="connsiteY0"/>
              </a:cxn>
              <a:cxn ang="0">
                <a:pos x="connsiteX1" y="connsiteY1"/>
              </a:cxn>
              <a:cxn ang="0">
                <a:pos x="connsiteX2" y="connsiteY2"/>
              </a:cxn>
              <a:cxn ang="0">
                <a:pos x="connsiteX3" y="connsiteY3"/>
              </a:cxn>
            </a:cxnLst>
            <a:rect l="l" t="t" r="r" b="b"/>
            <a:pathLst>
              <a:path w="346588" h="7378">
                <a:moveTo>
                  <a:pt x="0" y="0"/>
                </a:moveTo>
                <a:lnTo>
                  <a:pt x="346588" y="0"/>
                </a:lnTo>
                <a:lnTo>
                  <a:pt x="173294" y="7378"/>
                </a:lnTo>
                <a:lnTo>
                  <a:pt x="0" y="0"/>
                </a:lnTo>
                <a:close/>
              </a:path>
            </a:pathLst>
          </a:custGeom>
        </p:spPr>
      </p:pic>
      <p:sp>
        <p:nvSpPr>
          <p:cNvPr id="19" name="Freeform 18"/>
          <p:cNvSpPr/>
          <p:nvPr/>
        </p:nvSpPr>
        <p:spPr>
          <a:xfrm>
            <a:off x="2528119" y="1544925"/>
            <a:ext cx="7043583" cy="1032361"/>
          </a:xfrm>
          <a:custGeom>
            <a:avLst/>
            <a:gdLst>
              <a:gd name="connsiteX0" fmla="*/ 0 w 1469907"/>
              <a:gd name="connsiteY0" fmla="*/ 0 h 664815"/>
              <a:gd name="connsiteX1" fmla="*/ 1469907 w 1469907"/>
              <a:gd name="connsiteY1" fmla="*/ 0 h 664815"/>
              <a:gd name="connsiteX2" fmla="*/ 1469907 w 1469907"/>
              <a:gd name="connsiteY2" fmla="*/ 664815 h 664815"/>
              <a:gd name="connsiteX3" fmla="*/ 0 w 1469907"/>
              <a:gd name="connsiteY3" fmla="*/ 664815 h 664815"/>
              <a:gd name="connsiteX4" fmla="*/ 0 w 1469907"/>
              <a:gd name="connsiteY4" fmla="*/ 0 h 664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9907" h="664815">
                <a:moveTo>
                  <a:pt x="0" y="0"/>
                </a:moveTo>
                <a:lnTo>
                  <a:pt x="1469907" y="0"/>
                </a:lnTo>
                <a:lnTo>
                  <a:pt x="1469907" y="664815"/>
                </a:lnTo>
                <a:lnTo>
                  <a:pt x="0" y="664815"/>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Tác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hại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thói</a:t>
            </a:r>
            <a:r>
              <a:rPr lang="en-US" sz="2400" kern="1200" dirty="0" smtClean="0">
                <a:latin typeface="Times New Roman" panose="02020603050405020304" pitchFamily="18" charset="0"/>
                <a:cs typeface="Times New Roman" panose="02020603050405020304" pitchFamily="18" charset="0"/>
              </a:rPr>
              <a:t> hung </a:t>
            </a:r>
            <a:r>
              <a:rPr lang="en-US" sz="2400" kern="1200" dirty="0" err="1" smtClean="0">
                <a:latin typeface="Times New Roman" panose="02020603050405020304" pitchFamily="18" charset="0"/>
                <a:cs typeface="Times New Roman" panose="02020603050405020304" pitchFamily="18" charset="0"/>
              </a:rPr>
              <a:t>hăng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bậy</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bạ</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không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nên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kiêu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ngạo</a:t>
            </a:r>
            <a:r>
              <a:rPr lang="en-US" sz="2400" kern="1200" dirty="0" smtClean="0">
                <a:latin typeface="Times New Roman" panose="02020603050405020304" pitchFamily="18" charset="0"/>
                <a:cs typeface="Times New Roman" panose="02020603050405020304" pitchFamily="18" charset="0"/>
              </a:rPr>
              <a:t>, hung </a:t>
            </a:r>
            <a:r>
              <a:rPr lang="en-US" sz="2400" kern="1200" dirty="0" err="1" smtClean="0">
                <a:latin typeface="Times New Roman" panose="02020603050405020304" pitchFamily="18" charset="0"/>
                <a:cs typeface="Times New Roman" panose="02020603050405020304" pitchFamily="18" charset="0"/>
              </a:rPr>
              <a:t>hăng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tránh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gây</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vạ</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người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khác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bản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thân</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20" name="Rectangle 19"/>
          <p:cNvSpPr/>
          <p:nvPr/>
        </p:nvSpPr>
        <p:spPr>
          <a:xfrm>
            <a:off x="778488" y="1402974"/>
            <a:ext cx="1663085" cy="1316262"/>
          </a:xfrm>
          <a:prstGeom prst="rect">
            <a:avLst/>
          </a:prstGeom>
          <a:blipFill>
            <a:blip r:embed="rId12"/>
            <a:srcRect/>
            <a:stretch>
              <a:fillRect l="-40000" r="-40000"/>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3" name="Freeform 22"/>
          <p:cNvSpPr/>
          <p:nvPr/>
        </p:nvSpPr>
        <p:spPr>
          <a:xfrm>
            <a:off x="3487377" y="2748154"/>
            <a:ext cx="6523874" cy="751790"/>
          </a:xfrm>
          <a:custGeom>
            <a:avLst/>
            <a:gdLst>
              <a:gd name="connsiteX0" fmla="*/ 0 w 1469907"/>
              <a:gd name="connsiteY0" fmla="*/ 0 h 664815"/>
              <a:gd name="connsiteX1" fmla="*/ 1469907 w 1469907"/>
              <a:gd name="connsiteY1" fmla="*/ 0 h 664815"/>
              <a:gd name="connsiteX2" fmla="*/ 1469907 w 1469907"/>
              <a:gd name="connsiteY2" fmla="*/ 664815 h 664815"/>
              <a:gd name="connsiteX3" fmla="*/ 0 w 1469907"/>
              <a:gd name="connsiteY3" fmla="*/ 664815 h 664815"/>
              <a:gd name="connsiteX4" fmla="*/ 0 w 1469907"/>
              <a:gd name="connsiteY4" fmla="*/ 0 h 664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9907" h="664815">
                <a:moveTo>
                  <a:pt x="0" y="0"/>
                </a:moveTo>
                <a:lnTo>
                  <a:pt x="1469907" y="0"/>
                </a:lnTo>
                <a:lnTo>
                  <a:pt x="1469907" y="664815"/>
                </a:lnTo>
                <a:lnTo>
                  <a:pt x="0" y="664815"/>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T</a:t>
            </a:r>
            <a:r>
              <a:rPr lang="vi-VN" sz="2800" kern="1200" dirty="0" smtClean="0">
                <a:latin typeface="Times New Roman" panose="02020603050405020304" pitchFamily="18" charset="0"/>
                <a:cs typeface="Times New Roman" panose="02020603050405020304" pitchFamily="18" charset="0"/>
              </a:rPr>
              <a:t>ác hại của thói tham lam</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4" name="Rectangle 23"/>
          <p:cNvSpPr/>
          <p:nvPr/>
        </p:nvSpPr>
        <p:spPr>
          <a:xfrm>
            <a:off x="778487" y="3283359"/>
            <a:ext cx="1624715" cy="1504336"/>
          </a:xfrm>
          <a:prstGeom prst="rect">
            <a:avLst/>
          </a:prstGeom>
          <a:blipFill>
            <a:blip r:embed="rId13"/>
            <a:srcRect/>
            <a:stretch>
              <a:fillRect l="-19000" r="-19000"/>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5" name="Freeform 24"/>
          <p:cNvSpPr/>
          <p:nvPr/>
        </p:nvSpPr>
        <p:spPr>
          <a:xfrm>
            <a:off x="2528119" y="3670812"/>
            <a:ext cx="7017493" cy="864511"/>
          </a:xfrm>
          <a:custGeom>
            <a:avLst/>
            <a:gdLst>
              <a:gd name="connsiteX0" fmla="*/ 0 w 1469907"/>
              <a:gd name="connsiteY0" fmla="*/ 0 h 664815"/>
              <a:gd name="connsiteX1" fmla="*/ 1469907 w 1469907"/>
              <a:gd name="connsiteY1" fmla="*/ 0 h 664815"/>
              <a:gd name="connsiteX2" fmla="*/ 1469907 w 1469907"/>
              <a:gd name="connsiteY2" fmla="*/ 664815 h 664815"/>
              <a:gd name="connsiteX3" fmla="*/ 0 w 1469907"/>
              <a:gd name="connsiteY3" fmla="*/ 664815 h 664815"/>
              <a:gd name="connsiteX4" fmla="*/ 0 w 1469907"/>
              <a:gd name="connsiteY4" fmla="*/ 0 h 664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9907" h="664815">
                <a:moveTo>
                  <a:pt x="0" y="0"/>
                </a:moveTo>
                <a:lnTo>
                  <a:pt x="1469907" y="0"/>
                </a:lnTo>
                <a:lnTo>
                  <a:pt x="1469907" y="664815"/>
                </a:lnTo>
                <a:lnTo>
                  <a:pt x="0" y="664815"/>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Cần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biết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cảm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thông</a:t>
            </a:r>
            <a:r>
              <a:rPr lang="en-US" sz="2400" kern="1200" dirty="0" smtClean="0">
                <a:latin typeface="Times New Roman" panose="02020603050405020304" pitchFamily="18" charset="0"/>
                <a:cs typeface="Times New Roman" panose="02020603050405020304" pitchFamily="18" charset="0"/>
              </a:rPr>
              <a:t>, chia </a:t>
            </a:r>
            <a:r>
              <a:rPr lang="en-US" sz="2400" kern="1200" dirty="0" err="1" smtClean="0">
                <a:latin typeface="Times New Roman" panose="02020603050405020304" pitchFamily="18" charset="0"/>
                <a:cs typeface="Times New Roman" panose="02020603050405020304" pitchFamily="18" charset="0"/>
              </a:rPr>
              <a:t>sẻ</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có</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tình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yêu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thương</a:t>
            </a:r>
            <a:r>
              <a:rPr lang="en-US" sz="2400" kern="1200" dirty="0" smtClean="0">
                <a:latin typeface="Times New Roman" panose="02020603050405020304" pitchFamily="18" charset="0"/>
                <a:cs typeface="Times New Roman" panose="02020603050405020304" pitchFamily="18" charset="0"/>
              </a:rPr>
              <a:t> con </a:t>
            </a:r>
            <a:r>
              <a:rPr lang="en-US" sz="2400" kern="1200" dirty="0" err="1" smtClean="0">
                <a:latin typeface="Times New Roman" panose="02020603050405020304" pitchFamily="18" charset="0"/>
                <a:cs typeface="Times New Roman" panose="02020603050405020304" pitchFamily="18" charset="0"/>
              </a:rPr>
              <a:t>người</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26" name="Rectangle 25"/>
          <p:cNvSpPr/>
          <p:nvPr/>
        </p:nvSpPr>
        <p:spPr>
          <a:xfrm>
            <a:off x="10080038" y="2348137"/>
            <a:ext cx="1663084" cy="1358306"/>
          </a:xfrm>
          <a:prstGeom prst="rect">
            <a:avLst/>
          </a:prstGeom>
          <a:blipFill>
            <a:blip r:embed="rId14"/>
            <a:srcRect/>
            <a:stretch>
              <a:fillRect l="-37000" r="-37000"/>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7" name="Freeform 26"/>
          <p:cNvSpPr/>
          <p:nvPr/>
        </p:nvSpPr>
        <p:spPr>
          <a:xfrm>
            <a:off x="3631422" y="4706191"/>
            <a:ext cx="6371301" cy="847140"/>
          </a:xfrm>
          <a:custGeom>
            <a:avLst/>
            <a:gdLst>
              <a:gd name="connsiteX0" fmla="*/ 0 w 1469907"/>
              <a:gd name="connsiteY0" fmla="*/ 0 h 664815"/>
              <a:gd name="connsiteX1" fmla="*/ 1469907 w 1469907"/>
              <a:gd name="connsiteY1" fmla="*/ 0 h 664815"/>
              <a:gd name="connsiteX2" fmla="*/ 1469907 w 1469907"/>
              <a:gd name="connsiteY2" fmla="*/ 664815 h 664815"/>
              <a:gd name="connsiteX3" fmla="*/ 0 w 1469907"/>
              <a:gd name="connsiteY3" fmla="*/ 664815 h 664815"/>
              <a:gd name="connsiteX4" fmla="*/ 0 w 1469907"/>
              <a:gd name="connsiteY4" fmla="*/ 0 h 664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9907" h="664815">
                <a:moveTo>
                  <a:pt x="0" y="0"/>
                </a:moveTo>
                <a:lnTo>
                  <a:pt x="1469907" y="0"/>
                </a:lnTo>
                <a:lnTo>
                  <a:pt x="1469907" y="664815"/>
                </a:lnTo>
                <a:lnTo>
                  <a:pt x="0" y="664815"/>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vi-VN" sz="2400" kern="1200" dirty="0" smtClean="0">
                <a:latin typeface="Times New Roman" panose="02020603050405020304" pitchFamily="18" charset="0"/>
                <a:cs typeface="Times New Roman" panose="02020603050405020304" pitchFamily="18" charset="0"/>
              </a:rPr>
              <a:t>Tuổi trẻ cần có tinh thần dũng cảm, biết cống hiến cho đất nước.</a:t>
            </a:r>
            <a:endParaRPr lang="en-US" sz="2400" kern="1200" dirty="0">
              <a:latin typeface="Times New Roman" panose="02020603050405020304" pitchFamily="18" charset="0"/>
              <a:cs typeface="Times New Roman" panose="02020603050405020304" pitchFamily="18" charset="0"/>
            </a:endParaRPr>
          </a:p>
        </p:txBody>
      </p:sp>
      <p:sp>
        <p:nvSpPr>
          <p:cNvPr id="28" name="Rectangle 27" descr="Phân tích bài thơ Lượm - Văn 6 (6 mẫu)"/>
          <p:cNvSpPr/>
          <p:nvPr/>
        </p:nvSpPr>
        <p:spPr>
          <a:xfrm>
            <a:off x="10070756" y="4336026"/>
            <a:ext cx="1624715" cy="1622321"/>
          </a:xfrm>
          <a:prstGeom prst="rect">
            <a:avLst/>
          </a:prstGeom>
          <a:blipFill>
            <a:blip r:embed="rId15">
              <a:extLst>
                <a:ext uri="{28A0092B-C50C-407E-A947-70E740481C1C}">
                  <a14:useLocalDpi xmlns:a14="http://schemas.microsoft.com/office/drawing/2010/main" val="0"/>
                </a:ext>
              </a:extLst>
            </a:blip>
            <a:srcRect/>
            <a:stretch>
              <a:fillRect l="-46000" r="-46000"/>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9" name="Freeform 28"/>
          <p:cNvSpPr/>
          <p:nvPr/>
        </p:nvSpPr>
        <p:spPr>
          <a:xfrm>
            <a:off x="2528119" y="5724198"/>
            <a:ext cx="7017493" cy="868314"/>
          </a:xfrm>
          <a:custGeom>
            <a:avLst/>
            <a:gdLst>
              <a:gd name="connsiteX0" fmla="*/ 0 w 1469907"/>
              <a:gd name="connsiteY0" fmla="*/ 0 h 664815"/>
              <a:gd name="connsiteX1" fmla="*/ 1469907 w 1469907"/>
              <a:gd name="connsiteY1" fmla="*/ 0 h 664815"/>
              <a:gd name="connsiteX2" fmla="*/ 1469907 w 1469907"/>
              <a:gd name="connsiteY2" fmla="*/ 664815 h 664815"/>
              <a:gd name="connsiteX3" fmla="*/ 0 w 1469907"/>
              <a:gd name="connsiteY3" fmla="*/ 664815 h 664815"/>
              <a:gd name="connsiteX4" fmla="*/ 0 w 1469907"/>
              <a:gd name="connsiteY4" fmla="*/ 0 h 664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9907" h="664815">
                <a:moveTo>
                  <a:pt x="0" y="0"/>
                </a:moveTo>
                <a:lnTo>
                  <a:pt x="1469907" y="0"/>
                </a:lnTo>
                <a:lnTo>
                  <a:pt x="1469907" y="664815"/>
                </a:lnTo>
                <a:lnTo>
                  <a:pt x="0" y="664815"/>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vi-VN" sz="2400" kern="1200" dirty="0" smtClean="0">
                <a:latin typeface="Times New Roman" panose="02020603050405020304" pitchFamily="18" charset="0"/>
                <a:cs typeface="Times New Roman" panose="02020603050405020304" pitchFamily="18" charset="0"/>
              </a:rPr>
              <a:t>Không nên chê bai ngoại hình của người khác; cần tự tin vào giá trị của bản thân mình.</a:t>
            </a:r>
            <a:endParaRPr lang="en-US" sz="2400" kern="1200" dirty="0">
              <a:latin typeface="Times New Roman" panose="02020603050405020304" pitchFamily="18" charset="0"/>
              <a:cs typeface="Times New Roman" panose="02020603050405020304" pitchFamily="18" charset="0"/>
            </a:endParaRPr>
          </a:p>
        </p:txBody>
      </p:sp>
      <p:sp>
        <p:nvSpPr>
          <p:cNvPr id="30" name="Rectangle 29"/>
          <p:cNvSpPr/>
          <p:nvPr/>
        </p:nvSpPr>
        <p:spPr>
          <a:xfrm>
            <a:off x="778487" y="5147188"/>
            <a:ext cx="1695757" cy="1445324"/>
          </a:xfrm>
          <a:prstGeom prst="rect">
            <a:avLst/>
          </a:prstGeom>
          <a:blipFill>
            <a:blip r:embed="rId9"/>
            <a:srcRect/>
            <a:stretch>
              <a:fillRect l="-40000" r="-40000"/>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2506228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2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circle(in)">
                                      <p:cBhvr>
                                        <p:cTn id="17" dur="20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circle(in)">
                                      <p:cBhvr>
                                        <p:cTn id="22" dur="20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circle(in)">
                                      <p:cBhvr>
                                        <p:cTn id="27" dur="20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circle(in)">
                                      <p:cBhvr>
                                        <p:cTn id="32" dur="20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circle(in)">
                                      <p:cBhvr>
                                        <p:cTn id="37" dur="20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circle(in)">
                                      <p:cBhvr>
                                        <p:cTn id="42" dur="20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circle(in)">
                                      <p:cBhvr>
                                        <p:cTn id="47" dur="2000"/>
                                        <p:tgtEl>
                                          <p:spTgt spid="30"/>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circle(in)">
                                      <p:cBhvr>
                                        <p:cTn id="52"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animBg="1"/>
      <p:bldP spid="25" grpId="0" animBg="1"/>
      <p:bldP spid="27" grpId="0" animBg="1"/>
      <p:bldP spid="29"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8508"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tab pos="1028700" algn="l"/>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NÓI VÀ NGHE</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TRÌNH BÀY Ý KIẾN VỀ MỘT VẤN ĐỀ</a:t>
            </a:r>
            <a:endParaRPr kumimoji="0" lang="en-US" sz="24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p:cNvPicPr>
            <a:picLocks noChangeAspect="1"/>
          </p:cNvPicPr>
          <p:nvPr/>
        </p:nvPicPr>
        <p:blipFill>
          <a:blip r:embed="rId11"/>
          <a:srcRect l="28794" t="100000" r="66874" b="-161"/>
          <a:stretch>
            <a:fillRect/>
          </a:stretch>
        </p:blipFill>
        <p:spPr>
          <a:xfrm>
            <a:off x="3632405" y="6162428"/>
            <a:ext cx="346588" cy="7378"/>
          </a:xfrm>
          <a:custGeom>
            <a:avLst/>
            <a:gdLst>
              <a:gd name="connsiteX0" fmla="*/ 0 w 346588"/>
              <a:gd name="connsiteY0" fmla="*/ 0 h 7378"/>
              <a:gd name="connsiteX1" fmla="*/ 346588 w 346588"/>
              <a:gd name="connsiteY1" fmla="*/ 0 h 7378"/>
              <a:gd name="connsiteX2" fmla="*/ 173294 w 346588"/>
              <a:gd name="connsiteY2" fmla="*/ 7378 h 7378"/>
              <a:gd name="connsiteX3" fmla="*/ 0 w 346588"/>
              <a:gd name="connsiteY3" fmla="*/ 0 h 7378"/>
            </a:gdLst>
            <a:ahLst/>
            <a:cxnLst>
              <a:cxn ang="0">
                <a:pos x="connsiteX0" y="connsiteY0"/>
              </a:cxn>
              <a:cxn ang="0">
                <a:pos x="connsiteX1" y="connsiteY1"/>
              </a:cxn>
              <a:cxn ang="0">
                <a:pos x="connsiteX2" y="connsiteY2"/>
              </a:cxn>
              <a:cxn ang="0">
                <a:pos x="connsiteX3" y="connsiteY3"/>
              </a:cxn>
            </a:cxnLst>
            <a:rect l="l" t="t" r="r" b="b"/>
            <a:pathLst>
              <a:path w="346588" h="7378">
                <a:moveTo>
                  <a:pt x="0" y="0"/>
                </a:moveTo>
                <a:lnTo>
                  <a:pt x="346588" y="0"/>
                </a:lnTo>
                <a:lnTo>
                  <a:pt x="173294" y="7378"/>
                </a:lnTo>
                <a:lnTo>
                  <a:pt x="0" y="0"/>
                </a:lnTo>
                <a:close/>
              </a:path>
            </a:pathLst>
          </a:custGeom>
        </p:spPr>
      </p:pic>
      <p:sp>
        <p:nvSpPr>
          <p:cNvPr id="2" name="Rectangle 1"/>
          <p:cNvSpPr/>
          <p:nvPr/>
        </p:nvSpPr>
        <p:spPr>
          <a:xfrm>
            <a:off x="4776890" y="936952"/>
            <a:ext cx="3089307" cy="461665"/>
          </a:xfrm>
          <a:prstGeom prst="rect">
            <a:avLst/>
          </a:prstGeom>
        </p:spPr>
        <p:txBody>
          <a:bodyPr wrap="none">
            <a:spAutoFit/>
          </a:bodyPr>
          <a:lstStyle/>
          <a:p>
            <a:r>
              <a:rPr lang="en-US" sz="2400" b="1" dirty="0" err="1">
                <a:latin typeface="Times New Roman" panose="02020603050405020304" pitchFamily="18" charset="0"/>
                <a:ea typeface="Times New Roman" panose="02020603050405020304" pitchFamily="18" charset="0"/>
              </a:rPr>
              <a:t>Hình</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thành</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kiến</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thức</a:t>
            </a:r>
            <a:r>
              <a:rPr lang="en-US" sz="2400" b="1" dirty="0">
                <a:latin typeface="Times New Roman" panose="02020603050405020304" pitchFamily="18" charset="0"/>
                <a:ea typeface="Times New Roman" panose="02020603050405020304" pitchFamily="18" charset="0"/>
              </a:rPr>
              <a:t> </a:t>
            </a:r>
            <a:endParaRPr lang="en-US" sz="2400" dirty="0"/>
          </a:p>
        </p:txBody>
      </p:sp>
      <p:sp>
        <p:nvSpPr>
          <p:cNvPr id="4" name="Rectangle 3"/>
          <p:cNvSpPr/>
          <p:nvPr/>
        </p:nvSpPr>
        <p:spPr>
          <a:xfrm>
            <a:off x="958644" y="1449436"/>
            <a:ext cx="9230347" cy="548099"/>
          </a:xfrm>
          <a:prstGeom prst="rect">
            <a:avLst/>
          </a:prstGeom>
        </p:spPr>
        <p:txBody>
          <a:bodyPr wrap="none">
            <a:spAutoFit/>
          </a:bodyPr>
          <a:lstStyle/>
          <a:p>
            <a:pPr algn="just">
              <a:lnSpc>
                <a:spcPct val="115000"/>
              </a:lnSpc>
              <a:spcAft>
                <a:spcPts val="1200"/>
              </a:spcAft>
            </a:pPr>
            <a:r>
              <a:rPr lang="en-US" sz="2800" b="1" dirty="0">
                <a:latin typeface="Times New Roman" panose="02020603050405020304" pitchFamily="18" charset="0"/>
                <a:ea typeface="MS Mincho"/>
              </a:rPr>
              <a:t>I. </a:t>
            </a:r>
            <a:r>
              <a:rPr lang="en-US" sz="2800" b="1" dirty="0" err="1">
                <a:latin typeface="Times New Roman" panose="02020603050405020304" pitchFamily="18" charset="0"/>
                <a:ea typeface="MS Mincho"/>
              </a:rPr>
              <a:t>Tìm</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hiểu</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chung</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về</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bài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nói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trình</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bày</a:t>
            </a:r>
            <a:r>
              <a:rPr lang="en-US" sz="2800" b="1" dirty="0">
                <a:latin typeface="Times New Roman" panose="02020603050405020304" pitchFamily="18" charset="0"/>
                <a:ea typeface="MS Mincho"/>
              </a:rPr>
              <a:t> ý </a:t>
            </a:r>
            <a:r>
              <a:rPr lang="en-US" sz="2800" b="1" dirty="0" err="1">
                <a:latin typeface="Times New Roman" panose="02020603050405020304" pitchFamily="18" charset="0"/>
                <a:ea typeface="MS Mincho"/>
              </a:rPr>
              <a:t>kiến</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về</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một</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vấn</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đề</a:t>
            </a:r>
            <a:endParaRPr lang="en-US" sz="2800" dirty="0">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rotWithShape="1">
          <a:blip r:embed="rId12">
            <a:extLst>
              <a:ext uri="{BEBA8EAE-BF5A-486C-A8C5-ECC9F3942E4B}">
                <a14:imgProps xmlns:a14="http://schemas.microsoft.com/office/drawing/2010/main">
                  <a14:imgLayer r:embed="rId13">
                    <a14:imgEffect>
                      <a14:backgroundRemoval t="9815" b="88335" l="15951" r="71182"/>
                    </a14:imgEffect>
                  </a14:imgLayer>
                </a14:imgProps>
              </a:ext>
            </a:extLst>
          </a:blip>
          <a:srcRect l="9047" t="-1850" r="21914" b="1850"/>
          <a:stretch/>
        </p:blipFill>
        <p:spPr>
          <a:xfrm>
            <a:off x="1094761" y="3017221"/>
            <a:ext cx="2392310" cy="2421148"/>
          </a:xfrm>
          <a:prstGeom prst="snip2DiagRect">
            <a:avLst>
              <a:gd name="adj1" fmla="val 0"/>
              <a:gd name="adj2" fmla="val 25957"/>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Rectangle 5"/>
          <p:cNvSpPr/>
          <p:nvPr/>
        </p:nvSpPr>
        <p:spPr>
          <a:xfrm>
            <a:off x="3978993" y="2758881"/>
            <a:ext cx="6725264" cy="3025700"/>
          </a:xfrm>
          <a:prstGeom prst="rect">
            <a:avLst/>
          </a:prstGeom>
        </p:spPr>
        <p:txBody>
          <a:bodyPr wrap="square">
            <a:spAutoFit/>
          </a:bodyPr>
          <a:lstStyle/>
          <a:p>
            <a:pPr>
              <a:lnSpc>
                <a:spcPct val="115000"/>
              </a:lnSpc>
              <a:spcAft>
                <a:spcPts val="0"/>
              </a:spcAft>
              <a:tabLst>
                <a:tab pos="1386840" algn="l"/>
              </a:tabLst>
            </a:pPr>
            <a:r>
              <a:rPr lang="en-US" sz="2800" dirty="0">
                <a:latin typeface="Times New Roman" panose="02020603050405020304" pitchFamily="18" charset="0"/>
                <a:ea typeface="MS Mincho"/>
              </a:rPr>
              <a:t>+ </a:t>
            </a:r>
            <a:r>
              <a:rPr lang="en-US" sz="2800" i="1" dirty="0" err="1">
                <a:latin typeface="Times New Roman" panose="02020603050405020304" pitchFamily="18" charset="0"/>
                <a:ea typeface="MS Mincho"/>
              </a:rPr>
              <a:t>Thế</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nào</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là</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trình</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bày</a:t>
            </a:r>
            <a:r>
              <a:rPr lang="en-US" sz="2800" i="1" dirty="0">
                <a:latin typeface="Times New Roman" panose="02020603050405020304" pitchFamily="18" charset="0"/>
                <a:ea typeface="MS Mincho"/>
              </a:rPr>
              <a:t> ý </a:t>
            </a:r>
            <a:r>
              <a:rPr lang="en-US" sz="2800" i="1" dirty="0" err="1">
                <a:latin typeface="Times New Roman" panose="02020603050405020304" pitchFamily="18" charset="0"/>
                <a:ea typeface="MS Mincho"/>
              </a:rPr>
              <a:t>kiến</a:t>
            </a:r>
            <a:r>
              <a:rPr lang="en-US" sz="2800" i="1" dirty="0">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pPr>
            <a:r>
              <a:rPr lang="en-US" sz="2800" i="1" dirty="0">
                <a:solidFill>
                  <a:srgbClr val="0D0D0D"/>
                </a:solidFill>
                <a:latin typeface="Times New Roman" panose="02020603050405020304" pitchFamily="18" charset="0"/>
                <a:ea typeface="MS Mincho"/>
              </a:rPr>
              <a:t>+ Theo </a:t>
            </a:r>
            <a:r>
              <a:rPr lang="en-US" sz="2800" i="1" dirty="0" err="1">
                <a:solidFill>
                  <a:srgbClr val="0D0D0D"/>
                </a:solidFill>
                <a:latin typeface="Times New Roman" panose="02020603050405020304" pitchFamily="18" charset="0"/>
                <a:ea typeface="MS Mincho"/>
              </a:rPr>
              <a:t>em</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trong</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bài</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nói</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trình</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bày</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về</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một</a:t>
            </a:r>
            <a:r>
              <a:rPr lang="en-US" sz="2800" i="1" dirty="0">
                <a:solidFill>
                  <a:srgbClr val="0D0D0D"/>
                </a:solidFill>
                <a:latin typeface="Times New Roman" panose="02020603050405020304" pitchFamily="18" charset="0"/>
                <a:ea typeface="MS Mincho"/>
              </a:rPr>
              <a:t> ý </a:t>
            </a:r>
            <a:r>
              <a:rPr lang="en-US" sz="2800" i="1" dirty="0" err="1">
                <a:solidFill>
                  <a:srgbClr val="0D0D0D"/>
                </a:solidFill>
                <a:latin typeface="Times New Roman" panose="02020603050405020304" pitchFamily="18" charset="0"/>
                <a:ea typeface="MS Mincho"/>
              </a:rPr>
              <a:t>kiến</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người</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nói</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nên</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xưng</a:t>
            </a:r>
            <a:r>
              <a:rPr lang="en-US" sz="2800" i="1" dirty="0">
                <a:solidFill>
                  <a:srgbClr val="0D0D0D"/>
                </a:solidFill>
                <a:latin typeface="Times New Roman" panose="02020603050405020304" pitchFamily="18" charset="0"/>
                <a:ea typeface="MS Mincho"/>
              </a:rPr>
              <a:t> ở </a:t>
            </a:r>
            <a:r>
              <a:rPr lang="en-US" sz="2800" i="1" dirty="0" err="1">
                <a:solidFill>
                  <a:srgbClr val="0D0D0D"/>
                </a:solidFill>
                <a:latin typeface="Times New Roman" panose="02020603050405020304" pitchFamily="18" charset="0"/>
                <a:ea typeface="MS Mincho"/>
              </a:rPr>
              <a:t>ngôi</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thứ</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mấy</a:t>
            </a:r>
            <a:r>
              <a:rPr lang="en-US" sz="2800" i="1" dirty="0">
                <a:solidFill>
                  <a:srgbClr val="0D0D0D"/>
                </a:solidFill>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tabLst>
                <a:tab pos="1386840" algn="l"/>
              </a:tabLst>
            </a:pP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Bài</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nói</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trình</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bày</a:t>
            </a:r>
            <a:r>
              <a:rPr lang="en-US" sz="2800" i="1" dirty="0">
                <a:latin typeface="Times New Roman" panose="02020603050405020304" pitchFamily="18" charset="0"/>
                <a:ea typeface="MS Mincho"/>
              </a:rPr>
              <a:t>  ý </a:t>
            </a:r>
            <a:r>
              <a:rPr lang="en-US" sz="2800" i="1" dirty="0" err="1">
                <a:latin typeface="Times New Roman" panose="02020603050405020304" pitchFamily="18" charset="0"/>
                <a:ea typeface="MS Mincho"/>
              </a:rPr>
              <a:t>kiến</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về</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một</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vấn</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đề</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đời</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sống</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gợi</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ra</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từ</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tác</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phẩm</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cần</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chú</a:t>
            </a:r>
            <a:r>
              <a:rPr lang="en-US" sz="2800" i="1" dirty="0">
                <a:latin typeface="Times New Roman" panose="02020603050405020304" pitchFamily="18" charset="0"/>
                <a:ea typeface="MS Mincho"/>
              </a:rPr>
              <a:t> ý </a:t>
            </a:r>
            <a:r>
              <a:rPr lang="en-US" sz="2800" i="1" dirty="0" err="1">
                <a:latin typeface="Times New Roman" panose="02020603050405020304" pitchFamily="18" charset="0"/>
                <a:ea typeface="MS Mincho"/>
              </a:rPr>
              <a:t>những</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yêu</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cầu</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nào</a:t>
            </a:r>
            <a:r>
              <a:rPr lang="en-US" sz="2800" i="1" dirty="0">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sp>
        <p:nvSpPr>
          <p:cNvPr id="9" name="Rectangle 8"/>
          <p:cNvSpPr/>
          <p:nvPr/>
        </p:nvSpPr>
        <p:spPr>
          <a:xfrm>
            <a:off x="958644" y="2095017"/>
            <a:ext cx="4068101" cy="523220"/>
          </a:xfrm>
          <a:prstGeom prst="rect">
            <a:avLst/>
          </a:prstGeom>
        </p:spPr>
        <p:txBody>
          <a:bodyPr wrap="none">
            <a:spAutoFit/>
          </a:bodyPr>
          <a:lstStyle/>
          <a:p>
            <a:r>
              <a:rPr lang="en-US" sz="2800" b="1" dirty="0">
                <a:solidFill>
                  <a:srgbClr val="FF0000"/>
                </a:solidFill>
                <a:latin typeface="Times New Roman" panose="02020603050405020304" pitchFamily="18" charset="0"/>
                <a:ea typeface="MS Mincho"/>
              </a:rPr>
              <a:t>HOẠT ĐỘNG CẶP ĐÔI </a:t>
            </a:r>
            <a:endParaRPr lang="en-US" sz="2800" dirty="0"/>
          </a:p>
        </p:txBody>
      </p:sp>
    </p:spTree>
    <p:extLst>
      <p:ext uri="{BB962C8B-B14F-4D97-AF65-F5344CB8AC3E}">
        <p14:creationId xmlns:p14="http://schemas.microsoft.com/office/powerpoint/2010/main" val="366311523"/>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8508"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tab pos="1028700" algn="l"/>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NÓI VÀ NGHE</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TRÌNH BÀY Ý KIẾN VỀ MỘT VẤN ĐỀ</a:t>
            </a:r>
            <a:endParaRPr kumimoji="0" lang="en-US" sz="24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p:cNvPicPr>
            <a:picLocks noChangeAspect="1"/>
          </p:cNvPicPr>
          <p:nvPr/>
        </p:nvPicPr>
        <p:blipFill>
          <a:blip r:embed="rId11"/>
          <a:srcRect l="28794" t="100000" r="66874" b="-161"/>
          <a:stretch>
            <a:fillRect/>
          </a:stretch>
        </p:blipFill>
        <p:spPr>
          <a:xfrm>
            <a:off x="3632405" y="6162428"/>
            <a:ext cx="346588" cy="7378"/>
          </a:xfrm>
          <a:custGeom>
            <a:avLst/>
            <a:gdLst>
              <a:gd name="connsiteX0" fmla="*/ 0 w 346588"/>
              <a:gd name="connsiteY0" fmla="*/ 0 h 7378"/>
              <a:gd name="connsiteX1" fmla="*/ 346588 w 346588"/>
              <a:gd name="connsiteY1" fmla="*/ 0 h 7378"/>
              <a:gd name="connsiteX2" fmla="*/ 173294 w 346588"/>
              <a:gd name="connsiteY2" fmla="*/ 7378 h 7378"/>
              <a:gd name="connsiteX3" fmla="*/ 0 w 346588"/>
              <a:gd name="connsiteY3" fmla="*/ 0 h 7378"/>
            </a:gdLst>
            <a:ahLst/>
            <a:cxnLst>
              <a:cxn ang="0">
                <a:pos x="connsiteX0" y="connsiteY0"/>
              </a:cxn>
              <a:cxn ang="0">
                <a:pos x="connsiteX1" y="connsiteY1"/>
              </a:cxn>
              <a:cxn ang="0">
                <a:pos x="connsiteX2" y="connsiteY2"/>
              </a:cxn>
              <a:cxn ang="0">
                <a:pos x="connsiteX3" y="connsiteY3"/>
              </a:cxn>
            </a:cxnLst>
            <a:rect l="l" t="t" r="r" b="b"/>
            <a:pathLst>
              <a:path w="346588" h="7378">
                <a:moveTo>
                  <a:pt x="0" y="0"/>
                </a:moveTo>
                <a:lnTo>
                  <a:pt x="346588" y="0"/>
                </a:lnTo>
                <a:lnTo>
                  <a:pt x="173294" y="7378"/>
                </a:lnTo>
                <a:lnTo>
                  <a:pt x="0" y="0"/>
                </a:lnTo>
                <a:close/>
              </a:path>
            </a:pathLst>
          </a:custGeom>
        </p:spPr>
      </p:pic>
      <p:sp>
        <p:nvSpPr>
          <p:cNvPr id="2" name="Rectangle 1"/>
          <p:cNvSpPr/>
          <p:nvPr/>
        </p:nvSpPr>
        <p:spPr>
          <a:xfrm>
            <a:off x="4776890" y="936952"/>
            <a:ext cx="308930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thành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thức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958644" y="1449436"/>
            <a:ext cx="9230347" cy="548099"/>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Tìm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chung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nói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trình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bày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ý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kiến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một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vấn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đề</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60400" y="2048354"/>
            <a:ext cx="10858500" cy="4071884"/>
          </a:xfrm>
          <a:prstGeom prst="rect">
            <a:avLst/>
          </a:prstGeom>
        </p:spPr>
        <p:txBody>
          <a:bodyPr>
            <a:spAutoFit/>
          </a:bodyPr>
          <a:lstStyle/>
          <a:p>
            <a:pPr algn="just">
              <a:lnSpc>
                <a:spcPct val="115000"/>
              </a:lnSpc>
              <a:spcAft>
                <a:spcPts val="1200"/>
              </a:spcAft>
            </a:pPr>
            <a:r>
              <a:rPr lang="en-US" sz="2800" b="1" dirty="0">
                <a:solidFill>
                  <a:srgbClr val="0D0D0D"/>
                </a:solidFill>
                <a:latin typeface="Times New Roman" panose="02020603050405020304" pitchFamily="18" charset="0"/>
                <a:ea typeface="Times New Roman" panose="02020603050405020304" pitchFamily="18" charset="0"/>
              </a:rPr>
              <a:t>1</a:t>
            </a:r>
            <a:r>
              <a:rPr lang="en-US" sz="2800"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Định</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nghĩa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nêu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lên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những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suy</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nghĩ</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nhận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xét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đưa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ra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lí</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lẽ</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dẫn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chứng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cụ</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thể</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để</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làm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sáng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tỏ</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cho</a:t>
            </a:r>
            <a:r>
              <a:rPr lang="en-US" sz="2800" dirty="0">
                <a:solidFill>
                  <a:srgbClr val="0D0D0D"/>
                </a:solidFill>
                <a:latin typeface="Times New Roman" panose="02020603050405020304" pitchFamily="18" charset="0"/>
                <a:ea typeface="Times New Roman" panose="02020603050405020304" pitchFamily="18" charset="0"/>
              </a:rPr>
              <a:t> ý </a:t>
            </a:r>
            <a:r>
              <a:rPr lang="en-US" sz="2800" dirty="0" err="1">
                <a:solidFill>
                  <a:srgbClr val="0D0D0D"/>
                </a:solidFill>
                <a:latin typeface="Times New Roman" panose="02020603050405020304" pitchFamily="18" charset="0"/>
                <a:ea typeface="Times New Roman" panose="02020603050405020304" pitchFamily="18" charset="0"/>
              </a:rPr>
              <a:t>kiến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mình</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lnSpc>
                <a:spcPct val="115000"/>
              </a:lnSpc>
              <a:spcAft>
                <a:spcPts val="1200"/>
              </a:spcAft>
            </a:pPr>
            <a:r>
              <a:rPr lang="vi-VN" sz="2800" b="1" dirty="0">
                <a:solidFill>
                  <a:srgbClr val="0D0D0D"/>
                </a:solidFill>
                <a:latin typeface="Times New Roman" panose="02020603050405020304" pitchFamily="18" charset="0"/>
                <a:ea typeface="Times New Roman" panose="02020603050405020304" pitchFamily="18" charset="0"/>
              </a:rPr>
              <a:t>2. Yêu cầu chung: </a:t>
            </a:r>
            <a:r>
              <a:rPr lang="vi-VN" sz="2800" dirty="0">
                <a:solidFill>
                  <a:srgbClr val="0D0D0D"/>
                </a:solidFill>
                <a:latin typeface="Times New Roman" panose="02020603050405020304" pitchFamily="18" charset="0"/>
                <a:ea typeface="Times New Roman" panose="02020603050405020304" pitchFamily="18" charset="0"/>
              </a:rPr>
              <a:t>Để trình bày ý kiến về một vấn đề, các em cần:</a:t>
            </a:r>
            <a:endParaRPr lang="en-US" sz="2800" dirty="0">
              <a:latin typeface="Times New Roman" panose="02020603050405020304" pitchFamily="18" charset="0"/>
              <a:ea typeface="Times New Roman" panose="02020603050405020304" pitchFamily="18" charset="0"/>
            </a:endParaRPr>
          </a:p>
          <a:p>
            <a:pPr>
              <a:spcAft>
                <a:spcPts val="1200"/>
              </a:spcAft>
            </a:pPr>
            <a:r>
              <a:rPr lang="vi-VN" sz="2800" dirty="0">
                <a:solidFill>
                  <a:srgbClr val="0D0D0D"/>
                </a:solidFill>
                <a:latin typeface="Times New Roman" panose="02020603050405020304" pitchFamily="18" charset="0"/>
                <a:ea typeface="Times New Roman" panose="02020603050405020304" pitchFamily="18" charset="0"/>
              </a:rPr>
              <a:t>-  Xác định vấn đề của cuộc sống đặt ra trong một tác phẩm văn học.</a:t>
            </a:r>
            <a:endParaRPr lang="en-US" sz="2800" dirty="0">
              <a:latin typeface="Times New Roman" panose="02020603050405020304" pitchFamily="18" charset="0"/>
              <a:ea typeface="Times New Roman" panose="02020603050405020304" pitchFamily="18" charset="0"/>
            </a:endParaRPr>
          </a:p>
          <a:p>
            <a:pPr>
              <a:spcAft>
                <a:spcPts val="1200"/>
              </a:spcAft>
            </a:pPr>
            <a:r>
              <a:rPr lang="vi-VN" sz="2800" dirty="0">
                <a:solidFill>
                  <a:srgbClr val="0D0D0D"/>
                </a:solidFill>
                <a:latin typeface="Times New Roman" panose="02020603050405020304" pitchFamily="18" charset="0"/>
                <a:ea typeface="Times New Roman" panose="02020603050405020304" pitchFamily="18" charset="0"/>
              </a:rPr>
              <a:t>- Tìm ý và lập dàn ý cho bài nói.</a:t>
            </a:r>
            <a:endParaRPr lang="en-US" sz="2800" dirty="0">
              <a:latin typeface="Times New Roman" panose="02020603050405020304" pitchFamily="18" charset="0"/>
              <a:ea typeface="Times New Roman" panose="02020603050405020304" pitchFamily="18" charset="0"/>
            </a:endParaRPr>
          </a:p>
          <a:p>
            <a:pPr>
              <a:spcAft>
                <a:spcPts val="1200"/>
              </a:spcAft>
            </a:pPr>
            <a:r>
              <a:rPr lang="vi-VN" sz="2800" dirty="0">
                <a:solidFill>
                  <a:srgbClr val="0D0D0D"/>
                </a:solidFill>
                <a:latin typeface="Times New Roman" panose="02020603050405020304" pitchFamily="18" charset="0"/>
                <a:ea typeface="Times New Roman" panose="02020603050405020304" pitchFamily="18" charset="0"/>
              </a:rPr>
              <a:t>- Thực hành trình bày ý kiến.</a:t>
            </a:r>
            <a:endParaRPr lang="en-US" sz="2800" dirty="0">
              <a:latin typeface="Times New Roman" panose="02020603050405020304" pitchFamily="18" charset="0"/>
              <a:ea typeface="Times New Roman" panose="02020603050405020304" pitchFamily="18" charset="0"/>
            </a:endParaRPr>
          </a:p>
          <a:p>
            <a:pPr>
              <a:spcAft>
                <a:spcPts val="1200"/>
              </a:spcAft>
            </a:pPr>
            <a:r>
              <a:rPr lang="vi-VN" sz="2800" dirty="0">
                <a:solidFill>
                  <a:srgbClr val="0D0D0D"/>
                </a:solidFill>
                <a:latin typeface="Times New Roman" panose="02020603050405020304" pitchFamily="18" charset="0"/>
                <a:ea typeface="Times New Roman" panose="02020603050405020304" pitchFamily="18" charset="0"/>
              </a:rPr>
              <a:t>- Lưu ý những lỗi khi trình bày.</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5655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8508"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tab pos="1028700" algn="l"/>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NÓI VÀ NGHE</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TRÌNH BÀY Ý KIẾN VỀ MỘT VẤN ĐỀ</a:t>
            </a:r>
            <a:endParaRPr kumimoji="0" lang="en-US" sz="24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p:cNvPicPr>
            <a:picLocks noChangeAspect="1"/>
          </p:cNvPicPr>
          <p:nvPr/>
        </p:nvPicPr>
        <p:blipFill>
          <a:blip r:embed="rId11"/>
          <a:srcRect l="28794" t="100000" r="66874" b="-161"/>
          <a:stretch>
            <a:fillRect/>
          </a:stretch>
        </p:blipFill>
        <p:spPr>
          <a:xfrm>
            <a:off x="3632405" y="6162428"/>
            <a:ext cx="346588" cy="7378"/>
          </a:xfrm>
          <a:custGeom>
            <a:avLst/>
            <a:gdLst>
              <a:gd name="connsiteX0" fmla="*/ 0 w 346588"/>
              <a:gd name="connsiteY0" fmla="*/ 0 h 7378"/>
              <a:gd name="connsiteX1" fmla="*/ 346588 w 346588"/>
              <a:gd name="connsiteY1" fmla="*/ 0 h 7378"/>
              <a:gd name="connsiteX2" fmla="*/ 173294 w 346588"/>
              <a:gd name="connsiteY2" fmla="*/ 7378 h 7378"/>
              <a:gd name="connsiteX3" fmla="*/ 0 w 346588"/>
              <a:gd name="connsiteY3" fmla="*/ 0 h 7378"/>
            </a:gdLst>
            <a:ahLst/>
            <a:cxnLst>
              <a:cxn ang="0">
                <a:pos x="connsiteX0" y="connsiteY0"/>
              </a:cxn>
              <a:cxn ang="0">
                <a:pos x="connsiteX1" y="connsiteY1"/>
              </a:cxn>
              <a:cxn ang="0">
                <a:pos x="connsiteX2" y="connsiteY2"/>
              </a:cxn>
              <a:cxn ang="0">
                <a:pos x="connsiteX3" y="connsiteY3"/>
              </a:cxn>
            </a:cxnLst>
            <a:rect l="l" t="t" r="r" b="b"/>
            <a:pathLst>
              <a:path w="346588" h="7378">
                <a:moveTo>
                  <a:pt x="0" y="0"/>
                </a:moveTo>
                <a:lnTo>
                  <a:pt x="346588" y="0"/>
                </a:lnTo>
                <a:lnTo>
                  <a:pt x="173294" y="7378"/>
                </a:lnTo>
                <a:lnTo>
                  <a:pt x="0" y="0"/>
                </a:lnTo>
                <a:close/>
              </a:path>
            </a:pathLst>
          </a:custGeom>
        </p:spPr>
      </p:pic>
      <p:sp>
        <p:nvSpPr>
          <p:cNvPr id="2" name="Rectangle 1"/>
          <p:cNvSpPr/>
          <p:nvPr/>
        </p:nvSpPr>
        <p:spPr>
          <a:xfrm>
            <a:off x="4776890" y="936952"/>
            <a:ext cx="308930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thành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thức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p:cNvSpPr/>
          <p:nvPr/>
        </p:nvSpPr>
        <p:spPr>
          <a:xfrm>
            <a:off x="1012345" y="1411747"/>
            <a:ext cx="4166462" cy="523220"/>
          </a:xfrm>
          <a:prstGeom prst="rect">
            <a:avLst/>
          </a:prstGeom>
        </p:spPr>
        <p:txBody>
          <a:bodyPr wrap="none">
            <a:spAutoFit/>
          </a:bodyPr>
          <a:lstStyle/>
          <a:p>
            <a:r>
              <a:rPr lang="en-US" sz="2800" b="1" dirty="0" smtClean="0">
                <a:latin typeface="Times New Roman" panose="02020603050405020304" pitchFamily="18" charset="0"/>
                <a:ea typeface="MS Mincho"/>
              </a:rPr>
              <a:t>II. </a:t>
            </a:r>
            <a:r>
              <a:rPr lang="en-US" sz="2800" b="1" dirty="0" err="1" smtClean="0">
                <a:latin typeface="Times New Roman" panose="02020603050405020304" pitchFamily="18" charset="0"/>
                <a:ea typeface="MS Mincho"/>
              </a:rPr>
              <a:t>Thực</a:t>
            </a:r>
            <a:r>
              <a:rPr lang="en-US" sz="2800" b="1" dirty="0" smtClean="0">
                <a:latin typeface="Times New Roman" panose="02020603050405020304" pitchFamily="18" charset="0"/>
                <a:ea typeface="MS Mincho"/>
              </a:rPr>
              <a:t> </a:t>
            </a:r>
            <a:r>
              <a:rPr lang="en-US" sz="2800" b="1" dirty="0" err="1">
                <a:latin typeface="Times New Roman" panose="02020603050405020304" pitchFamily="18" charset="0"/>
                <a:ea typeface="MS Mincho"/>
              </a:rPr>
              <a:t>hành</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nói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và</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nghe</a:t>
            </a:r>
            <a:endParaRPr lang="en-US" sz="2800" dirty="0"/>
          </a:p>
        </p:txBody>
      </p:sp>
      <p:pic>
        <p:nvPicPr>
          <p:cNvPr id="6" name="Picture 5"/>
          <p:cNvPicPr>
            <a:picLocks noChangeAspect="1"/>
          </p:cNvPicPr>
          <p:nvPr/>
        </p:nvPicPr>
        <p:blipFill>
          <a:blip r:embed="rId12"/>
          <a:stretch>
            <a:fillRect/>
          </a:stretch>
        </p:blipFill>
        <p:spPr>
          <a:xfrm>
            <a:off x="3632405" y="1790811"/>
            <a:ext cx="6931753" cy="4860712"/>
          </a:xfrm>
          <a:prstGeom prst="rect">
            <a:avLst/>
          </a:prstGeom>
        </p:spPr>
      </p:pic>
      <p:sp>
        <p:nvSpPr>
          <p:cNvPr id="9" name="Rectangle 8"/>
          <p:cNvSpPr/>
          <p:nvPr/>
        </p:nvSpPr>
        <p:spPr>
          <a:xfrm>
            <a:off x="4665214" y="2691344"/>
            <a:ext cx="5279629" cy="2677656"/>
          </a:xfrm>
          <a:prstGeom prst="rect">
            <a:avLst/>
          </a:prstGeom>
        </p:spPr>
        <p:txBody>
          <a:bodyPr wrap="square">
            <a:spAutoFit/>
          </a:bodyPr>
          <a:lstStyle/>
          <a:p>
            <a:pPr>
              <a:spcAft>
                <a:spcPts val="1200"/>
              </a:spcAft>
            </a:pPr>
            <a:r>
              <a:rPr lang="vi-VN" sz="2800" b="1" i="1" u="sng" dirty="0">
                <a:solidFill>
                  <a:srgbClr val="FF0000"/>
                </a:solidFill>
                <a:latin typeface="Times New Roman" panose="02020603050405020304" pitchFamily="18" charset="0"/>
                <a:ea typeface="MS Mincho"/>
              </a:rPr>
              <a:t>Đề bài</a:t>
            </a:r>
            <a:r>
              <a:rPr lang="vi-VN" sz="2800" dirty="0">
                <a:solidFill>
                  <a:srgbClr val="FF0000"/>
                </a:solidFill>
                <a:latin typeface="Times New Roman" panose="02020603050405020304" pitchFamily="18" charset="0"/>
                <a:ea typeface="MS Mincho"/>
              </a:rPr>
              <a:t>: </a:t>
            </a:r>
            <a:r>
              <a:rPr lang="vi-VN" sz="2800" i="1" dirty="0">
                <a:solidFill>
                  <a:srgbClr val="FF0000"/>
                </a:solidFill>
                <a:latin typeface="Times New Roman" panose="02020603050405020304" pitchFamily="18" charset="0"/>
                <a:ea typeface="Times New Roman" panose="02020603050405020304" pitchFamily="18" charset="0"/>
              </a:rPr>
              <a:t>Sau khi học bài thơ "Gấu con chân vòng kiềng" của U-xa-chốp, em thấy vấn đề ngoại hình của con người có quan trọng hay không? Hãy trình bày ý kiến của mình.</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pic>
        <p:nvPicPr>
          <p:cNvPr id="17" name="Picture 16"/>
          <p:cNvPicPr>
            <a:picLocks noChangeAspect="1"/>
          </p:cNvPicPr>
          <p:nvPr/>
        </p:nvPicPr>
        <p:blipFill>
          <a:blip r:embed="rId13"/>
          <a:stretch>
            <a:fillRect/>
          </a:stretch>
        </p:blipFill>
        <p:spPr>
          <a:xfrm>
            <a:off x="1056763" y="2113994"/>
            <a:ext cx="2218014" cy="3256233"/>
          </a:xfrm>
          <a:prstGeom prst="rect">
            <a:avLst/>
          </a:prstGeom>
        </p:spPr>
      </p:pic>
    </p:spTree>
    <p:extLst>
      <p:ext uri="{BB962C8B-B14F-4D97-AF65-F5344CB8AC3E}">
        <p14:creationId xmlns:p14="http://schemas.microsoft.com/office/powerpoint/2010/main" val="3518948287"/>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8508"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tab pos="1028700" algn="l"/>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NÓI VÀ NGHE</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TRÌNH BÀY Ý KIẾN VỀ MỘT VẤN ĐỀ</a:t>
            </a:r>
            <a:endParaRPr kumimoji="0" lang="en-US" sz="24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p:cNvPicPr>
            <a:picLocks noChangeAspect="1"/>
          </p:cNvPicPr>
          <p:nvPr/>
        </p:nvPicPr>
        <p:blipFill>
          <a:blip r:embed="rId11"/>
          <a:srcRect l="28794" t="100000" r="66874" b="-161"/>
          <a:stretch>
            <a:fillRect/>
          </a:stretch>
        </p:blipFill>
        <p:spPr>
          <a:xfrm>
            <a:off x="3632405" y="6162428"/>
            <a:ext cx="346588" cy="7378"/>
          </a:xfrm>
          <a:custGeom>
            <a:avLst/>
            <a:gdLst>
              <a:gd name="connsiteX0" fmla="*/ 0 w 346588"/>
              <a:gd name="connsiteY0" fmla="*/ 0 h 7378"/>
              <a:gd name="connsiteX1" fmla="*/ 346588 w 346588"/>
              <a:gd name="connsiteY1" fmla="*/ 0 h 7378"/>
              <a:gd name="connsiteX2" fmla="*/ 173294 w 346588"/>
              <a:gd name="connsiteY2" fmla="*/ 7378 h 7378"/>
              <a:gd name="connsiteX3" fmla="*/ 0 w 346588"/>
              <a:gd name="connsiteY3" fmla="*/ 0 h 7378"/>
            </a:gdLst>
            <a:ahLst/>
            <a:cxnLst>
              <a:cxn ang="0">
                <a:pos x="connsiteX0" y="connsiteY0"/>
              </a:cxn>
              <a:cxn ang="0">
                <a:pos x="connsiteX1" y="connsiteY1"/>
              </a:cxn>
              <a:cxn ang="0">
                <a:pos x="connsiteX2" y="connsiteY2"/>
              </a:cxn>
              <a:cxn ang="0">
                <a:pos x="connsiteX3" y="connsiteY3"/>
              </a:cxn>
            </a:cxnLst>
            <a:rect l="l" t="t" r="r" b="b"/>
            <a:pathLst>
              <a:path w="346588" h="7378">
                <a:moveTo>
                  <a:pt x="0" y="0"/>
                </a:moveTo>
                <a:lnTo>
                  <a:pt x="346588" y="0"/>
                </a:lnTo>
                <a:lnTo>
                  <a:pt x="173294" y="7378"/>
                </a:lnTo>
                <a:lnTo>
                  <a:pt x="0" y="0"/>
                </a:lnTo>
                <a:close/>
              </a:path>
            </a:pathLst>
          </a:custGeom>
        </p:spPr>
      </p:pic>
      <p:sp>
        <p:nvSpPr>
          <p:cNvPr id="2" name="Rectangle 1"/>
          <p:cNvSpPr/>
          <p:nvPr/>
        </p:nvSpPr>
        <p:spPr>
          <a:xfrm>
            <a:off x="4776890" y="936952"/>
            <a:ext cx="308930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thành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thức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972906" y="1130300"/>
            <a:ext cx="6096000" cy="1083374"/>
          </a:xfrm>
          <a:prstGeom prst="rect">
            <a:avLst/>
          </a:prstGeom>
        </p:spPr>
        <p:txBody>
          <a:bodyPr>
            <a:spAutoFit/>
          </a:bodyPr>
          <a:lstStyle/>
          <a:p>
            <a:pPr>
              <a:lnSpc>
                <a:spcPct val="115000"/>
              </a:lnSpc>
              <a:spcAft>
                <a:spcPts val="0"/>
              </a:spcAft>
            </a:pPr>
            <a:r>
              <a:rPr lang="en-US" sz="2800" b="1" dirty="0">
                <a:latin typeface="Times New Roman" panose="02020603050405020304" pitchFamily="18" charset="0"/>
                <a:ea typeface="MS Mincho"/>
              </a:rPr>
              <a:t>II. </a:t>
            </a:r>
            <a:r>
              <a:rPr lang="en-US" sz="2800" b="1" dirty="0" err="1">
                <a:latin typeface="Times New Roman" panose="02020603050405020304" pitchFamily="18" charset="0"/>
                <a:ea typeface="MS Mincho"/>
              </a:rPr>
              <a:t>Trước</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khi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nói</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pPr>
            <a:r>
              <a:rPr lang="en-US" sz="2800" b="1" dirty="0">
                <a:latin typeface="Times New Roman" panose="02020603050405020304" pitchFamily="18" charset="0"/>
                <a:ea typeface="MS Mincho"/>
              </a:rPr>
              <a:t>1. </a:t>
            </a:r>
            <a:r>
              <a:rPr lang="en-US" sz="2800" b="1" dirty="0" err="1">
                <a:latin typeface="Times New Roman" panose="02020603050405020304" pitchFamily="18" charset="0"/>
                <a:ea typeface="MS Mincho"/>
              </a:rPr>
              <a:t>Chuẩn</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bị</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nội</a:t>
            </a:r>
            <a:r>
              <a:rPr lang="en-US" sz="2800" b="1" dirty="0">
                <a:latin typeface="Times New Roman" panose="02020603050405020304" pitchFamily="18" charset="0"/>
                <a:ea typeface="MS Mincho"/>
              </a:rPr>
              <a:t> dung </a:t>
            </a:r>
            <a:r>
              <a:rPr lang="en-US" sz="2800" b="1" dirty="0" err="1">
                <a:latin typeface="Times New Roman" panose="02020603050405020304" pitchFamily="18" charset="0"/>
                <a:ea typeface="MS Mincho"/>
              </a:rPr>
              <a:t>nói</a:t>
            </a:r>
            <a:endParaRPr lang="en-US" sz="2800" dirty="0">
              <a:effectLst/>
              <a:latin typeface="Times New Roman" panose="02020603050405020304" pitchFamily="18" charset="0"/>
              <a:ea typeface="Times New Roman" panose="02020603050405020304" pitchFamily="18" charset="0"/>
            </a:endParaRPr>
          </a:p>
        </p:txBody>
      </p:sp>
      <p:sp>
        <p:nvSpPr>
          <p:cNvPr id="4" name="Rectangle 3"/>
          <p:cNvSpPr/>
          <p:nvPr/>
        </p:nvSpPr>
        <p:spPr>
          <a:xfrm>
            <a:off x="647700" y="2090994"/>
            <a:ext cx="10858500" cy="4459491"/>
          </a:xfrm>
          <a:prstGeom prst="rect">
            <a:avLst/>
          </a:prstGeom>
        </p:spPr>
        <p:txBody>
          <a:bodyPr>
            <a:spAutoFit/>
          </a:bodyPr>
          <a:lstStyle/>
          <a:p>
            <a:pPr>
              <a:lnSpc>
                <a:spcPct val="115000"/>
              </a:lnSpc>
              <a:spcAft>
                <a:spcPts val="0"/>
              </a:spcAft>
            </a:pPr>
            <a:r>
              <a:rPr lang="en-US" sz="2400" b="1" dirty="0" smtClean="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Xác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định</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đề</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tài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người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nghe</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mục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đích</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không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gian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và</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thời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gian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nói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trình</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bày</a:t>
            </a:r>
            <a:r>
              <a:rPr lang="en-US" sz="2400" dirty="0">
                <a:solidFill>
                  <a:srgbClr val="0D0D0D"/>
                </a:solidFill>
                <a:latin typeface="Times New Roman" panose="02020603050405020304" pitchFamily="18" charset="0"/>
                <a:ea typeface="MS Mincho"/>
              </a:rPr>
              <a:t>).</a:t>
            </a:r>
            <a:endParaRPr lang="en-US" sz="2400" dirty="0">
              <a:latin typeface="Times New Roman" panose="02020603050405020304" pitchFamily="18" charset="0"/>
              <a:ea typeface="Times New Roman" panose="02020603050405020304" pitchFamily="18" charset="0"/>
            </a:endParaRPr>
          </a:p>
          <a:p>
            <a:pPr>
              <a:lnSpc>
                <a:spcPct val="115000"/>
              </a:lnSpc>
              <a:spcAft>
                <a:spcPts val="0"/>
              </a:spcAft>
            </a:pP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Vấn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đề</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cần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trình</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bày</a:t>
            </a:r>
            <a:r>
              <a:rPr lang="en-US" sz="2400" dirty="0">
                <a:solidFill>
                  <a:srgbClr val="0D0D0D"/>
                </a:solidFill>
                <a:latin typeface="Times New Roman" panose="02020603050405020304" pitchFamily="18" charset="0"/>
                <a:ea typeface="MS Mincho"/>
              </a:rPr>
              <a:t>: ý </a:t>
            </a:r>
            <a:r>
              <a:rPr lang="en-US" sz="2400" dirty="0" err="1">
                <a:solidFill>
                  <a:srgbClr val="0D0D0D"/>
                </a:solidFill>
                <a:latin typeface="Times New Roman" panose="02020603050405020304" pitchFamily="18" charset="0"/>
                <a:ea typeface="MS Mincho"/>
              </a:rPr>
              <a:t>kiến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về</a:t>
            </a:r>
            <a:r>
              <a:rPr lang="en-US" sz="2400" dirty="0">
                <a:solidFill>
                  <a:srgbClr val="0D0D0D"/>
                </a:solidFill>
                <a:latin typeface="Times New Roman" panose="02020603050405020304" pitchFamily="18" charset="0"/>
                <a:ea typeface="MS Mincho"/>
              </a:rPr>
              <a:t> </a:t>
            </a:r>
            <a:r>
              <a:rPr lang="en-US" sz="2400" i="1" dirty="0" err="1">
                <a:solidFill>
                  <a:srgbClr val="0D0D0D"/>
                </a:solidFill>
                <a:latin typeface="Times New Roman" panose="02020603050405020304" pitchFamily="18" charset="0"/>
                <a:ea typeface="Times New Roman" panose="02020603050405020304" pitchFamily="18" charset="0"/>
              </a:rPr>
              <a:t>vấn</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đề</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ngoại</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hình</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của</a:t>
            </a:r>
            <a:r>
              <a:rPr lang="en-US" sz="2400" i="1" dirty="0">
                <a:solidFill>
                  <a:srgbClr val="0D0D0D"/>
                </a:solidFill>
                <a:latin typeface="Times New Roman" panose="02020603050405020304" pitchFamily="18" charset="0"/>
                <a:ea typeface="Times New Roman" panose="02020603050405020304" pitchFamily="18" charset="0"/>
              </a:rPr>
              <a:t> con </a:t>
            </a:r>
            <a:r>
              <a:rPr lang="en-US" sz="2400" i="1" dirty="0" err="1">
                <a:solidFill>
                  <a:srgbClr val="0D0D0D"/>
                </a:solidFill>
                <a:latin typeface="Times New Roman" panose="02020603050405020304" pitchFamily="18" charset="0"/>
                <a:ea typeface="Times New Roman" panose="02020603050405020304" pitchFamily="18" charset="0"/>
              </a:rPr>
              <a:t>người</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có</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quan</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trọng</a:t>
            </a:r>
            <a:r>
              <a:rPr lang="en-US" sz="2400" i="1" dirty="0">
                <a:solidFill>
                  <a:srgbClr val="0D0D0D"/>
                </a:solidFill>
                <a:latin typeface="Times New Roman" panose="02020603050405020304" pitchFamily="18" charset="0"/>
                <a:ea typeface="Times New Roman" panose="02020603050405020304" pitchFamily="18" charset="0"/>
              </a:rPr>
              <a:t> hay </a:t>
            </a:r>
            <a:r>
              <a:rPr lang="en-US" sz="2400" i="1" dirty="0" err="1">
                <a:solidFill>
                  <a:srgbClr val="0D0D0D"/>
                </a:solidFill>
                <a:latin typeface="Times New Roman" panose="02020603050405020304" pitchFamily="18" charset="0"/>
                <a:ea typeface="Times New Roman" panose="02020603050405020304" pitchFamily="18" charset="0"/>
              </a:rPr>
              <a:t>không</a:t>
            </a:r>
            <a:r>
              <a:rPr lang="en-US" sz="2400" i="1" dirty="0">
                <a:solidFill>
                  <a:srgbClr val="0D0D0D"/>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nSpc>
                <a:spcPct val="115000"/>
              </a:lnSpc>
              <a:spcAft>
                <a:spcPts val="0"/>
              </a:spcAft>
            </a:pP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Người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nghe</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các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bạn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trong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lớp</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cô</a:t>
            </a:r>
            <a:r>
              <a:rPr lang="en-US" sz="2400" dirty="0">
                <a:solidFill>
                  <a:srgbClr val="0D0D0D"/>
                </a:solidFill>
                <a:latin typeface="Times New Roman" panose="02020603050405020304" pitchFamily="18" charset="0"/>
                <a:ea typeface="Times New Roman" panose="02020603050405020304" pitchFamily="18" charset="0"/>
              </a:rPr>
              <a:t>/</a:t>
            </a:r>
            <a:r>
              <a:rPr lang="en-US" sz="2400" dirty="0" err="1">
                <a:solidFill>
                  <a:srgbClr val="0D0D0D"/>
                </a:solidFill>
                <a:latin typeface="Times New Roman" panose="02020603050405020304" pitchFamily="18" charset="0"/>
                <a:ea typeface="Times New Roman" panose="02020603050405020304" pitchFamily="18" charset="0"/>
              </a:rPr>
              <a:t>thầy</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giáo</a:t>
            </a:r>
            <a:r>
              <a:rPr lang="en-US" sz="2400" dirty="0">
                <a:solidFill>
                  <a:srgbClr val="0D0D0D"/>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nSpc>
                <a:spcPct val="115000"/>
              </a:lnSpc>
              <a:spcAft>
                <a:spcPts val="0"/>
              </a:spcAft>
            </a:pP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Không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gian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lớp</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học</a:t>
            </a:r>
            <a:endParaRPr lang="en-US" sz="2400" dirty="0">
              <a:latin typeface="Times New Roman" panose="02020603050405020304" pitchFamily="18" charset="0"/>
              <a:ea typeface="Times New Roman" panose="02020603050405020304" pitchFamily="18" charset="0"/>
            </a:endParaRPr>
          </a:p>
          <a:p>
            <a:pPr>
              <a:lnSpc>
                <a:spcPct val="115000"/>
              </a:lnSpc>
              <a:spcAft>
                <a:spcPts val="0"/>
              </a:spcAft>
            </a:pP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Thời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gian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trình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bày</a:t>
            </a:r>
            <a:r>
              <a:rPr lang="en-US" sz="2400" dirty="0">
                <a:solidFill>
                  <a:srgbClr val="0D0D0D"/>
                </a:solidFill>
                <a:latin typeface="Times New Roman" panose="02020603050405020304" pitchFamily="18" charset="0"/>
                <a:ea typeface="Times New Roman" panose="02020603050405020304" pitchFamily="18" charset="0"/>
              </a:rPr>
              <a:t> ý </a:t>
            </a:r>
            <a:r>
              <a:rPr lang="en-US" sz="2400" dirty="0" err="1">
                <a:solidFill>
                  <a:srgbClr val="0D0D0D"/>
                </a:solidFill>
                <a:latin typeface="Times New Roman" panose="02020603050405020304" pitchFamily="18" charset="0"/>
                <a:ea typeface="Times New Roman" panose="02020603050405020304" pitchFamily="18" charset="0"/>
              </a:rPr>
              <a:t>kiến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trong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khoảng</a:t>
            </a:r>
            <a:r>
              <a:rPr lang="en-US" sz="2400" dirty="0">
                <a:solidFill>
                  <a:srgbClr val="0D0D0D"/>
                </a:solidFill>
                <a:latin typeface="Times New Roman" panose="02020603050405020304" pitchFamily="18" charset="0"/>
                <a:ea typeface="Times New Roman" panose="02020603050405020304" pitchFamily="18" charset="0"/>
              </a:rPr>
              <a:t> 05 </a:t>
            </a:r>
            <a:r>
              <a:rPr lang="en-US" sz="2400" dirty="0" err="1">
                <a:solidFill>
                  <a:srgbClr val="0D0D0D"/>
                </a:solidFill>
                <a:latin typeface="Times New Roman" panose="02020603050405020304" pitchFamily="18" charset="0"/>
                <a:ea typeface="Times New Roman" panose="02020603050405020304" pitchFamily="18" charset="0"/>
              </a:rPr>
              <a:t>phút</a:t>
            </a:r>
            <a:endParaRPr lang="en-US" sz="2400" dirty="0">
              <a:latin typeface="Times New Roman" panose="02020603050405020304" pitchFamily="18" charset="0"/>
              <a:ea typeface="Times New Roman" panose="02020603050405020304" pitchFamily="18" charset="0"/>
            </a:endParaRPr>
          </a:p>
          <a:p>
            <a:pPr algn="just">
              <a:lnSpc>
                <a:spcPct val="115000"/>
              </a:lnSpc>
              <a:spcAft>
                <a:spcPts val="1200"/>
              </a:spcAft>
            </a:pPr>
            <a:r>
              <a:rPr lang="en-US" sz="2400" dirty="0">
                <a:solidFill>
                  <a:srgbClr val="0D0D0D"/>
                </a:solidFill>
                <a:latin typeface="Times New Roman" panose="02020603050405020304" pitchFamily="18" charset="0"/>
                <a:ea typeface="Times New Roman" panose="02020603050405020304" pitchFamily="18" charset="0"/>
              </a:rPr>
              <a:t> </a:t>
            </a:r>
            <a:r>
              <a:rPr lang="vi-VN" sz="2400" dirty="0">
                <a:solidFill>
                  <a:srgbClr val="0D0D0D"/>
                </a:solidFill>
                <a:latin typeface="Times New Roman" panose="02020603050405020304" pitchFamily="18" charset="0"/>
                <a:ea typeface="Times New Roman" panose="02020603050405020304" pitchFamily="18" charset="0"/>
              </a:rPr>
              <a:t>- Bổ sung các từ, câu dẫn dắt, chào hỏi, kết nối các phần.</a:t>
            </a:r>
            <a:endParaRPr lang="en-US" sz="2400" dirty="0">
              <a:latin typeface="Times New Roman" panose="02020603050405020304" pitchFamily="18" charset="0"/>
              <a:ea typeface="Times New Roman" panose="02020603050405020304" pitchFamily="18" charset="0"/>
            </a:endParaRPr>
          </a:p>
          <a:p>
            <a:pPr>
              <a:lnSpc>
                <a:spcPct val="115000"/>
              </a:lnSpc>
              <a:spcAft>
                <a:spcPts val="0"/>
              </a:spcAft>
            </a:pP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Xác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định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giọng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kể</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ngữ</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điệu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điệu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bộ</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nét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mặt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cho</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phù</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hợp</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với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phần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trình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bày</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bài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nói</a:t>
            </a:r>
            <a:r>
              <a:rPr lang="en-US" sz="2400" dirty="0">
                <a:solidFill>
                  <a:srgbClr val="0D0D0D"/>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nSpc>
                <a:spcPct val="115000"/>
              </a:lnSpc>
              <a:spcAft>
                <a:spcPts val="0"/>
              </a:spcAft>
            </a:pP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Bổ</a:t>
            </a:r>
            <a:r>
              <a:rPr lang="en-US" sz="2400" dirty="0">
                <a:solidFill>
                  <a:srgbClr val="0D0D0D"/>
                </a:solidFill>
                <a:latin typeface="Times New Roman" panose="02020603050405020304" pitchFamily="18" charset="0"/>
                <a:ea typeface="Times New Roman" panose="02020603050405020304" pitchFamily="18" charset="0"/>
              </a:rPr>
              <a:t> sung </a:t>
            </a:r>
            <a:r>
              <a:rPr lang="en-US" sz="2400" dirty="0" err="1">
                <a:solidFill>
                  <a:srgbClr val="0D0D0D"/>
                </a:solidFill>
                <a:latin typeface="Times New Roman" panose="02020603050405020304" pitchFamily="18" charset="0"/>
                <a:ea typeface="Times New Roman" panose="02020603050405020304" pitchFamily="18" charset="0"/>
              </a:rPr>
              <a:t>tranh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ảnh</a:t>
            </a:r>
            <a:r>
              <a:rPr lang="en-US" sz="2400" dirty="0">
                <a:solidFill>
                  <a:srgbClr val="0D0D0D"/>
                </a:solidFill>
                <a:latin typeface="Times New Roman" panose="02020603050405020304" pitchFamily="18" charset="0"/>
                <a:ea typeface="Times New Roman" panose="02020603050405020304" pitchFamily="18" charset="0"/>
              </a:rPr>
              <a:t>, video,.. (</a:t>
            </a:r>
            <a:r>
              <a:rPr lang="en-US" sz="2400" dirty="0" err="1">
                <a:solidFill>
                  <a:srgbClr val="0D0D0D"/>
                </a:solidFill>
                <a:latin typeface="Times New Roman" panose="02020603050405020304" pitchFamily="18" charset="0"/>
                <a:ea typeface="Times New Roman" panose="02020603050405020304" pitchFamily="18" charset="0"/>
              </a:rPr>
              <a:t>nếu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cần</a:t>
            </a:r>
            <a:r>
              <a:rPr lang="en-US" sz="2400" dirty="0">
                <a:solidFill>
                  <a:srgbClr val="0D0D0D"/>
                </a:solidFill>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74553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Effect transition="in" filter="fade">
                                      <p:cBhvr>
                                        <p:cTn id="49" dur="1000"/>
                                        <p:tgtEl>
                                          <p:spTgt spid="4">
                                            <p:txEl>
                                              <p:pRg st="6" end="6"/>
                                            </p:txEl>
                                          </p:spTgt>
                                        </p:tgtEl>
                                      </p:cBhvr>
                                    </p:animEffect>
                                    <p:anim calcmode="lin" valueType="num">
                                      <p:cBhvr>
                                        <p:cTn id="5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4">
                                            <p:txEl>
                                              <p:pRg st="7" end="7"/>
                                            </p:txEl>
                                          </p:spTgt>
                                        </p:tgtEl>
                                        <p:attrNameLst>
                                          <p:attrName>style.visibility</p:attrName>
                                        </p:attrNameLst>
                                      </p:cBhvr>
                                      <p:to>
                                        <p:strVal val="visible"/>
                                      </p:to>
                                    </p:set>
                                    <p:animEffect transition="in" filter="fade">
                                      <p:cBhvr>
                                        <p:cTn id="56" dur="1000"/>
                                        <p:tgtEl>
                                          <p:spTgt spid="4">
                                            <p:txEl>
                                              <p:pRg st="7" end="7"/>
                                            </p:txEl>
                                          </p:spTgt>
                                        </p:tgtEl>
                                      </p:cBhvr>
                                    </p:animEffect>
                                    <p:anim calcmode="lin" valueType="num">
                                      <p:cBhvr>
                                        <p:cTn id="57"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8508"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tab pos="1028700" algn="l"/>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NÓI VÀ NGHE</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TRÌNH BÀY Ý KIẾN VỀ MỘT VẤN ĐỀ</a:t>
            </a:r>
            <a:endParaRPr kumimoji="0" lang="en-US" sz="24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p:cNvPicPr>
            <a:picLocks noChangeAspect="1"/>
          </p:cNvPicPr>
          <p:nvPr/>
        </p:nvPicPr>
        <p:blipFill>
          <a:blip r:embed="rId11"/>
          <a:srcRect l="28794" t="100000" r="66874" b="-161"/>
          <a:stretch>
            <a:fillRect/>
          </a:stretch>
        </p:blipFill>
        <p:spPr>
          <a:xfrm>
            <a:off x="3632405" y="6162428"/>
            <a:ext cx="346588" cy="7378"/>
          </a:xfrm>
          <a:custGeom>
            <a:avLst/>
            <a:gdLst>
              <a:gd name="connsiteX0" fmla="*/ 0 w 346588"/>
              <a:gd name="connsiteY0" fmla="*/ 0 h 7378"/>
              <a:gd name="connsiteX1" fmla="*/ 346588 w 346588"/>
              <a:gd name="connsiteY1" fmla="*/ 0 h 7378"/>
              <a:gd name="connsiteX2" fmla="*/ 173294 w 346588"/>
              <a:gd name="connsiteY2" fmla="*/ 7378 h 7378"/>
              <a:gd name="connsiteX3" fmla="*/ 0 w 346588"/>
              <a:gd name="connsiteY3" fmla="*/ 0 h 7378"/>
            </a:gdLst>
            <a:ahLst/>
            <a:cxnLst>
              <a:cxn ang="0">
                <a:pos x="connsiteX0" y="connsiteY0"/>
              </a:cxn>
              <a:cxn ang="0">
                <a:pos x="connsiteX1" y="connsiteY1"/>
              </a:cxn>
              <a:cxn ang="0">
                <a:pos x="connsiteX2" y="connsiteY2"/>
              </a:cxn>
              <a:cxn ang="0">
                <a:pos x="connsiteX3" y="connsiteY3"/>
              </a:cxn>
            </a:cxnLst>
            <a:rect l="l" t="t" r="r" b="b"/>
            <a:pathLst>
              <a:path w="346588" h="7378">
                <a:moveTo>
                  <a:pt x="0" y="0"/>
                </a:moveTo>
                <a:lnTo>
                  <a:pt x="346588" y="0"/>
                </a:lnTo>
                <a:lnTo>
                  <a:pt x="173294" y="7378"/>
                </a:lnTo>
                <a:lnTo>
                  <a:pt x="0" y="0"/>
                </a:lnTo>
                <a:close/>
              </a:path>
            </a:pathLst>
          </a:custGeom>
        </p:spPr>
      </p:pic>
      <p:sp>
        <p:nvSpPr>
          <p:cNvPr id="2" name="Rectangle 1"/>
          <p:cNvSpPr/>
          <p:nvPr/>
        </p:nvSpPr>
        <p:spPr>
          <a:xfrm>
            <a:off x="4776890" y="936952"/>
            <a:ext cx="308930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thành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thức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p:cNvSpPr/>
          <p:nvPr/>
        </p:nvSpPr>
        <p:spPr>
          <a:xfrm>
            <a:off x="660400" y="1398617"/>
            <a:ext cx="10858500" cy="5054461"/>
          </a:xfrm>
          <a:prstGeom prst="rect">
            <a:avLst/>
          </a:prstGeom>
        </p:spPr>
        <p:txBody>
          <a:bodyPr>
            <a:spAutoFit/>
          </a:bodyPr>
          <a:lstStyle/>
          <a:p>
            <a:pPr>
              <a:lnSpc>
                <a:spcPct val="115000"/>
              </a:lnSpc>
              <a:spcAft>
                <a:spcPts val="0"/>
              </a:spcAft>
            </a:pPr>
            <a:r>
              <a:rPr lang="en-US" sz="2300" b="1" dirty="0">
                <a:solidFill>
                  <a:srgbClr val="0D0D0D"/>
                </a:solidFill>
                <a:latin typeface="Times New Roman" panose="02020603050405020304" pitchFamily="18" charset="0"/>
                <a:ea typeface="MS Mincho"/>
              </a:rPr>
              <a:t>2. </a:t>
            </a:r>
            <a:r>
              <a:rPr lang="en-US" sz="2300" b="1" dirty="0" err="1">
                <a:solidFill>
                  <a:srgbClr val="0D0D0D"/>
                </a:solidFill>
                <a:latin typeface="Times New Roman" panose="02020603050405020304" pitchFamily="18" charset="0"/>
                <a:ea typeface="MS Mincho"/>
              </a:rPr>
              <a:t>Tìm</a:t>
            </a:r>
            <a:r>
              <a:rPr lang="en-US" sz="2300" b="1" dirty="0">
                <a:solidFill>
                  <a:srgbClr val="0D0D0D"/>
                </a:solidFill>
                <a:latin typeface="Times New Roman" panose="02020603050405020304" pitchFamily="18" charset="0"/>
                <a:ea typeface="MS Mincho"/>
              </a:rPr>
              <a:t> ý, </a:t>
            </a:r>
            <a:r>
              <a:rPr lang="en-US" sz="2300" b="1" dirty="0" err="1">
                <a:solidFill>
                  <a:srgbClr val="0D0D0D"/>
                </a:solidFill>
                <a:latin typeface="Times New Roman" panose="02020603050405020304" pitchFamily="18" charset="0"/>
                <a:ea typeface="MS Mincho"/>
              </a:rPr>
              <a:t>lập</a:t>
            </a:r>
            <a:r>
              <a:rPr lang="en-US" sz="2300" b="1" dirty="0">
                <a:solidFill>
                  <a:srgbClr val="0D0D0D"/>
                </a:solidFill>
                <a:latin typeface="Times New Roman" panose="02020603050405020304" pitchFamily="18" charset="0"/>
                <a:ea typeface="MS Mincho"/>
              </a:rPr>
              <a:t> </a:t>
            </a:r>
            <a:r>
              <a:rPr lang="en-US" sz="2300" b="1" dirty="0" err="1">
                <a:solidFill>
                  <a:srgbClr val="0D0D0D"/>
                </a:solidFill>
                <a:latin typeface="Times New Roman" panose="02020603050405020304" pitchFamily="18" charset="0"/>
                <a:ea typeface="MS Mincho"/>
              </a:rPr>
              <a:t>dàn</a:t>
            </a:r>
            <a:r>
              <a:rPr lang="en-US" sz="2300" b="1" dirty="0">
                <a:solidFill>
                  <a:srgbClr val="0D0D0D"/>
                </a:solidFill>
                <a:latin typeface="Times New Roman" panose="02020603050405020304" pitchFamily="18" charset="0"/>
                <a:ea typeface="MS Mincho"/>
              </a:rPr>
              <a:t> ý</a:t>
            </a:r>
            <a:endParaRPr lang="en-US" sz="2300" dirty="0">
              <a:latin typeface="Times New Roman" panose="02020603050405020304" pitchFamily="18" charset="0"/>
              <a:ea typeface="Times New Roman" panose="02020603050405020304" pitchFamily="18" charset="0"/>
            </a:endParaRPr>
          </a:p>
          <a:p>
            <a:pPr>
              <a:spcAft>
                <a:spcPts val="0"/>
              </a:spcAft>
            </a:pPr>
            <a:r>
              <a:rPr lang="en-US" sz="2300" b="1" dirty="0">
                <a:latin typeface="Times New Roman" panose="02020603050405020304" pitchFamily="18" charset="0"/>
                <a:ea typeface="MS Mincho"/>
              </a:rPr>
              <a:t>*</a:t>
            </a:r>
            <a:r>
              <a:rPr lang="en-US" sz="2300" b="1" dirty="0" err="1">
                <a:solidFill>
                  <a:srgbClr val="FF0000"/>
                </a:solidFill>
                <a:latin typeface="Times New Roman" panose="02020603050405020304" pitchFamily="18" charset="0"/>
                <a:ea typeface="MS Mincho"/>
              </a:rPr>
              <a:t>Tìm</a:t>
            </a:r>
            <a:r>
              <a:rPr lang="en-US" sz="2300" b="1" dirty="0">
                <a:solidFill>
                  <a:srgbClr val="FF0000"/>
                </a:solidFill>
                <a:latin typeface="Times New Roman" panose="02020603050405020304" pitchFamily="18" charset="0"/>
                <a:ea typeface="MS Mincho"/>
              </a:rPr>
              <a:t> ý:</a:t>
            </a:r>
            <a:endParaRPr lang="en-US" sz="2300" dirty="0">
              <a:latin typeface="Times New Roman" panose="02020603050405020304" pitchFamily="18" charset="0"/>
              <a:ea typeface="Times New Roman" panose="02020603050405020304" pitchFamily="18" charset="0"/>
            </a:endParaRPr>
          </a:p>
          <a:p>
            <a:pPr>
              <a:spcAft>
                <a:spcPts val="0"/>
              </a:spcAft>
            </a:pPr>
            <a:r>
              <a:rPr lang="en-US" sz="2300" b="1" dirty="0" err="1">
                <a:latin typeface="Times New Roman" panose="02020603050405020304" pitchFamily="18" charset="0"/>
                <a:ea typeface="MS Mincho"/>
              </a:rPr>
              <a:t>Các</a:t>
            </a:r>
            <a:r>
              <a:rPr lang="en-US" sz="2300" b="1" dirty="0">
                <a:latin typeface="Times New Roman" panose="02020603050405020304" pitchFamily="18" charset="0"/>
                <a:ea typeface="MS Mincho"/>
              </a:rPr>
              <a:t> ý </a:t>
            </a:r>
            <a:r>
              <a:rPr lang="en-US" sz="2300" b="1" dirty="0" err="1">
                <a:latin typeface="Times New Roman" panose="02020603050405020304" pitchFamily="18" charset="0"/>
                <a:ea typeface="MS Mincho"/>
              </a:rPr>
              <a:t>cần</a:t>
            </a:r>
            <a:r>
              <a:rPr lang="en-US" sz="2300" b="1" dirty="0">
                <a:latin typeface="Times New Roman" panose="02020603050405020304" pitchFamily="18" charset="0"/>
                <a:ea typeface="MS Mincho"/>
              </a:rPr>
              <a:t> </a:t>
            </a:r>
            <a:r>
              <a:rPr lang="en-US" sz="2300" b="1" dirty="0" err="1">
                <a:latin typeface="Times New Roman" panose="02020603050405020304" pitchFamily="18" charset="0"/>
                <a:ea typeface="MS Mincho"/>
              </a:rPr>
              <a:t>phải</a:t>
            </a:r>
            <a:r>
              <a:rPr lang="en-US" sz="2300" b="1" dirty="0">
                <a:latin typeface="Times New Roman" panose="02020603050405020304" pitchFamily="18" charset="0"/>
                <a:ea typeface="MS Mincho"/>
              </a:rPr>
              <a:t> </a:t>
            </a:r>
            <a:r>
              <a:rPr lang="en-US" sz="2300" b="1" dirty="0" err="1">
                <a:latin typeface="Times New Roman" panose="02020603050405020304" pitchFamily="18" charset="0"/>
                <a:ea typeface="MS Mincho"/>
              </a:rPr>
              <a:t>nói</a:t>
            </a:r>
            <a:r>
              <a:rPr lang="en-US" sz="2300" b="1" dirty="0">
                <a:latin typeface="Times New Roman" panose="02020603050405020304" pitchFamily="18" charset="0"/>
                <a:ea typeface="MS Mincho"/>
              </a:rPr>
              <a:t> </a:t>
            </a:r>
            <a:r>
              <a:rPr lang="en-US" sz="2300" b="1" dirty="0" err="1">
                <a:latin typeface="Times New Roman" panose="02020603050405020304" pitchFamily="18" charset="0"/>
                <a:ea typeface="MS Mincho"/>
              </a:rPr>
              <a:t>và</a:t>
            </a:r>
            <a:r>
              <a:rPr lang="en-US" sz="2300" b="1" dirty="0">
                <a:latin typeface="Times New Roman" panose="02020603050405020304" pitchFamily="18" charset="0"/>
                <a:ea typeface="MS Mincho"/>
              </a:rPr>
              <a:t> </a:t>
            </a:r>
            <a:r>
              <a:rPr lang="en-US" sz="2300" b="1" dirty="0" err="1">
                <a:latin typeface="Times New Roman" panose="02020603050405020304" pitchFamily="18" charset="0"/>
                <a:ea typeface="MS Mincho"/>
              </a:rPr>
              <a:t>sắp</a:t>
            </a:r>
            <a:r>
              <a:rPr lang="en-US" sz="2300" b="1" dirty="0">
                <a:latin typeface="Times New Roman" panose="02020603050405020304" pitchFamily="18" charset="0"/>
                <a:ea typeface="MS Mincho"/>
              </a:rPr>
              <a:t> </a:t>
            </a:r>
            <a:r>
              <a:rPr lang="en-US" sz="2300" b="1" dirty="0" err="1">
                <a:latin typeface="Times New Roman" panose="02020603050405020304" pitchFamily="18" charset="0"/>
                <a:ea typeface="MS Mincho"/>
              </a:rPr>
              <a:t>xếp</a:t>
            </a:r>
            <a:r>
              <a:rPr lang="en-US" sz="2300" b="1" dirty="0">
                <a:latin typeface="Times New Roman" panose="02020603050405020304" pitchFamily="18" charset="0"/>
                <a:ea typeface="MS Mincho"/>
              </a:rPr>
              <a:t> </a:t>
            </a:r>
            <a:r>
              <a:rPr lang="en-US" sz="2300" b="1" dirty="0" err="1">
                <a:latin typeface="Times New Roman" panose="02020603050405020304" pitchFamily="18" charset="0"/>
                <a:ea typeface="MS Mincho"/>
              </a:rPr>
              <a:t>theo</a:t>
            </a:r>
            <a:r>
              <a:rPr lang="en-US" sz="2300" b="1" dirty="0">
                <a:latin typeface="Times New Roman" panose="02020603050405020304" pitchFamily="18" charset="0"/>
                <a:ea typeface="MS Mincho"/>
              </a:rPr>
              <a:t> </a:t>
            </a:r>
            <a:r>
              <a:rPr lang="en-US" sz="2300" b="1" dirty="0" err="1">
                <a:latin typeface="Times New Roman" panose="02020603050405020304" pitchFamily="18" charset="0"/>
                <a:ea typeface="MS Mincho"/>
              </a:rPr>
              <a:t>trình</a:t>
            </a:r>
            <a:r>
              <a:rPr lang="en-US" sz="2300" b="1" dirty="0">
                <a:latin typeface="Times New Roman" panose="02020603050405020304" pitchFamily="18" charset="0"/>
                <a:ea typeface="MS Mincho"/>
              </a:rPr>
              <a:t> </a:t>
            </a:r>
            <a:r>
              <a:rPr lang="en-US" sz="2300" b="1" dirty="0" err="1">
                <a:latin typeface="Times New Roman" panose="02020603050405020304" pitchFamily="18" charset="0"/>
                <a:ea typeface="MS Mincho"/>
              </a:rPr>
              <a:t>tự</a:t>
            </a:r>
            <a:r>
              <a:rPr lang="en-US" sz="2300" b="1" dirty="0">
                <a:latin typeface="Times New Roman" panose="02020603050405020304" pitchFamily="18" charset="0"/>
                <a:ea typeface="MS Mincho"/>
              </a:rPr>
              <a:t> </a:t>
            </a:r>
            <a:r>
              <a:rPr lang="en-US" sz="2300" b="1" dirty="0" err="1">
                <a:latin typeface="Times New Roman" panose="02020603050405020304" pitchFamily="18" charset="0"/>
                <a:ea typeface="MS Mincho"/>
              </a:rPr>
              <a:t>phù</a:t>
            </a:r>
            <a:r>
              <a:rPr lang="en-US" sz="2300" b="1" dirty="0">
                <a:latin typeface="Times New Roman" panose="02020603050405020304" pitchFamily="18" charset="0"/>
                <a:ea typeface="MS Mincho"/>
              </a:rPr>
              <a:t> </a:t>
            </a:r>
            <a:r>
              <a:rPr lang="en-US" sz="2300" b="1" dirty="0" err="1">
                <a:latin typeface="Times New Roman" panose="02020603050405020304" pitchFamily="18" charset="0"/>
                <a:ea typeface="MS Mincho"/>
              </a:rPr>
              <a:t>hợp</a:t>
            </a:r>
            <a:r>
              <a:rPr lang="en-US" sz="2300" b="1" dirty="0">
                <a:latin typeface="Times New Roman" panose="02020603050405020304" pitchFamily="18" charset="0"/>
                <a:ea typeface="MS Mincho"/>
              </a:rPr>
              <a:t>:</a:t>
            </a:r>
            <a:endParaRPr lang="en-US" sz="2300" dirty="0">
              <a:latin typeface="Times New Roman" panose="02020603050405020304" pitchFamily="18" charset="0"/>
              <a:ea typeface="Times New Roman" panose="02020603050405020304" pitchFamily="18" charset="0"/>
            </a:endParaRPr>
          </a:p>
          <a:p>
            <a:pPr>
              <a:spcAft>
                <a:spcPts val="0"/>
              </a:spcAft>
            </a:pPr>
            <a:r>
              <a:rPr lang="en-US" sz="2300" dirty="0">
                <a:solidFill>
                  <a:srgbClr val="4A4A4A"/>
                </a:solidFill>
                <a:latin typeface="Times New Roman" panose="02020603050405020304" pitchFamily="18" charset="0"/>
                <a:ea typeface="Times New Roman" panose="02020603050405020304" pitchFamily="18" charset="0"/>
              </a:rPr>
              <a:t> </a:t>
            </a:r>
            <a:r>
              <a:rPr lang="en-US" sz="2300" dirty="0">
                <a:solidFill>
                  <a:srgbClr val="0D0D0D"/>
                </a:solidFill>
                <a:latin typeface="Times New Roman" panose="02020603050405020304" pitchFamily="18" charset="0"/>
                <a:ea typeface="Times New Roman" panose="02020603050405020304" pitchFamily="18" charset="0"/>
              </a:rPr>
              <a:t>+ </a:t>
            </a:r>
            <a:r>
              <a:rPr lang="en-US" sz="2300" dirty="0" err="1">
                <a:solidFill>
                  <a:srgbClr val="0D0D0D"/>
                </a:solidFill>
                <a:latin typeface="Times New Roman" panose="02020603050405020304" pitchFamily="18" charset="0"/>
                <a:ea typeface="Times New Roman" panose="02020603050405020304" pitchFamily="18" charset="0"/>
              </a:rPr>
              <a:t>Bài</a:t>
            </a:r>
            <a:r>
              <a:rPr lang="en-US" sz="2300" dirty="0">
                <a:solidFill>
                  <a:srgbClr val="0D0D0D"/>
                </a:solidFill>
                <a:latin typeface="Times New Roman" panose="02020603050405020304" pitchFamily="18" charset="0"/>
                <a:ea typeface="Times New Roman" panose="02020603050405020304" pitchFamily="18" charset="0"/>
              </a:rPr>
              <a:t> </a:t>
            </a:r>
            <a:r>
              <a:rPr lang="en-US" sz="2300" dirty="0" err="1">
                <a:solidFill>
                  <a:srgbClr val="0D0D0D"/>
                </a:solidFill>
                <a:latin typeface="Times New Roman" panose="02020603050405020304" pitchFamily="18" charset="0"/>
                <a:ea typeface="Times New Roman" panose="02020603050405020304" pitchFamily="18" charset="0"/>
              </a:rPr>
              <a:t>thơ</a:t>
            </a:r>
            <a:r>
              <a:rPr lang="en-US" sz="2300" dirty="0">
                <a:solidFill>
                  <a:srgbClr val="0D0D0D"/>
                </a:solidFill>
                <a:latin typeface="Times New Roman" panose="02020603050405020304" pitchFamily="18" charset="0"/>
                <a:ea typeface="Times New Roman" panose="02020603050405020304" pitchFamily="18" charset="0"/>
              </a:rPr>
              <a:t> </a:t>
            </a:r>
            <a:r>
              <a:rPr lang="en-US" sz="2300" i="1" dirty="0" err="1">
                <a:solidFill>
                  <a:srgbClr val="0D0D0D"/>
                </a:solidFill>
                <a:latin typeface="Times New Roman" panose="02020603050405020304" pitchFamily="18" charset="0"/>
                <a:ea typeface="Times New Roman" panose="02020603050405020304" pitchFamily="18" charset="0"/>
              </a:rPr>
              <a:t>Gấu</a:t>
            </a:r>
            <a:r>
              <a:rPr lang="en-US" sz="2300" i="1" dirty="0">
                <a:solidFill>
                  <a:srgbClr val="0D0D0D"/>
                </a:solidFill>
                <a:latin typeface="Times New Roman" panose="02020603050405020304" pitchFamily="18" charset="0"/>
                <a:ea typeface="Times New Roman" panose="02020603050405020304" pitchFamily="18" charset="0"/>
              </a:rPr>
              <a:t> con </a:t>
            </a:r>
            <a:r>
              <a:rPr lang="en-US" sz="2300" i="1" dirty="0" err="1">
                <a:solidFill>
                  <a:srgbClr val="0D0D0D"/>
                </a:solidFill>
                <a:latin typeface="Times New Roman" panose="02020603050405020304" pitchFamily="18" charset="0"/>
                <a:ea typeface="Times New Roman" panose="02020603050405020304" pitchFamily="18" charset="0"/>
              </a:rPr>
              <a:t>chân</a:t>
            </a:r>
            <a:r>
              <a:rPr lang="en-US" sz="2300" i="1" dirty="0">
                <a:solidFill>
                  <a:srgbClr val="0D0D0D"/>
                </a:solidFill>
                <a:latin typeface="Times New Roman" panose="02020603050405020304" pitchFamily="18" charset="0"/>
                <a:ea typeface="Times New Roman" panose="02020603050405020304" pitchFamily="18" charset="0"/>
              </a:rPr>
              <a:t> </a:t>
            </a:r>
            <a:r>
              <a:rPr lang="en-US" sz="2300" i="1" dirty="0" err="1">
                <a:solidFill>
                  <a:srgbClr val="0D0D0D"/>
                </a:solidFill>
                <a:latin typeface="Times New Roman" panose="02020603050405020304" pitchFamily="18" charset="0"/>
                <a:ea typeface="Times New Roman" panose="02020603050405020304" pitchFamily="18" charset="0"/>
              </a:rPr>
              <a:t>vòng</a:t>
            </a:r>
            <a:r>
              <a:rPr lang="en-US" sz="2300" i="1" dirty="0">
                <a:solidFill>
                  <a:srgbClr val="0D0D0D"/>
                </a:solidFill>
                <a:latin typeface="Times New Roman" panose="02020603050405020304" pitchFamily="18" charset="0"/>
                <a:ea typeface="Times New Roman" panose="02020603050405020304" pitchFamily="18" charset="0"/>
              </a:rPr>
              <a:t> </a:t>
            </a:r>
            <a:r>
              <a:rPr lang="en-US" sz="2300" i="1" dirty="0" err="1">
                <a:solidFill>
                  <a:srgbClr val="0D0D0D"/>
                </a:solidFill>
                <a:latin typeface="Times New Roman" panose="02020603050405020304" pitchFamily="18" charset="0"/>
                <a:ea typeface="Times New Roman" panose="02020603050405020304" pitchFamily="18" charset="0"/>
              </a:rPr>
              <a:t>kiềng</a:t>
            </a:r>
            <a:r>
              <a:rPr lang="en-US" sz="2300" dirty="0">
                <a:solidFill>
                  <a:srgbClr val="0D0D0D"/>
                </a:solidFill>
                <a:latin typeface="Times New Roman" panose="02020603050405020304" pitchFamily="18" charset="0"/>
                <a:ea typeface="Times New Roman" panose="02020603050405020304" pitchFamily="18" charset="0"/>
              </a:rPr>
              <a:t> </a:t>
            </a:r>
            <a:r>
              <a:rPr lang="en-US" sz="2300" dirty="0" err="1">
                <a:solidFill>
                  <a:srgbClr val="0D0D0D"/>
                </a:solidFill>
                <a:latin typeface="Times New Roman" panose="02020603050405020304" pitchFamily="18" charset="0"/>
                <a:ea typeface="Times New Roman" panose="02020603050405020304" pitchFamily="18" charset="0"/>
              </a:rPr>
              <a:t>đã</a:t>
            </a:r>
            <a:r>
              <a:rPr lang="en-US" sz="2300" dirty="0">
                <a:solidFill>
                  <a:srgbClr val="0D0D0D"/>
                </a:solidFill>
                <a:latin typeface="Times New Roman" panose="02020603050405020304" pitchFamily="18" charset="0"/>
                <a:ea typeface="Times New Roman" panose="02020603050405020304" pitchFamily="18" charset="0"/>
              </a:rPr>
              <a:t> </a:t>
            </a:r>
            <a:r>
              <a:rPr lang="en-US" sz="2300" dirty="0" err="1">
                <a:solidFill>
                  <a:srgbClr val="0D0D0D"/>
                </a:solidFill>
                <a:latin typeface="Times New Roman" panose="02020603050405020304" pitchFamily="18" charset="0"/>
                <a:ea typeface="Times New Roman" panose="02020603050405020304" pitchFamily="18" charset="0"/>
              </a:rPr>
              <a:t>đem</a:t>
            </a:r>
            <a:r>
              <a:rPr lang="en-US" sz="2300" dirty="0">
                <a:solidFill>
                  <a:srgbClr val="0D0D0D"/>
                </a:solidFill>
                <a:latin typeface="Times New Roman" panose="02020603050405020304" pitchFamily="18" charset="0"/>
                <a:ea typeface="Times New Roman" panose="02020603050405020304" pitchFamily="18" charset="0"/>
              </a:rPr>
              <a:t> </a:t>
            </a:r>
            <a:r>
              <a:rPr lang="en-US" sz="2300" dirty="0" err="1">
                <a:solidFill>
                  <a:srgbClr val="0D0D0D"/>
                </a:solidFill>
                <a:latin typeface="Times New Roman" panose="02020603050405020304" pitchFamily="18" charset="0"/>
                <a:ea typeface="Times New Roman" panose="02020603050405020304" pitchFamily="18" charset="0"/>
              </a:rPr>
              <a:t>đến</a:t>
            </a:r>
            <a:r>
              <a:rPr lang="en-US" sz="2300" dirty="0">
                <a:solidFill>
                  <a:srgbClr val="0D0D0D"/>
                </a:solidFill>
                <a:latin typeface="Times New Roman" panose="02020603050405020304" pitchFamily="18" charset="0"/>
                <a:ea typeface="Times New Roman" panose="02020603050405020304" pitchFamily="18" charset="0"/>
              </a:rPr>
              <a:t> </a:t>
            </a:r>
            <a:r>
              <a:rPr lang="en-US" sz="2300" dirty="0" err="1">
                <a:solidFill>
                  <a:srgbClr val="0D0D0D"/>
                </a:solidFill>
                <a:latin typeface="Times New Roman" panose="02020603050405020304" pitchFamily="18" charset="0"/>
                <a:ea typeface="Times New Roman" panose="02020603050405020304" pitchFamily="18" charset="0"/>
              </a:rPr>
              <a:t>bài</a:t>
            </a:r>
            <a:r>
              <a:rPr lang="en-US" sz="2300" dirty="0">
                <a:solidFill>
                  <a:srgbClr val="0D0D0D"/>
                </a:solidFill>
                <a:latin typeface="Times New Roman" panose="02020603050405020304" pitchFamily="18" charset="0"/>
                <a:ea typeface="Times New Roman" panose="02020603050405020304" pitchFamily="18" charset="0"/>
              </a:rPr>
              <a:t> </a:t>
            </a:r>
            <a:r>
              <a:rPr lang="en-US" sz="2300" dirty="0" err="1">
                <a:solidFill>
                  <a:srgbClr val="0D0D0D"/>
                </a:solidFill>
                <a:latin typeface="Times New Roman" panose="02020603050405020304" pitchFamily="18" charset="0"/>
                <a:ea typeface="Times New Roman" panose="02020603050405020304" pitchFamily="18" charset="0"/>
              </a:rPr>
              <a:t>học</a:t>
            </a:r>
            <a:r>
              <a:rPr lang="en-US" sz="2300" dirty="0">
                <a:solidFill>
                  <a:srgbClr val="0D0D0D"/>
                </a:solidFill>
                <a:latin typeface="Times New Roman" panose="02020603050405020304" pitchFamily="18" charset="0"/>
                <a:ea typeface="Times New Roman" panose="02020603050405020304" pitchFamily="18" charset="0"/>
              </a:rPr>
              <a:t> </a:t>
            </a:r>
            <a:r>
              <a:rPr lang="en-US" sz="2300" dirty="0" err="1">
                <a:solidFill>
                  <a:srgbClr val="0D0D0D"/>
                </a:solidFill>
                <a:latin typeface="Times New Roman" panose="02020603050405020304" pitchFamily="18" charset="0"/>
                <a:ea typeface="Times New Roman" panose="02020603050405020304" pitchFamily="18" charset="0"/>
              </a:rPr>
              <a:t>về</a:t>
            </a:r>
            <a:r>
              <a:rPr lang="en-US" sz="2300" dirty="0">
                <a:solidFill>
                  <a:srgbClr val="0D0D0D"/>
                </a:solidFill>
                <a:latin typeface="Times New Roman" panose="02020603050405020304" pitchFamily="18" charset="0"/>
                <a:ea typeface="Times New Roman" panose="02020603050405020304" pitchFamily="18" charset="0"/>
              </a:rPr>
              <a:t> </a:t>
            </a:r>
            <a:r>
              <a:rPr lang="en-US" sz="2300" dirty="0" err="1">
                <a:solidFill>
                  <a:srgbClr val="0D0D0D"/>
                </a:solidFill>
                <a:latin typeface="Times New Roman" panose="02020603050405020304" pitchFamily="18" charset="0"/>
                <a:ea typeface="Times New Roman" panose="02020603050405020304" pitchFamily="18" charset="0"/>
              </a:rPr>
              <a:t>cách</a:t>
            </a:r>
            <a:r>
              <a:rPr lang="en-US" sz="2300" dirty="0">
                <a:solidFill>
                  <a:srgbClr val="0D0D0D"/>
                </a:solidFill>
                <a:latin typeface="Times New Roman" panose="02020603050405020304" pitchFamily="18" charset="0"/>
                <a:ea typeface="Times New Roman" panose="02020603050405020304" pitchFamily="18" charset="0"/>
              </a:rPr>
              <a:t> </a:t>
            </a:r>
            <a:r>
              <a:rPr lang="en-US" sz="2300" dirty="0" err="1">
                <a:solidFill>
                  <a:srgbClr val="0D0D0D"/>
                </a:solidFill>
                <a:latin typeface="Times New Roman" panose="02020603050405020304" pitchFamily="18" charset="0"/>
                <a:ea typeface="Times New Roman" panose="02020603050405020304" pitchFamily="18" charset="0"/>
              </a:rPr>
              <a:t>đánh</a:t>
            </a:r>
            <a:r>
              <a:rPr lang="en-US" sz="2300" dirty="0">
                <a:solidFill>
                  <a:srgbClr val="0D0D0D"/>
                </a:solidFill>
                <a:latin typeface="Times New Roman" panose="02020603050405020304" pitchFamily="18" charset="0"/>
                <a:ea typeface="Times New Roman" panose="02020603050405020304" pitchFamily="18" charset="0"/>
              </a:rPr>
              <a:t> </a:t>
            </a:r>
            <a:r>
              <a:rPr lang="en-US" sz="2300" dirty="0" err="1">
                <a:solidFill>
                  <a:srgbClr val="0D0D0D"/>
                </a:solidFill>
                <a:latin typeface="Times New Roman" panose="02020603050405020304" pitchFamily="18" charset="0"/>
                <a:ea typeface="Times New Roman" panose="02020603050405020304" pitchFamily="18" charset="0"/>
              </a:rPr>
              <a:t>giá</a:t>
            </a:r>
            <a:r>
              <a:rPr lang="en-US" sz="2300" dirty="0">
                <a:solidFill>
                  <a:srgbClr val="0D0D0D"/>
                </a:solidFill>
                <a:latin typeface="Times New Roman" panose="02020603050405020304" pitchFamily="18" charset="0"/>
                <a:ea typeface="Times New Roman" panose="02020603050405020304" pitchFamily="18" charset="0"/>
              </a:rPr>
              <a:t> </a:t>
            </a:r>
            <a:r>
              <a:rPr lang="en-US" sz="2300" dirty="0" err="1">
                <a:solidFill>
                  <a:srgbClr val="0D0D0D"/>
                </a:solidFill>
                <a:latin typeface="Times New Roman" panose="02020603050405020304" pitchFamily="18" charset="0"/>
                <a:ea typeface="Times New Roman" panose="02020603050405020304" pitchFamily="18" charset="0"/>
              </a:rPr>
              <a:t>ngoại</a:t>
            </a:r>
            <a:r>
              <a:rPr lang="en-US" sz="2300" dirty="0">
                <a:solidFill>
                  <a:srgbClr val="0D0D0D"/>
                </a:solidFill>
                <a:latin typeface="Times New Roman" panose="02020603050405020304" pitchFamily="18" charset="0"/>
                <a:ea typeface="Times New Roman" panose="02020603050405020304" pitchFamily="18" charset="0"/>
              </a:rPr>
              <a:t> </a:t>
            </a:r>
            <a:r>
              <a:rPr lang="en-US" sz="2300" dirty="0" err="1">
                <a:solidFill>
                  <a:srgbClr val="0D0D0D"/>
                </a:solidFill>
                <a:latin typeface="Times New Roman" panose="02020603050405020304" pitchFamily="18" charset="0"/>
                <a:ea typeface="Times New Roman" panose="02020603050405020304" pitchFamily="18" charset="0"/>
              </a:rPr>
              <a:t>hình</a:t>
            </a:r>
            <a:r>
              <a:rPr lang="en-US" sz="2300" dirty="0">
                <a:solidFill>
                  <a:srgbClr val="0D0D0D"/>
                </a:solidFill>
                <a:latin typeface="Times New Roman" panose="02020603050405020304" pitchFamily="18" charset="0"/>
                <a:ea typeface="Times New Roman" panose="02020603050405020304" pitchFamily="18" charset="0"/>
              </a:rPr>
              <a:t> </a:t>
            </a:r>
            <a:r>
              <a:rPr lang="en-US" sz="2300" dirty="0" err="1">
                <a:solidFill>
                  <a:srgbClr val="0D0D0D"/>
                </a:solidFill>
                <a:latin typeface="Times New Roman" panose="02020603050405020304" pitchFamily="18" charset="0"/>
                <a:ea typeface="Times New Roman" panose="02020603050405020304" pitchFamily="18" charset="0"/>
              </a:rPr>
              <a:t>đúng</a:t>
            </a:r>
            <a:r>
              <a:rPr lang="en-US" sz="2300" dirty="0">
                <a:solidFill>
                  <a:srgbClr val="0D0D0D"/>
                </a:solidFill>
                <a:latin typeface="Times New Roman" panose="02020603050405020304" pitchFamily="18" charset="0"/>
                <a:ea typeface="Times New Roman" panose="02020603050405020304" pitchFamily="18" charset="0"/>
              </a:rPr>
              <a:t> </a:t>
            </a:r>
            <a:r>
              <a:rPr lang="en-US" sz="2300" dirty="0" err="1">
                <a:solidFill>
                  <a:srgbClr val="0D0D0D"/>
                </a:solidFill>
                <a:latin typeface="Times New Roman" panose="02020603050405020304" pitchFamily="18" charset="0"/>
                <a:ea typeface="Times New Roman" panose="02020603050405020304" pitchFamily="18" charset="0"/>
              </a:rPr>
              <a:t>đắn</a:t>
            </a:r>
            <a:r>
              <a:rPr lang="en-US" sz="2300" dirty="0" smtClean="0">
                <a:solidFill>
                  <a:srgbClr val="0D0D0D"/>
                </a:solidFill>
                <a:latin typeface="Times New Roman" panose="02020603050405020304" pitchFamily="18" charset="0"/>
                <a:ea typeface="Times New Roman" panose="02020603050405020304" pitchFamily="18" charset="0"/>
              </a:rPr>
              <a:t>.</a:t>
            </a:r>
            <a:r>
              <a:rPr lang="en-US" sz="2300" dirty="0" smtClean="0">
                <a:latin typeface="Times New Roman" panose="02020603050405020304" pitchFamily="18" charset="0"/>
                <a:ea typeface="Times New Roman" panose="02020603050405020304" pitchFamily="18" charset="0"/>
              </a:rPr>
              <a:t> </a:t>
            </a:r>
            <a:endParaRPr lang="en-US" sz="2300" dirty="0">
              <a:latin typeface="Times New Roman" panose="02020603050405020304" pitchFamily="18" charset="0"/>
              <a:ea typeface="Times New Roman" panose="02020603050405020304" pitchFamily="18" charset="0"/>
            </a:endParaRPr>
          </a:p>
          <a:p>
            <a:pPr>
              <a:spcAft>
                <a:spcPts val="0"/>
              </a:spcAft>
            </a:pPr>
            <a:r>
              <a:rPr lang="en-US" sz="2300" dirty="0">
                <a:solidFill>
                  <a:srgbClr val="0D0D0D"/>
                </a:solidFill>
                <a:latin typeface="Times New Roman" panose="02020603050405020304" pitchFamily="18" charset="0"/>
                <a:ea typeface="Times New Roman" panose="02020603050405020304" pitchFamily="18" charset="0"/>
              </a:rPr>
              <a:t>+ </a:t>
            </a:r>
            <a:r>
              <a:rPr lang="en-US" sz="2300" dirty="0" err="1">
                <a:solidFill>
                  <a:srgbClr val="0D0D0D"/>
                </a:solidFill>
                <a:latin typeface="Times New Roman" panose="02020603050405020304" pitchFamily="18" charset="0"/>
                <a:ea typeface="Times New Roman" panose="02020603050405020304" pitchFamily="18" charset="0"/>
              </a:rPr>
              <a:t>Ngoại</a:t>
            </a:r>
            <a:r>
              <a:rPr lang="en-US" sz="2300" dirty="0">
                <a:solidFill>
                  <a:srgbClr val="0D0D0D"/>
                </a:solidFill>
                <a:latin typeface="Times New Roman" panose="02020603050405020304" pitchFamily="18" charset="0"/>
                <a:ea typeface="Times New Roman" panose="02020603050405020304" pitchFamily="18" charset="0"/>
              </a:rPr>
              <a:t> </a:t>
            </a:r>
            <a:r>
              <a:rPr lang="en-US" sz="2300" dirty="0" err="1">
                <a:solidFill>
                  <a:srgbClr val="0D0D0D"/>
                </a:solidFill>
                <a:latin typeface="Times New Roman" panose="02020603050405020304" pitchFamily="18" charset="0"/>
                <a:ea typeface="Times New Roman" panose="02020603050405020304" pitchFamily="18" charset="0"/>
              </a:rPr>
              <a:t>hình</a:t>
            </a:r>
            <a:r>
              <a:rPr lang="en-US" sz="2300" dirty="0">
                <a:solidFill>
                  <a:srgbClr val="0D0D0D"/>
                </a:solidFill>
                <a:latin typeface="Times New Roman" panose="02020603050405020304" pitchFamily="18" charset="0"/>
                <a:ea typeface="Times New Roman" panose="02020603050405020304" pitchFamily="18" charset="0"/>
              </a:rPr>
              <a:t> </a:t>
            </a:r>
            <a:r>
              <a:rPr lang="en-US" sz="2300" dirty="0" err="1">
                <a:solidFill>
                  <a:srgbClr val="0D0D0D"/>
                </a:solidFill>
                <a:latin typeface="Times New Roman" panose="02020603050405020304" pitchFamily="18" charset="0"/>
                <a:ea typeface="Times New Roman" panose="02020603050405020304" pitchFamily="18" charset="0"/>
              </a:rPr>
              <a:t>là</a:t>
            </a:r>
            <a:r>
              <a:rPr lang="en-US" sz="2300" dirty="0">
                <a:solidFill>
                  <a:srgbClr val="0D0D0D"/>
                </a:solidFill>
                <a:latin typeface="Times New Roman" panose="02020603050405020304" pitchFamily="18" charset="0"/>
                <a:ea typeface="Times New Roman" panose="02020603050405020304" pitchFamily="18" charset="0"/>
              </a:rPr>
              <a:t> </a:t>
            </a:r>
            <a:r>
              <a:rPr lang="en-US" sz="2300" dirty="0" err="1" smtClean="0">
                <a:solidFill>
                  <a:srgbClr val="0D0D0D"/>
                </a:solidFill>
                <a:latin typeface="Times New Roman" panose="02020603050405020304" pitchFamily="18" charset="0"/>
                <a:ea typeface="Times New Roman" panose="02020603050405020304" pitchFamily="18" charset="0"/>
              </a:rPr>
              <a:t>gì</a:t>
            </a:r>
            <a:r>
              <a:rPr lang="en-US" sz="2300" dirty="0">
                <a:solidFill>
                  <a:srgbClr val="0D0D0D"/>
                </a:solidFill>
                <a:latin typeface="Times New Roman" panose="02020603050405020304" pitchFamily="18" charset="0"/>
                <a:ea typeface="Times New Roman" panose="02020603050405020304" pitchFamily="18" charset="0"/>
              </a:rPr>
              <a:t>? -&gt;</a:t>
            </a:r>
            <a:r>
              <a:rPr lang="en-US" sz="2300" dirty="0" err="1">
                <a:solidFill>
                  <a:srgbClr val="0D0D0D"/>
                </a:solidFill>
                <a:latin typeface="Times New Roman" panose="02020603050405020304" pitchFamily="18" charset="0"/>
                <a:ea typeface="Times New Roman" panose="02020603050405020304" pitchFamily="18" charset="0"/>
              </a:rPr>
              <a:t>Ngoại</a:t>
            </a:r>
            <a:r>
              <a:rPr lang="en-US" sz="2300" dirty="0">
                <a:solidFill>
                  <a:srgbClr val="0D0D0D"/>
                </a:solidFill>
                <a:latin typeface="Times New Roman" panose="02020603050405020304" pitchFamily="18" charset="0"/>
                <a:ea typeface="Times New Roman" panose="02020603050405020304" pitchFamily="18" charset="0"/>
              </a:rPr>
              <a:t> </a:t>
            </a:r>
            <a:r>
              <a:rPr lang="en-US" sz="2300" dirty="0" err="1">
                <a:solidFill>
                  <a:srgbClr val="0D0D0D"/>
                </a:solidFill>
                <a:latin typeface="Times New Roman" panose="02020603050405020304" pitchFamily="18" charset="0"/>
                <a:ea typeface="Times New Roman" panose="02020603050405020304" pitchFamily="18" charset="0"/>
              </a:rPr>
              <a:t>hình</a:t>
            </a:r>
            <a:r>
              <a:rPr lang="en-US" sz="2300" dirty="0">
                <a:solidFill>
                  <a:srgbClr val="0D0D0D"/>
                </a:solidFill>
                <a:latin typeface="Times New Roman" panose="02020603050405020304" pitchFamily="18" charset="0"/>
                <a:ea typeface="Times New Roman" panose="02020603050405020304" pitchFamily="18" charset="0"/>
              </a:rPr>
              <a:t> </a:t>
            </a:r>
            <a:r>
              <a:rPr lang="en-US" sz="2300" dirty="0" err="1">
                <a:solidFill>
                  <a:srgbClr val="0D0D0D"/>
                </a:solidFill>
                <a:latin typeface="Times New Roman" panose="02020603050405020304" pitchFamily="18" charset="0"/>
                <a:ea typeface="Times New Roman" panose="02020603050405020304" pitchFamily="18" charset="0"/>
              </a:rPr>
              <a:t>là</a:t>
            </a:r>
            <a:r>
              <a:rPr lang="en-US" sz="2300" dirty="0">
                <a:solidFill>
                  <a:srgbClr val="0D0D0D"/>
                </a:solidFill>
                <a:latin typeface="Times New Roman" panose="02020603050405020304" pitchFamily="18" charset="0"/>
                <a:ea typeface="Times New Roman" panose="02020603050405020304" pitchFamily="18" charset="0"/>
              </a:rPr>
              <a:t> </a:t>
            </a:r>
            <a:r>
              <a:rPr lang="en-US" sz="2300" dirty="0" err="1">
                <a:solidFill>
                  <a:srgbClr val="0D0D0D"/>
                </a:solidFill>
                <a:latin typeface="Times New Roman" panose="02020603050405020304" pitchFamily="18" charset="0"/>
                <a:ea typeface="Times New Roman" panose="02020603050405020304" pitchFamily="18" charset="0"/>
              </a:rPr>
              <a:t>vẻ</a:t>
            </a:r>
            <a:r>
              <a:rPr lang="en-US" sz="2300" dirty="0">
                <a:solidFill>
                  <a:srgbClr val="0D0D0D"/>
                </a:solidFill>
                <a:latin typeface="Times New Roman" panose="02020603050405020304" pitchFamily="18" charset="0"/>
                <a:ea typeface="Times New Roman" panose="02020603050405020304" pitchFamily="18" charset="0"/>
              </a:rPr>
              <a:t> </a:t>
            </a:r>
            <a:r>
              <a:rPr lang="en-US" sz="2300" dirty="0" err="1">
                <a:solidFill>
                  <a:srgbClr val="0D0D0D"/>
                </a:solidFill>
                <a:latin typeface="Times New Roman" panose="02020603050405020304" pitchFamily="18" charset="0"/>
                <a:ea typeface="Times New Roman" panose="02020603050405020304" pitchFamily="18" charset="0"/>
              </a:rPr>
              <a:t>bề</a:t>
            </a:r>
            <a:r>
              <a:rPr lang="en-US" sz="2300" dirty="0">
                <a:solidFill>
                  <a:srgbClr val="0D0D0D"/>
                </a:solidFill>
                <a:latin typeface="Times New Roman" panose="02020603050405020304" pitchFamily="18" charset="0"/>
                <a:ea typeface="Times New Roman" panose="02020603050405020304" pitchFamily="18" charset="0"/>
              </a:rPr>
              <a:t> </a:t>
            </a:r>
            <a:r>
              <a:rPr lang="en-US" sz="2300" dirty="0" err="1">
                <a:solidFill>
                  <a:srgbClr val="0D0D0D"/>
                </a:solidFill>
                <a:latin typeface="Times New Roman" panose="02020603050405020304" pitchFamily="18" charset="0"/>
                <a:ea typeface="Times New Roman" panose="02020603050405020304" pitchFamily="18" charset="0"/>
              </a:rPr>
              <a:t>ngoài</a:t>
            </a:r>
            <a:r>
              <a:rPr lang="en-US" sz="2300" dirty="0">
                <a:solidFill>
                  <a:srgbClr val="0D0D0D"/>
                </a:solidFill>
                <a:latin typeface="Times New Roman" panose="02020603050405020304" pitchFamily="18" charset="0"/>
                <a:ea typeface="Times New Roman" panose="02020603050405020304" pitchFamily="18" charset="0"/>
              </a:rPr>
              <a:t> </a:t>
            </a:r>
            <a:r>
              <a:rPr lang="en-US" sz="2300" dirty="0" err="1">
                <a:solidFill>
                  <a:srgbClr val="0D0D0D"/>
                </a:solidFill>
                <a:latin typeface="Times New Roman" panose="02020603050405020304" pitchFamily="18" charset="0"/>
                <a:ea typeface="Times New Roman" panose="02020603050405020304" pitchFamily="18" charset="0"/>
              </a:rPr>
              <a:t>của</a:t>
            </a:r>
            <a:r>
              <a:rPr lang="en-US" sz="2300" dirty="0">
                <a:solidFill>
                  <a:srgbClr val="0D0D0D"/>
                </a:solidFill>
                <a:latin typeface="Times New Roman" panose="02020603050405020304" pitchFamily="18" charset="0"/>
                <a:ea typeface="Times New Roman" panose="02020603050405020304" pitchFamily="18" charset="0"/>
              </a:rPr>
              <a:t> </a:t>
            </a:r>
            <a:r>
              <a:rPr lang="en-US" sz="2300" dirty="0" err="1">
                <a:solidFill>
                  <a:srgbClr val="0D0D0D"/>
                </a:solidFill>
                <a:latin typeface="Times New Roman" panose="02020603050405020304" pitchFamily="18" charset="0"/>
                <a:ea typeface="Times New Roman" panose="02020603050405020304" pitchFamily="18" charset="0"/>
              </a:rPr>
              <a:t>mỗi</a:t>
            </a:r>
            <a:r>
              <a:rPr lang="en-US" sz="2300" dirty="0">
                <a:solidFill>
                  <a:srgbClr val="0D0D0D"/>
                </a:solidFill>
                <a:latin typeface="Times New Roman" panose="02020603050405020304" pitchFamily="18" charset="0"/>
                <a:ea typeface="Times New Roman" panose="02020603050405020304" pitchFamily="18" charset="0"/>
              </a:rPr>
              <a:t> </a:t>
            </a:r>
            <a:r>
              <a:rPr lang="en-US" sz="2300" dirty="0" err="1">
                <a:solidFill>
                  <a:srgbClr val="0D0D0D"/>
                </a:solidFill>
                <a:latin typeface="Times New Roman" panose="02020603050405020304" pitchFamily="18" charset="0"/>
                <a:ea typeface="Times New Roman" panose="02020603050405020304" pitchFamily="18" charset="0"/>
              </a:rPr>
              <a:t>người</a:t>
            </a:r>
            <a:r>
              <a:rPr lang="en-US" sz="2300" dirty="0">
                <a:solidFill>
                  <a:srgbClr val="0D0D0D"/>
                </a:solidFill>
                <a:latin typeface="Times New Roman" panose="02020603050405020304" pitchFamily="18" charset="0"/>
                <a:ea typeface="Times New Roman" panose="02020603050405020304" pitchFamily="18" charset="0"/>
              </a:rPr>
              <a:t>.</a:t>
            </a:r>
            <a:endParaRPr lang="en-US" sz="2300" dirty="0">
              <a:latin typeface="Times New Roman" panose="02020603050405020304" pitchFamily="18" charset="0"/>
              <a:ea typeface="Times New Roman" panose="02020603050405020304" pitchFamily="18" charset="0"/>
            </a:endParaRPr>
          </a:p>
          <a:p>
            <a:pPr>
              <a:spcAft>
                <a:spcPts val="1200"/>
              </a:spcAft>
            </a:pPr>
            <a:r>
              <a:rPr lang="vi-VN" sz="2300" dirty="0">
                <a:solidFill>
                  <a:srgbClr val="0D0D0D"/>
                </a:solidFill>
                <a:latin typeface="Times New Roman" panose="02020603050405020304" pitchFamily="18" charset="0"/>
                <a:ea typeface="Times New Roman" panose="02020603050405020304" pitchFamily="18" charset="0"/>
              </a:rPr>
              <a:t>+ Ngoại hình có quan trọng không? Vì sao? Có những bằng chứng gì về việc ngoại hình không quan trọng hoặc quan trọng?</a:t>
            </a:r>
            <a:endParaRPr lang="en-US" sz="2300" dirty="0">
              <a:latin typeface="Times New Roman" panose="02020603050405020304" pitchFamily="18" charset="0"/>
              <a:ea typeface="Times New Roman" panose="02020603050405020304" pitchFamily="18" charset="0"/>
            </a:endParaRPr>
          </a:p>
          <a:p>
            <a:pPr>
              <a:spcAft>
                <a:spcPts val="1200"/>
              </a:spcAft>
            </a:pPr>
            <a:r>
              <a:rPr lang="en-US" sz="2300" dirty="0">
                <a:solidFill>
                  <a:srgbClr val="0D0D0D"/>
                </a:solidFill>
                <a:latin typeface="Times New Roman" panose="02020603050405020304" pitchFamily="18" charset="0"/>
                <a:ea typeface="Times New Roman" panose="02020603050405020304" pitchFamily="18" charset="0"/>
                <a:sym typeface="Wingdings" panose="05000000000000000000" pitchFamily="2" charset="2"/>
              </a:rPr>
              <a:t></a:t>
            </a:r>
            <a:r>
              <a:rPr lang="en-US" sz="2300" dirty="0" err="1">
                <a:solidFill>
                  <a:srgbClr val="0D0D0D"/>
                </a:solidFill>
                <a:latin typeface="Times New Roman" panose="02020603050405020304" pitchFamily="18" charset="0"/>
                <a:ea typeface="Times New Roman" panose="02020603050405020304" pitchFamily="18" charset="0"/>
              </a:rPr>
              <a:t>Ngoại</a:t>
            </a:r>
            <a:r>
              <a:rPr lang="en-US" sz="2300" dirty="0">
                <a:solidFill>
                  <a:srgbClr val="0D0D0D"/>
                </a:solidFill>
                <a:latin typeface="Times New Roman" panose="02020603050405020304" pitchFamily="18" charset="0"/>
                <a:ea typeface="Times New Roman" panose="02020603050405020304" pitchFamily="18" charset="0"/>
              </a:rPr>
              <a:t> </a:t>
            </a:r>
            <a:r>
              <a:rPr lang="en-US" sz="2300" dirty="0" err="1">
                <a:solidFill>
                  <a:srgbClr val="0D0D0D"/>
                </a:solidFill>
                <a:latin typeface="Times New Roman" panose="02020603050405020304" pitchFamily="18" charset="0"/>
                <a:ea typeface="Times New Roman" panose="02020603050405020304" pitchFamily="18" charset="0"/>
              </a:rPr>
              <a:t>hình</a:t>
            </a:r>
            <a:r>
              <a:rPr lang="en-US" sz="2300" dirty="0">
                <a:solidFill>
                  <a:srgbClr val="0D0D0D"/>
                </a:solidFill>
                <a:latin typeface="Times New Roman" panose="02020603050405020304" pitchFamily="18" charset="0"/>
                <a:ea typeface="Times New Roman" panose="02020603050405020304" pitchFamily="18" charset="0"/>
              </a:rPr>
              <a:t> </a:t>
            </a:r>
            <a:r>
              <a:rPr lang="en-US" sz="2300" dirty="0" err="1">
                <a:solidFill>
                  <a:srgbClr val="0D0D0D"/>
                </a:solidFill>
                <a:latin typeface="Times New Roman" panose="02020603050405020304" pitchFamily="18" charset="0"/>
                <a:ea typeface="Times New Roman" panose="02020603050405020304" pitchFamily="18" charset="0"/>
              </a:rPr>
              <a:t>là</a:t>
            </a:r>
            <a:r>
              <a:rPr lang="en-US" sz="2300" dirty="0">
                <a:solidFill>
                  <a:srgbClr val="0D0D0D"/>
                </a:solidFill>
                <a:latin typeface="Times New Roman" panose="02020603050405020304" pitchFamily="18" charset="0"/>
                <a:ea typeface="Times New Roman" panose="02020603050405020304" pitchFamily="18" charset="0"/>
              </a:rPr>
              <a:t> </a:t>
            </a:r>
            <a:r>
              <a:rPr lang="en-US" sz="2300" dirty="0" err="1">
                <a:solidFill>
                  <a:srgbClr val="0D0D0D"/>
                </a:solidFill>
                <a:latin typeface="Times New Roman" panose="02020603050405020304" pitchFamily="18" charset="0"/>
                <a:ea typeface="Times New Roman" panose="02020603050405020304" pitchFamily="18" charset="0"/>
              </a:rPr>
              <a:t>cái</a:t>
            </a:r>
            <a:r>
              <a:rPr lang="en-US" sz="2300" dirty="0">
                <a:solidFill>
                  <a:srgbClr val="0D0D0D"/>
                </a:solidFill>
                <a:latin typeface="Times New Roman" panose="02020603050405020304" pitchFamily="18" charset="0"/>
                <a:ea typeface="Times New Roman" panose="02020603050405020304" pitchFamily="18" charset="0"/>
              </a:rPr>
              <a:t> </a:t>
            </a:r>
            <a:r>
              <a:rPr lang="en-US" sz="2300" dirty="0" err="1">
                <a:solidFill>
                  <a:srgbClr val="0D0D0D"/>
                </a:solidFill>
                <a:latin typeface="Times New Roman" panose="02020603050405020304" pitchFamily="18" charset="0"/>
                <a:ea typeface="Times New Roman" panose="02020603050405020304" pitchFamily="18" charset="0"/>
              </a:rPr>
              <a:t>tạo</a:t>
            </a:r>
            <a:r>
              <a:rPr lang="en-US" sz="2300" dirty="0">
                <a:solidFill>
                  <a:srgbClr val="0D0D0D"/>
                </a:solidFill>
                <a:latin typeface="Times New Roman" panose="02020603050405020304" pitchFamily="18" charset="0"/>
                <a:ea typeface="Times New Roman" panose="02020603050405020304" pitchFamily="18" charset="0"/>
              </a:rPr>
              <a:t> </a:t>
            </a:r>
            <a:r>
              <a:rPr lang="en-US" sz="2300" dirty="0" err="1">
                <a:solidFill>
                  <a:srgbClr val="0D0D0D"/>
                </a:solidFill>
                <a:latin typeface="Times New Roman" panose="02020603050405020304" pitchFamily="18" charset="0"/>
                <a:ea typeface="Times New Roman" panose="02020603050405020304" pitchFamily="18" charset="0"/>
              </a:rPr>
              <a:t>thiện</a:t>
            </a:r>
            <a:r>
              <a:rPr lang="en-US" sz="2300" dirty="0">
                <a:solidFill>
                  <a:srgbClr val="0D0D0D"/>
                </a:solidFill>
                <a:latin typeface="Times New Roman" panose="02020603050405020304" pitchFamily="18" charset="0"/>
                <a:ea typeface="Times New Roman" panose="02020603050405020304" pitchFamily="18" charset="0"/>
              </a:rPr>
              <a:t> </a:t>
            </a:r>
            <a:r>
              <a:rPr lang="en-US" sz="2300" dirty="0" err="1">
                <a:solidFill>
                  <a:srgbClr val="0D0D0D"/>
                </a:solidFill>
                <a:latin typeface="Times New Roman" panose="02020603050405020304" pitchFamily="18" charset="0"/>
                <a:ea typeface="Times New Roman" panose="02020603050405020304" pitchFamily="18" charset="0"/>
              </a:rPr>
              <a:t>cảm</a:t>
            </a:r>
            <a:r>
              <a:rPr lang="en-US" sz="2300" dirty="0">
                <a:solidFill>
                  <a:srgbClr val="0D0D0D"/>
                </a:solidFill>
                <a:latin typeface="Times New Roman" panose="02020603050405020304" pitchFamily="18" charset="0"/>
                <a:ea typeface="Times New Roman" panose="02020603050405020304" pitchFamily="18" charset="0"/>
              </a:rPr>
              <a:t> ban </a:t>
            </a:r>
            <a:r>
              <a:rPr lang="en-US" sz="2300" dirty="0" err="1">
                <a:solidFill>
                  <a:srgbClr val="0D0D0D"/>
                </a:solidFill>
                <a:latin typeface="Times New Roman" panose="02020603050405020304" pitchFamily="18" charset="0"/>
                <a:ea typeface="Times New Roman" panose="02020603050405020304" pitchFamily="18" charset="0"/>
              </a:rPr>
              <a:t>đầu</a:t>
            </a:r>
            <a:r>
              <a:rPr lang="en-US" sz="2300" dirty="0">
                <a:solidFill>
                  <a:srgbClr val="0D0D0D"/>
                </a:solidFill>
                <a:latin typeface="Times New Roman" panose="02020603050405020304" pitchFamily="18" charset="0"/>
                <a:ea typeface="Times New Roman" panose="02020603050405020304" pitchFamily="18" charset="0"/>
              </a:rPr>
              <a:t> </a:t>
            </a:r>
            <a:r>
              <a:rPr lang="en-US" sz="2300" dirty="0" err="1">
                <a:solidFill>
                  <a:srgbClr val="0D0D0D"/>
                </a:solidFill>
                <a:latin typeface="Times New Roman" panose="02020603050405020304" pitchFamily="18" charset="0"/>
                <a:ea typeface="Times New Roman" panose="02020603050405020304" pitchFamily="18" charset="0"/>
              </a:rPr>
              <a:t>khi</a:t>
            </a:r>
            <a:r>
              <a:rPr lang="en-US" sz="2300" dirty="0">
                <a:solidFill>
                  <a:srgbClr val="0D0D0D"/>
                </a:solidFill>
                <a:latin typeface="Times New Roman" panose="02020603050405020304" pitchFamily="18" charset="0"/>
                <a:ea typeface="Times New Roman" panose="02020603050405020304" pitchFamily="18" charset="0"/>
              </a:rPr>
              <a:t> </a:t>
            </a:r>
            <a:r>
              <a:rPr lang="en-US" sz="2300" dirty="0" err="1">
                <a:solidFill>
                  <a:srgbClr val="0D0D0D"/>
                </a:solidFill>
                <a:latin typeface="Times New Roman" panose="02020603050405020304" pitchFamily="18" charset="0"/>
                <a:ea typeface="Times New Roman" panose="02020603050405020304" pitchFamily="18" charset="0"/>
              </a:rPr>
              <a:t>giao</a:t>
            </a:r>
            <a:r>
              <a:rPr lang="en-US" sz="2300" dirty="0">
                <a:solidFill>
                  <a:srgbClr val="0D0D0D"/>
                </a:solidFill>
                <a:latin typeface="Times New Roman" panose="02020603050405020304" pitchFamily="18" charset="0"/>
                <a:ea typeface="Times New Roman" panose="02020603050405020304" pitchFamily="18" charset="0"/>
              </a:rPr>
              <a:t> </a:t>
            </a:r>
            <a:r>
              <a:rPr lang="en-US" sz="2300" dirty="0" err="1">
                <a:solidFill>
                  <a:srgbClr val="0D0D0D"/>
                </a:solidFill>
                <a:latin typeface="Times New Roman" panose="02020603050405020304" pitchFamily="18" charset="0"/>
                <a:ea typeface="Times New Roman" panose="02020603050405020304" pitchFamily="18" charset="0"/>
              </a:rPr>
              <a:t>tiếp</a:t>
            </a:r>
            <a:r>
              <a:rPr lang="en-US" sz="2300" dirty="0">
                <a:solidFill>
                  <a:srgbClr val="0D0D0D"/>
                </a:solidFill>
                <a:latin typeface="Times New Roman" panose="02020603050405020304" pitchFamily="18" charset="0"/>
                <a:ea typeface="Times New Roman" panose="02020603050405020304" pitchFamily="18" charset="0"/>
              </a:rPr>
              <a:t> </a:t>
            </a:r>
            <a:r>
              <a:rPr lang="en-US" sz="2300" dirty="0" err="1">
                <a:solidFill>
                  <a:srgbClr val="0D0D0D"/>
                </a:solidFill>
                <a:latin typeface="Times New Roman" panose="02020603050405020304" pitchFamily="18" charset="0"/>
                <a:ea typeface="Times New Roman" panose="02020603050405020304" pitchFamily="18" charset="0"/>
              </a:rPr>
              <a:t>nhưng</a:t>
            </a:r>
            <a:r>
              <a:rPr lang="en-US" sz="2300" dirty="0">
                <a:solidFill>
                  <a:srgbClr val="0D0D0D"/>
                </a:solidFill>
                <a:latin typeface="Times New Roman" panose="02020603050405020304" pitchFamily="18" charset="0"/>
                <a:ea typeface="Times New Roman" panose="02020603050405020304" pitchFamily="18" charset="0"/>
              </a:rPr>
              <a:t> </a:t>
            </a:r>
            <a:r>
              <a:rPr lang="en-US" sz="2300" dirty="0" err="1">
                <a:solidFill>
                  <a:srgbClr val="0D0D0D"/>
                </a:solidFill>
                <a:latin typeface="Times New Roman" panose="02020603050405020304" pitchFamily="18" charset="0"/>
                <a:ea typeface="Times New Roman" panose="02020603050405020304" pitchFamily="18" charset="0"/>
              </a:rPr>
              <a:t>không</a:t>
            </a:r>
            <a:r>
              <a:rPr lang="en-US" sz="2300" dirty="0">
                <a:solidFill>
                  <a:srgbClr val="0D0D0D"/>
                </a:solidFill>
                <a:latin typeface="Times New Roman" panose="02020603050405020304" pitchFamily="18" charset="0"/>
                <a:ea typeface="Times New Roman" panose="02020603050405020304" pitchFamily="18" charset="0"/>
              </a:rPr>
              <a:t> </a:t>
            </a:r>
            <a:r>
              <a:rPr lang="en-US" sz="2300" dirty="0" err="1">
                <a:solidFill>
                  <a:srgbClr val="0D0D0D"/>
                </a:solidFill>
                <a:latin typeface="Times New Roman" panose="02020603050405020304" pitchFamily="18" charset="0"/>
                <a:ea typeface="Times New Roman" panose="02020603050405020304" pitchFamily="18" charset="0"/>
              </a:rPr>
              <a:t>quyết</a:t>
            </a:r>
            <a:r>
              <a:rPr lang="en-US" sz="2300" dirty="0">
                <a:solidFill>
                  <a:srgbClr val="0D0D0D"/>
                </a:solidFill>
                <a:latin typeface="Times New Roman" panose="02020603050405020304" pitchFamily="18" charset="0"/>
                <a:ea typeface="Times New Roman" panose="02020603050405020304" pitchFamily="18" charset="0"/>
              </a:rPr>
              <a:t> </a:t>
            </a:r>
            <a:r>
              <a:rPr lang="en-US" sz="2300" dirty="0" err="1">
                <a:solidFill>
                  <a:srgbClr val="0D0D0D"/>
                </a:solidFill>
                <a:latin typeface="Times New Roman" panose="02020603050405020304" pitchFamily="18" charset="0"/>
                <a:ea typeface="Times New Roman" panose="02020603050405020304" pitchFamily="18" charset="0"/>
              </a:rPr>
              <a:t>định</a:t>
            </a:r>
            <a:r>
              <a:rPr lang="en-US" sz="2300" dirty="0">
                <a:solidFill>
                  <a:srgbClr val="0D0D0D"/>
                </a:solidFill>
                <a:latin typeface="Times New Roman" panose="02020603050405020304" pitchFamily="18" charset="0"/>
                <a:ea typeface="Times New Roman" panose="02020603050405020304" pitchFamily="18" charset="0"/>
              </a:rPr>
              <a:t> </a:t>
            </a:r>
            <a:r>
              <a:rPr lang="en-US" sz="2300" dirty="0" err="1">
                <a:solidFill>
                  <a:srgbClr val="0D0D0D"/>
                </a:solidFill>
                <a:latin typeface="Times New Roman" panose="02020603050405020304" pitchFamily="18" charset="0"/>
                <a:ea typeface="Times New Roman" panose="02020603050405020304" pitchFamily="18" charset="0"/>
              </a:rPr>
              <a:t>giá</a:t>
            </a:r>
            <a:r>
              <a:rPr lang="en-US" sz="2300" dirty="0">
                <a:solidFill>
                  <a:srgbClr val="0D0D0D"/>
                </a:solidFill>
                <a:latin typeface="Times New Roman" panose="02020603050405020304" pitchFamily="18" charset="0"/>
                <a:ea typeface="Times New Roman" panose="02020603050405020304" pitchFamily="18" charset="0"/>
              </a:rPr>
              <a:t> </a:t>
            </a:r>
            <a:r>
              <a:rPr lang="en-US" sz="2300" dirty="0" err="1">
                <a:solidFill>
                  <a:srgbClr val="0D0D0D"/>
                </a:solidFill>
                <a:latin typeface="Times New Roman" panose="02020603050405020304" pitchFamily="18" charset="0"/>
                <a:ea typeface="Times New Roman" panose="02020603050405020304" pitchFamily="18" charset="0"/>
              </a:rPr>
              <a:t>trị</a:t>
            </a:r>
            <a:r>
              <a:rPr lang="en-US" sz="2300" dirty="0">
                <a:solidFill>
                  <a:srgbClr val="0D0D0D"/>
                </a:solidFill>
                <a:latin typeface="Times New Roman" panose="02020603050405020304" pitchFamily="18" charset="0"/>
                <a:ea typeface="Times New Roman" panose="02020603050405020304" pitchFamily="18" charset="0"/>
              </a:rPr>
              <a:t> hay </a:t>
            </a:r>
            <a:r>
              <a:rPr lang="en-US" sz="2300" dirty="0" err="1">
                <a:solidFill>
                  <a:srgbClr val="0D0D0D"/>
                </a:solidFill>
                <a:latin typeface="Times New Roman" panose="02020603050405020304" pitchFamily="18" charset="0"/>
                <a:ea typeface="Times New Roman" panose="02020603050405020304" pitchFamily="18" charset="0"/>
              </a:rPr>
              <a:t>thành</a:t>
            </a:r>
            <a:r>
              <a:rPr lang="en-US" sz="2300" dirty="0">
                <a:solidFill>
                  <a:srgbClr val="0D0D0D"/>
                </a:solidFill>
                <a:latin typeface="Times New Roman" panose="02020603050405020304" pitchFamily="18" charset="0"/>
                <a:ea typeface="Times New Roman" panose="02020603050405020304" pitchFamily="18" charset="0"/>
              </a:rPr>
              <a:t> </a:t>
            </a:r>
            <a:r>
              <a:rPr lang="en-US" sz="2300" dirty="0" err="1">
                <a:solidFill>
                  <a:srgbClr val="0D0D0D"/>
                </a:solidFill>
                <a:latin typeface="Times New Roman" panose="02020603050405020304" pitchFamily="18" charset="0"/>
                <a:ea typeface="Times New Roman" panose="02020603050405020304" pitchFamily="18" charset="0"/>
              </a:rPr>
              <a:t>công</a:t>
            </a:r>
            <a:r>
              <a:rPr lang="en-US" sz="2300" dirty="0">
                <a:solidFill>
                  <a:srgbClr val="0D0D0D"/>
                </a:solidFill>
                <a:latin typeface="Times New Roman" panose="02020603050405020304" pitchFamily="18" charset="0"/>
                <a:ea typeface="Times New Roman" panose="02020603050405020304" pitchFamily="18" charset="0"/>
              </a:rPr>
              <a:t> </a:t>
            </a:r>
            <a:r>
              <a:rPr lang="en-US" sz="2300" dirty="0" err="1">
                <a:solidFill>
                  <a:srgbClr val="0D0D0D"/>
                </a:solidFill>
                <a:latin typeface="Times New Roman" panose="02020603050405020304" pitchFamily="18" charset="0"/>
                <a:ea typeface="Times New Roman" panose="02020603050405020304" pitchFamily="18" charset="0"/>
              </a:rPr>
              <a:t>của</a:t>
            </a:r>
            <a:r>
              <a:rPr lang="en-US" sz="2300" dirty="0">
                <a:solidFill>
                  <a:srgbClr val="0D0D0D"/>
                </a:solidFill>
                <a:latin typeface="Times New Roman" panose="02020603050405020304" pitchFamily="18" charset="0"/>
                <a:ea typeface="Times New Roman" panose="02020603050405020304" pitchFamily="18" charset="0"/>
              </a:rPr>
              <a:t> </a:t>
            </a:r>
            <a:r>
              <a:rPr lang="en-US" sz="2300" dirty="0" err="1">
                <a:solidFill>
                  <a:srgbClr val="0D0D0D"/>
                </a:solidFill>
                <a:latin typeface="Times New Roman" panose="02020603050405020304" pitchFamily="18" charset="0"/>
                <a:ea typeface="Times New Roman" panose="02020603050405020304" pitchFamily="18" charset="0"/>
              </a:rPr>
              <a:t>mỗi</a:t>
            </a:r>
            <a:r>
              <a:rPr lang="en-US" sz="2300" dirty="0">
                <a:solidFill>
                  <a:srgbClr val="0D0D0D"/>
                </a:solidFill>
                <a:latin typeface="Times New Roman" panose="02020603050405020304" pitchFamily="18" charset="0"/>
                <a:ea typeface="Times New Roman" panose="02020603050405020304" pitchFamily="18" charset="0"/>
              </a:rPr>
              <a:t> </a:t>
            </a:r>
            <a:r>
              <a:rPr lang="en-US" sz="2300" dirty="0" err="1">
                <a:solidFill>
                  <a:srgbClr val="0D0D0D"/>
                </a:solidFill>
                <a:latin typeface="Times New Roman" panose="02020603050405020304" pitchFamily="18" charset="0"/>
                <a:ea typeface="Times New Roman" panose="02020603050405020304" pitchFamily="18" charset="0"/>
              </a:rPr>
              <a:t>người</a:t>
            </a:r>
            <a:r>
              <a:rPr lang="en-US" sz="2300" dirty="0">
                <a:solidFill>
                  <a:srgbClr val="0D0D0D"/>
                </a:solidFill>
                <a:latin typeface="Times New Roman" panose="02020603050405020304" pitchFamily="18" charset="0"/>
                <a:ea typeface="Times New Roman" panose="02020603050405020304" pitchFamily="18" charset="0"/>
              </a:rPr>
              <a:t>. (</a:t>
            </a:r>
            <a:r>
              <a:rPr lang="en-US" sz="2300" dirty="0" err="1">
                <a:solidFill>
                  <a:srgbClr val="0D0D0D"/>
                </a:solidFill>
                <a:latin typeface="Times New Roman" panose="02020603050405020304" pitchFamily="18" charset="0"/>
                <a:ea typeface="Times New Roman" panose="02020603050405020304" pitchFamily="18" charset="0"/>
              </a:rPr>
              <a:t>Dẫn</a:t>
            </a:r>
            <a:r>
              <a:rPr lang="en-US" sz="2300" dirty="0">
                <a:solidFill>
                  <a:srgbClr val="0D0D0D"/>
                </a:solidFill>
                <a:latin typeface="Times New Roman" panose="02020603050405020304" pitchFamily="18" charset="0"/>
                <a:ea typeface="Times New Roman" panose="02020603050405020304" pitchFamily="18" charset="0"/>
              </a:rPr>
              <a:t> </a:t>
            </a:r>
            <a:r>
              <a:rPr lang="en-US" sz="2300" dirty="0" err="1">
                <a:solidFill>
                  <a:srgbClr val="0D0D0D"/>
                </a:solidFill>
                <a:latin typeface="Times New Roman" panose="02020603050405020304" pitchFamily="18" charset="0"/>
                <a:ea typeface="Times New Roman" panose="02020603050405020304" pitchFamily="18" charset="0"/>
              </a:rPr>
              <a:t>chứng</a:t>
            </a:r>
            <a:r>
              <a:rPr lang="en-US" sz="2300" dirty="0">
                <a:solidFill>
                  <a:srgbClr val="0D0D0D"/>
                </a:solidFill>
                <a:latin typeface="Times New Roman" panose="02020603050405020304" pitchFamily="18" charset="0"/>
                <a:ea typeface="Times New Roman" panose="02020603050405020304" pitchFamily="18" charset="0"/>
              </a:rPr>
              <a:t> </a:t>
            </a:r>
            <a:r>
              <a:rPr lang="en-US" sz="2300" dirty="0" err="1">
                <a:solidFill>
                  <a:srgbClr val="0D0D0D"/>
                </a:solidFill>
                <a:latin typeface="Times New Roman" panose="02020603050405020304" pitchFamily="18" charset="0"/>
                <a:ea typeface="Times New Roman" panose="02020603050405020304" pitchFamily="18" charset="0"/>
              </a:rPr>
              <a:t>về</a:t>
            </a:r>
            <a:r>
              <a:rPr lang="en-US" sz="2300" dirty="0">
                <a:solidFill>
                  <a:srgbClr val="0D0D0D"/>
                </a:solidFill>
                <a:latin typeface="Times New Roman" panose="02020603050405020304" pitchFamily="18" charset="0"/>
                <a:ea typeface="Times New Roman" panose="02020603050405020304" pitchFamily="18" charset="0"/>
              </a:rPr>
              <a:t> </a:t>
            </a:r>
            <a:r>
              <a:rPr lang="en-US" sz="2300" dirty="0" err="1">
                <a:solidFill>
                  <a:srgbClr val="0D0D0D"/>
                </a:solidFill>
                <a:latin typeface="Times New Roman" panose="02020603050405020304" pitchFamily="18" charset="0"/>
                <a:ea typeface="Times New Roman" panose="02020603050405020304" pitchFamily="18" charset="0"/>
              </a:rPr>
              <a:t>những</a:t>
            </a:r>
            <a:r>
              <a:rPr lang="en-US" sz="2300" dirty="0">
                <a:solidFill>
                  <a:srgbClr val="0D0D0D"/>
                </a:solidFill>
                <a:latin typeface="Times New Roman" panose="02020603050405020304" pitchFamily="18" charset="0"/>
                <a:ea typeface="Times New Roman" panose="02020603050405020304" pitchFamily="18" charset="0"/>
              </a:rPr>
              <a:t> </a:t>
            </a:r>
            <a:r>
              <a:rPr lang="en-US" sz="2300" dirty="0" err="1">
                <a:solidFill>
                  <a:srgbClr val="0D0D0D"/>
                </a:solidFill>
                <a:latin typeface="Times New Roman" panose="02020603050405020304" pitchFamily="18" charset="0"/>
                <a:ea typeface="Times New Roman" panose="02020603050405020304" pitchFamily="18" charset="0"/>
              </a:rPr>
              <a:t>người</a:t>
            </a:r>
            <a:r>
              <a:rPr lang="en-US" sz="2300" dirty="0">
                <a:solidFill>
                  <a:srgbClr val="0D0D0D"/>
                </a:solidFill>
                <a:latin typeface="Times New Roman" panose="02020603050405020304" pitchFamily="18" charset="0"/>
                <a:ea typeface="Times New Roman" panose="02020603050405020304" pitchFamily="18" charset="0"/>
              </a:rPr>
              <a:t> </a:t>
            </a:r>
            <a:r>
              <a:rPr lang="en-US" sz="2300" dirty="0" err="1">
                <a:solidFill>
                  <a:srgbClr val="0D0D0D"/>
                </a:solidFill>
                <a:latin typeface="Times New Roman" panose="02020603050405020304" pitchFamily="18" charset="0"/>
                <a:ea typeface="Times New Roman" panose="02020603050405020304" pitchFamily="18" charset="0"/>
              </a:rPr>
              <a:t>khuyết</a:t>
            </a:r>
            <a:r>
              <a:rPr lang="en-US" sz="2300" dirty="0">
                <a:solidFill>
                  <a:srgbClr val="0D0D0D"/>
                </a:solidFill>
                <a:latin typeface="Times New Roman" panose="02020603050405020304" pitchFamily="18" charset="0"/>
                <a:ea typeface="Times New Roman" panose="02020603050405020304" pitchFamily="18" charset="0"/>
              </a:rPr>
              <a:t> </a:t>
            </a:r>
            <a:r>
              <a:rPr lang="en-US" sz="2300" dirty="0" err="1">
                <a:solidFill>
                  <a:srgbClr val="0D0D0D"/>
                </a:solidFill>
                <a:latin typeface="Times New Roman" panose="02020603050405020304" pitchFamily="18" charset="0"/>
                <a:ea typeface="Times New Roman" panose="02020603050405020304" pitchFamily="18" charset="0"/>
              </a:rPr>
              <a:t>tật</a:t>
            </a:r>
            <a:r>
              <a:rPr lang="en-US" sz="2300" dirty="0">
                <a:solidFill>
                  <a:srgbClr val="0D0D0D"/>
                </a:solidFill>
                <a:latin typeface="Times New Roman" panose="02020603050405020304" pitchFamily="18" charset="0"/>
                <a:ea typeface="Times New Roman" panose="02020603050405020304" pitchFamily="18" charset="0"/>
              </a:rPr>
              <a:t>, </a:t>
            </a:r>
            <a:r>
              <a:rPr lang="en-US" sz="2300" dirty="0" err="1">
                <a:solidFill>
                  <a:srgbClr val="0D0D0D"/>
                </a:solidFill>
                <a:latin typeface="Times New Roman" panose="02020603050405020304" pitchFamily="18" charset="0"/>
                <a:ea typeface="Times New Roman" panose="02020603050405020304" pitchFamily="18" charset="0"/>
              </a:rPr>
              <a:t>khác</a:t>
            </a:r>
            <a:r>
              <a:rPr lang="en-US" sz="2300" dirty="0">
                <a:solidFill>
                  <a:srgbClr val="0D0D0D"/>
                </a:solidFill>
                <a:latin typeface="Times New Roman" panose="02020603050405020304" pitchFamily="18" charset="0"/>
                <a:ea typeface="Times New Roman" panose="02020603050405020304" pitchFamily="18" charset="0"/>
              </a:rPr>
              <a:t> </a:t>
            </a:r>
            <a:r>
              <a:rPr lang="en-US" sz="2300" dirty="0" err="1">
                <a:solidFill>
                  <a:srgbClr val="0D0D0D"/>
                </a:solidFill>
                <a:latin typeface="Times New Roman" panose="02020603050405020304" pitchFamily="18" charset="0"/>
                <a:ea typeface="Times New Roman" panose="02020603050405020304" pitchFamily="18" charset="0"/>
              </a:rPr>
              <a:t>biệt</a:t>
            </a:r>
            <a:r>
              <a:rPr lang="en-US" sz="2300" dirty="0">
                <a:solidFill>
                  <a:srgbClr val="0D0D0D"/>
                </a:solidFill>
                <a:latin typeface="Times New Roman" panose="02020603050405020304" pitchFamily="18" charset="0"/>
                <a:ea typeface="Times New Roman" panose="02020603050405020304" pitchFamily="18" charset="0"/>
              </a:rPr>
              <a:t> </a:t>
            </a:r>
            <a:r>
              <a:rPr lang="en-US" sz="2300" dirty="0" err="1">
                <a:solidFill>
                  <a:srgbClr val="0D0D0D"/>
                </a:solidFill>
                <a:latin typeface="Times New Roman" panose="02020603050405020304" pitchFamily="18" charset="0"/>
                <a:ea typeface="Times New Roman" panose="02020603050405020304" pitchFamily="18" charset="0"/>
              </a:rPr>
              <a:t>về</a:t>
            </a:r>
            <a:r>
              <a:rPr lang="en-US" sz="2300" dirty="0">
                <a:solidFill>
                  <a:srgbClr val="0D0D0D"/>
                </a:solidFill>
                <a:latin typeface="Times New Roman" panose="02020603050405020304" pitchFamily="18" charset="0"/>
                <a:ea typeface="Times New Roman" panose="02020603050405020304" pitchFamily="18" charset="0"/>
              </a:rPr>
              <a:t> </a:t>
            </a:r>
            <a:r>
              <a:rPr lang="en-US" sz="2300" dirty="0" err="1">
                <a:solidFill>
                  <a:srgbClr val="0D0D0D"/>
                </a:solidFill>
                <a:latin typeface="Times New Roman" panose="02020603050405020304" pitchFamily="18" charset="0"/>
                <a:ea typeface="Times New Roman" panose="02020603050405020304" pitchFamily="18" charset="0"/>
              </a:rPr>
              <a:t>ngoại</a:t>
            </a:r>
            <a:r>
              <a:rPr lang="en-US" sz="2300" dirty="0">
                <a:solidFill>
                  <a:srgbClr val="0D0D0D"/>
                </a:solidFill>
                <a:latin typeface="Times New Roman" panose="02020603050405020304" pitchFamily="18" charset="0"/>
                <a:ea typeface="Times New Roman" panose="02020603050405020304" pitchFamily="18" charset="0"/>
              </a:rPr>
              <a:t> </a:t>
            </a:r>
            <a:r>
              <a:rPr lang="en-US" sz="2300" dirty="0" err="1">
                <a:solidFill>
                  <a:srgbClr val="0D0D0D"/>
                </a:solidFill>
                <a:latin typeface="Times New Roman" panose="02020603050405020304" pitchFamily="18" charset="0"/>
                <a:ea typeface="Times New Roman" panose="02020603050405020304" pitchFamily="18" charset="0"/>
              </a:rPr>
              <a:t>hình</a:t>
            </a:r>
            <a:r>
              <a:rPr lang="en-US" sz="2300" dirty="0">
                <a:solidFill>
                  <a:srgbClr val="0D0D0D"/>
                </a:solidFill>
                <a:latin typeface="Times New Roman" panose="02020603050405020304" pitchFamily="18" charset="0"/>
                <a:ea typeface="Times New Roman" panose="02020603050405020304" pitchFamily="18" charset="0"/>
              </a:rPr>
              <a:t> </a:t>
            </a:r>
            <a:r>
              <a:rPr lang="en-US" sz="2300" dirty="0" err="1">
                <a:solidFill>
                  <a:srgbClr val="0D0D0D"/>
                </a:solidFill>
                <a:latin typeface="Times New Roman" panose="02020603050405020304" pitchFamily="18" charset="0"/>
                <a:ea typeface="Times New Roman" panose="02020603050405020304" pitchFamily="18" charset="0"/>
              </a:rPr>
              <a:t>nhưng</a:t>
            </a:r>
            <a:r>
              <a:rPr lang="en-US" sz="2300" dirty="0">
                <a:solidFill>
                  <a:srgbClr val="0D0D0D"/>
                </a:solidFill>
                <a:latin typeface="Times New Roman" panose="02020603050405020304" pitchFamily="18" charset="0"/>
                <a:ea typeface="Times New Roman" panose="02020603050405020304" pitchFamily="18" charset="0"/>
              </a:rPr>
              <a:t> </a:t>
            </a:r>
            <a:r>
              <a:rPr lang="en-US" sz="2300" dirty="0" err="1">
                <a:solidFill>
                  <a:srgbClr val="0D0D0D"/>
                </a:solidFill>
                <a:latin typeface="Times New Roman" panose="02020603050405020304" pitchFamily="18" charset="0"/>
                <a:ea typeface="Times New Roman" panose="02020603050405020304" pitchFamily="18" charset="0"/>
              </a:rPr>
              <a:t>vẫn</a:t>
            </a:r>
            <a:r>
              <a:rPr lang="en-US" sz="2300" dirty="0">
                <a:solidFill>
                  <a:srgbClr val="0D0D0D"/>
                </a:solidFill>
                <a:latin typeface="Times New Roman" panose="02020603050405020304" pitchFamily="18" charset="0"/>
                <a:ea typeface="Times New Roman" panose="02020603050405020304" pitchFamily="18" charset="0"/>
              </a:rPr>
              <a:t> </a:t>
            </a:r>
            <a:r>
              <a:rPr lang="en-US" sz="2300" dirty="0" err="1">
                <a:solidFill>
                  <a:srgbClr val="0D0D0D"/>
                </a:solidFill>
                <a:latin typeface="Times New Roman" panose="02020603050405020304" pitchFamily="18" charset="0"/>
                <a:ea typeface="Times New Roman" panose="02020603050405020304" pitchFamily="18" charset="0"/>
              </a:rPr>
              <a:t>làm</a:t>
            </a:r>
            <a:r>
              <a:rPr lang="en-US" sz="2300" dirty="0">
                <a:solidFill>
                  <a:srgbClr val="0D0D0D"/>
                </a:solidFill>
                <a:latin typeface="Times New Roman" panose="02020603050405020304" pitchFamily="18" charset="0"/>
                <a:ea typeface="Times New Roman" panose="02020603050405020304" pitchFamily="18" charset="0"/>
              </a:rPr>
              <a:t> </a:t>
            </a:r>
            <a:r>
              <a:rPr lang="en-US" sz="2300" dirty="0" err="1">
                <a:solidFill>
                  <a:srgbClr val="0D0D0D"/>
                </a:solidFill>
                <a:latin typeface="Times New Roman" panose="02020603050405020304" pitchFamily="18" charset="0"/>
                <a:ea typeface="Times New Roman" panose="02020603050405020304" pitchFamily="18" charset="0"/>
              </a:rPr>
              <a:t>nên</a:t>
            </a:r>
            <a:r>
              <a:rPr lang="en-US" sz="2300" dirty="0">
                <a:solidFill>
                  <a:srgbClr val="0D0D0D"/>
                </a:solidFill>
                <a:latin typeface="Times New Roman" panose="02020603050405020304" pitchFamily="18" charset="0"/>
                <a:ea typeface="Times New Roman" panose="02020603050405020304" pitchFamily="18" charset="0"/>
              </a:rPr>
              <a:t> </a:t>
            </a:r>
            <a:r>
              <a:rPr lang="en-US" sz="2300" dirty="0" err="1">
                <a:solidFill>
                  <a:srgbClr val="0D0D0D"/>
                </a:solidFill>
                <a:latin typeface="Times New Roman" panose="02020603050405020304" pitchFamily="18" charset="0"/>
                <a:ea typeface="Times New Roman" panose="02020603050405020304" pitchFamily="18" charset="0"/>
              </a:rPr>
              <a:t>những</a:t>
            </a:r>
            <a:r>
              <a:rPr lang="en-US" sz="2300" dirty="0">
                <a:solidFill>
                  <a:srgbClr val="0D0D0D"/>
                </a:solidFill>
                <a:latin typeface="Times New Roman" panose="02020603050405020304" pitchFamily="18" charset="0"/>
                <a:ea typeface="Times New Roman" panose="02020603050405020304" pitchFamily="18" charset="0"/>
              </a:rPr>
              <a:t> </a:t>
            </a:r>
            <a:r>
              <a:rPr lang="en-US" sz="2300" dirty="0" err="1">
                <a:solidFill>
                  <a:srgbClr val="0D0D0D"/>
                </a:solidFill>
                <a:latin typeface="Times New Roman" panose="02020603050405020304" pitchFamily="18" charset="0"/>
                <a:ea typeface="Times New Roman" panose="02020603050405020304" pitchFamily="18" charset="0"/>
              </a:rPr>
              <a:t>điệu</a:t>
            </a:r>
            <a:r>
              <a:rPr lang="en-US" sz="2300" dirty="0">
                <a:solidFill>
                  <a:srgbClr val="0D0D0D"/>
                </a:solidFill>
                <a:latin typeface="Times New Roman" panose="02020603050405020304" pitchFamily="18" charset="0"/>
                <a:ea typeface="Times New Roman" panose="02020603050405020304" pitchFamily="18" charset="0"/>
              </a:rPr>
              <a:t> phi </a:t>
            </a:r>
            <a:r>
              <a:rPr lang="en-US" sz="2300" dirty="0" err="1">
                <a:solidFill>
                  <a:srgbClr val="0D0D0D"/>
                </a:solidFill>
                <a:latin typeface="Times New Roman" panose="02020603050405020304" pitchFamily="18" charset="0"/>
                <a:ea typeface="Times New Roman" panose="02020603050405020304" pitchFamily="18" charset="0"/>
              </a:rPr>
              <a:t>thường</a:t>
            </a:r>
            <a:r>
              <a:rPr lang="en-US" sz="2300" dirty="0">
                <a:solidFill>
                  <a:srgbClr val="0D0D0D"/>
                </a:solidFill>
                <a:latin typeface="Times New Roman" panose="02020603050405020304" pitchFamily="18" charset="0"/>
                <a:ea typeface="Times New Roman" panose="02020603050405020304" pitchFamily="18" charset="0"/>
              </a:rPr>
              <a:t>, </a:t>
            </a:r>
            <a:r>
              <a:rPr lang="en-US" sz="2300" dirty="0" err="1">
                <a:solidFill>
                  <a:srgbClr val="0D0D0D"/>
                </a:solidFill>
                <a:latin typeface="Times New Roman" panose="02020603050405020304" pitchFamily="18" charset="0"/>
                <a:ea typeface="Times New Roman" panose="02020603050405020304" pitchFamily="18" charset="0"/>
              </a:rPr>
              <a:t>được</a:t>
            </a:r>
            <a:r>
              <a:rPr lang="en-US" sz="2300" dirty="0">
                <a:solidFill>
                  <a:srgbClr val="0D0D0D"/>
                </a:solidFill>
                <a:latin typeface="Times New Roman" panose="02020603050405020304" pitchFamily="18" charset="0"/>
                <a:ea typeface="Times New Roman" panose="02020603050405020304" pitchFamily="18" charset="0"/>
              </a:rPr>
              <a:t> </a:t>
            </a:r>
            <a:r>
              <a:rPr lang="en-US" sz="2300" dirty="0" err="1">
                <a:solidFill>
                  <a:srgbClr val="0D0D0D"/>
                </a:solidFill>
                <a:latin typeface="Times New Roman" panose="02020603050405020304" pitchFamily="18" charset="0"/>
                <a:ea typeface="Times New Roman" panose="02020603050405020304" pitchFamily="18" charset="0"/>
              </a:rPr>
              <a:t>mọi</a:t>
            </a:r>
            <a:r>
              <a:rPr lang="en-US" sz="2300" dirty="0">
                <a:solidFill>
                  <a:srgbClr val="0D0D0D"/>
                </a:solidFill>
                <a:latin typeface="Times New Roman" panose="02020603050405020304" pitchFamily="18" charset="0"/>
                <a:ea typeface="Times New Roman" panose="02020603050405020304" pitchFamily="18" charset="0"/>
              </a:rPr>
              <a:t> </a:t>
            </a:r>
            <a:r>
              <a:rPr lang="en-US" sz="2300" dirty="0" err="1">
                <a:solidFill>
                  <a:srgbClr val="0D0D0D"/>
                </a:solidFill>
                <a:latin typeface="Times New Roman" panose="02020603050405020304" pitchFamily="18" charset="0"/>
                <a:ea typeface="Times New Roman" panose="02020603050405020304" pitchFamily="18" charset="0"/>
              </a:rPr>
              <a:t>người</a:t>
            </a:r>
            <a:r>
              <a:rPr lang="en-US" sz="2300" dirty="0">
                <a:solidFill>
                  <a:srgbClr val="0D0D0D"/>
                </a:solidFill>
                <a:latin typeface="Times New Roman" panose="02020603050405020304" pitchFamily="18" charset="0"/>
                <a:ea typeface="Times New Roman" panose="02020603050405020304" pitchFamily="18" charset="0"/>
              </a:rPr>
              <a:t> </a:t>
            </a:r>
            <a:r>
              <a:rPr lang="en-US" sz="2300" dirty="0" err="1">
                <a:solidFill>
                  <a:srgbClr val="0D0D0D"/>
                </a:solidFill>
                <a:latin typeface="Times New Roman" panose="02020603050405020304" pitchFamily="18" charset="0"/>
                <a:ea typeface="Times New Roman" panose="02020603050405020304" pitchFamily="18" charset="0"/>
              </a:rPr>
              <a:t>tôn</a:t>
            </a:r>
            <a:r>
              <a:rPr lang="en-US" sz="2300" dirty="0">
                <a:solidFill>
                  <a:srgbClr val="0D0D0D"/>
                </a:solidFill>
                <a:latin typeface="Times New Roman" panose="02020603050405020304" pitchFamily="18" charset="0"/>
                <a:ea typeface="Times New Roman" panose="02020603050405020304" pitchFamily="18" charset="0"/>
              </a:rPr>
              <a:t> </a:t>
            </a:r>
            <a:r>
              <a:rPr lang="en-US" sz="2300" dirty="0" err="1">
                <a:solidFill>
                  <a:srgbClr val="0D0D0D"/>
                </a:solidFill>
                <a:latin typeface="Times New Roman" panose="02020603050405020304" pitchFamily="18" charset="0"/>
                <a:ea typeface="Times New Roman" panose="02020603050405020304" pitchFamily="18" charset="0"/>
              </a:rPr>
              <a:t>trọng</a:t>
            </a:r>
            <a:r>
              <a:rPr lang="en-US" sz="2300" dirty="0">
                <a:solidFill>
                  <a:srgbClr val="0D0D0D"/>
                </a:solidFill>
                <a:latin typeface="Times New Roman" panose="02020603050405020304" pitchFamily="18" charset="0"/>
                <a:ea typeface="Times New Roman" panose="02020603050405020304" pitchFamily="18" charset="0"/>
              </a:rPr>
              <a:t>, </a:t>
            </a:r>
            <a:r>
              <a:rPr lang="en-US" sz="2300" dirty="0" err="1">
                <a:solidFill>
                  <a:srgbClr val="0D0D0D"/>
                </a:solidFill>
                <a:latin typeface="Times New Roman" panose="02020603050405020304" pitchFamily="18" charset="0"/>
                <a:ea typeface="Times New Roman" panose="02020603050405020304" pitchFamily="18" charset="0"/>
              </a:rPr>
              <a:t>ngợi</a:t>
            </a:r>
            <a:r>
              <a:rPr lang="en-US" sz="2300" dirty="0">
                <a:solidFill>
                  <a:srgbClr val="0D0D0D"/>
                </a:solidFill>
                <a:latin typeface="Times New Roman" panose="02020603050405020304" pitchFamily="18" charset="0"/>
                <a:ea typeface="Times New Roman" panose="02020603050405020304" pitchFamily="18" charset="0"/>
              </a:rPr>
              <a:t> ca).</a:t>
            </a:r>
            <a:endParaRPr lang="en-US" sz="2300" dirty="0">
              <a:latin typeface="Times New Roman" panose="02020603050405020304" pitchFamily="18" charset="0"/>
              <a:ea typeface="Times New Roman" panose="02020603050405020304" pitchFamily="18" charset="0"/>
            </a:endParaRPr>
          </a:p>
          <a:p>
            <a:pPr>
              <a:spcAft>
                <a:spcPts val="1200"/>
              </a:spcAft>
            </a:pPr>
            <a:r>
              <a:rPr lang="vi-VN" sz="2300" dirty="0">
                <a:solidFill>
                  <a:srgbClr val="0D0D0D"/>
                </a:solidFill>
                <a:latin typeface="Times New Roman" panose="02020603050405020304" pitchFamily="18" charset="0"/>
                <a:ea typeface="Times New Roman" panose="02020603050405020304" pitchFamily="18" charset="0"/>
              </a:rPr>
              <a:t>+ Có nên đánh giá một người bằng ngoại hình không? Điều gì tạo nên và quyết định giá trị của một người?</a:t>
            </a:r>
            <a:endParaRPr lang="en-US" sz="23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46299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1000"/>
                                        <p:tgtEl>
                                          <p:spTgt spid="5">
                                            <p:txEl>
                                              <p:pRg st="5" end="5"/>
                                            </p:txEl>
                                          </p:spTgt>
                                        </p:tgtEl>
                                      </p:cBhvr>
                                    </p:animEffect>
                                    <p:anim calcmode="lin" valueType="num">
                                      <p:cBhvr>
                                        <p:cTn id="4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Effect transition="in" filter="fade">
                                      <p:cBhvr>
                                        <p:cTn id="49" dur="1000"/>
                                        <p:tgtEl>
                                          <p:spTgt spid="5">
                                            <p:txEl>
                                              <p:pRg st="6" end="6"/>
                                            </p:txEl>
                                          </p:spTgt>
                                        </p:tgtEl>
                                      </p:cBhvr>
                                    </p:animEffect>
                                    <p:anim calcmode="lin" valueType="num">
                                      <p:cBhvr>
                                        <p:cTn id="50"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5">
                                            <p:txEl>
                                              <p:pRg st="7" end="7"/>
                                            </p:txEl>
                                          </p:spTgt>
                                        </p:tgtEl>
                                        <p:attrNameLst>
                                          <p:attrName>style.visibility</p:attrName>
                                        </p:attrNameLst>
                                      </p:cBhvr>
                                      <p:to>
                                        <p:strVal val="visible"/>
                                      </p:to>
                                    </p:set>
                                    <p:animEffect transition="in" filter="fade">
                                      <p:cBhvr>
                                        <p:cTn id="56" dur="1000"/>
                                        <p:tgtEl>
                                          <p:spTgt spid="5">
                                            <p:txEl>
                                              <p:pRg st="7" end="7"/>
                                            </p:txEl>
                                          </p:spTgt>
                                        </p:tgtEl>
                                      </p:cBhvr>
                                    </p:animEffect>
                                    <p:anim calcmode="lin" valueType="num">
                                      <p:cBhvr>
                                        <p:cTn id="57"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7480"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92100" algn="l" defTabSz="91440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Văn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bản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1: ĐÊM NAY BÁC KHÔNG NGỦ </a:t>
            </a:r>
            <a:endPar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Segoe UI" panose="020B0502040204020203" pitchFamily="34" charset="0"/>
              <a:cs typeface="+mn-cs"/>
            </a:endParaRPr>
          </a:p>
          <a:p>
            <a:pPr marL="0" marR="0" lvl="0" indent="292100" algn="l" defTabSz="91440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Minh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Huệ</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14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4332528" y="911497"/>
            <a:ext cx="369998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ĐỌC HIỂU VĂN 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791012" y="1439430"/>
            <a:ext cx="8256106" cy="523220"/>
          </a:xfrm>
          <a:prstGeom prst="rect">
            <a:avLst/>
          </a:prstGeom>
        </p:spPr>
        <p:txBody>
          <a:bodyPr wrap="none">
            <a:spAutoFit/>
          </a:bodyPr>
          <a:lstStyle/>
          <a:p>
            <a:pPr marR="182880">
              <a:spcAft>
                <a:spcPts val="0"/>
              </a:spcAft>
            </a:pPr>
            <a:r>
              <a:rPr lang="en-US" sz="2800" b="1" dirty="0">
                <a:solidFill>
                  <a:srgbClr val="0070C0"/>
                </a:solidFill>
                <a:latin typeface="Times New Roman" panose="02020603050405020304" pitchFamily="18" charset="0"/>
                <a:ea typeface="Times New Roman" panose="02020603050405020304" pitchFamily="18" charset="0"/>
              </a:rPr>
              <a:t>2. </a:t>
            </a:r>
            <a:r>
              <a:rPr lang="en-US" sz="2800" b="1" dirty="0" err="1">
                <a:solidFill>
                  <a:srgbClr val="0070C0"/>
                </a:solidFill>
                <a:latin typeface="Times New Roman" panose="02020603050405020304" pitchFamily="18" charset="0"/>
                <a:ea typeface="Times New Roman" panose="02020603050405020304" pitchFamily="18" charset="0"/>
              </a:rPr>
              <a:t>Hình</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ảnh</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Bác</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Hồ</a:t>
            </a:r>
            <a:r>
              <a:rPr lang="en-US" sz="2800" b="1" dirty="0">
                <a:solidFill>
                  <a:srgbClr val="0070C0"/>
                </a:solidFill>
                <a:latin typeface="Times New Roman" panose="02020603050405020304" pitchFamily="18" charset="0"/>
                <a:ea typeface="Times New Roman" panose="02020603050405020304" pitchFamily="18" charset="0"/>
              </a:rPr>
              <a:t> </a:t>
            </a:r>
            <a:r>
              <a:rPr lang="vi-VN" sz="2800" b="1" dirty="0">
                <a:solidFill>
                  <a:srgbClr val="0070C0"/>
                </a:solidFill>
                <a:latin typeface="Times New Roman" panose="02020603050405020304" pitchFamily="18" charset="0"/>
                <a:ea typeface="Times New Roman" panose="02020603050405020304" pitchFamily="18" charset="0"/>
              </a:rPr>
              <a:t>qua cảm nhận của anh đội viên</a:t>
            </a:r>
            <a:endParaRPr lang="en-US" sz="2800" dirty="0">
              <a:effectLst/>
              <a:latin typeface="Times New Roman" panose="02020603050405020304" pitchFamily="18" charset="0"/>
              <a:ea typeface="Times New Roman" panose="02020603050405020304" pitchFamily="18" charset="0"/>
            </a:endParaRPr>
          </a:p>
        </p:txBody>
      </p:sp>
      <p:pic>
        <p:nvPicPr>
          <p:cNvPr id="9" name="Picture 8"/>
          <p:cNvPicPr>
            <a:picLocks noChangeAspect="1"/>
          </p:cNvPicPr>
          <p:nvPr/>
        </p:nvPicPr>
        <p:blipFill>
          <a:blip r:embed="rId11"/>
          <a:stretch>
            <a:fillRect/>
          </a:stretch>
        </p:blipFill>
        <p:spPr>
          <a:xfrm>
            <a:off x="494070" y="2303680"/>
            <a:ext cx="4572000" cy="3429000"/>
          </a:xfrm>
          <a:prstGeom prst="rect">
            <a:avLst/>
          </a:prstGeom>
        </p:spPr>
      </p:pic>
      <p:sp>
        <p:nvSpPr>
          <p:cNvPr id="17" name="Rectangle 16"/>
          <p:cNvSpPr/>
          <p:nvPr/>
        </p:nvSpPr>
        <p:spPr>
          <a:xfrm>
            <a:off x="5184054" y="2292092"/>
            <a:ext cx="6096000" cy="3256533"/>
          </a:xfrm>
          <a:prstGeom prst="rect">
            <a:avLst/>
          </a:prstGeom>
        </p:spPr>
        <p:txBody>
          <a:bodyPr>
            <a:spAutoFit/>
          </a:bodyPr>
          <a:lstStyle/>
          <a:p>
            <a:pPr>
              <a:lnSpc>
                <a:spcPct val="115000"/>
              </a:lnSpc>
              <a:spcAft>
                <a:spcPts val="0"/>
              </a:spcAft>
              <a:tabLst>
                <a:tab pos="1386840" algn="l"/>
              </a:tabLst>
            </a:pPr>
            <a:r>
              <a:rPr lang="en-US" sz="2800" b="1" dirty="0">
                <a:solidFill>
                  <a:srgbClr val="0D0D0D"/>
                </a:solidFill>
                <a:latin typeface="Times New Roman" panose="02020603050405020304" pitchFamily="18" charset="0"/>
                <a:ea typeface="MS Mincho"/>
              </a:rPr>
              <a:t>VÒNG 1</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Nhóm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chuyên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gia</a:t>
            </a:r>
            <a:r>
              <a:rPr lang="en-US" sz="2800" dirty="0">
                <a:solidFill>
                  <a:srgbClr val="0D0D0D"/>
                </a:solidFill>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algn="just">
              <a:lnSpc>
                <a:spcPct val="115000"/>
              </a:lnSpc>
              <a:spcBef>
                <a:spcPts val="600"/>
              </a:spcBef>
              <a:spcAft>
                <a:spcPts val="0"/>
              </a:spcAft>
            </a:pPr>
            <a:r>
              <a:rPr lang="en-US" sz="2800" b="1" dirty="0" err="1">
                <a:latin typeface="Times New Roman" panose="02020603050405020304" pitchFamily="18" charset="0"/>
                <a:ea typeface="Times New Roman" panose="02020603050405020304" pitchFamily="18" charset="0"/>
              </a:rPr>
              <a:t>Nhiệm</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vụ</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Hoàn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thành</a:t>
            </a:r>
            <a:r>
              <a:rPr lang="en-US" sz="2800" dirty="0">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phiếu</a:t>
            </a:r>
            <a:r>
              <a:rPr lang="en-US" sz="2800" dirty="0">
                <a:solidFill>
                  <a:srgbClr val="FF0000"/>
                </a:solidFill>
                <a:latin typeface="Times New Roman" panose="02020603050405020304" pitchFamily="18" charset="0"/>
                <a:ea typeface="Times New Roman" panose="02020603050405020304" pitchFamily="18" charset="0"/>
              </a:rPr>
              <a:t> HT </a:t>
            </a:r>
            <a:r>
              <a:rPr lang="en-US" sz="2800" dirty="0" err="1">
                <a:solidFill>
                  <a:srgbClr val="FF0000"/>
                </a:solidFill>
                <a:latin typeface="Times New Roman" panose="02020603050405020304" pitchFamily="18" charset="0"/>
                <a:ea typeface="Times New Roman" panose="02020603050405020304" pitchFamily="18" charset="0"/>
              </a:rPr>
              <a:t>số</a:t>
            </a:r>
            <a:r>
              <a:rPr lang="en-US" sz="2800" dirty="0">
                <a:solidFill>
                  <a:srgbClr val="FF0000"/>
                </a:solidFill>
                <a:latin typeface="Times New Roman" panose="02020603050405020304" pitchFamily="18" charset="0"/>
                <a:ea typeface="Times New Roman" panose="02020603050405020304" pitchFamily="18" charset="0"/>
              </a:rPr>
              <a:t> 01.</a:t>
            </a:r>
            <a:endParaRPr lang="en-US" sz="2800" dirty="0">
              <a:latin typeface="Times New Roman" panose="02020603050405020304" pitchFamily="18" charset="0"/>
              <a:ea typeface="Times New Roman" panose="02020603050405020304" pitchFamily="18" charset="0"/>
            </a:endParaRPr>
          </a:p>
          <a:p>
            <a:pPr algn="just">
              <a:lnSpc>
                <a:spcPct val="115000"/>
              </a:lnSpc>
              <a:spcBef>
                <a:spcPts val="600"/>
              </a:spcBef>
              <a:spcAft>
                <a:spcPts val="0"/>
              </a:spcAft>
            </a:pPr>
            <a:r>
              <a:rPr lang="en-US" sz="2800" u="sng" dirty="0" err="1">
                <a:latin typeface="Times New Roman" panose="02020603050405020304" pitchFamily="18" charset="0"/>
                <a:ea typeface="Times New Roman" panose="02020603050405020304" pitchFamily="18" charset="0"/>
              </a:rPr>
              <a:t>Nhóm</a:t>
            </a:r>
            <a:r>
              <a:rPr lang="en-US" sz="2800" u="sng" dirty="0">
                <a:latin typeface="Times New Roman" panose="02020603050405020304" pitchFamily="18" charset="0"/>
                <a:ea typeface="Times New Roman" panose="02020603050405020304" pitchFamily="18" charset="0"/>
              </a:rPr>
              <a:t> 1, 2:</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Tìm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hiểu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ảnh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anh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dậy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lần</a:t>
            </a:r>
            <a:r>
              <a:rPr lang="en-US" sz="2800" dirty="0">
                <a:latin typeface="Times New Roman" panose="02020603050405020304" pitchFamily="18" charset="0"/>
                <a:ea typeface="Times New Roman" panose="02020603050405020304" pitchFamily="18" charset="0"/>
              </a:rPr>
              <a:t> 1</a:t>
            </a:r>
          </a:p>
          <a:p>
            <a:pPr algn="just">
              <a:lnSpc>
                <a:spcPct val="115000"/>
              </a:lnSpc>
              <a:spcBef>
                <a:spcPts val="600"/>
              </a:spcBef>
              <a:spcAft>
                <a:spcPts val="0"/>
              </a:spcAft>
            </a:pPr>
            <a:r>
              <a:rPr lang="en-US" sz="2800" u="sng" dirty="0" err="1">
                <a:latin typeface="Times New Roman" panose="02020603050405020304" pitchFamily="18" charset="0"/>
                <a:ea typeface="Times New Roman" panose="02020603050405020304" pitchFamily="18" charset="0"/>
              </a:rPr>
              <a:t>Nhóm</a:t>
            </a:r>
            <a:r>
              <a:rPr lang="en-US" sz="2800" u="sng" dirty="0">
                <a:latin typeface="Times New Roman" panose="02020603050405020304" pitchFamily="18" charset="0"/>
                <a:ea typeface="Times New Roman" panose="02020603050405020304" pitchFamily="18" charset="0"/>
              </a:rPr>
              <a:t> 2, 4</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Tìm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hiểu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ảnh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anh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dậy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lần</a:t>
            </a:r>
            <a:r>
              <a:rPr lang="en-US" sz="2800" dirty="0">
                <a:latin typeface="Times New Roman" panose="02020603050405020304" pitchFamily="18" charset="0"/>
                <a:ea typeface="Times New Roman" panose="02020603050405020304" pitchFamily="18" charset="0"/>
              </a:rPr>
              <a:t> 3.</a:t>
            </a:r>
            <a:endParaRPr lang="en-US" sz="2800" dirty="0">
              <a:effectLst/>
              <a:latin typeface="Times New Roman" panose="02020603050405020304" pitchFamily="18" charset="0"/>
              <a:ea typeface="Times New Roman" panose="02020603050405020304" pitchFamily="18" charset="0"/>
            </a:endParaRPr>
          </a:p>
        </p:txBody>
      </p:sp>
      <p:sp>
        <p:nvSpPr>
          <p:cNvPr id="18" name="Plaque 17"/>
          <p:cNvSpPr/>
          <p:nvPr/>
        </p:nvSpPr>
        <p:spPr>
          <a:xfrm>
            <a:off x="1917289" y="5784296"/>
            <a:ext cx="1725561" cy="648929"/>
          </a:xfrm>
          <a:prstGeom prst="plaqu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atin typeface="Times New Roman" panose="02020603050405020304" pitchFamily="18" charset="0"/>
                <a:cs typeface="Times New Roman" panose="02020603050405020304" pitchFamily="18" charset="0"/>
              </a:rPr>
              <a:t>7 </a:t>
            </a:r>
            <a:r>
              <a:rPr lang="en-US" sz="2800" b="1" dirty="0" err="1" smtClean="0">
                <a:latin typeface="Times New Roman" panose="02020603050405020304" pitchFamily="18" charset="0"/>
                <a:cs typeface="Times New Roman" panose="02020603050405020304" pitchFamily="18" charset="0"/>
              </a:rPr>
              <a:t>phút</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0474815"/>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8508"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tab pos="1028700" algn="l"/>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NÓI VÀ NGHE</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TRÌNH BÀY Ý KIẾN VỀ MỘT VẤN ĐỀ</a:t>
            </a:r>
            <a:endParaRPr kumimoji="0" lang="en-US" sz="24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p:cNvPicPr>
            <a:picLocks noChangeAspect="1"/>
          </p:cNvPicPr>
          <p:nvPr/>
        </p:nvPicPr>
        <p:blipFill>
          <a:blip r:embed="rId11"/>
          <a:srcRect l="28794" t="100000" r="66874" b="-161"/>
          <a:stretch>
            <a:fillRect/>
          </a:stretch>
        </p:blipFill>
        <p:spPr>
          <a:xfrm>
            <a:off x="3632405" y="6162428"/>
            <a:ext cx="346588" cy="7378"/>
          </a:xfrm>
          <a:custGeom>
            <a:avLst/>
            <a:gdLst>
              <a:gd name="connsiteX0" fmla="*/ 0 w 346588"/>
              <a:gd name="connsiteY0" fmla="*/ 0 h 7378"/>
              <a:gd name="connsiteX1" fmla="*/ 346588 w 346588"/>
              <a:gd name="connsiteY1" fmla="*/ 0 h 7378"/>
              <a:gd name="connsiteX2" fmla="*/ 173294 w 346588"/>
              <a:gd name="connsiteY2" fmla="*/ 7378 h 7378"/>
              <a:gd name="connsiteX3" fmla="*/ 0 w 346588"/>
              <a:gd name="connsiteY3" fmla="*/ 0 h 7378"/>
            </a:gdLst>
            <a:ahLst/>
            <a:cxnLst>
              <a:cxn ang="0">
                <a:pos x="connsiteX0" y="connsiteY0"/>
              </a:cxn>
              <a:cxn ang="0">
                <a:pos x="connsiteX1" y="connsiteY1"/>
              </a:cxn>
              <a:cxn ang="0">
                <a:pos x="connsiteX2" y="connsiteY2"/>
              </a:cxn>
              <a:cxn ang="0">
                <a:pos x="connsiteX3" y="connsiteY3"/>
              </a:cxn>
            </a:cxnLst>
            <a:rect l="l" t="t" r="r" b="b"/>
            <a:pathLst>
              <a:path w="346588" h="7378">
                <a:moveTo>
                  <a:pt x="0" y="0"/>
                </a:moveTo>
                <a:lnTo>
                  <a:pt x="346588" y="0"/>
                </a:lnTo>
                <a:lnTo>
                  <a:pt x="173294" y="7378"/>
                </a:lnTo>
                <a:lnTo>
                  <a:pt x="0" y="0"/>
                </a:lnTo>
                <a:close/>
              </a:path>
            </a:pathLst>
          </a:custGeom>
        </p:spPr>
      </p:pic>
      <p:sp>
        <p:nvSpPr>
          <p:cNvPr id="2" name="Rectangle 1"/>
          <p:cNvSpPr/>
          <p:nvPr/>
        </p:nvSpPr>
        <p:spPr>
          <a:xfrm>
            <a:off x="4776890" y="936952"/>
            <a:ext cx="308930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thành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thức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666750" y="1918222"/>
            <a:ext cx="10858500" cy="4001095"/>
          </a:xfrm>
          <a:prstGeom prst="rect">
            <a:avLst/>
          </a:prstGeom>
        </p:spPr>
        <p:txBody>
          <a:bodyPr>
            <a:spAutoFit/>
          </a:bodyPr>
          <a:lstStyle/>
          <a:p>
            <a:pPr>
              <a:spcAft>
                <a:spcPts val="1200"/>
              </a:spcAft>
            </a:pPr>
            <a:r>
              <a:rPr lang="vi-VN" sz="2800" dirty="0">
                <a:solidFill>
                  <a:srgbClr val="0D0D0D"/>
                </a:solidFill>
                <a:latin typeface="Times New Roman" panose="02020603050405020304" pitchFamily="18" charset="0"/>
                <a:ea typeface="Times New Roman" panose="02020603050405020304" pitchFamily="18" charset="0"/>
              </a:rPr>
              <a:t>+ Có nên đánh giá một người bằng ngoại hình không? Điều gì tạo nên và quyết định giá trị của một người?</a:t>
            </a:r>
            <a:endParaRPr lang="en-US" sz="2800" dirty="0">
              <a:latin typeface="Times New Roman" panose="02020603050405020304" pitchFamily="18" charset="0"/>
              <a:ea typeface="Times New Roman" panose="02020603050405020304" pitchFamily="18" charset="0"/>
            </a:endParaRPr>
          </a:p>
          <a:p>
            <a:pPr>
              <a:spcAft>
                <a:spcPts val="1200"/>
              </a:spcAft>
            </a:pPr>
            <a:r>
              <a:rPr lang="en-US" sz="2800" dirty="0">
                <a:solidFill>
                  <a:srgbClr val="0D0D0D"/>
                </a:solidFill>
                <a:latin typeface="Times New Roman" panose="02020603050405020304" pitchFamily="18" charset="0"/>
                <a:ea typeface="Times New Roman" panose="02020603050405020304" pitchFamily="18" charset="0"/>
                <a:sym typeface="Wingdings" panose="05000000000000000000" pitchFamily="2" charset="2"/>
              </a:rPr>
              <a:t></a:t>
            </a:r>
            <a:r>
              <a:rPr lang="en-US" sz="2800" dirty="0" err="1">
                <a:solidFill>
                  <a:srgbClr val="0D0D0D"/>
                </a:solidFill>
                <a:latin typeface="Times New Roman" panose="02020603050405020304" pitchFamily="18" charset="0"/>
                <a:ea typeface="Times New Roman" panose="02020603050405020304" pitchFamily="18" charset="0"/>
              </a:rPr>
              <a:t>Chúng</a:t>
            </a:r>
            <a:r>
              <a:rPr lang="en-US" sz="2800" dirty="0">
                <a:solidFill>
                  <a:srgbClr val="0D0D0D"/>
                </a:solidFill>
                <a:latin typeface="Times New Roman" panose="02020603050405020304" pitchFamily="18" charset="0"/>
                <a:ea typeface="Times New Roman" panose="02020603050405020304" pitchFamily="18" charset="0"/>
              </a:rPr>
              <a:t> ta </a:t>
            </a:r>
            <a:r>
              <a:rPr lang="en-US" sz="2800" dirty="0" err="1">
                <a:solidFill>
                  <a:srgbClr val="0D0D0D"/>
                </a:solidFill>
                <a:latin typeface="Times New Roman" panose="02020603050405020304" pitchFamily="18" charset="0"/>
                <a:ea typeface="Times New Roman" panose="02020603050405020304" pitchFamily="18" charset="0"/>
              </a:rPr>
              <a:t>không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nên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đánh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giá</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một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người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bằng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ngoại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hình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bởi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giá</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trị</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một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người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được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quyết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định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bằng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vẻ</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đẹp</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tâm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hồn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năng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lực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phẩm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chất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cách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ứng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xử</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sự</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đóng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góp</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họ</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cộng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đồng</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spcAft>
                <a:spcPts val="1200"/>
              </a:spcAft>
            </a:pPr>
            <a:r>
              <a:rPr lang="vi-VN" sz="2800" dirty="0">
                <a:solidFill>
                  <a:srgbClr val="0D0D0D"/>
                </a:solidFill>
                <a:latin typeface="Times New Roman" panose="02020603050405020304" pitchFamily="18" charset="0"/>
                <a:ea typeface="Times New Roman" panose="02020603050405020304" pitchFamily="18" charset="0"/>
              </a:rPr>
              <a:t>+ Cần có thái độ như thế nào về ngoại hình của người khác?</a:t>
            </a:r>
            <a:endParaRPr lang="en-US" sz="2800" dirty="0">
              <a:latin typeface="Times New Roman" panose="02020603050405020304" pitchFamily="18" charset="0"/>
              <a:ea typeface="Times New Roman" panose="02020603050405020304" pitchFamily="18" charset="0"/>
            </a:endParaRPr>
          </a:p>
          <a:p>
            <a:pPr>
              <a:spcAft>
                <a:spcPts val="1200"/>
              </a:spcAft>
            </a:pPr>
            <a:r>
              <a:rPr lang="en-US" sz="2800" dirty="0">
                <a:solidFill>
                  <a:srgbClr val="0D0D0D"/>
                </a:solidFill>
                <a:latin typeface="Times New Roman" panose="02020603050405020304" pitchFamily="18" charset="0"/>
                <a:ea typeface="Times New Roman" panose="02020603050405020304" pitchFamily="18" charset="0"/>
              </a:rPr>
              <a:t>-&gt;</a:t>
            </a:r>
            <a:r>
              <a:rPr lang="en-US" sz="2800" dirty="0" err="1">
                <a:solidFill>
                  <a:srgbClr val="0D0D0D"/>
                </a:solidFill>
                <a:latin typeface="Times New Roman" panose="02020603050405020304" pitchFamily="18" charset="0"/>
                <a:ea typeface="Times New Roman" panose="02020603050405020304" pitchFamily="18" charset="0"/>
              </a:rPr>
              <a:t>Cần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tôn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trọng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ngoại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hình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người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hãy</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tự</a:t>
            </a:r>
            <a:r>
              <a:rPr lang="en-US" sz="2800" dirty="0">
                <a:solidFill>
                  <a:srgbClr val="0D0D0D"/>
                </a:solidFill>
                <a:latin typeface="Times New Roman" panose="02020603050405020304" pitchFamily="18" charset="0"/>
                <a:ea typeface="Times New Roman" panose="02020603050405020304" pitchFamily="18" charset="0"/>
              </a:rPr>
              <a:t> tin </a:t>
            </a:r>
            <a:r>
              <a:rPr lang="en-US" sz="2800" dirty="0" err="1">
                <a:solidFill>
                  <a:srgbClr val="0D0D0D"/>
                </a:solidFill>
                <a:latin typeface="Times New Roman" panose="02020603050405020304" pitchFamily="18" charset="0"/>
                <a:ea typeface="Times New Roman" panose="02020603050405020304" pitchFamily="18" charset="0"/>
              </a:rPr>
              <a:t>vào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ngoại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hình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bản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thân</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34855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8508"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tab pos="1028700" algn="l"/>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NÓI VÀ NGHE</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TRÌNH BÀY Ý KIẾN VỀ MỘT VẤN ĐỀ</a:t>
            </a:r>
            <a:endParaRPr kumimoji="0" lang="en-US" sz="24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p:cNvPicPr>
            <a:picLocks noChangeAspect="1"/>
          </p:cNvPicPr>
          <p:nvPr/>
        </p:nvPicPr>
        <p:blipFill>
          <a:blip r:embed="rId11"/>
          <a:srcRect l="28794" t="100000" r="66874" b="-161"/>
          <a:stretch>
            <a:fillRect/>
          </a:stretch>
        </p:blipFill>
        <p:spPr>
          <a:xfrm>
            <a:off x="3632405" y="6162428"/>
            <a:ext cx="346588" cy="7378"/>
          </a:xfrm>
          <a:custGeom>
            <a:avLst/>
            <a:gdLst>
              <a:gd name="connsiteX0" fmla="*/ 0 w 346588"/>
              <a:gd name="connsiteY0" fmla="*/ 0 h 7378"/>
              <a:gd name="connsiteX1" fmla="*/ 346588 w 346588"/>
              <a:gd name="connsiteY1" fmla="*/ 0 h 7378"/>
              <a:gd name="connsiteX2" fmla="*/ 173294 w 346588"/>
              <a:gd name="connsiteY2" fmla="*/ 7378 h 7378"/>
              <a:gd name="connsiteX3" fmla="*/ 0 w 346588"/>
              <a:gd name="connsiteY3" fmla="*/ 0 h 7378"/>
            </a:gdLst>
            <a:ahLst/>
            <a:cxnLst>
              <a:cxn ang="0">
                <a:pos x="connsiteX0" y="connsiteY0"/>
              </a:cxn>
              <a:cxn ang="0">
                <a:pos x="connsiteX1" y="connsiteY1"/>
              </a:cxn>
              <a:cxn ang="0">
                <a:pos x="connsiteX2" y="connsiteY2"/>
              </a:cxn>
              <a:cxn ang="0">
                <a:pos x="connsiteX3" y="connsiteY3"/>
              </a:cxn>
            </a:cxnLst>
            <a:rect l="l" t="t" r="r" b="b"/>
            <a:pathLst>
              <a:path w="346588" h="7378">
                <a:moveTo>
                  <a:pt x="0" y="0"/>
                </a:moveTo>
                <a:lnTo>
                  <a:pt x="346588" y="0"/>
                </a:lnTo>
                <a:lnTo>
                  <a:pt x="173294" y="7378"/>
                </a:lnTo>
                <a:lnTo>
                  <a:pt x="0" y="0"/>
                </a:lnTo>
                <a:close/>
              </a:path>
            </a:pathLst>
          </a:custGeom>
        </p:spPr>
      </p:pic>
      <p:sp>
        <p:nvSpPr>
          <p:cNvPr id="2" name="Rectangle 1"/>
          <p:cNvSpPr/>
          <p:nvPr/>
        </p:nvSpPr>
        <p:spPr>
          <a:xfrm>
            <a:off x="4776890" y="936952"/>
            <a:ext cx="308930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thành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thức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660400" y="1552675"/>
            <a:ext cx="10858500" cy="2896177"/>
          </a:xfrm>
          <a:prstGeom prst="rect">
            <a:avLst/>
          </a:prstGeom>
        </p:spPr>
        <p:txBody>
          <a:bodyPr>
            <a:spAutoFit/>
          </a:bodyPr>
          <a:lstStyle/>
          <a:p>
            <a:pPr>
              <a:lnSpc>
                <a:spcPct val="115000"/>
              </a:lnSpc>
              <a:spcAft>
                <a:spcPts val="0"/>
              </a:spcAft>
            </a:pPr>
            <a:r>
              <a:rPr lang="en-US" sz="2800" dirty="0" smtClean="0">
                <a:solidFill>
                  <a:srgbClr val="FF0000"/>
                </a:solidFill>
                <a:latin typeface="Times New Roman" panose="02020603050405020304" pitchFamily="18" charset="0"/>
                <a:ea typeface="MS Mincho"/>
              </a:rPr>
              <a:t>* </a:t>
            </a:r>
            <a:r>
              <a:rPr lang="en-US" sz="2800" b="1" dirty="0" err="1" smtClean="0">
                <a:solidFill>
                  <a:srgbClr val="FF0000"/>
                </a:solidFill>
                <a:latin typeface="Times New Roman" panose="02020603050405020304" pitchFamily="18" charset="0"/>
                <a:ea typeface="MS Mincho"/>
              </a:rPr>
              <a:t>Lập</a:t>
            </a:r>
            <a:r>
              <a:rPr lang="en-US" sz="2800" b="1" dirty="0" smtClean="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dàn</a:t>
            </a:r>
            <a:r>
              <a:rPr lang="en-US" sz="2800" b="1" dirty="0">
                <a:solidFill>
                  <a:srgbClr val="FF0000"/>
                </a:solidFill>
                <a:latin typeface="Times New Roman" panose="02020603050405020304" pitchFamily="18" charset="0"/>
                <a:ea typeface="MS Mincho"/>
              </a:rPr>
              <a:t> ý:</a:t>
            </a:r>
            <a:endParaRPr lang="en-US" sz="2800" dirty="0">
              <a:latin typeface="Times New Roman" panose="02020603050405020304" pitchFamily="18" charset="0"/>
              <a:ea typeface="Times New Roman" panose="02020603050405020304" pitchFamily="18" charset="0"/>
            </a:endParaRPr>
          </a:p>
          <a:p>
            <a:pPr>
              <a:spcAft>
                <a:spcPts val="1200"/>
              </a:spcAft>
            </a:pPr>
            <a:r>
              <a:rPr lang="vi-VN" sz="2800" dirty="0">
                <a:solidFill>
                  <a:srgbClr val="0D0D0D"/>
                </a:solidFill>
                <a:latin typeface="Times New Roman" panose="02020603050405020304" pitchFamily="18" charset="0"/>
                <a:ea typeface="Times New Roman" panose="02020603050405020304" pitchFamily="18" charset="0"/>
              </a:rPr>
              <a:t>+ </a:t>
            </a:r>
            <a:r>
              <a:rPr lang="vi-VN" sz="2800" b="1" dirty="0">
                <a:solidFill>
                  <a:srgbClr val="0D0D0D"/>
                </a:solidFill>
                <a:latin typeface="Times New Roman" panose="02020603050405020304" pitchFamily="18" charset="0"/>
                <a:ea typeface="Times New Roman" panose="02020603050405020304" pitchFamily="18" charset="0"/>
              </a:rPr>
              <a:t>Mở bài</a:t>
            </a:r>
            <a:r>
              <a:rPr lang="vi-VN" sz="2800" dirty="0">
                <a:solidFill>
                  <a:srgbClr val="0D0D0D"/>
                </a:solidFill>
                <a:latin typeface="Times New Roman" panose="02020603050405020304" pitchFamily="18" charset="0"/>
                <a:ea typeface="Times New Roman" panose="02020603050405020304" pitchFamily="18" charset="0"/>
              </a:rPr>
              <a:t>: Nêu vấn đề cần trình bày ý kiến (Ngoại hình có quan trọng hay không?).</a:t>
            </a:r>
            <a:endParaRPr lang="en-US" sz="2800" dirty="0">
              <a:latin typeface="Times New Roman" panose="02020603050405020304" pitchFamily="18" charset="0"/>
              <a:ea typeface="Times New Roman" panose="02020603050405020304" pitchFamily="18" charset="0"/>
            </a:endParaRPr>
          </a:p>
          <a:p>
            <a:pPr marL="91440" marR="182880" algn="just">
              <a:spcAft>
                <a:spcPts val="0"/>
              </a:spcAft>
            </a:pPr>
            <a:r>
              <a:rPr lang="en-US" sz="2800" dirty="0" err="1">
                <a:solidFill>
                  <a:srgbClr val="4A4A4A"/>
                </a:solidFill>
                <a:latin typeface="Times New Roman" panose="02020603050405020304" pitchFamily="18" charset="0"/>
                <a:ea typeface="Times New Roman" panose="02020603050405020304" pitchFamily="18" charset="0"/>
              </a:rPr>
              <a:t>Ví</a:t>
            </a:r>
            <a:r>
              <a:rPr lang="en-US" sz="2800" dirty="0">
                <a:solidFill>
                  <a:srgbClr val="4A4A4A"/>
                </a:solidFill>
                <a:latin typeface="Times New Roman" panose="02020603050405020304" pitchFamily="18" charset="0"/>
                <a:ea typeface="Times New Roman" panose="02020603050405020304" pitchFamily="18" charset="0"/>
              </a:rPr>
              <a:t> </a:t>
            </a:r>
            <a:r>
              <a:rPr lang="en-US" sz="2800" dirty="0" err="1">
                <a:solidFill>
                  <a:srgbClr val="4A4A4A"/>
                </a:solidFill>
                <a:latin typeface="Times New Roman" panose="02020603050405020304" pitchFamily="18" charset="0"/>
                <a:ea typeface="Times New Roman" panose="02020603050405020304" pitchFamily="18" charset="0"/>
              </a:rPr>
              <a:t>dụ</a:t>
            </a:r>
            <a:r>
              <a:rPr lang="en-US" sz="2800" dirty="0">
                <a:solidFill>
                  <a:srgbClr val="4A4A4A"/>
                </a:solidFill>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Từ bài </a:t>
            </a:r>
            <a:r>
              <a:rPr lang="vi-VN" sz="2800" i="1" dirty="0">
                <a:latin typeface="Times New Roman" panose="02020603050405020304" pitchFamily="18" charset="0"/>
                <a:ea typeface="Times New Roman" panose="02020603050405020304" pitchFamily="18" charset="0"/>
              </a:rPr>
              <a:t>Gấu con chân vòng kiềng</a:t>
            </a:r>
            <a:r>
              <a:rPr lang="vi-VN" sz="2800" dirty="0">
                <a:latin typeface="Times New Roman" panose="02020603050405020304" pitchFamily="18" charset="0"/>
                <a:ea typeface="Times New Roman" panose="02020603050405020304" pitchFamily="18" charset="0"/>
              </a:rPr>
              <a:t>, chúng ta rút ra bài học ngoại hình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con 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yếu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tố</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quyết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định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thành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mỗi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19219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8508"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tab pos="1028700" algn="l"/>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NÓI VÀ NGHE</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TRÌNH BÀY Ý KIẾN VỀ MỘT VẤN ĐỀ</a:t>
            </a:r>
            <a:endParaRPr kumimoji="0" lang="en-US" sz="24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p:cNvPicPr>
            <a:picLocks noChangeAspect="1"/>
          </p:cNvPicPr>
          <p:nvPr/>
        </p:nvPicPr>
        <p:blipFill>
          <a:blip r:embed="rId11"/>
          <a:srcRect l="28794" t="100000" r="66874" b="-161"/>
          <a:stretch>
            <a:fillRect/>
          </a:stretch>
        </p:blipFill>
        <p:spPr>
          <a:xfrm>
            <a:off x="3632405" y="6162428"/>
            <a:ext cx="346588" cy="7378"/>
          </a:xfrm>
          <a:custGeom>
            <a:avLst/>
            <a:gdLst>
              <a:gd name="connsiteX0" fmla="*/ 0 w 346588"/>
              <a:gd name="connsiteY0" fmla="*/ 0 h 7378"/>
              <a:gd name="connsiteX1" fmla="*/ 346588 w 346588"/>
              <a:gd name="connsiteY1" fmla="*/ 0 h 7378"/>
              <a:gd name="connsiteX2" fmla="*/ 173294 w 346588"/>
              <a:gd name="connsiteY2" fmla="*/ 7378 h 7378"/>
              <a:gd name="connsiteX3" fmla="*/ 0 w 346588"/>
              <a:gd name="connsiteY3" fmla="*/ 0 h 7378"/>
            </a:gdLst>
            <a:ahLst/>
            <a:cxnLst>
              <a:cxn ang="0">
                <a:pos x="connsiteX0" y="connsiteY0"/>
              </a:cxn>
              <a:cxn ang="0">
                <a:pos x="connsiteX1" y="connsiteY1"/>
              </a:cxn>
              <a:cxn ang="0">
                <a:pos x="connsiteX2" y="connsiteY2"/>
              </a:cxn>
              <a:cxn ang="0">
                <a:pos x="connsiteX3" y="connsiteY3"/>
              </a:cxn>
            </a:cxnLst>
            <a:rect l="l" t="t" r="r" b="b"/>
            <a:pathLst>
              <a:path w="346588" h="7378">
                <a:moveTo>
                  <a:pt x="0" y="0"/>
                </a:moveTo>
                <a:lnTo>
                  <a:pt x="346588" y="0"/>
                </a:lnTo>
                <a:lnTo>
                  <a:pt x="173294" y="7378"/>
                </a:lnTo>
                <a:lnTo>
                  <a:pt x="0" y="0"/>
                </a:lnTo>
                <a:close/>
              </a:path>
            </a:pathLst>
          </a:custGeom>
        </p:spPr>
      </p:pic>
      <p:sp>
        <p:nvSpPr>
          <p:cNvPr id="2" name="Rectangle 1"/>
          <p:cNvSpPr/>
          <p:nvPr/>
        </p:nvSpPr>
        <p:spPr>
          <a:xfrm>
            <a:off x="4776890" y="936952"/>
            <a:ext cx="308930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thành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thức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660400" y="1496099"/>
            <a:ext cx="10858500" cy="4985980"/>
          </a:xfrm>
          <a:prstGeom prst="rect">
            <a:avLst/>
          </a:prstGeom>
        </p:spPr>
        <p:txBody>
          <a:bodyPr>
            <a:spAutoFit/>
          </a:bodyPr>
          <a:lstStyle/>
          <a:p>
            <a:pPr>
              <a:spcAft>
                <a:spcPts val="1200"/>
              </a:spcAft>
            </a:pPr>
            <a:r>
              <a:rPr lang="vi-VN" sz="2800" dirty="0">
                <a:solidFill>
                  <a:srgbClr val="0D0D0D"/>
                </a:solidFill>
                <a:latin typeface="Times New Roman" panose="02020603050405020304" pitchFamily="18" charset="0"/>
                <a:ea typeface="Times New Roman" panose="02020603050405020304" pitchFamily="18" charset="0"/>
              </a:rPr>
              <a:t>+ </a:t>
            </a:r>
            <a:r>
              <a:rPr lang="vi-VN" sz="2800" b="1" dirty="0">
                <a:solidFill>
                  <a:srgbClr val="0D0D0D"/>
                </a:solidFill>
                <a:latin typeface="Times New Roman" panose="02020603050405020304" pitchFamily="18" charset="0"/>
                <a:ea typeface="Times New Roman" panose="02020603050405020304" pitchFamily="18" charset="0"/>
              </a:rPr>
              <a:t>Thân bài</a:t>
            </a:r>
            <a:r>
              <a:rPr lang="vi-VN" sz="2800" dirty="0">
                <a:solidFill>
                  <a:srgbClr val="0D0D0D"/>
                </a:solidFill>
                <a:latin typeface="Times New Roman" panose="02020603050405020304" pitchFamily="18" charset="0"/>
                <a:ea typeface="Times New Roman" panose="02020603050405020304" pitchFamily="18" charset="0"/>
              </a:rPr>
              <a:t>: Lần lượt trình bày ý kiến theo một trình tự nhất định để làm sáng tỏ vấn đề đã nêu ở mở bài: </a:t>
            </a:r>
            <a:endParaRPr lang="en-US" sz="2800" dirty="0">
              <a:latin typeface="Times New Roman" panose="02020603050405020304" pitchFamily="18" charset="0"/>
              <a:ea typeface="Times New Roman" panose="02020603050405020304" pitchFamily="18" charset="0"/>
            </a:endParaRPr>
          </a:p>
          <a:p>
            <a:pPr marL="91440" marR="182880" algn="just">
              <a:spcAft>
                <a:spcPts val="0"/>
              </a:spcAft>
            </a:pPr>
            <a:r>
              <a:rPr lang="vi-VN"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Ngoại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vẻ</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ngoài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mỗi</a:t>
            </a:r>
            <a:r>
              <a:rPr lang="en-US" sz="2800" dirty="0">
                <a:latin typeface="Times New Roman" panose="02020603050405020304" pitchFamily="18" charset="0"/>
                <a:ea typeface="Times New Roman" panose="02020603050405020304" pitchFamily="18" charset="0"/>
              </a:rPr>
              <a:t> con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Mỗi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vẻ</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ngoài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riêng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biệt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may </a:t>
            </a:r>
            <a:r>
              <a:rPr lang="en-US" sz="2800" dirty="0" err="1">
                <a:latin typeface="Times New Roman" panose="02020603050405020304" pitchFamily="18" charset="0"/>
                <a:ea typeface="Times New Roman" panose="02020603050405020304" pitchFamily="18" charset="0"/>
              </a:rPr>
              <a:t>mắn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ngoại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đẹp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dễ</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nhìn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thiệt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thòi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khuyết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điểm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khuyết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tật</a:t>
            </a:r>
            <a:r>
              <a:rPr lang="en-US" sz="2800" dirty="0">
                <a:latin typeface="Times New Roman" panose="02020603050405020304" pitchFamily="18" charset="0"/>
                <a:ea typeface="Times New Roman" panose="02020603050405020304" pitchFamily="18" charset="0"/>
              </a:rPr>
              <a:t>,…</a:t>
            </a:r>
          </a:p>
          <a:p>
            <a:pPr marL="91440" marR="182880" algn="just">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Ngoại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con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yếu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tố</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tạo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ấn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tượng</a:t>
            </a:r>
            <a:r>
              <a:rPr lang="en-US" sz="2800" dirty="0">
                <a:latin typeface="Times New Roman" panose="02020603050405020304" pitchFamily="18" charset="0"/>
                <a:ea typeface="Times New Roman" panose="02020603050405020304" pitchFamily="18" charset="0"/>
              </a:rPr>
              <a:t> ban </a:t>
            </a:r>
            <a:r>
              <a:rPr lang="en-US" sz="2800" dirty="0" err="1">
                <a:latin typeface="Times New Roman" panose="02020603050405020304" pitchFamily="18" charset="0"/>
                <a:ea typeface="Times New Roman" panose="02020603050405020304" pitchFamily="18" charset="0"/>
              </a:rPr>
              <a:t>đầu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tiếp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nhưng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quyết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định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a:t>
            </a:r>
          </a:p>
          <a:p>
            <a:pPr marL="91440" marR="182880" algn="just">
              <a:spcAft>
                <a:spcPts val="0"/>
              </a:spcAft>
            </a:pPr>
            <a:r>
              <a:rPr lang="en-US" sz="2800" dirty="0">
                <a:latin typeface="Times New Roman" panose="02020603050405020304" pitchFamily="18" charset="0"/>
                <a:ea typeface="Times New Roman" panose="02020603050405020304" pitchFamily="18" charset="0"/>
              </a:rPr>
              <a:t>++ Do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đánh giá vẻ đẹp ngoại hình cũng không thống nhất, không tuyệt đối, những quy chuẩn về cái đẹp luôn thay đổi theo thời đại, theo từng địa phương, theo từng quốc gia, từng khu vực và tùy thuộc vào cảm xúc thẩm mỹ của mỗi người.</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62351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8508"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tab pos="1028700" algn="l"/>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NÓI VÀ NGHE</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TRÌNH BÀY Ý KIẾN VỀ MỘT VẤN ĐỀ</a:t>
            </a:r>
            <a:endParaRPr kumimoji="0" lang="en-US" sz="24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p:cNvPicPr>
            <a:picLocks noChangeAspect="1"/>
          </p:cNvPicPr>
          <p:nvPr/>
        </p:nvPicPr>
        <p:blipFill>
          <a:blip r:embed="rId11"/>
          <a:srcRect l="28794" t="100000" r="66874" b="-161"/>
          <a:stretch>
            <a:fillRect/>
          </a:stretch>
        </p:blipFill>
        <p:spPr>
          <a:xfrm>
            <a:off x="3632405" y="6162428"/>
            <a:ext cx="346588" cy="7378"/>
          </a:xfrm>
          <a:custGeom>
            <a:avLst/>
            <a:gdLst>
              <a:gd name="connsiteX0" fmla="*/ 0 w 346588"/>
              <a:gd name="connsiteY0" fmla="*/ 0 h 7378"/>
              <a:gd name="connsiteX1" fmla="*/ 346588 w 346588"/>
              <a:gd name="connsiteY1" fmla="*/ 0 h 7378"/>
              <a:gd name="connsiteX2" fmla="*/ 173294 w 346588"/>
              <a:gd name="connsiteY2" fmla="*/ 7378 h 7378"/>
              <a:gd name="connsiteX3" fmla="*/ 0 w 346588"/>
              <a:gd name="connsiteY3" fmla="*/ 0 h 7378"/>
            </a:gdLst>
            <a:ahLst/>
            <a:cxnLst>
              <a:cxn ang="0">
                <a:pos x="connsiteX0" y="connsiteY0"/>
              </a:cxn>
              <a:cxn ang="0">
                <a:pos x="connsiteX1" y="connsiteY1"/>
              </a:cxn>
              <a:cxn ang="0">
                <a:pos x="connsiteX2" y="connsiteY2"/>
              </a:cxn>
              <a:cxn ang="0">
                <a:pos x="connsiteX3" y="connsiteY3"/>
              </a:cxn>
            </a:cxnLst>
            <a:rect l="l" t="t" r="r" b="b"/>
            <a:pathLst>
              <a:path w="346588" h="7378">
                <a:moveTo>
                  <a:pt x="0" y="0"/>
                </a:moveTo>
                <a:lnTo>
                  <a:pt x="346588" y="0"/>
                </a:lnTo>
                <a:lnTo>
                  <a:pt x="173294" y="7378"/>
                </a:lnTo>
                <a:lnTo>
                  <a:pt x="0" y="0"/>
                </a:lnTo>
                <a:close/>
              </a:path>
            </a:pathLst>
          </a:custGeom>
        </p:spPr>
      </p:pic>
      <p:sp>
        <p:nvSpPr>
          <p:cNvPr id="2" name="Rectangle 1"/>
          <p:cNvSpPr/>
          <p:nvPr/>
        </p:nvSpPr>
        <p:spPr>
          <a:xfrm>
            <a:off x="4776890" y="936952"/>
            <a:ext cx="308930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thành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thức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660400" y="1522013"/>
            <a:ext cx="10858500" cy="4401205"/>
          </a:xfrm>
          <a:prstGeom prst="rect">
            <a:avLst/>
          </a:prstGeom>
        </p:spPr>
        <p:txBody>
          <a:bodyPr>
            <a:spAutoFit/>
          </a:bodyPr>
          <a:lstStyle/>
          <a:p>
            <a:pPr marL="91440" marR="182880" algn="just">
              <a:spcAft>
                <a:spcPts val="0"/>
              </a:spcAft>
            </a:pPr>
            <a:r>
              <a:rPr lang="en-US" sz="2800" dirty="0">
                <a:latin typeface="Times New Roman" panose="02020603050405020304" pitchFamily="18" charset="0"/>
                <a:ea typeface="Times New Roman" panose="02020603050405020304" pitchFamily="18" charset="0"/>
              </a:rPr>
              <a:t>++</a:t>
            </a:r>
            <a:r>
              <a:rPr lang="vi-VN" sz="2800" dirty="0">
                <a:latin typeface="Times New Roman" panose="02020603050405020304" pitchFamily="18" charset="0"/>
                <a:ea typeface="Times New Roman" panose="02020603050405020304" pitchFamily="18" charset="0"/>
              </a:rPr>
              <a:t>Vẻ đẹp bên ngoài theo thời gian sẽ phai nhạt dần, khi ấy thứ để đánh giá cái đẹp của con người chính là vẻ đẹp tâm hồn bên trong con người họ. </a:t>
            </a:r>
            <a:endParaRPr lang="en-US" sz="2800" dirty="0">
              <a:latin typeface="Times New Roman" panose="02020603050405020304" pitchFamily="18" charset="0"/>
              <a:ea typeface="Times New Roman" panose="02020603050405020304" pitchFamily="18" charset="0"/>
            </a:endParaRPr>
          </a:p>
          <a:p>
            <a:pPr marL="91440" marR="182880" algn="just">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Dẫn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chứng</a:t>
            </a:r>
            <a:r>
              <a:rPr lang="en-US" sz="2800" dirty="0">
                <a:latin typeface="Times New Roman" panose="02020603050405020304" pitchFamily="18" charset="0"/>
                <a:ea typeface="Times New Roman" panose="02020603050405020304" pitchFamily="18" charset="0"/>
              </a:rPr>
              <a:t>: </a:t>
            </a:r>
          </a:p>
          <a:p>
            <a:pPr marL="342900" marR="182880" lvl="0" indent="-342900" algn="just">
              <a:spcAft>
                <a:spcPts val="0"/>
              </a:spcAft>
              <a:buFont typeface="Symbol" panose="05050102010706020507" pitchFamily="18" charset="2"/>
              <a:buChar char=""/>
            </a:pPr>
            <a:r>
              <a:rPr lang="en-US" sz="2800" dirty="0" err="1">
                <a:latin typeface="Times New Roman" panose="02020603050405020304" pitchFamily="18" charset="0"/>
                <a:ea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tục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ngữ</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cha </a:t>
            </a:r>
            <a:r>
              <a:rPr lang="en-US" sz="2800" dirty="0" err="1">
                <a:latin typeface="Times New Roman" panose="02020603050405020304" pitchFamily="18" charset="0"/>
                <a:ea typeface="Times New Roman" panose="02020603050405020304" pitchFamily="18" charset="0"/>
              </a:rPr>
              <a:t>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Tốt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gỗ</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tốt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đánh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đẹp</a:t>
            </a:r>
            <a:r>
              <a:rPr lang="en-US" sz="2800" dirty="0">
                <a:latin typeface="Times New Roman" panose="02020603050405020304" pitchFamily="18" charset="0"/>
                <a:ea typeface="Times New Roman" panose="02020603050405020304" pitchFamily="18" charset="0"/>
              </a:rPr>
              <a:t>”</a:t>
            </a:r>
          </a:p>
          <a:p>
            <a:pPr marL="342900" marR="182880" lvl="0" indent="-342900" algn="just">
              <a:spcAft>
                <a:spcPts val="0"/>
              </a:spcAft>
              <a:buFont typeface="Symbol" panose="05050102010706020507" pitchFamily="18" charset="2"/>
              <a:buChar char=""/>
            </a:pP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tấm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gương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dù</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khiếm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khuyết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ngoại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nhưng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vẫn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thành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đóng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góp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tốt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đẹp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đồng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diễn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giả</a:t>
            </a:r>
            <a:r>
              <a:rPr lang="en-US" sz="2800" dirty="0">
                <a:latin typeface="Times New Roman" panose="02020603050405020304" pitchFamily="18" charset="0"/>
                <a:ea typeface="Times New Roman" panose="02020603050405020304" pitchFamily="18" charset="0"/>
              </a:rPr>
              <a:t> Nick </a:t>
            </a:r>
            <a:r>
              <a:rPr lang="en-US" sz="2800" dirty="0" err="1">
                <a:latin typeface="Times New Roman" panose="02020603050405020304" pitchFamily="18" charset="0"/>
                <a:ea typeface="Times New Roman" panose="02020603050405020304" pitchFamily="18" charset="0"/>
              </a:rPr>
              <a:t>Vujicic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thiên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lí</a:t>
            </a:r>
            <a:r>
              <a:rPr lang="en-US" sz="2800" dirty="0">
                <a:latin typeface="Times New Roman" panose="02020603050405020304" pitchFamily="18" charset="0"/>
                <a:ea typeface="Times New Roman" panose="02020603050405020304" pitchFamily="18" charset="0"/>
              </a:rPr>
              <a:t> Stephen Hawking; </a:t>
            </a:r>
            <a:r>
              <a:rPr lang="en-US" sz="2800" dirty="0" err="1">
                <a:latin typeface="Times New Roman" panose="02020603050405020304" pitchFamily="18" charset="0"/>
                <a:ea typeface="Times New Roman" panose="02020603050405020304" pitchFamily="18" charset="0"/>
              </a:rPr>
              <a:t>diễn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Nguyễn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Lâm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thầy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giáo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Nguyễn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sĩ</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Nguyễn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Hùng</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42926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8508"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tab pos="1028700" algn="l"/>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NÓI VÀ NGHE</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TRÌNH BÀY Ý KIẾN VỀ MỘT VẤN ĐỀ</a:t>
            </a:r>
            <a:endParaRPr kumimoji="0" lang="en-US" sz="24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p:cNvPicPr>
            <a:picLocks noChangeAspect="1"/>
          </p:cNvPicPr>
          <p:nvPr/>
        </p:nvPicPr>
        <p:blipFill>
          <a:blip r:embed="rId11"/>
          <a:srcRect l="28794" t="100000" r="66874" b="-161"/>
          <a:stretch>
            <a:fillRect/>
          </a:stretch>
        </p:blipFill>
        <p:spPr>
          <a:xfrm>
            <a:off x="3632405" y="6162428"/>
            <a:ext cx="346588" cy="7378"/>
          </a:xfrm>
          <a:custGeom>
            <a:avLst/>
            <a:gdLst>
              <a:gd name="connsiteX0" fmla="*/ 0 w 346588"/>
              <a:gd name="connsiteY0" fmla="*/ 0 h 7378"/>
              <a:gd name="connsiteX1" fmla="*/ 346588 w 346588"/>
              <a:gd name="connsiteY1" fmla="*/ 0 h 7378"/>
              <a:gd name="connsiteX2" fmla="*/ 173294 w 346588"/>
              <a:gd name="connsiteY2" fmla="*/ 7378 h 7378"/>
              <a:gd name="connsiteX3" fmla="*/ 0 w 346588"/>
              <a:gd name="connsiteY3" fmla="*/ 0 h 7378"/>
            </a:gdLst>
            <a:ahLst/>
            <a:cxnLst>
              <a:cxn ang="0">
                <a:pos x="connsiteX0" y="connsiteY0"/>
              </a:cxn>
              <a:cxn ang="0">
                <a:pos x="connsiteX1" y="connsiteY1"/>
              </a:cxn>
              <a:cxn ang="0">
                <a:pos x="connsiteX2" y="connsiteY2"/>
              </a:cxn>
              <a:cxn ang="0">
                <a:pos x="connsiteX3" y="connsiteY3"/>
              </a:cxn>
            </a:cxnLst>
            <a:rect l="l" t="t" r="r" b="b"/>
            <a:pathLst>
              <a:path w="346588" h="7378">
                <a:moveTo>
                  <a:pt x="0" y="0"/>
                </a:moveTo>
                <a:lnTo>
                  <a:pt x="346588" y="0"/>
                </a:lnTo>
                <a:lnTo>
                  <a:pt x="173294" y="7378"/>
                </a:lnTo>
                <a:lnTo>
                  <a:pt x="0" y="0"/>
                </a:lnTo>
                <a:close/>
              </a:path>
            </a:pathLst>
          </a:custGeom>
        </p:spPr>
      </p:pic>
      <p:sp>
        <p:nvSpPr>
          <p:cNvPr id="2" name="Rectangle 1"/>
          <p:cNvSpPr/>
          <p:nvPr/>
        </p:nvSpPr>
        <p:spPr>
          <a:xfrm>
            <a:off x="4776890" y="936952"/>
            <a:ext cx="308930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thành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thức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660400" y="1535143"/>
            <a:ext cx="10858500" cy="4662815"/>
          </a:xfrm>
          <a:prstGeom prst="rect">
            <a:avLst/>
          </a:prstGeom>
        </p:spPr>
        <p:txBody>
          <a:bodyPr>
            <a:spAutoFit/>
          </a:bodyPr>
          <a:lstStyle/>
          <a:p>
            <a:pPr marL="91440" marR="182880" algn="just">
              <a:spcAft>
                <a:spcPts val="0"/>
              </a:spcAft>
            </a:pPr>
            <a:r>
              <a:rPr lang="vi-VN" sz="2700" dirty="0">
                <a:latin typeface="Times New Roman" panose="02020603050405020304" pitchFamily="18" charset="0"/>
                <a:ea typeface="Times New Roman" panose="02020603050405020304" pitchFamily="18" charset="0"/>
              </a:rPr>
              <a:t>+ Tuy vậy, chúng ta không nên phủ nhận hoàn toàn vai trò của ngoại hình. Bởi ngoại hình cũng là một yếu tố góp phần tạo nên thành công của mỗi người.  Trong xã hội ngày nay, một người có tâm hồn đẹp đến đâu mà không biết chăm chút cho nhan sắc bên ngoài của mình thì rất khó có thể thành công được. Bởi vậy chúng ta cũng không nên coi thường vẻ đẹp bên ngoài, để mặc cho bản thân tuềnh toàng, khó nhìn trong mắt người khác.</a:t>
            </a:r>
            <a:endParaRPr lang="en-US" sz="2700" dirty="0">
              <a:latin typeface="Times New Roman" panose="02020603050405020304" pitchFamily="18" charset="0"/>
              <a:ea typeface="Times New Roman" panose="02020603050405020304" pitchFamily="18" charset="0"/>
            </a:endParaRPr>
          </a:p>
          <a:p>
            <a:pPr marL="91440" marR="182880" algn="just">
              <a:spcAft>
                <a:spcPts val="0"/>
              </a:spcAft>
            </a:pPr>
            <a:r>
              <a:rPr lang="vi-VN" sz="2700" dirty="0">
                <a:latin typeface="Times New Roman" panose="02020603050405020304" pitchFamily="18" charset="0"/>
                <a:ea typeface="Times New Roman" panose="02020603050405020304" pitchFamily="18" charset="0"/>
              </a:rPr>
              <a:t>+ Bài thơ </a:t>
            </a:r>
            <a:r>
              <a:rPr lang="vi-VN" sz="2700" i="1" dirty="0">
                <a:latin typeface="Times New Roman" panose="02020603050405020304" pitchFamily="18" charset="0"/>
                <a:ea typeface="Times New Roman" panose="02020603050405020304" pitchFamily="18" charset="0"/>
              </a:rPr>
              <a:t>Gấu con chân vòng kiềng</a:t>
            </a:r>
            <a:r>
              <a:rPr lang="vi-VN" sz="2700" dirty="0">
                <a:latin typeface="Times New Roman" panose="02020603050405020304" pitchFamily="18" charset="0"/>
                <a:ea typeface="Times New Roman" panose="02020603050405020304" pitchFamily="18" charset="0"/>
              </a:rPr>
              <a:t> </a:t>
            </a:r>
            <a:r>
              <a:rPr lang="en-US" sz="2700" dirty="0">
                <a:latin typeface="Times New Roman" panose="02020603050405020304" pitchFamily="18" charset="0"/>
                <a:ea typeface="Times New Roman" panose="02020603050405020304" pitchFamily="18" charset="0"/>
              </a:rPr>
              <a:t>(U-</a:t>
            </a:r>
            <a:r>
              <a:rPr lang="en-US" sz="2700" dirty="0" err="1">
                <a:latin typeface="Times New Roman" panose="02020603050405020304" pitchFamily="18" charset="0"/>
                <a:ea typeface="Times New Roman" panose="02020603050405020304" pitchFamily="18" charset="0"/>
              </a:rPr>
              <a:t>xa</a:t>
            </a:r>
            <a:r>
              <a:rPr lang="en-US" sz="2700" dirty="0">
                <a:latin typeface="Times New Roman" panose="02020603050405020304" pitchFamily="18" charset="0"/>
                <a:ea typeface="Times New Roman" panose="02020603050405020304" pitchFamily="18" charset="0"/>
              </a:rPr>
              <a:t>-</a:t>
            </a:r>
            <a:r>
              <a:rPr lang="en-US" sz="2700" dirty="0" err="1">
                <a:latin typeface="Times New Roman" panose="02020603050405020304" pitchFamily="18" charset="0"/>
                <a:ea typeface="Times New Roman" panose="02020603050405020304" pitchFamily="18" charset="0"/>
              </a:rPr>
              <a:t>chốp</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là</a:t>
            </a:r>
            <a:r>
              <a:rPr lang="en-US" sz="2700" dirty="0">
                <a:latin typeface="Times New Roman" panose="02020603050405020304" pitchFamily="18" charset="0"/>
                <a:ea typeface="Times New Roman" panose="02020603050405020304" pitchFamily="18" charset="0"/>
              </a:rPr>
              <a:t> </a:t>
            </a:r>
            <a:r>
              <a:rPr lang="vi-VN" sz="2700" dirty="0">
                <a:latin typeface="Times New Roman" panose="02020603050405020304" pitchFamily="18" charset="0"/>
                <a:ea typeface="Times New Roman" panose="02020603050405020304" pitchFamily="18" charset="0"/>
              </a:rPr>
              <a:t>một lời khuyên sáng suốt, thiết thực trong cách đánh giá sự vật và con người trong mọi hoàn cảnh, đồng thời đó cũng là lời cảnh tỉnh đối với những ai chỉ chạy theo hình thức hào nhoáng bên ngoài mà quên đi phẩm chất tốt đẹp – yếu tố cơ bản tạo nên giá trị đích thực của một con người</a:t>
            </a:r>
            <a:endParaRPr lang="en-US" sz="27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5721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8508"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tab pos="1028700" algn="l"/>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NÓI VÀ NGHE</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TRÌNH BÀY Ý KIẾN VỀ MỘT VẤN ĐỀ</a:t>
            </a:r>
            <a:endParaRPr kumimoji="0" lang="en-US" sz="24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p:cNvPicPr>
            <a:picLocks noChangeAspect="1"/>
          </p:cNvPicPr>
          <p:nvPr/>
        </p:nvPicPr>
        <p:blipFill>
          <a:blip r:embed="rId11"/>
          <a:srcRect l="28794" t="100000" r="66874" b="-161"/>
          <a:stretch>
            <a:fillRect/>
          </a:stretch>
        </p:blipFill>
        <p:spPr>
          <a:xfrm>
            <a:off x="3632405" y="6162428"/>
            <a:ext cx="346588" cy="7378"/>
          </a:xfrm>
          <a:custGeom>
            <a:avLst/>
            <a:gdLst>
              <a:gd name="connsiteX0" fmla="*/ 0 w 346588"/>
              <a:gd name="connsiteY0" fmla="*/ 0 h 7378"/>
              <a:gd name="connsiteX1" fmla="*/ 346588 w 346588"/>
              <a:gd name="connsiteY1" fmla="*/ 0 h 7378"/>
              <a:gd name="connsiteX2" fmla="*/ 173294 w 346588"/>
              <a:gd name="connsiteY2" fmla="*/ 7378 h 7378"/>
              <a:gd name="connsiteX3" fmla="*/ 0 w 346588"/>
              <a:gd name="connsiteY3" fmla="*/ 0 h 7378"/>
            </a:gdLst>
            <a:ahLst/>
            <a:cxnLst>
              <a:cxn ang="0">
                <a:pos x="connsiteX0" y="connsiteY0"/>
              </a:cxn>
              <a:cxn ang="0">
                <a:pos x="connsiteX1" y="connsiteY1"/>
              </a:cxn>
              <a:cxn ang="0">
                <a:pos x="connsiteX2" y="connsiteY2"/>
              </a:cxn>
              <a:cxn ang="0">
                <a:pos x="connsiteX3" y="connsiteY3"/>
              </a:cxn>
            </a:cxnLst>
            <a:rect l="l" t="t" r="r" b="b"/>
            <a:pathLst>
              <a:path w="346588" h="7378">
                <a:moveTo>
                  <a:pt x="0" y="0"/>
                </a:moveTo>
                <a:lnTo>
                  <a:pt x="346588" y="0"/>
                </a:lnTo>
                <a:lnTo>
                  <a:pt x="173294" y="7378"/>
                </a:lnTo>
                <a:lnTo>
                  <a:pt x="0" y="0"/>
                </a:lnTo>
                <a:close/>
              </a:path>
            </a:pathLst>
          </a:custGeom>
        </p:spPr>
      </p:pic>
      <p:sp>
        <p:nvSpPr>
          <p:cNvPr id="2" name="Rectangle 1"/>
          <p:cNvSpPr/>
          <p:nvPr/>
        </p:nvSpPr>
        <p:spPr>
          <a:xfrm>
            <a:off x="4776890" y="936952"/>
            <a:ext cx="308930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thành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thức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660400" y="1581742"/>
            <a:ext cx="10858500" cy="4401205"/>
          </a:xfrm>
          <a:prstGeom prst="rect">
            <a:avLst/>
          </a:prstGeom>
        </p:spPr>
        <p:txBody>
          <a:bodyPr>
            <a:spAutoFit/>
          </a:bodyPr>
          <a:lstStyle/>
          <a:p>
            <a:pPr marL="91440" marR="182880" algn="just">
              <a:spcAft>
                <a:spcPts val="0"/>
              </a:spcAft>
            </a:pPr>
            <a:r>
              <a:rPr lang="vi-VN" sz="2800" dirty="0">
                <a:latin typeface="Times New Roman" panose="02020603050405020304" pitchFamily="18" charset="0"/>
                <a:ea typeface="Times New Roman" panose="02020603050405020304" pitchFamily="18" charset="0"/>
              </a:rPr>
              <a:t>+ </a:t>
            </a:r>
            <a:r>
              <a:rPr lang="vi-VN" sz="2800" b="1" dirty="0">
                <a:latin typeface="Times New Roman" panose="02020603050405020304" pitchFamily="18" charset="0"/>
                <a:ea typeface="Times New Roman" panose="02020603050405020304" pitchFamily="18" charset="0"/>
              </a:rPr>
              <a:t>Kết bài:</a:t>
            </a:r>
            <a:endParaRPr lang="en-US" sz="2800" dirty="0">
              <a:latin typeface="Times New Roman" panose="02020603050405020304" pitchFamily="18" charset="0"/>
              <a:ea typeface="Times New Roman" panose="02020603050405020304" pitchFamily="18" charset="0"/>
            </a:endParaRPr>
          </a:p>
          <a:p>
            <a:pPr marL="91440" marR="182880" algn="just">
              <a:spcAft>
                <a:spcPts val="0"/>
              </a:spcAft>
            </a:pPr>
            <a:r>
              <a:rPr lang="en-US" sz="2800" dirty="0">
                <a:latin typeface="Times New Roman" panose="02020603050405020304" pitchFamily="18" charset="0"/>
                <a:ea typeface="Times New Roman" panose="02020603050405020304" pitchFamily="18" charset="0"/>
              </a:rPr>
              <a:t>++</a:t>
            </a:r>
            <a:r>
              <a:rPr lang="vi-VN" sz="2800" dirty="0">
                <a:latin typeface="Times New Roman" panose="02020603050405020304" pitchFamily="18" charset="0"/>
                <a:ea typeface="Times New Roman" panose="02020603050405020304" pitchFamily="18" charset="0"/>
              </a:rPr>
              <a:t> Ngoại hình con người </a:t>
            </a:r>
            <a:r>
              <a:rPr lang="en-US" sz="2800" dirty="0" err="1">
                <a:latin typeface="Times New Roman" panose="02020603050405020304" pitchFamily="18" charset="0"/>
                <a:ea typeface="Times New Roman" panose="02020603050405020304" pitchFamily="18" charset="0"/>
              </a:rPr>
              <a:t>tuy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yếu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tố</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quyết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định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mỗi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nhưng</a:t>
            </a:r>
            <a:r>
              <a:rPr lang="vi-VN" sz="2800" dirty="0">
                <a:latin typeface="Times New Roman" panose="02020603050405020304" pitchFamily="18" charset="0"/>
                <a:ea typeface="Times New Roman" panose="02020603050405020304" pitchFamily="18" charset="0"/>
              </a:rPr>
              <a:t> cũng không nên xem thường. </a:t>
            </a:r>
            <a:endParaRPr lang="en-US" sz="2800" dirty="0">
              <a:latin typeface="Times New Roman" panose="02020603050405020304" pitchFamily="18" charset="0"/>
              <a:ea typeface="Times New Roman" panose="02020603050405020304" pitchFamily="18" charset="0"/>
            </a:endParaRPr>
          </a:p>
          <a:p>
            <a:pPr marL="91440" marR="182880" algn="just">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Chúng</a:t>
            </a:r>
            <a:r>
              <a:rPr lang="en-US" sz="2800" dirty="0">
                <a:latin typeface="Times New Roman" panose="02020603050405020304" pitchFamily="18" charset="0"/>
                <a:ea typeface="Times New Roman" panose="02020603050405020304" pitchFamily="18" charset="0"/>
              </a:rPr>
              <a:t> ta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chê</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bai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giễu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cợt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ngoại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của</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tôn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trọng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biệt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ngoại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a:t>
            </a:r>
          </a:p>
          <a:p>
            <a:pPr marL="91440" marR="182880" algn="just">
              <a:spcAft>
                <a:spcPts val="0"/>
              </a:spcAft>
            </a:pPr>
            <a:r>
              <a:rPr lang="en-US" sz="2800" dirty="0">
                <a:latin typeface="Times New Roman" panose="02020603050405020304" pitchFamily="18" charset="0"/>
                <a:ea typeface="Times New Roman" panose="02020603050405020304" pitchFamily="18" charset="0"/>
              </a:rPr>
              <a:t> </a:t>
            </a:r>
          </a:p>
          <a:p>
            <a:pPr marL="91440" marR="182880" algn="just">
              <a:spcAft>
                <a:spcPts val="0"/>
              </a:spcAft>
            </a:pPr>
            <a:r>
              <a:rPr lang="vi-VN" sz="2800" dirty="0">
                <a:latin typeface="Times New Roman" panose="02020603050405020304" pitchFamily="18" charset="0"/>
                <a:ea typeface="Times New Roman" panose="02020603050405020304" pitchFamily="18" charset="0"/>
              </a:rPr>
              <a:t>Học sinh cần chú ý rèn luyện vẻ đẹp tâm hồn và chau chuốt cả vẻ đẹp ngoại hình của bản thân.  </a:t>
            </a:r>
            <a:endParaRPr lang="en-US" sz="2800" dirty="0">
              <a:latin typeface="Times New Roman" panose="02020603050405020304" pitchFamily="18" charset="0"/>
              <a:ea typeface="Times New Roman" panose="02020603050405020304" pitchFamily="18" charset="0"/>
            </a:endParaRPr>
          </a:p>
          <a:p>
            <a:pPr marL="91440" marR="182880" algn="just">
              <a:spcAft>
                <a:spcPts val="0"/>
              </a:spcAft>
            </a:pPr>
            <a:r>
              <a:rPr lang="vi-VN" sz="2800" dirty="0">
                <a:latin typeface="Times New Roman" panose="02020603050405020304" pitchFamily="18" charset="0"/>
                <a:ea typeface="Times New Roman" panose="02020603050405020304" pitchFamily="18" charset="0"/>
              </a:rPr>
              <a:t>- Lời kết</a:t>
            </a:r>
            <a:endParaRPr lang="en-US" sz="2800" dirty="0">
              <a:latin typeface="Times New Roman" panose="02020603050405020304" pitchFamily="18" charset="0"/>
              <a:ea typeface="Times New Roman" panose="02020603050405020304" pitchFamily="18" charset="0"/>
            </a:endParaRPr>
          </a:p>
          <a:p>
            <a:pPr>
              <a:spcAft>
                <a:spcPts val="1200"/>
              </a:spcAft>
            </a:pPr>
            <a:r>
              <a:rPr lang="vi-VN" sz="2800" dirty="0">
                <a:solidFill>
                  <a:srgbClr val="0D0D0D"/>
                </a:solidFill>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20655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fade">
                                      <p:cBhvr>
                                        <p:cTn id="28" dur="1000"/>
                                        <p:tgtEl>
                                          <p:spTgt spid="4">
                                            <p:txEl>
                                              <p:pRg st="4" end="4"/>
                                            </p:txEl>
                                          </p:spTgt>
                                        </p:tgtEl>
                                      </p:cBhvr>
                                    </p:animEffect>
                                    <p:anim calcmode="lin" valueType="num">
                                      <p:cBhvr>
                                        <p:cTn id="29"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animEffect transition="in" filter="fade">
                                      <p:cBhvr>
                                        <p:cTn id="35" dur="1000"/>
                                        <p:tgtEl>
                                          <p:spTgt spid="4">
                                            <p:txEl>
                                              <p:pRg st="5" end="5"/>
                                            </p:txEl>
                                          </p:spTgt>
                                        </p:tgtEl>
                                      </p:cBhvr>
                                    </p:animEffect>
                                    <p:anim calcmode="lin" valueType="num">
                                      <p:cBhvr>
                                        <p:cTn id="36"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8508"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tab pos="1028700" algn="l"/>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NÓI VÀ NGHE</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TRÌNH BÀY Ý KIẾN VỀ MỘT VẤN ĐỀ</a:t>
            </a:r>
            <a:endParaRPr kumimoji="0" lang="en-US" sz="24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p:cNvPicPr>
            <a:picLocks noChangeAspect="1"/>
          </p:cNvPicPr>
          <p:nvPr/>
        </p:nvPicPr>
        <p:blipFill>
          <a:blip r:embed="rId11"/>
          <a:srcRect l="28794" t="100000" r="66874" b="-161"/>
          <a:stretch>
            <a:fillRect/>
          </a:stretch>
        </p:blipFill>
        <p:spPr>
          <a:xfrm>
            <a:off x="3632405" y="6162428"/>
            <a:ext cx="346588" cy="7378"/>
          </a:xfrm>
          <a:custGeom>
            <a:avLst/>
            <a:gdLst>
              <a:gd name="connsiteX0" fmla="*/ 0 w 346588"/>
              <a:gd name="connsiteY0" fmla="*/ 0 h 7378"/>
              <a:gd name="connsiteX1" fmla="*/ 346588 w 346588"/>
              <a:gd name="connsiteY1" fmla="*/ 0 h 7378"/>
              <a:gd name="connsiteX2" fmla="*/ 173294 w 346588"/>
              <a:gd name="connsiteY2" fmla="*/ 7378 h 7378"/>
              <a:gd name="connsiteX3" fmla="*/ 0 w 346588"/>
              <a:gd name="connsiteY3" fmla="*/ 0 h 7378"/>
            </a:gdLst>
            <a:ahLst/>
            <a:cxnLst>
              <a:cxn ang="0">
                <a:pos x="connsiteX0" y="connsiteY0"/>
              </a:cxn>
              <a:cxn ang="0">
                <a:pos x="connsiteX1" y="connsiteY1"/>
              </a:cxn>
              <a:cxn ang="0">
                <a:pos x="connsiteX2" y="connsiteY2"/>
              </a:cxn>
              <a:cxn ang="0">
                <a:pos x="connsiteX3" y="connsiteY3"/>
              </a:cxn>
            </a:cxnLst>
            <a:rect l="l" t="t" r="r" b="b"/>
            <a:pathLst>
              <a:path w="346588" h="7378">
                <a:moveTo>
                  <a:pt x="0" y="0"/>
                </a:moveTo>
                <a:lnTo>
                  <a:pt x="346588" y="0"/>
                </a:lnTo>
                <a:lnTo>
                  <a:pt x="173294" y="7378"/>
                </a:lnTo>
                <a:lnTo>
                  <a:pt x="0" y="0"/>
                </a:lnTo>
                <a:close/>
              </a:path>
            </a:pathLst>
          </a:custGeom>
        </p:spPr>
      </p:pic>
      <p:sp>
        <p:nvSpPr>
          <p:cNvPr id="2" name="Rectangle 1"/>
          <p:cNvSpPr/>
          <p:nvPr/>
        </p:nvSpPr>
        <p:spPr>
          <a:xfrm>
            <a:off x="4776890" y="936952"/>
            <a:ext cx="308930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thành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thức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660400" y="1448671"/>
            <a:ext cx="10858500" cy="1449628"/>
          </a:xfrm>
          <a:prstGeom prst="rect">
            <a:avLst/>
          </a:prstGeom>
        </p:spPr>
        <p:txBody>
          <a:bodyPr>
            <a:spAutoFit/>
          </a:bodyPr>
          <a:lstStyle/>
          <a:p>
            <a:pPr>
              <a:lnSpc>
                <a:spcPct val="115000"/>
              </a:lnSpc>
              <a:spcAft>
                <a:spcPts val="0"/>
              </a:spcAft>
            </a:pPr>
            <a:r>
              <a:rPr lang="en-US" sz="2800" b="1" dirty="0">
                <a:latin typeface="Times New Roman" panose="02020603050405020304" pitchFamily="18" charset="0"/>
                <a:ea typeface="MS Mincho"/>
              </a:rPr>
              <a:t>3. </a:t>
            </a:r>
            <a:r>
              <a:rPr lang="en-US" sz="2800" b="1" dirty="0" err="1">
                <a:latin typeface="Times New Roman" panose="02020603050405020304" pitchFamily="18" charset="0"/>
                <a:ea typeface="MS Mincho"/>
              </a:rPr>
              <a:t>Tự</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luyện</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tập</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và</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trình</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bày</a:t>
            </a:r>
            <a:endParaRPr lang="en-US" sz="2800" dirty="0">
              <a:latin typeface="Times New Roman" panose="02020603050405020304" pitchFamily="18" charset="0"/>
              <a:ea typeface="Times New Roman" panose="02020603050405020304" pitchFamily="18" charset="0"/>
            </a:endParaRPr>
          </a:p>
          <a:p>
            <a:pPr>
              <a:spcAft>
                <a:spcPts val="0"/>
              </a:spcAft>
            </a:pP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Để</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trình</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bày</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tốt</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em</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hãy</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luyện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tập</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trước</a:t>
            </a:r>
            <a:r>
              <a:rPr lang="en-US" sz="2800" dirty="0">
                <a:latin typeface="Times New Roman" panose="02020603050405020304" pitchFamily="18" charset="0"/>
                <a:ea typeface="MS Mincho"/>
              </a:rPr>
              <a:t> ( </a:t>
            </a:r>
            <a:r>
              <a:rPr lang="en-US" sz="2800" dirty="0" err="1">
                <a:latin typeface="Times New Roman" panose="02020603050405020304" pitchFamily="18" charset="0"/>
                <a:ea typeface="MS Mincho"/>
              </a:rPr>
              <a:t>trình</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bày</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một</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mình</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hoặc</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trước</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bạn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bè</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người</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thân</a:t>
            </a:r>
            <a:r>
              <a:rPr lang="en-US" sz="2800" dirty="0">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660400" y="2822398"/>
            <a:ext cx="6929205" cy="587853"/>
          </a:xfrm>
          <a:prstGeom prst="rect">
            <a:avLst/>
          </a:prstGeom>
        </p:spPr>
        <p:txBody>
          <a:bodyPr wrap="none">
            <a:spAutoFit/>
          </a:bodyPr>
          <a:lstStyle/>
          <a:p>
            <a:pPr>
              <a:lnSpc>
                <a:spcPct val="115000"/>
              </a:lnSpc>
              <a:spcAft>
                <a:spcPts val="0"/>
              </a:spcAft>
            </a:pP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Cách</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nói</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tự</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nhiên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gần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gũi</a:t>
            </a:r>
            <a:r>
              <a:rPr lang="en-US" sz="2800" dirty="0">
                <a:latin typeface="Times New Roman" panose="02020603050405020304" pitchFamily="18" charset="0"/>
                <a:ea typeface="MS Mincho"/>
              </a:rPr>
              <a:t>, chia </a:t>
            </a:r>
            <a:r>
              <a:rPr lang="en-US" sz="2800" dirty="0" err="1">
                <a:latin typeface="Times New Roman" panose="02020603050405020304" pitchFamily="18" charset="0"/>
                <a:ea typeface="MS Mincho"/>
              </a:rPr>
              <a:t>sẻ</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giãi</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bày</a:t>
            </a:r>
            <a:r>
              <a:rPr lang="en-US" sz="2800" dirty="0">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sp>
        <p:nvSpPr>
          <p:cNvPr id="6" name="Rectangle 5"/>
          <p:cNvSpPr/>
          <p:nvPr/>
        </p:nvSpPr>
        <p:spPr>
          <a:xfrm>
            <a:off x="666199" y="3331354"/>
            <a:ext cx="6096000" cy="1043619"/>
          </a:xfrm>
          <a:prstGeom prst="rect">
            <a:avLst/>
          </a:prstGeom>
        </p:spPr>
        <p:txBody>
          <a:bodyPr>
            <a:spAutoFit/>
          </a:bodyPr>
          <a:lstStyle/>
          <a:p>
            <a:pPr>
              <a:lnSpc>
                <a:spcPct val="115000"/>
              </a:lnSpc>
              <a:spcAft>
                <a:spcPts val="0"/>
              </a:spcAft>
            </a:pPr>
            <a:r>
              <a:rPr lang="en-US" sz="1300" b="1" dirty="0">
                <a:latin typeface="Times New Roman" panose="02020603050405020304" pitchFamily="18" charset="0"/>
                <a:ea typeface="MS Mincho"/>
              </a:rPr>
              <a:t> </a:t>
            </a:r>
            <a:r>
              <a:rPr lang="en-US" sz="2800" b="1" dirty="0">
                <a:latin typeface="Times New Roman" panose="02020603050405020304" pitchFamily="18" charset="0"/>
                <a:ea typeface="MS Mincho"/>
              </a:rPr>
              <a:t>4. </a:t>
            </a:r>
            <a:r>
              <a:rPr lang="en-US" sz="2800" b="1" dirty="0" err="1">
                <a:latin typeface="Times New Roman" panose="02020603050405020304" pitchFamily="18" charset="0"/>
                <a:ea typeface="MS Mincho"/>
              </a:rPr>
              <a:t>Kiểm</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tra</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chỉnh</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sửa</a:t>
            </a:r>
            <a:r>
              <a:rPr lang="en-US" sz="2800" b="1" dirty="0">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pPr>
            <a:r>
              <a:rPr lang="en-US" sz="2800"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Bảng</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tự</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kiểm</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tra</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bài</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nói</a:t>
            </a:r>
            <a:r>
              <a:rPr lang="en-US" sz="2800" b="1" dirty="0">
                <a:solidFill>
                  <a:srgbClr val="0070C0"/>
                </a:solidFill>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34601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8508"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tab pos="1028700" algn="l"/>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NÓI VÀ NGHE</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TRÌNH BÀY Ý KIẾN VỀ MỘT VẤN ĐỀ</a:t>
            </a:r>
            <a:endParaRPr kumimoji="0" lang="en-US" sz="24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p:cNvPicPr>
            <a:picLocks noChangeAspect="1"/>
          </p:cNvPicPr>
          <p:nvPr/>
        </p:nvPicPr>
        <p:blipFill>
          <a:blip r:embed="rId11"/>
          <a:srcRect l="28794" t="100000" r="66874" b="-161"/>
          <a:stretch>
            <a:fillRect/>
          </a:stretch>
        </p:blipFill>
        <p:spPr>
          <a:xfrm>
            <a:off x="3632405" y="6162428"/>
            <a:ext cx="346588" cy="7378"/>
          </a:xfrm>
          <a:custGeom>
            <a:avLst/>
            <a:gdLst>
              <a:gd name="connsiteX0" fmla="*/ 0 w 346588"/>
              <a:gd name="connsiteY0" fmla="*/ 0 h 7378"/>
              <a:gd name="connsiteX1" fmla="*/ 346588 w 346588"/>
              <a:gd name="connsiteY1" fmla="*/ 0 h 7378"/>
              <a:gd name="connsiteX2" fmla="*/ 173294 w 346588"/>
              <a:gd name="connsiteY2" fmla="*/ 7378 h 7378"/>
              <a:gd name="connsiteX3" fmla="*/ 0 w 346588"/>
              <a:gd name="connsiteY3" fmla="*/ 0 h 7378"/>
            </a:gdLst>
            <a:ahLst/>
            <a:cxnLst>
              <a:cxn ang="0">
                <a:pos x="connsiteX0" y="connsiteY0"/>
              </a:cxn>
              <a:cxn ang="0">
                <a:pos x="connsiteX1" y="connsiteY1"/>
              </a:cxn>
              <a:cxn ang="0">
                <a:pos x="connsiteX2" y="connsiteY2"/>
              </a:cxn>
              <a:cxn ang="0">
                <a:pos x="connsiteX3" y="connsiteY3"/>
              </a:cxn>
            </a:cxnLst>
            <a:rect l="l" t="t" r="r" b="b"/>
            <a:pathLst>
              <a:path w="346588" h="7378">
                <a:moveTo>
                  <a:pt x="0" y="0"/>
                </a:moveTo>
                <a:lnTo>
                  <a:pt x="346588" y="0"/>
                </a:lnTo>
                <a:lnTo>
                  <a:pt x="173294" y="7378"/>
                </a:lnTo>
                <a:lnTo>
                  <a:pt x="0" y="0"/>
                </a:lnTo>
                <a:close/>
              </a:path>
            </a:pathLst>
          </a:custGeom>
        </p:spPr>
      </p:pic>
      <p:sp>
        <p:nvSpPr>
          <p:cNvPr id="2" name="Rectangle 1"/>
          <p:cNvSpPr/>
          <p:nvPr/>
        </p:nvSpPr>
        <p:spPr>
          <a:xfrm>
            <a:off x="4776890" y="936952"/>
            <a:ext cx="308930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thành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thức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528969" y="1288114"/>
            <a:ext cx="6096000" cy="1043619"/>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4.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Kiểm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tra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chỉnh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sửa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Bảng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tự</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kiểm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tra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bài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nói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4" name="Table 3"/>
          <p:cNvGraphicFramePr>
            <a:graphicFrameLocks noGrp="1"/>
          </p:cNvGraphicFramePr>
          <p:nvPr>
            <p:extLst>
              <p:ext uri="{D42A27DB-BD31-4B8C-83A1-F6EECF244321}">
                <p14:modId xmlns:p14="http://schemas.microsoft.com/office/powerpoint/2010/main" val="3393559012"/>
              </p:ext>
            </p:extLst>
          </p:nvPr>
        </p:nvGraphicFramePr>
        <p:xfrm>
          <a:off x="647700" y="2503946"/>
          <a:ext cx="10858500" cy="3587496"/>
        </p:xfrm>
        <a:graphic>
          <a:graphicData uri="http://schemas.openxmlformats.org/drawingml/2006/table">
            <a:tbl>
              <a:tblPr firstRow="1" firstCol="1" bandRow="1" bandCol="1"/>
              <a:tblGrid>
                <a:gridCol w="7095534">
                  <a:extLst>
                    <a:ext uri="{9D8B030D-6E8A-4147-A177-3AD203B41FA5}">
                      <a16:colId xmlns:a16="http://schemas.microsoft.com/office/drawing/2014/main" xmlns="" val="1919265534"/>
                    </a:ext>
                  </a:extLst>
                </a:gridCol>
                <a:gridCol w="3762966">
                  <a:extLst>
                    <a:ext uri="{9D8B030D-6E8A-4147-A177-3AD203B41FA5}">
                      <a16:colId xmlns:a16="http://schemas.microsoft.com/office/drawing/2014/main" xmlns="" val="2514567398"/>
                    </a:ext>
                  </a:extLst>
                </a:gridCol>
              </a:tblGrid>
              <a:tr h="0">
                <a:tc>
                  <a:txBody>
                    <a:bodyPr/>
                    <a:lstStyle/>
                    <a:p>
                      <a:pPr>
                        <a:lnSpc>
                          <a:spcPct val="107000"/>
                        </a:lnSpc>
                        <a:spcAft>
                          <a:spcPts val="0"/>
                        </a:spcAft>
                      </a:pPr>
                      <a:r>
                        <a:rPr lang="en-US" sz="2000" b="1" dirty="0" err="1">
                          <a:effectLst/>
                          <a:latin typeface="Times New Roman" panose="02020603050405020304" pitchFamily="18" charset="0"/>
                          <a:ea typeface="MS Mincho"/>
                          <a:cs typeface="Times New Roman" panose="02020603050405020304" pitchFamily="18" charset="0"/>
                        </a:rPr>
                        <a:t>Nội</a:t>
                      </a:r>
                      <a:r>
                        <a:rPr lang="en-US" sz="2000" b="1" dirty="0">
                          <a:effectLst/>
                          <a:latin typeface="Times New Roman" panose="02020603050405020304" pitchFamily="18" charset="0"/>
                          <a:ea typeface="MS Mincho"/>
                          <a:cs typeface="Times New Roman" panose="02020603050405020304" pitchFamily="18" charset="0"/>
                        </a:rPr>
                        <a:t> dung </a:t>
                      </a:r>
                      <a:r>
                        <a:rPr lang="en-US" sz="2000" b="1" dirty="0" err="1">
                          <a:effectLst/>
                          <a:latin typeface="Times New Roman" panose="02020603050405020304" pitchFamily="18" charset="0"/>
                          <a:ea typeface="MS Mincho"/>
                          <a:cs typeface="Times New Roman" panose="02020603050405020304" pitchFamily="18" charset="0"/>
                        </a:rPr>
                        <a:t>kiểm</a:t>
                      </a:r>
                      <a:r>
                        <a:rPr lang="en-US" sz="2000" b="1" dirty="0">
                          <a:effectLst/>
                          <a:latin typeface="Times New Roman" panose="02020603050405020304" pitchFamily="18" charset="0"/>
                          <a:ea typeface="MS Mincho"/>
                          <a:cs typeface="Times New Roman" panose="02020603050405020304" pitchFamily="18" charset="0"/>
                        </a:rPr>
                        <a:t> </a:t>
                      </a:r>
                      <a:r>
                        <a:rPr lang="en-US" sz="2000" b="1" dirty="0" err="1">
                          <a:effectLst/>
                          <a:latin typeface="Times New Roman" panose="02020603050405020304" pitchFamily="18" charset="0"/>
                          <a:ea typeface="MS Mincho"/>
                          <a:cs typeface="Times New Roman" panose="02020603050405020304" pitchFamily="18" charset="0"/>
                        </a:rPr>
                        <a:t>tra</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spcAft>
                          <a:spcPts val="0"/>
                        </a:spcAft>
                      </a:pPr>
                      <a:r>
                        <a:rPr lang="en-US" sz="2000" b="1" dirty="0" err="1">
                          <a:effectLst/>
                          <a:latin typeface="Times New Roman" panose="02020603050405020304" pitchFamily="18" charset="0"/>
                          <a:ea typeface="MS Mincho"/>
                          <a:cs typeface="Times New Roman" panose="02020603050405020304" pitchFamily="18" charset="0"/>
                        </a:rPr>
                        <a:t>Đạt</a:t>
                      </a:r>
                      <a:r>
                        <a:rPr lang="en-US" sz="2000" b="1" dirty="0">
                          <a:effectLst/>
                          <a:latin typeface="Times New Roman" panose="02020603050405020304" pitchFamily="18" charset="0"/>
                          <a:ea typeface="MS Mincho"/>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0"/>
                        </a:spcAft>
                      </a:pPr>
                      <a:r>
                        <a:rPr lang="en-US" sz="2000" b="1" dirty="0" err="1">
                          <a:effectLst/>
                          <a:latin typeface="Times New Roman" panose="02020603050405020304" pitchFamily="18" charset="0"/>
                          <a:ea typeface="MS Mincho"/>
                          <a:cs typeface="Times New Roman" panose="02020603050405020304" pitchFamily="18" charset="0"/>
                        </a:rPr>
                        <a:t>chưa</a:t>
                      </a:r>
                      <a:r>
                        <a:rPr lang="en-US" sz="2000" b="1" dirty="0">
                          <a:effectLst/>
                          <a:latin typeface="Times New Roman" panose="02020603050405020304" pitchFamily="18" charset="0"/>
                          <a:ea typeface="MS Mincho"/>
                          <a:cs typeface="Times New Roman" panose="02020603050405020304" pitchFamily="18" charset="0"/>
                        </a:rPr>
                        <a:t> </a:t>
                      </a:r>
                      <a:r>
                        <a:rPr lang="en-US" sz="2000" b="1" dirty="0" err="1">
                          <a:effectLst/>
                          <a:latin typeface="Times New Roman" panose="02020603050405020304" pitchFamily="18" charset="0"/>
                          <a:ea typeface="MS Mincho"/>
                          <a:cs typeface="Times New Roman" panose="02020603050405020304" pitchFamily="18" charset="0"/>
                        </a:rPr>
                        <a:t>đạt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xmlns="" val="3534219034"/>
                  </a:ext>
                </a:extLst>
              </a:tr>
              <a:tr h="0">
                <a:tc>
                  <a:txBody>
                    <a:bodyPr/>
                    <a:lstStyle/>
                    <a:p>
                      <a:pPr>
                        <a:lnSpc>
                          <a:spcPct val="107000"/>
                        </a:lnSpc>
                        <a:spcAft>
                          <a:spcPts val="0"/>
                        </a:spcAft>
                      </a:pPr>
                      <a:r>
                        <a:rPr lang="en-US" sz="2000">
                          <a:effectLst/>
                          <a:latin typeface="Times New Roman" panose="02020603050405020304" pitchFamily="18" charset="0"/>
                          <a:ea typeface="MS Mincho"/>
                          <a:cs typeface="Times New Roman" panose="02020603050405020304" pitchFamily="18" charset="0"/>
                        </a:rPr>
                        <a:t>- Bài nói có đủ các phần  mở bài, thân bài, kết bài.</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000" dirty="0">
                          <a:effectLst/>
                          <a:latin typeface="Times New Roman" panose="02020603050405020304" pitchFamily="18" charset="0"/>
                          <a:ea typeface="MS Mincho"/>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562798838"/>
                  </a:ext>
                </a:extLst>
              </a:tr>
              <a:tr h="0">
                <a:tc>
                  <a:txBody>
                    <a:bodyPr/>
                    <a:lstStyle/>
                    <a:p>
                      <a:pPr>
                        <a:lnSpc>
                          <a:spcPct val="107000"/>
                        </a:lnSpc>
                        <a:spcAft>
                          <a:spcPts val="0"/>
                        </a:spcAft>
                      </a:pPr>
                      <a:r>
                        <a:rPr lang="en-US" sz="2000">
                          <a:effectLst/>
                          <a:latin typeface="Times New Roman" panose="02020603050405020304" pitchFamily="18" charset="0"/>
                          <a:ea typeface="MS Mincho"/>
                          <a:cs typeface="Times New Roman" panose="02020603050405020304" pitchFamily="18" charset="0"/>
                        </a:rPr>
                        <a:t>Giới thiệu được vấn đề đời sống trong tác phẩm: ý kiến về vấn đề ngoại hình con người có quan trọng rút ra sau khi đọc hiểu bài thơ “Gấu con chân vòng kiềng”.</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000" dirty="0">
                          <a:effectLst/>
                          <a:latin typeface="Times New Roman" panose="02020603050405020304" pitchFamily="18" charset="0"/>
                          <a:ea typeface="MS Mincho"/>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298197484"/>
                  </a:ext>
                </a:extLst>
              </a:tr>
              <a:tr h="0">
                <a:tc>
                  <a:txBody>
                    <a:bodyPr/>
                    <a:lstStyle/>
                    <a:p>
                      <a:pPr>
                        <a:lnSpc>
                          <a:spcPct val="107000"/>
                        </a:lnSpc>
                        <a:spcAft>
                          <a:spcPts val="0"/>
                        </a:spcAft>
                      </a:pPr>
                      <a:r>
                        <a:rPr lang="en-US" sz="2000">
                          <a:effectLst/>
                          <a:latin typeface="Times New Roman" panose="02020603050405020304" pitchFamily="18" charset="0"/>
                          <a:ea typeface="MS Mincho"/>
                          <a:cs typeface="Times New Roman" panose="02020603050405020304" pitchFamily="18" charset="0"/>
                        </a:rPr>
                        <a:t>Em đã trình bày lần lượt:  các lí lẽ và dẫn chứng để làm sáng tỏ vấn đề</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000" dirty="0">
                          <a:effectLst/>
                          <a:latin typeface="Times New Roman" panose="02020603050405020304" pitchFamily="18" charset="0"/>
                          <a:ea typeface="MS Mincho"/>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041700128"/>
                  </a:ext>
                </a:extLst>
              </a:tr>
              <a:tr h="0">
                <a:tc>
                  <a:txBody>
                    <a:bodyPr/>
                    <a:lstStyle/>
                    <a:p>
                      <a:pPr>
                        <a:lnSpc>
                          <a:spcPct val="107000"/>
                        </a:lnSpc>
                        <a:spcAft>
                          <a:spcPts val="0"/>
                        </a:spcAft>
                      </a:pPr>
                      <a:r>
                        <a:rPr lang="en-US" sz="2000">
                          <a:effectLst/>
                          <a:latin typeface="Times New Roman" panose="02020603050405020304" pitchFamily="18" charset="0"/>
                          <a:ea typeface="MS Mincho"/>
                          <a:cs typeface="Times New Roman" panose="02020603050405020304" pitchFamily="18" charset="0"/>
                        </a:rPr>
                        <a:t>Em đã dùng ngôi thứ nhất để trình bày vấn đề.</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000" dirty="0">
                          <a:effectLst/>
                          <a:latin typeface="Times New Roman" panose="02020603050405020304" pitchFamily="18" charset="0"/>
                          <a:ea typeface="MS Mincho"/>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15884309"/>
                  </a:ext>
                </a:extLst>
              </a:tr>
              <a:tr h="0">
                <a:tc>
                  <a:txBody>
                    <a:bodyPr/>
                    <a:lstStyle/>
                    <a:p>
                      <a:pPr>
                        <a:lnSpc>
                          <a:spcPct val="107000"/>
                        </a:lnSpc>
                        <a:spcAft>
                          <a:spcPts val="0"/>
                        </a:spcAft>
                      </a:pPr>
                      <a:r>
                        <a:rPr lang="en-US" sz="2000">
                          <a:solidFill>
                            <a:srgbClr val="0D0D0D"/>
                          </a:solidFill>
                          <a:effectLst/>
                          <a:latin typeface="Times New Roman" panose="02020603050405020304" pitchFamily="18" charset="0"/>
                          <a:ea typeface="MS Mincho"/>
                          <a:cs typeface="Times New Roman" panose="02020603050405020304" pitchFamily="18" charset="0"/>
                        </a:rPr>
                        <a:t>Em đã sử dụng giọng điệu, âm lượng, các phương tiện phi ngôn ngữ (cử chỉ, ánh mắt, nét mặt) hài hoà khi trình bày.</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000" dirty="0">
                          <a:effectLst/>
                          <a:latin typeface="Times New Roman" panose="02020603050405020304" pitchFamily="18" charset="0"/>
                          <a:ea typeface="MS Mincho"/>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550620955"/>
                  </a:ext>
                </a:extLst>
              </a:tr>
            </a:tbl>
          </a:graphicData>
        </a:graphic>
      </p:graphicFrame>
    </p:spTree>
    <p:extLst>
      <p:ext uri="{BB962C8B-B14F-4D97-AF65-F5344CB8AC3E}">
        <p14:creationId xmlns:p14="http://schemas.microsoft.com/office/powerpoint/2010/main" val="3913120991"/>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p:cNvPicPr>
            <a:picLocks noChangeAspect="1"/>
          </p:cNvPicPr>
          <p:nvPr/>
        </p:nvPicPr>
        <p:blipFill>
          <a:blip r:embed="rId3"/>
          <a:srcRect l="28794" t="100000" r="66874" b="-161"/>
          <a:stretch>
            <a:fillRect/>
          </a:stretch>
        </p:blipFill>
        <p:spPr>
          <a:xfrm>
            <a:off x="3632405" y="6162428"/>
            <a:ext cx="346588" cy="7378"/>
          </a:xfrm>
          <a:custGeom>
            <a:avLst/>
            <a:gdLst>
              <a:gd name="connsiteX0" fmla="*/ 0 w 346588"/>
              <a:gd name="connsiteY0" fmla="*/ 0 h 7378"/>
              <a:gd name="connsiteX1" fmla="*/ 346588 w 346588"/>
              <a:gd name="connsiteY1" fmla="*/ 0 h 7378"/>
              <a:gd name="connsiteX2" fmla="*/ 173294 w 346588"/>
              <a:gd name="connsiteY2" fmla="*/ 7378 h 7378"/>
              <a:gd name="connsiteX3" fmla="*/ 0 w 346588"/>
              <a:gd name="connsiteY3" fmla="*/ 0 h 7378"/>
            </a:gdLst>
            <a:ahLst/>
            <a:cxnLst>
              <a:cxn ang="0">
                <a:pos x="connsiteX0" y="connsiteY0"/>
              </a:cxn>
              <a:cxn ang="0">
                <a:pos x="connsiteX1" y="connsiteY1"/>
              </a:cxn>
              <a:cxn ang="0">
                <a:pos x="connsiteX2" y="connsiteY2"/>
              </a:cxn>
              <a:cxn ang="0">
                <a:pos x="connsiteX3" y="connsiteY3"/>
              </a:cxn>
            </a:cxnLst>
            <a:rect l="l" t="t" r="r" b="b"/>
            <a:pathLst>
              <a:path w="346588" h="7378">
                <a:moveTo>
                  <a:pt x="0" y="0"/>
                </a:moveTo>
                <a:lnTo>
                  <a:pt x="346588" y="0"/>
                </a:lnTo>
                <a:lnTo>
                  <a:pt x="173294" y="7378"/>
                </a:lnTo>
                <a:lnTo>
                  <a:pt x="0" y="0"/>
                </a:lnTo>
                <a:close/>
              </a:path>
            </a:pathLst>
          </a:custGeom>
        </p:spPr>
      </p:pic>
      <p:sp>
        <p:nvSpPr>
          <p:cNvPr id="4" name="Rectangle 3"/>
          <p:cNvSpPr/>
          <p:nvPr/>
        </p:nvSpPr>
        <p:spPr>
          <a:xfrm>
            <a:off x="89787" y="0"/>
            <a:ext cx="3889206" cy="548099"/>
          </a:xfrm>
          <a:prstGeom prst="rect">
            <a:avLst/>
          </a:prstGeom>
        </p:spPr>
        <p:txBody>
          <a:bodyPr wrap="none">
            <a:spAutoFit/>
          </a:bodyPr>
          <a:lstStyle/>
          <a:p>
            <a:pPr>
              <a:lnSpc>
                <a:spcPct val="115000"/>
              </a:lnSpc>
              <a:spcAft>
                <a:spcPts val="0"/>
              </a:spcAft>
            </a:pPr>
            <a:r>
              <a:rPr lang="en-US" sz="2800" b="1" dirty="0">
                <a:latin typeface="Times New Roman" panose="02020603050405020304" pitchFamily="18" charset="0"/>
                <a:ea typeface="MS Mincho"/>
              </a:rPr>
              <a:t>III. </a:t>
            </a:r>
            <a:r>
              <a:rPr lang="en-US" sz="2800" b="1" dirty="0" err="1">
                <a:latin typeface="Times New Roman" panose="02020603050405020304" pitchFamily="18" charset="0"/>
                <a:ea typeface="MS Mincho"/>
              </a:rPr>
              <a:t>Đánh</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giá</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thảo</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luận</a:t>
            </a:r>
            <a:r>
              <a:rPr lang="en-US" sz="2800" b="1" dirty="0">
                <a:latin typeface="Times New Roman" panose="02020603050405020304" pitchFamily="18" charset="0"/>
                <a:ea typeface="MS Mincho"/>
              </a:rPr>
              <a:t> </a:t>
            </a:r>
            <a:endParaRPr lang="en-US" sz="2800"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3805699" y="264746"/>
            <a:ext cx="5295039" cy="523220"/>
          </a:xfrm>
          <a:prstGeom prst="rect">
            <a:avLst/>
          </a:prstGeom>
        </p:spPr>
        <p:txBody>
          <a:bodyPr wrap="none">
            <a:spAutoFit/>
          </a:bodyPr>
          <a:lstStyle/>
          <a:p>
            <a:r>
              <a:rPr lang="en-US" sz="2800"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Bảng</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kiểm</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tra</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bài</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nói</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của</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bạn</a:t>
            </a:r>
            <a:r>
              <a:rPr lang="en-US" sz="2800" b="1" dirty="0">
                <a:solidFill>
                  <a:srgbClr val="0070C0"/>
                </a:solidFill>
                <a:latin typeface="Times New Roman" panose="02020603050405020304" pitchFamily="18" charset="0"/>
                <a:ea typeface="MS Mincho"/>
              </a:rPr>
              <a:t>: </a:t>
            </a:r>
            <a:endParaRPr lang="en-US" sz="2800" dirty="0"/>
          </a:p>
        </p:txBody>
      </p:sp>
      <p:graphicFrame>
        <p:nvGraphicFramePr>
          <p:cNvPr id="6" name="Table 5"/>
          <p:cNvGraphicFramePr>
            <a:graphicFrameLocks noGrp="1"/>
          </p:cNvGraphicFramePr>
          <p:nvPr>
            <p:extLst>
              <p:ext uri="{D42A27DB-BD31-4B8C-83A1-F6EECF244321}">
                <p14:modId xmlns:p14="http://schemas.microsoft.com/office/powerpoint/2010/main" val="2069496834"/>
              </p:ext>
            </p:extLst>
          </p:nvPr>
        </p:nvGraphicFramePr>
        <p:xfrm>
          <a:off x="234540" y="833251"/>
          <a:ext cx="11710221" cy="6045364"/>
        </p:xfrm>
        <a:graphic>
          <a:graphicData uri="http://schemas.openxmlformats.org/drawingml/2006/table">
            <a:tbl>
              <a:tblPr firstRow="1" firstCol="1" lastRow="1" lastCol="1" bandRow="1" bandCol="1"/>
              <a:tblGrid>
                <a:gridCol w="2433484">
                  <a:extLst>
                    <a:ext uri="{9D8B030D-6E8A-4147-A177-3AD203B41FA5}">
                      <a16:colId xmlns:a16="http://schemas.microsoft.com/office/drawing/2014/main" xmlns="" val="3887894070"/>
                    </a:ext>
                  </a:extLst>
                </a:gridCol>
                <a:gridCol w="3159239">
                  <a:extLst>
                    <a:ext uri="{9D8B030D-6E8A-4147-A177-3AD203B41FA5}">
                      <a16:colId xmlns:a16="http://schemas.microsoft.com/office/drawing/2014/main" xmlns="" val="2704197892"/>
                    </a:ext>
                  </a:extLst>
                </a:gridCol>
                <a:gridCol w="2695537">
                  <a:extLst>
                    <a:ext uri="{9D8B030D-6E8A-4147-A177-3AD203B41FA5}">
                      <a16:colId xmlns:a16="http://schemas.microsoft.com/office/drawing/2014/main" xmlns="" val="2131947964"/>
                    </a:ext>
                  </a:extLst>
                </a:gridCol>
                <a:gridCol w="3421961">
                  <a:extLst>
                    <a:ext uri="{9D8B030D-6E8A-4147-A177-3AD203B41FA5}">
                      <a16:colId xmlns:a16="http://schemas.microsoft.com/office/drawing/2014/main" xmlns="" val="3647605764"/>
                    </a:ext>
                  </a:extLst>
                </a:gridCol>
              </a:tblGrid>
              <a:tr h="109565">
                <a:tc gridSpan="4">
                  <a:txBody>
                    <a:bodyPr/>
                    <a:lstStyle/>
                    <a:p>
                      <a:pPr algn="ctr">
                        <a:lnSpc>
                          <a:spcPct val="115000"/>
                        </a:lnSpc>
                        <a:spcAft>
                          <a:spcPts val="0"/>
                        </a:spcAft>
                        <a:tabLst>
                          <a:tab pos="1386840" algn="l"/>
                        </a:tabLst>
                      </a:pPr>
                      <a:r>
                        <a:rPr lang="en-US" sz="1800" b="1" dirty="0">
                          <a:solidFill>
                            <a:srgbClr val="FF0000"/>
                          </a:solidFill>
                          <a:effectLst/>
                          <a:latin typeface="Times New Roman" panose="02020603050405020304" pitchFamily="18" charset="0"/>
                          <a:ea typeface="MS Mincho"/>
                          <a:cs typeface="Times New Roman" panose="02020603050405020304" pitchFamily="18" charset="0"/>
                        </a:rPr>
                        <a:t>PHIẾU ĐÁNH GIÁ  BÀI NÓI THEO TIÊU CHÍ</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198" marR="451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84544180"/>
                  </a:ext>
                </a:extLst>
              </a:tr>
              <a:tr h="109565">
                <a:tc gridSpan="4">
                  <a:txBody>
                    <a:bodyPr/>
                    <a:lstStyle/>
                    <a:p>
                      <a:pPr>
                        <a:lnSpc>
                          <a:spcPct val="115000"/>
                        </a:lnSpc>
                        <a:spcAft>
                          <a:spcPts val="0"/>
                        </a:spcAft>
                        <a:tabLst>
                          <a:tab pos="1386840" algn="l"/>
                        </a:tabLst>
                      </a:pPr>
                      <a:r>
                        <a:rPr lang="en-US" sz="1800" b="1" dirty="0">
                          <a:solidFill>
                            <a:srgbClr val="FF0000"/>
                          </a:solidFill>
                          <a:effectLst/>
                          <a:latin typeface="Times New Roman" panose="02020603050405020304" pitchFamily="18" charset="0"/>
                          <a:ea typeface="MS Mincho"/>
                          <a:cs typeface="Times New Roman" panose="02020603050405020304" pitchFamily="18" charset="0"/>
                        </a:rPr>
                        <a:t>                                         NHÓM............................</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198" marR="451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459350349"/>
                  </a:ext>
                </a:extLst>
              </a:tr>
              <a:tr h="680630">
                <a:tc>
                  <a:txBody>
                    <a:bodyPr/>
                    <a:lstStyle/>
                    <a:p>
                      <a:pPr algn="ctr">
                        <a:lnSpc>
                          <a:spcPct val="115000"/>
                        </a:lnSpc>
                        <a:spcAft>
                          <a:spcPts val="0"/>
                        </a:spcAft>
                        <a:tabLst>
                          <a:tab pos="1386840" algn="l"/>
                        </a:tabLst>
                      </a:pPr>
                      <a:r>
                        <a:rPr lang="en-US" sz="1700" b="1" dirty="0">
                          <a:effectLst/>
                          <a:latin typeface="Times New Roman" panose="02020603050405020304" pitchFamily="18" charset="0"/>
                          <a:ea typeface="MS Mincho"/>
                          <a:cs typeface="Times New Roman" panose="02020603050405020304" pitchFamily="18" charset="0"/>
                        </a:rPr>
                        <a:t>TIÊU CHÍ</a:t>
                      </a:r>
                      <a:endParaRPr lang="en-US" sz="1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198" marR="451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tc>
                  <a:txBody>
                    <a:bodyPr/>
                    <a:lstStyle/>
                    <a:p>
                      <a:pPr algn="ctr">
                        <a:lnSpc>
                          <a:spcPct val="115000"/>
                        </a:lnSpc>
                        <a:spcAft>
                          <a:spcPts val="0"/>
                        </a:spcAft>
                        <a:tabLst>
                          <a:tab pos="1386840" algn="l"/>
                        </a:tabLst>
                      </a:pPr>
                      <a:r>
                        <a:rPr lang="en-US" sz="1700" b="1">
                          <a:effectLst/>
                          <a:latin typeface="Times New Roman" panose="02020603050405020304" pitchFamily="18" charset="0"/>
                          <a:ea typeface="MS Mincho"/>
                          <a:cs typeface="Times New Roman" panose="02020603050405020304" pitchFamily="18" charset="0"/>
                        </a:rPr>
                        <a:t>Chưa đạt</a:t>
                      </a:r>
                      <a:endParaRPr lang="en-US" sz="17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tabLst>
                          <a:tab pos="1386840" algn="l"/>
                        </a:tabLst>
                      </a:pPr>
                      <a:r>
                        <a:rPr lang="en-US" sz="1700" b="1">
                          <a:effectLst/>
                          <a:latin typeface="Times New Roman" panose="02020603050405020304" pitchFamily="18" charset="0"/>
                          <a:ea typeface="MS Mincho"/>
                          <a:cs typeface="Times New Roman" panose="02020603050405020304" pitchFamily="18" charset="0"/>
                        </a:rPr>
                        <a:t>(0 điểm)</a:t>
                      </a:r>
                      <a:endParaRPr lang="en-US" sz="1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198" marR="451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tc>
                  <a:txBody>
                    <a:bodyPr/>
                    <a:lstStyle/>
                    <a:p>
                      <a:pPr algn="ctr">
                        <a:lnSpc>
                          <a:spcPct val="115000"/>
                        </a:lnSpc>
                        <a:spcAft>
                          <a:spcPts val="0"/>
                        </a:spcAft>
                        <a:tabLst>
                          <a:tab pos="1386840" algn="l"/>
                        </a:tabLst>
                      </a:pPr>
                      <a:r>
                        <a:rPr lang="en-US" sz="1700" b="1">
                          <a:effectLst/>
                          <a:latin typeface="Times New Roman" panose="02020603050405020304" pitchFamily="18" charset="0"/>
                          <a:ea typeface="MS Mincho"/>
                          <a:cs typeface="Times New Roman" panose="02020603050405020304" pitchFamily="18" charset="0"/>
                        </a:rPr>
                        <a:t>Đạt</a:t>
                      </a:r>
                      <a:endParaRPr lang="en-US" sz="17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tabLst>
                          <a:tab pos="1386840" algn="l"/>
                        </a:tabLst>
                      </a:pPr>
                      <a:r>
                        <a:rPr lang="en-US" sz="1700" b="1">
                          <a:effectLst/>
                          <a:latin typeface="Times New Roman" panose="02020603050405020304" pitchFamily="18" charset="0"/>
                          <a:ea typeface="MS Mincho"/>
                          <a:cs typeface="Times New Roman" panose="02020603050405020304" pitchFamily="18" charset="0"/>
                        </a:rPr>
                        <a:t>(1 điểm)</a:t>
                      </a:r>
                      <a:endParaRPr lang="en-US" sz="1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198" marR="451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tc>
                  <a:txBody>
                    <a:bodyPr/>
                    <a:lstStyle/>
                    <a:p>
                      <a:pPr algn="ctr">
                        <a:lnSpc>
                          <a:spcPct val="115000"/>
                        </a:lnSpc>
                        <a:spcAft>
                          <a:spcPts val="0"/>
                        </a:spcAft>
                        <a:tabLst>
                          <a:tab pos="1386840" algn="l"/>
                        </a:tabLst>
                      </a:pPr>
                      <a:r>
                        <a:rPr lang="en-US" sz="1700" b="1">
                          <a:effectLst/>
                          <a:latin typeface="Times New Roman" panose="02020603050405020304" pitchFamily="18" charset="0"/>
                          <a:ea typeface="MS Mincho"/>
                          <a:cs typeface="Times New Roman" panose="02020603050405020304" pitchFamily="18" charset="0"/>
                        </a:rPr>
                        <a:t>Tốt</a:t>
                      </a:r>
                      <a:endParaRPr lang="en-US" sz="17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tabLst>
                          <a:tab pos="1386840" algn="l"/>
                        </a:tabLst>
                      </a:pPr>
                      <a:r>
                        <a:rPr lang="en-US" sz="1700" b="1">
                          <a:effectLst/>
                          <a:latin typeface="Times New Roman" panose="02020603050405020304" pitchFamily="18" charset="0"/>
                          <a:ea typeface="MS Mincho"/>
                          <a:cs typeface="Times New Roman" panose="02020603050405020304" pitchFamily="18" charset="0"/>
                        </a:rPr>
                        <a:t>(2 điểm)</a:t>
                      </a:r>
                      <a:endParaRPr lang="en-US" sz="1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198" marR="451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extLst>
                  <a:ext uri="{0D108BD9-81ED-4DB2-BD59-A6C34878D82A}">
                    <a16:rowId xmlns:a16="http://schemas.microsoft.com/office/drawing/2014/main" xmlns="" val="400772095"/>
                  </a:ext>
                </a:extLst>
              </a:tr>
              <a:tr h="228782">
                <a:tc>
                  <a:txBody>
                    <a:bodyPr/>
                    <a:lstStyle/>
                    <a:p>
                      <a:pPr>
                        <a:lnSpc>
                          <a:spcPct val="107000"/>
                        </a:lnSpc>
                        <a:spcAft>
                          <a:spcPts val="0"/>
                        </a:spcAft>
                        <a:tabLst>
                          <a:tab pos="1386840" algn="l"/>
                        </a:tabLst>
                      </a:pPr>
                      <a:r>
                        <a:rPr lang="en-US" sz="1700" dirty="0">
                          <a:effectLst/>
                          <a:latin typeface="Times New Roman" panose="02020603050405020304" pitchFamily="18" charset="0"/>
                          <a:ea typeface="MS Mincho"/>
                          <a:cs typeface="Times New Roman" panose="02020603050405020304" pitchFamily="18" charset="0"/>
                        </a:rPr>
                        <a:t>1. </a:t>
                      </a:r>
                      <a:r>
                        <a:rPr lang="en-US" sz="1700" dirty="0" err="1">
                          <a:effectLst/>
                          <a:latin typeface="Times New Roman" panose="02020603050405020304" pitchFamily="18" charset="0"/>
                          <a:ea typeface="MS Mincho"/>
                          <a:cs typeface="Times New Roman" panose="02020603050405020304" pitchFamily="18" charset="0"/>
                        </a:rPr>
                        <a:t>Giới</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thiệu</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được</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vấn</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đề</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trong</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tác</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phẩm</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tự</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chọn</a:t>
                      </a:r>
                      <a:endParaRPr lang="en-US" sz="1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198" marR="451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0CC"/>
                    </a:solidFill>
                  </a:tcPr>
                </a:tc>
                <a:tc>
                  <a:txBody>
                    <a:bodyPr/>
                    <a:lstStyle/>
                    <a:p>
                      <a:pPr>
                        <a:lnSpc>
                          <a:spcPct val="107000"/>
                        </a:lnSpc>
                        <a:spcAft>
                          <a:spcPts val="0"/>
                        </a:spcAft>
                        <a:tabLst>
                          <a:tab pos="1386840" algn="l"/>
                        </a:tabLst>
                      </a:pPr>
                      <a:r>
                        <a:rPr lang="en-US" sz="1700" dirty="0" err="1">
                          <a:effectLst/>
                          <a:latin typeface="Times New Roman" panose="02020603050405020304" pitchFamily="18" charset="0"/>
                          <a:ea typeface="MS Mincho"/>
                          <a:cs typeface="Times New Roman" panose="02020603050405020304" pitchFamily="18" charset="0"/>
                        </a:rPr>
                        <a:t>Chưa</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có</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vấn</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đề</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để</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nói</a:t>
                      </a:r>
                      <a:endParaRPr lang="en-US" sz="1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198" marR="451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tabLst>
                          <a:tab pos="1386840" algn="l"/>
                        </a:tabLst>
                      </a:pPr>
                      <a:r>
                        <a:rPr lang="en-US" sz="1700">
                          <a:effectLst/>
                          <a:latin typeface="Times New Roman" panose="02020603050405020304" pitchFamily="18" charset="0"/>
                          <a:ea typeface="MS Mincho"/>
                          <a:cs typeface="Times New Roman" panose="02020603050405020304" pitchFamily="18" charset="0"/>
                        </a:rPr>
                        <a:t>Có giới thiệu vấn đề nhưng chưa  gắn với câu chuyện trong tác phẩm</a:t>
                      </a:r>
                      <a:endParaRPr lang="en-US" sz="1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198" marR="451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tabLst>
                          <a:tab pos="1386840" algn="l"/>
                        </a:tabLst>
                      </a:pPr>
                      <a:r>
                        <a:rPr lang="en-US" sz="1700">
                          <a:effectLst/>
                          <a:latin typeface="Times New Roman" panose="02020603050405020304" pitchFamily="18" charset="0"/>
                          <a:ea typeface="MS Mincho"/>
                          <a:cs typeface="Times New Roman" panose="02020603050405020304" pitchFamily="18" charset="0"/>
                        </a:rPr>
                        <a:t>Giới thiệu ngắn gọn câu chuyện trong tác phẩm và dẫn dắt đến vấn đề đời sống trong tác phẩm.</a:t>
                      </a:r>
                      <a:endParaRPr lang="en-US" sz="1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198" marR="451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24204762"/>
                  </a:ext>
                </a:extLst>
              </a:tr>
              <a:tr h="228782">
                <a:tc>
                  <a:txBody>
                    <a:bodyPr/>
                    <a:lstStyle/>
                    <a:p>
                      <a:pPr>
                        <a:lnSpc>
                          <a:spcPct val="107000"/>
                        </a:lnSpc>
                        <a:spcAft>
                          <a:spcPts val="0"/>
                        </a:spcAft>
                        <a:tabLst>
                          <a:tab pos="1386840" algn="l"/>
                        </a:tabLst>
                      </a:pPr>
                      <a:r>
                        <a:rPr lang="en-US" sz="1700" dirty="0">
                          <a:effectLst/>
                          <a:latin typeface="Times New Roman" panose="02020603050405020304" pitchFamily="18" charset="0"/>
                          <a:ea typeface="MS Mincho"/>
                          <a:cs typeface="Times New Roman" panose="02020603050405020304" pitchFamily="18" charset="0"/>
                        </a:rPr>
                        <a:t>2. </a:t>
                      </a:r>
                      <a:r>
                        <a:rPr lang="en-US" sz="1700" dirty="0" err="1">
                          <a:effectLst/>
                          <a:latin typeface="Times New Roman" panose="02020603050405020304" pitchFamily="18" charset="0"/>
                          <a:ea typeface="MS Mincho"/>
                          <a:cs typeface="Times New Roman" panose="02020603050405020304" pitchFamily="18" charset="0"/>
                        </a:rPr>
                        <a:t>Vấn</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đề</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đời</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sống</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trong</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tác</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phẩm</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được</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chọn</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sâu</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sắc</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gần</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gũi</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với</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thực</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tế</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cuộc</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sống</a:t>
                      </a:r>
                      <a:endParaRPr lang="en-US" sz="1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198" marR="451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0CC"/>
                    </a:solidFill>
                  </a:tcPr>
                </a:tc>
                <a:tc>
                  <a:txBody>
                    <a:bodyPr/>
                    <a:lstStyle/>
                    <a:p>
                      <a:pPr>
                        <a:lnSpc>
                          <a:spcPct val="107000"/>
                        </a:lnSpc>
                        <a:spcAft>
                          <a:spcPts val="0"/>
                        </a:spcAft>
                        <a:tabLst>
                          <a:tab pos="1386840" algn="l"/>
                        </a:tabLst>
                      </a:pPr>
                      <a:r>
                        <a:rPr lang="en-US" sz="1700" dirty="0" err="1">
                          <a:effectLst/>
                          <a:latin typeface="Times New Roman" panose="02020603050405020304" pitchFamily="18" charset="0"/>
                          <a:ea typeface="MS Mincho"/>
                          <a:cs typeface="Times New Roman" panose="02020603050405020304" pitchFamily="18" charset="0"/>
                        </a:rPr>
                        <a:t>Nôi</a:t>
                      </a:r>
                      <a:r>
                        <a:rPr lang="en-US" sz="1700" dirty="0">
                          <a:effectLst/>
                          <a:latin typeface="Times New Roman" panose="02020603050405020304" pitchFamily="18" charset="0"/>
                          <a:ea typeface="MS Mincho"/>
                          <a:cs typeface="Times New Roman" panose="02020603050405020304" pitchFamily="18" charset="0"/>
                        </a:rPr>
                        <a:t> dung </a:t>
                      </a:r>
                      <a:r>
                        <a:rPr lang="en-US" sz="1700" dirty="0" err="1">
                          <a:effectLst/>
                          <a:latin typeface="Times New Roman" panose="02020603050405020304" pitchFamily="18" charset="0"/>
                          <a:ea typeface="MS Mincho"/>
                          <a:cs typeface="Times New Roman" panose="02020603050405020304" pitchFamily="18" charset="0"/>
                        </a:rPr>
                        <a:t>sơ</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sài</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chưa</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có</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lí</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lẽ</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dẫn</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chứng</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để</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người</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nghe</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hiểu</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được</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nội</a:t>
                      </a:r>
                      <a:r>
                        <a:rPr lang="en-US" sz="1700" dirty="0">
                          <a:effectLst/>
                          <a:latin typeface="Times New Roman" panose="02020603050405020304" pitchFamily="18" charset="0"/>
                          <a:ea typeface="MS Mincho"/>
                          <a:cs typeface="Times New Roman" panose="02020603050405020304" pitchFamily="18" charset="0"/>
                        </a:rPr>
                        <a:t> dung </a:t>
                      </a:r>
                      <a:r>
                        <a:rPr lang="en-US" sz="1700" dirty="0" err="1">
                          <a:effectLst/>
                          <a:latin typeface="Times New Roman" panose="02020603050405020304" pitchFamily="18" charset="0"/>
                          <a:ea typeface="MS Mincho"/>
                          <a:cs typeface="Times New Roman" panose="02020603050405020304" pitchFamily="18" charset="0"/>
                        </a:rPr>
                        <a:t>vấn</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đề</a:t>
                      </a:r>
                      <a:endParaRPr lang="en-US" sz="1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198" marR="451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tabLst>
                          <a:tab pos="1386840" algn="l"/>
                        </a:tabLst>
                      </a:pPr>
                      <a:r>
                        <a:rPr lang="en-US" sz="1700" dirty="0" err="1">
                          <a:effectLst/>
                          <a:latin typeface="Times New Roman" panose="02020603050405020304" pitchFamily="18" charset="0"/>
                          <a:ea typeface="MS Mincho"/>
                          <a:cs typeface="Times New Roman" panose="02020603050405020304" pitchFamily="18" charset="0"/>
                        </a:rPr>
                        <a:t>Có</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lí</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lẽ</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dẫn</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chứng</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để</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người</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nghe</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hiểu</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được</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nội</a:t>
                      </a:r>
                      <a:r>
                        <a:rPr lang="en-US" sz="1700" dirty="0">
                          <a:effectLst/>
                          <a:latin typeface="Times New Roman" panose="02020603050405020304" pitchFamily="18" charset="0"/>
                          <a:ea typeface="MS Mincho"/>
                          <a:cs typeface="Times New Roman" panose="02020603050405020304" pitchFamily="18" charset="0"/>
                        </a:rPr>
                        <a:t> dung </a:t>
                      </a:r>
                      <a:r>
                        <a:rPr lang="en-US" sz="1700" dirty="0" err="1">
                          <a:effectLst/>
                          <a:latin typeface="Times New Roman" panose="02020603050405020304" pitchFamily="18" charset="0"/>
                          <a:ea typeface="MS Mincho"/>
                          <a:cs typeface="Times New Roman" panose="02020603050405020304" pitchFamily="18" charset="0"/>
                        </a:rPr>
                        <a:t>vấn</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đề</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nhưng</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chưa</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hấp</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dẫn</a:t>
                      </a:r>
                      <a:r>
                        <a:rPr lang="en-US" sz="1700" dirty="0">
                          <a:effectLst/>
                          <a:latin typeface="Times New Roman" panose="02020603050405020304" pitchFamily="18" charset="0"/>
                          <a:ea typeface="MS Mincho"/>
                          <a:cs typeface="Times New Roman" panose="02020603050405020304" pitchFamily="18" charset="0"/>
                        </a:rPr>
                        <a:t>.</a:t>
                      </a:r>
                      <a:endParaRPr lang="en-US" sz="1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198" marR="451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tabLst>
                          <a:tab pos="1386840" algn="l"/>
                        </a:tabLst>
                      </a:pPr>
                      <a:r>
                        <a:rPr lang="en-US" sz="1700" dirty="0" err="1">
                          <a:effectLst/>
                          <a:latin typeface="Times New Roman" panose="02020603050405020304" pitchFamily="18" charset="0"/>
                          <a:ea typeface="MS Mincho"/>
                          <a:cs typeface="Times New Roman" panose="02020603050405020304" pitchFamily="18" charset="0"/>
                        </a:rPr>
                        <a:t>Lí</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lẽ</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sâu</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sắc</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dẫn</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chứng</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phong</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phú</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hấp</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dẫn</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gần</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gũi</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với</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thực</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tế</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cuộc</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sống</a:t>
                      </a:r>
                      <a:endParaRPr lang="en-US" sz="1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198" marR="451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06711312"/>
                  </a:ext>
                </a:extLst>
              </a:tr>
              <a:tr h="228782">
                <a:tc>
                  <a:txBody>
                    <a:bodyPr/>
                    <a:lstStyle/>
                    <a:p>
                      <a:pPr>
                        <a:lnSpc>
                          <a:spcPct val="107000"/>
                        </a:lnSpc>
                        <a:spcAft>
                          <a:spcPts val="0"/>
                        </a:spcAft>
                        <a:tabLst>
                          <a:tab pos="1386840" algn="l"/>
                        </a:tabLst>
                      </a:pPr>
                      <a:r>
                        <a:rPr lang="en-US" sz="1700" dirty="0">
                          <a:effectLst/>
                          <a:latin typeface="Times New Roman" panose="02020603050405020304" pitchFamily="18" charset="0"/>
                          <a:ea typeface="MS Mincho"/>
                          <a:cs typeface="Times New Roman" panose="02020603050405020304" pitchFamily="18" charset="0"/>
                        </a:rPr>
                        <a:t>3. </a:t>
                      </a:r>
                      <a:r>
                        <a:rPr lang="en-US" sz="1700" dirty="0" err="1">
                          <a:effectLst/>
                          <a:latin typeface="Times New Roman" panose="02020603050405020304" pitchFamily="18" charset="0"/>
                          <a:ea typeface="MS Mincho"/>
                          <a:cs typeface="Times New Roman" panose="02020603050405020304" pitchFamily="18" charset="0"/>
                        </a:rPr>
                        <a:t>Nói</a:t>
                      </a:r>
                      <a:r>
                        <a:rPr lang="en-US" sz="1700" dirty="0">
                          <a:effectLst/>
                          <a:latin typeface="Times New Roman" panose="02020603050405020304" pitchFamily="18" charset="0"/>
                          <a:ea typeface="MS Mincho"/>
                          <a:cs typeface="Times New Roman" panose="02020603050405020304" pitchFamily="18" charset="0"/>
                        </a:rPr>
                        <a:t> to, </a:t>
                      </a:r>
                      <a:r>
                        <a:rPr lang="en-US" sz="1700" dirty="0" err="1">
                          <a:effectLst/>
                          <a:latin typeface="Times New Roman" panose="02020603050405020304" pitchFamily="18" charset="0"/>
                          <a:ea typeface="MS Mincho"/>
                          <a:cs typeface="Times New Roman" panose="02020603050405020304" pitchFamily="18" charset="0"/>
                        </a:rPr>
                        <a:t>rõ</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ràng</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truyền</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cảm</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chủ</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động</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thuyết</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trình</a:t>
                      </a:r>
                      <a:endParaRPr lang="en-US" sz="1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198" marR="451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0CC"/>
                    </a:solidFill>
                  </a:tcPr>
                </a:tc>
                <a:tc>
                  <a:txBody>
                    <a:bodyPr/>
                    <a:lstStyle/>
                    <a:p>
                      <a:pPr>
                        <a:lnSpc>
                          <a:spcPct val="107000"/>
                        </a:lnSpc>
                        <a:spcAft>
                          <a:spcPts val="0"/>
                        </a:spcAft>
                        <a:tabLst>
                          <a:tab pos="1386840" algn="l"/>
                        </a:tabLst>
                      </a:pPr>
                      <a:r>
                        <a:rPr lang="en-US" sz="1700" dirty="0" err="1">
                          <a:effectLst/>
                          <a:latin typeface="Times New Roman" panose="02020603050405020304" pitchFamily="18" charset="0"/>
                          <a:ea typeface="MS Mincho"/>
                          <a:cs typeface="Times New Roman" panose="02020603050405020304" pitchFamily="18" charset="0"/>
                        </a:rPr>
                        <a:t>Nói</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nhỏ</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khó</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nghe</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nói</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lặp</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lại</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ngập</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ngừng</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nhiều</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lần</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phụ</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thuộc</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văn</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bản</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chuẩn</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bị</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sẵn</a:t>
                      </a:r>
                      <a:endParaRPr lang="en-US" sz="1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198" marR="451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tabLst>
                          <a:tab pos="1386840" algn="l"/>
                        </a:tabLst>
                      </a:pPr>
                      <a:r>
                        <a:rPr lang="en-US" sz="1700" dirty="0" err="1">
                          <a:effectLst/>
                          <a:latin typeface="Times New Roman" panose="02020603050405020304" pitchFamily="18" charset="0"/>
                          <a:ea typeface="MS Mincho"/>
                          <a:cs typeface="Times New Roman" panose="02020603050405020304" pitchFamily="18" charset="0"/>
                        </a:rPr>
                        <a:t>Nói</a:t>
                      </a:r>
                      <a:r>
                        <a:rPr lang="en-US" sz="1700" dirty="0">
                          <a:effectLst/>
                          <a:latin typeface="Times New Roman" panose="02020603050405020304" pitchFamily="18" charset="0"/>
                          <a:ea typeface="MS Mincho"/>
                          <a:cs typeface="Times New Roman" panose="02020603050405020304" pitchFamily="18" charset="0"/>
                        </a:rPr>
                        <a:t> to, </a:t>
                      </a:r>
                      <a:r>
                        <a:rPr lang="en-US" sz="1700" dirty="0" err="1">
                          <a:effectLst/>
                          <a:latin typeface="Times New Roman" panose="02020603050405020304" pitchFamily="18" charset="0"/>
                          <a:ea typeface="MS Mincho"/>
                          <a:cs typeface="Times New Roman" panose="02020603050405020304" pitchFamily="18" charset="0"/>
                        </a:rPr>
                        <a:t>nhưng</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đôi</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chỗ</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lặp</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lại</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hoặc</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ngập</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ngừng</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một</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vài</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câu</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chủ</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động</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thuyết</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trình</a:t>
                      </a:r>
                      <a:endParaRPr lang="en-US" sz="1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198" marR="451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tabLst>
                          <a:tab pos="1386840" algn="l"/>
                        </a:tabLst>
                      </a:pPr>
                      <a:r>
                        <a:rPr lang="en-US" sz="1700" dirty="0" err="1">
                          <a:effectLst/>
                          <a:latin typeface="Times New Roman" panose="02020603050405020304" pitchFamily="18" charset="0"/>
                          <a:ea typeface="MS Mincho"/>
                          <a:cs typeface="Times New Roman" panose="02020603050405020304" pitchFamily="18" charset="0"/>
                        </a:rPr>
                        <a:t>Nói</a:t>
                      </a:r>
                      <a:r>
                        <a:rPr lang="en-US" sz="1700" dirty="0">
                          <a:effectLst/>
                          <a:latin typeface="Times New Roman" panose="02020603050405020304" pitchFamily="18" charset="0"/>
                          <a:ea typeface="MS Mincho"/>
                          <a:cs typeface="Times New Roman" panose="02020603050405020304" pitchFamily="18" charset="0"/>
                        </a:rPr>
                        <a:t> to, </a:t>
                      </a:r>
                      <a:r>
                        <a:rPr lang="en-US" sz="1700" dirty="0" err="1">
                          <a:effectLst/>
                          <a:latin typeface="Times New Roman" panose="02020603050405020304" pitchFamily="18" charset="0"/>
                          <a:ea typeface="MS Mincho"/>
                          <a:cs typeface="Times New Roman" panose="02020603050405020304" pitchFamily="18" charset="0"/>
                        </a:rPr>
                        <a:t>truyền</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cảm</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hầu</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như</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không</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lặp</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lại</a:t>
                      </a:r>
                      <a:r>
                        <a:rPr lang="en-US" sz="1700" dirty="0">
                          <a:effectLst/>
                          <a:latin typeface="Times New Roman" panose="02020603050405020304" pitchFamily="18" charset="0"/>
                          <a:ea typeface="MS Mincho"/>
                          <a:cs typeface="Times New Roman" panose="02020603050405020304" pitchFamily="18" charset="0"/>
                        </a:rPr>
                        <a:t> hay </a:t>
                      </a:r>
                      <a:r>
                        <a:rPr lang="en-US" sz="1700" dirty="0" err="1">
                          <a:effectLst/>
                          <a:latin typeface="Times New Roman" panose="02020603050405020304" pitchFamily="18" charset="0"/>
                          <a:ea typeface="MS Mincho"/>
                          <a:cs typeface="Times New Roman" panose="02020603050405020304" pitchFamily="18" charset="0"/>
                        </a:rPr>
                        <a:t>ngập</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ngừng</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chủ</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động</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thuyết</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trình</a:t>
                      </a:r>
                      <a:endParaRPr lang="en-US" sz="1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198" marR="451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487907069"/>
                  </a:ext>
                </a:extLst>
              </a:tr>
              <a:tr h="325002">
                <a:tc>
                  <a:txBody>
                    <a:bodyPr/>
                    <a:lstStyle/>
                    <a:p>
                      <a:pPr>
                        <a:lnSpc>
                          <a:spcPct val="107000"/>
                        </a:lnSpc>
                        <a:spcAft>
                          <a:spcPts val="0"/>
                        </a:spcAft>
                        <a:tabLst>
                          <a:tab pos="1386840" algn="l"/>
                        </a:tabLst>
                      </a:pPr>
                      <a:r>
                        <a:rPr lang="en-US" sz="1700" dirty="0">
                          <a:effectLst/>
                          <a:latin typeface="Times New Roman" panose="02020603050405020304" pitchFamily="18" charset="0"/>
                          <a:ea typeface="MS Mincho"/>
                          <a:cs typeface="Times New Roman" panose="02020603050405020304" pitchFamily="18" charset="0"/>
                        </a:rPr>
                        <a:t>4. </a:t>
                      </a:r>
                      <a:r>
                        <a:rPr lang="en-US" sz="1700" dirty="0" err="1">
                          <a:effectLst/>
                          <a:latin typeface="Times New Roman" panose="02020603050405020304" pitchFamily="18" charset="0"/>
                          <a:ea typeface="MS Mincho"/>
                          <a:cs typeface="Times New Roman" panose="02020603050405020304" pitchFamily="18" charset="0"/>
                        </a:rPr>
                        <a:t>Sử</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dụng</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yếu</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tố</a:t>
                      </a:r>
                      <a:r>
                        <a:rPr lang="en-US" sz="1700" dirty="0">
                          <a:effectLst/>
                          <a:latin typeface="Times New Roman" panose="02020603050405020304" pitchFamily="18" charset="0"/>
                          <a:ea typeface="MS Mincho"/>
                          <a:cs typeface="Times New Roman" panose="02020603050405020304" pitchFamily="18" charset="0"/>
                        </a:rPr>
                        <a:t> phi </a:t>
                      </a:r>
                      <a:r>
                        <a:rPr lang="en-US" sz="1700" dirty="0" err="1">
                          <a:effectLst/>
                          <a:latin typeface="Times New Roman" panose="02020603050405020304" pitchFamily="18" charset="0"/>
                          <a:ea typeface="MS Mincho"/>
                          <a:cs typeface="Times New Roman" panose="02020603050405020304" pitchFamily="18" charset="0"/>
                        </a:rPr>
                        <a:t>ngôn</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ngữ</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điệu</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bộ</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cử</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chỉ</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nét</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mặt</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ánh</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mắt</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phù</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hợp</a:t>
                      </a:r>
                      <a:endParaRPr lang="en-US" sz="1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198" marR="451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0CC"/>
                    </a:solidFill>
                  </a:tcPr>
                </a:tc>
                <a:tc>
                  <a:txBody>
                    <a:bodyPr/>
                    <a:lstStyle/>
                    <a:p>
                      <a:pPr>
                        <a:lnSpc>
                          <a:spcPct val="107000"/>
                        </a:lnSpc>
                        <a:spcAft>
                          <a:spcPts val="0"/>
                        </a:spcAft>
                        <a:tabLst>
                          <a:tab pos="1386840" algn="l"/>
                        </a:tabLst>
                      </a:pPr>
                      <a:r>
                        <a:rPr lang="en-US" sz="1700" dirty="0" err="1">
                          <a:effectLst/>
                          <a:latin typeface="Times New Roman" panose="02020603050405020304" pitchFamily="18" charset="0"/>
                          <a:ea typeface="MS Mincho"/>
                          <a:cs typeface="Times New Roman" panose="02020603050405020304" pitchFamily="18" charset="0"/>
                        </a:rPr>
                        <a:t>Điệu</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bộ</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thiếu</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tự</a:t>
                      </a:r>
                      <a:r>
                        <a:rPr lang="en-US" sz="1700" dirty="0">
                          <a:effectLst/>
                          <a:latin typeface="Times New Roman" panose="02020603050405020304" pitchFamily="18" charset="0"/>
                          <a:ea typeface="MS Mincho"/>
                          <a:cs typeface="Times New Roman" panose="02020603050405020304" pitchFamily="18" charset="0"/>
                        </a:rPr>
                        <a:t> tin, </a:t>
                      </a:r>
                      <a:r>
                        <a:rPr lang="en-US" sz="1700" dirty="0" err="1">
                          <a:effectLst/>
                          <a:latin typeface="Times New Roman" panose="02020603050405020304" pitchFamily="18" charset="0"/>
                          <a:ea typeface="MS Mincho"/>
                          <a:cs typeface="Times New Roman" panose="02020603050405020304" pitchFamily="18" charset="0"/>
                        </a:rPr>
                        <a:t>mắt</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chưa</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nhìn</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vào</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người</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nghe</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nét</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mặt</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chưa</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biểu</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cảm</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hoặc</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biểu</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cảm</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không</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phù</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hợp</a:t>
                      </a:r>
                      <a:r>
                        <a:rPr lang="en-US" sz="1700" dirty="0">
                          <a:effectLst/>
                          <a:latin typeface="Times New Roman" panose="02020603050405020304" pitchFamily="18" charset="0"/>
                          <a:ea typeface="MS Mincho"/>
                          <a:cs typeface="Times New Roman" panose="02020603050405020304" pitchFamily="18" charset="0"/>
                        </a:rPr>
                        <a:t>.</a:t>
                      </a:r>
                      <a:endParaRPr lang="en-US" sz="1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198" marR="451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tabLst>
                          <a:tab pos="1386840" algn="l"/>
                        </a:tabLst>
                      </a:pPr>
                      <a:r>
                        <a:rPr lang="en-US" sz="1700" dirty="0" err="1">
                          <a:effectLst/>
                          <a:latin typeface="Times New Roman" panose="02020603050405020304" pitchFamily="18" charset="0"/>
                          <a:ea typeface="MS Mincho"/>
                          <a:cs typeface="Times New Roman" panose="02020603050405020304" pitchFamily="18" charset="0"/>
                        </a:rPr>
                        <a:t>Điệu</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bộ</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tự</a:t>
                      </a:r>
                      <a:r>
                        <a:rPr lang="en-US" sz="1700" dirty="0">
                          <a:effectLst/>
                          <a:latin typeface="Times New Roman" panose="02020603050405020304" pitchFamily="18" charset="0"/>
                          <a:ea typeface="MS Mincho"/>
                          <a:cs typeface="Times New Roman" panose="02020603050405020304" pitchFamily="18" charset="0"/>
                        </a:rPr>
                        <a:t> tin, </a:t>
                      </a:r>
                      <a:r>
                        <a:rPr lang="en-US" sz="1700" dirty="0" err="1">
                          <a:effectLst/>
                          <a:latin typeface="Times New Roman" panose="02020603050405020304" pitchFamily="18" charset="0"/>
                          <a:ea typeface="MS Mincho"/>
                          <a:cs typeface="Times New Roman" panose="02020603050405020304" pitchFamily="18" charset="0"/>
                        </a:rPr>
                        <a:t>mắt</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chưa</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nhìn</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vào</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người</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nghe</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biểu</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cảm</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phù</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hợp</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với</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nội</a:t>
                      </a:r>
                      <a:r>
                        <a:rPr lang="en-US" sz="1700" dirty="0">
                          <a:effectLst/>
                          <a:latin typeface="Times New Roman" panose="02020603050405020304" pitchFamily="18" charset="0"/>
                          <a:ea typeface="MS Mincho"/>
                          <a:cs typeface="Times New Roman" panose="02020603050405020304" pitchFamily="18" charset="0"/>
                        </a:rPr>
                        <a:t> dung </a:t>
                      </a:r>
                      <a:r>
                        <a:rPr lang="en-US" sz="1700" dirty="0" err="1">
                          <a:effectLst/>
                          <a:latin typeface="Times New Roman" panose="02020603050405020304" pitchFamily="18" charset="0"/>
                          <a:ea typeface="MS Mincho"/>
                          <a:cs typeface="Times New Roman" panose="02020603050405020304" pitchFamily="18" charset="0"/>
                        </a:rPr>
                        <a:t>vấn</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đề</a:t>
                      </a:r>
                      <a:endParaRPr lang="en-US" sz="1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198" marR="451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tabLst>
                          <a:tab pos="1386840" algn="l"/>
                        </a:tabLst>
                      </a:pPr>
                      <a:r>
                        <a:rPr lang="en-US" sz="1700" dirty="0" err="1">
                          <a:effectLst/>
                          <a:latin typeface="Times New Roman" panose="02020603050405020304" pitchFamily="18" charset="0"/>
                          <a:ea typeface="MS Mincho"/>
                          <a:cs typeface="Times New Roman" panose="02020603050405020304" pitchFamily="18" charset="0"/>
                        </a:rPr>
                        <a:t>Điệu</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bộ</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tự</a:t>
                      </a:r>
                      <a:r>
                        <a:rPr lang="en-US" sz="1700" dirty="0">
                          <a:effectLst/>
                          <a:latin typeface="Times New Roman" panose="02020603050405020304" pitchFamily="18" charset="0"/>
                          <a:ea typeface="MS Mincho"/>
                          <a:cs typeface="Times New Roman" panose="02020603050405020304" pitchFamily="18" charset="0"/>
                        </a:rPr>
                        <a:t> tin, </a:t>
                      </a:r>
                      <a:r>
                        <a:rPr lang="en-US" sz="1700" dirty="0" err="1">
                          <a:effectLst/>
                          <a:latin typeface="Times New Roman" panose="02020603050405020304" pitchFamily="18" charset="0"/>
                          <a:ea typeface="MS Mincho"/>
                          <a:cs typeface="Times New Roman" panose="02020603050405020304" pitchFamily="18" charset="0"/>
                        </a:rPr>
                        <a:t>mắt</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nhìn</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vào</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người</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nghe</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nét</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mặt</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sinh</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động</a:t>
                      </a:r>
                      <a:r>
                        <a:rPr lang="en-US" sz="1700" dirty="0">
                          <a:effectLst/>
                          <a:latin typeface="Times New Roman" panose="02020603050405020304" pitchFamily="18" charset="0"/>
                          <a:ea typeface="MS Mincho"/>
                          <a:cs typeface="Times New Roman" panose="02020603050405020304" pitchFamily="18" charset="0"/>
                        </a:rPr>
                        <a:t>.</a:t>
                      </a:r>
                      <a:endParaRPr lang="en-US" sz="1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198" marR="451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866406115"/>
                  </a:ext>
                </a:extLst>
              </a:tr>
              <a:tr h="214191">
                <a:tc>
                  <a:txBody>
                    <a:bodyPr/>
                    <a:lstStyle/>
                    <a:p>
                      <a:pPr>
                        <a:lnSpc>
                          <a:spcPct val="107000"/>
                        </a:lnSpc>
                        <a:spcAft>
                          <a:spcPts val="0"/>
                        </a:spcAft>
                        <a:tabLst>
                          <a:tab pos="1386840" algn="l"/>
                        </a:tabLst>
                      </a:pPr>
                      <a:r>
                        <a:rPr lang="en-US" sz="1700" dirty="0">
                          <a:effectLst/>
                          <a:latin typeface="Times New Roman" panose="02020603050405020304" pitchFamily="18" charset="0"/>
                          <a:ea typeface="MS Mincho"/>
                          <a:cs typeface="Times New Roman" panose="02020603050405020304" pitchFamily="18" charset="0"/>
                        </a:rPr>
                        <a:t>5. </a:t>
                      </a:r>
                      <a:r>
                        <a:rPr lang="en-US" sz="1700" dirty="0" err="1">
                          <a:effectLst/>
                          <a:latin typeface="Times New Roman" panose="02020603050405020304" pitchFamily="18" charset="0"/>
                          <a:ea typeface="MS Mincho"/>
                          <a:cs typeface="Times New Roman" panose="02020603050405020304" pitchFamily="18" charset="0"/>
                        </a:rPr>
                        <a:t>Mở</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đầu</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và</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kết</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thúc</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hợp</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lí</a:t>
                      </a:r>
                      <a:endParaRPr lang="en-US" sz="1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198" marR="451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0CC"/>
                    </a:solidFill>
                  </a:tcPr>
                </a:tc>
                <a:tc>
                  <a:txBody>
                    <a:bodyPr/>
                    <a:lstStyle/>
                    <a:p>
                      <a:pPr>
                        <a:lnSpc>
                          <a:spcPct val="107000"/>
                        </a:lnSpc>
                        <a:spcAft>
                          <a:spcPts val="0"/>
                        </a:spcAft>
                        <a:tabLst>
                          <a:tab pos="1386840" algn="l"/>
                        </a:tabLst>
                      </a:pPr>
                      <a:r>
                        <a:rPr lang="en-US" sz="1700" dirty="0" err="1">
                          <a:effectLst/>
                          <a:latin typeface="Times New Roman" panose="02020603050405020304" pitchFamily="18" charset="0"/>
                          <a:ea typeface="MS Mincho"/>
                          <a:cs typeface="Times New Roman" panose="02020603050405020304" pitchFamily="18" charset="0"/>
                        </a:rPr>
                        <a:t>Không</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chào</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hỏi</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và</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hoặc</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không</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có</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lời</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kết</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thúc</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bài</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nói</a:t>
                      </a:r>
                      <a:r>
                        <a:rPr lang="en-US" sz="1700" dirty="0">
                          <a:effectLst/>
                          <a:latin typeface="Times New Roman" panose="02020603050405020304" pitchFamily="18" charset="0"/>
                          <a:ea typeface="MS Mincho"/>
                          <a:cs typeface="Times New Roman" panose="02020603050405020304" pitchFamily="18" charset="0"/>
                        </a:rPr>
                        <a:t>.</a:t>
                      </a:r>
                      <a:endParaRPr lang="en-US" sz="1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198" marR="451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tabLst>
                          <a:tab pos="1386840" algn="l"/>
                        </a:tabLst>
                      </a:pPr>
                      <a:r>
                        <a:rPr lang="en-US" sz="1700" dirty="0" err="1">
                          <a:effectLst/>
                          <a:latin typeface="Times New Roman" panose="02020603050405020304" pitchFamily="18" charset="0"/>
                          <a:ea typeface="MS Mincho"/>
                          <a:cs typeface="Times New Roman" panose="02020603050405020304" pitchFamily="18" charset="0"/>
                        </a:rPr>
                        <a:t>Chào</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hỏi</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và</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có</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lời</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kết</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thúc</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bài</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nói</a:t>
                      </a:r>
                      <a:r>
                        <a:rPr lang="en-US" sz="1700" dirty="0">
                          <a:effectLst/>
                          <a:latin typeface="Times New Roman" panose="02020603050405020304" pitchFamily="18" charset="0"/>
                          <a:ea typeface="MS Mincho"/>
                          <a:cs typeface="Times New Roman" panose="02020603050405020304" pitchFamily="18" charset="0"/>
                        </a:rPr>
                        <a:t>.</a:t>
                      </a:r>
                      <a:endParaRPr lang="en-US" sz="1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198" marR="451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tabLst>
                          <a:tab pos="1386840" algn="l"/>
                        </a:tabLst>
                      </a:pPr>
                      <a:r>
                        <a:rPr lang="en-US" sz="1700" dirty="0" err="1">
                          <a:effectLst/>
                          <a:latin typeface="Times New Roman" panose="02020603050405020304" pitchFamily="18" charset="0"/>
                          <a:ea typeface="MS Mincho"/>
                          <a:cs typeface="Times New Roman" panose="02020603050405020304" pitchFamily="18" charset="0"/>
                        </a:rPr>
                        <a:t>Chào</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hỏi</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có</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lời</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kết</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thúc</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bài</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nói</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ấn</a:t>
                      </a:r>
                      <a:r>
                        <a:rPr lang="en-US" sz="1700" dirty="0">
                          <a:effectLst/>
                          <a:latin typeface="Times New Roman" panose="02020603050405020304" pitchFamily="18" charset="0"/>
                          <a:ea typeface="MS Mincho"/>
                          <a:cs typeface="Times New Roman" panose="02020603050405020304" pitchFamily="18" charset="0"/>
                        </a:rPr>
                        <a:t> </a:t>
                      </a:r>
                      <a:r>
                        <a:rPr lang="en-US" sz="1700" dirty="0" err="1">
                          <a:effectLst/>
                          <a:latin typeface="Times New Roman" panose="02020603050405020304" pitchFamily="18" charset="0"/>
                          <a:ea typeface="MS Mincho"/>
                          <a:cs typeface="Times New Roman" panose="02020603050405020304" pitchFamily="18" charset="0"/>
                        </a:rPr>
                        <a:t>tượng</a:t>
                      </a:r>
                      <a:r>
                        <a:rPr lang="en-US" sz="1700" dirty="0">
                          <a:effectLst/>
                          <a:latin typeface="Times New Roman" panose="02020603050405020304" pitchFamily="18" charset="0"/>
                          <a:ea typeface="MS Mincho"/>
                          <a:cs typeface="Times New Roman" panose="02020603050405020304" pitchFamily="18" charset="0"/>
                        </a:rPr>
                        <a:t>.</a:t>
                      </a:r>
                      <a:endParaRPr lang="en-US" sz="1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198" marR="451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049899501"/>
                  </a:ext>
                </a:extLst>
              </a:tr>
              <a:tr h="109565">
                <a:tc gridSpan="4">
                  <a:txBody>
                    <a:bodyPr/>
                    <a:lstStyle/>
                    <a:p>
                      <a:pPr algn="r">
                        <a:lnSpc>
                          <a:spcPct val="115000"/>
                        </a:lnSpc>
                        <a:spcAft>
                          <a:spcPts val="0"/>
                        </a:spcAft>
                        <a:tabLst>
                          <a:tab pos="1386840" algn="l"/>
                        </a:tabLst>
                      </a:pPr>
                      <a:r>
                        <a:rPr lang="en-US" sz="1700" b="1" dirty="0" err="1">
                          <a:effectLst/>
                          <a:latin typeface="Times New Roman" panose="02020603050405020304" pitchFamily="18" charset="0"/>
                          <a:ea typeface="MS Mincho"/>
                          <a:cs typeface="Times New Roman" panose="02020603050405020304" pitchFamily="18" charset="0"/>
                        </a:rPr>
                        <a:t>Tổng</a:t>
                      </a:r>
                      <a:r>
                        <a:rPr lang="en-US" sz="1700" b="1" dirty="0">
                          <a:effectLst/>
                          <a:latin typeface="Times New Roman" panose="02020603050405020304" pitchFamily="18" charset="0"/>
                          <a:ea typeface="MS Mincho"/>
                          <a:cs typeface="Times New Roman" panose="02020603050405020304" pitchFamily="18" charset="0"/>
                        </a:rPr>
                        <a:t>:     ................/10 </a:t>
                      </a:r>
                      <a:r>
                        <a:rPr lang="en-US" sz="1700" b="1" dirty="0" err="1">
                          <a:effectLst/>
                          <a:latin typeface="Times New Roman" panose="02020603050405020304" pitchFamily="18" charset="0"/>
                          <a:ea typeface="MS Mincho"/>
                          <a:cs typeface="Times New Roman" panose="02020603050405020304" pitchFamily="18" charset="0"/>
                        </a:rPr>
                        <a:t>điểm</a:t>
                      </a:r>
                      <a:endParaRPr lang="en-US" sz="1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198" marR="451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350337795"/>
                  </a:ext>
                </a:extLst>
              </a:tr>
            </a:tbl>
          </a:graphicData>
        </a:graphic>
      </p:graphicFrame>
    </p:spTree>
    <p:extLst>
      <p:ext uri="{BB962C8B-B14F-4D97-AF65-F5344CB8AC3E}">
        <p14:creationId xmlns:p14="http://schemas.microsoft.com/office/powerpoint/2010/main" val="3992632354"/>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8508"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tab pos="1028700" algn="l"/>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NÓI VÀ NGHE</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TRÌNH BÀY Ý KIẾN VỀ MỘT VẤN ĐỀ</a:t>
            </a:r>
            <a:endParaRPr kumimoji="0" lang="en-US" sz="24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p:cNvPicPr>
            <a:picLocks noChangeAspect="1"/>
          </p:cNvPicPr>
          <p:nvPr/>
        </p:nvPicPr>
        <p:blipFill>
          <a:blip r:embed="rId11"/>
          <a:srcRect l="28794" t="100000" r="66874" b="-161"/>
          <a:stretch>
            <a:fillRect/>
          </a:stretch>
        </p:blipFill>
        <p:spPr>
          <a:xfrm>
            <a:off x="3632405" y="6162428"/>
            <a:ext cx="346588" cy="7378"/>
          </a:xfrm>
          <a:custGeom>
            <a:avLst/>
            <a:gdLst>
              <a:gd name="connsiteX0" fmla="*/ 0 w 346588"/>
              <a:gd name="connsiteY0" fmla="*/ 0 h 7378"/>
              <a:gd name="connsiteX1" fmla="*/ 346588 w 346588"/>
              <a:gd name="connsiteY1" fmla="*/ 0 h 7378"/>
              <a:gd name="connsiteX2" fmla="*/ 173294 w 346588"/>
              <a:gd name="connsiteY2" fmla="*/ 7378 h 7378"/>
              <a:gd name="connsiteX3" fmla="*/ 0 w 346588"/>
              <a:gd name="connsiteY3" fmla="*/ 0 h 7378"/>
            </a:gdLst>
            <a:ahLst/>
            <a:cxnLst>
              <a:cxn ang="0">
                <a:pos x="connsiteX0" y="connsiteY0"/>
              </a:cxn>
              <a:cxn ang="0">
                <a:pos x="connsiteX1" y="connsiteY1"/>
              </a:cxn>
              <a:cxn ang="0">
                <a:pos x="connsiteX2" y="connsiteY2"/>
              </a:cxn>
              <a:cxn ang="0">
                <a:pos x="connsiteX3" y="connsiteY3"/>
              </a:cxn>
            </a:cxnLst>
            <a:rect l="l" t="t" r="r" b="b"/>
            <a:pathLst>
              <a:path w="346588" h="7378">
                <a:moveTo>
                  <a:pt x="0" y="0"/>
                </a:moveTo>
                <a:lnTo>
                  <a:pt x="346588" y="0"/>
                </a:lnTo>
                <a:lnTo>
                  <a:pt x="173294" y="7378"/>
                </a:lnTo>
                <a:lnTo>
                  <a:pt x="0" y="0"/>
                </a:lnTo>
                <a:close/>
              </a:path>
            </a:pathLst>
          </a:custGeom>
        </p:spPr>
      </p:pic>
      <p:sp>
        <p:nvSpPr>
          <p:cNvPr id="2" name="Rectangle 1"/>
          <p:cNvSpPr/>
          <p:nvPr/>
        </p:nvSpPr>
        <p:spPr>
          <a:xfrm>
            <a:off x="4776890" y="936952"/>
            <a:ext cx="308930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thành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thức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494070" y="2090994"/>
            <a:ext cx="8839200" cy="548099"/>
          </a:xfrm>
          <a:prstGeom prst="rect">
            <a:avLst/>
          </a:prstGeom>
        </p:spPr>
        <p:txBody>
          <a:bodyPr wrap="square">
            <a:spAutoFit/>
          </a:bodyPr>
          <a:lstStyle/>
          <a:p>
            <a:pPr>
              <a:lnSpc>
                <a:spcPct val="115000"/>
              </a:lnSpc>
              <a:spcAft>
                <a:spcPts val="0"/>
              </a:spcAft>
            </a:pPr>
            <a:r>
              <a:rPr lang="en-US" sz="2800" dirty="0" smtClean="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Bảng</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tự</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kiểm</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tra</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kĩ</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năng</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nghe</a:t>
            </a:r>
            <a:r>
              <a:rPr lang="en-US" sz="2800" b="1" dirty="0">
                <a:solidFill>
                  <a:srgbClr val="0070C0"/>
                </a:solidFill>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graphicFrame>
        <p:nvGraphicFramePr>
          <p:cNvPr id="17" name="Table 16"/>
          <p:cNvGraphicFramePr>
            <a:graphicFrameLocks noGrp="1"/>
          </p:cNvGraphicFramePr>
          <p:nvPr>
            <p:extLst>
              <p:ext uri="{D42A27DB-BD31-4B8C-83A1-F6EECF244321}">
                <p14:modId xmlns:p14="http://schemas.microsoft.com/office/powerpoint/2010/main" val="1412108545"/>
              </p:ext>
            </p:extLst>
          </p:nvPr>
        </p:nvGraphicFramePr>
        <p:xfrm>
          <a:off x="647700" y="2700963"/>
          <a:ext cx="10858500" cy="3364992"/>
        </p:xfrm>
        <a:graphic>
          <a:graphicData uri="http://schemas.openxmlformats.org/drawingml/2006/table">
            <a:tbl>
              <a:tblPr firstRow="1" firstCol="1" bandRow="1"/>
              <a:tblGrid>
                <a:gridCol w="7573900">
                  <a:extLst>
                    <a:ext uri="{9D8B030D-6E8A-4147-A177-3AD203B41FA5}">
                      <a16:colId xmlns:a16="http://schemas.microsoft.com/office/drawing/2014/main" xmlns="" val="3824745885"/>
                    </a:ext>
                  </a:extLst>
                </a:gridCol>
                <a:gridCol w="3284600">
                  <a:extLst>
                    <a:ext uri="{9D8B030D-6E8A-4147-A177-3AD203B41FA5}">
                      <a16:colId xmlns:a16="http://schemas.microsoft.com/office/drawing/2014/main" xmlns="" val="2570916282"/>
                    </a:ext>
                  </a:extLst>
                </a:gridCol>
              </a:tblGrid>
              <a:tr h="0">
                <a:tc>
                  <a:txBody>
                    <a:bodyPr/>
                    <a:lstStyle/>
                    <a:p>
                      <a:pPr algn="ctr">
                        <a:lnSpc>
                          <a:spcPct val="115000"/>
                        </a:lnSpc>
                        <a:spcAft>
                          <a:spcPts val="0"/>
                        </a:spcAft>
                      </a:pPr>
                      <a:r>
                        <a:rPr lang="en-US" sz="2400" b="1" dirty="0" err="1">
                          <a:solidFill>
                            <a:srgbClr val="0D0D0D"/>
                          </a:solidFill>
                          <a:effectLst/>
                          <a:latin typeface="Times New Roman" panose="02020603050405020304" pitchFamily="18" charset="0"/>
                          <a:ea typeface="MS Mincho"/>
                          <a:cs typeface="Times New Roman" panose="02020603050405020304" pitchFamily="18" charset="0"/>
                        </a:rPr>
                        <a:t>Nội</a:t>
                      </a:r>
                      <a:r>
                        <a:rPr lang="en-US" sz="2400" b="1" dirty="0">
                          <a:solidFill>
                            <a:srgbClr val="0D0D0D"/>
                          </a:solidFill>
                          <a:effectLst/>
                          <a:latin typeface="Times New Roman" panose="02020603050405020304" pitchFamily="18" charset="0"/>
                          <a:ea typeface="MS Mincho"/>
                          <a:cs typeface="Times New Roman" panose="02020603050405020304" pitchFamily="18" charset="0"/>
                        </a:rPr>
                        <a:t> dung </a:t>
                      </a:r>
                      <a:r>
                        <a:rPr lang="en-US" sz="2400" b="1" dirty="0" err="1">
                          <a:solidFill>
                            <a:srgbClr val="0D0D0D"/>
                          </a:solidFill>
                          <a:effectLst/>
                          <a:latin typeface="Times New Roman" panose="02020603050405020304" pitchFamily="18" charset="0"/>
                          <a:ea typeface="MS Mincho"/>
                          <a:cs typeface="Times New Roman" panose="02020603050405020304" pitchFamily="18" charset="0"/>
                        </a:rPr>
                        <a:t>kiểm</a:t>
                      </a:r>
                      <a:r>
                        <a:rPr lang="en-US" sz="24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400" b="1" dirty="0" err="1">
                          <a:solidFill>
                            <a:srgbClr val="0D0D0D"/>
                          </a:solidFill>
                          <a:effectLst/>
                          <a:latin typeface="Times New Roman" panose="02020603050405020304" pitchFamily="18" charset="0"/>
                          <a:ea typeface="MS Mincho"/>
                          <a:cs typeface="Times New Roman" panose="02020603050405020304" pitchFamily="18" charset="0"/>
                        </a:rPr>
                        <a:t>tra</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400" b="1" dirty="0" smtClean="0">
                          <a:solidFill>
                            <a:srgbClr val="0D0D0D"/>
                          </a:solidFill>
                          <a:effectLst/>
                          <a:latin typeface="Times New Roman" panose="02020603050405020304" pitchFamily="18" charset="0"/>
                          <a:ea typeface="MS Mincho"/>
                          <a:cs typeface="Times New Roman" panose="02020603050405020304" pitchFamily="18" charset="0"/>
                        </a:rPr>
                        <a:t>             </a:t>
                      </a:r>
                      <a:r>
                        <a:rPr lang="en-US" sz="2400" b="1" dirty="0" err="1" smtClean="0">
                          <a:solidFill>
                            <a:srgbClr val="0D0D0D"/>
                          </a:solidFill>
                          <a:effectLst/>
                          <a:latin typeface="Times New Roman" panose="02020603050405020304" pitchFamily="18" charset="0"/>
                          <a:ea typeface="MS Mincho"/>
                          <a:cs typeface="Times New Roman" panose="02020603050405020304" pitchFamily="18" charset="0"/>
                        </a:rPr>
                        <a:t>Đạt</a:t>
                      </a:r>
                      <a:r>
                        <a:rPr lang="en-US" sz="2400" b="1" dirty="0" smtClean="0">
                          <a:solidFill>
                            <a:srgbClr val="0D0D0D"/>
                          </a:solidFill>
                          <a:effectLst/>
                          <a:latin typeface="Times New Roman" panose="02020603050405020304" pitchFamily="18" charset="0"/>
                          <a:ea typeface="MS Mincho"/>
                          <a:cs typeface="Times New Roman" panose="02020603050405020304" pitchFamily="18" charset="0"/>
                        </a:rPr>
                        <a:t>/</a:t>
                      </a:r>
                      <a:r>
                        <a:rPr lang="en-US" sz="2400" b="1" dirty="0" err="1" smtClean="0">
                          <a:solidFill>
                            <a:srgbClr val="0D0D0D"/>
                          </a:solidFill>
                          <a:effectLst/>
                          <a:latin typeface="Times New Roman" panose="02020603050405020304" pitchFamily="18" charset="0"/>
                          <a:ea typeface="MS Mincho"/>
                          <a:cs typeface="Times New Roman" panose="02020603050405020304" pitchFamily="18" charset="0"/>
                        </a:rPr>
                        <a:t>chưa</a:t>
                      </a:r>
                      <a:r>
                        <a:rPr lang="en-US" sz="2400" b="1" dirty="0" smtClean="0">
                          <a:solidFill>
                            <a:srgbClr val="0D0D0D"/>
                          </a:solidFill>
                          <a:effectLst/>
                          <a:latin typeface="Times New Roman" panose="02020603050405020304" pitchFamily="18" charset="0"/>
                          <a:ea typeface="MS Mincho"/>
                          <a:cs typeface="Times New Roman" panose="02020603050405020304" pitchFamily="18" charset="0"/>
                        </a:rPr>
                        <a:t> </a:t>
                      </a:r>
                      <a:r>
                        <a:rPr lang="en-US" sz="2400" b="1" dirty="0" err="1">
                          <a:solidFill>
                            <a:srgbClr val="0D0D0D"/>
                          </a:solidFill>
                          <a:effectLst/>
                          <a:latin typeface="Times New Roman" panose="02020603050405020304" pitchFamily="18" charset="0"/>
                          <a:ea typeface="MS Mincho"/>
                          <a:cs typeface="Times New Roman" panose="02020603050405020304" pitchFamily="18" charset="0"/>
                        </a:rPr>
                        <a:t>đạt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17481735"/>
                  </a:ext>
                </a:extLst>
              </a:tr>
              <a:tr h="0">
                <a:tc>
                  <a:txBody>
                    <a:bodyPr/>
                    <a:lstStyle/>
                    <a:p>
                      <a:pPr>
                        <a:lnSpc>
                          <a:spcPct val="115000"/>
                        </a:lnSpc>
                        <a:spcAft>
                          <a:spcPts val="0"/>
                        </a:spcAft>
                      </a:pPr>
                      <a:r>
                        <a:rPr lang="en-US" sz="2400" dirty="0">
                          <a:solidFill>
                            <a:srgbClr val="0D0D0D"/>
                          </a:solidFill>
                          <a:effectLst/>
                          <a:latin typeface="Times New Roman" panose="02020603050405020304" pitchFamily="18" charset="0"/>
                          <a:ea typeface="MS Mincho"/>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a:cs typeface="Times New Roman" panose="02020603050405020304" pitchFamily="18" charset="0"/>
                        </a:rPr>
                        <a:t>N</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ắm</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bạn</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4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691400995"/>
                  </a:ext>
                </a:extLst>
              </a:tr>
              <a:tr h="0">
                <a:tc>
                  <a:txBody>
                    <a:bodyPr/>
                    <a:lstStyle/>
                    <a:p>
                      <a:pPr>
                        <a:lnSpc>
                          <a:spcPct val="115000"/>
                        </a:lnSpc>
                        <a:spcAft>
                          <a:spcPts val="0"/>
                        </a:spcAft>
                      </a:pP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Đưa</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xét</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ưu</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hay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hạn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chế</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đắc</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hay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muốn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thay</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4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10559865"/>
                  </a:ext>
                </a:extLst>
              </a:tr>
              <a:tr h="0">
                <a:tc>
                  <a:txBody>
                    <a:bodyPr/>
                    <a:lstStyle/>
                    <a:p>
                      <a:pPr>
                        <a:lnSpc>
                          <a:spcPct val="115000"/>
                        </a:lnSpc>
                        <a:spcAft>
                          <a:spcPts val="0"/>
                        </a:spcAft>
                      </a:pP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tôn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nghiêm</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túc</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viên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nghe</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4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171897631"/>
                  </a:ext>
                </a:extLst>
              </a:tr>
            </a:tbl>
          </a:graphicData>
        </a:graphic>
      </p:graphicFrame>
      <p:sp>
        <p:nvSpPr>
          <p:cNvPr id="19" name="Rectangle 18"/>
          <p:cNvSpPr/>
          <p:nvPr/>
        </p:nvSpPr>
        <p:spPr>
          <a:xfrm>
            <a:off x="509031" y="1589552"/>
            <a:ext cx="3889206" cy="548099"/>
          </a:xfrm>
          <a:prstGeom prst="rect">
            <a:avLst/>
          </a:prstGeom>
        </p:spPr>
        <p:txBody>
          <a:bodyPr wrap="none">
            <a:spAutoFit/>
          </a:bodyPr>
          <a:lstStyle/>
          <a:p>
            <a:pPr>
              <a:lnSpc>
                <a:spcPct val="115000"/>
              </a:lnSpc>
              <a:spcAft>
                <a:spcPts val="0"/>
              </a:spcAft>
            </a:pPr>
            <a:r>
              <a:rPr lang="en-US" sz="2800" b="1" dirty="0">
                <a:latin typeface="Times New Roman" panose="02020603050405020304" pitchFamily="18" charset="0"/>
                <a:ea typeface="MS Mincho"/>
              </a:rPr>
              <a:t>III. </a:t>
            </a:r>
            <a:r>
              <a:rPr lang="en-US" sz="2800" b="1" dirty="0" err="1">
                <a:latin typeface="Times New Roman" panose="02020603050405020304" pitchFamily="18" charset="0"/>
                <a:ea typeface="MS Mincho"/>
              </a:rPr>
              <a:t>Đánh</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giá</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thảo</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luận</a:t>
            </a:r>
            <a:r>
              <a:rPr lang="en-US" sz="2800" b="1" dirty="0">
                <a:latin typeface="Times New Roman" panose="02020603050405020304" pitchFamily="18" charset="0"/>
                <a:ea typeface="MS Mincho"/>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213453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7480"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92100" algn="l" defTabSz="91440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Văn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bản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1: ĐÊM NAY BÁC KHÔNG NGỦ </a:t>
            </a:r>
            <a:endPar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Segoe UI" panose="020B0502040204020203" pitchFamily="34" charset="0"/>
              <a:cs typeface="+mn-cs"/>
            </a:endParaRPr>
          </a:p>
          <a:p>
            <a:pPr marL="0" marR="0" lvl="0" indent="292100" algn="l" defTabSz="91440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Minh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Huệ</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14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4332528" y="911497"/>
            <a:ext cx="369998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ĐỌC HIỂU VĂN 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60400" y="1378124"/>
            <a:ext cx="8256106" cy="523220"/>
          </a:xfrm>
          <a:prstGeom prst="rect">
            <a:avLst/>
          </a:prstGeom>
        </p:spPr>
        <p:txBody>
          <a:bodyPr wrap="none">
            <a:spAutoFit/>
          </a:bodyPr>
          <a:lstStyle/>
          <a:p>
            <a:pPr marL="0" marR="18288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ảnh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Bác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Hồ</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qua cảm nhận của anh đội viên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1025482" y="1762434"/>
            <a:ext cx="10128337" cy="941796"/>
          </a:xfrm>
          <a:prstGeom prst="rect">
            <a:avLst/>
          </a:prstGeom>
        </p:spPr>
        <p:txBody>
          <a:bodyPr wrap="square">
            <a:spAutoFit/>
          </a:bodyPr>
          <a:lstStyle/>
          <a:p>
            <a:pPr marL="457200" algn="ctr">
              <a:lnSpc>
                <a:spcPct val="115000"/>
              </a:lnSpc>
              <a:spcAft>
                <a:spcPts val="0"/>
              </a:spcAft>
            </a:pPr>
            <a:r>
              <a:rPr lang="en-US" sz="2400" b="1" dirty="0">
                <a:solidFill>
                  <a:srgbClr val="FF0000"/>
                </a:solidFill>
                <a:latin typeface="Times New Roman" panose="02020603050405020304" pitchFamily="18" charset="0"/>
                <a:ea typeface="Times New Roman" panose="02020603050405020304" pitchFamily="18" charset="0"/>
              </a:rPr>
              <a:t>PHIẾU HỌC TẬP 01:</a:t>
            </a:r>
            <a:endParaRPr lang="en-US" sz="2400" dirty="0">
              <a:latin typeface="Times New Roman" panose="02020603050405020304" pitchFamily="18" charset="0"/>
              <a:ea typeface="Times New Roman" panose="02020603050405020304" pitchFamily="18" charset="0"/>
            </a:endParaRPr>
          </a:p>
          <a:p>
            <a:pPr marL="457200" algn="ctr">
              <a:lnSpc>
                <a:spcPct val="115000"/>
              </a:lnSpc>
              <a:spcAft>
                <a:spcPts val="0"/>
              </a:spcAft>
            </a:pPr>
            <a:r>
              <a:rPr lang="en-US" sz="2400" b="1" dirty="0" err="1">
                <a:solidFill>
                  <a:srgbClr val="FF0000"/>
                </a:solidFill>
                <a:latin typeface="Times New Roman" panose="02020603050405020304" pitchFamily="18" charset="0"/>
                <a:ea typeface="Times New Roman" panose="02020603050405020304" pitchFamily="18" charset="0"/>
              </a:rPr>
              <a:t>Tìm</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hiểu</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hình</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ảnh</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Bác</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Hồ</a:t>
            </a:r>
            <a:r>
              <a:rPr lang="en-US" sz="2400" b="1" dirty="0">
                <a:solidFill>
                  <a:srgbClr val="FF0000"/>
                </a:solidFill>
                <a:latin typeface="Times New Roman" panose="02020603050405020304" pitchFamily="18" charset="0"/>
                <a:ea typeface="Times New Roman" panose="02020603050405020304" pitchFamily="18" charset="0"/>
              </a:rPr>
              <a:t> </a:t>
            </a:r>
            <a:r>
              <a:rPr lang="vi-VN" sz="2400" b="1" dirty="0">
                <a:solidFill>
                  <a:srgbClr val="FF0000"/>
                </a:solidFill>
                <a:latin typeface="Times New Roman" panose="02020603050405020304" pitchFamily="18" charset="0"/>
                <a:ea typeface="造字工房悦黑演示版常规体"/>
              </a:rPr>
              <a:t> qua những lần thức giấc của anh </a:t>
            </a:r>
            <a:r>
              <a:rPr lang="en-US" sz="2400" b="1" dirty="0" err="1">
                <a:solidFill>
                  <a:srgbClr val="FF0000"/>
                </a:solidFill>
                <a:latin typeface="Times New Roman" panose="02020603050405020304" pitchFamily="18" charset="0"/>
                <a:ea typeface="造字工房悦黑演示版常规体"/>
              </a:rPr>
              <a:t>đội</a:t>
            </a:r>
            <a:r>
              <a:rPr lang="en-US" sz="2400" b="1" dirty="0">
                <a:solidFill>
                  <a:srgbClr val="FF0000"/>
                </a:solidFill>
                <a:latin typeface="Times New Roman" panose="02020603050405020304" pitchFamily="18" charset="0"/>
                <a:ea typeface="造字工房悦黑演示版常规体"/>
              </a:rPr>
              <a:t> </a:t>
            </a:r>
            <a:r>
              <a:rPr lang="en-US" sz="2400" b="1" dirty="0" err="1">
                <a:solidFill>
                  <a:srgbClr val="FF0000"/>
                </a:solidFill>
                <a:latin typeface="Times New Roman" panose="02020603050405020304" pitchFamily="18" charset="0"/>
                <a:ea typeface="造字工房悦黑演示版常规体"/>
              </a:rPr>
              <a:t>viên</a:t>
            </a:r>
            <a:endParaRPr lang="en-US" sz="2400" dirty="0">
              <a:effectLst/>
              <a:latin typeface="Times New Roman" panose="02020603050405020304" pitchFamily="18" charset="0"/>
              <a:ea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918185986"/>
              </p:ext>
            </p:extLst>
          </p:nvPr>
        </p:nvGraphicFramePr>
        <p:xfrm>
          <a:off x="660400" y="2714413"/>
          <a:ext cx="10858500" cy="3435096"/>
        </p:xfrm>
        <a:graphic>
          <a:graphicData uri="http://schemas.openxmlformats.org/drawingml/2006/table">
            <a:tbl>
              <a:tblPr firstRow="1" firstCol="1" bandRow="1"/>
              <a:tblGrid>
                <a:gridCol w="2743200">
                  <a:extLst>
                    <a:ext uri="{9D8B030D-6E8A-4147-A177-3AD203B41FA5}">
                      <a16:colId xmlns:a16="http://schemas.microsoft.com/office/drawing/2014/main" xmlns="" val="713665483"/>
                    </a:ext>
                  </a:extLst>
                </a:gridCol>
                <a:gridCol w="2971800">
                  <a:extLst>
                    <a:ext uri="{9D8B030D-6E8A-4147-A177-3AD203B41FA5}">
                      <a16:colId xmlns:a16="http://schemas.microsoft.com/office/drawing/2014/main" xmlns="" val="348239000"/>
                    </a:ext>
                  </a:extLst>
                </a:gridCol>
                <a:gridCol w="2449286">
                  <a:extLst>
                    <a:ext uri="{9D8B030D-6E8A-4147-A177-3AD203B41FA5}">
                      <a16:colId xmlns:a16="http://schemas.microsoft.com/office/drawing/2014/main" xmlns="" val="2254607381"/>
                    </a:ext>
                  </a:extLst>
                </a:gridCol>
                <a:gridCol w="2694214">
                  <a:extLst>
                    <a:ext uri="{9D8B030D-6E8A-4147-A177-3AD203B41FA5}">
                      <a16:colId xmlns:a16="http://schemas.microsoft.com/office/drawing/2014/main" xmlns="" val="2729807373"/>
                    </a:ext>
                  </a:extLst>
                </a:gridCol>
              </a:tblGrid>
              <a:tr h="309880">
                <a:tc gridSpan="4">
                  <a:txBody>
                    <a:bodyPr/>
                    <a:lstStyle/>
                    <a:p>
                      <a:pPr marL="91440" marR="182880" algn="ctr" fontAlgn="base">
                        <a:lnSpc>
                          <a:spcPct val="115000"/>
                        </a:lnSpc>
                        <a:spcAft>
                          <a:spcPts val="0"/>
                        </a:spcAft>
                      </a:pPr>
                      <a:r>
                        <a:rPr lang="vi-VN" sz="2800" b="1" kern="1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Bác trong lần </a:t>
                      </a:r>
                      <a:r>
                        <a:rPr lang="en-US" sz="2800" b="1" kern="1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800" b="1" kern="1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đội</a:t>
                      </a:r>
                      <a:r>
                        <a:rPr lang="en-US" sz="2800" b="1" kern="1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viên</a:t>
                      </a:r>
                      <a:r>
                        <a:rPr lang="en-US" sz="2800" b="1" kern="1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kern="1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thức dậy thứ......</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140028430"/>
                  </a:ext>
                </a:extLst>
              </a:tr>
              <a:tr h="309880">
                <a:tc gridSpan="2">
                  <a:txBody>
                    <a:bodyPr/>
                    <a:lstStyle/>
                    <a:p>
                      <a:pPr marL="91440" marR="182880" algn="ctr" fontAlgn="base">
                        <a:lnSpc>
                          <a:spcPct val="115000"/>
                        </a:lnSpc>
                        <a:spcAft>
                          <a:spcPts val="0"/>
                        </a:spcAft>
                      </a:pPr>
                      <a:r>
                        <a:rPr lang="vi-VN" sz="2800" kern="1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Chi tiết miêu tả</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tc hMerge="1">
                  <a:txBody>
                    <a:bodyPr/>
                    <a:lstStyle/>
                    <a:p>
                      <a:endParaRPr lang="en-US"/>
                    </a:p>
                  </a:txBody>
                  <a:tcPr/>
                </a:tc>
                <a:tc>
                  <a:txBody>
                    <a:bodyPr/>
                    <a:lstStyle/>
                    <a:p>
                      <a:pPr marL="91440" marR="182880" algn="ctr" fontAlgn="base">
                        <a:lnSpc>
                          <a:spcPct val="115000"/>
                        </a:lnSpc>
                        <a:spcAft>
                          <a:spcPts val="0"/>
                        </a:spcAft>
                      </a:pPr>
                      <a:r>
                        <a:rPr lang="vi-VN" sz="2800" kern="12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Nghệ thuật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tc>
                  <a:txBody>
                    <a:bodyPr/>
                    <a:lstStyle/>
                    <a:p>
                      <a:pPr marL="91440" marR="182880" algn="ctr" fontAlgn="base">
                        <a:lnSpc>
                          <a:spcPct val="115000"/>
                        </a:lnSpc>
                        <a:spcAft>
                          <a:spcPts val="0"/>
                        </a:spcAft>
                      </a:pPr>
                      <a:r>
                        <a:rPr lang="vi-VN" sz="2800" kern="12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Ý nghĩa chi tiết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extLst>
                  <a:ext uri="{0D108BD9-81ED-4DB2-BD59-A6C34878D82A}">
                    <a16:rowId xmlns:a16="http://schemas.microsoft.com/office/drawing/2014/main" xmlns="" val="2733175245"/>
                  </a:ext>
                </a:extLst>
              </a:tr>
              <a:tr h="210820">
                <a:tc>
                  <a:txBody>
                    <a:bodyPr/>
                    <a:lstStyle/>
                    <a:p>
                      <a:pPr marL="91440" marR="182880">
                        <a:lnSpc>
                          <a:spcPct val="115000"/>
                        </a:lnSpc>
                        <a:spcAft>
                          <a:spcPts val="0"/>
                        </a:spcAft>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Tư thế</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dáng</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1440" marR="182880">
                        <a:lnSpc>
                          <a:spcPct val="115000"/>
                        </a:lnSpc>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1440" marR="182880">
                        <a:lnSpc>
                          <a:spcPct val="115000"/>
                        </a:lnSpc>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1440" marR="182880">
                        <a:lnSpc>
                          <a:spcPct val="115000"/>
                        </a:lnSpc>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25767942"/>
                  </a:ext>
                </a:extLst>
              </a:tr>
              <a:tr h="204470">
                <a:tc>
                  <a:txBody>
                    <a:bodyPr/>
                    <a:lstStyle/>
                    <a:p>
                      <a:pPr marL="91440" marR="182880">
                        <a:lnSpc>
                          <a:spcPct val="115000"/>
                        </a:lnSpc>
                        <a:spcAft>
                          <a:spcPts val="0"/>
                        </a:spcAft>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Cử chỉ, hành động</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1440" marR="182880">
                        <a:lnSpc>
                          <a:spcPct val="115000"/>
                        </a:lnSpc>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1440" marR="182880">
                        <a:lnSpc>
                          <a:spcPct val="115000"/>
                        </a:lnSpc>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1440" marR="182880">
                        <a:lnSpc>
                          <a:spcPct val="115000"/>
                        </a:lnSpc>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715004635"/>
                  </a:ext>
                </a:extLst>
              </a:tr>
              <a:tr h="218440">
                <a:tc>
                  <a:txBody>
                    <a:bodyPr/>
                    <a:lstStyle/>
                    <a:p>
                      <a:pPr marL="91440" marR="182880">
                        <a:lnSpc>
                          <a:spcPct val="115000"/>
                        </a:lnSpc>
                        <a:spcAft>
                          <a:spcPts val="0"/>
                        </a:spcAft>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Lời nói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tư</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1440" marR="182880">
                        <a:lnSpc>
                          <a:spcPct val="115000"/>
                        </a:lnSpc>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1440" marR="182880">
                        <a:lnSpc>
                          <a:spcPct val="115000"/>
                        </a:lnSpc>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1440" marR="182880">
                        <a:lnSpc>
                          <a:spcPct val="115000"/>
                        </a:lnSpc>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905455615"/>
                  </a:ext>
                </a:extLst>
              </a:tr>
            </a:tbl>
          </a:graphicData>
        </a:graphic>
      </p:graphicFrame>
    </p:spTree>
    <p:extLst>
      <p:ext uri="{BB962C8B-B14F-4D97-AF65-F5344CB8AC3E}">
        <p14:creationId xmlns:p14="http://schemas.microsoft.com/office/powerpoint/2010/main" val="2506593193"/>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8508"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tab pos="1028700" algn="l"/>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NÓI VÀ NGHE</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TRÌNH BÀY Ý KIẾN VỀ MỘT VẤN ĐỀ</a:t>
            </a:r>
            <a:endParaRPr kumimoji="0" lang="en-US" sz="24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p:cNvPicPr>
            <a:picLocks noChangeAspect="1"/>
          </p:cNvPicPr>
          <p:nvPr/>
        </p:nvPicPr>
        <p:blipFill>
          <a:blip r:embed="rId11"/>
          <a:srcRect l="28794" t="100000" r="66874" b="-161"/>
          <a:stretch>
            <a:fillRect/>
          </a:stretch>
        </p:blipFill>
        <p:spPr>
          <a:xfrm>
            <a:off x="3632405" y="6162428"/>
            <a:ext cx="346588" cy="7378"/>
          </a:xfrm>
          <a:custGeom>
            <a:avLst/>
            <a:gdLst>
              <a:gd name="connsiteX0" fmla="*/ 0 w 346588"/>
              <a:gd name="connsiteY0" fmla="*/ 0 h 7378"/>
              <a:gd name="connsiteX1" fmla="*/ 346588 w 346588"/>
              <a:gd name="connsiteY1" fmla="*/ 0 h 7378"/>
              <a:gd name="connsiteX2" fmla="*/ 173294 w 346588"/>
              <a:gd name="connsiteY2" fmla="*/ 7378 h 7378"/>
              <a:gd name="connsiteX3" fmla="*/ 0 w 346588"/>
              <a:gd name="connsiteY3" fmla="*/ 0 h 7378"/>
            </a:gdLst>
            <a:ahLst/>
            <a:cxnLst>
              <a:cxn ang="0">
                <a:pos x="connsiteX0" y="connsiteY0"/>
              </a:cxn>
              <a:cxn ang="0">
                <a:pos x="connsiteX1" y="connsiteY1"/>
              </a:cxn>
              <a:cxn ang="0">
                <a:pos x="connsiteX2" y="connsiteY2"/>
              </a:cxn>
              <a:cxn ang="0">
                <a:pos x="connsiteX3" y="connsiteY3"/>
              </a:cxn>
            </a:cxnLst>
            <a:rect l="l" t="t" r="r" b="b"/>
            <a:pathLst>
              <a:path w="346588" h="7378">
                <a:moveTo>
                  <a:pt x="0" y="0"/>
                </a:moveTo>
                <a:lnTo>
                  <a:pt x="346588" y="0"/>
                </a:lnTo>
                <a:lnTo>
                  <a:pt x="173294" y="7378"/>
                </a:lnTo>
                <a:lnTo>
                  <a:pt x="0" y="0"/>
                </a:lnTo>
                <a:close/>
              </a:path>
            </a:pathLst>
          </a:custGeom>
        </p:spPr>
      </p:pic>
      <p:sp>
        <p:nvSpPr>
          <p:cNvPr id="2" name="Rectangle 1"/>
          <p:cNvSpPr/>
          <p:nvPr/>
        </p:nvSpPr>
        <p:spPr>
          <a:xfrm>
            <a:off x="4776890" y="936952"/>
            <a:ext cx="308930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thành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thức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p:cNvPicPr>
            <a:picLocks noChangeAspect="1"/>
          </p:cNvPicPr>
          <p:nvPr/>
        </p:nvPicPr>
        <p:blipFill>
          <a:blip r:embed="rId12"/>
          <a:stretch>
            <a:fillRect/>
          </a:stretch>
        </p:blipFill>
        <p:spPr>
          <a:xfrm>
            <a:off x="2240321" y="1535143"/>
            <a:ext cx="7698659" cy="4939399"/>
          </a:xfrm>
          <a:prstGeom prst="rect">
            <a:avLst/>
          </a:prstGeom>
        </p:spPr>
      </p:pic>
      <p:sp>
        <p:nvSpPr>
          <p:cNvPr id="4" name="Rectangle 3"/>
          <p:cNvSpPr/>
          <p:nvPr/>
        </p:nvSpPr>
        <p:spPr>
          <a:xfrm>
            <a:off x="3248127" y="2671167"/>
            <a:ext cx="5683045" cy="3521220"/>
          </a:xfrm>
          <a:prstGeom prst="rect">
            <a:avLst/>
          </a:prstGeom>
        </p:spPr>
        <p:txBody>
          <a:bodyPr wrap="square">
            <a:spAutoFit/>
          </a:bodyPr>
          <a:lstStyle/>
          <a:p>
            <a:pPr>
              <a:lnSpc>
                <a:spcPct val="115000"/>
              </a:lnSpc>
              <a:spcAft>
                <a:spcPts val="0"/>
              </a:spcAft>
            </a:pPr>
            <a:r>
              <a:rPr lang="en-US" sz="1300" dirty="0">
                <a:solidFill>
                  <a:srgbClr val="0D0D0D"/>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Times New Roman" panose="02020603050405020304" pitchFamily="18" charset="0"/>
              </a:rPr>
              <a:t>Bài</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nói</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tham</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khảo</a:t>
            </a:r>
            <a:r>
              <a:rPr lang="en-US" sz="2800" b="1" dirty="0">
                <a:solidFill>
                  <a:srgbClr val="FF0000"/>
                </a:solidFill>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pPr>
            <a:r>
              <a:rPr lang="en-US" sz="2800" i="1" dirty="0" err="1">
                <a:solidFill>
                  <a:srgbClr val="0000FF"/>
                </a:solidFill>
                <a:latin typeface="Times New Roman" panose="02020603050405020304" pitchFamily="18" charset="0"/>
                <a:ea typeface="Times New Roman" panose="02020603050405020304" pitchFamily="18" charset="0"/>
              </a:rPr>
              <a:t>Đề</a:t>
            </a:r>
            <a:r>
              <a:rPr lang="en-US" sz="2800" i="1" dirty="0">
                <a:solidFill>
                  <a:srgbClr val="0000FF"/>
                </a:solidFill>
                <a:latin typeface="Times New Roman" panose="02020603050405020304" pitchFamily="18" charset="0"/>
                <a:ea typeface="Times New Roman" panose="02020603050405020304" pitchFamily="18" charset="0"/>
              </a:rPr>
              <a:t> </a:t>
            </a:r>
            <a:r>
              <a:rPr lang="en-US" sz="2800" i="1" dirty="0" err="1">
                <a:solidFill>
                  <a:srgbClr val="0000FF"/>
                </a:solidFill>
                <a:latin typeface="Times New Roman" panose="02020603050405020304" pitchFamily="18" charset="0"/>
                <a:ea typeface="Times New Roman" panose="02020603050405020304" pitchFamily="18" charset="0"/>
              </a:rPr>
              <a:t>bài</a:t>
            </a:r>
            <a:r>
              <a:rPr lang="en-US" sz="2800" i="1" dirty="0">
                <a:solidFill>
                  <a:srgbClr val="0000FF"/>
                </a:solidFill>
                <a:latin typeface="Times New Roman" panose="02020603050405020304" pitchFamily="18" charset="0"/>
                <a:ea typeface="Times New Roman" panose="02020603050405020304" pitchFamily="18" charset="0"/>
              </a:rPr>
              <a:t>: </a:t>
            </a:r>
            <a:r>
              <a:rPr lang="en-US" sz="2800" i="1" dirty="0" err="1">
                <a:solidFill>
                  <a:srgbClr val="0000FF"/>
                </a:solidFill>
                <a:latin typeface="Times New Roman" panose="02020603050405020304" pitchFamily="18" charset="0"/>
                <a:ea typeface="Times New Roman" panose="02020603050405020304" pitchFamily="18" charset="0"/>
              </a:rPr>
              <a:t>Sau</a:t>
            </a:r>
            <a:r>
              <a:rPr lang="en-US" sz="2800" i="1" dirty="0">
                <a:solidFill>
                  <a:srgbClr val="0000FF"/>
                </a:solidFill>
                <a:latin typeface="Times New Roman" panose="02020603050405020304" pitchFamily="18" charset="0"/>
                <a:ea typeface="Times New Roman" panose="02020603050405020304" pitchFamily="18" charset="0"/>
              </a:rPr>
              <a:t> </a:t>
            </a:r>
            <a:r>
              <a:rPr lang="en-US" sz="2800" i="1" dirty="0" err="1">
                <a:solidFill>
                  <a:srgbClr val="0000FF"/>
                </a:solidFill>
                <a:latin typeface="Times New Roman" panose="02020603050405020304" pitchFamily="18" charset="0"/>
                <a:ea typeface="Times New Roman" panose="02020603050405020304" pitchFamily="18" charset="0"/>
              </a:rPr>
              <a:t>khi</a:t>
            </a:r>
            <a:r>
              <a:rPr lang="en-US" sz="2800" i="1" dirty="0">
                <a:solidFill>
                  <a:srgbClr val="0000FF"/>
                </a:solidFill>
                <a:latin typeface="Times New Roman" panose="02020603050405020304" pitchFamily="18" charset="0"/>
                <a:ea typeface="Times New Roman" panose="02020603050405020304" pitchFamily="18" charset="0"/>
              </a:rPr>
              <a:t> </a:t>
            </a:r>
            <a:r>
              <a:rPr lang="en-US" sz="2800" i="1" dirty="0" err="1">
                <a:solidFill>
                  <a:srgbClr val="0000FF"/>
                </a:solidFill>
                <a:latin typeface="Times New Roman" panose="02020603050405020304" pitchFamily="18" charset="0"/>
                <a:ea typeface="Times New Roman" panose="02020603050405020304" pitchFamily="18" charset="0"/>
              </a:rPr>
              <a:t>học</a:t>
            </a:r>
            <a:r>
              <a:rPr lang="en-US" sz="2800" i="1" dirty="0">
                <a:solidFill>
                  <a:srgbClr val="0000FF"/>
                </a:solidFill>
                <a:latin typeface="Times New Roman" panose="02020603050405020304" pitchFamily="18" charset="0"/>
                <a:ea typeface="Times New Roman" panose="02020603050405020304" pitchFamily="18" charset="0"/>
              </a:rPr>
              <a:t> </a:t>
            </a:r>
            <a:r>
              <a:rPr lang="en-US" sz="2800" i="1" dirty="0" err="1">
                <a:solidFill>
                  <a:srgbClr val="0000FF"/>
                </a:solidFill>
                <a:latin typeface="Times New Roman" panose="02020603050405020304" pitchFamily="18" charset="0"/>
                <a:ea typeface="Times New Roman" panose="02020603050405020304" pitchFamily="18" charset="0"/>
              </a:rPr>
              <a:t>bài</a:t>
            </a:r>
            <a:r>
              <a:rPr lang="en-US" sz="2800" i="1" dirty="0">
                <a:solidFill>
                  <a:srgbClr val="0000FF"/>
                </a:solidFill>
                <a:latin typeface="Times New Roman" panose="02020603050405020304" pitchFamily="18" charset="0"/>
                <a:ea typeface="Times New Roman" panose="02020603050405020304" pitchFamily="18" charset="0"/>
              </a:rPr>
              <a:t> </a:t>
            </a:r>
            <a:r>
              <a:rPr lang="en-US" sz="2800" i="1" dirty="0" err="1">
                <a:solidFill>
                  <a:srgbClr val="0000FF"/>
                </a:solidFill>
                <a:latin typeface="Times New Roman" panose="02020603050405020304" pitchFamily="18" charset="0"/>
                <a:ea typeface="Times New Roman" panose="02020603050405020304" pitchFamily="18" charset="0"/>
              </a:rPr>
              <a:t>thơ</a:t>
            </a:r>
            <a:r>
              <a:rPr lang="en-US" sz="2800" i="1" dirty="0">
                <a:solidFill>
                  <a:srgbClr val="0000FF"/>
                </a:solidFill>
                <a:latin typeface="Times New Roman" panose="02020603050405020304" pitchFamily="18" charset="0"/>
                <a:ea typeface="Times New Roman" panose="02020603050405020304" pitchFamily="18" charset="0"/>
              </a:rPr>
              <a:t> "</a:t>
            </a:r>
            <a:r>
              <a:rPr lang="en-US" sz="2800" i="1" dirty="0" err="1">
                <a:solidFill>
                  <a:srgbClr val="0000FF"/>
                </a:solidFill>
                <a:latin typeface="Times New Roman" panose="02020603050405020304" pitchFamily="18" charset="0"/>
                <a:ea typeface="Times New Roman" panose="02020603050405020304" pitchFamily="18" charset="0"/>
              </a:rPr>
              <a:t>Gấu</a:t>
            </a:r>
            <a:r>
              <a:rPr lang="en-US" sz="2800" i="1" dirty="0">
                <a:solidFill>
                  <a:srgbClr val="0000FF"/>
                </a:solidFill>
                <a:latin typeface="Times New Roman" panose="02020603050405020304" pitchFamily="18" charset="0"/>
                <a:ea typeface="Times New Roman" panose="02020603050405020304" pitchFamily="18" charset="0"/>
              </a:rPr>
              <a:t> con </a:t>
            </a:r>
            <a:r>
              <a:rPr lang="en-US" sz="2800" i="1" dirty="0" err="1">
                <a:solidFill>
                  <a:srgbClr val="0000FF"/>
                </a:solidFill>
                <a:latin typeface="Times New Roman" panose="02020603050405020304" pitchFamily="18" charset="0"/>
                <a:ea typeface="Times New Roman" panose="02020603050405020304" pitchFamily="18" charset="0"/>
              </a:rPr>
              <a:t>chân</a:t>
            </a:r>
            <a:r>
              <a:rPr lang="en-US" sz="2800" i="1" dirty="0">
                <a:solidFill>
                  <a:srgbClr val="0000FF"/>
                </a:solidFill>
                <a:latin typeface="Times New Roman" panose="02020603050405020304" pitchFamily="18" charset="0"/>
                <a:ea typeface="Times New Roman" panose="02020603050405020304" pitchFamily="18" charset="0"/>
              </a:rPr>
              <a:t> </a:t>
            </a:r>
            <a:r>
              <a:rPr lang="en-US" sz="2800" i="1" dirty="0" err="1">
                <a:solidFill>
                  <a:srgbClr val="0000FF"/>
                </a:solidFill>
                <a:latin typeface="Times New Roman" panose="02020603050405020304" pitchFamily="18" charset="0"/>
                <a:ea typeface="Times New Roman" panose="02020603050405020304" pitchFamily="18" charset="0"/>
              </a:rPr>
              <a:t>vòng</a:t>
            </a:r>
            <a:r>
              <a:rPr lang="en-US" sz="2800" i="1" dirty="0">
                <a:solidFill>
                  <a:srgbClr val="0000FF"/>
                </a:solidFill>
                <a:latin typeface="Times New Roman" panose="02020603050405020304" pitchFamily="18" charset="0"/>
                <a:ea typeface="Times New Roman" panose="02020603050405020304" pitchFamily="18" charset="0"/>
              </a:rPr>
              <a:t> </a:t>
            </a:r>
            <a:r>
              <a:rPr lang="en-US" sz="2800" i="1" dirty="0" err="1">
                <a:solidFill>
                  <a:srgbClr val="0000FF"/>
                </a:solidFill>
                <a:latin typeface="Times New Roman" panose="02020603050405020304" pitchFamily="18" charset="0"/>
                <a:ea typeface="Times New Roman" panose="02020603050405020304" pitchFamily="18" charset="0"/>
              </a:rPr>
              <a:t>kiềng</a:t>
            </a:r>
            <a:r>
              <a:rPr lang="en-US" sz="2800" i="1" dirty="0">
                <a:solidFill>
                  <a:srgbClr val="0000FF"/>
                </a:solidFill>
                <a:latin typeface="Times New Roman" panose="02020603050405020304" pitchFamily="18" charset="0"/>
                <a:ea typeface="Times New Roman" panose="02020603050405020304" pitchFamily="18" charset="0"/>
              </a:rPr>
              <a:t>" </a:t>
            </a:r>
            <a:r>
              <a:rPr lang="en-US" sz="2800" i="1" dirty="0" err="1">
                <a:solidFill>
                  <a:srgbClr val="0000FF"/>
                </a:solidFill>
                <a:latin typeface="Times New Roman" panose="02020603050405020304" pitchFamily="18" charset="0"/>
                <a:ea typeface="Times New Roman" panose="02020603050405020304" pitchFamily="18" charset="0"/>
              </a:rPr>
              <a:t>của</a:t>
            </a:r>
            <a:r>
              <a:rPr lang="en-US" sz="2800" i="1" dirty="0">
                <a:solidFill>
                  <a:srgbClr val="0000FF"/>
                </a:solidFill>
                <a:latin typeface="Times New Roman" panose="02020603050405020304" pitchFamily="18" charset="0"/>
                <a:ea typeface="Times New Roman" panose="02020603050405020304" pitchFamily="18" charset="0"/>
              </a:rPr>
              <a:t> U-</a:t>
            </a:r>
            <a:r>
              <a:rPr lang="en-US" sz="2800" i="1" dirty="0" err="1">
                <a:solidFill>
                  <a:srgbClr val="0000FF"/>
                </a:solidFill>
                <a:latin typeface="Times New Roman" panose="02020603050405020304" pitchFamily="18" charset="0"/>
                <a:ea typeface="Times New Roman" panose="02020603050405020304" pitchFamily="18" charset="0"/>
              </a:rPr>
              <a:t>xa</a:t>
            </a:r>
            <a:r>
              <a:rPr lang="en-US" sz="2800" i="1" dirty="0">
                <a:solidFill>
                  <a:srgbClr val="0000FF"/>
                </a:solidFill>
                <a:latin typeface="Times New Roman" panose="02020603050405020304" pitchFamily="18" charset="0"/>
                <a:ea typeface="Times New Roman" panose="02020603050405020304" pitchFamily="18" charset="0"/>
              </a:rPr>
              <a:t>-</a:t>
            </a:r>
            <a:r>
              <a:rPr lang="en-US" sz="2800" i="1" dirty="0" err="1">
                <a:solidFill>
                  <a:srgbClr val="0000FF"/>
                </a:solidFill>
                <a:latin typeface="Times New Roman" panose="02020603050405020304" pitchFamily="18" charset="0"/>
                <a:ea typeface="Times New Roman" panose="02020603050405020304" pitchFamily="18" charset="0"/>
              </a:rPr>
              <a:t>chốp</a:t>
            </a:r>
            <a:r>
              <a:rPr lang="en-US" sz="2800" i="1" dirty="0">
                <a:solidFill>
                  <a:srgbClr val="0000FF"/>
                </a:solidFill>
                <a:latin typeface="Times New Roman" panose="02020603050405020304" pitchFamily="18" charset="0"/>
                <a:ea typeface="Times New Roman" panose="02020603050405020304" pitchFamily="18" charset="0"/>
              </a:rPr>
              <a:t>, </a:t>
            </a:r>
            <a:r>
              <a:rPr lang="en-US" sz="2800" i="1" dirty="0" err="1">
                <a:solidFill>
                  <a:srgbClr val="0000FF"/>
                </a:solidFill>
                <a:latin typeface="Times New Roman" panose="02020603050405020304" pitchFamily="18" charset="0"/>
                <a:ea typeface="Times New Roman" panose="02020603050405020304" pitchFamily="18" charset="0"/>
              </a:rPr>
              <a:t>em</a:t>
            </a:r>
            <a:r>
              <a:rPr lang="en-US" sz="2800" i="1" dirty="0">
                <a:solidFill>
                  <a:srgbClr val="0000FF"/>
                </a:solidFill>
                <a:latin typeface="Times New Roman" panose="02020603050405020304" pitchFamily="18" charset="0"/>
                <a:ea typeface="Times New Roman" panose="02020603050405020304" pitchFamily="18" charset="0"/>
              </a:rPr>
              <a:t> </a:t>
            </a:r>
            <a:r>
              <a:rPr lang="en-US" sz="2800" i="1" dirty="0" err="1">
                <a:solidFill>
                  <a:srgbClr val="0000FF"/>
                </a:solidFill>
                <a:latin typeface="Times New Roman" panose="02020603050405020304" pitchFamily="18" charset="0"/>
                <a:ea typeface="Times New Roman" panose="02020603050405020304" pitchFamily="18" charset="0"/>
              </a:rPr>
              <a:t>thấy</a:t>
            </a:r>
            <a:r>
              <a:rPr lang="en-US" sz="2800" i="1" dirty="0">
                <a:solidFill>
                  <a:srgbClr val="0000FF"/>
                </a:solidFill>
                <a:latin typeface="Times New Roman" panose="02020603050405020304" pitchFamily="18" charset="0"/>
                <a:ea typeface="Times New Roman" panose="02020603050405020304" pitchFamily="18" charset="0"/>
              </a:rPr>
              <a:t> </a:t>
            </a:r>
            <a:r>
              <a:rPr lang="en-US" sz="2800" i="1" dirty="0" err="1">
                <a:solidFill>
                  <a:srgbClr val="0000FF"/>
                </a:solidFill>
                <a:latin typeface="Times New Roman" panose="02020603050405020304" pitchFamily="18" charset="0"/>
                <a:ea typeface="Times New Roman" panose="02020603050405020304" pitchFamily="18" charset="0"/>
              </a:rPr>
              <a:t>vấn</a:t>
            </a:r>
            <a:r>
              <a:rPr lang="en-US" sz="2800" i="1" dirty="0">
                <a:solidFill>
                  <a:srgbClr val="0000FF"/>
                </a:solidFill>
                <a:latin typeface="Times New Roman" panose="02020603050405020304" pitchFamily="18" charset="0"/>
                <a:ea typeface="Times New Roman" panose="02020603050405020304" pitchFamily="18" charset="0"/>
              </a:rPr>
              <a:t> </a:t>
            </a:r>
            <a:r>
              <a:rPr lang="en-US" sz="2800" i="1" dirty="0" err="1">
                <a:solidFill>
                  <a:srgbClr val="0000FF"/>
                </a:solidFill>
                <a:latin typeface="Times New Roman" panose="02020603050405020304" pitchFamily="18" charset="0"/>
                <a:ea typeface="Times New Roman" panose="02020603050405020304" pitchFamily="18" charset="0"/>
              </a:rPr>
              <a:t>đề</a:t>
            </a:r>
            <a:r>
              <a:rPr lang="en-US" sz="2800" i="1" dirty="0">
                <a:solidFill>
                  <a:srgbClr val="0000FF"/>
                </a:solidFill>
                <a:latin typeface="Times New Roman" panose="02020603050405020304" pitchFamily="18" charset="0"/>
                <a:ea typeface="Times New Roman" panose="02020603050405020304" pitchFamily="18" charset="0"/>
              </a:rPr>
              <a:t> </a:t>
            </a:r>
            <a:r>
              <a:rPr lang="en-US" sz="2800" i="1" dirty="0" err="1">
                <a:solidFill>
                  <a:srgbClr val="0000FF"/>
                </a:solidFill>
                <a:latin typeface="Times New Roman" panose="02020603050405020304" pitchFamily="18" charset="0"/>
                <a:ea typeface="Times New Roman" panose="02020603050405020304" pitchFamily="18" charset="0"/>
              </a:rPr>
              <a:t>ngoại</a:t>
            </a:r>
            <a:r>
              <a:rPr lang="en-US" sz="2800" i="1" dirty="0">
                <a:solidFill>
                  <a:srgbClr val="0000FF"/>
                </a:solidFill>
                <a:latin typeface="Times New Roman" panose="02020603050405020304" pitchFamily="18" charset="0"/>
                <a:ea typeface="Times New Roman" panose="02020603050405020304" pitchFamily="18" charset="0"/>
              </a:rPr>
              <a:t> </a:t>
            </a:r>
            <a:r>
              <a:rPr lang="en-US" sz="2800" i="1" dirty="0" err="1">
                <a:solidFill>
                  <a:srgbClr val="0000FF"/>
                </a:solidFill>
                <a:latin typeface="Times New Roman" panose="02020603050405020304" pitchFamily="18" charset="0"/>
                <a:ea typeface="Times New Roman" panose="02020603050405020304" pitchFamily="18" charset="0"/>
              </a:rPr>
              <a:t>hình</a:t>
            </a:r>
            <a:r>
              <a:rPr lang="en-US" sz="2800" i="1" dirty="0">
                <a:solidFill>
                  <a:srgbClr val="0000FF"/>
                </a:solidFill>
                <a:latin typeface="Times New Roman" panose="02020603050405020304" pitchFamily="18" charset="0"/>
                <a:ea typeface="Times New Roman" panose="02020603050405020304" pitchFamily="18" charset="0"/>
              </a:rPr>
              <a:t> </a:t>
            </a:r>
            <a:r>
              <a:rPr lang="en-US" sz="2800" i="1" dirty="0" err="1">
                <a:solidFill>
                  <a:srgbClr val="0000FF"/>
                </a:solidFill>
                <a:latin typeface="Times New Roman" panose="02020603050405020304" pitchFamily="18" charset="0"/>
                <a:ea typeface="Times New Roman" panose="02020603050405020304" pitchFamily="18" charset="0"/>
              </a:rPr>
              <a:t>của</a:t>
            </a:r>
            <a:r>
              <a:rPr lang="en-US" sz="2800" i="1" dirty="0">
                <a:solidFill>
                  <a:srgbClr val="0000FF"/>
                </a:solidFill>
                <a:latin typeface="Times New Roman" panose="02020603050405020304" pitchFamily="18" charset="0"/>
                <a:ea typeface="Times New Roman" panose="02020603050405020304" pitchFamily="18" charset="0"/>
              </a:rPr>
              <a:t> con </a:t>
            </a:r>
            <a:r>
              <a:rPr lang="en-US" sz="2800" i="1" dirty="0" err="1">
                <a:solidFill>
                  <a:srgbClr val="0000FF"/>
                </a:solidFill>
                <a:latin typeface="Times New Roman" panose="02020603050405020304" pitchFamily="18" charset="0"/>
                <a:ea typeface="Times New Roman" panose="02020603050405020304" pitchFamily="18" charset="0"/>
              </a:rPr>
              <a:t>người</a:t>
            </a:r>
            <a:r>
              <a:rPr lang="en-US" sz="2800" i="1" dirty="0">
                <a:solidFill>
                  <a:srgbClr val="0000FF"/>
                </a:solidFill>
                <a:latin typeface="Times New Roman" panose="02020603050405020304" pitchFamily="18" charset="0"/>
                <a:ea typeface="Times New Roman" panose="02020603050405020304" pitchFamily="18" charset="0"/>
              </a:rPr>
              <a:t> </a:t>
            </a:r>
            <a:r>
              <a:rPr lang="en-US" sz="2800" i="1" dirty="0" err="1">
                <a:solidFill>
                  <a:srgbClr val="0000FF"/>
                </a:solidFill>
                <a:latin typeface="Times New Roman" panose="02020603050405020304" pitchFamily="18" charset="0"/>
                <a:ea typeface="Times New Roman" panose="02020603050405020304" pitchFamily="18" charset="0"/>
              </a:rPr>
              <a:t>có</a:t>
            </a:r>
            <a:r>
              <a:rPr lang="en-US" sz="2800" i="1" dirty="0">
                <a:solidFill>
                  <a:srgbClr val="0000FF"/>
                </a:solidFill>
                <a:latin typeface="Times New Roman" panose="02020603050405020304" pitchFamily="18" charset="0"/>
                <a:ea typeface="Times New Roman" panose="02020603050405020304" pitchFamily="18" charset="0"/>
              </a:rPr>
              <a:t> </a:t>
            </a:r>
            <a:r>
              <a:rPr lang="en-US" sz="2800" i="1" dirty="0" err="1">
                <a:solidFill>
                  <a:srgbClr val="0000FF"/>
                </a:solidFill>
                <a:latin typeface="Times New Roman" panose="02020603050405020304" pitchFamily="18" charset="0"/>
                <a:ea typeface="Times New Roman" panose="02020603050405020304" pitchFamily="18" charset="0"/>
              </a:rPr>
              <a:t>quan</a:t>
            </a:r>
            <a:r>
              <a:rPr lang="en-US" sz="2800" i="1" dirty="0">
                <a:solidFill>
                  <a:srgbClr val="0000FF"/>
                </a:solidFill>
                <a:latin typeface="Times New Roman" panose="02020603050405020304" pitchFamily="18" charset="0"/>
                <a:ea typeface="Times New Roman" panose="02020603050405020304" pitchFamily="18" charset="0"/>
              </a:rPr>
              <a:t> </a:t>
            </a:r>
            <a:r>
              <a:rPr lang="en-US" sz="2800" i="1" dirty="0" err="1">
                <a:solidFill>
                  <a:srgbClr val="0000FF"/>
                </a:solidFill>
                <a:latin typeface="Times New Roman" panose="02020603050405020304" pitchFamily="18" charset="0"/>
                <a:ea typeface="Times New Roman" panose="02020603050405020304" pitchFamily="18" charset="0"/>
              </a:rPr>
              <a:t>trọng</a:t>
            </a:r>
            <a:r>
              <a:rPr lang="en-US" sz="2800" i="1" dirty="0">
                <a:solidFill>
                  <a:srgbClr val="0000FF"/>
                </a:solidFill>
                <a:latin typeface="Times New Roman" panose="02020603050405020304" pitchFamily="18" charset="0"/>
                <a:ea typeface="Times New Roman" panose="02020603050405020304" pitchFamily="18" charset="0"/>
              </a:rPr>
              <a:t> hay </a:t>
            </a:r>
            <a:r>
              <a:rPr lang="en-US" sz="2800" i="1" dirty="0" err="1">
                <a:solidFill>
                  <a:srgbClr val="0000FF"/>
                </a:solidFill>
                <a:latin typeface="Times New Roman" panose="02020603050405020304" pitchFamily="18" charset="0"/>
                <a:ea typeface="Times New Roman" panose="02020603050405020304" pitchFamily="18" charset="0"/>
              </a:rPr>
              <a:t>không</a:t>
            </a:r>
            <a:r>
              <a:rPr lang="en-US" sz="2800" i="1" dirty="0">
                <a:solidFill>
                  <a:srgbClr val="0000FF"/>
                </a:solidFill>
                <a:latin typeface="Times New Roman" panose="02020603050405020304" pitchFamily="18" charset="0"/>
                <a:ea typeface="Times New Roman" panose="02020603050405020304" pitchFamily="18" charset="0"/>
              </a:rPr>
              <a:t>? </a:t>
            </a:r>
            <a:r>
              <a:rPr lang="en-US" sz="2800" i="1" dirty="0" err="1">
                <a:solidFill>
                  <a:srgbClr val="0000FF"/>
                </a:solidFill>
                <a:latin typeface="Times New Roman" panose="02020603050405020304" pitchFamily="18" charset="0"/>
                <a:ea typeface="Times New Roman" panose="02020603050405020304" pitchFamily="18" charset="0"/>
              </a:rPr>
              <a:t>Hãy</a:t>
            </a:r>
            <a:r>
              <a:rPr lang="en-US" sz="2800" i="1" dirty="0">
                <a:solidFill>
                  <a:srgbClr val="0000FF"/>
                </a:solidFill>
                <a:latin typeface="Times New Roman" panose="02020603050405020304" pitchFamily="18" charset="0"/>
                <a:ea typeface="Times New Roman" panose="02020603050405020304" pitchFamily="18" charset="0"/>
              </a:rPr>
              <a:t> </a:t>
            </a:r>
            <a:r>
              <a:rPr lang="en-US" sz="2800" i="1" dirty="0" err="1">
                <a:solidFill>
                  <a:srgbClr val="0000FF"/>
                </a:solidFill>
                <a:latin typeface="Times New Roman" panose="02020603050405020304" pitchFamily="18" charset="0"/>
                <a:ea typeface="Times New Roman" panose="02020603050405020304" pitchFamily="18" charset="0"/>
              </a:rPr>
              <a:t>trình</a:t>
            </a:r>
            <a:r>
              <a:rPr lang="en-US" sz="2800" i="1" dirty="0">
                <a:solidFill>
                  <a:srgbClr val="0000FF"/>
                </a:solidFill>
                <a:latin typeface="Times New Roman" panose="02020603050405020304" pitchFamily="18" charset="0"/>
                <a:ea typeface="Times New Roman" panose="02020603050405020304" pitchFamily="18" charset="0"/>
              </a:rPr>
              <a:t> </a:t>
            </a:r>
            <a:r>
              <a:rPr lang="en-US" sz="2800" i="1" dirty="0" err="1">
                <a:solidFill>
                  <a:srgbClr val="0000FF"/>
                </a:solidFill>
                <a:latin typeface="Times New Roman" panose="02020603050405020304" pitchFamily="18" charset="0"/>
                <a:ea typeface="Times New Roman" panose="02020603050405020304" pitchFamily="18" charset="0"/>
              </a:rPr>
              <a:t>bày</a:t>
            </a:r>
            <a:r>
              <a:rPr lang="en-US" sz="2800" i="1" dirty="0">
                <a:solidFill>
                  <a:srgbClr val="0000FF"/>
                </a:solidFill>
                <a:latin typeface="Times New Roman" panose="02020603050405020304" pitchFamily="18" charset="0"/>
                <a:ea typeface="Times New Roman" panose="02020603050405020304" pitchFamily="18" charset="0"/>
              </a:rPr>
              <a:t> ý </a:t>
            </a:r>
            <a:r>
              <a:rPr lang="en-US" sz="2800" i="1" dirty="0" err="1">
                <a:solidFill>
                  <a:srgbClr val="0000FF"/>
                </a:solidFill>
                <a:latin typeface="Times New Roman" panose="02020603050405020304" pitchFamily="18" charset="0"/>
                <a:ea typeface="Times New Roman" panose="02020603050405020304" pitchFamily="18" charset="0"/>
              </a:rPr>
              <a:t>kiến</a:t>
            </a:r>
            <a:r>
              <a:rPr lang="en-US" sz="2800" i="1" dirty="0">
                <a:solidFill>
                  <a:srgbClr val="0000FF"/>
                </a:solidFill>
                <a:latin typeface="Times New Roman" panose="02020603050405020304" pitchFamily="18" charset="0"/>
                <a:ea typeface="Times New Roman" panose="02020603050405020304" pitchFamily="18" charset="0"/>
              </a:rPr>
              <a:t> </a:t>
            </a:r>
            <a:r>
              <a:rPr lang="en-US" sz="2800" i="1" dirty="0" err="1">
                <a:solidFill>
                  <a:srgbClr val="0000FF"/>
                </a:solidFill>
                <a:latin typeface="Times New Roman" panose="02020603050405020304" pitchFamily="18" charset="0"/>
                <a:ea typeface="Times New Roman" panose="02020603050405020304" pitchFamily="18" charset="0"/>
              </a:rPr>
              <a:t>của</a:t>
            </a:r>
            <a:r>
              <a:rPr lang="en-US" sz="2800" i="1" dirty="0">
                <a:solidFill>
                  <a:srgbClr val="0000FF"/>
                </a:solidFill>
                <a:latin typeface="Times New Roman" panose="02020603050405020304" pitchFamily="18" charset="0"/>
                <a:ea typeface="Times New Roman" panose="02020603050405020304" pitchFamily="18" charset="0"/>
              </a:rPr>
              <a:t> </a:t>
            </a:r>
            <a:r>
              <a:rPr lang="en-US" sz="2800" i="1" dirty="0" err="1">
                <a:solidFill>
                  <a:srgbClr val="0000FF"/>
                </a:solidFill>
                <a:latin typeface="Times New Roman" panose="02020603050405020304" pitchFamily="18" charset="0"/>
                <a:ea typeface="Times New Roman" panose="02020603050405020304" pitchFamily="18" charset="0"/>
              </a:rPr>
              <a:t>mình</a:t>
            </a:r>
            <a:r>
              <a:rPr lang="en-US" sz="2800" i="1" dirty="0">
                <a:solidFill>
                  <a:srgbClr val="0000FF"/>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pPr>
            <a:r>
              <a:rPr lang="en-US" sz="2800" b="1" dirty="0">
                <a:solidFill>
                  <a:srgbClr val="FF0000"/>
                </a:solidFill>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67034864"/>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8508"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tab pos="1028700" algn="l"/>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NÓI VÀ NGHE</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TRÌNH BÀY Ý KIẾN VỀ MỘT VẤN ĐỀ</a:t>
            </a:r>
            <a:endParaRPr kumimoji="0" lang="en-US" sz="24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p:cNvPicPr>
            <a:picLocks noChangeAspect="1"/>
          </p:cNvPicPr>
          <p:nvPr/>
        </p:nvPicPr>
        <p:blipFill>
          <a:blip r:embed="rId11"/>
          <a:srcRect l="28794" t="100000" r="66874" b="-161"/>
          <a:stretch>
            <a:fillRect/>
          </a:stretch>
        </p:blipFill>
        <p:spPr>
          <a:xfrm>
            <a:off x="3632405" y="6162428"/>
            <a:ext cx="346588" cy="7378"/>
          </a:xfrm>
          <a:custGeom>
            <a:avLst/>
            <a:gdLst>
              <a:gd name="connsiteX0" fmla="*/ 0 w 346588"/>
              <a:gd name="connsiteY0" fmla="*/ 0 h 7378"/>
              <a:gd name="connsiteX1" fmla="*/ 346588 w 346588"/>
              <a:gd name="connsiteY1" fmla="*/ 0 h 7378"/>
              <a:gd name="connsiteX2" fmla="*/ 173294 w 346588"/>
              <a:gd name="connsiteY2" fmla="*/ 7378 h 7378"/>
              <a:gd name="connsiteX3" fmla="*/ 0 w 346588"/>
              <a:gd name="connsiteY3" fmla="*/ 0 h 7378"/>
            </a:gdLst>
            <a:ahLst/>
            <a:cxnLst>
              <a:cxn ang="0">
                <a:pos x="connsiteX0" y="connsiteY0"/>
              </a:cxn>
              <a:cxn ang="0">
                <a:pos x="connsiteX1" y="connsiteY1"/>
              </a:cxn>
              <a:cxn ang="0">
                <a:pos x="connsiteX2" y="connsiteY2"/>
              </a:cxn>
              <a:cxn ang="0">
                <a:pos x="connsiteX3" y="connsiteY3"/>
              </a:cxn>
            </a:cxnLst>
            <a:rect l="l" t="t" r="r" b="b"/>
            <a:pathLst>
              <a:path w="346588" h="7378">
                <a:moveTo>
                  <a:pt x="0" y="0"/>
                </a:moveTo>
                <a:lnTo>
                  <a:pt x="346588" y="0"/>
                </a:lnTo>
                <a:lnTo>
                  <a:pt x="173294" y="7378"/>
                </a:lnTo>
                <a:lnTo>
                  <a:pt x="0" y="0"/>
                </a:lnTo>
                <a:close/>
              </a:path>
            </a:pathLst>
          </a:custGeom>
        </p:spPr>
      </p:pic>
      <p:sp>
        <p:nvSpPr>
          <p:cNvPr id="2" name="Rectangle 1"/>
          <p:cNvSpPr/>
          <p:nvPr/>
        </p:nvSpPr>
        <p:spPr>
          <a:xfrm>
            <a:off x="4776890" y="936952"/>
            <a:ext cx="308930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thành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thức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p:cNvSpPr/>
          <p:nvPr/>
        </p:nvSpPr>
        <p:spPr>
          <a:xfrm>
            <a:off x="660400" y="1398617"/>
            <a:ext cx="10858500" cy="5047536"/>
          </a:xfrm>
          <a:prstGeom prst="rect">
            <a:avLst/>
          </a:prstGeom>
        </p:spPr>
        <p:txBody>
          <a:bodyPr>
            <a:spAutoFit/>
          </a:bodyPr>
          <a:lstStyle/>
          <a:p>
            <a:pPr indent="457200" algn="just">
              <a:lnSpc>
                <a:spcPct val="115000"/>
              </a:lnSpc>
            </a:pPr>
            <a:r>
              <a:rPr lang="vi-VN" sz="2000" b="1" dirty="0">
                <a:solidFill>
                  <a:srgbClr val="0D0D0D"/>
                </a:solidFill>
                <a:latin typeface="Times New Roman" panose="02020603050405020304" pitchFamily="18" charset="0"/>
                <a:ea typeface="Times New Roman" panose="02020603050405020304" pitchFamily="18" charset="0"/>
              </a:rPr>
              <a:t>Chào hỏi, giới thiệu vấn đề bài nói</a:t>
            </a:r>
            <a:r>
              <a:rPr lang="en-US" sz="2000" b="1" dirty="0">
                <a:solidFill>
                  <a:srgbClr val="0D0D0D"/>
                </a:solidFill>
                <a:latin typeface="Times New Roman" panose="02020603050405020304" pitchFamily="18" charset="0"/>
                <a:ea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a:p>
            <a:pPr indent="457200" algn="just">
              <a:lnSpc>
                <a:spcPct val="115000"/>
              </a:lnSpc>
            </a:pPr>
            <a:r>
              <a:rPr lang="vi-VN" sz="2000" dirty="0">
                <a:solidFill>
                  <a:srgbClr val="0D0D0D"/>
                </a:solidFill>
                <a:latin typeface="Times New Roman" panose="02020603050405020304" pitchFamily="18" charset="0"/>
                <a:ea typeface="Times New Roman" panose="02020603050405020304" pitchFamily="18" charset="0"/>
              </a:rPr>
              <a:t>Xin chào Cô và các bạn. Em tên là......................, học lớp......., trường................. </a:t>
            </a:r>
            <a:endParaRPr lang="en-US" sz="2000" dirty="0">
              <a:latin typeface="Times New Roman" panose="02020603050405020304" pitchFamily="18" charset="0"/>
              <a:ea typeface="Times New Roman" panose="02020603050405020304" pitchFamily="18" charset="0"/>
            </a:endParaRPr>
          </a:p>
          <a:p>
            <a:pPr indent="457200" algn="just">
              <a:lnSpc>
                <a:spcPct val="115000"/>
              </a:lnSpc>
            </a:pPr>
            <a:r>
              <a:rPr lang="en-US" sz="2000" dirty="0" err="1">
                <a:solidFill>
                  <a:srgbClr val="0D0D0D"/>
                </a:solidFill>
                <a:latin typeface="Times New Roman" panose="02020603050405020304" pitchFamily="18" charset="0"/>
                <a:ea typeface="Times New Roman" panose="02020603050405020304" pitchFamily="18" charset="0"/>
              </a:rPr>
              <a:t>Trong</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cuộc</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sống</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xoay</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quanh</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vấn</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đề</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ngoại</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hình</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của</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một</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người</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có</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nhiều</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quan</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điểm</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đánh</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giá</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khác</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nhau</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người</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cho</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rằng</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quan</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trọng</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người</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thì</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lại</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xem</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thường</a:t>
            </a:r>
            <a:r>
              <a:rPr lang="en-US" sz="2000" dirty="0">
                <a:solidFill>
                  <a:srgbClr val="0D0D0D"/>
                </a:solidFill>
                <a:latin typeface="Times New Roman" panose="02020603050405020304" pitchFamily="18" charset="0"/>
                <a:ea typeface="Times New Roman" panose="02020603050405020304" pitchFamily="18" charset="0"/>
              </a:rPr>
              <a:t>. </a:t>
            </a:r>
            <a:endParaRPr lang="en-US" sz="2000" dirty="0">
              <a:latin typeface="Times New Roman" panose="02020603050405020304" pitchFamily="18" charset="0"/>
              <a:ea typeface="Times New Roman" panose="02020603050405020304" pitchFamily="18" charset="0"/>
            </a:endParaRPr>
          </a:p>
          <a:p>
            <a:pPr indent="457200" algn="just">
              <a:lnSpc>
                <a:spcPct val="115000"/>
              </a:lnSpc>
            </a:pPr>
            <a:r>
              <a:rPr lang="vi-VN" sz="2000" i="1" dirty="0">
                <a:latin typeface="Times New Roman" panose="02020603050405020304" pitchFamily="18" charset="0"/>
                <a:ea typeface="Times New Roman" panose="02020603050405020304" pitchFamily="18" charset="0"/>
              </a:rPr>
              <a:t>( Giọng tâm tình, vừa phải) </a:t>
            </a:r>
            <a:r>
              <a:rPr lang="en-US" sz="2000" dirty="0" err="1">
                <a:solidFill>
                  <a:srgbClr val="0D0D0D"/>
                </a:solidFill>
                <a:latin typeface="Times New Roman" panose="02020603050405020304" pitchFamily="18" charset="0"/>
                <a:ea typeface="Times New Roman" panose="02020603050405020304" pitchFamily="18" charset="0"/>
              </a:rPr>
              <a:t>Cách</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ứng</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xử</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với</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ngoại</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hình</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của</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mỗi</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người</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đã</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được</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nhà</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thơ</a:t>
            </a:r>
            <a:r>
              <a:rPr lang="en-US" sz="2000" dirty="0">
                <a:solidFill>
                  <a:srgbClr val="0D0D0D"/>
                </a:solidFill>
                <a:latin typeface="Times New Roman" panose="02020603050405020304" pitchFamily="18" charset="0"/>
                <a:ea typeface="Times New Roman" panose="02020603050405020304" pitchFamily="18" charset="0"/>
              </a:rPr>
              <a:t> U-</a:t>
            </a:r>
            <a:r>
              <a:rPr lang="en-US" sz="2000" dirty="0" err="1">
                <a:solidFill>
                  <a:srgbClr val="0D0D0D"/>
                </a:solidFill>
                <a:latin typeface="Times New Roman" panose="02020603050405020304" pitchFamily="18" charset="0"/>
                <a:ea typeface="Times New Roman" panose="02020603050405020304" pitchFamily="18" charset="0"/>
              </a:rPr>
              <a:t>xa</a:t>
            </a:r>
            <a:r>
              <a:rPr lang="en-US" sz="2000" dirty="0">
                <a:solidFill>
                  <a:srgbClr val="0D0D0D"/>
                </a:solidFill>
                <a:latin typeface="Times New Roman" panose="02020603050405020304" pitchFamily="18" charset="0"/>
                <a:ea typeface="Times New Roman" panose="02020603050405020304" pitchFamily="18" charset="0"/>
              </a:rPr>
              <a:t>-</a:t>
            </a:r>
            <a:r>
              <a:rPr lang="en-US" sz="2000" dirty="0" err="1">
                <a:solidFill>
                  <a:srgbClr val="0D0D0D"/>
                </a:solidFill>
                <a:latin typeface="Times New Roman" panose="02020603050405020304" pitchFamily="18" charset="0"/>
                <a:ea typeface="Times New Roman" panose="02020603050405020304" pitchFamily="18" charset="0"/>
              </a:rPr>
              <a:t>chốp</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khéo</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léo</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nhắc</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đến</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trong</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bài</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thơ</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Gấu</a:t>
            </a:r>
            <a:r>
              <a:rPr lang="en-US" sz="2000" dirty="0">
                <a:solidFill>
                  <a:srgbClr val="0D0D0D"/>
                </a:solidFill>
                <a:latin typeface="Times New Roman" panose="02020603050405020304" pitchFamily="18" charset="0"/>
                <a:ea typeface="Times New Roman" panose="02020603050405020304" pitchFamily="18" charset="0"/>
              </a:rPr>
              <a:t> con </a:t>
            </a:r>
            <a:r>
              <a:rPr lang="en-US" sz="2000" dirty="0" err="1">
                <a:solidFill>
                  <a:srgbClr val="0D0D0D"/>
                </a:solidFill>
                <a:latin typeface="Times New Roman" panose="02020603050405020304" pitchFamily="18" charset="0"/>
                <a:ea typeface="Times New Roman" panose="02020603050405020304" pitchFamily="18" charset="0"/>
              </a:rPr>
              <a:t>chân</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vòng</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kiềng</a:t>
            </a:r>
            <a:r>
              <a:rPr lang="en-US" sz="2000" dirty="0">
                <a:solidFill>
                  <a:srgbClr val="0D0D0D"/>
                </a:solidFill>
                <a:latin typeface="Times New Roman" panose="02020603050405020304" pitchFamily="18" charset="0"/>
                <a:ea typeface="Times New Roman" panose="02020603050405020304" pitchFamily="18" charset="0"/>
              </a:rPr>
              <a:t>”. Ban </a:t>
            </a:r>
            <a:r>
              <a:rPr lang="en-US" sz="2000" dirty="0" err="1">
                <a:solidFill>
                  <a:srgbClr val="0D0D0D"/>
                </a:solidFill>
                <a:latin typeface="Times New Roman" panose="02020603050405020304" pitchFamily="18" charset="0"/>
                <a:ea typeface="Times New Roman" panose="02020603050405020304" pitchFamily="18" charset="0"/>
              </a:rPr>
              <a:t>đầu</a:t>
            </a:r>
            <a:r>
              <a:rPr lang="en-US" sz="2000" dirty="0">
                <a:solidFill>
                  <a:srgbClr val="0D0D0D"/>
                </a:solidFill>
                <a:latin typeface="Times New Roman" panose="02020603050405020304" pitchFamily="18" charset="0"/>
                <a:ea typeface="Times New Roman" panose="02020603050405020304" pitchFamily="18" charset="0"/>
              </a:rPr>
              <a:t> </a:t>
            </a:r>
            <a:r>
              <a:rPr lang="vi-VN" sz="2000" dirty="0">
                <a:solidFill>
                  <a:srgbClr val="0D0D0D"/>
                </a:solidFill>
                <a:latin typeface="Times New Roman" panose="02020603050405020304" pitchFamily="18" charset="0"/>
                <a:ea typeface="Times New Roman" panose="02020603050405020304" pitchFamily="18" charset="0"/>
              </a:rPr>
              <a:t>c</a:t>
            </a:r>
            <a:r>
              <a:rPr lang="en-US" sz="2000" dirty="0" err="1">
                <a:solidFill>
                  <a:srgbClr val="0D0D0D"/>
                </a:solidFill>
                <a:latin typeface="Times New Roman" panose="02020603050405020304" pitchFamily="18" charset="0"/>
                <a:ea typeface="Times New Roman" panose="02020603050405020304" pitchFamily="18" charset="0"/>
              </a:rPr>
              <a:t>hú</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gấu</a:t>
            </a:r>
            <a:r>
              <a:rPr lang="en-US" sz="2000" dirty="0">
                <a:solidFill>
                  <a:srgbClr val="0D0D0D"/>
                </a:solidFill>
                <a:latin typeface="Times New Roman" panose="02020603050405020304" pitchFamily="18" charset="0"/>
                <a:ea typeface="Times New Roman" panose="02020603050405020304" pitchFamily="18" charset="0"/>
              </a:rPr>
              <a:t> con </a:t>
            </a:r>
            <a:r>
              <a:rPr lang="en-US" sz="2000" dirty="0" err="1">
                <a:solidFill>
                  <a:srgbClr val="0D0D0D"/>
                </a:solidFill>
                <a:latin typeface="Times New Roman" panose="02020603050405020304" pitchFamily="18" charset="0"/>
                <a:ea typeface="Times New Roman" panose="02020603050405020304" pitchFamily="18" charset="0"/>
              </a:rPr>
              <a:t>chân</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vòng</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kiềng</a:t>
            </a:r>
            <a:r>
              <a:rPr lang="en-US" sz="2000" dirty="0">
                <a:solidFill>
                  <a:srgbClr val="0D0D0D"/>
                </a:solidFill>
                <a:latin typeface="Times New Roman" panose="02020603050405020304" pitchFamily="18" charset="0"/>
                <a:ea typeface="Times New Roman" panose="02020603050405020304" pitchFamily="18" charset="0"/>
              </a:rPr>
              <a:t> </a:t>
            </a:r>
            <a:r>
              <a:rPr lang="vi-VN" sz="2000" dirty="0">
                <a:solidFill>
                  <a:srgbClr val="0D0D0D"/>
                </a:solidFill>
                <a:latin typeface="Times New Roman" panose="02020603050405020304" pitchFamily="18" charset="0"/>
                <a:ea typeface="Times New Roman" panose="02020603050405020304" pitchFamily="18" charset="0"/>
              </a:rPr>
              <a:t>đã rất tự ti khi nghe những loài vật khác chế giễu, chê bai đôi chân vòng kiềng của mình. Tuy nhiên, người mẹ đã làm thay đổi suy nghĩ của gấu con khi tâm sự rất tự hào về đôi chân vòng kiềng được di truyền từ đời này qua đời khác. Đặc biệt hơn, mẹ gấu còn nhắc đến ông nội - con gấu có đôi chân vòng kiềng giỏi nhất vùng - như một sự khẳng định sự tài giỏi của gia đình. Ngoại hình, mà trong bài thơ là đôi chân vòng kiềng, không quyết định sự tài giỏi hay vẻ đẹp tâm hồn của bất kì loài động vật nào. Vậy nên đến cuối bài thơ, gấu con có thể kiêu hãnh mà hét lên rằng "Vòng kiềng là ta!". </a:t>
            </a:r>
            <a:r>
              <a:rPr lang="en-US" sz="2000" dirty="0">
                <a:solidFill>
                  <a:srgbClr val="0D0D0D"/>
                </a:solidFill>
                <a:latin typeface="Times New Roman" panose="02020603050405020304" pitchFamily="18" charset="0"/>
                <a:ea typeface="Times New Roman" panose="02020603050405020304" pitchFamily="18" charset="0"/>
              </a:rPr>
              <a:t>Qua  </a:t>
            </a:r>
            <a:r>
              <a:rPr lang="vi-VN" sz="2000" dirty="0">
                <a:solidFill>
                  <a:srgbClr val="0D0D0D"/>
                </a:solidFill>
                <a:latin typeface="Times New Roman" panose="02020603050405020304" pitchFamily="18" charset="0"/>
                <a:ea typeface="Times New Roman" panose="02020603050405020304" pitchFamily="18" charset="0"/>
              </a:rPr>
              <a:t>bài </a:t>
            </a:r>
            <a:r>
              <a:rPr lang="en-US" sz="2000" dirty="0" err="1">
                <a:solidFill>
                  <a:srgbClr val="0D0D0D"/>
                </a:solidFill>
                <a:latin typeface="Times New Roman" panose="02020603050405020304" pitchFamily="18" charset="0"/>
                <a:ea typeface="Times New Roman" panose="02020603050405020304" pitchFamily="18" charset="0"/>
              </a:rPr>
              <a:t>thơ</a:t>
            </a:r>
            <a:r>
              <a:rPr lang="en-US" sz="2000" dirty="0">
                <a:solidFill>
                  <a:srgbClr val="0D0D0D"/>
                </a:solidFill>
                <a:latin typeface="Times New Roman" panose="02020603050405020304" pitchFamily="18" charset="0"/>
                <a:ea typeface="Times New Roman" panose="02020603050405020304" pitchFamily="18" charset="0"/>
              </a:rPr>
              <a:t> </a:t>
            </a:r>
            <a:r>
              <a:rPr lang="vi-VN" sz="2000" i="1" dirty="0">
                <a:solidFill>
                  <a:srgbClr val="0D0D0D"/>
                </a:solidFill>
                <a:latin typeface="Times New Roman" panose="02020603050405020304" pitchFamily="18" charset="0"/>
                <a:ea typeface="Times New Roman" panose="02020603050405020304" pitchFamily="18" charset="0"/>
              </a:rPr>
              <a:t>Gấu con chân vòng kiềng</a:t>
            </a:r>
            <a:r>
              <a:rPr lang="vi-VN" sz="2000" dirty="0">
                <a:solidFill>
                  <a:srgbClr val="0D0D0D"/>
                </a:solidFill>
                <a:latin typeface="Times New Roman" panose="02020603050405020304" pitchFamily="18" charset="0"/>
                <a:ea typeface="Times New Roman" panose="02020603050405020304" pitchFamily="18" charset="0"/>
              </a:rPr>
              <a:t>, chúng ta rút ra bài học ngoại hình của con người không phải yếu tố quyết định đến giá trị, thành công của mỗi người. </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61755561"/>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8508"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tab pos="1028700" algn="l"/>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NÓI VÀ NGHE</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TRÌNH BÀY Ý KIẾN VỀ MỘT VẤN ĐỀ</a:t>
            </a:r>
            <a:endParaRPr kumimoji="0" lang="en-US" sz="24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p:cNvPicPr>
            <a:picLocks noChangeAspect="1"/>
          </p:cNvPicPr>
          <p:nvPr/>
        </p:nvPicPr>
        <p:blipFill>
          <a:blip r:embed="rId11"/>
          <a:srcRect l="28794" t="100000" r="66874" b="-161"/>
          <a:stretch>
            <a:fillRect/>
          </a:stretch>
        </p:blipFill>
        <p:spPr>
          <a:xfrm>
            <a:off x="3632405" y="6162428"/>
            <a:ext cx="346588" cy="7378"/>
          </a:xfrm>
          <a:custGeom>
            <a:avLst/>
            <a:gdLst>
              <a:gd name="connsiteX0" fmla="*/ 0 w 346588"/>
              <a:gd name="connsiteY0" fmla="*/ 0 h 7378"/>
              <a:gd name="connsiteX1" fmla="*/ 346588 w 346588"/>
              <a:gd name="connsiteY1" fmla="*/ 0 h 7378"/>
              <a:gd name="connsiteX2" fmla="*/ 173294 w 346588"/>
              <a:gd name="connsiteY2" fmla="*/ 7378 h 7378"/>
              <a:gd name="connsiteX3" fmla="*/ 0 w 346588"/>
              <a:gd name="connsiteY3" fmla="*/ 0 h 7378"/>
            </a:gdLst>
            <a:ahLst/>
            <a:cxnLst>
              <a:cxn ang="0">
                <a:pos x="connsiteX0" y="connsiteY0"/>
              </a:cxn>
              <a:cxn ang="0">
                <a:pos x="connsiteX1" y="connsiteY1"/>
              </a:cxn>
              <a:cxn ang="0">
                <a:pos x="connsiteX2" y="connsiteY2"/>
              </a:cxn>
              <a:cxn ang="0">
                <a:pos x="connsiteX3" y="connsiteY3"/>
              </a:cxn>
            </a:cxnLst>
            <a:rect l="l" t="t" r="r" b="b"/>
            <a:pathLst>
              <a:path w="346588" h="7378">
                <a:moveTo>
                  <a:pt x="0" y="0"/>
                </a:moveTo>
                <a:lnTo>
                  <a:pt x="346588" y="0"/>
                </a:lnTo>
                <a:lnTo>
                  <a:pt x="173294" y="7378"/>
                </a:lnTo>
                <a:lnTo>
                  <a:pt x="0" y="0"/>
                </a:lnTo>
                <a:close/>
              </a:path>
            </a:pathLst>
          </a:custGeom>
        </p:spPr>
      </p:pic>
      <p:sp>
        <p:nvSpPr>
          <p:cNvPr id="2" name="Rectangle 1"/>
          <p:cNvSpPr/>
          <p:nvPr/>
        </p:nvSpPr>
        <p:spPr>
          <a:xfrm>
            <a:off x="4776890" y="936952"/>
            <a:ext cx="308930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thành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thức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647700" y="1517567"/>
            <a:ext cx="10858500" cy="4733604"/>
          </a:xfrm>
          <a:prstGeom prst="rect">
            <a:avLst/>
          </a:prstGeom>
        </p:spPr>
        <p:txBody>
          <a:bodyPr>
            <a:spAutoFit/>
          </a:bodyPr>
          <a:lstStyle/>
          <a:p>
            <a:pPr>
              <a:lnSpc>
                <a:spcPct val="115000"/>
              </a:lnSpc>
              <a:spcAft>
                <a:spcPts val="1200"/>
              </a:spcAft>
            </a:pPr>
            <a:r>
              <a:rPr lang="en-US" sz="13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Làm</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sáng</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tỏ</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vấn</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đề</a:t>
            </a:r>
            <a:r>
              <a:rPr lang="en-US" sz="2400" b="1" dirty="0">
                <a:solidFill>
                  <a:srgbClr val="0D0D0D"/>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marR="182880" indent="342900" algn="just">
              <a:spcAft>
                <a:spcPts val="0"/>
              </a:spcAft>
            </a:pPr>
            <a:r>
              <a:rPr lang="en-US" sz="2400" dirty="0">
                <a:latin typeface="Times New Roman" panose="02020603050405020304" pitchFamily="18" charset="0"/>
                <a:ea typeface="Times New Roman" panose="02020603050405020304" pitchFamily="18" charset="0"/>
              </a:rPr>
              <a:t>      </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Giọng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tâm</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tình</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vừa</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phải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rõ</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ràng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kết</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hợp</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với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cử</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chỉ</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ánh</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mắt</a:t>
            </a:r>
            <a:r>
              <a:rPr lang="en-US" sz="2400" i="1"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Ngoại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hình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vẻ</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ngoài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mỗi</a:t>
            </a:r>
            <a:r>
              <a:rPr lang="en-US" sz="2400" dirty="0">
                <a:latin typeface="Times New Roman" panose="02020603050405020304" pitchFamily="18" charset="0"/>
                <a:ea typeface="Times New Roman" panose="02020603050405020304" pitchFamily="18" charset="0"/>
              </a:rPr>
              <a:t> con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Mỗi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vẻ</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ngoài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riêng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biệt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may </a:t>
            </a:r>
            <a:r>
              <a:rPr lang="en-US" sz="2400" dirty="0" err="1">
                <a:latin typeface="Times New Roman" panose="02020603050405020304" pitchFamily="18" charset="0"/>
                <a:ea typeface="Times New Roman" panose="02020603050405020304" pitchFamily="18" charset="0"/>
              </a:rPr>
              <a:t>mắn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ngoại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hình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xinh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đẹp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dễ</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nhìn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thiệt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thòi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khuyết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điểm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khuyết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tật</a:t>
            </a:r>
            <a:r>
              <a:rPr lang="en-US" sz="2400" dirty="0">
                <a:latin typeface="Times New Roman" panose="02020603050405020304" pitchFamily="18" charset="0"/>
                <a:ea typeface="Times New Roman" panose="02020603050405020304" pitchFamily="18" charset="0"/>
              </a:rPr>
              <a:t>,…</a:t>
            </a:r>
          </a:p>
          <a:p>
            <a:pPr marR="182880" indent="342900" algn="just">
              <a:spcAft>
                <a:spcPts val="0"/>
              </a:spcAft>
            </a:pPr>
            <a:r>
              <a:rPr lang="en-US" sz="2400" dirty="0" err="1">
                <a:latin typeface="Times New Roman" panose="02020603050405020304" pitchFamily="18" charset="0"/>
                <a:ea typeface="Times New Roman" panose="02020603050405020304" pitchFamily="18" charset="0"/>
              </a:rPr>
              <a:t>Ngoại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hình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con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yếu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tố</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tạo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ấn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tượng</a:t>
            </a:r>
            <a:r>
              <a:rPr lang="en-US" sz="2400" dirty="0">
                <a:latin typeface="Times New Roman" panose="02020603050405020304" pitchFamily="18" charset="0"/>
                <a:ea typeface="Times New Roman" panose="02020603050405020304" pitchFamily="18" charset="0"/>
              </a:rPr>
              <a:t> ban </a:t>
            </a:r>
            <a:r>
              <a:rPr lang="en-US" sz="2400" dirty="0" err="1">
                <a:latin typeface="Times New Roman" panose="02020603050405020304" pitchFamily="18" charset="0"/>
                <a:ea typeface="Times New Roman" panose="02020603050405020304" pitchFamily="18" charset="0"/>
              </a:rPr>
              <a:t>đầu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giao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tiếp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nhưng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quyết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định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trị</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Trước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tiên</a:t>
            </a:r>
            <a:r>
              <a:rPr lang="en-US" sz="2400" dirty="0">
                <a:latin typeface="Times New Roman" panose="02020603050405020304" pitchFamily="18" charset="0"/>
                <a:ea typeface="Times New Roman" panose="02020603050405020304" pitchFamily="18" charset="0"/>
              </a:rPr>
              <a:t> ta </a:t>
            </a:r>
            <a:r>
              <a:rPr lang="en-US" sz="2400" dirty="0" err="1">
                <a:latin typeface="Times New Roman" panose="02020603050405020304" pitchFamily="18" charset="0"/>
                <a:ea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thể</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thấy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sự</a:t>
            </a:r>
            <a:r>
              <a:rPr lang="en-US" sz="2400"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đánh giá vẻ đẹp ngoại hình cũng không thống nhất, không tuyệt đối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vì</a:t>
            </a:r>
            <a:r>
              <a:rPr lang="en-US" sz="2400"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những quy chuẩn về cái đẹp luôn thay đổi theo thời đại, theo từng địa phương, theo từng quốc gia, từng khu vực và tùy thuộc vào cảm xúc thẩm mỹ của mỗi 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nữa</a:t>
            </a:r>
            <a:r>
              <a:rPr lang="en-US" sz="2400"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vẻ đẹp bên ngoài theo thời gian sẽ phai nhạt dần, khi ấy thứ để đánh giá cái đẹp của con người chính là vẻ đẹp tâm hồn bên trong con người họ. </a:t>
            </a:r>
            <a:endParaRPr lang="en-US" sz="2400" dirty="0"/>
          </a:p>
        </p:txBody>
      </p:sp>
    </p:spTree>
    <p:extLst>
      <p:ext uri="{BB962C8B-B14F-4D97-AF65-F5344CB8AC3E}">
        <p14:creationId xmlns:p14="http://schemas.microsoft.com/office/powerpoint/2010/main" val="2277135624"/>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8508"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tab pos="1028700" algn="l"/>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NÓI VÀ NGHE</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TRÌNH BÀY Ý KIẾN VỀ MỘT VẤN ĐỀ</a:t>
            </a:r>
            <a:endParaRPr kumimoji="0" lang="en-US" sz="24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p:cNvPicPr>
            <a:picLocks noChangeAspect="1"/>
          </p:cNvPicPr>
          <p:nvPr/>
        </p:nvPicPr>
        <p:blipFill>
          <a:blip r:embed="rId11"/>
          <a:srcRect l="28794" t="100000" r="66874" b="-161"/>
          <a:stretch>
            <a:fillRect/>
          </a:stretch>
        </p:blipFill>
        <p:spPr>
          <a:xfrm>
            <a:off x="3632405" y="6162428"/>
            <a:ext cx="346588" cy="7378"/>
          </a:xfrm>
          <a:custGeom>
            <a:avLst/>
            <a:gdLst>
              <a:gd name="connsiteX0" fmla="*/ 0 w 346588"/>
              <a:gd name="connsiteY0" fmla="*/ 0 h 7378"/>
              <a:gd name="connsiteX1" fmla="*/ 346588 w 346588"/>
              <a:gd name="connsiteY1" fmla="*/ 0 h 7378"/>
              <a:gd name="connsiteX2" fmla="*/ 173294 w 346588"/>
              <a:gd name="connsiteY2" fmla="*/ 7378 h 7378"/>
              <a:gd name="connsiteX3" fmla="*/ 0 w 346588"/>
              <a:gd name="connsiteY3" fmla="*/ 0 h 7378"/>
            </a:gdLst>
            <a:ahLst/>
            <a:cxnLst>
              <a:cxn ang="0">
                <a:pos x="connsiteX0" y="connsiteY0"/>
              </a:cxn>
              <a:cxn ang="0">
                <a:pos x="connsiteX1" y="connsiteY1"/>
              </a:cxn>
              <a:cxn ang="0">
                <a:pos x="connsiteX2" y="connsiteY2"/>
              </a:cxn>
              <a:cxn ang="0">
                <a:pos x="connsiteX3" y="connsiteY3"/>
              </a:cxn>
            </a:cxnLst>
            <a:rect l="l" t="t" r="r" b="b"/>
            <a:pathLst>
              <a:path w="346588" h="7378">
                <a:moveTo>
                  <a:pt x="0" y="0"/>
                </a:moveTo>
                <a:lnTo>
                  <a:pt x="346588" y="0"/>
                </a:lnTo>
                <a:lnTo>
                  <a:pt x="173294" y="7378"/>
                </a:lnTo>
                <a:lnTo>
                  <a:pt x="0" y="0"/>
                </a:lnTo>
                <a:close/>
              </a:path>
            </a:pathLst>
          </a:custGeom>
        </p:spPr>
      </p:pic>
      <p:sp>
        <p:nvSpPr>
          <p:cNvPr id="2" name="Rectangle 1"/>
          <p:cNvSpPr/>
          <p:nvPr/>
        </p:nvSpPr>
        <p:spPr>
          <a:xfrm>
            <a:off x="4776890" y="936952"/>
            <a:ext cx="308930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thành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thức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647700" y="1517567"/>
            <a:ext cx="10858500" cy="4733604"/>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en-US" sz="13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Làm</a:t>
            </a: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sáng</a:t>
            </a: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tỏ</a:t>
            </a: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vấn</a:t>
            </a: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đề</a:t>
            </a: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182880" lvl="0" indent="34290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Giọng</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tâm</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tình</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vừa</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phải</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rõ</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ràng</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kết</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hợp</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với</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cử</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chỉ</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ánh</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mắt</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Ngoại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vẻ</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bề</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ngoài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mỗi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con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người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Mỗi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người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vẻ</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ngoài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riêng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biệt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người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may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mắn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ngoại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xinh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đẹp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dễ</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nhìn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người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thiệt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thòi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khi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những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khuyết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điểm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khuyết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tật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a:p>
            <a:pPr marL="0" marR="182880" lvl="0" indent="34290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Ngoại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con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người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yếu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tố</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tạo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ấn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ban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đầu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khi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giao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tiếp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nhưng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không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quyết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định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giá</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người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Trước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tiên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ta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thể</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thấy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sự</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đánh giá vẻ đẹp ngoại hình cũng không thống nhất, không tuyệt đối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vì</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những quy chuẩn về cái đẹp luôn thay đổi theo thời đại, theo từng địa phương, theo từng quốc gia, từng khu vực và tùy thuộc vào cảm xúc thẩm mỹ của mỗi người.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nữa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vẻ đẹp bên ngoài theo thời gian sẽ phai nhạt dần, khi ấy thứ để đánh giá cái đẹp của con người chính là vẻ đẹp tâm hồn bên trong con người họ.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0630052"/>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8508"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tab pos="1028700" algn="l"/>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NÓI VÀ NGHE</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TRÌNH BÀY Ý KIẾN VỀ MỘT VẤN ĐỀ</a:t>
            </a:r>
            <a:endParaRPr kumimoji="0" lang="en-US" sz="24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p:cNvPicPr>
            <a:picLocks noChangeAspect="1"/>
          </p:cNvPicPr>
          <p:nvPr/>
        </p:nvPicPr>
        <p:blipFill>
          <a:blip r:embed="rId11"/>
          <a:srcRect l="28794" t="100000" r="66874" b="-161"/>
          <a:stretch>
            <a:fillRect/>
          </a:stretch>
        </p:blipFill>
        <p:spPr>
          <a:xfrm>
            <a:off x="3632405" y="6162428"/>
            <a:ext cx="346588" cy="7378"/>
          </a:xfrm>
          <a:custGeom>
            <a:avLst/>
            <a:gdLst>
              <a:gd name="connsiteX0" fmla="*/ 0 w 346588"/>
              <a:gd name="connsiteY0" fmla="*/ 0 h 7378"/>
              <a:gd name="connsiteX1" fmla="*/ 346588 w 346588"/>
              <a:gd name="connsiteY1" fmla="*/ 0 h 7378"/>
              <a:gd name="connsiteX2" fmla="*/ 173294 w 346588"/>
              <a:gd name="connsiteY2" fmla="*/ 7378 h 7378"/>
              <a:gd name="connsiteX3" fmla="*/ 0 w 346588"/>
              <a:gd name="connsiteY3" fmla="*/ 0 h 7378"/>
            </a:gdLst>
            <a:ahLst/>
            <a:cxnLst>
              <a:cxn ang="0">
                <a:pos x="connsiteX0" y="connsiteY0"/>
              </a:cxn>
              <a:cxn ang="0">
                <a:pos x="connsiteX1" y="connsiteY1"/>
              </a:cxn>
              <a:cxn ang="0">
                <a:pos x="connsiteX2" y="connsiteY2"/>
              </a:cxn>
              <a:cxn ang="0">
                <a:pos x="connsiteX3" y="connsiteY3"/>
              </a:cxn>
            </a:cxnLst>
            <a:rect l="l" t="t" r="r" b="b"/>
            <a:pathLst>
              <a:path w="346588" h="7378">
                <a:moveTo>
                  <a:pt x="0" y="0"/>
                </a:moveTo>
                <a:lnTo>
                  <a:pt x="346588" y="0"/>
                </a:lnTo>
                <a:lnTo>
                  <a:pt x="173294" y="7378"/>
                </a:lnTo>
                <a:lnTo>
                  <a:pt x="0" y="0"/>
                </a:lnTo>
                <a:close/>
              </a:path>
            </a:pathLst>
          </a:custGeom>
        </p:spPr>
      </p:pic>
      <p:sp>
        <p:nvSpPr>
          <p:cNvPr id="2" name="Rectangle 1"/>
          <p:cNvSpPr/>
          <p:nvPr/>
        </p:nvSpPr>
        <p:spPr>
          <a:xfrm>
            <a:off x="4776890" y="936952"/>
            <a:ext cx="308930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thành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thức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647700" y="1850577"/>
            <a:ext cx="10858500" cy="3970318"/>
          </a:xfrm>
          <a:prstGeom prst="rect">
            <a:avLst/>
          </a:prstGeom>
        </p:spPr>
        <p:txBody>
          <a:bodyPr>
            <a:spAutoFit/>
          </a:bodyPr>
          <a:lstStyle/>
          <a:p>
            <a:pPr marR="182880" indent="342900" algn="just">
              <a:spcAft>
                <a:spcPts val="0"/>
              </a:spcAft>
            </a:pP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xưa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ông</a:t>
            </a:r>
            <a:r>
              <a:rPr lang="en-US" sz="2800" dirty="0">
                <a:latin typeface="Times New Roman" panose="02020603050405020304" pitchFamily="18" charset="0"/>
                <a:ea typeface="Times New Roman" panose="02020603050405020304" pitchFamily="18" charset="0"/>
              </a:rPr>
              <a:t> cha ta </a:t>
            </a:r>
            <a:r>
              <a:rPr lang="en-US" sz="2800" dirty="0" err="1">
                <a:latin typeface="Times New Roman" panose="02020603050405020304" pitchFamily="18" charset="0"/>
                <a:ea typeface="Times New Roman" panose="02020603050405020304" pitchFamily="18" charset="0"/>
              </a:rPr>
              <a:t>đã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gửi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gắm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nhắc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nhở</a:t>
            </a:r>
            <a:r>
              <a:rPr lang="en-US" sz="2800" dirty="0">
                <a:latin typeface="Times New Roman" panose="02020603050405020304" pitchFamily="18" charset="0"/>
                <a:ea typeface="Times New Roman" panose="02020603050405020304" pitchFamily="18" charset="0"/>
              </a:rPr>
              <a:t> con </a:t>
            </a:r>
            <a:r>
              <a:rPr lang="en-US" sz="2800" dirty="0" err="1">
                <a:latin typeface="Times New Roman" panose="02020603050405020304" pitchFamily="18" charset="0"/>
                <a:ea typeface="Times New Roman" panose="02020603050405020304" pitchFamily="18" charset="0"/>
              </a:rPr>
              <a:t>cháu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coi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trọng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vẻ</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đẹp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tâm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hồn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vẻ</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ngoài</a:t>
            </a:r>
            <a:r>
              <a:rPr lang="en-US" sz="2800" dirty="0">
                <a:latin typeface="Times New Roman" panose="02020603050405020304" pitchFamily="18" charset="0"/>
                <a:ea typeface="Times New Roman" panose="02020603050405020304" pitchFamily="18" charset="0"/>
              </a:rPr>
              <a:t> qua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tục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ngữ</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như</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Tốt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gỗ</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tốt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đánh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đẹp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cuộc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tấm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gương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đã</a:t>
            </a:r>
            <a:r>
              <a:rPr lang="en-US" sz="2800" dirty="0">
                <a:latin typeface="Times New Roman" panose="02020603050405020304" pitchFamily="18" charset="0"/>
                <a:ea typeface="Times New Roman" panose="02020603050405020304" pitchFamily="18" charset="0"/>
              </a:rPr>
              <a:t> minh </a:t>
            </a:r>
            <a:r>
              <a:rPr lang="en-US" sz="2800" dirty="0" err="1">
                <a:latin typeface="Times New Roman" panose="02020603050405020304" pitchFamily="18" charset="0"/>
                <a:ea typeface="Times New Roman" panose="02020603050405020304" pitchFamily="18" charset="0"/>
              </a:rPr>
              <a:t>chứng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rằng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vẻ</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đẹp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nằm</a:t>
            </a:r>
            <a:r>
              <a:rPr lang="en-US" sz="2800" dirty="0">
                <a:latin typeface="Times New Roman" panose="02020603050405020304" pitchFamily="18" charset="0"/>
                <a:ea typeface="Times New Roman" panose="02020603050405020304" pitchFamily="18" charset="0"/>
              </a:rPr>
              <a:t> ở </a:t>
            </a:r>
            <a:r>
              <a:rPr lang="en-US" sz="2800" dirty="0" err="1">
                <a:latin typeface="Times New Roman" panose="02020603050405020304" pitchFamily="18" charset="0"/>
                <a:ea typeface="Times New Roman" panose="02020603050405020304" pitchFamily="18" charset="0"/>
              </a:rPr>
              <a:t>ngoại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Có</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dù</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khiếm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khuyết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ngoại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nhưng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vẫn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thành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đóng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góp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tốt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đẹp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đồng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như</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diễn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giả</a:t>
            </a:r>
            <a:r>
              <a:rPr lang="en-US" sz="2800" dirty="0">
                <a:latin typeface="Times New Roman" panose="02020603050405020304" pitchFamily="18" charset="0"/>
                <a:ea typeface="Times New Roman" panose="02020603050405020304" pitchFamily="18" charset="0"/>
              </a:rPr>
              <a:t> Nick </a:t>
            </a:r>
            <a:r>
              <a:rPr lang="en-US" sz="2800" dirty="0" err="1">
                <a:latin typeface="Times New Roman" panose="02020603050405020304" pitchFamily="18" charset="0"/>
                <a:ea typeface="Times New Roman" panose="02020603050405020304" pitchFamily="18" charset="0"/>
              </a:rPr>
              <a:t>Vujicic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thiên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lí</a:t>
            </a:r>
            <a:r>
              <a:rPr lang="en-US" sz="2800" dirty="0">
                <a:latin typeface="Times New Roman" panose="02020603050405020304" pitchFamily="18" charset="0"/>
                <a:ea typeface="Times New Roman" panose="02020603050405020304" pitchFamily="18" charset="0"/>
              </a:rPr>
              <a:t> Stephen Hawking, </a:t>
            </a:r>
            <a:r>
              <a:rPr lang="en-US" sz="2800" dirty="0" err="1">
                <a:latin typeface="Times New Roman" panose="02020603050405020304" pitchFamily="18" charset="0"/>
                <a:ea typeface="Times New Roman" panose="02020603050405020304" pitchFamily="18" charset="0"/>
              </a:rPr>
              <a:t>diễn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Nguyễn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Lâm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thầy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giáo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Nguyễn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sĩ</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Nguyễn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Hùng</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24226319"/>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8508"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tab pos="1028700" algn="l"/>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NÓI VÀ NGHE</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TRÌNH BÀY Ý KIẾN VỀ MỘT VẤN ĐỀ</a:t>
            </a:r>
            <a:endParaRPr kumimoji="0" lang="en-US" sz="24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p:cNvPicPr>
            <a:picLocks noChangeAspect="1"/>
          </p:cNvPicPr>
          <p:nvPr/>
        </p:nvPicPr>
        <p:blipFill>
          <a:blip r:embed="rId11"/>
          <a:srcRect l="28794" t="100000" r="66874" b="-161"/>
          <a:stretch>
            <a:fillRect/>
          </a:stretch>
        </p:blipFill>
        <p:spPr>
          <a:xfrm>
            <a:off x="3632405" y="6162428"/>
            <a:ext cx="346588" cy="7378"/>
          </a:xfrm>
          <a:custGeom>
            <a:avLst/>
            <a:gdLst>
              <a:gd name="connsiteX0" fmla="*/ 0 w 346588"/>
              <a:gd name="connsiteY0" fmla="*/ 0 h 7378"/>
              <a:gd name="connsiteX1" fmla="*/ 346588 w 346588"/>
              <a:gd name="connsiteY1" fmla="*/ 0 h 7378"/>
              <a:gd name="connsiteX2" fmla="*/ 173294 w 346588"/>
              <a:gd name="connsiteY2" fmla="*/ 7378 h 7378"/>
              <a:gd name="connsiteX3" fmla="*/ 0 w 346588"/>
              <a:gd name="connsiteY3" fmla="*/ 0 h 7378"/>
            </a:gdLst>
            <a:ahLst/>
            <a:cxnLst>
              <a:cxn ang="0">
                <a:pos x="connsiteX0" y="connsiteY0"/>
              </a:cxn>
              <a:cxn ang="0">
                <a:pos x="connsiteX1" y="connsiteY1"/>
              </a:cxn>
              <a:cxn ang="0">
                <a:pos x="connsiteX2" y="connsiteY2"/>
              </a:cxn>
              <a:cxn ang="0">
                <a:pos x="connsiteX3" y="connsiteY3"/>
              </a:cxn>
            </a:cxnLst>
            <a:rect l="l" t="t" r="r" b="b"/>
            <a:pathLst>
              <a:path w="346588" h="7378">
                <a:moveTo>
                  <a:pt x="0" y="0"/>
                </a:moveTo>
                <a:lnTo>
                  <a:pt x="346588" y="0"/>
                </a:lnTo>
                <a:lnTo>
                  <a:pt x="173294" y="7378"/>
                </a:lnTo>
                <a:lnTo>
                  <a:pt x="0" y="0"/>
                </a:lnTo>
                <a:close/>
              </a:path>
            </a:pathLst>
          </a:custGeom>
        </p:spPr>
      </p:pic>
      <p:sp>
        <p:nvSpPr>
          <p:cNvPr id="2" name="Rectangle 1"/>
          <p:cNvSpPr/>
          <p:nvPr/>
        </p:nvSpPr>
        <p:spPr>
          <a:xfrm>
            <a:off x="4776890" y="936952"/>
            <a:ext cx="308930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thành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thức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660400" y="1507423"/>
            <a:ext cx="10858500" cy="5170646"/>
          </a:xfrm>
          <a:prstGeom prst="rect">
            <a:avLst/>
          </a:prstGeom>
        </p:spPr>
        <p:txBody>
          <a:bodyPr>
            <a:spAutoFit/>
          </a:bodyPr>
          <a:lstStyle/>
          <a:p>
            <a:pPr marR="182880" indent="342900" algn="just">
              <a:spcAft>
                <a:spcPts val="0"/>
              </a:spcAft>
            </a:pPr>
            <a:r>
              <a:rPr lang="vi-VN" sz="2200" dirty="0">
                <a:latin typeface="Times New Roman" panose="02020603050405020304" pitchFamily="18" charset="0"/>
                <a:ea typeface="Times New Roman" panose="02020603050405020304" pitchFamily="18" charset="0"/>
              </a:rPr>
              <a:t>Ngoại hình không quyết định thành công hay giá trị của mỗi người.  Tuy vậy, chúng ta </a:t>
            </a:r>
            <a:r>
              <a:rPr lang="en-US" sz="2200" dirty="0" err="1">
                <a:latin typeface="Times New Roman" panose="02020603050405020304" pitchFamily="18" charset="0"/>
                <a:ea typeface="Times New Roman" panose="02020603050405020304" pitchFamily="18" charset="0"/>
              </a:rPr>
              <a:t>cũng</a:t>
            </a:r>
            <a:r>
              <a:rPr lang="en-US" sz="2200" dirty="0">
                <a:latin typeface="Times New Roman" panose="02020603050405020304" pitchFamily="18" charset="0"/>
                <a:ea typeface="Times New Roman" panose="02020603050405020304" pitchFamily="18" charset="0"/>
              </a:rPr>
              <a:t> </a:t>
            </a:r>
            <a:r>
              <a:rPr lang="vi-VN" sz="2200" dirty="0">
                <a:latin typeface="Times New Roman" panose="02020603050405020304" pitchFamily="18" charset="0"/>
                <a:ea typeface="Times New Roman" panose="02020603050405020304" pitchFamily="18" charset="0"/>
              </a:rPr>
              <a:t>không nên phủ nhận hoàn toàn vai trò của ngoại hình. Bởi ngoại hình cũng là một yếu tố góp phần tạo nên thành công của mỗi người.  Trong xã hội ngày nay, một người có tâm hồn đẹp đến đâu mà không biết chăm chút cho nhan sắc bên ngoài của mình thì rất khó có thể thành công được.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Ví</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dụ</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như</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chúng</a:t>
            </a:r>
            <a:r>
              <a:rPr lang="en-US" sz="2200" dirty="0">
                <a:solidFill>
                  <a:srgbClr val="0D0D0D"/>
                </a:solidFill>
                <a:latin typeface="Times New Roman" panose="02020603050405020304" pitchFamily="18" charset="0"/>
                <a:ea typeface="Times New Roman" panose="02020603050405020304" pitchFamily="18" charset="0"/>
              </a:rPr>
              <a:t> ta </a:t>
            </a:r>
            <a:r>
              <a:rPr lang="en-US" sz="2200" dirty="0" err="1">
                <a:solidFill>
                  <a:srgbClr val="0D0D0D"/>
                </a:solidFill>
                <a:latin typeface="Times New Roman" panose="02020603050405020304" pitchFamily="18" charset="0"/>
                <a:ea typeface="Times New Roman" panose="02020603050405020304" pitchFamily="18" charset="0"/>
              </a:rPr>
              <a:t>thấy</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rằng</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rất</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nhiều</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thông</a:t>
            </a:r>
            <a:r>
              <a:rPr lang="en-US" sz="2200" dirty="0">
                <a:solidFill>
                  <a:srgbClr val="0D0D0D"/>
                </a:solidFill>
                <a:latin typeface="Times New Roman" panose="02020603050405020304" pitchFamily="18" charset="0"/>
                <a:ea typeface="Times New Roman" panose="02020603050405020304" pitchFamily="18" charset="0"/>
              </a:rPr>
              <a:t> tin </a:t>
            </a:r>
            <a:r>
              <a:rPr lang="en-US" sz="2200" dirty="0" err="1">
                <a:solidFill>
                  <a:srgbClr val="0D0D0D"/>
                </a:solidFill>
                <a:latin typeface="Times New Roman" panose="02020603050405020304" pitchFamily="18" charset="0"/>
                <a:ea typeface="Times New Roman" panose="02020603050405020304" pitchFamily="18" charset="0"/>
              </a:rPr>
              <a:t>tuyển</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dụng</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đều</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có</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dòng</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chữ</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Ưu</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tiên</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người</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có</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ngoại</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hình</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khá</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đến</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tốt</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đặc</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biệt</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là</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những</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nghề</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nghiệp</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như</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tiếp</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viên</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hàng</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không</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diễn</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viên</a:t>
            </a:r>
            <a:r>
              <a:rPr lang="en-US" sz="2200" dirty="0">
                <a:solidFill>
                  <a:srgbClr val="0D0D0D"/>
                </a:solidFill>
                <a:latin typeface="Times New Roman" panose="02020603050405020304" pitchFamily="18" charset="0"/>
                <a:ea typeface="Times New Roman" panose="02020603050405020304" pitchFamily="18" charset="0"/>
              </a:rPr>
              <a:t>, ca </a:t>
            </a:r>
            <a:r>
              <a:rPr lang="en-US" sz="2200" dirty="0" err="1">
                <a:solidFill>
                  <a:srgbClr val="0D0D0D"/>
                </a:solidFill>
                <a:latin typeface="Times New Roman" panose="02020603050405020304" pitchFamily="18" charset="0"/>
                <a:ea typeface="Times New Roman" panose="02020603050405020304" pitchFamily="18" charset="0"/>
              </a:rPr>
              <a:t>sĩ</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Bởi</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vì</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nếu</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có</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ngoại</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hình</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tốt</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thì</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bạn</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đã</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chiếm</a:t>
            </a:r>
            <a:r>
              <a:rPr lang="en-US" sz="2200" dirty="0">
                <a:solidFill>
                  <a:srgbClr val="0D0D0D"/>
                </a:solidFill>
                <a:latin typeface="Times New Roman" panose="02020603050405020304" pitchFamily="18" charset="0"/>
                <a:ea typeface="Times New Roman" panose="02020603050405020304" pitchFamily="18" charset="0"/>
              </a:rPr>
              <a:t> 70% </a:t>
            </a:r>
            <a:r>
              <a:rPr lang="en-US" sz="2200" dirty="0" err="1">
                <a:solidFill>
                  <a:srgbClr val="0D0D0D"/>
                </a:solidFill>
                <a:latin typeface="Times New Roman" panose="02020603050405020304" pitchFamily="18" charset="0"/>
                <a:ea typeface="Times New Roman" panose="02020603050405020304" pitchFamily="18" charset="0"/>
              </a:rPr>
              <a:t>cảm</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tình</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của</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người</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đối</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diện</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kể</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cả</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khi</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mới</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vừa</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gặp</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mặt</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và</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chưa</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tiếp</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xúc</a:t>
            </a:r>
            <a:r>
              <a:rPr lang="en-US" sz="2200" dirty="0">
                <a:solidFill>
                  <a:srgbClr val="0D0D0D"/>
                </a:solidFill>
                <a:latin typeface="Times New Roman" panose="02020603050405020304" pitchFamily="18" charset="0"/>
                <a:ea typeface="Times New Roman" panose="02020603050405020304" pitchFamily="18" charset="0"/>
              </a:rPr>
              <a:t>.</a:t>
            </a:r>
            <a:r>
              <a:rPr lang="vi-VN" sz="2200" dirty="0">
                <a:latin typeface="Times New Roman" panose="02020603050405020304" pitchFamily="18" charset="0"/>
                <a:ea typeface="Times New Roman" panose="02020603050405020304" pitchFamily="18" charset="0"/>
              </a:rPr>
              <a:t> Bởi vậy chúng ta cũng không nên coi thường vẻ đẹp bên ngoài, để mặc cho bản thân tuềnh toàng, khó nhìn trong mắt người khác.</a:t>
            </a:r>
            <a:endParaRPr lang="en-US" sz="2200" dirty="0">
              <a:latin typeface="Times New Roman" panose="02020603050405020304" pitchFamily="18" charset="0"/>
              <a:ea typeface="Times New Roman" panose="02020603050405020304" pitchFamily="18" charset="0"/>
            </a:endParaRPr>
          </a:p>
          <a:p>
            <a:pPr marR="182880" indent="342900" algn="just">
              <a:spcAft>
                <a:spcPts val="0"/>
              </a:spcAft>
            </a:pPr>
            <a:r>
              <a:rPr lang="vi-VN" sz="2200" dirty="0">
                <a:latin typeface="Times New Roman" panose="02020603050405020304" pitchFamily="18" charset="0"/>
                <a:ea typeface="Times New Roman" panose="02020603050405020304" pitchFamily="18" charset="0"/>
              </a:rPr>
              <a:t>      Như vậy có thể </a:t>
            </a:r>
            <a:r>
              <a:rPr lang="en-US" sz="2200" dirty="0" err="1">
                <a:latin typeface="Times New Roman" panose="02020603050405020304" pitchFamily="18" charset="0"/>
                <a:ea typeface="Times New Roman" panose="02020603050405020304" pitchFamily="18" charset="0"/>
              </a:rPr>
              <a:t>thấy</a:t>
            </a:r>
            <a:r>
              <a:rPr lang="en-US" sz="2200" dirty="0">
                <a:latin typeface="Times New Roman" panose="02020603050405020304" pitchFamily="18" charset="0"/>
                <a:ea typeface="Times New Roman" panose="02020603050405020304" pitchFamily="18" charset="0"/>
              </a:rPr>
              <a:t> </a:t>
            </a:r>
            <a:r>
              <a:rPr lang="vi-VN" sz="2200" dirty="0">
                <a:latin typeface="Times New Roman" panose="02020603050405020304" pitchFamily="18" charset="0"/>
                <a:ea typeface="Times New Roman" panose="02020603050405020304" pitchFamily="18" charset="0"/>
              </a:rPr>
              <a:t> bài thơ </a:t>
            </a:r>
            <a:r>
              <a:rPr lang="vi-VN" sz="2200" i="1" dirty="0">
                <a:latin typeface="Times New Roman" panose="02020603050405020304" pitchFamily="18" charset="0"/>
                <a:ea typeface="Times New Roman" panose="02020603050405020304" pitchFamily="18" charset="0"/>
              </a:rPr>
              <a:t>Gấu con chân vòng kiềng</a:t>
            </a:r>
            <a:r>
              <a:rPr lang="vi-VN" sz="2200" dirty="0">
                <a:latin typeface="Times New Roman" panose="02020603050405020304" pitchFamily="18" charset="0"/>
                <a:ea typeface="Times New Roman" panose="02020603050405020304" pitchFamily="18" charset="0"/>
              </a:rPr>
              <a:t> </a:t>
            </a:r>
            <a:r>
              <a:rPr lang="en-US" sz="2200" dirty="0">
                <a:latin typeface="Times New Roman" panose="02020603050405020304" pitchFamily="18" charset="0"/>
                <a:ea typeface="Times New Roman" panose="02020603050405020304" pitchFamily="18" charset="0"/>
              </a:rPr>
              <a:t>(U-</a:t>
            </a:r>
            <a:r>
              <a:rPr lang="en-US" sz="2200" dirty="0" err="1">
                <a:latin typeface="Times New Roman" panose="02020603050405020304" pitchFamily="18" charset="0"/>
                <a:ea typeface="Times New Roman" panose="02020603050405020304" pitchFamily="18" charset="0"/>
              </a:rPr>
              <a:t>xa</a:t>
            </a:r>
            <a:r>
              <a:rPr lang="en-US" sz="2200" dirty="0">
                <a:latin typeface="Times New Roman" panose="02020603050405020304" pitchFamily="18" charset="0"/>
                <a:ea typeface="Times New Roman" panose="02020603050405020304" pitchFamily="18" charset="0"/>
              </a:rPr>
              <a:t>-</a:t>
            </a:r>
            <a:r>
              <a:rPr lang="en-US" sz="2200" dirty="0" err="1">
                <a:latin typeface="Times New Roman" panose="02020603050405020304" pitchFamily="18" charset="0"/>
                <a:ea typeface="Times New Roman" panose="02020603050405020304" pitchFamily="18" charset="0"/>
              </a:rPr>
              <a:t>chốp</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là</a:t>
            </a:r>
            <a:r>
              <a:rPr lang="en-US" sz="2200" dirty="0">
                <a:latin typeface="Times New Roman" panose="02020603050405020304" pitchFamily="18" charset="0"/>
                <a:ea typeface="Times New Roman" panose="02020603050405020304" pitchFamily="18" charset="0"/>
              </a:rPr>
              <a:t> </a:t>
            </a:r>
            <a:r>
              <a:rPr lang="vi-VN" sz="2200" dirty="0">
                <a:latin typeface="Times New Roman" panose="02020603050405020304" pitchFamily="18" charset="0"/>
                <a:ea typeface="Times New Roman" panose="02020603050405020304" pitchFamily="18" charset="0"/>
              </a:rPr>
              <a:t>một lời khuyên sáng suốt, thiết thực trong cách đánh giá sự vật và con người trong mọi hoàn cảnh, đồng thời đó cũng là lời cảnh tỉnh đối với những ai chỉ chạy theo hình thức hào nhoáng bên ngoài mà quên đi phẩm chất tốt đẹp – yếu tố cơ bản tạo nên giá trị đích thực của một con người</a:t>
            </a:r>
            <a:endParaRPr lang="en-US" sz="2200" dirty="0">
              <a:latin typeface="Times New Roman" panose="02020603050405020304" pitchFamily="18" charset="0"/>
              <a:ea typeface="Times New Roman" panose="02020603050405020304" pitchFamily="18" charset="0"/>
            </a:endParaRPr>
          </a:p>
          <a:p>
            <a:pPr marR="182880" indent="342900" algn="just">
              <a:spcAft>
                <a:spcPts val="0"/>
              </a:spcAft>
            </a:pPr>
            <a:r>
              <a:rPr lang="vi-VN" sz="2200" dirty="0">
                <a:latin typeface="Times New Roman" panose="02020603050405020304" pitchFamily="18" charset="0"/>
                <a:ea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57500456"/>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8508"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tab pos="1028700" algn="l"/>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NÓI VÀ NGHE</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TRÌNH BÀY Ý KIẾN VỀ MỘT VẤN ĐỀ</a:t>
            </a:r>
            <a:endParaRPr kumimoji="0" lang="en-US" sz="24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p:cNvPicPr>
            <a:picLocks noChangeAspect="1"/>
          </p:cNvPicPr>
          <p:nvPr/>
        </p:nvPicPr>
        <p:blipFill>
          <a:blip r:embed="rId11"/>
          <a:srcRect l="28794" t="100000" r="66874" b="-161"/>
          <a:stretch>
            <a:fillRect/>
          </a:stretch>
        </p:blipFill>
        <p:spPr>
          <a:xfrm>
            <a:off x="3632405" y="6162428"/>
            <a:ext cx="346588" cy="7378"/>
          </a:xfrm>
          <a:custGeom>
            <a:avLst/>
            <a:gdLst>
              <a:gd name="connsiteX0" fmla="*/ 0 w 346588"/>
              <a:gd name="connsiteY0" fmla="*/ 0 h 7378"/>
              <a:gd name="connsiteX1" fmla="*/ 346588 w 346588"/>
              <a:gd name="connsiteY1" fmla="*/ 0 h 7378"/>
              <a:gd name="connsiteX2" fmla="*/ 173294 w 346588"/>
              <a:gd name="connsiteY2" fmla="*/ 7378 h 7378"/>
              <a:gd name="connsiteX3" fmla="*/ 0 w 346588"/>
              <a:gd name="connsiteY3" fmla="*/ 0 h 7378"/>
            </a:gdLst>
            <a:ahLst/>
            <a:cxnLst>
              <a:cxn ang="0">
                <a:pos x="connsiteX0" y="connsiteY0"/>
              </a:cxn>
              <a:cxn ang="0">
                <a:pos x="connsiteX1" y="connsiteY1"/>
              </a:cxn>
              <a:cxn ang="0">
                <a:pos x="connsiteX2" y="connsiteY2"/>
              </a:cxn>
              <a:cxn ang="0">
                <a:pos x="connsiteX3" y="connsiteY3"/>
              </a:cxn>
            </a:cxnLst>
            <a:rect l="l" t="t" r="r" b="b"/>
            <a:pathLst>
              <a:path w="346588" h="7378">
                <a:moveTo>
                  <a:pt x="0" y="0"/>
                </a:moveTo>
                <a:lnTo>
                  <a:pt x="346588" y="0"/>
                </a:lnTo>
                <a:lnTo>
                  <a:pt x="173294" y="7378"/>
                </a:lnTo>
                <a:lnTo>
                  <a:pt x="0" y="0"/>
                </a:lnTo>
                <a:close/>
              </a:path>
            </a:pathLst>
          </a:custGeom>
        </p:spPr>
      </p:pic>
      <p:sp>
        <p:nvSpPr>
          <p:cNvPr id="2" name="Rectangle 1"/>
          <p:cNvSpPr/>
          <p:nvPr/>
        </p:nvSpPr>
        <p:spPr>
          <a:xfrm>
            <a:off x="4776890" y="936952"/>
            <a:ext cx="308930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thành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thức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660400" y="1450233"/>
            <a:ext cx="10858500" cy="4364272"/>
          </a:xfrm>
          <a:prstGeom prst="rect">
            <a:avLst/>
          </a:prstGeom>
        </p:spPr>
        <p:txBody>
          <a:bodyPr>
            <a:spAutoFit/>
          </a:bodyPr>
          <a:lstStyle/>
          <a:p>
            <a:pPr indent="342900">
              <a:lnSpc>
                <a:spcPct val="115000"/>
              </a:lnSpc>
              <a:spcAft>
                <a:spcPts val="1200"/>
              </a:spcAft>
            </a:pPr>
            <a:r>
              <a:rPr lang="vi-VN" sz="2400" dirty="0">
                <a:latin typeface="Times New Roman" panose="02020603050405020304" pitchFamily="18" charset="0"/>
                <a:ea typeface="Times New Roman" panose="02020603050405020304" pitchFamily="18" charset="0"/>
              </a:rPr>
              <a:t> </a:t>
            </a:r>
            <a:r>
              <a:rPr lang="vi-VN" sz="2400" b="1" dirty="0">
                <a:latin typeface="Times New Roman" panose="02020603050405020304" pitchFamily="18" charset="0"/>
                <a:ea typeface="Times New Roman" panose="02020603050405020304" pitchFamily="18" charset="0"/>
              </a:rPr>
              <a:t>Kết thúc bài nói</a:t>
            </a:r>
            <a:r>
              <a:rPr lang="vi-VN" sz="2400" dirty="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marR="182880" indent="342900" algn="just">
              <a:spcAft>
                <a:spcPts val="0"/>
              </a:spcAft>
            </a:pPr>
            <a:r>
              <a:rPr lang="en-US" sz="2400" dirty="0">
                <a:latin typeface="Times New Roman" panose="02020603050405020304" pitchFamily="18" charset="0"/>
                <a:ea typeface="Times New Roman" panose="02020603050405020304" pitchFamily="18" charset="0"/>
              </a:rPr>
              <a:t>    </a:t>
            </a:r>
            <a:r>
              <a:rPr lang="en-US" sz="2400" i="1" dirty="0">
                <a:latin typeface="Times New Roman" panose="02020603050405020304" pitchFamily="18" charset="0"/>
                <a:ea typeface="Times New Roman" panose="02020603050405020304" pitchFamily="18" charset="0"/>
              </a:rPr>
              <a:t>(</a:t>
            </a:r>
            <a:r>
              <a:rPr lang="en-US" sz="2400" i="1" dirty="0" err="1">
                <a:latin typeface="Times New Roman" panose="02020603050405020304" pitchFamily="18" charset="0"/>
                <a:ea typeface="Times New Roman" panose="02020603050405020304" pitchFamily="18" charset="0"/>
              </a:rPr>
              <a:t>Giọng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lắng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lại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nhẹ</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nhàng</a:t>
            </a:r>
            <a:r>
              <a:rPr lang="en-US" sz="2400" i="1" dirty="0">
                <a:latin typeface="Times New Roman" panose="02020603050405020304" pitchFamily="18" charset="0"/>
                <a:ea typeface="Times New Roman" panose="02020603050405020304" pitchFamily="18" charset="0"/>
              </a:rPr>
              <a: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bạn</a:t>
            </a:r>
            <a:r>
              <a:rPr lang="en-US" sz="2400" dirty="0">
                <a:latin typeface="Times New Roman" panose="02020603050405020304" pitchFamily="18" charset="0"/>
                <a:ea typeface="Times New Roman" panose="02020603050405020304" pitchFamily="18" charset="0"/>
              </a:rPr>
              <a:t> ạ!</a:t>
            </a:r>
            <a:r>
              <a:rPr lang="vi-VN" sz="2400" dirty="0">
                <a:latin typeface="Times New Roman" panose="02020603050405020304" pitchFamily="18" charset="0"/>
                <a:ea typeface="Times New Roman" panose="02020603050405020304" pitchFamily="18" charset="0"/>
              </a:rPr>
              <a:t> Ngoại hình con người </a:t>
            </a:r>
            <a:r>
              <a:rPr lang="en-US" sz="2400" dirty="0" err="1">
                <a:latin typeface="Times New Roman" panose="02020603050405020304" pitchFamily="18" charset="0"/>
                <a:ea typeface="Times New Roman" panose="02020603050405020304" pitchFamily="18" charset="0"/>
              </a:rPr>
              <a:t>tuy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phải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yếu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tố</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quyết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định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trị</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mỗi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nhưng</a:t>
            </a:r>
            <a:r>
              <a:rPr lang="vi-VN" sz="2400" dirty="0">
                <a:latin typeface="Times New Roman" panose="02020603050405020304" pitchFamily="18" charset="0"/>
                <a:ea typeface="Times New Roman" panose="02020603050405020304" pitchFamily="18" charset="0"/>
              </a:rPr>
              <a:t> cũng không nên xem thường. </a:t>
            </a:r>
            <a:r>
              <a:rPr lang="en-US" sz="2400" dirty="0" err="1">
                <a:latin typeface="Times New Roman" panose="02020603050405020304" pitchFamily="18" charset="0"/>
                <a:ea typeface="Times New Roman" panose="02020603050405020304" pitchFamily="18" charset="0"/>
              </a:rPr>
              <a:t>Chúng</a:t>
            </a:r>
            <a:r>
              <a:rPr lang="en-US" sz="2400" dirty="0">
                <a:latin typeface="Times New Roman" panose="02020603050405020304" pitchFamily="18" charset="0"/>
                <a:ea typeface="Times New Roman" panose="02020603050405020304" pitchFamily="18" charset="0"/>
              </a:rPr>
              <a:t> ta </a:t>
            </a:r>
            <a:r>
              <a:rPr lang="en-US" sz="2400" dirty="0" err="1">
                <a:latin typeface="Times New Roman" panose="02020603050405020304" pitchFamily="18" charset="0"/>
                <a:ea typeface="Times New Roman" panose="02020603050405020304" pitchFamily="18" charset="0"/>
              </a:rPr>
              <a:t>không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chê</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bai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giễu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cợt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ngoại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hình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độ</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tôn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trọng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biệt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ngoại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hình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khác</a:t>
            </a:r>
            <a:r>
              <a:rPr lang="en-US" sz="2400" dirty="0">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Chúng</a:t>
            </a:r>
            <a:r>
              <a:rPr lang="en-US" sz="2400" dirty="0">
                <a:solidFill>
                  <a:srgbClr val="0D0D0D"/>
                </a:solidFill>
                <a:latin typeface="Times New Roman" panose="02020603050405020304" pitchFamily="18" charset="0"/>
                <a:ea typeface="Times New Roman" panose="02020603050405020304" pitchFamily="18" charset="0"/>
              </a:rPr>
              <a:t> ta </a:t>
            </a:r>
            <a:r>
              <a:rPr lang="en-US" sz="2400" dirty="0" err="1">
                <a:solidFill>
                  <a:srgbClr val="0D0D0D"/>
                </a:solidFill>
                <a:latin typeface="Times New Roman" panose="02020603050405020304" pitchFamily="18" charset="0"/>
                <a:ea typeface="Times New Roman" panose="02020603050405020304" pitchFamily="18" charset="0"/>
              </a:rPr>
              <a:t>không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thể</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trông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mặt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mà</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bắt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hình</a:t>
            </a:r>
            <a:r>
              <a:rPr lang="en-US" sz="2400" dirty="0">
                <a:solidFill>
                  <a:srgbClr val="0D0D0D"/>
                </a:solidFill>
                <a:latin typeface="Times New Roman" panose="02020603050405020304" pitchFamily="18" charset="0"/>
                <a:ea typeface="Times New Roman" panose="02020603050405020304" pitchFamily="18" charset="0"/>
              </a:rPr>
              <a:t> dong" </a:t>
            </a:r>
            <a:r>
              <a:rPr lang="en-US" sz="2400" dirty="0" err="1">
                <a:solidFill>
                  <a:srgbClr val="0D0D0D"/>
                </a:solidFill>
                <a:latin typeface="Times New Roman" panose="02020603050405020304" pitchFamily="18" charset="0"/>
                <a:ea typeface="Times New Roman" panose="02020603050405020304" pitchFamily="18" charset="0"/>
              </a:rPr>
              <a:t>với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tất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cả</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các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đối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tượng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Cần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phải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tìm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hiểu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nói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chuyện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với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một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người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thì</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mới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có</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thể</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đánh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giá</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họ</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tốt</a:t>
            </a:r>
            <a:r>
              <a:rPr lang="en-US" sz="2400" dirty="0">
                <a:solidFill>
                  <a:srgbClr val="0D0D0D"/>
                </a:solidFill>
                <a:latin typeface="Times New Roman" panose="02020603050405020304" pitchFamily="18" charset="0"/>
                <a:ea typeface="Times New Roman" panose="02020603050405020304" pitchFamily="18" charset="0"/>
              </a:rPr>
              <a:t> hay </a:t>
            </a:r>
            <a:r>
              <a:rPr lang="en-US" sz="2400" dirty="0" err="1">
                <a:solidFill>
                  <a:srgbClr val="0D0D0D"/>
                </a:solidFill>
                <a:latin typeface="Times New Roman" panose="02020603050405020304" pitchFamily="18" charset="0"/>
                <a:ea typeface="Times New Roman" panose="02020603050405020304" pitchFamily="18" charset="0"/>
              </a:rPr>
              <a:t>xấu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chứ</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đừng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nhận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xét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họ</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chỉ</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bởi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vẻ</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bề</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ngoài</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Mỗi</a:t>
            </a:r>
            <a:r>
              <a:rPr lang="en-US" sz="2400" dirty="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chúng</a:t>
            </a:r>
            <a:r>
              <a:rPr lang="en-US" sz="2400" dirty="0" smtClean="0">
                <a:latin typeface="Times New Roman" panose="02020603050405020304" pitchFamily="18" charset="0"/>
                <a:ea typeface="Times New Roman" panose="02020603050405020304" pitchFamily="18" charset="0"/>
              </a:rPr>
              <a:t> </a:t>
            </a:r>
            <a:r>
              <a:rPr lang="en-US" sz="2400" dirty="0">
                <a:latin typeface="Times New Roman" panose="02020603050405020304" pitchFamily="18" charset="0"/>
                <a:ea typeface="Times New Roman" panose="02020603050405020304" pitchFamily="18" charset="0"/>
              </a:rPr>
              <a:t>ta </a:t>
            </a:r>
            <a:r>
              <a:rPr lang="en-US" sz="2400" dirty="0" err="1">
                <a:latin typeface="Times New Roman" panose="02020603050405020304" pitchFamily="18" charset="0"/>
                <a:ea typeface="Times New Roman" panose="02020603050405020304" pitchFamily="18" charset="0"/>
              </a:rPr>
              <a:t>hãy</a:t>
            </a:r>
            <a:r>
              <a:rPr lang="en-US" sz="2400"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chú ý rèn luyện vẻ đẹp tâm hồn và chau chuốt cả vẻ đẹp ngoại hình của bản thân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để</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vẻ</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đẹp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toàn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diện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mắt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mọi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a:t>
            </a:r>
          </a:p>
          <a:p>
            <a:pPr marR="182880" indent="342900" algn="just">
              <a:spcAft>
                <a:spcPts val="0"/>
              </a:spcAft>
            </a:pPr>
            <a:r>
              <a:rPr lang="en-US" sz="2400" dirty="0" err="1">
                <a:latin typeface="Times New Roman" panose="02020603050405020304" pitchFamily="18" charset="0"/>
                <a:ea typeface="Times New Roman" panose="02020603050405020304" pitchFamily="18" charset="0"/>
              </a:rPr>
              <a:t>Cảm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cô</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nghe</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bài</a:t>
            </a:r>
            <a:r>
              <a:rPr lang="en-US" sz="2400" dirty="0">
                <a:latin typeface="Times New Roman" panose="02020603050405020304" pitchFamily="18" charset="0"/>
                <a:ea typeface="Times New Roman" panose="02020603050405020304" pitchFamily="18" charset="0"/>
              </a:rPr>
              <a:t> chia </a:t>
            </a:r>
            <a:r>
              <a:rPr lang="en-US" sz="2400" dirty="0" err="1">
                <a:latin typeface="Times New Roman" panose="02020603050405020304" pitchFamily="18" charset="0"/>
                <a:ea typeface="Times New Roman" panose="02020603050405020304" pitchFamily="18" charset="0"/>
              </a:rPr>
              <a:t>sẻ</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rPr>
              <a:t> ý </a:t>
            </a:r>
            <a:r>
              <a:rPr lang="en-US" sz="2400" dirty="0" err="1">
                <a:latin typeface="Times New Roman" panose="02020603050405020304" pitchFamily="18" charset="0"/>
                <a:ea typeface="Times New Roman" panose="02020603050405020304" pitchFamily="18" charset="0"/>
              </a:rPr>
              <a:t>kiến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Rất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nhận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góp</a:t>
            </a:r>
            <a:r>
              <a:rPr lang="en-US" sz="2400" dirty="0">
                <a:latin typeface="Times New Roman" panose="02020603050405020304" pitchFamily="18" charset="0"/>
                <a:ea typeface="Times New Roman" panose="02020603050405020304" pitchFamily="18" charset="0"/>
              </a:rPr>
              <a:t> ý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chia </a:t>
            </a:r>
            <a:r>
              <a:rPr lang="en-US" sz="2400" dirty="0" err="1">
                <a:latin typeface="Times New Roman" panose="02020603050405020304" pitchFamily="18" charset="0"/>
                <a:ea typeface="Times New Roman" panose="02020603050405020304" pitchFamily="18" charset="0"/>
              </a:rPr>
              <a:t>sẻ</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mọi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endParaRPr lang="en-US" sz="2400" dirty="0"/>
          </a:p>
        </p:txBody>
      </p:sp>
    </p:spTree>
    <p:extLst>
      <p:ext uri="{BB962C8B-B14F-4D97-AF65-F5344CB8AC3E}">
        <p14:creationId xmlns:p14="http://schemas.microsoft.com/office/powerpoint/2010/main" val="2943785002"/>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8508"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tab pos="1028700" algn="l"/>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NÓI VÀ NGHE</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TRÌNH BÀY Ý KIẾN VỀ MỘT VẤN ĐỀ</a:t>
            </a:r>
            <a:endParaRPr kumimoji="0" lang="en-US" sz="24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p:cNvPicPr>
            <a:picLocks noChangeAspect="1"/>
          </p:cNvPicPr>
          <p:nvPr/>
        </p:nvPicPr>
        <p:blipFill>
          <a:blip r:embed="rId11"/>
          <a:srcRect l="28794" t="100000" r="66874" b="-161"/>
          <a:stretch>
            <a:fillRect/>
          </a:stretch>
        </p:blipFill>
        <p:spPr>
          <a:xfrm>
            <a:off x="3632405" y="6162428"/>
            <a:ext cx="346588" cy="7378"/>
          </a:xfrm>
          <a:custGeom>
            <a:avLst/>
            <a:gdLst>
              <a:gd name="connsiteX0" fmla="*/ 0 w 346588"/>
              <a:gd name="connsiteY0" fmla="*/ 0 h 7378"/>
              <a:gd name="connsiteX1" fmla="*/ 346588 w 346588"/>
              <a:gd name="connsiteY1" fmla="*/ 0 h 7378"/>
              <a:gd name="connsiteX2" fmla="*/ 173294 w 346588"/>
              <a:gd name="connsiteY2" fmla="*/ 7378 h 7378"/>
              <a:gd name="connsiteX3" fmla="*/ 0 w 346588"/>
              <a:gd name="connsiteY3" fmla="*/ 0 h 7378"/>
            </a:gdLst>
            <a:ahLst/>
            <a:cxnLst>
              <a:cxn ang="0">
                <a:pos x="connsiteX0" y="connsiteY0"/>
              </a:cxn>
              <a:cxn ang="0">
                <a:pos x="connsiteX1" y="connsiteY1"/>
              </a:cxn>
              <a:cxn ang="0">
                <a:pos x="connsiteX2" y="connsiteY2"/>
              </a:cxn>
              <a:cxn ang="0">
                <a:pos x="connsiteX3" y="connsiteY3"/>
              </a:cxn>
            </a:cxnLst>
            <a:rect l="l" t="t" r="r" b="b"/>
            <a:pathLst>
              <a:path w="346588" h="7378">
                <a:moveTo>
                  <a:pt x="0" y="0"/>
                </a:moveTo>
                <a:lnTo>
                  <a:pt x="346588" y="0"/>
                </a:lnTo>
                <a:lnTo>
                  <a:pt x="173294" y="7378"/>
                </a:lnTo>
                <a:lnTo>
                  <a:pt x="0" y="0"/>
                </a:lnTo>
                <a:close/>
              </a:path>
            </a:pathLst>
          </a:custGeom>
        </p:spPr>
      </p:pic>
      <p:sp>
        <p:nvSpPr>
          <p:cNvPr id="3" name="Rectangle 2"/>
          <p:cNvSpPr/>
          <p:nvPr/>
        </p:nvSpPr>
        <p:spPr>
          <a:xfrm>
            <a:off x="4933243" y="873529"/>
            <a:ext cx="2312813" cy="523220"/>
          </a:xfrm>
          <a:prstGeom prst="rect">
            <a:avLst/>
          </a:prstGeom>
        </p:spPr>
        <p:txBody>
          <a:bodyPr wrap="none">
            <a:spAutoFit/>
          </a:bodyPr>
          <a:lstStyle/>
          <a:p>
            <a:r>
              <a:rPr lang="en-US" sz="2800" b="1" dirty="0">
                <a:latin typeface="Times New Roman" panose="02020603050405020304" pitchFamily="18" charset="0"/>
                <a:ea typeface="Times New Roman" panose="02020603050405020304" pitchFamily="18" charset="0"/>
              </a:rPr>
              <a:t>LUYỆN TẬP </a:t>
            </a:r>
            <a:endParaRPr lang="en-US" sz="2800" dirty="0"/>
          </a:p>
        </p:txBody>
      </p:sp>
      <p:sp>
        <p:nvSpPr>
          <p:cNvPr id="5" name="Rectangle 4"/>
          <p:cNvSpPr/>
          <p:nvPr/>
        </p:nvSpPr>
        <p:spPr>
          <a:xfrm>
            <a:off x="958644" y="2002504"/>
            <a:ext cx="6695769" cy="2074414"/>
          </a:xfrm>
          <a:prstGeom prst="rect">
            <a:avLst/>
          </a:prstGeom>
        </p:spPr>
        <p:txBody>
          <a:bodyPr wrap="square">
            <a:spAutoFit/>
          </a:bodyPr>
          <a:lstStyle/>
          <a:p>
            <a:pPr>
              <a:lnSpc>
                <a:spcPct val="115000"/>
              </a:lnSpc>
              <a:spcAft>
                <a:spcPts val="0"/>
              </a:spcAft>
            </a:pPr>
            <a:r>
              <a:rPr lang="en-US" sz="2800" b="1" dirty="0">
                <a:latin typeface="Times New Roman" panose="02020603050405020304" pitchFamily="18" charset="0"/>
                <a:ea typeface="MS Mincho"/>
              </a:rPr>
              <a:t>THẢO LUẬN THEO CẶP:</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pPr>
            <a:r>
              <a:rPr lang="en-US" sz="2800" b="1" dirty="0">
                <a:latin typeface="Times New Roman" panose="02020603050405020304" pitchFamily="18" charset="0"/>
                <a:ea typeface="MS Mincho"/>
              </a:rPr>
              <a:t>+ </a:t>
            </a:r>
            <a:r>
              <a:rPr lang="en-US" sz="2800" dirty="0" err="1">
                <a:latin typeface="Times New Roman" panose="02020603050405020304" pitchFamily="18" charset="0"/>
                <a:ea typeface="MS Mincho"/>
              </a:rPr>
              <a:t>Các</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cặp</a:t>
            </a:r>
            <a:r>
              <a:rPr lang="en-US" sz="2800" b="1" dirty="0">
                <a:latin typeface="Times New Roman" panose="02020603050405020304" pitchFamily="18" charset="0"/>
                <a:ea typeface="MS Mincho"/>
              </a:rPr>
              <a:t> </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thảo</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luận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trả</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lời</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ra</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phiếu</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Học</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tập</a:t>
            </a:r>
            <a:r>
              <a:rPr lang="en-US" sz="2800" dirty="0">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tabLst>
                <a:tab pos="1386840" algn="l"/>
              </a:tabLst>
            </a:pP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Trả</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lời</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câu</a:t>
            </a:r>
            <a:r>
              <a:rPr lang="en-US" sz="2800" dirty="0">
                <a:latin typeface="Times New Roman" panose="02020603050405020304" pitchFamily="18" charset="0"/>
                <a:ea typeface="MS Mincho"/>
              </a:rPr>
              <a:t> 1 </a:t>
            </a:r>
            <a:r>
              <a:rPr lang="en-US" sz="2800" dirty="0" err="1">
                <a:latin typeface="Times New Roman" panose="02020603050405020304" pitchFamily="18" charset="0"/>
                <a:ea typeface="MS Mincho"/>
              </a:rPr>
              <a:t>đến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câu</a:t>
            </a:r>
            <a:r>
              <a:rPr lang="en-US" sz="2800" dirty="0">
                <a:latin typeface="Times New Roman" panose="02020603050405020304" pitchFamily="18" charset="0"/>
                <a:ea typeface="MS Mincho"/>
              </a:rPr>
              <a:t> </a:t>
            </a:r>
            <a:r>
              <a:rPr lang="en-US" sz="2800" dirty="0" smtClean="0">
                <a:latin typeface="Times New Roman" panose="02020603050405020304" pitchFamily="18" charset="0"/>
                <a:ea typeface="MS Mincho"/>
              </a:rPr>
              <a:t>9 </a:t>
            </a:r>
            <a:r>
              <a:rPr lang="en-US" sz="2800" dirty="0" err="1">
                <a:solidFill>
                  <a:srgbClr val="0D0D0D"/>
                </a:solidFill>
                <a:latin typeface="Times New Roman" panose="02020603050405020304" pitchFamily="18" charset="0"/>
                <a:ea typeface="MS Mincho"/>
              </a:rPr>
              <a:t>bằng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cách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chọn</a:t>
            </a:r>
            <a:r>
              <a:rPr lang="en-US" sz="2800" dirty="0">
                <a:solidFill>
                  <a:srgbClr val="0D0D0D"/>
                </a:solidFill>
                <a:latin typeface="Times New Roman" panose="02020603050405020304" pitchFamily="18" charset="0"/>
                <a:ea typeface="MS Mincho"/>
              </a:rPr>
              <a:t> 1 </a:t>
            </a:r>
            <a:r>
              <a:rPr lang="en-US" sz="2800" dirty="0" err="1">
                <a:solidFill>
                  <a:srgbClr val="0D0D0D"/>
                </a:solidFill>
                <a:latin typeface="Times New Roman" panose="02020603050405020304" pitchFamily="18" charset="0"/>
                <a:ea typeface="MS Mincho"/>
              </a:rPr>
              <a:t>đáp</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án</a:t>
            </a:r>
            <a:r>
              <a:rPr lang="en-US" sz="2800" dirty="0">
                <a:solidFill>
                  <a:srgbClr val="0D0D0D"/>
                </a:solidFill>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513295269"/>
              </p:ext>
            </p:extLst>
          </p:nvPr>
        </p:nvGraphicFramePr>
        <p:xfrm>
          <a:off x="1017639" y="4216888"/>
          <a:ext cx="6636774" cy="1962912"/>
        </p:xfrm>
        <a:graphic>
          <a:graphicData uri="http://schemas.openxmlformats.org/drawingml/2006/table">
            <a:tbl>
              <a:tblPr firstRow="1" firstCol="1" bandRow="1"/>
              <a:tblGrid>
                <a:gridCol w="2360458">
                  <a:extLst>
                    <a:ext uri="{9D8B030D-6E8A-4147-A177-3AD203B41FA5}">
                      <a16:colId xmlns:a16="http://schemas.microsoft.com/office/drawing/2014/main" xmlns="" val="1325808583"/>
                    </a:ext>
                  </a:extLst>
                </a:gridCol>
                <a:gridCol w="4276316">
                  <a:extLst>
                    <a:ext uri="{9D8B030D-6E8A-4147-A177-3AD203B41FA5}">
                      <a16:colId xmlns:a16="http://schemas.microsoft.com/office/drawing/2014/main" xmlns="" val="3895438732"/>
                    </a:ext>
                  </a:extLst>
                </a:gridCol>
              </a:tblGrid>
              <a:tr h="0">
                <a:tc>
                  <a:txBody>
                    <a:bodyPr/>
                    <a:lstStyle/>
                    <a:p>
                      <a:pPr algn="ctr">
                        <a:lnSpc>
                          <a:spcPct val="115000"/>
                        </a:lnSpc>
                        <a:spcAft>
                          <a:spcPts val="0"/>
                        </a:spcAft>
                      </a:pPr>
                      <a:r>
                        <a:rPr lang="en-US" sz="2800" b="1" dirty="0" err="1">
                          <a:solidFill>
                            <a:srgbClr val="0D0D0D"/>
                          </a:solidFill>
                          <a:effectLst/>
                          <a:latin typeface="Times New Roman" panose="02020603050405020304" pitchFamily="18" charset="0"/>
                          <a:ea typeface="MS Mincho"/>
                          <a:cs typeface="Times New Roman" panose="02020603050405020304" pitchFamily="18" charset="0"/>
                        </a:rPr>
                        <a:t>Câu</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b="1">
                          <a:solidFill>
                            <a:srgbClr val="0D0D0D"/>
                          </a:solidFill>
                          <a:effectLst/>
                          <a:latin typeface="Times New Roman" panose="02020603050405020304" pitchFamily="18" charset="0"/>
                          <a:ea typeface="MS Mincho"/>
                          <a:cs typeface="Times New Roman" panose="02020603050405020304" pitchFamily="18" charset="0"/>
                        </a:rPr>
                        <a:t>Đáp án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164135313"/>
                  </a:ext>
                </a:extLst>
              </a:tr>
              <a:tr h="0">
                <a:tc>
                  <a:txBody>
                    <a:bodyPr/>
                    <a:lstStyle/>
                    <a:p>
                      <a:pPr algn="ctr">
                        <a:lnSpc>
                          <a:spcPct val="115000"/>
                        </a:lnSpc>
                        <a:spcAft>
                          <a:spcPts val="0"/>
                        </a:spcAft>
                      </a:pPr>
                      <a:r>
                        <a:rPr lang="en-US" sz="2800" b="1" dirty="0">
                          <a:solidFill>
                            <a:srgbClr val="0D0D0D"/>
                          </a:solidFill>
                          <a:effectLst/>
                          <a:latin typeface="Times New Roman" panose="02020603050405020304" pitchFamily="18" charset="0"/>
                          <a:ea typeface="MS Mincho"/>
                          <a:cs typeface="Times New Roman" panose="02020603050405020304" pitchFamily="18" charset="0"/>
                        </a:rPr>
                        <a:t>1</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229733390"/>
                  </a:ext>
                </a:extLst>
              </a:tr>
              <a:tr h="0">
                <a:tc>
                  <a:txBody>
                    <a:bodyPr/>
                    <a:lstStyle/>
                    <a:p>
                      <a:pPr algn="ctr">
                        <a:lnSpc>
                          <a:spcPct val="115000"/>
                        </a:lnSpc>
                        <a:spcAft>
                          <a:spcPts val="0"/>
                        </a:spcAft>
                      </a:pPr>
                      <a:r>
                        <a:rPr lang="en-US" sz="2800" b="1">
                          <a:solidFill>
                            <a:srgbClr val="0D0D0D"/>
                          </a:solidFill>
                          <a:effectLst/>
                          <a:latin typeface="Times New Roman" panose="02020603050405020304" pitchFamily="18" charset="0"/>
                          <a:ea typeface="MS Mincho"/>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32896581"/>
                  </a:ext>
                </a:extLst>
              </a:tr>
              <a:tr h="0">
                <a:tc>
                  <a:txBody>
                    <a:bodyPr/>
                    <a:lstStyle/>
                    <a:p>
                      <a:pPr algn="ctr">
                        <a:lnSpc>
                          <a:spcPct val="115000"/>
                        </a:lnSpc>
                        <a:spcAft>
                          <a:spcPts val="0"/>
                        </a:spcAft>
                      </a:pPr>
                      <a:r>
                        <a:rPr lang="en-US" sz="2800" b="1">
                          <a:solidFill>
                            <a:srgbClr val="0D0D0D"/>
                          </a:solidFill>
                          <a:effectLst/>
                          <a:latin typeface="Times New Roman" panose="02020603050405020304" pitchFamily="18" charset="0"/>
                          <a:ea typeface="MS Mincho"/>
                          <a:cs typeface="Times New Roman" panose="02020603050405020304" pitchFamily="18" charset="0"/>
                        </a:rPr>
                        <a:t>9</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941081034"/>
                  </a:ext>
                </a:extLst>
              </a:tr>
            </a:tbl>
          </a:graphicData>
        </a:graphic>
      </p:graphicFrame>
      <p:sp>
        <p:nvSpPr>
          <p:cNvPr id="9" name="Rectangle 8"/>
          <p:cNvSpPr/>
          <p:nvPr/>
        </p:nvSpPr>
        <p:spPr>
          <a:xfrm>
            <a:off x="8084371" y="2672371"/>
            <a:ext cx="3566856" cy="1384995"/>
          </a:xfrm>
          <a:prstGeom prst="rect">
            <a:avLst/>
          </a:prstGeom>
        </p:spPr>
        <p:txBody>
          <a:bodyPr wrap="square">
            <a:spAutoFit/>
          </a:bodyPr>
          <a:lstStyle/>
          <a:p>
            <a:r>
              <a:rPr lang="en-US" sz="2800" b="1" dirty="0" err="1">
                <a:solidFill>
                  <a:srgbClr val="0D0D0D"/>
                </a:solidFill>
                <a:latin typeface="Times New Roman" panose="02020603050405020304" pitchFamily="18" charset="0"/>
                <a:ea typeface="MS Mincho"/>
              </a:rPr>
              <a:t>Câu</a:t>
            </a:r>
            <a:r>
              <a:rPr lang="en-US" sz="2800" b="1" dirty="0">
                <a:solidFill>
                  <a:srgbClr val="0D0D0D"/>
                </a:solidFill>
                <a:latin typeface="Times New Roman" panose="02020603050405020304" pitchFamily="18" charset="0"/>
                <a:ea typeface="MS Mincho"/>
              </a:rPr>
              <a:t> 10: </a:t>
            </a:r>
            <a:r>
              <a:rPr lang="en-US" sz="2800" dirty="0" err="1">
                <a:solidFill>
                  <a:srgbClr val="0D0D0D"/>
                </a:solidFill>
                <a:latin typeface="Times New Roman" panose="02020603050405020304" pitchFamily="18" charset="0"/>
                <a:ea typeface="MS Mincho"/>
              </a:rPr>
              <a:t>Tóm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tắt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câu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chuyện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trong</a:t>
            </a:r>
            <a:r>
              <a:rPr lang="en-US" sz="2800" dirty="0">
                <a:solidFill>
                  <a:srgbClr val="0D0D0D"/>
                </a:solidFill>
                <a:latin typeface="Times New Roman" panose="02020603050405020304" pitchFamily="18" charset="0"/>
                <a:ea typeface="MS Mincho"/>
              </a:rPr>
              <a:t> 3 – 4 </a:t>
            </a:r>
            <a:r>
              <a:rPr lang="en-US" sz="2800" dirty="0" err="1">
                <a:solidFill>
                  <a:srgbClr val="0D0D0D"/>
                </a:solidFill>
                <a:latin typeface="Times New Roman" panose="02020603050405020304" pitchFamily="18" charset="0"/>
                <a:ea typeface="MS Mincho"/>
              </a:rPr>
              <a:t>dòng</a:t>
            </a:r>
            <a:r>
              <a:rPr lang="en-US" sz="2800" dirty="0">
                <a:solidFill>
                  <a:srgbClr val="0D0D0D"/>
                </a:solidFill>
                <a:latin typeface="Times New Roman" panose="02020603050405020304" pitchFamily="18" charset="0"/>
                <a:ea typeface="MS Mincho"/>
              </a:rPr>
              <a:t>.</a:t>
            </a:r>
            <a:endParaRPr lang="en-US" sz="2800" dirty="0"/>
          </a:p>
        </p:txBody>
      </p:sp>
      <p:sp>
        <p:nvSpPr>
          <p:cNvPr id="17" name="Rectangle 16"/>
          <p:cNvSpPr/>
          <p:nvPr/>
        </p:nvSpPr>
        <p:spPr>
          <a:xfrm>
            <a:off x="1809986" y="1444026"/>
            <a:ext cx="8572027" cy="548099"/>
          </a:xfrm>
          <a:prstGeom prst="rect">
            <a:avLst/>
          </a:prstGeom>
        </p:spPr>
        <p:txBody>
          <a:bodyPr wrap="none">
            <a:spAutoFit/>
          </a:bodyPr>
          <a:lstStyle/>
          <a:p>
            <a:pPr>
              <a:lnSpc>
                <a:spcPct val="115000"/>
              </a:lnSpc>
              <a:spcAft>
                <a:spcPts val="0"/>
              </a:spcAft>
            </a:pPr>
            <a:r>
              <a:rPr lang="en-US" sz="2800" dirty="0" err="1">
                <a:solidFill>
                  <a:srgbClr val="0070C0"/>
                </a:solidFill>
                <a:latin typeface="Times New Roman" panose="02020603050405020304" pitchFamily="18" charset="0"/>
                <a:ea typeface="MS Mincho"/>
              </a:rPr>
              <a:t>Tìm</a:t>
            </a:r>
            <a:r>
              <a:rPr lang="en-US" sz="2800" dirty="0">
                <a:solidFill>
                  <a:srgbClr val="0070C0"/>
                </a:solidFill>
                <a:latin typeface="Times New Roman" panose="02020603050405020304" pitchFamily="18" charset="0"/>
                <a:ea typeface="MS Mincho"/>
              </a:rPr>
              <a:t> </a:t>
            </a:r>
            <a:r>
              <a:rPr lang="en-US" sz="2800" dirty="0" err="1">
                <a:solidFill>
                  <a:srgbClr val="0070C0"/>
                </a:solidFill>
                <a:latin typeface="Times New Roman" panose="02020603050405020304" pitchFamily="18" charset="0"/>
                <a:ea typeface="MS Mincho"/>
              </a:rPr>
              <a:t>hiểu</a:t>
            </a:r>
            <a:r>
              <a:rPr lang="en-US" sz="2800" dirty="0">
                <a:solidFill>
                  <a:srgbClr val="0070C0"/>
                </a:solidFill>
                <a:latin typeface="Times New Roman" panose="02020603050405020304" pitchFamily="18" charset="0"/>
                <a:ea typeface="MS Mincho"/>
              </a:rPr>
              <a:t> </a:t>
            </a:r>
            <a:r>
              <a:rPr lang="en-US" sz="2800" dirty="0" err="1">
                <a:solidFill>
                  <a:srgbClr val="0070C0"/>
                </a:solidFill>
                <a:latin typeface="Times New Roman" panose="02020603050405020304" pitchFamily="18" charset="0"/>
                <a:ea typeface="MS Mincho"/>
              </a:rPr>
              <a:t>văn</a:t>
            </a:r>
            <a:r>
              <a:rPr lang="en-US" sz="2800" dirty="0">
                <a:solidFill>
                  <a:srgbClr val="0070C0"/>
                </a:solidFill>
                <a:latin typeface="Times New Roman" panose="02020603050405020304" pitchFamily="18" charset="0"/>
                <a:ea typeface="MS Mincho"/>
              </a:rPr>
              <a:t> </a:t>
            </a:r>
            <a:r>
              <a:rPr lang="en-US" sz="2800" dirty="0" err="1">
                <a:solidFill>
                  <a:srgbClr val="0070C0"/>
                </a:solidFill>
                <a:latin typeface="Times New Roman" panose="02020603050405020304" pitchFamily="18" charset="0"/>
                <a:ea typeface="MS Mincho"/>
              </a:rPr>
              <a:t>bản</a:t>
            </a:r>
            <a:r>
              <a:rPr lang="en-US" sz="2800" b="1" dirty="0">
                <a:solidFill>
                  <a:srgbClr val="0070C0"/>
                </a:solidFill>
                <a:latin typeface="Times New Roman" panose="02020603050405020304" pitchFamily="18" charset="0"/>
                <a:ea typeface="MS Mincho"/>
              </a:rPr>
              <a:t> “</a:t>
            </a:r>
            <a:r>
              <a:rPr lang="en-US" sz="2800" b="1" dirty="0">
                <a:solidFill>
                  <a:srgbClr val="0070C0"/>
                </a:solidFill>
                <a:latin typeface="Times New Roman" panose="02020603050405020304" pitchFamily="18" charset="0"/>
                <a:ea typeface="Times New Roman" panose="02020603050405020304" pitchFamily="18" charset="0"/>
              </a:rPr>
              <a:t>Sao </a:t>
            </a:r>
            <a:r>
              <a:rPr lang="en-US" sz="2800" b="1" dirty="0" err="1">
                <a:solidFill>
                  <a:srgbClr val="0070C0"/>
                </a:solidFill>
                <a:latin typeface="Times New Roman" panose="02020603050405020304" pitchFamily="18" charset="0"/>
                <a:ea typeface="Times New Roman" panose="02020603050405020304" pitchFamily="18" charset="0"/>
              </a:rPr>
              <a:t>không</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về</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Vàng</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ơi</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Tr</a:t>
            </a:r>
            <a:r>
              <a:rPr lang="en-US" sz="2800" b="1" dirty="0">
                <a:solidFill>
                  <a:srgbClr val="0070C0"/>
                </a:solidFill>
                <a:latin typeface="Times New Roman" panose="02020603050405020304" pitchFamily="18" charset="0"/>
                <a:ea typeface="Times New Roman" panose="02020603050405020304" pitchFamily="18" charset="0"/>
              </a:rPr>
              <a:t> 44/SGK)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38626027"/>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8508"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tab pos="1028700" algn="l"/>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NÓI VÀ NGHE</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TRÌNH BÀY Ý KIẾN VỀ MỘT VẤN ĐỀ</a:t>
            </a:r>
            <a:endParaRPr kumimoji="0" lang="en-US" sz="24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p:cNvPicPr>
            <a:picLocks noChangeAspect="1"/>
          </p:cNvPicPr>
          <p:nvPr/>
        </p:nvPicPr>
        <p:blipFill>
          <a:blip r:embed="rId11"/>
          <a:srcRect l="28794" t="100000" r="66874" b="-161"/>
          <a:stretch>
            <a:fillRect/>
          </a:stretch>
        </p:blipFill>
        <p:spPr>
          <a:xfrm>
            <a:off x="3632405" y="6162428"/>
            <a:ext cx="346588" cy="7378"/>
          </a:xfrm>
          <a:custGeom>
            <a:avLst/>
            <a:gdLst>
              <a:gd name="connsiteX0" fmla="*/ 0 w 346588"/>
              <a:gd name="connsiteY0" fmla="*/ 0 h 7378"/>
              <a:gd name="connsiteX1" fmla="*/ 346588 w 346588"/>
              <a:gd name="connsiteY1" fmla="*/ 0 h 7378"/>
              <a:gd name="connsiteX2" fmla="*/ 173294 w 346588"/>
              <a:gd name="connsiteY2" fmla="*/ 7378 h 7378"/>
              <a:gd name="connsiteX3" fmla="*/ 0 w 346588"/>
              <a:gd name="connsiteY3" fmla="*/ 0 h 7378"/>
            </a:gdLst>
            <a:ahLst/>
            <a:cxnLst>
              <a:cxn ang="0">
                <a:pos x="connsiteX0" y="connsiteY0"/>
              </a:cxn>
              <a:cxn ang="0">
                <a:pos x="connsiteX1" y="connsiteY1"/>
              </a:cxn>
              <a:cxn ang="0">
                <a:pos x="connsiteX2" y="connsiteY2"/>
              </a:cxn>
              <a:cxn ang="0">
                <a:pos x="connsiteX3" y="connsiteY3"/>
              </a:cxn>
            </a:cxnLst>
            <a:rect l="l" t="t" r="r" b="b"/>
            <a:pathLst>
              <a:path w="346588" h="7378">
                <a:moveTo>
                  <a:pt x="0" y="0"/>
                </a:moveTo>
                <a:lnTo>
                  <a:pt x="346588" y="0"/>
                </a:lnTo>
                <a:lnTo>
                  <a:pt x="173294" y="7378"/>
                </a:lnTo>
                <a:lnTo>
                  <a:pt x="0" y="0"/>
                </a:lnTo>
                <a:close/>
              </a:path>
            </a:pathLst>
          </a:custGeom>
        </p:spPr>
      </p:pic>
      <p:sp>
        <p:nvSpPr>
          <p:cNvPr id="3" name="Rectangle 2"/>
          <p:cNvSpPr/>
          <p:nvPr/>
        </p:nvSpPr>
        <p:spPr>
          <a:xfrm>
            <a:off x="4933243" y="873529"/>
            <a:ext cx="231281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LUYỆN TẬP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2" name="Table 1"/>
          <p:cNvGraphicFramePr>
            <a:graphicFrameLocks noGrp="1"/>
          </p:cNvGraphicFramePr>
          <p:nvPr>
            <p:extLst>
              <p:ext uri="{D42A27DB-BD31-4B8C-83A1-F6EECF244321}">
                <p14:modId xmlns:p14="http://schemas.microsoft.com/office/powerpoint/2010/main" val="296721814"/>
              </p:ext>
            </p:extLst>
          </p:nvPr>
        </p:nvGraphicFramePr>
        <p:xfrm>
          <a:off x="1083725" y="1474143"/>
          <a:ext cx="3869796" cy="4907280"/>
        </p:xfrm>
        <a:graphic>
          <a:graphicData uri="http://schemas.openxmlformats.org/drawingml/2006/table">
            <a:tbl>
              <a:tblPr firstRow="1" firstCol="1" bandRow="1"/>
              <a:tblGrid>
                <a:gridCol w="840432">
                  <a:extLst>
                    <a:ext uri="{9D8B030D-6E8A-4147-A177-3AD203B41FA5}">
                      <a16:colId xmlns:a16="http://schemas.microsoft.com/office/drawing/2014/main" xmlns="" val="3068617906"/>
                    </a:ext>
                  </a:extLst>
                </a:gridCol>
                <a:gridCol w="3029364">
                  <a:extLst>
                    <a:ext uri="{9D8B030D-6E8A-4147-A177-3AD203B41FA5}">
                      <a16:colId xmlns:a16="http://schemas.microsoft.com/office/drawing/2014/main" xmlns="" val="1534029726"/>
                    </a:ext>
                  </a:extLst>
                </a:gridCol>
              </a:tblGrid>
              <a:tr h="0">
                <a:tc>
                  <a:txBody>
                    <a:bodyPr/>
                    <a:lstStyle/>
                    <a:p>
                      <a:pPr algn="ctr">
                        <a:lnSpc>
                          <a:spcPct val="115000"/>
                        </a:lnSpc>
                        <a:spcAft>
                          <a:spcPts val="0"/>
                        </a:spcAft>
                      </a:pPr>
                      <a:r>
                        <a:rPr lang="en-US" sz="2800" b="1" dirty="0" err="1">
                          <a:solidFill>
                            <a:srgbClr val="0D0D0D"/>
                          </a:solidFill>
                          <a:effectLst/>
                          <a:latin typeface="Times New Roman" panose="02020603050405020304" pitchFamily="18" charset="0"/>
                          <a:ea typeface="MS Mincho"/>
                          <a:cs typeface="Times New Roman" panose="02020603050405020304" pitchFamily="18" charset="0"/>
                        </a:rPr>
                        <a:t>Câu</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b="1">
                          <a:solidFill>
                            <a:srgbClr val="0D0D0D"/>
                          </a:solidFill>
                          <a:effectLst/>
                          <a:latin typeface="Times New Roman" panose="02020603050405020304" pitchFamily="18" charset="0"/>
                          <a:ea typeface="MS Mincho"/>
                          <a:cs typeface="Times New Roman" panose="02020603050405020304" pitchFamily="18" charset="0"/>
                        </a:rPr>
                        <a:t>Đáp án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776944214"/>
                  </a:ext>
                </a:extLst>
              </a:tr>
              <a:tr h="0">
                <a:tc>
                  <a:txBody>
                    <a:bodyPr/>
                    <a:lstStyle/>
                    <a:p>
                      <a:pPr algn="ctr">
                        <a:lnSpc>
                          <a:spcPct val="115000"/>
                        </a:lnSpc>
                        <a:spcAft>
                          <a:spcPts val="0"/>
                        </a:spcAft>
                      </a:pPr>
                      <a:r>
                        <a:rPr lang="en-US" sz="2800">
                          <a:solidFill>
                            <a:srgbClr val="0D0D0D"/>
                          </a:solidFill>
                          <a:effectLst/>
                          <a:latin typeface="Times New Roman" panose="02020603050405020304" pitchFamily="18" charset="0"/>
                          <a:ea typeface="MS Mincho"/>
                          <a:cs typeface="Times New Roman" panose="02020603050405020304" pitchFamily="18" charset="0"/>
                        </a:rPr>
                        <a:t>1</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a:solidFill>
                            <a:srgbClr val="0D0D0D"/>
                          </a:solidFill>
                          <a:effectLst/>
                          <a:latin typeface="Times New Roman" panose="02020603050405020304" pitchFamily="18" charset="0"/>
                          <a:ea typeface="MS Mincho"/>
                          <a:cs typeface="Times New Roman" panose="02020603050405020304" pitchFamily="18" charset="0"/>
                        </a:rPr>
                        <a:t>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17312417"/>
                  </a:ext>
                </a:extLst>
              </a:tr>
              <a:tr h="0">
                <a:tc>
                  <a:txBody>
                    <a:bodyPr/>
                    <a:lstStyle/>
                    <a:p>
                      <a:pPr algn="ctr">
                        <a:lnSpc>
                          <a:spcPct val="115000"/>
                        </a:lnSpc>
                        <a:spcAft>
                          <a:spcPts val="0"/>
                        </a:spcAft>
                      </a:pPr>
                      <a:r>
                        <a:rPr lang="en-US" sz="2800" dirty="0">
                          <a:solidFill>
                            <a:srgbClr val="0D0D0D"/>
                          </a:solidFill>
                          <a:effectLst/>
                          <a:latin typeface="Times New Roman" panose="02020603050405020304" pitchFamily="18" charset="0"/>
                          <a:ea typeface="MS Mincho"/>
                          <a:cs typeface="Times New Roman" panose="02020603050405020304" pitchFamily="18" charset="0"/>
                        </a:rPr>
                        <a:t>2</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dirty="0">
                          <a:solidFill>
                            <a:srgbClr val="0D0D0D"/>
                          </a:solidFill>
                          <a:effectLst/>
                          <a:latin typeface="Times New Roman" panose="02020603050405020304" pitchFamily="18" charset="0"/>
                          <a:ea typeface="MS Mincho"/>
                          <a:cs typeface="Times New Roman" panose="02020603050405020304" pitchFamily="18" charset="0"/>
                        </a:rPr>
                        <a:t>A</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394389010"/>
                  </a:ext>
                </a:extLst>
              </a:tr>
              <a:tr h="0">
                <a:tc>
                  <a:txBody>
                    <a:bodyPr/>
                    <a:lstStyle/>
                    <a:p>
                      <a:pPr algn="ctr">
                        <a:lnSpc>
                          <a:spcPct val="115000"/>
                        </a:lnSpc>
                        <a:spcAft>
                          <a:spcPts val="0"/>
                        </a:spcAft>
                      </a:pPr>
                      <a:r>
                        <a:rPr lang="en-US" sz="2800">
                          <a:solidFill>
                            <a:srgbClr val="0D0D0D"/>
                          </a:solidFill>
                          <a:effectLst/>
                          <a:latin typeface="Times New Roman" panose="02020603050405020304" pitchFamily="18" charset="0"/>
                          <a:ea typeface="MS Mincho"/>
                          <a:cs typeface="Times New Roman" panose="02020603050405020304" pitchFamily="18" charset="0"/>
                        </a:rPr>
                        <a:t>3</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dirty="0">
                          <a:solidFill>
                            <a:srgbClr val="0D0D0D"/>
                          </a:solidFill>
                          <a:effectLst/>
                          <a:latin typeface="Times New Roman" panose="02020603050405020304" pitchFamily="18" charset="0"/>
                          <a:ea typeface="MS Mincho"/>
                          <a:cs typeface="Times New Roman" panose="02020603050405020304" pitchFamily="18" charset="0"/>
                        </a:rPr>
                        <a:t>C</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86034419"/>
                  </a:ext>
                </a:extLst>
              </a:tr>
              <a:tr h="0">
                <a:tc>
                  <a:txBody>
                    <a:bodyPr/>
                    <a:lstStyle/>
                    <a:p>
                      <a:pPr algn="ctr">
                        <a:lnSpc>
                          <a:spcPct val="115000"/>
                        </a:lnSpc>
                        <a:spcAft>
                          <a:spcPts val="0"/>
                        </a:spcAft>
                      </a:pPr>
                      <a:r>
                        <a:rPr lang="en-US" sz="2800">
                          <a:solidFill>
                            <a:srgbClr val="0D0D0D"/>
                          </a:solidFill>
                          <a:effectLst/>
                          <a:latin typeface="Times New Roman" panose="02020603050405020304" pitchFamily="18" charset="0"/>
                          <a:ea typeface="MS Mincho"/>
                          <a:cs typeface="Times New Roman" panose="02020603050405020304" pitchFamily="18" charset="0"/>
                        </a:rPr>
                        <a:t>4</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dirty="0">
                          <a:solidFill>
                            <a:srgbClr val="0D0D0D"/>
                          </a:solidFill>
                          <a:effectLst/>
                          <a:latin typeface="Times New Roman" panose="02020603050405020304" pitchFamily="18" charset="0"/>
                          <a:ea typeface="MS Mincho"/>
                          <a:cs typeface="Times New Roman" panose="02020603050405020304" pitchFamily="18" charset="0"/>
                        </a:rPr>
                        <a:t>A</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476209405"/>
                  </a:ext>
                </a:extLst>
              </a:tr>
              <a:tr h="0">
                <a:tc>
                  <a:txBody>
                    <a:bodyPr/>
                    <a:lstStyle/>
                    <a:p>
                      <a:pPr algn="ctr">
                        <a:lnSpc>
                          <a:spcPct val="115000"/>
                        </a:lnSpc>
                        <a:spcAft>
                          <a:spcPts val="0"/>
                        </a:spcAft>
                      </a:pPr>
                      <a:r>
                        <a:rPr lang="en-US" sz="2800">
                          <a:solidFill>
                            <a:srgbClr val="0D0D0D"/>
                          </a:solidFill>
                          <a:effectLst/>
                          <a:latin typeface="Times New Roman" panose="02020603050405020304" pitchFamily="18" charset="0"/>
                          <a:ea typeface="MS Mincho"/>
                          <a:cs typeface="Times New Roman" panose="02020603050405020304" pitchFamily="18" charset="0"/>
                        </a:rPr>
                        <a:t>5</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dirty="0">
                          <a:solidFill>
                            <a:srgbClr val="0D0D0D"/>
                          </a:solidFill>
                          <a:effectLst/>
                          <a:latin typeface="Times New Roman" panose="02020603050405020304" pitchFamily="18" charset="0"/>
                          <a:ea typeface="MS Mincho"/>
                          <a:cs typeface="Times New Roman" panose="02020603050405020304" pitchFamily="18" charset="0"/>
                        </a:rPr>
                        <a:t>B</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53252390"/>
                  </a:ext>
                </a:extLst>
              </a:tr>
              <a:tr h="0">
                <a:tc>
                  <a:txBody>
                    <a:bodyPr/>
                    <a:lstStyle/>
                    <a:p>
                      <a:pPr algn="ctr">
                        <a:lnSpc>
                          <a:spcPct val="115000"/>
                        </a:lnSpc>
                        <a:spcAft>
                          <a:spcPts val="0"/>
                        </a:spcAft>
                      </a:pPr>
                      <a:r>
                        <a:rPr lang="en-US" sz="2800">
                          <a:solidFill>
                            <a:srgbClr val="0D0D0D"/>
                          </a:solidFill>
                          <a:effectLst/>
                          <a:latin typeface="Times New Roman" panose="02020603050405020304" pitchFamily="18" charset="0"/>
                          <a:ea typeface="MS Mincho"/>
                          <a:cs typeface="Times New Roman" panose="02020603050405020304" pitchFamily="18" charset="0"/>
                        </a:rPr>
                        <a:t>6</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dirty="0">
                          <a:solidFill>
                            <a:srgbClr val="0D0D0D"/>
                          </a:solidFill>
                          <a:effectLst/>
                          <a:latin typeface="Times New Roman" panose="02020603050405020304" pitchFamily="18" charset="0"/>
                          <a:ea typeface="MS Mincho"/>
                          <a:cs typeface="Times New Roman" panose="02020603050405020304" pitchFamily="18" charset="0"/>
                        </a:rPr>
                        <a:t>C</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171016095"/>
                  </a:ext>
                </a:extLst>
              </a:tr>
              <a:tr h="0">
                <a:tc>
                  <a:txBody>
                    <a:bodyPr/>
                    <a:lstStyle/>
                    <a:p>
                      <a:pPr algn="ctr">
                        <a:lnSpc>
                          <a:spcPct val="115000"/>
                        </a:lnSpc>
                        <a:spcAft>
                          <a:spcPts val="0"/>
                        </a:spcAft>
                      </a:pPr>
                      <a:r>
                        <a:rPr lang="en-US" sz="2800">
                          <a:solidFill>
                            <a:srgbClr val="0D0D0D"/>
                          </a:solidFill>
                          <a:effectLst/>
                          <a:latin typeface="Times New Roman" panose="02020603050405020304" pitchFamily="18" charset="0"/>
                          <a:ea typeface="MS Mincho"/>
                          <a:cs typeface="Times New Roman" panose="02020603050405020304" pitchFamily="18" charset="0"/>
                        </a:rPr>
                        <a:t>7</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dirty="0">
                          <a:solidFill>
                            <a:srgbClr val="0D0D0D"/>
                          </a:solidFill>
                          <a:effectLst/>
                          <a:latin typeface="Times New Roman" panose="02020603050405020304" pitchFamily="18" charset="0"/>
                          <a:ea typeface="MS Mincho"/>
                          <a:cs typeface="Times New Roman" panose="02020603050405020304" pitchFamily="18" charset="0"/>
                        </a:rPr>
                        <a:t>A</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249959271"/>
                  </a:ext>
                </a:extLst>
              </a:tr>
              <a:tr h="0">
                <a:tc>
                  <a:txBody>
                    <a:bodyPr/>
                    <a:lstStyle/>
                    <a:p>
                      <a:pPr algn="ctr">
                        <a:lnSpc>
                          <a:spcPct val="115000"/>
                        </a:lnSpc>
                        <a:spcAft>
                          <a:spcPts val="0"/>
                        </a:spcAft>
                      </a:pPr>
                      <a:r>
                        <a:rPr lang="en-US" sz="2800">
                          <a:solidFill>
                            <a:srgbClr val="0D0D0D"/>
                          </a:solidFill>
                          <a:effectLst/>
                          <a:latin typeface="Times New Roman" panose="02020603050405020304" pitchFamily="18" charset="0"/>
                          <a:ea typeface="MS Mincho"/>
                          <a:cs typeface="Times New Roman" panose="02020603050405020304" pitchFamily="18" charset="0"/>
                        </a:rPr>
                        <a:t>8</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dirty="0">
                          <a:solidFill>
                            <a:srgbClr val="0D0D0D"/>
                          </a:solidFill>
                          <a:effectLst/>
                          <a:latin typeface="Times New Roman" panose="02020603050405020304" pitchFamily="18" charset="0"/>
                          <a:ea typeface="MS Mincho"/>
                          <a:cs typeface="Times New Roman" panose="02020603050405020304" pitchFamily="18" charset="0"/>
                        </a:rPr>
                        <a:t>C</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31156624"/>
                  </a:ext>
                </a:extLst>
              </a:tr>
              <a:tr h="0">
                <a:tc>
                  <a:txBody>
                    <a:bodyPr/>
                    <a:lstStyle/>
                    <a:p>
                      <a:pPr algn="ctr">
                        <a:lnSpc>
                          <a:spcPct val="115000"/>
                        </a:lnSpc>
                        <a:spcAft>
                          <a:spcPts val="0"/>
                        </a:spcAft>
                      </a:pPr>
                      <a:r>
                        <a:rPr lang="en-US" sz="2800">
                          <a:solidFill>
                            <a:srgbClr val="0D0D0D"/>
                          </a:solidFill>
                          <a:effectLst/>
                          <a:latin typeface="Times New Roman" panose="02020603050405020304" pitchFamily="18" charset="0"/>
                          <a:ea typeface="MS Mincho"/>
                          <a:cs typeface="Times New Roman" panose="02020603050405020304" pitchFamily="18" charset="0"/>
                        </a:rPr>
                        <a:t>9</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dirty="0">
                          <a:solidFill>
                            <a:srgbClr val="0D0D0D"/>
                          </a:solidFill>
                          <a:effectLst/>
                          <a:latin typeface="Times New Roman" panose="02020603050405020304" pitchFamily="18" charset="0"/>
                          <a:ea typeface="MS Mincho"/>
                          <a:cs typeface="Times New Roman" panose="02020603050405020304" pitchFamily="18" charset="0"/>
                        </a:rPr>
                        <a:t>D</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489376507"/>
                  </a:ext>
                </a:extLst>
              </a:tr>
            </a:tbl>
          </a:graphicData>
        </a:graphic>
      </p:graphicFrame>
      <p:sp>
        <p:nvSpPr>
          <p:cNvPr id="4" name="Rectangle 3"/>
          <p:cNvSpPr/>
          <p:nvPr/>
        </p:nvSpPr>
        <p:spPr>
          <a:xfrm>
            <a:off x="5289755" y="1549395"/>
            <a:ext cx="6096000" cy="5013680"/>
          </a:xfrm>
          <a:prstGeom prst="rect">
            <a:avLst/>
          </a:prstGeom>
        </p:spPr>
        <p:txBody>
          <a:bodyPr>
            <a:spAutoFit/>
          </a:bodyPr>
          <a:lstStyle/>
          <a:p>
            <a:pPr>
              <a:lnSpc>
                <a:spcPct val="115000"/>
              </a:lnSpc>
              <a:spcAft>
                <a:spcPts val="0"/>
              </a:spcAft>
              <a:tabLst>
                <a:tab pos="1386840" algn="l"/>
              </a:tabLst>
            </a:pPr>
            <a:r>
              <a:rPr lang="en-US" sz="2600" b="1" dirty="0" err="1">
                <a:latin typeface="Times New Roman" panose="02020603050405020304" pitchFamily="18" charset="0"/>
                <a:ea typeface="Times New Roman" panose="02020603050405020304" pitchFamily="18" charset="0"/>
              </a:rPr>
              <a:t>Câu</a:t>
            </a:r>
            <a:r>
              <a:rPr lang="en-US" sz="2600" b="1" dirty="0">
                <a:latin typeface="Times New Roman" panose="02020603050405020304" pitchFamily="18" charset="0"/>
                <a:ea typeface="Times New Roman" panose="02020603050405020304" pitchFamily="18" charset="0"/>
              </a:rPr>
              <a:t> 10:     </a:t>
            </a:r>
            <a:r>
              <a:rPr lang="en-US" sz="2600" dirty="0" err="1">
                <a:solidFill>
                  <a:srgbClr val="0D0D0D"/>
                </a:solidFill>
                <a:latin typeface="Times New Roman" panose="02020603050405020304" pitchFamily="18" charset="0"/>
                <a:ea typeface="MS Mincho"/>
              </a:rPr>
              <a:t>Tóm</a:t>
            </a:r>
            <a:r>
              <a:rPr lang="en-US" sz="2600" dirty="0">
                <a:solidFill>
                  <a:srgbClr val="0D0D0D"/>
                </a:solidFill>
                <a:latin typeface="Times New Roman" panose="02020603050405020304" pitchFamily="18" charset="0"/>
                <a:ea typeface="MS Mincho"/>
              </a:rPr>
              <a:t> </a:t>
            </a:r>
            <a:r>
              <a:rPr lang="en-US" sz="2600" dirty="0" err="1">
                <a:solidFill>
                  <a:srgbClr val="0D0D0D"/>
                </a:solidFill>
                <a:latin typeface="Times New Roman" panose="02020603050405020304" pitchFamily="18" charset="0"/>
                <a:ea typeface="MS Mincho"/>
              </a:rPr>
              <a:t>tắt</a:t>
            </a:r>
            <a:r>
              <a:rPr lang="en-US" sz="2600" dirty="0">
                <a:solidFill>
                  <a:srgbClr val="0D0D0D"/>
                </a:solidFill>
                <a:latin typeface="Times New Roman" panose="02020603050405020304" pitchFamily="18" charset="0"/>
                <a:ea typeface="MS Mincho"/>
              </a:rPr>
              <a:t> </a:t>
            </a:r>
            <a:r>
              <a:rPr lang="en-US" sz="2600" dirty="0" err="1">
                <a:solidFill>
                  <a:srgbClr val="0D0D0D"/>
                </a:solidFill>
                <a:latin typeface="Times New Roman" panose="02020603050405020304" pitchFamily="18" charset="0"/>
                <a:ea typeface="MS Mincho"/>
              </a:rPr>
              <a:t>câu</a:t>
            </a:r>
            <a:r>
              <a:rPr lang="en-US" sz="2600" dirty="0">
                <a:solidFill>
                  <a:srgbClr val="0D0D0D"/>
                </a:solidFill>
                <a:latin typeface="Times New Roman" panose="02020603050405020304" pitchFamily="18" charset="0"/>
                <a:ea typeface="MS Mincho"/>
              </a:rPr>
              <a:t> </a:t>
            </a:r>
            <a:r>
              <a:rPr lang="en-US" sz="2600" dirty="0" err="1">
                <a:solidFill>
                  <a:srgbClr val="0D0D0D"/>
                </a:solidFill>
                <a:latin typeface="Times New Roman" panose="02020603050405020304" pitchFamily="18" charset="0"/>
                <a:ea typeface="MS Mincho"/>
              </a:rPr>
              <a:t>chuyện</a:t>
            </a:r>
            <a:r>
              <a:rPr lang="en-US" sz="2600" dirty="0">
                <a:solidFill>
                  <a:srgbClr val="0D0D0D"/>
                </a:solidFill>
                <a:latin typeface="Times New Roman" panose="02020603050405020304" pitchFamily="18" charset="0"/>
                <a:ea typeface="MS Mincho"/>
              </a:rPr>
              <a:t> </a:t>
            </a:r>
            <a:r>
              <a:rPr lang="en-US" sz="2600" dirty="0" err="1">
                <a:solidFill>
                  <a:srgbClr val="0D0D0D"/>
                </a:solidFill>
                <a:latin typeface="Times New Roman" panose="02020603050405020304" pitchFamily="18" charset="0"/>
                <a:ea typeface="MS Mincho"/>
              </a:rPr>
              <a:t>trong</a:t>
            </a:r>
            <a:r>
              <a:rPr lang="en-US" sz="2600" dirty="0">
                <a:solidFill>
                  <a:srgbClr val="0D0D0D"/>
                </a:solidFill>
                <a:latin typeface="Times New Roman" panose="02020603050405020304" pitchFamily="18" charset="0"/>
                <a:ea typeface="MS Mincho"/>
              </a:rPr>
              <a:t> 3 – 4 </a:t>
            </a:r>
            <a:r>
              <a:rPr lang="en-US" sz="2600" dirty="0" err="1">
                <a:solidFill>
                  <a:srgbClr val="0D0D0D"/>
                </a:solidFill>
                <a:latin typeface="Times New Roman" panose="02020603050405020304" pitchFamily="18" charset="0"/>
                <a:ea typeface="MS Mincho"/>
              </a:rPr>
              <a:t>dòng</a:t>
            </a:r>
            <a:r>
              <a:rPr lang="en-US" sz="2600" dirty="0" smtClean="0">
                <a:solidFill>
                  <a:srgbClr val="0D0D0D"/>
                </a:solidFill>
                <a:latin typeface="Times New Roman" panose="02020603050405020304" pitchFamily="18" charset="0"/>
                <a:ea typeface="MS Mincho"/>
              </a:rPr>
              <a:t>.</a:t>
            </a:r>
            <a:endParaRPr lang="en-US" sz="2600" dirty="0">
              <a:latin typeface="Times New Roman" panose="02020603050405020304" pitchFamily="18" charset="0"/>
              <a:ea typeface="Times New Roman" panose="02020603050405020304" pitchFamily="18" charset="0"/>
            </a:endParaRPr>
          </a:p>
          <a:p>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Nhà</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cậu</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bé</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có</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nuôi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một</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chú</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chó</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tên</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Vàng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Mỗi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lần</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cậu</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bé</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đi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học</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về</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là</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chú</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chó</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lại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chạy</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ra</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mừng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đón</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chào</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cậu</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bé</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về</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nhà</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và</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đưa</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cậu</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vào</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nhà</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Vì</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vậy</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mỗi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bận</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đi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đâu</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xa</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cậu</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bé</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đều</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rất</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nhớ</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Vàng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Bỗng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một</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hôm</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cũng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trở</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về</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từ</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trường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nhưng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không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thấy</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bóng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Vàng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nữa</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Lí</a:t>
            </a:r>
            <a:r>
              <a:rPr lang="en-US" sz="2600" dirty="0">
                <a:solidFill>
                  <a:srgbClr val="0D0D0D"/>
                </a:solidFill>
                <a:latin typeface="Times New Roman" panose="02020603050405020304" pitchFamily="18" charset="0"/>
                <a:ea typeface="Times New Roman" panose="02020603050405020304" pitchFamily="18" charset="0"/>
              </a:rPr>
              <a:t> do </a:t>
            </a:r>
            <a:r>
              <a:rPr lang="en-US" sz="2600" dirty="0" err="1">
                <a:solidFill>
                  <a:srgbClr val="0D0D0D"/>
                </a:solidFill>
                <a:latin typeface="Times New Roman" panose="02020603050405020304" pitchFamily="18" charset="0"/>
                <a:ea typeface="Times New Roman" panose="02020603050405020304" pitchFamily="18" charset="0"/>
              </a:rPr>
              <a:t>là</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vì</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nghe</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bom</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Mỹ</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nổ</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nên</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Vàng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sợ</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chạy</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đi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mất</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Chú</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chú</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mất</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để</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lại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sự</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hụt</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hẫng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nhớ</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nhung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không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nguôi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trong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lòng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cậu</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bé</a:t>
            </a:r>
            <a:r>
              <a:rPr lang="en-US" sz="2600" dirty="0">
                <a:solidFill>
                  <a:srgbClr val="0D0D0D"/>
                </a:solidFill>
                <a:latin typeface="Times New Roman" panose="02020603050405020304" pitchFamily="18" charset="0"/>
                <a:ea typeface="Times New Roman" panose="02020603050405020304" pitchFamily="18" charset="0"/>
              </a:rPr>
              <a:t>.</a:t>
            </a:r>
            <a:endParaRPr lang="en-US" sz="2600" dirty="0"/>
          </a:p>
        </p:txBody>
      </p:sp>
    </p:spTree>
    <p:extLst>
      <p:ext uri="{BB962C8B-B14F-4D97-AF65-F5344CB8AC3E}">
        <p14:creationId xmlns:p14="http://schemas.microsoft.com/office/powerpoint/2010/main" val="542594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8508"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tab pos="1028700" algn="l"/>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NÓI VÀ NGHE</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TRÌNH BÀY Ý KIẾN VỀ MỘT VẤN ĐỀ</a:t>
            </a:r>
            <a:endParaRPr kumimoji="0" lang="en-US" sz="24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p:cNvPicPr>
            <a:picLocks noChangeAspect="1"/>
          </p:cNvPicPr>
          <p:nvPr/>
        </p:nvPicPr>
        <p:blipFill>
          <a:blip r:embed="rId11"/>
          <a:srcRect l="28794" t="100000" r="66874" b="-161"/>
          <a:stretch>
            <a:fillRect/>
          </a:stretch>
        </p:blipFill>
        <p:spPr>
          <a:xfrm>
            <a:off x="3632405" y="6162428"/>
            <a:ext cx="346588" cy="7378"/>
          </a:xfrm>
          <a:custGeom>
            <a:avLst/>
            <a:gdLst>
              <a:gd name="connsiteX0" fmla="*/ 0 w 346588"/>
              <a:gd name="connsiteY0" fmla="*/ 0 h 7378"/>
              <a:gd name="connsiteX1" fmla="*/ 346588 w 346588"/>
              <a:gd name="connsiteY1" fmla="*/ 0 h 7378"/>
              <a:gd name="connsiteX2" fmla="*/ 173294 w 346588"/>
              <a:gd name="connsiteY2" fmla="*/ 7378 h 7378"/>
              <a:gd name="connsiteX3" fmla="*/ 0 w 346588"/>
              <a:gd name="connsiteY3" fmla="*/ 0 h 7378"/>
            </a:gdLst>
            <a:ahLst/>
            <a:cxnLst>
              <a:cxn ang="0">
                <a:pos x="connsiteX0" y="connsiteY0"/>
              </a:cxn>
              <a:cxn ang="0">
                <a:pos x="connsiteX1" y="connsiteY1"/>
              </a:cxn>
              <a:cxn ang="0">
                <a:pos x="connsiteX2" y="connsiteY2"/>
              </a:cxn>
              <a:cxn ang="0">
                <a:pos x="connsiteX3" y="connsiteY3"/>
              </a:cxn>
            </a:cxnLst>
            <a:rect l="l" t="t" r="r" b="b"/>
            <a:pathLst>
              <a:path w="346588" h="7378">
                <a:moveTo>
                  <a:pt x="0" y="0"/>
                </a:moveTo>
                <a:lnTo>
                  <a:pt x="346588" y="0"/>
                </a:lnTo>
                <a:lnTo>
                  <a:pt x="173294" y="7378"/>
                </a:lnTo>
                <a:lnTo>
                  <a:pt x="0" y="0"/>
                </a:lnTo>
                <a:close/>
              </a:path>
            </a:pathLst>
          </a:custGeom>
        </p:spPr>
      </p:pic>
      <p:sp>
        <p:nvSpPr>
          <p:cNvPr id="3" name="Rectangle 2"/>
          <p:cNvSpPr/>
          <p:nvPr/>
        </p:nvSpPr>
        <p:spPr>
          <a:xfrm>
            <a:off x="4933243" y="962017"/>
            <a:ext cx="231281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LUYỆN TẬP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a:blip r:embed="rId12"/>
          <a:stretch>
            <a:fillRect/>
          </a:stretch>
        </p:blipFill>
        <p:spPr>
          <a:xfrm>
            <a:off x="2424676" y="1663728"/>
            <a:ext cx="7329948" cy="4470372"/>
          </a:xfrm>
          <a:prstGeom prst="rect">
            <a:avLst/>
          </a:prstGeom>
        </p:spPr>
      </p:pic>
      <p:sp>
        <p:nvSpPr>
          <p:cNvPr id="6" name="Rectangle 5"/>
          <p:cNvSpPr/>
          <p:nvPr/>
        </p:nvSpPr>
        <p:spPr>
          <a:xfrm>
            <a:off x="3436168" y="2878148"/>
            <a:ext cx="5306961" cy="3025700"/>
          </a:xfrm>
          <a:prstGeom prst="rect">
            <a:avLst/>
          </a:prstGeom>
        </p:spPr>
        <p:txBody>
          <a:bodyPr wrap="square">
            <a:spAutoFit/>
          </a:bodyPr>
          <a:lstStyle/>
          <a:p>
            <a:pPr algn="just">
              <a:lnSpc>
                <a:spcPct val="115000"/>
              </a:lnSpc>
              <a:spcAft>
                <a:spcPts val="0"/>
              </a:spcAft>
            </a:pPr>
            <a:r>
              <a:rPr lang="vi-VN" sz="2800" b="1" dirty="0">
                <a:latin typeface="Times New Roman" panose="02020603050405020304" pitchFamily="18" charset="0"/>
                <a:ea typeface="Times New Roman" panose="02020603050405020304" pitchFamily="18" charset="0"/>
              </a:rPr>
              <a:t>Bài tập:</a:t>
            </a:r>
            <a:r>
              <a:rPr lang="vi-VN"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đoạn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(5 – 7 </a:t>
            </a:r>
            <a:r>
              <a:rPr lang="en-US" sz="2800" dirty="0" err="1">
                <a:latin typeface="Times New Roman" panose="02020603050405020304" pitchFamily="18" charset="0"/>
                <a:ea typeface="Times New Roman" panose="02020603050405020304" pitchFamily="18" charset="0"/>
              </a:rPr>
              <a:t>dòng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vẻ</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đẹp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ảnh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Hồ</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Đêm</a:t>
            </a:r>
            <a:r>
              <a:rPr lang="en-US" sz="2800" dirty="0">
                <a:latin typeface="Times New Roman" panose="02020603050405020304" pitchFamily="18" charset="0"/>
                <a:ea typeface="Times New Roman" panose="02020603050405020304" pitchFamily="18" charset="0"/>
              </a:rPr>
              <a:t> nay </a:t>
            </a:r>
            <a:r>
              <a:rPr lang="en-US" sz="2800" dirty="0" err="1">
                <a:latin typeface="Times New Roman" panose="02020603050405020304" pitchFamily="18" charset="0"/>
                <a:ea typeface="Times New Roman" panose="02020603050405020304" pitchFamily="18" charset="0"/>
              </a:rPr>
              <a:t>Bác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ngủ</a:t>
            </a:r>
            <a:r>
              <a:rPr lang="en-US" sz="2800" dirty="0">
                <a:latin typeface="Times New Roman" panose="02020603050405020304" pitchFamily="18" charset="0"/>
                <a:ea typeface="Times New Roman" panose="02020603050405020304" pitchFamily="18" charset="0"/>
              </a:rPr>
              <a:t>” (Minh </a:t>
            </a:r>
            <a:r>
              <a:rPr lang="en-US" sz="2800" dirty="0" err="1">
                <a:latin typeface="Times New Roman" panose="02020603050405020304" pitchFamily="18" charset="0"/>
                <a:ea typeface="Times New Roman" panose="02020603050405020304" pitchFamily="18" charset="0"/>
              </a:rPr>
              <a:t>Huệ</a:t>
            </a:r>
            <a:r>
              <a:rPr lang="en-US" sz="2800" dirty="0">
                <a:latin typeface="Times New Roman" panose="02020603050405020304" pitchFamily="18" charset="0"/>
                <a:ea typeface="Times New Roman" panose="02020603050405020304" pitchFamily="18" charset="0"/>
              </a:rPr>
              <a:t>) ,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dụng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ảnh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dụ</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758222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7480"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92100" algn="l" defTabSz="91440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Văn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bản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1: ĐÊM NAY BÁC KHÔNG NGỦ </a:t>
            </a:r>
            <a:endPar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Segoe UI" panose="020B0502040204020203" pitchFamily="34" charset="0"/>
              <a:cs typeface="+mn-cs"/>
            </a:endParaRPr>
          </a:p>
          <a:p>
            <a:pPr marL="0" marR="0" lvl="0" indent="292100" algn="l" defTabSz="91440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Minh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Huệ</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14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4332528" y="911497"/>
            <a:ext cx="369998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ĐỌC HIỂU VĂN 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791012" y="1439430"/>
            <a:ext cx="8256106" cy="523220"/>
          </a:xfrm>
          <a:prstGeom prst="rect">
            <a:avLst/>
          </a:prstGeom>
        </p:spPr>
        <p:txBody>
          <a:bodyPr wrap="none">
            <a:spAutoFit/>
          </a:bodyPr>
          <a:lstStyle/>
          <a:p>
            <a:pPr marL="0" marR="18288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ảnh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Bác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Hồ</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qua cảm nhận của anh đội viên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9" name="Picture 8"/>
          <p:cNvPicPr>
            <a:picLocks noChangeAspect="1"/>
          </p:cNvPicPr>
          <p:nvPr/>
        </p:nvPicPr>
        <p:blipFill>
          <a:blip r:embed="rId11"/>
          <a:stretch>
            <a:fillRect/>
          </a:stretch>
        </p:blipFill>
        <p:spPr>
          <a:xfrm>
            <a:off x="494070" y="2303680"/>
            <a:ext cx="4572000" cy="3429000"/>
          </a:xfrm>
          <a:prstGeom prst="rect">
            <a:avLst/>
          </a:prstGeom>
        </p:spPr>
      </p:pic>
      <p:sp>
        <p:nvSpPr>
          <p:cNvPr id="4" name="Rectangle 3"/>
          <p:cNvSpPr/>
          <p:nvPr/>
        </p:nvSpPr>
        <p:spPr>
          <a:xfrm>
            <a:off x="5302041" y="2177522"/>
            <a:ext cx="6096000" cy="3668697"/>
          </a:xfrm>
          <a:prstGeom prst="rect">
            <a:avLst/>
          </a:prstGeom>
        </p:spPr>
        <p:txBody>
          <a:bodyPr>
            <a:spAutoFit/>
          </a:bodyPr>
          <a:lstStyle/>
          <a:p>
            <a:pPr>
              <a:lnSpc>
                <a:spcPct val="115000"/>
              </a:lnSpc>
              <a:spcAft>
                <a:spcPts val="0"/>
              </a:spcAft>
              <a:tabLst>
                <a:tab pos="1386840" algn="l"/>
              </a:tabLst>
            </a:pPr>
            <a:r>
              <a:rPr lang="en-US" sz="2800" b="1" dirty="0">
                <a:solidFill>
                  <a:srgbClr val="0D0D0D"/>
                </a:solidFill>
                <a:latin typeface="Times New Roman" panose="02020603050405020304" pitchFamily="18" charset="0"/>
                <a:ea typeface="MS Mincho"/>
                <a:cs typeface="Times New Roman" panose="02020603050405020304" pitchFamily="18" charset="0"/>
              </a:rPr>
              <a:t>VÒNG 2:</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Nhóm</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mảnh</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ghép</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Tạo nhóm mới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 nhiệm vụ mới: </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pPr marR="182880" algn="just">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Chia sẻ kết quả thảo luận ở vòng chuyên gia.</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pPr marR="182880" algn="just">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i="1" dirty="0">
                <a:latin typeface="Times New Roman" panose="02020603050405020304" pitchFamily="18" charset="0"/>
                <a:ea typeface="Times New Roman" panose="02020603050405020304" pitchFamily="18" charset="0"/>
                <a:cs typeface="Times New Roman" panose="02020603050405020304" pitchFamily="18" charset="0"/>
              </a:rPr>
              <a:t>Nêu tác dụng của biện pháp nghệ thuật em vừa tìm được trong bài?</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pPr marR="182880"/>
            <a:r>
              <a:rPr lang="en-US" sz="2800" b="1" i="1" dirty="0">
                <a:latin typeface="Times New Roman" panose="02020603050405020304" pitchFamily="18" charset="0"/>
                <a:cs typeface="Times New Roman" panose="02020603050405020304" pitchFamily="18" charset="0"/>
              </a:rPr>
              <a:t>- </a:t>
            </a:r>
            <a:r>
              <a:rPr lang="vi-VN" sz="2800" i="1" dirty="0">
                <a:latin typeface="Times New Roman" panose="02020603050405020304" pitchFamily="18" charset="0"/>
                <a:cs typeface="Times New Roman" panose="02020603050405020304" pitchFamily="18" charset="0"/>
              </a:rPr>
              <a:t>Qua phân tích thơ ở trên giúp em hiểu gì về Bác và tình cảm của Bác?</a:t>
            </a:r>
            <a:endParaRPr lang="en-US" sz="2800" dirty="0">
              <a:effectLst/>
              <a:latin typeface="Times New Roman" panose="02020603050405020304" pitchFamily="18" charset="0"/>
              <a:cs typeface="Times New Roman" panose="02020603050405020304" pitchFamily="18" charset="0"/>
            </a:endParaRPr>
          </a:p>
        </p:txBody>
      </p:sp>
      <p:sp>
        <p:nvSpPr>
          <p:cNvPr id="18" name="Plaque 17"/>
          <p:cNvSpPr/>
          <p:nvPr/>
        </p:nvSpPr>
        <p:spPr>
          <a:xfrm>
            <a:off x="1917289" y="5784296"/>
            <a:ext cx="1725561" cy="648929"/>
          </a:xfrm>
          <a:prstGeom prst="plaqu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atin typeface="Times New Roman" panose="02020603050405020304" pitchFamily="18" charset="0"/>
                <a:cs typeface="Times New Roman" panose="02020603050405020304" pitchFamily="18" charset="0"/>
              </a:rPr>
              <a:t>10 </a:t>
            </a:r>
            <a:r>
              <a:rPr lang="en-US" sz="2800" b="1" dirty="0" err="1" smtClean="0">
                <a:latin typeface="Times New Roman" panose="02020603050405020304" pitchFamily="18" charset="0"/>
                <a:cs typeface="Times New Roman" panose="02020603050405020304" pitchFamily="18" charset="0"/>
              </a:rPr>
              <a:t>phút</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4809278"/>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8508"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tab pos="1028700" algn="l"/>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NÓI VÀ NGHE</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TRÌNH BÀY Ý KIẾN VỀ MỘT VẤN ĐỀ</a:t>
            </a:r>
            <a:endParaRPr kumimoji="0" lang="en-US" sz="24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p:cNvPicPr>
            <a:picLocks noChangeAspect="1"/>
          </p:cNvPicPr>
          <p:nvPr/>
        </p:nvPicPr>
        <p:blipFill>
          <a:blip r:embed="rId11"/>
          <a:srcRect l="28794" t="100000" r="66874" b="-161"/>
          <a:stretch>
            <a:fillRect/>
          </a:stretch>
        </p:blipFill>
        <p:spPr>
          <a:xfrm>
            <a:off x="3632405" y="6162428"/>
            <a:ext cx="346588" cy="7378"/>
          </a:xfrm>
          <a:custGeom>
            <a:avLst/>
            <a:gdLst>
              <a:gd name="connsiteX0" fmla="*/ 0 w 346588"/>
              <a:gd name="connsiteY0" fmla="*/ 0 h 7378"/>
              <a:gd name="connsiteX1" fmla="*/ 346588 w 346588"/>
              <a:gd name="connsiteY1" fmla="*/ 0 h 7378"/>
              <a:gd name="connsiteX2" fmla="*/ 173294 w 346588"/>
              <a:gd name="connsiteY2" fmla="*/ 7378 h 7378"/>
              <a:gd name="connsiteX3" fmla="*/ 0 w 346588"/>
              <a:gd name="connsiteY3" fmla="*/ 0 h 7378"/>
            </a:gdLst>
            <a:ahLst/>
            <a:cxnLst>
              <a:cxn ang="0">
                <a:pos x="connsiteX0" y="connsiteY0"/>
              </a:cxn>
              <a:cxn ang="0">
                <a:pos x="connsiteX1" y="connsiteY1"/>
              </a:cxn>
              <a:cxn ang="0">
                <a:pos x="connsiteX2" y="connsiteY2"/>
              </a:cxn>
              <a:cxn ang="0">
                <a:pos x="connsiteX3" y="connsiteY3"/>
              </a:cxn>
            </a:cxnLst>
            <a:rect l="l" t="t" r="r" b="b"/>
            <a:pathLst>
              <a:path w="346588" h="7378">
                <a:moveTo>
                  <a:pt x="0" y="0"/>
                </a:moveTo>
                <a:lnTo>
                  <a:pt x="346588" y="0"/>
                </a:lnTo>
                <a:lnTo>
                  <a:pt x="173294" y="7378"/>
                </a:lnTo>
                <a:lnTo>
                  <a:pt x="0" y="0"/>
                </a:lnTo>
                <a:close/>
              </a:path>
            </a:pathLst>
          </a:custGeom>
        </p:spPr>
      </p:pic>
      <p:sp>
        <p:nvSpPr>
          <p:cNvPr id="3" name="Rectangle 2"/>
          <p:cNvSpPr/>
          <p:nvPr/>
        </p:nvSpPr>
        <p:spPr>
          <a:xfrm>
            <a:off x="4933243" y="917773"/>
            <a:ext cx="231281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LUYỆN TẬP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2" name="Table 1"/>
          <p:cNvGraphicFramePr>
            <a:graphicFrameLocks noGrp="1"/>
          </p:cNvGraphicFramePr>
          <p:nvPr>
            <p:extLst>
              <p:ext uri="{D42A27DB-BD31-4B8C-83A1-F6EECF244321}">
                <p14:modId xmlns:p14="http://schemas.microsoft.com/office/powerpoint/2010/main" val="2258508246"/>
              </p:ext>
            </p:extLst>
          </p:nvPr>
        </p:nvGraphicFramePr>
        <p:xfrm>
          <a:off x="647700" y="2303680"/>
          <a:ext cx="10858501" cy="3435096"/>
        </p:xfrm>
        <a:graphic>
          <a:graphicData uri="http://schemas.openxmlformats.org/drawingml/2006/table">
            <a:tbl>
              <a:tblPr firstRow="1" firstCol="1" bandRow="1"/>
              <a:tblGrid>
                <a:gridCol w="4811253">
                  <a:extLst>
                    <a:ext uri="{9D8B030D-6E8A-4147-A177-3AD203B41FA5}">
                      <a16:colId xmlns:a16="http://schemas.microsoft.com/office/drawing/2014/main" xmlns="" val="3761264849"/>
                    </a:ext>
                  </a:extLst>
                </a:gridCol>
                <a:gridCol w="3407363">
                  <a:extLst>
                    <a:ext uri="{9D8B030D-6E8A-4147-A177-3AD203B41FA5}">
                      <a16:colId xmlns:a16="http://schemas.microsoft.com/office/drawing/2014/main" xmlns="" val="821003225"/>
                    </a:ext>
                  </a:extLst>
                </a:gridCol>
                <a:gridCol w="2639885">
                  <a:extLst>
                    <a:ext uri="{9D8B030D-6E8A-4147-A177-3AD203B41FA5}">
                      <a16:colId xmlns:a16="http://schemas.microsoft.com/office/drawing/2014/main" xmlns="" val="3588520044"/>
                    </a:ext>
                  </a:extLst>
                </a:gridCol>
              </a:tblGrid>
              <a:tr h="0">
                <a:tc>
                  <a:txBody>
                    <a:bodyPr/>
                    <a:lstStyle/>
                    <a:p>
                      <a:pPr algn="ctr">
                        <a:lnSpc>
                          <a:spcPct val="115000"/>
                        </a:lnSpc>
                        <a:spcAft>
                          <a:spcPts val="0"/>
                        </a:spcAft>
                      </a:pPr>
                      <a:r>
                        <a:rPr lang="en-US" sz="2800" b="1" dirty="0" err="1">
                          <a:solidFill>
                            <a:srgbClr val="C00000"/>
                          </a:solidFill>
                          <a:effectLst/>
                          <a:latin typeface="Times New Roman" panose="02020603050405020304" pitchFamily="18" charset="0"/>
                          <a:ea typeface="MS Mincho"/>
                          <a:cs typeface="Times New Roman" panose="02020603050405020304" pitchFamily="18" charset="0"/>
                        </a:rPr>
                        <a:t>Tên</a:t>
                      </a:r>
                      <a:r>
                        <a:rPr lang="en-US" sz="2800" b="1" dirty="0">
                          <a:solidFill>
                            <a:srgbClr val="C00000"/>
                          </a:solidFill>
                          <a:effectLst/>
                          <a:latin typeface="Times New Roman" panose="02020603050405020304" pitchFamily="18" charset="0"/>
                          <a:ea typeface="MS Mincho"/>
                          <a:cs typeface="Times New Roman" panose="02020603050405020304" pitchFamily="18" charset="0"/>
                        </a:rPr>
                        <a:t> </a:t>
                      </a:r>
                      <a:r>
                        <a:rPr lang="en-US" sz="2800" b="1" dirty="0" err="1">
                          <a:solidFill>
                            <a:srgbClr val="C00000"/>
                          </a:solidFill>
                          <a:effectLst/>
                          <a:latin typeface="Times New Roman" panose="02020603050405020304" pitchFamily="18" charset="0"/>
                          <a:ea typeface="MS Mincho"/>
                          <a:cs typeface="Times New Roman" panose="02020603050405020304" pitchFamily="18" charset="0"/>
                        </a:rPr>
                        <a:t>văn</a:t>
                      </a:r>
                      <a:r>
                        <a:rPr lang="en-US" sz="2800" b="1" dirty="0">
                          <a:solidFill>
                            <a:srgbClr val="C00000"/>
                          </a:solidFill>
                          <a:effectLst/>
                          <a:latin typeface="Times New Roman" panose="02020603050405020304" pitchFamily="18" charset="0"/>
                          <a:ea typeface="MS Mincho"/>
                          <a:cs typeface="Times New Roman" panose="02020603050405020304" pitchFamily="18" charset="0"/>
                        </a:rPr>
                        <a:t> </a:t>
                      </a:r>
                      <a:r>
                        <a:rPr lang="en-US" sz="2800" b="1" dirty="0" err="1">
                          <a:solidFill>
                            <a:srgbClr val="C00000"/>
                          </a:solidFill>
                          <a:effectLst/>
                          <a:latin typeface="Times New Roman" panose="02020603050405020304" pitchFamily="18" charset="0"/>
                          <a:ea typeface="MS Mincho"/>
                          <a:cs typeface="Times New Roman" panose="02020603050405020304" pitchFamily="18" charset="0"/>
                        </a:rPr>
                        <a:t>bản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800" b="1" dirty="0" err="1">
                          <a:solidFill>
                            <a:srgbClr val="C00000"/>
                          </a:solidFill>
                          <a:effectLst/>
                          <a:latin typeface="Times New Roman" panose="02020603050405020304" pitchFamily="18" charset="0"/>
                          <a:ea typeface="MS Mincho"/>
                          <a:cs typeface="Times New Roman" panose="02020603050405020304" pitchFamily="18" charset="0"/>
                        </a:rPr>
                        <a:t>Đặc</a:t>
                      </a:r>
                      <a:r>
                        <a:rPr lang="en-US" sz="2800" b="1" dirty="0">
                          <a:solidFill>
                            <a:srgbClr val="C00000"/>
                          </a:solidFill>
                          <a:effectLst/>
                          <a:latin typeface="Times New Roman" panose="02020603050405020304" pitchFamily="18" charset="0"/>
                          <a:ea typeface="MS Mincho"/>
                          <a:cs typeface="Times New Roman" panose="02020603050405020304" pitchFamily="18" charset="0"/>
                        </a:rPr>
                        <a:t> </a:t>
                      </a:r>
                      <a:r>
                        <a:rPr lang="en-US" sz="2800" b="1" dirty="0" err="1">
                          <a:solidFill>
                            <a:srgbClr val="C00000"/>
                          </a:solidFill>
                          <a:effectLst/>
                          <a:latin typeface="Times New Roman" panose="02020603050405020304" pitchFamily="18" charset="0"/>
                          <a:ea typeface="MS Mincho"/>
                          <a:cs typeface="Times New Roman" panose="02020603050405020304" pitchFamily="18" charset="0"/>
                        </a:rPr>
                        <a:t>sắc</a:t>
                      </a:r>
                      <a:r>
                        <a:rPr lang="en-US" sz="2800" b="1" dirty="0">
                          <a:solidFill>
                            <a:srgbClr val="C00000"/>
                          </a:solidFill>
                          <a:effectLst/>
                          <a:latin typeface="Times New Roman" panose="02020603050405020304" pitchFamily="18" charset="0"/>
                          <a:ea typeface="MS Mincho"/>
                          <a:cs typeface="Times New Roman" panose="02020603050405020304" pitchFamily="18" charset="0"/>
                        </a:rPr>
                        <a:t> </a:t>
                      </a:r>
                      <a:r>
                        <a:rPr lang="en-US" sz="2800" b="1" dirty="0" err="1">
                          <a:solidFill>
                            <a:srgbClr val="C00000"/>
                          </a:solidFill>
                          <a:effectLst/>
                          <a:latin typeface="Times New Roman" panose="02020603050405020304" pitchFamily="18" charset="0"/>
                          <a:ea typeface="MS Mincho"/>
                          <a:cs typeface="Times New Roman" panose="02020603050405020304" pitchFamily="18" charset="0"/>
                        </a:rPr>
                        <a:t>nội</a:t>
                      </a:r>
                      <a:r>
                        <a:rPr lang="en-US" sz="2800" b="1" dirty="0">
                          <a:solidFill>
                            <a:srgbClr val="C00000"/>
                          </a:solidFill>
                          <a:effectLst/>
                          <a:latin typeface="Times New Roman" panose="02020603050405020304" pitchFamily="18" charset="0"/>
                          <a:ea typeface="MS Mincho"/>
                          <a:cs typeface="Times New Roman" panose="02020603050405020304" pitchFamily="18" charset="0"/>
                        </a:rPr>
                        <a:t> dung</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b="1">
                          <a:solidFill>
                            <a:srgbClr val="C00000"/>
                          </a:solidFill>
                          <a:effectLst/>
                          <a:latin typeface="Times New Roman" panose="02020603050405020304" pitchFamily="18" charset="0"/>
                          <a:ea typeface="MS Mincho"/>
                          <a:cs typeface="Times New Roman" panose="02020603050405020304" pitchFamily="18" charset="0"/>
                        </a:rPr>
                        <a:t>Đặc sắc nghệ thuật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334143749"/>
                  </a:ext>
                </a:extLst>
              </a:tr>
              <a:tr h="0">
                <a:tc>
                  <a:txBody>
                    <a:bodyPr/>
                    <a:lstStyle/>
                    <a:p>
                      <a:pPr>
                        <a:lnSpc>
                          <a:spcPct val="115000"/>
                        </a:lnSpc>
                        <a:spcAft>
                          <a:spcPts val="0"/>
                        </a:spcAft>
                      </a:pPr>
                      <a:r>
                        <a:rPr lang="en-US" sz="2800" b="1" i="1" dirty="0" err="1">
                          <a:solidFill>
                            <a:srgbClr val="0D0D0D"/>
                          </a:solidFill>
                          <a:effectLst/>
                          <a:latin typeface="Times New Roman" panose="02020603050405020304" pitchFamily="18" charset="0"/>
                          <a:ea typeface="MS Mincho"/>
                          <a:cs typeface="Times New Roman" panose="02020603050405020304" pitchFamily="18" charset="0"/>
                        </a:rPr>
                        <a:t>Đâm</a:t>
                      </a:r>
                      <a:r>
                        <a:rPr lang="en-US" sz="2800" b="1" i="1" dirty="0">
                          <a:solidFill>
                            <a:srgbClr val="0D0D0D"/>
                          </a:solidFill>
                          <a:effectLst/>
                          <a:latin typeface="Times New Roman" panose="02020603050405020304" pitchFamily="18" charset="0"/>
                          <a:ea typeface="MS Mincho"/>
                          <a:cs typeface="Times New Roman" panose="02020603050405020304" pitchFamily="18" charset="0"/>
                        </a:rPr>
                        <a:t> nay </a:t>
                      </a:r>
                      <a:r>
                        <a:rPr lang="en-US" sz="2800" b="1" i="1" dirty="0" err="1">
                          <a:solidFill>
                            <a:srgbClr val="0D0D0D"/>
                          </a:solidFill>
                          <a:effectLst/>
                          <a:latin typeface="Times New Roman" panose="02020603050405020304" pitchFamily="18" charset="0"/>
                          <a:ea typeface="MS Mincho"/>
                          <a:cs typeface="Times New Roman" panose="02020603050405020304" pitchFamily="18" charset="0"/>
                        </a:rPr>
                        <a:t>Bác</a:t>
                      </a:r>
                      <a:r>
                        <a:rPr lang="en-US" sz="2800" b="1"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b="1" i="1" dirty="0" err="1">
                          <a:solidFill>
                            <a:srgbClr val="0D0D0D"/>
                          </a:solidFill>
                          <a:effectLst/>
                          <a:latin typeface="Times New Roman" panose="02020603050405020304" pitchFamily="18" charset="0"/>
                          <a:ea typeface="MS Mincho"/>
                          <a:cs typeface="Times New Roman" panose="02020603050405020304" pitchFamily="18" charset="0"/>
                        </a:rPr>
                        <a:t>không</a:t>
                      </a:r>
                      <a:r>
                        <a:rPr lang="en-US" sz="2800" b="1"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b="1" i="1" dirty="0" err="1">
                          <a:solidFill>
                            <a:srgbClr val="0D0D0D"/>
                          </a:solidFill>
                          <a:effectLst/>
                          <a:latin typeface="Times New Roman" panose="02020603050405020304" pitchFamily="18" charset="0"/>
                          <a:ea typeface="MS Mincho"/>
                          <a:cs typeface="Times New Roman" panose="02020603050405020304" pitchFamily="18" charset="0"/>
                        </a:rPr>
                        <a:t>ngủ</a:t>
                      </a:r>
                      <a:r>
                        <a:rPr lang="en-US" sz="2800" b="1"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b="1" dirty="0">
                          <a:solidFill>
                            <a:srgbClr val="0D0D0D"/>
                          </a:solidFill>
                          <a:effectLst/>
                          <a:latin typeface="Times New Roman" panose="02020603050405020304" pitchFamily="18" charset="0"/>
                          <a:ea typeface="MS Mincho"/>
                          <a:cs typeface="Times New Roman" panose="02020603050405020304" pitchFamily="18" charset="0"/>
                        </a:rPr>
                        <a:t>(Minh </a:t>
                      </a:r>
                      <a:r>
                        <a:rPr lang="en-US" sz="2800" b="1" dirty="0" err="1">
                          <a:solidFill>
                            <a:srgbClr val="0D0D0D"/>
                          </a:solidFill>
                          <a:effectLst/>
                          <a:latin typeface="Times New Roman" panose="02020603050405020304" pitchFamily="18" charset="0"/>
                          <a:ea typeface="MS Mincho"/>
                          <a:cs typeface="Times New Roman" panose="02020603050405020304" pitchFamily="18" charset="0"/>
                        </a:rPr>
                        <a:t>Huệ</a:t>
                      </a:r>
                      <a:r>
                        <a:rPr lang="en-US" sz="2800" b="1" dirty="0">
                          <a:solidFill>
                            <a:srgbClr val="0D0D0D"/>
                          </a:solidFill>
                          <a:effectLst/>
                          <a:latin typeface="Times New Roman" panose="02020603050405020304" pitchFamily="18" charset="0"/>
                          <a:ea typeface="MS Mincho"/>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800" b="1">
                          <a:solidFill>
                            <a:srgbClr val="0D0D0D"/>
                          </a:solidFill>
                          <a:effectLst/>
                          <a:latin typeface="Times New Roman" panose="02020603050405020304" pitchFamily="18" charset="0"/>
                          <a:ea typeface="MS Mincho"/>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132629822"/>
                  </a:ext>
                </a:extLst>
              </a:tr>
              <a:tr h="0">
                <a:tc>
                  <a:txBody>
                    <a:bodyPr/>
                    <a:lstStyle/>
                    <a:p>
                      <a:pPr>
                        <a:lnSpc>
                          <a:spcPct val="115000"/>
                        </a:lnSpc>
                        <a:spcAft>
                          <a:spcPts val="0"/>
                        </a:spcAft>
                      </a:pPr>
                      <a:r>
                        <a:rPr lang="en-US" sz="2800" b="1" i="1" dirty="0" err="1">
                          <a:solidFill>
                            <a:srgbClr val="0D0D0D"/>
                          </a:solidFill>
                          <a:effectLst/>
                          <a:latin typeface="Times New Roman" panose="02020603050405020304" pitchFamily="18" charset="0"/>
                          <a:ea typeface="MS Mincho"/>
                          <a:cs typeface="Times New Roman" panose="02020603050405020304" pitchFamily="18" charset="0"/>
                        </a:rPr>
                        <a:t>Lượm</a:t>
                      </a:r>
                      <a:r>
                        <a:rPr lang="en-US" sz="2800" b="1"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b="1" dirty="0">
                          <a:solidFill>
                            <a:srgbClr val="0D0D0D"/>
                          </a:solidFill>
                          <a:effectLst/>
                          <a:latin typeface="Times New Roman" panose="02020603050405020304" pitchFamily="18" charset="0"/>
                          <a:ea typeface="MS Mincho"/>
                          <a:cs typeface="Times New Roman" panose="02020603050405020304" pitchFamily="18" charset="0"/>
                        </a:rPr>
                        <a:t>(</a:t>
                      </a:r>
                      <a:r>
                        <a:rPr lang="en-US" sz="2800" b="1" dirty="0" err="1">
                          <a:solidFill>
                            <a:srgbClr val="0D0D0D"/>
                          </a:solidFill>
                          <a:effectLst/>
                          <a:latin typeface="Times New Roman" panose="02020603050405020304" pitchFamily="18" charset="0"/>
                          <a:ea typeface="MS Mincho"/>
                          <a:cs typeface="Times New Roman" panose="02020603050405020304" pitchFamily="18" charset="0"/>
                        </a:rPr>
                        <a:t>Tố</a:t>
                      </a: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b="1" dirty="0" err="1">
                          <a:solidFill>
                            <a:srgbClr val="0D0D0D"/>
                          </a:solidFill>
                          <a:effectLst/>
                          <a:latin typeface="Times New Roman" panose="02020603050405020304" pitchFamily="18" charset="0"/>
                          <a:ea typeface="MS Mincho"/>
                          <a:cs typeface="Times New Roman" panose="02020603050405020304" pitchFamily="18" charset="0"/>
                        </a:rPr>
                        <a:t>Hữu</a:t>
                      </a:r>
                      <a:r>
                        <a:rPr lang="en-US" sz="2800" b="1" dirty="0">
                          <a:solidFill>
                            <a:srgbClr val="0D0D0D"/>
                          </a:solidFill>
                          <a:effectLst/>
                          <a:latin typeface="Times New Roman" panose="02020603050405020304" pitchFamily="18" charset="0"/>
                          <a:ea typeface="MS Mincho"/>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800" b="1">
                          <a:solidFill>
                            <a:srgbClr val="0D0D0D"/>
                          </a:solidFill>
                          <a:effectLst/>
                          <a:latin typeface="Times New Roman" panose="02020603050405020304" pitchFamily="18" charset="0"/>
                          <a:ea typeface="MS Mincho"/>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800" b="1">
                          <a:solidFill>
                            <a:srgbClr val="0D0D0D"/>
                          </a:solidFill>
                          <a:effectLst/>
                          <a:latin typeface="Times New Roman" panose="02020603050405020304" pitchFamily="18" charset="0"/>
                          <a:ea typeface="MS Mincho"/>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925236430"/>
                  </a:ext>
                </a:extLst>
              </a:tr>
              <a:tr h="0">
                <a:tc>
                  <a:txBody>
                    <a:bodyPr/>
                    <a:lstStyle/>
                    <a:p>
                      <a:pPr>
                        <a:lnSpc>
                          <a:spcPct val="115000"/>
                        </a:lnSpc>
                        <a:spcAft>
                          <a:spcPts val="0"/>
                        </a:spcAft>
                      </a:pPr>
                      <a:r>
                        <a:rPr lang="en-US" sz="2800" b="1" i="1" dirty="0" err="1">
                          <a:solidFill>
                            <a:srgbClr val="0D0D0D"/>
                          </a:solidFill>
                          <a:effectLst/>
                          <a:latin typeface="Times New Roman" panose="02020603050405020304" pitchFamily="18" charset="0"/>
                          <a:ea typeface="MS Mincho"/>
                          <a:cs typeface="Times New Roman" panose="02020603050405020304" pitchFamily="18" charset="0"/>
                        </a:rPr>
                        <a:t>Gấu</a:t>
                      </a:r>
                      <a:r>
                        <a:rPr lang="en-US" sz="2800" b="1" i="1" dirty="0">
                          <a:solidFill>
                            <a:srgbClr val="0D0D0D"/>
                          </a:solidFill>
                          <a:effectLst/>
                          <a:latin typeface="Times New Roman" panose="02020603050405020304" pitchFamily="18" charset="0"/>
                          <a:ea typeface="MS Mincho"/>
                          <a:cs typeface="Times New Roman" panose="02020603050405020304" pitchFamily="18" charset="0"/>
                        </a:rPr>
                        <a:t> con </a:t>
                      </a:r>
                      <a:r>
                        <a:rPr lang="en-US" sz="2800" b="1" i="1" dirty="0" err="1">
                          <a:solidFill>
                            <a:srgbClr val="0D0D0D"/>
                          </a:solidFill>
                          <a:effectLst/>
                          <a:latin typeface="Times New Roman" panose="02020603050405020304" pitchFamily="18" charset="0"/>
                          <a:ea typeface="MS Mincho"/>
                          <a:cs typeface="Times New Roman" panose="02020603050405020304" pitchFamily="18" charset="0"/>
                        </a:rPr>
                        <a:t>chân</a:t>
                      </a:r>
                      <a:r>
                        <a:rPr lang="en-US" sz="2800" b="1"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b="1" i="1" dirty="0" err="1">
                          <a:solidFill>
                            <a:srgbClr val="0D0D0D"/>
                          </a:solidFill>
                          <a:effectLst/>
                          <a:latin typeface="Times New Roman" panose="02020603050405020304" pitchFamily="18" charset="0"/>
                          <a:ea typeface="MS Mincho"/>
                          <a:cs typeface="Times New Roman" panose="02020603050405020304" pitchFamily="18" charset="0"/>
                        </a:rPr>
                        <a:t>vòng</a:t>
                      </a:r>
                      <a:r>
                        <a:rPr lang="en-US" sz="2800" b="1"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b="1" i="1" dirty="0" err="1">
                          <a:solidFill>
                            <a:srgbClr val="0D0D0D"/>
                          </a:solidFill>
                          <a:effectLst/>
                          <a:latin typeface="Times New Roman" panose="02020603050405020304" pitchFamily="18" charset="0"/>
                          <a:ea typeface="MS Mincho"/>
                          <a:cs typeface="Times New Roman" panose="02020603050405020304" pitchFamily="18" charset="0"/>
                        </a:rPr>
                        <a:t>kiềng</a:t>
                      </a:r>
                      <a:r>
                        <a:rPr lang="en-US" sz="2800" b="1"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b="1" dirty="0">
                          <a:solidFill>
                            <a:srgbClr val="0D0D0D"/>
                          </a:solidFill>
                          <a:effectLst/>
                          <a:latin typeface="Times New Roman" panose="02020603050405020304" pitchFamily="18" charset="0"/>
                          <a:ea typeface="MS Mincho"/>
                          <a:cs typeface="Times New Roman" panose="02020603050405020304" pitchFamily="18" charset="0"/>
                        </a:rPr>
                        <a:t>(U-</a:t>
                      </a:r>
                      <a:r>
                        <a:rPr lang="en-US" sz="2800" b="1" dirty="0" err="1">
                          <a:solidFill>
                            <a:srgbClr val="0D0D0D"/>
                          </a:solidFill>
                          <a:effectLst/>
                          <a:latin typeface="Times New Roman" panose="02020603050405020304" pitchFamily="18" charset="0"/>
                          <a:ea typeface="MS Mincho"/>
                          <a:cs typeface="Times New Roman" panose="02020603050405020304" pitchFamily="18" charset="0"/>
                        </a:rPr>
                        <a:t>xa</a:t>
                      </a:r>
                      <a:r>
                        <a:rPr lang="en-US" sz="2800" b="1" dirty="0">
                          <a:solidFill>
                            <a:srgbClr val="0D0D0D"/>
                          </a:solidFill>
                          <a:effectLst/>
                          <a:latin typeface="Times New Roman" panose="02020603050405020304" pitchFamily="18" charset="0"/>
                          <a:ea typeface="MS Mincho"/>
                          <a:cs typeface="Times New Roman" panose="02020603050405020304" pitchFamily="18" charset="0"/>
                        </a:rPr>
                        <a:t>-</a:t>
                      </a:r>
                      <a:r>
                        <a:rPr lang="en-US" sz="2800" b="1" dirty="0" err="1">
                          <a:solidFill>
                            <a:srgbClr val="0D0D0D"/>
                          </a:solidFill>
                          <a:effectLst/>
                          <a:latin typeface="Times New Roman" panose="02020603050405020304" pitchFamily="18" charset="0"/>
                          <a:ea typeface="MS Mincho"/>
                          <a:cs typeface="Times New Roman" panose="02020603050405020304" pitchFamily="18" charset="0"/>
                        </a:rPr>
                        <a:t>chốp</a:t>
                      </a:r>
                      <a:r>
                        <a:rPr lang="en-US" sz="2800" b="1" dirty="0">
                          <a:solidFill>
                            <a:srgbClr val="0D0D0D"/>
                          </a:solidFill>
                          <a:effectLst/>
                          <a:latin typeface="Times New Roman" panose="02020603050405020304" pitchFamily="18" charset="0"/>
                          <a:ea typeface="MS Mincho"/>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334502257"/>
                  </a:ext>
                </a:extLst>
              </a:tr>
            </a:tbl>
          </a:graphicData>
        </a:graphic>
      </p:graphicFrame>
      <p:sp>
        <p:nvSpPr>
          <p:cNvPr id="4" name="TextBox 3"/>
          <p:cNvSpPr txBox="1"/>
          <p:nvPr/>
        </p:nvSpPr>
        <p:spPr>
          <a:xfrm>
            <a:off x="4581034" y="1550172"/>
            <a:ext cx="3029932" cy="523220"/>
          </a:xfrm>
          <a:prstGeom prst="rect">
            <a:avLst/>
          </a:prstGeom>
          <a:noFill/>
        </p:spPr>
        <p:txBody>
          <a:bodyPr wrap="none" rtlCol="0">
            <a:spAutoFit/>
          </a:bodyPr>
          <a:lstStyle/>
          <a:p>
            <a:r>
              <a:rPr lang="en-US" sz="2800" b="1" dirty="0" smtClean="0">
                <a:latin typeface="Times New Roman" panose="02020603050405020304" pitchFamily="18" charset="0"/>
                <a:cs typeface="Times New Roman" panose="02020603050405020304" pitchFamily="18" charset="0"/>
              </a:rPr>
              <a:t>PHIẾU HỌC TẬP</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7185124"/>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8508"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tab pos="1028700" algn="l"/>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NÓI VÀ NGHE</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TRÌNH BÀY Ý KIẾN VỀ MỘT VẤN ĐỀ</a:t>
            </a:r>
            <a:endParaRPr kumimoji="0" lang="en-US" sz="24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p:cNvPicPr>
            <a:picLocks noChangeAspect="1"/>
          </p:cNvPicPr>
          <p:nvPr/>
        </p:nvPicPr>
        <p:blipFill>
          <a:blip r:embed="rId11"/>
          <a:srcRect l="28794" t="100000" r="66874" b="-161"/>
          <a:stretch>
            <a:fillRect/>
          </a:stretch>
        </p:blipFill>
        <p:spPr>
          <a:xfrm>
            <a:off x="3632405" y="6162428"/>
            <a:ext cx="346588" cy="7378"/>
          </a:xfrm>
          <a:custGeom>
            <a:avLst/>
            <a:gdLst>
              <a:gd name="connsiteX0" fmla="*/ 0 w 346588"/>
              <a:gd name="connsiteY0" fmla="*/ 0 h 7378"/>
              <a:gd name="connsiteX1" fmla="*/ 346588 w 346588"/>
              <a:gd name="connsiteY1" fmla="*/ 0 h 7378"/>
              <a:gd name="connsiteX2" fmla="*/ 173294 w 346588"/>
              <a:gd name="connsiteY2" fmla="*/ 7378 h 7378"/>
              <a:gd name="connsiteX3" fmla="*/ 0 w 346588"/>
              <a:gd name="connsiteY3" fmla="*/ 0 h 7378"/>
            </a:gdLst>
            <a:ahLst/>
            <a:cxnLst>
              <a:cxn ang="0">
                <a:pos x="connsiteX0" y="connsiteY0"/>
              </a:cxn>
              <a:cxn ang="0">
                <a:pos x="connsiteX1" y="connsiteY1"/>
              </a:cxn>
              <a:cxn ang="0">
                <a:pos x="connsiteX2" y="connsiteY2"/>
              </a:cxn>
              <a:cxn ang="0">
                <a:pos x="connsiteX3" y="connsiteY3"/>
              </a:cxn>
            </a:cxnLst>
            <a:rect l="l" t="t" r="r" b="b"/>
            <a:pathLst>
              <a:path w="346588" h="7378">
                <a:moveTo>
                  <a:pt x="0" y="0"/>
                </a:moveTo>
                <a:lnTo>
                  <a:pt x="346588" y="0"/>
                </a:lnTo>
                <a:lnTo>
                  <a:pt x="173294" y="7378"/>
                </a:lnTo>
                <a:lnTo>
                  <a:pt x="0" y="0"/>
                </a:lnTo>
                <a:close/>
              </a:path>
            </a:pathLst>
          </a:custGeom>
        </p:spPr>
      </p:pic>
      <p:sp>
        <p:nvSpPr>
          <p:cNvPr id="3" name="Rectangle 2"/>
          <p:cNvSpPr/>
          <p:nvPr/>
        </p:nvSpPr>
        <p:spPr>
          <a:xfrm>
            <a:off x="4933243" y="873529"/>
            <a:ext cx="209223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VẬN</a:t>
            </a:r>
            <a:r>
              <a:rPr kumimoji="0" lang="en-US" sz="28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DỤNG</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12"/>
          <a:stretch>
            <a:fillRect/>
          </a:stretch>
        </p:blipFill>
        <p:spPr>
          <a:xfrm>
            <a:off x="972906" y="2190158"/>
            <a:ext cx="3511574" cy="2630291"/>
          </a:xfrm>
          <a:prstGeom prst="ellipse">
            <a:avLst/>
          </a:prstGeom>
          <a:ln>
            <a:noFill/>
          </a:ln>
          <a:effectLst>
            <a:outerShdw blurRad="107950" dist="12700" dir="5400000" algn="ctr">
              <a:srgbClr val="000000"/>
            </a:outerShdw>
            <a:softEdge rad="112500"/>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 name="Rectangle 5"/>
          <p:cNvSpPr/>
          <p:nvPr/>
        </p:nvSpPr>
        <p:spPr>
          <a:xfrm>
            <a:off x="4916829" y="1954067"/>
            <a:ext cx="6096000" cy="3025700"/>
          </a:xfrm>
          <a:prstGeom prst="rect">
            <a:avLst/>
          </a:prstGeom>
        </p:spPr>
        <p:txBody>
          <a:bodyPr>
            <a:spAutoFit/>
          </a:bodyPr>
          <a:lstStyle/>
          <a:p>
            <a:pPr algn="just">
              <a:lnSpc>
                <a:spcPct val="115000"/>
              </a:lnSpc>
              <a:spcAft>
                <a:spcPts val="0"/>
              </a:spcAft>
            </a:pPr>
            <a:r>
              <a:rPr lang="vi-VN" sz="2800" b="1" u="sng" dirty="0">
                <a:solidFill>
                  <a:srgbClr val="0D0D0D"/>
                </a:solidFill>
                <a:latin typeface="Times New Roman" panose="02020603050405020304" pitchFamily="18" charset="0"/>
                <a:ea typeface="Times New Roman" panose="02020603050405020304" pitchFamily="18" charset="0"/>
              </a:rPr>
              <a:t>Bài tập 1</a:t>
            </a:r>
            <a:r>
              <a:rPr lang="vi-VN" sz="2800" b="1" dirty="0">
                <a:solidFill>
                  <a:srgbClr val="0D0D0D"/>
                </a:solidFill>
                <a:latin typeface="Times New Roman" panose="02020603050405020304" pitchFamily="18" charset="0"/>
                <a:ea typeface="Times New Roman" panose="02020603050405020304" pitchFamily="18" charset="0"/>
              </a:rPr>
              <a:t>:</a:t>
            </a:r>
            <a:r>
              <a:rPr lang="vi-VN" sz="2800" dirty="0">
                <a:solidFill>
                  <a:srgbClr val="0D0D0D"/>
                </a:solidFill>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Sưu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tầm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chứa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yếu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tố</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miêu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Chỉ</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yếu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tố</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miêu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đó</a:t>
            </a:r>
            <a:r>
              <a:rPr lang="en-US" sz="2800" dirty="0">
                <a:latin typeface="Times New Roman" panose="02020603050405020304" pitchFamily="18" charset="0"/>
                <a:ea typeface="Times New Roman" panose="02020603050405020304" pitchFamily="18" charset="0"/>
              </a:rPr>
              <a:t>.</a:t>
            </a:r>
          </a:p>
          <a:p>
            <a:pPr algn="just">
              <a:lnSpc>
                <a:spcPct val="115000"/>
              </a:lnSpc>
              <a:spcAft>
                <a:spcPts val="0"/>
              </a:spcAft>
            </a:pPr>
            <a:r>
              <a:rPr lang="vi-VN" sz="2800" b="1" u="sng" dirty="0">
                <a:latin typeface="Times New Roman" panose="02020603050405020304" pitchFamily="18" charset="0"/>
                <a:ea typeface="Times New Roman" panose="02020603050405020304" pitchFamily="18" charset="0"/>
              </a:rPr>
              <a:t>Bài tập 2</a:t>
            </a:r>
            <a:r>
              <a:rPr lang="vi-VN" sz="2800" b="1" dirty="0">
                <a:latin typeface="Times New Roman" panose="02020603050405020304" pitchFamily="18" charset="0"/>
                <a:ea typeface="Times New Roman" panose="02020603050405020304" pitchFamily="18" charset="0"/>
              </a:rPr>
              <a:t>:</a:t>
            </a:r>
            <a:r>
              <a:rPr lang="vi-VN" sz="2800" dirty="0">
                <a:latin typeface="Times New Roman" panose="02020603050405020304" pitchFamily="18" charset="0"/>
                <a:ea typeface="Times New Roman" panose="02020603050405020304" pitchFamily="18" charset="0"/>
              </a:rPr>
              <a:t> </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đoạn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nghĩ</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chứa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yếu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tố</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miêu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sưu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tầm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ở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tập</a:t>
            </a:r>
            <a:r>
              <a:rPr lang="en-US" sz="2800" dirty="0">
                <a:latin typeface="Times New Roman" panose="02020603050405020304" pitchFamily="18" charset="0"/>
                <a:ea typeface="Times New Roman" panose="02020603050405020304" pitchFamily="18" charset="0"/>
              </a:rPr>
              <a:t> 1.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71996348"/>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8508"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tab pos="1028700" algn="l"/>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NÓI VÀ NGHE</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TRÌNH BÀY Ý KIẾN VỀ MỘT VẤN ĐỀ</a:t>
            </a:r>
            <a:endParaRPr kumimoji="0" lang="en-US" sz="24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p:cNvPicPr>
            <a:picLocks noChangeAspect="1"/>
          </p:cNvPicPr>
          <p:nvPr/>
        </p:nvPicPr>
        <p:blipFill>
          <a:blip r:embed="rId11"/>
          <a:srcRect l="28794" t="100000" r="66874" b="-161"/>
          <a:stretch>
            <a:fillRect/>
          </a:stretch>
        </p:blipFill>
        <p:spPr>
          <a:xfrm>
            <a:off x="3632405" y="6162428"/>
            <a:ext cx="346588" cy="7378"/>
          </a:xfrm>
          <a:custGeom>
            <a:avLst/>
            <a:gdLst>
              <a:gd name="connsiteX0" fmla="*/ 0 w 346588"/>
              <a:gd name="connsiteY0" fmla="*/ 0 h 7378"/>
              <a:gd name="connsiteX1" fmla="*/ 346588 w 346588"/>
              <a:gd name="connsiteY1" fmla="*/ 0 h 7378"/>
              <a:gd name="connsiteX2" fmla="*/ 173294 w 346588"/>
              <a:gd name="connsiteY2" fmla="*/ 7378 h 7378"/>
              <a:gd name="connsiteX3" fmla="*/ 0 w 346588"/>
              <a:gd name="connsiteY3" fmla="*/ 0 h 7378"/>
            </a:gdLst>
            <a:ahLst/>
            <a:cxnLst>
              <a:cxn ang="0">
                <a:pos x="connsiteX0" y="connsiteY0"/>
              </a:cxn>
              <a:cxn ang="0">
                <a:pos x="connsiteX1" y="connsiteY1"/>
              </a:cxn>
              <a:cxn ang="0">
                <a:pos x="connsiteX2" y="connsiteY2"/>
              </a:cxn>
              <a:cxn ang="0">
                <a:pos x="connsiteX3" y="connsiteY3"/>
              </a:cxn>
            </a:cxnLst>
            <a:rect l="l" t="t" r="r" b="b"/>
            <a:pathLst>
              <a:path w="346588" h="7378">
                <a:moveTo>
                  <a:pt x="0" y="0"/>
                </a:moveTo>
                <a:lnTo>
                  <a:pt x="346588" y="0"/>
                </a:lnTo>
                <a:lnTo>
                  <a:pt x="173294" y="7378"/>
                </a:lnTo>
                <a:lnTo>
                  <a:pt x="0" y="0"/>
                </a:lnTo>
                <a:close/>
              </a:path>
            </a:pathLst>
          </a:custGeom>
        </p:spPr>
      </p:pic>
      <p:sp>
        <p:nvSpPr>
          <p:cNvPr id="3" name="Rectangle 2"/>
          <p:cNvSpPr/>
          <p:nvPr/>
        </p:nvSpPr>
        <p:spPr>
          <a:xfrm>
            <a:off x="4933243" y="873529"/>
            <a:ext cx="209223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VẬN DỤNG</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p:cNvPicPr>
            <a:picLocks noChangeAspect="1"/>
          </p:cNvPicPr>
          <p:nvPr/>
        </p:nvPicPr>
        <p:blipFill>
          <a:blip r:embed="rId12"/>
          <a:stretch>
            <a:fillRect/>
          </a:stretch>
        </p:blipFill>
        <p:spPr>
          <a:xfrm>
            <a:off x="8663601" y="2577389"/>
            <a:ext cx="2880699" cy="2880699"/>
          </a:xfrm>
          <a:prstGeom prst="ellipse">
            <a:avLst/>
          </a:prstGeom>
          <a:ln>
            <a:noFill/>
          </a:ln>
          <a:effectLst>
            <a:softEdge rad="112500"/>
          </a:effectLst>
        </p:spPr>
      </p:pic>
      <p:sp>
        <p:nvSpPr>
          <p:cNvPr id="17" name="Oval 16"/>
          <p:cNvSpPr/>
          <p:nvPr/>
        </p:nvSpPr>
        <p:spPr>
          <a:xfrm>
            <a:off x="3570382" y="1534553"/>
            <a:ext cx="5038536" cy="627981"/>
          </a:xfrm>
          <a:prstGeom prst="ellipse">
            <a:avLst/>
          </a:prstGeom>
          <a:gradFill rotWithShape="1">
            <a:gsLst>
              <a:gs pos="0">
                <a:srgbClr val="FEA022">
                  <a:satMod val="103000"/>
                  <a:lumMod val="102000"/>
                  <a:tint val="94000"/>
                </a:srgbClr>
              </a:gs>
              <a:gs pos="50000">
                <a:srgbClr val="FEA022">
                  <a:satMod val="110000"/>
                  <a:lumMod val="100000"/>
                  <a:shade val="100000"/>
                </a:srgbClr>
              </a:gs>
              <a:gs pos="100000">
                <a:srgbClr val="FEA022">
                  <a:lumMod val="99000"/>
                  <a:satMod val="120000"/>
                  <a:shade val="78000"/>
                </a:srgbClr>
              </a:gs>
            </a:gsLst>
            <a:lin ang="5400000" scaled="0"/>
          </a:gradFill>
          <a:ln w="6350" cap="flat" cmpd="sng" algn="ctr">
            <a:solidFill>
              <a:srgbClr val="FEA02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HƯỚNG DẪN TỰ HỌC</a:t>
            </a:r>
            <a:endParaRPr kumimoji="0" lang="en-US" sz="2400" b="0" i="0" u="none" strike="noStrike" kern="0" cap="none" spc="0" normalizeH="0" baseline="0" noProof="0" dirty="0">
              <a:ln>
                <a:noFill/>
              </a:ln>
              <a:solidFill>
                <a:sysClr val="window" lastClr="FFFFFF"/>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471948" y="2200287"/>
            <a:ext cx="8191653" cy="4219425"/>
          </a:xfrm>
          <a:prstGeom prst="rect">
            <a:avLst/>
          </a:prstGeom>
        </p:spPr>
        <p:txBody>
          <a:bodyPr wrap="square">
            <a:spAutoFit/>
          </a:bodyPr>
          <a:lstStyle/>
          <a:p>
            <a:pPr marL="342900" lvl="0" indent="-342900">
              <a:lnSpc>
                <a:spcPct val="115000"/>
              </a:lnSpc>
              <a:spcAft>
                <a:spcPts val="1200"/>
              </a:spcAft>
              <a:buSzPts val="1400"/>
              <a:buFont typeface="Times New Roman" panose="02020603050405020304" pitchFamily="18" charset="0"/>
              <a:buChar char="-"/>
            </a:pPr>
            <a:r>
              <a:rPr lang="vi-VN" sz="2400" dirty="0">
                <a:solidFill>
                  <a:srgbClr val="0D0D0D"/>
                </a:solidFill>
                <a:latin typeface="Times New Roman" panose="02020603050405020304" pitchFamily="18" charset="0"/>
                <a:ea typeface="Times New Roman" panose="02020603050405020304" pitchFamily="18" charset="0"/>
              </a:rPr>
              <a:t>Tìm hiểu thông tin về tác giả của các văn bản đã học: thu thập các nguồn tư liệu khác nhau như bài viết, ảnh, video,...</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Đọc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thêm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các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tác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phẩm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của</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cùng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tác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giả</a:t>
            </a:r>
            <a:r>
              <a:rPr lang="en-US" sz="2400" dirty="0">
                <a:solidFill>
                  <a:srgbClr val="0D0D0D"/>
                </a:solidFill>
                <a:latin typeface="Times New Roman" panose="02020603050405020304" pitchFamily="18" charset="0"/>
                <a:ea typeface="Times New Roman" panose="02020603050405020304" pitchFamily="18" charset="0"/>
              </a:rPr>
              <a:t>. </a:t>
            </a:r>
            <a:endParaRPr lang="en-US" sz="2400" dirty="0">
              <a:latin typeface="Times New Roman" panose="02020603050405020304" pitchFamily="18" charset="0"/>
              <a:ea typeface="Times New Roman" panose="02020603050405020304" pitchFamily="18" charset="0"/>
            </a:endParaRPr>
          </a:p>
          <a:p>
            <a:pPr marL="342900" lvl="0" indent="-342900">
              <a:spcAft>
                <a:spcPts val="1200"/>
              </a:spcAft>
              <a:buSzPts val="1400"/>
              <a:buFont typeface="Times New Roman" panose="02020603050405020304" pitchFamily="18" charset="0"/>
              <a:buChar char="-"/>
            </a:pPr>
            <a:r>
              <a:rPr lang="vi-VN" sz="2400" dirty="0">
                <a:solidFill>
                  <a:srgbClr val="0D0D0D"/>
                </a:solidFill>
                <a:latin typeface="Times New Roman" panose="02020603050405020304" pitchFamily="18" charset="0"/>
                <a:ea typeface="Times New Roman" panose="02020603050405020304" pitchFamily="18" charset="0"/>
              </a:rPr>
              <a:t>Từ các bài thơ thu thập được, nhận biết và chỉ ra tác dụng của một số yếu tố tự sự, miêu tả trong mỗi bài thơ.</a:t>
            </a:r>
            <a:endParaRPr lang="en-US" sz="2400" dirty="0">
              <a:latin typeface="Times New Roman" panose="02020603050405020304" pitchFamily="18" charset="0"/>
              <a:ea typeface="Times New Roman" panose="02020603050405020304" pitchFamily="18" charset="0"/>
            </a:endParaRPr>
          </a:p>
          <a:p>
            <a:pPr marL="342900" lvl="0" indent="-342900">
              <a:spcAft>
                <a:spcPts val="1200"/>
              </a:spcAft>
              <a:buSzPts val="1400"/>
              <a:buFont typeface="Times New Roman" panose="02020603050405020304" pitchFamily="18" charset="0"/>
              <a:buChar char="-"/>
            </a:pPr>
            <a:r>
              <a:rPr lang="vi-VN" sz="2400" dirty="0">
                <a:solidFill>
                  <a:srgbClr val="0D0D0D"/>
                </a:solidFill>
                <a:latin typeface="Times New Roman" panose="02020603050405020304" pitchFamily="18" charset="0"/>
                <a:ea typeface="Times New Roman" panose="02020603050405020304" pitchFamily="18" charset="0"/>
              </a:rPr>
              <a:t>Thử làm một bài thơ ngắn có yếu tố tự sự, miêu tả (đề tài và thể thơ tự chọn).</a:t>
            </a:r>
            <a:endParaRPr lang="en-US" sz="2400" dirty="0">
              <a:latin typeface="Times New Roman" panose="02020603050405020304" pitchFamily="18" charset="0"/>
              <a:ea typeface="Times New Roman" panose="02020603050405020304" pitchFamily="18" charset="0"/>
            </a:endParaRPr>
          </a:p>
          <a:p>
            <a:pPr marL="342900" lvl="0" indent="-342900">
              <a:spcAft>
                <a:spcPts val="1200"/>
              </a:spcAft>
              <a:buSzPts val="1400"/>
              <a:buFont typeface="Times New Roman" panose="02020603050405020304" pitchFamily="18" charset="0"/>
              <a:buChar char="-"/>
            </a:pP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Hệ</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thống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hoá</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kiến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thức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bài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học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bằng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sơ</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đồ</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tư</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duy</a:t>
            </a:r>
            <a:r>
              <a:rPr lang="en-US" sz="2400" dirty="0">
                <a:solidFill>
                  <a:srgbClr val="0D0D0D"/>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marL="342900" lvl="0" indent="-342900" algn="just">
              <a:lnSpc>
                <a:spcPct val="115000"/>
              </a:lnSpc>
              <a:spcAft>
                <a:spcPts val="0"/>
              </a:spcAft>
              <a:buSzPts val="1400"/>
              <a:buFont typeface="Times New Roman" panose="02020603050405020304" pitchFamily="18" charset="0"/>
              <a:buChar char="-"/>
            </a:pPr>
            <a:r>
              <a:rPr lang="vi-VN"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Chuẩn</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bị</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bài</a:t>
            </a:r>
            <a:r>
              <a:rPr lang="en-US" sz="2400" b="1">
                <a:latin typeface="Times New Roman" panose="02020603050405020304" pitchFamily="18" charset="0"/>
                <a:ea typeface="Times New Roman" panose="02020603050405020304" pitchFamily="18" charset="0"/>
              </a:rPr>
              <a:t> </a:t>
            </a:r>
            <a:r>
              <a:rPr lang="en-US" sz="2400" b="1" smtClean="0">
                <a:latin typeface="Times New Roman" panose="02020603050405020304" pitchFamily="18" charset="0"/>
                <a:ea typeface="Times New Roman" panose="02020603050405020304" pitchFamily="18" charset="0"/>
              </a:rPr>
              <a:t>8 </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Văn</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bản</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nghị</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luận</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Nghị</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luận</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xã</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hội</a:t>
            </a:r>
            <a:r>
              <a:rPr lang="en-US" sz="2400" b="1"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032766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7480"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92100" algn="l" defTabSz="91440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Văn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bản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1: ĐÊM NAY BÁC KHÔNG NGỦ </a:t>
            </a:r>
            <a:endPar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Segoe UI" panose="020B0502040204020203" pitchFamily="34" charset="0"/>
              <a:cs typeface="+mn-cs"/>
            </a:endParaRPr>
          </a:p>
          <a:p>
            <a:pPr marL="0" marR="0" lvl="0" indent="292100" algn="l" defTabSz="91440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Minh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Huệ</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14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4332528" y="911497"/>
            <a:ext cx="369998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ĐỌC HIỂU VĂN 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791012" y="1439430"/>
            <a:ext cx="8256106" cy="523220"/>
          </a:xfrm>
          <a:prstGeom prst="rect">
            <a:avLst/>
          </a:prstGeom>
        </p:spPr>
        <p:txBody>
          <a:bodyPr wrap="none">
            <a:spAutoFit/>
          </a:bodyPr>
          <a:lstStyle/>
          <a:p>
            <a:pPr marL="0" marR="18288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ảnh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Bác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Hồ</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qua cảm nhận của anh đội viên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9" name="Picture 18"/>
          <p:cNvPicPr>
            <a:picLocks noChangeAspect="1"/>
          </p:cNvPicPr>
          <p:nvPr/>
        </p:nvPicPr>
        <p:blipFill>
          <a:blip r:embed="rId11"/>
          <a:stretch>
            <a:fillRect/>
          </a:stretch>
        </p:blipFill>
        <p:spPr>
          <a:xfrm>
            <a:off x="4332528" y="2541699"/>
            <a:ext cx="3511586" cy="271127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0" name="Rectangle 19"/>
          <p:cNvSpPr/>
          <p:nvPr/>
        </p:nvSpPr>
        <p:spPr>
          <a:xfrm>
            <a:off x="7844114" y="2007244"/>
            <a:ext cx="3674786" cy="1815882"/>
          </a:xfrm>
          <a:prstGeom prst="rect">
            <a:avLst/>
          </a:prstGeom>
        </p:spPr>
        <p:txBody>
          <a:bodyPr wrap="square">
            <a:spAutoFit/>
          </a:bodyPr>
          <a:lstStyle/>
          <a:p>
            <a:pPr marL="457200" marR="182880" lvl="0" indent="-457200" algn="just">
              <a:spcAft>
                <a:spcPts val="0"/>
              </a:spcAft>
              <a:buFont typeface="Wingdings" panose="05000000000000000000" pitchFamily="2" charset="2"/>
              <a:buChar char="v"/>
              <a:tabLst>
                <a:tab pos="228600" algn="l"/>
              </a:tabLst>
            </a:pPr>
            <a:r>
              <a:rPr lang="en-US" sz="2800" b="1" dirty="0" err="1">
                <a:solidFill>
                  <a:srgbClr val="0D0D0D"/>
                </a:solidFill>
                <a:latin typeface="Times New Roman" panose="02020603050405020304" pitchFamily="18" charset="0"/>
                <a:ea typeface="Times New Roman" panose="02020603050405020304" pitchFamily="18" charset="0"/>
              </a:rPr>
              <a:t>Thời</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gian</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không</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gian</a:t>
            </a:r>
            <a:r>
              <a:rPr lang="en-US" sz="2800" b="1" dirty="0">
                <a:solidFill>
                  <a:srgbClr val="0D0D0D"/>
                </a:solidFill>
                <a:latin typeface="Times New Roman" panose="02020603050405020304" pitchFamily="18" charset="0"/>
                <a:ea typeface="Times New Roman" panose="02020603050405020304" pitchFamily="18" charset="0"/>
              </a:rPr>
              <a: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Trời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khuya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bên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bếp</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lửa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mưa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lều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xơ</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xác</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pic>
        <p:nvPicPr>
          <p:cNvPr id="22" name="Picture 21"/>
          <p:cNvPicPr>
            <a:picLocks noChangeAspect="1"/>
          </p:cNvPicPr>
          <p:nvPr/>
        </p:nvPicPr>
        <p:blipFill>
          <a:blip r:embed="rId12"/>
          <a:stretch>
            <a:fillRect/>
          </a:stretch>
        </p:blipFill>
        <p:spPr>
          <a:xfrm>
            <a:off x="7274089" y="1995342"/>
            <a:ext cx="570025" cy="570025"/>
          </a:xfrm>
          <a:prstGeom prst="rect">
            <a:avLst/>
          </a:prstGeom>
        </p:spPr>
      </p:pic>
      <p:sp>
        <p:nvSpPr>
          <p:cNvPr id="23" name="Rectangle 22"/>
          <p:cNvSpPr/>
          <p:nvPr/>
        </p:nvSpPr>
        <p:spPr>
          <a:xfrm>
            <a:off x="494070" y="2115554"/>
            <a:ext cx="4138141" cy="1384995"/>
          </a:xfrm>
          <a:prstGeom prst="rect">
            <a:avLst/>
          </a:prstGeom>
        </p:spPr>
        <p:txBody>
          <a:bodyPr wrap="square">
            <a:spAutoFit/>
          </a:bodyPr>
          <a:lstStyle/>
          <a:p>
            <a:pPr marL="457200" marR="182880" lvl="0" indent="-457200" algn="just">
              <a:spcAft>
                <a:spcPts val="0"/>
              </a:spcAft>
              <a:buFont typeface="Wingdings" panose="05000000000000000000" pitchFamily="2" charset="2"/>
              <a:buChar char="v"/>
              <a:tabLst>
                <a:tab pos="228600" algn="l"/>
              </a:tabLst>
            </a:pPr>
            <a:r>
              <a:rPr lang="en-US" sz="2800" b="1" dirty="0" err="1">
                <a:solidFill>
                  <a:srgbClr val="0D0D0D"/>
                </a:solidFill>
                <a:latin typeface="Times New Roman" panose="02020603050405020304" pitchFamily="18" charset="0"/>
                <a:ea typeface="Times New Roman" panose="02020603050405020304" pitchFamily="18" charset="0"/>
              </a:rPr>
              <a:t>Cử</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chỉ</a:t>
            </a:r>
            <a:r>
              <a:rPr lang="en-US" sz="2800" b="1" dirty="0">
                <a:solidFill>
                  <a:srgbClr val="0D0D0D"/>
                </a:solidFill>
                <a:latin typeface="Times New Roman" panose="02020603050405020304" pitchFamily="18" charset="0"/>
                <a:ea typeface="Times New Roman" panose="02020603050405020304" pitchFamily="18" charset="0"/>
              </a:rPr>
              <a: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Đốt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lửa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dém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chăn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nhón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chân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nhẹ</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nhàng</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24" name="Rectangle 23"/>
          <p:cNvSpPr/>
          <p:nvPr/>
        </p:nvSpPr>
        <p:spPr>
          <a:xfrm>
            <a:off x="494070" y="3823126"/>
            <a:ext cx="3838458" cy="2246769"/>
          </a:xfrm>
          <a:prstGeom prst="rect">
            <a:avLst/>
          </a:prstGeom>
        </p:spPr>
        <p:txBody>
          <a:bodyPr wrap="square">
            <a:spAutoFit/>
          </a:bodyPr>
          <a:lstStyle/>
          <a:p>
            <a:pPr marL="457200" marR="182880" lvl="0" indent="-457200" algn="just">
              <a:spcAft>
                <a:spcPts val="0"/>
              </a:spcAft>
              <a:buFont typeface="Wingdings" panose="05000000000000000000" pitchFamily="2" charset="2"/>
              <a:buChar char="v"/>
              <a:tabLst>
                <a:tab pos="228600" algn="l"/>
              </a:tabLst>
            </a:pPr>
            <a:r>
              <a:rPr lang="en-US" sz="2800" b="1" dirty="0" err="1">
                <a:solidFill>
                  <a:srgbClr val="0D0D0D"/>
                </a:solidFill>
                <a:latin typeface="Times New Roman" panose="02020603050405020304" pitchFamily="18" charset="0"/>
                <a:ea typeface="Times New Roman" panose="02020603050405020304" pitchFamily="18" charset="0"/>
              </a:rPr>
              <a:t>Hình</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dáng</a:t>
            </a:r>
            <a:r>
              <a:rPr lang="en-US" sz="2800" b="1" dirty="0">
                <a:solidFill>
                  <a:srgbClr val="0D0D0D"/>
                </a:solidFill>
                <a:latin typeface="Times New Roman" panose="02020603050405020304" pitchFamily="18" charset="0"/>
                <a:ea typeface="Times New Roman" panose="02020603050405020304" pitchFamily="18" charset="0"/>
              </a:rPr>
              <a: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vẻ</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mặt</a:t>
            </a:r>
            <a:r>
              <a:rPr lang="en-US" sz="2800" dirty="0">
                <a:solidFill>
                  <a:srgbClr val="0D0D0D"/>
                </a:solidFill>
                <a:latin typeface="Times New Roman" panose="02020603050405020304" pitchFamily="18" charset="0"/>
                <a:ea typeface="Times New Roman" panose="02020603050405020304" pitchFamily="18" charset="0"/>
              </a:rPr>
              <a:t> </a:t>
            </a:r>
            <a:r>
              <a:rPr lang="en-US" sz="2800" u="sng" dirty="0" err="1">
                <a:solidFill>
                  <a:srgbClr val="0D0D0D"/>
                </a:solidFill>
                <a:latin typeface="Times New Roman" panose="02020603050405020304" pitchFamily="18" charset="0"/>
                <a:ea typeface="Times New Roman" panose="02020603050405020304" pitchFamily="18" charset="0"/>
              </a:rPr>
              <a:t>trầm</a:t>
            </a:r>
            <a:r>
              <a:rPr lang="en-US" sz="2800" u="sng" dirty="0">
                <a:solidFill>
                  <a:srgbClr val="0D0D0D"/>
                </a:solidFill>
                <a:latin typeface="Times New Roman" panose="02020603050405020304" pitchFamily="18" charset="0"/>
                <a:ea typeface="Times New Roman" panose="02020603050405020304" pitchFamily="18" charset="0"/>
              </a:rPr>
              <a:t> </a:t>
            </a:r>
            <a:r>
              <a:rPr lang="en-US" sz="2800" u="sng" dirty="0" err="1">
                <a:solidFill>
                  <a:srgbClr val="0D0D0D"/>
                </a:solidFill>
                <a:latin typeface="Times New Roman" panose="02020603050405020304" pitchFamily="18" charset="0"/>
                <a:ea typeface="Times New Roman" panose="02020603050405020304" pitchFamily="18" charset="0"/>
              </a:rPr>
              <a:t>ngâm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mái</a:t>
            </a:r>
            <a:r>
              <a:rPr lang="en-US" sz="2800" dirty="0">
                <a:solidFill>
                  <a:srgbClr val="0D0D0D"/>
                </a:solidFill>
                <a:latin typeface="Times New Roman" panose="02020603050405020304" pitchFamily="18" charset="0"/>
                <a:ea typeface="Times New Roman" panose="02020603050405020304" pitchFamily="18" charset="0"/>
              </a:rPr>
              <a:t> </a:t>
            </a:r>
            <a:r>
              <a:rPr lang="en-US" sz="2800" u="sng" dirty="0" err="1">
                <a:solidFill>
                  <a:srgbClr val="0D0D0D"/>
                </a:solidFill>
                <a:latin typeface="Times New Roman" panose="02020603050405020304" pitchFamily="18" charset="0"/>
                <a:ea typeface="Times New Roman" panose="02020603050405020304" pitchFamily="18" charset="0"/>
              </a:rPr>
              <a:t>tóc</a:t>
            </a:r>
            <a:r>
              <a:rPr lang="en-US" sz="2800" u="sng" dirty="0">
                <a:solidFill>
                  <a:srgbClr val="0D0D0D"/>
                </a:solidFill>
                <a:latin typeface="Times New Roman" panose="02020603050405020304" pitchFamily="18" charset="0"/>
                <a:ea typeface="Times New Roman" panose="02020603050405020304" pitchFamily="18" charset="0"/>
              </a:rPr>
              <a:t> </a:t>
            </a:r>
            <a:r>
              <a:rPr lang="en-US" sz="2800" u="sng" dirty="0" err="1">
                <a:solidFill>
                  <a:srgbClr val="0D0D0D"/>
                </a:solidFill>
                <a:latin typeface="Times New Roman" panose="02020603050405020304" pitchFamily="18" charset="0"/>
                <a:ea typeface="Times New Roman" panose="02020603050405020304" pitchFamily="18" charset="0"/>
              </a:rPr>
              <a:t>bạc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ngồi</a:t>
            </a:r>
            <a:r>
              <a:rPr lang="en-US" sz="2800" dirty="0">
                <a:solidFill>
                  <a:srgbClr val="0D0D0D"/>
                </a:solidFill>
                <a:latin typeface="Times New Roman" panose="02020603050405020304" pitchFamily="18" charset="0"/>
                <a:ea typeface="Times New Roman" panose="02020603050405020304" pitchFamily="18" charset="0"/>
              </a:rPr>
              <a:t> </a:t>
            </a:r>
            <a:r>
              <a:rPr lang="en-US" sz="2800" u="sng" dirty="0" err="1">
                <a:solidFill>
                  <a:srgbClr val="0D0D0D"/>
                </a:solidFill>
                <a:latin typeface="Times New Roman" panose="02020603050405020304" pitchFamily="18" charset="0"/>
                <a:ea typeface="Times New Roman" panose="02020603050405020304" pitchFamily="18" charset="0"/>
              </a:rPr>
              <a:t>đinh</a:t>
            </a:r>
            <a:r>
              <a:rPr lang="en-US" sz="2800" u="sng" dirty="0">
                <a:solidFill>
                  <a:srgbClr val="0D0D0D"/>
                </a:solidFill>
                <a:latin typeface="Times New Roman" panose="02020603050405020304" pitchFamily="18" charset="0"/>
                <a:ea typeface="Times New Roman" panose="02020603050405020304" pitchFamily="18" charset="0"/>
              </a:rPr>
              <a:t> </a:t>
            </a:r>
            <a:r>
              <a:rPr lang="en-US" sz="2800" u="sng" dirty="0" err="1">
                <a:solidFill>
                  <a:srgbClr val="0D0D0D"/>
                </a:solidFill>
                <a:latin typeface="Times New Roman" panose="02020603050405020304" pitchFamily="18" charset="0"/>
                <a:ea typeface="Times New Roman" panose="02020603050405020304" pitchFamily="18" charset="0"/>
              </a:rPr>
              <a:t>ninh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chòm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râu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im</a:t>
            </a:r>
            <a:r>
              <a:rPr lang="en-US" sz="2800" dirty="0">
                <a:solidFill>
                  <a:srgbClr val="0D0D0D"/>
                </a:solidFill>
                <a:latin typeface="Times New Roman" panose="02020603050405020304" pitchFamily="18" charset="0"/>
                <a:ea typeface="Times New Roman" panose="02020603050405020304" pitchFamily="18" charset="0"/>
              </a:rPr>
              <a:t> </a:t>
            </a:r>
            <a:r>
              <a:rPr lang="en-US" sz="2800" u="sng" dirty="0" err="1">
                <a:solidFill>
                  <a:srgbClr val="0D0D0D"/>
                </a:solidFill>
                <a:latin typeface="Times New Roman" panose="02020603050405020304" pitchFamily="18" charset="0"/>
                <a:ea typeface="Times New Roman" panose="02020603050405020304" pitchFamily="18" charset="0"/>
              </a:rPr>
              <a:t>phăng</a:t>
            </a:r>
            <a:r>
              <a:rPr lang="en-US" sz="2800" u="sng" dirty="0">
                <a:solidFill>
                  <a:srgbClr val="0D0D0D"/>
                </a:solidFill>
                <a:latin typeface="Times New Roman" panose="02020603050405020304" pitchFamily="18" charset="0"/>
                <a:ea typeface="Times New Roman" panose="02020603050405020304" pitchFamily="18" charset="0"/>
              </a:rPr>
              <a:t> </a:t>
            </a:r>
            <a:r>
              <a:rPr lang="en-US" sz="2800" u="sng" dirty="0" err="1">
                <a:solidFill>
                  <a:srgbClr val="0D0D0D"/>
                </a:solidFill>
                <a:latin typeface="Times New Roman" panose="02020603050405020304" pitchFamily="18" charset="0"/>
                <a:ea typeface="Times New Roman" panose="02020603050405020304" pitchFamily="18" charset="0"/>
              </a:rPr>
              <a:t>phắc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cao</a:t>
            </a:r>
            <a:r>
              <a:rPr lang="en-US" sz="2800" dirty="0">
                <a:solidFill>
                  <a:srgbClr val="0D0D0D"/>
                </a:solidFill>
                <a:latin typeface="Times New Roman" panose="02020603050405020304" pitchFamily="18" charset="0"/>
                <a:ea typeface="Times New Roman" panose="02020603050405020304" pitchFamily="18" charset="0"/>
              </a:rPr>
              <a:t> </a:t>
            </a:r>
            <a:r>
              <a:rPr lang="en-US" sz="2800" u="sng" dirty="0" err="1">
                <a:solidFill>
                  <a:srgbClr val="0D0D0D"/>
                </a:solidFill>
                <a:latin typeface="Times New Roman" panose="02020603050405020304" pitchFamily="18" charset="0"/>
                <a:ea typeface="Times New Roman" panose="02020603050405020304" pitchFamily="18" charset="0"/>
              </a:rPr>
              <a:t>lồng</a:t>
            </a:r>
            <a:r>
              <a:rPr lang="en-US" sz="2800" u="sng" dirty="0">
                <a:solidFill>
                  <a:srgbClr val="0D0D0D"/>
                </a:solidFill>
                <a:latin typeface="Times New Roman" panose="02020603050405020304" pitchFamily="18" charset="0"/>
                <a:ea typeface="Times New Roman" panose="02020603050405020304" pitchFamily="18" charset="0"/>
              </a:rPr>
              <a:t> </a:t>
            </a:r>
            <a:r>
              <a:rPr lang="en-US" sz="2800" u="sng" dirty="0" err="1" smtClean="0">
                <a:solidFill>
                  <a:srgbClr val="0D0D0D"/>
                </a:solidFill>
                <a:latin typeface="Times New Roman" panose="02020603050405020304" pitchFamily="18" charset="0"/>
                <a:ea typeface="Times New Roman" panose="02020603050405020304" pitchFamily="18" charset="0"/>
              </a:rPr>
              <a:t>lộng</a:t>
            </a:r>
            <a:r>
              <a:rPr lang="en-US" sz="2800" u="sng" dirty="0" smtClean="0">
                <a:solidFill>
                  <a:srgbClr val="0D0D0D"/>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25" name="Rectangle 24"/>
          <p:cNvSpPr/>
          <p:nvPr/>
        </p:nvSpPr>
        <p:spPr>
          <a:xfrm>
            <a:off x="7900486" y="4074839"/>
            <a:ext cx="3562042" cy="1815882"/>
          </a:xfrm>
          <a:prstGeom prst="rect">
            <a:avLst/>
          </a:prstGeom>
        </p:spPr>
        <p:txBody>
          <a:bodyPr wrap="square">
            <a:spAutoFit/>
          </a:bodyPr>
          <a:lstStyle/>
          <a:p>
            <a:pPr marL="457200" marR="182880" indent="-457200" algn="just">
              <a:spcAft>
                <a:spcPts val="0"/>
              </a:spcAft>
              <a:buFont typeface="Wingdings" panose="05000000000000000000" pitchFamily="2" charset="2"/>
              <a:buChar char="v"/>
            </a:pPr>
            <a:r>
              <a:rPr lang="en-US" sz="2800" b="1" dirty="0" err="1">
                <a:solidFill>
                  <a:srgbClr val="0D0D0D"/>
                </a:solidFill>
                <a:latin typeface="Times New Roman" panose="02020603050405020304" pitchFamily="18" charset="0"/>
                <a:ea typeface="Times New Roman" panose="02020603050405020304" pitchFamily="18" charset="0"/>
              </a:rPr>
              <a:t>Lời</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nói</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tâm</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tư</a:t>
            </a:r>
            <a:r>
              <a:rPr lang="en-US" sz="2800" b="1" dirty="0">
                <a:solidFill>
                  <a:srgbClr val="0D0D0D"/>
                </a:solidFill>
                <a:latin typeface="Times New Roman" panose="02020603050405020304" pitchFamily="18" charset="0"/>
                <a:ea typeface="Times New Roman" panose="02020603050405020304" pitchFamily="18" charset="0"/>
              </a:rPr>
              <a: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không</a:t>
            </a:r>
            <a:r>
              <a:rPr lang="en-US" sz="2800" dirty="0">
                <a:solidFill>
                  <a:srgbClr val="0D0D0D"/>
                </a:solidFill>
                <a:latin typeface="Times New Roman" panose="02020603050405020304" pitchFamily="18" charset="0"/>
                <a:ea typeface="Times New Roman" panose="02020603050405020304" pitchFamily="18" charset="0"/>
              </a:rPr>
              <a:t> an </a:t>
            </a:r>
            <a:r>
              <a:rPr lang="en-US" sz="2800" dirty="0" err="1">
                <a:solidFill>
                  <a:srgbClr val="0D0D0D"/>
                </a:solidFill>
                <a:latin typeface="Times New Roman" panose="02020603050405020304" pitchFamily="18" charset="0"/>
                <a:ea typeface="Times New Roman" panose="02020603050405020304" pitchFamily="18" charset="0"/>
              </a:rPr>
              <a:t>lòng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thương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đoàn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dân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công</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3748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par>
                                <p:cTn id="8" presetID="42"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0"/>
                                        <p:tgtEl>
                                          <p:spTgt spid="22"/>
                                        </p:tgtEl>
                                      </p:cBhvr>
                                    </p:animEffect>
                                    <p:anim calcmode="lin" valueType="num">
                                      <p:cBhvr>
                                        <p:cTn id="11" dur="1000" fill="hold"/>
                                        <p:tgtEl>
                                          <p:spTgt spid="22"/>
                                        </p:tgtEl>
                                        <p:attrNameLst>
                                          <p:attrName>ppt_x</p:attrName>
                                        </p:attrNameLst>
                                      </p:cBhvr>
                                      <p:tavLst>
                                        <p:tav tm="0">
                                          <p:val>
                                            <p:strVal val="#ppt_x"/>
                                          </p:val>
                                        </p:tav>
                                        <p:tav tm="100000">
                                          <p:val>
                                            <p:strVal val="#ppt_x"/>
                                          </p:val>
                                        </p:tav>
                                      </p:tavLst>
                                    </p:anim>
                                    <p:anim calcmode="lin" valueType="num">
                                      <p:cBhvr>
                                        <p:cTn id="1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circle(in)">
                                      <p:cBhvr>
                                        <p:cTn id="17" dur="20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circle(in)">
                                      <p:cBhvr>
                                        <p:cTn id="22" dur="20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circle(in)">
                                      <p:cBhvr>
                                        <p:cTn id="2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P spid="24" grpId="0"/>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7480"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92100" algn="l" defTabSz="91440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Văn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bản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1: ĐÊM NAY BÁC KHÔNG NGỦ </a:t>
            </a:r>
            <a:endPar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Segoe UI" panose="020B0502040204020203" pitchFamily="34" charset="0"/>
              <a:cs typeface="+mn-cs"/>
            </a:endParaRPr>
          </a:p>
          <a:p>
            <a:pPr marL="0" marR="0" lvl="0" indent="292100" algn="l" defTabSz="91440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Minh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Huệ</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14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4332528" y="911497"/>
            <a:ext cx="369998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ĐỌC HIỂU VĂN 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492631" y="1418278"/>
            <a:ext cx="7180427" cy="523220"/>
          </a:xfrm>
          <a:prstGeom prst="rect">
            <a:avLst/>
          </a:prstGeom>
        </p:spPr>
        <p:txBody>
          <a:bodyPr wrap="none">
            <a:spAutoFit/>
          </a:bodyPr>
          <a:lstStyle/>
          <a:p>
            <a:pPr marL="228600" marR="182880">
              <a:spcAft>
                <a:spcPts val="0"/>
              </a:spcAft>
            </a:pPr>
            <a:r>
              <a:rPr lang="en-US" sz="2800" b="1" dirty="0">
                <a:solidFill>
                  <a:srgbClr val="0070C0"/>
                </a:solidFill>
                <a:latin typeface="Times New Roman" panose="02020603050405020304" pitchFamily="18" charset="0"/>
                <a:ea typeface="Times New Roman" panose="02020603050405020304" pitchFamily="18" charset="0"/>
              </a:rPr>
              <a:t>3. </a:t>
            </a:r>
            <a:r>
              <a:rPr lang="en-US" sz="2800" b="1" dirty="0" err="1">
                <a:solidFill>
                  <a:srgbClr val="0070C0"/>
                </a:solidFill>
                <a:latin typeface="Times New Roman" panose="02020603050405020304" pitchFamily="18" charset="0"/>
                <a:ea typeface="Times New Roman" panose="02020603050405020304" pitchFamily="18" charset="0"/>
              </a:rPr>
              <a:t>Tình</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cảm</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của</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anh</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đội</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viên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dành</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cho</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Bác</a:t>
            </a:r>
            <a:endParaRPr lang="en-US" sz="2800"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898217" y="1905857"/>
            <a:ext cx="10382866" cy="954107"/>
          </a:xfrm>
          <a:prstGeom prst="rect">
            <a:avLst/>
          </a:prstGeom>
        </p:spPr>
        <p:txBody>
          <a:bodyPr wrap="square">
            <a:spAutoFit/>
          </a:bodyPr>
          <a:lstStyle/>
          <a:p>
            <a:pPr marL="457200" marR="182880" algn="ctr">
              <a:spcAft>
                <a:spcPts val="0"/>
              </a:spcAft>
            </a:pPr>
            <a:r>
              <a:rPr lang="en-US" sz="2800" b="1" dirty="0" smtClean="0">
                <a:solidFill>
                  <a:srgbClr val="FF0000"/>
                </a:solidFill>
                <a:latin typeface="Times New Roman" panose="02020603050405020304" pitchFamily="18" charset="0"/>
                <a:ea typeface="Times New Roman" panose="02020603050405020304" pitchFamily="18" charset="0"/>
              </a:rPr>
              <a:t>PHIẾU </a:t>
            </a:r>
            <a:r>
              <a:rPr lang="en-US" sz="2800" b="1" dirty="0">
                <a:solidFill>
                  <a:srgbClr val="FF0000"/>
                </a:solidFill>
                <a:latin typeface="Times New Roman" panose="02020603050405020304" pitchFamily="18" charset="0"/>
                <a:ea typeface="Times New Roman" panose="02020603050405020304" pitchFamily="18" charset="0"/>
              </a:rPr>
              <a:t>HỌC TẬP SỐ 02:</a:t>
            </a:r>
            <a:endParaRPr lang="en-US" sz="2800" dirty="0">
              <a:latin typeface="Times New Roman" panose="02020603050405020304" pitchFamily="18" charset="0"/>
              <a:ea typeface="Times New Roman" panose="02020603050405020304" pitchFamily="18" charset="0"/>
            </a:endParaRPr>
          </a:p>
          <a:p>
            <a:pPr marL="457200" marR="182880" algn="ctr">
              <a:spcAft>
                <a:spcPts val="0"/>
              </a:spcAft>
            </a:pPr>
            <a:r>
              <a:rPr lang="en-US" sz="2800" b="1" dirty="0" err="1">
                <a:solidFill>
                  <a:srgbClr val="FF0000"/>
                </a:solidFill>
                <a:latin typeface="Times New Roman" panose="02020603050405020304" pitchFamily="18" charset="0"/>
                <a:ea typeface="Times New Roman" panose="02020603050405020304" pitchFamily="18" charset="0"/>
              </a:rPr>
              <a:t>Tìm</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hiểu</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tình</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cảm</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của</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anh</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đội</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viên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dành</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cho</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Bác</a:t>
            </a:r>
            <a:endParaRPr lang="en-US" sz="2800" dirty="0">
              <a:effectLst/>
              <a:latin typeface="Times New Roman" panose="02020603050405020304" pitchFamily="18" charset="0"/>
              <a:ea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4209932335"/>
              </p:ext>
            </p:extLst>
          </p:nvPr>
        </p:nvGraphicFramePr>
        <p:xfrm>
          <a:off x="659372" y="3158451"/>
          <a:ext cx="10858499" cy="2453640"/>
        </p:xfrm>
        <a:graphic>
          <a:graphicData uri="http://schemas.openxmlformats.org/drawingml/2006/table">
            <a:tbl>
              <a:tblPr firstRow="1" firstCol="1" bandRow="1"/>
              <a:tblGrid>
                <a:gridCol w="2436827">
                  <a:extLst>
                    <a:ext uri="{9D8B030D-6E8A-4147-A177-3AD203B41FA5}">
                      <a16:colId xmlns:a16="http://schemas.microsoft.com/office/drawing/2014/main" xmlns="" val="1541792878"/>
                    </a:ext>
                  </a:extLst>
                </a:gridCol>
                <a:gridCol w="2300364">
                  <a:extLst>
                    <a:ext uri="{9D8B030D-6E8A-4147-A177-3AD203B41FA5}">
                      <a16:colId xmlns:a16="http://schemas.microsoft.com/office/drawing/2014/main" xmlns="" val="2135142488"/>
                    </a:ext>
                  </a:extLst>
                </a:gridCol>
                <a:gridCol w="3060654">
                  <a:extLst>
                    <a:ext uri="{9D8B030D-6E8A-4147-A177-3AD203B41FA5}">
                      <a16:colId xmlns:a16="http://schemas.microsoft.com/office/drawing/2014/main" xmlns="" val="3173643411"/>
                    </a:ext>
                  </a:extLst>
                </a:gridCol>
                <a:gridCol w="3060654">
                  <a:extLst>
                    <a:ext uri="{9D8B030D-6E8A-4147-A177-3AD203B41FA5}">
                      <a16:colId xmlns:a16="http://schemas.microsoft.com/office/drawing/2014/main" xmlns="" val="552458649"/>
                    </a:ext>
                  </a:extLst>
                </a:gridCol>
              </a:tblGrid>
              <a:tr h="0">
                <a:tc gridSpan="2">
                  <a:txBody>
                    <a:bodyPr/>
                    <a:lstStyle/>
                    <a:p>
                      <a:pPr marL="91440" marR="182880" algn="ctr">
                        <a:lnSpc>
                          <a:spcPct val="115000"/>
                        </a:lnSpc>
                        <a:spcAft>
                          <a:spcPts val="0"/>
                        </a:spcAft>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tc hMerge="1">
                  <a:txBody>
                    <a:bodyPr/>
                    <a:lstStyle/>
                    <a:p>
                      <a:endParaRPr lang="en-US"/>
                    </a:p>
                  </a:txBody>
                  <a:tcPr/>
                </a:tc>
                <a:tc>
                  <a:txBody>
                    <a:bodyPr/>
                    <a:lstStyle/>
                    <a:p>
                      <a:pPr marL="91440" marR="182880">
                        <a:lnSpc>
                          <a:spcPct val="115000"/>
                        </a:lnSpc>
                        <a:spcAft>
                          <a:spcPts val="0"/>
                        </a:spcAft>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Lần thứ 1</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91440" marR="182880">
                        <a:lnSpc>
                          <a:spcPct val="115000"/>
                        </a:lnSpc>
                        <a:spcAft>
                          <a:spcPts val="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1 + 2)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tc>
                  <a:txBody>
                    <a:bodyPr/>
                    <a:lstStyle/>
                    <a:p>
                      <a:pPr marL="91440" marR="182880">
                        <a:lnSpc>
                          <a:spcPct val="115000"/>
                        </a:lnSpc>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Lần thứ 3</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pPr marL="91440" marR="182880">
                        <a:lnSpc>
                          <a:spcPct val="115000"/>
                        </a:lnSpc>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(Nhóm 3 + 4)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extLst>
                  <a:ext uri="{0D108BD9-81ED-4DB2-BD59-A6C34878D82A}">
                    <a16:rowId xmlns:a16="http://schemas.microsoft.com/office/drawing/2014/main" xmlns="" val="2570582257"/>
                  </a:ext>
                </a:extLst>
              </a:tr>
              <a:tr h="0">
                <a:tc gridSpan="2">
                  <a:txBody>
                    <a:bodyPr/>
                    <a:lstStyle/>
                    <a:p>
                      <a:pPr marL="91440" marR="182880">
                        <a:lnSpc>
                          <a:spcPct val="115000"/>
                        </a:lnSpc>
                        <a:spcAft>
                          <a:spcPts val="0"/>
                        </a:spcAft>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Chi tiết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91440" marR="182880">
                        <a:lnSpc>
                          <a:spcPct val="115000"/>
                        </a:lnSpc>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1440" marR="182880">
                        <a:lnSpc>
                          <a:spcPct val="115000"/>
                        </a:lnSpc>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461496172"/>
                  </a:ext>
                </a:extLst>
              </a:tr>
              <a:tr h="0">
                <a:tc rowSpan="2">
                  <a:txBody>
                    <a:bodyPr/>
                    <a:lstStyle/>
                    <a:p>
                      <a:pPr marL="91440" marR="182880">
                        <a:lnSpc>
                          <a:spcPct val="115000"/>
                        </a:lnSpc>
                        <a:spcAft>
                          <a:spcPts val="0"/>
                        </a:spcAft>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Cảm xúc,</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91440" marR="182880">
                        <a:lnSpc>
                          <a:spcPct val="115000"/>
                        </a:lnSpc>
                        <a:spcAft>
                          <a:spcPts val="0"/>
                        </a:spcAft>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Suy nghĩ</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1440" marR="182880">
                        <a:lnSpc>
                          <a:spcPct val="115000"/>
                        </a:lnSpc>
                        <a:spcAft>
                          <a:spcPts val="0"/>
                        </a:spcAft>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Giống nhau</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91440" marR="182880">
                        <a:lnSpc>
                          <a:spcPct val="115000"/>
                        </a:lnSpc>
                        <a:spcAft>
                          <a:spcPts val="0"/>
                        </a:spcAft>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xmlns="" val="2575134400"/>
                  </a:ext>
                </a:extLst>
              </a:tr>
              <a:tr h="0">
                <a:tc vMerge="1">
                  <a:txBody>
                    <a:bodyPr/>
                    <a:lstStyle/>
                    <a:p>
                      <a:endParaRPr lang="en-US"/>
                    </a:p>
                  </a:txBody>
                  <a:tcPr/>
                </a:tc>
                <a:tc>
                  <a:txBody>
                    <a:bodyPr/>
                    <a:lstStyle/>
                    <a:p>
                      <a:pPr marL="91440" marR="182880">
                        <a:lnSpc>
                          <a:spcPct val="115000"/>
                        </a:lnSpc>
                        <a:spcAft>
                          <a:spcPts val="0"/>
                        </a:spcAft>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Khác nhau</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1440" marR="182880">
                        <a:lnSpc>
                          <a:spcPct val="115000"/>
                        </a:lnSpc>
                        <a:spcAft>
                          <a:spcPts val="0"/>
                        </a:spcAft>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1440" marR="182880">
                        <a:lnSpc>
                          <a:spcPct val="115000"/>
                        </a:lnSpc>
                        <a:spcAft>
                          <a:spcPts val="0"/>
                        </a:spcAft>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956381909"/>
                  </a:ext>
                </a:extLst>
              </a:tr>
            </a:tbl>
          </a:graphicData>
        </a:graphic>
      </p:graphicFrame>
    </p:spTree>
    <p:extLst>
      <p:ext uri="{BB962C8B-B14F-4D97-AF65-F5344CB8AC3E}">
        <p14:creationId xmlns:p14="http://schemas.microsoft.com/office/powerpoint/2010/main" val="22591369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7480"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92100" algn="l" defTabSz="91440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Văn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bản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1: ĐÊM NAY BÁC KHÔNG NGỦ </a:t>
            </a:r>
            <a:endPar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Segoe UI" panose="020B0502040204020203" pitchFamily="34" charset="0"/>
              <a:cs typeface="+mn-cs"/>
            </a:endParaRPr>
          </a:p>
          <a:p>
            <a:pPr marL="0" marR="0" lvl="0" indent="292100" algn="l" defTabSz="91440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Minh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Huệ</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14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4332528" y="911497"/>
            <a:ext cx="369998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ĐỌC HIỂU VĂN 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492631" y="1418278"/>
            <a:ext cx="7180427" cy="523220"/>
          </a:xfrm>
          <a:prstGeom prst="rect">
            <a:avLst/>
          </a:prstGeom>
        </p:spPr>
        <p:txBody>
          <a:bodyPr wrap="none">
            <a:spAutoFit/>
          </a:bodyPr>
          <a:lstStyle/>
          <a:p>
            <a:pPr marL="228600" marR="18288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3.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Tình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cảm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anh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đội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viên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dành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cho</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Bác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60400" y="1918222"/>
            <a:ext cx="10858500" cy="4247317"/>
          </a:xfrm>
          <a:prstGeom prst="rect">
            <a:avLst/>
          </a:prstGeom>
        </p:spPr>
        <p:txBody>
          <a:bodyPr>
            <a:spAutoFit/>
          </a:bodyPr>
          <a:lstStyle/>
          <a:p>
            <a:pPr marR="182880" algn="just">
              <a:spcAft>
                <a:spcPts val="0"/>
              </a:spcAft>
            </a:pPr>
            <a:r>
              <a:rPr lang="en-US" sz="2700" b="1" dirty="0">
                <a:solidFill>
                  <a:srgbClr val="0D0D0D"/>
                </a:solidFill>
                <a:latin typeface="Times New Roman" panose="02020603050405020304" pitchFamily="18" charset="0"/>
                <a:ea typeface="Times New Roman" panose="02020603050405020304" pitchFamily="18" charset="0"/>
              </a:rPr>
              <a:t>* </a:t>
            </a:r>
            <a:r>
              <a:rPr lang="en-US" sz="2700" b="1" dirty="0" err="1">
                <a:solidFill>
                  <a:srgbClr val="0D0D0D"/>
                </a:solidFill>
                <a:latin typeface="Times New Roman" panose="02020603050405020304" pitchFamily="18" charset="0"/>
                <a:ea typeface="Times New Roman" panose="02020603050405020304" pitchFamily="18" charset="0"/>
              </a:rPr>
              <a:t>Lần</a:t>
            </a:r>
            <a:r>
              <a:rPr lang="en-US" sz="2700" b="1" dirty="0">
                <a:solidFill>
                  <a:srgbClr val="0D0D0D"/>
                </a:solidFill>
                <a:latin typeface="Times New Roman" panose="02020603050405020304" pitchFamily="18" charset="0"/>
                <a:ea typeface="Times New Roman" panose="02020603050405020304" pitchFamily="18" charset="0"/>
              </a:rPr>
              <a:t> </a:t>
            </a:r>
            <a:r>
              <a:rPr lang="en-US" sz="2700" b="1" dirty="0" err="1">
                <a:solidFill>
                  <a:srgbClr val="0D0D0D"/>
                </a:solidFill>
                <a:latin typeface="Times New Roman" panose="02020603050405020304" pitchFamily="18" charset="0"/>
                <a:ea typeface="Times New Roman" panose="02020603050405020304" pitchFamily="18" charset="0"/>
              </a:rPr>
              <a:t>thức</a:t>
            </a:r>
            <a:r>
              <a:rPr lang="en-US" sz="2700" b="1" dirty="0">
                <a:solidFill>
                  <a:srgbClr val="0D0D0D"/>
                </a:solidFill>
                <a:latin typeface="Times New Roman" panose="02020603050405020304" pitchFamily="18" charset="0"/>
                <a:ea typeface="Times New Roman" panose="02020603050405020304" pitchFamily="18" charset="0"/>
              </a:rPr>
              <a:t> </a:t>
            </a:r>
            <a:r>
              <a:rPr lang="en-US" sz="2700" b="1" dirty="0" err="1">
                <a:solidFill>
                  <a:srgbClr val="0D0D0D"/>
                </a:solidFill>
                <a:latin typeface="Times New Roman" panose="02020603050405020304" pitchFamily="18" charset="0"/>
                <a:ea typeface="Times New Roman" panose="02020603050405020304" pitchFamily="18" charset="0"/>
              </a:rPr>
              <a:t>dậy</a:t>
            </a:r>
            <a:r>
              <a:rPr lang="en-US" sz="2700" b="1" dirty="0">
                <a:solidFill>
                  <a:srgbClr val="0D0D0D"/>
                </a:solidFill>
                <a:latin typeface="Times New Roman" panose="02020603050405020304" pitchFamily="18" charset="0"/>
                <a:ea typeface="Times New Roman" panose="02020603050405020304" pitchFamily="18" charset="0"/>
              </a:rPr>
              <a:t> </a:t>
            </a:r>
            <a:r>
              <a:rPr lang="en-US" sz="2700" b="1" dirty="0" err="1">
                <a:solidFill>
                  <a:srgbClr val="0D0D0D"/>
                </a:solidFill>
                <a:latin typeface="Times New Roman" panose="02020603050405020304" pitchFamily="18" charset="0"/>
                <a:ea typeface="Times New Roman" panose="02020603050405020304" pitchFamily="18" charset="0"/>
              </a:rPr>
              <a:t>thứ</a:t>
            </a:r>
            <a:r>
              <a:rPr lang="en-US" sz="2700" b="1" dirty="0">
                <a:solidFill>
                  <a:srgbClr val="0D0D0D"/>
                </a:solidFill>
                <a:latin typeface="Times New Roman" panose="02020603050405020304" pitchFamily="18" charset="0"/>
                <a:ea typeface="Times New Roman" panose="02020603050405020304" pitchFamily="18" charset="0"/>
              </a:rPr>
              <a:t> </a:t>
            </a:r>
            <a:r>
              <a:rPr lang="en-US" sz="2700" b="1" dirty="0" err="1">
                <a:solidFill>
                  <a:srgbClr val="0D0D0D"/>
                </a:solidFill>
                <a:latin typeface="Times New Roman" panose="02020603050405020304" pitchFamily="18" charset="0"/>
                <a:ea typeface="Times New Roman" panose="02020603050405020304" pitchFamily="18" charset="0"/>
              </a:rPr>
              <a:t>nhất</a:t>
            </a:r>
            <a:r>
              <a:rPr lang="en-US" sz="2700" b="1" dirty="0">
                <a:solidFill>
                  <a:srgbClr val="0D0D0D"/>
                </a:solidFill>
                <a:latin typeface="Times New Roman" panose="02020603050405020304" pitchFamily="18" charset="0"/>
                <a:ea typeface="Times New Roman" panose="02020603050405020304" pitchFamily="18" charset="0"/>
              </a:rPr>
              <a:t>:</a:t>
            </a:r>
            <a:endParaRPr lang="en-US" sz="2700" dirty="0">
              <a:latin typeface="Times New Roman" panose="02020603050405020304" pitchFamily="18" charset="0"/>
              <a:ea typeface="Times New Roman" panose="02020603050405020304" pitchFamily="18" charset="0"/>
            </a:endParaRPr>
          </a:p>
          <a:p>
            <a:pPr marR="182880" algn="just">
              <a:spcAft>
                <a:spcPts val="0"/>
              </a:spcAft>
            </a:pP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Ngạc</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nhiên</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đến</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xúc</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động</a:t>
            </a:r>
            <a:r>
              <a:rPr lang="en-US" sz="2700" dirty="0">
                <a:solidFill>
                  <a:srgbClr val="0D0D0D"/>
                </a:solidFill>
                <a:latin typeface="Times New Roman" panose="02020603050405020304" pitchFamily="18" charset="0"/>
                <a:ea typeface="Times New Roman" panose="02020603050405020304" pitchFamily="18" charset="0"/>
              </a:rPr>
              <a:t>. </a:t>
            </a:r>
            <a:endParaRPr lang="en-US" sz="2700" dirty="0">
              <a:latin typeface="Times New Roman" panose="02020603050405020304" pitchFamily="18" charset="0"/>
              <a:ea typeface="Times New Roman" panose="02020603050405020304" pitchFamily="18" charset="0"/>
            </a:endParaRPr>
          </a:p>
          <a:p>
            <a:pPr marR="182880" algn="just">
              <a:spcAft>
                <a:spcPts val="0"/>
              </a:spcAft>
            </a:pP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Nhìn</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theo</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dõi</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những</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cử</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chỉ</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hành</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động</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của</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Bác</a:t>
            </a:r>
            <a:r>
              <a:rPr lang="en-US" sz="2700" dirty="0">
                <a:solidFill>
                  <a:srgbClr val="0D0D0D"/>
                </a:solidFill>
                <a:latin typeface="Times New Roman" panose="02020603050405020304" pitchFamily="18" charset="0"/>
                <a:ea typeface="Times New Roman" panose="02020603050405020304" pitchFamily="18" charset="0"/>
              </a:rPr>
              <a:t>.</a:t>
            </a:r>
            <a:endParaRPr lang="en-US" sz="2700" dirty="0">
              <a:latin typeface="Times New Roman" panose="02020603050405020304" pitchFamily="18" charset="0"/>
              <a:ea typeface="Times New Roman" panose="02020603050405020304" pitchFamily="18" charset="0"/>
            </a:endParaRPr>
          </a:p>
          <a:p>
            <a:pPr marR="182880" algn="just">
              <a:spcAft>
                <a:spcPts val="0"/>
              </a:spcAft>
            </a:pPr>
            <a:r>
              <a:rPr lang="en-US" sz="2700" dirty="0">
                <a:solidFill>
                  <a:srgbClr val="0D0D0D"/>
                </a:solidFill>
                <a:latin typeface="Times New Roman" panose="02020603050405020304" pitchFamily="18" charset="0"/>
                <a:ea typeface="Times New Roman" panose="02020603050405020304" pitchFamily="18" charset="0"/>
              </a:rPr>
              <a:t>-</a:t>
            </a:r>
            <a:r>
              <a:rPr lang="en-US" sz="2700" dirty="0" err="1">
                <a:solidFill>
                  <a:srgbClr val="0D0D0D"/>
                </a:solidFill>
                <a:latin typeface="Times New Roman" panose="02020603050405020304" pitchFamily="18" charset="0"/>
                <a:ea typeface="Times New Roman" panose="02020603050405020304" pitchFamily="18" charset="0"/>
              </a:rPr>
              <a:t>Trong</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trạng</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thái</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mơ</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màng</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Anh</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đội</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viên</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mơ</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màng</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Ấm</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hơn</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ngọn</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lửa</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hồng</a:t>
            </a:r>
            <a:r>
              <a:rPr lang="en-US" sz="2700" dirty="0">
                <a:solidFill>
                  <a:srgbClr val="0D0D0D"/>
                </a:solidFill>
                <a:latin typeface="Times New Roman" panose="02020603050405020304" pitchFamily="18" charset="0"/>
                <a:ea typeface="Times New Roman" panose="02020603050405020304" pitchFamily="18" charset="0"/>
              </a:rPr>
              <a:t>”</a:t>
            </a:r>
            <a:endParaRPr lang="en-US" sz="2700" dirty="0">
              <a:latin typeface="Times New Roman" panose="02020603050405020304" pitchFamily="18" charset="0"/>
              <a:ea typeface="Times New Roman" panose="02020603050405020304" pitchFamily="18" charset="0"/>
            </a:endParaRPr>
          </a:p>
          <a:p>
            <a:pPr marR="182880" algn="just">
              <a:spcAft>
                <a:spcPts val="0"/>
              </a:spcAft>
            </a:pPr>
            <a:r>
              <a:rPr lang="en-US" sz="2700" dirty="0">
                <a:solidFill>
                  <a:srgbClr val="0D0D0D"/>
                </a:solidFill>
                <a:latin typeface="Times New Roman" panose="02020603050405020304" pitchFamily="18" charset="0"/>
                <a:ea typeface="Times New Roman" panose="02020603050405020304" pitchFamily="18" charset="0"/>
              </a:rPr>
              <a:t>-&gt; </a:t>
            </a:r>
            <a:r>
              <a:rPr lang="en-US" sz="2700" dirty="0" err="1">
                <a:solidFill>
                  <a:srgbClr val="0D0D0D"/>
                </a:solidFill>
                <a:latin typeface="Times New Roman" panose="02020603050405020304" pitchFamily="18" charset="0"/>
                <a:ea typeface="Times New Roman" panose="02020603050405020304" pitchFamily="18" charset="0"/>
              </a:rPr>
              <a:t>Cảm</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nhận</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được</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sự</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lớn</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lao,vĩ</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đại</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nhưng</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lại</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hết</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sức</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gần</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gũi</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của</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vị</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lãnh</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tụ</a:t>
            </a:r>
            <a:r>
              <a:rPr lang="en-US" sz="2700" dirty="0">
                <a:solidFill>
                  <a:srgbClr val="0D0D0D"/>
                </a:solidFill>
                <a:latin typeface="Times New Roman" panose="02020603050405020304" pitchFamily="18" charset="0"/>
                <a:ea typeface="Times New Roman" panose="02020603050405020304" pitchFamily="18" charset="0"/>
              </a:rPr>
              <a:t>. </a:t>
            </a:r>
            <a:endParaRPr lang="en-US" sz="2700" dirty="0">
              <a:latin typeface="Times New Roman" panose="02020603050405020304" pitchFamily="18" charset="0"/>
              <a:ea typeface="Times New Roman" panose="02020603050405020304" pitchFamily="18" charset="0"/>
            </a:endParaRPr>
          </a:p>
          <a:p>
            <a:pPr marR="182880" algn="just">
              <a:spcAft>
                <a:spcPts val="0"/>
              </a:spcAft>
            </a:pP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Sự</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xúc</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động</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cao</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độ</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Thổn</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thức</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cả</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nỗi</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lòng</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và</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thốt</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lên</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Bác</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có</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lạnh</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lắm</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không</a:t>
            </a:r>
            <a:r>
              <a:rPr lang="en-US" sz="2700" dirty="0">
                <a:solidFill>
                  <a:srgbClr val="0D0D0D"/>
                </a:solidFill>
                <a:latin typeface="Times New Roman" panose="02020603050405020304" pitchFamily="18" charset="0"/>
                <a:ea typeface="Times New Roman" panose="02020603050405020304" pitchFamily="18" charset="0"/>
              </a:rPr>
              <a:t>?” </a:t>
            </a:r>
            <a:endParaRPr lang="en-US" sz="2700" dirty="0">
              <a:latin typeface="Times New Roman" panose="02020603050405020304" pitchFamily="18" charset="0"/>
              <a:ea typeface="Times New Roman" panose="02020603050405020304" pitchFamily="18" charset="0"/>
            </a:endParaRPr>
          </a:p>
          <a:p>
            <a:pPr marR="182880" algn="just">
              <a:spcAft>
                <a:spcPts val="0"/>
              </a:spcAft>
            </a:pPr>
            <a:r>
              <a:rPr lang="en-US" sz="2700" dirty="0" err="1">
                <a:solidFill>
                  <a:srgbClr val="0D0D0D"/>
                </a:solidFill>
                <a:latin typeface="Times New Roman" panose="02020603050405020304" pitchFamily="18" charset="0"/>
                <a:ea typeface="Times New Roman" panose="02020603050405020304" pitchFamily="18" charset="0"/>
              </a:rPr>
              <a:t>Nỗi</a:t>
            </a:r>
            <a:r>
              <a:rPr lang="en-US" sz="2700" dirty="0">
                <a:solidFill>
                  <a:srgbClr val="0D0D0D"/>
                </a:solidFill>
                <a:latin typeface="Times New Roman" panose="02020603050405020304" pitchFamily="18" charset="0"/>
                <a:ea typeface="Times New Roman" panose="02020603050405020304" pitchFamily="18" charset="0"/>
              </a:rPr>
              <a:t> lo </a:t>
            </a:r>
            <a:r>
              <a:rPr lang="en-US" sz="2700" dirty="0" err="1">
                <a:solidFill>
                  <a:srgbClr val="0D0D0D"/>
                </a:solidFill>
                <a:latin typeface="Times New Roman" panose="02020603050405020304" pitchFamily="18" charset="0"/>
                <a:ea typeface="Times New Roman" panose="02020603050405020304" pitchFamily="18" charset="0"/>
              </a:rPr>
              <a:t>bề</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bộn</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trong</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lòng</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về</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sức</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khỏe</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của</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Bác</a:t>
            </a:r>
            <a:endParaRPr lang="en-US" sz="2700" dirty="0">
              <a:latin typeface="Times New Roman" panose="02020603050405020304" pitchFamily="18" charset="0"/>
              <a:ea typeface="Times New Roman" panose="02020603050405020304" pitchFamily="18" charset="0"/>
            </a:endParaRPr>
          </a:p>
          <a:p>
            <a:pPr marR="182880" algn="just">
              <a:spcAft>
                <a:spcPts val="0"/>
              </a:spcAft>
            </a:pPr>
            <a:r>
              <a:rPr lang="en-US" sz="2700" dirty="0">
                <a:solidFill>
                  <a:srgbClr val="0D0D0D"/>
                </a:solidFill>
                <a:latin typeface="Times New Roman" panose="02020603050405020304" pitchFamily="18" charset="0"/>
                <a:ea typeface="Times New Roman" panose="02020603050405020304" pitchFamily="18" charset="0"/>
                <a:sym typeface="Wingdings" panose="05000000000000000000" pitchFamily="2" charset="2"/>
              </a:rPr>
              <a:t></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Thương</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yêu</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cảm</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phục</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ngưỡng</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mộ</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của</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anh</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trước</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tấm</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lòng</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của</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Bác</a:t>
            </a:r>
            <a:r>
              <a:rPr lang="en-US" sz="2700" dirty="0">
                <a:solidFill>
                  <a:srgbClr val="0D0D0D"/>
                </a:solidFill>
                <a:latin typeface="Times New Roman" panose="02020603050405020304" pitchFamily="18" charset="0"/>
                <a:ea typeface="Times New Roman" panose="02020603050405020304" pitchFamily="18" charset="0"/>
              </a:rPr>
              <a:t>.</a:t>
            </a:r>
            <a:endParaRPr lang="en-US" sz="27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0393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7480"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92100" algn="l" defTabSz="91440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Văn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bản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1: ĐÊM NAY BÁC KHÔNG NGỦ </a:t>
            </a:r>
            <a:endPar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Segoe UI" panose="020B0502040204020203" pitchFamily="34" charset="0"/>
              <a:cs typeface="+mn-cs"/>
            </a:endParaRPr>
          </a:p>
          <a:p>
            <a:pPr marL="0" marR="0" lvl="0" indent="292100" algn="l" defTabSz="91440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Minh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Huệ</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14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4332528" y="911497"/>
            <a:ext cx="369998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ĐỌC HIỂU VĂN 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492631" y="1418278"/>
            <a:ext cx="7180427" cy="523220"/>
          </a:xfrm>
          <a:prstGeom prst="rect">
            <a:avLst/>
          </a:prstGeom>
        </p:spPr>
        <p:txBody>
          <a:bodyPr wrap="none">
            <a:spAutoFit/>
          </a:bodyPr>
          <a:lstStyle/>
          <a:p>
            <a:pPr marL="228600" marR="18288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3.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Tình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cảm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anh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đội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viên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dành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cho</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Bác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660400" y="1918222"/>
            <a:ext cx="10858500" cy="4401205"/>
          </a:xfrm>
          <a:prstGeom prst="rect">
            <a:avLst/>
          </a:prstGeom>
        </p:spPr>
        <p:txBody>
          <a:bodyPr>
            <a:spAutoFit/>
          </a:bodyPr>
          <a:lstStyle/>
          <a:p>
            <a:pPr marR="182880" algn="just">
              <a:spcAft>
                <a:spcPts val="0"/>
              </a:spcAft>
            </a:pP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Lần</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thức</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dậy</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thứ</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ba</a:t>
            </a:r>
            <a:r>
              <a:rPr lang="en-US" sz="2800" b="1" dirty="0">
                <a:solidFill>
                  <a:srgbClr val="0D0D0D"/>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marR="182880" algn="just">
              <a:spcAft>
                <a:spcPts val="0"/>
              </a:spcAft>
            </a:pP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Hốt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hoảng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giật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mình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nằng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nặc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mời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ngủ</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marR="182880" algn="just">
              <a:spcAft>
                <a:spcPts val="0"/>
              </a:spcAft>
            </a:pP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Từ</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láy</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nằng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nặc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đảo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trật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tự</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ngôn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từ</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lặp</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lại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cụm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từ</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Mời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ngủ</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ơi</a:t>
            </a:r>
            <a:r>
              <a:rPr lang="en-US" sz="2800" dirty="0">
                <a:solidFill>
                  <a:srgbClr val="0D0D0D"/>
                </a:solidFill>
                <a:latin typeface="Times New Roman" panose="02020603050405020304" pitchFamily="18" charset="0"/>
                <a:ea typeface="Times New Roman" panose="02020603050405020304" pitchFamily="18" charset="0"/>
              </a:rPr>
              <a:t> !”, “</a:t>
            </a:r>
            <a:r>
              <a:rPr lang="en-US" sz="2800" dirty="0" err="1">
                <a:solidFill>
                  <a:srgbClr val="0D0D0D"/>
                </a:solidFill>
                <a:latin typeface="Times New Roman" panose="02020603050405020304" pitchFamily="18" charset="0"/>
                <a:ea typeface="Times New Roman" panose="02020603050405020304" pitchFamily="18" charset="0"/>
              </a:rPr>
              <a:t>Bác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ơi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Mời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ngủ</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marR="182880" algn="just">
              <a:spcAft>
                <a:spcPts val="0"/>
              </a:spcAft>
            </a:pPr>
            <a:r>
              <a:rPr lang="en-US" sz="2800" dirty="0">
                <a:solidFill>
                  <a:srgbClr val="0D0D0D"/>
                </a:solidFill>
                <a:latin typeface="Times New Roman" panose="02020603050405020304" pitchFamily="18" charset="0"/>
                <a:ea typeface="Times New Roman" panose="02020603050405020304" pitchFamily="18" charset="0"/>
                <a:sym typeface="Wingdings" panose="05000000000000000000" pitchFamily="2" charset="2"/>
              </a:rPr>
              <a: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Sự</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thiết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năn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nỉ</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tình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cảm</a:t>
            </a:r>
            <a:r>
              <a:rPr lang="en-US" sz="2800" dirty="0">
                <a:solidFill>
                  <a:srgbClr val="0D0D0D"/>
                </a:solidFill>
                <a:latin typeface="Times New Roman" panose="02020603050405020304" pitchFamily="18" charset="0"/>
                <a:ea typeface="Times New Roman" panose="02020603050405020304" pitchFamily="18" charset="0"/>
              </a:rPr>
              <a:t> lo </a:t>
            </a:r>
            <a:r>
              <a:rPr lang="en-US" sz="2800" dirty="0" err="1">
                <a:solidFill>
                  <a:srgbClr val="0D0D0D"/>
                </a:solidFill>
                <a:latin typeface="Times New Roman" panose="02020603050405020304" pitchFamily="18" charset="0"/>
                <a:ea typeface="Times New Roman" panose="02020603050405020304" pitchFamily="18" charset="0"/>
              </a:rPr>
              <a:t>lắng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chân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thành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mộc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anh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đội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viên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với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Bác</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marL="342900" marR="182880" lvl="0" indent="-342900" algn="just">
              <a:spcAft>
                <a:spcPts val="0"/>
              </a:spcAft>
              <a:buFont typeface="Times New Roman" panose="02020603050405020304" pitchFamily="18" charset="0"/>
              <a:buChar char="-"/>
              <a:tabLst>
                <a:tab pos="228600" algn="l"/>
              </a:tabLst>
            </a:pPr>
            <a:r>
              <a:rPr lang="en-US" sz="2800" dirty="0">
                <a:solidFill>
                  <a:srgbClr val="0D0D0D"/>
                </a:solidFill>
                <a:latin typeface="Times New Roman" panose="02020603050405020304" pitchFamily="18" charset="0"/>
                <a:ea typeface="Times New Roman" panose="02020603050405020304" pitchFamily="18" charset="0"/>
              </a:rPr>
              <a:t>“</a:t>
            </a:r>
            <a:r>
              <a:rPr lang="en-US" sz="2800" dirty="0" err="1">
                <a:solidFill>
                  <a:srgbClr val="0D0D0D"/>
                </a:solidFill>
                <a:latin typeface="Times New Roman" panose="02020603050405020304" pitchFamily="18" charset="0"/>
                <a:ea typeface="Times New Roman" panose="02020603050405020304" pitchFamily="18" charset="0"/>
              </a:rPr>
              <a:t>Lòng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vui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sướng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mênh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mông</a:t>
            </a:r>
            <a:endParaRPr lang="en-US" sz="2800" dirty="0">
              <a:latin typeface="Times New Roman" panose="02020603050405020304" pitchFamily="18" charset="0"/>
              <a:ea typeface="Times New Roman" panose="02020603050405020304" pitchFamily="18" charset="0"/>
            </a:endParaRPr>
          </a:p>
          <a:p>
            <a:pPr marR="182880" algn="just">
              <a:spcAft>
                <a:spcPts val="0"/>
              </a:spcAft>
            </a:pP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Anh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thức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luôn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cùng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Bác</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marR="182880" algn="just">
              <a:spcAft>
                <a:spcPts val="0"/>
              </a:spcAft>
            </a:pPr>
            <a:r>
              <a:rPr lang="en-US" sz="2800" dirty="0">
                <a:solidFill>
                  <a:srgbClr val="0D0D0D"/>
                </a:solidFill>
                <a:latin typeface="Times New Roman" panose="02020603050405020304" pitchFamily="18" charset="0"/>
                <a:ea typeface="Times New Roman" panose="02020603050405020304" pitchFamily="18" charset="0"/>
                <a:sym typeface="Wingdings" panose="05000000000000000000" pitchFamily="2" charset="2"/>
              </a:rPr>
              <a: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Niềm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vui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anh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đội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viên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hiểu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được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tấm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lòng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mênh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mông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tình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thương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đạo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đức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cao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cả</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sự</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vĩ</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đại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Bác</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53191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1000"/>
                                        <p:tgtEl>
                                          <p:spTgt spid="5">
                                            <p:txEl>
                                              <p:pRg st="5" end="5"/>
                                            </p:txEl>
                                          </p:spTgt>
                                        </p:tgtEl>
                                      </p:cBhvr>
                                    </p:animEffect>
                                    <p:anim calcmode="lin" valueType="num">
                                      <p:cBhvr>
                                        <p:cTn id="4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Effect transition="in" filter="fade">
                                      <p:cBhvr>
                                        <p:cTn id="49" dur="1000"/>
                                        <p:tgtEl>
                                          <p:spTgt spid="5">
                                            <p:txEl>
                                              <p:pRg st="6" end="6"/>
                                            </p:txEl>
                                          </p:spTgt>
                                        </p:tgtEl>
                                      </p:cBhvr>
                                    </p:animEffect>
                                    <p:anim calcmode="lin" valueType="num">
                                      <p:cBhvr>
                                        <p:cTn id="50"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7480"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latin typeface="Brush Script MT" panose="03060802040406070304" pitchFamily="66" charset="0"/>
              </a:rPr>
              <a:t>THƠ</a:t>
            </a:r>
            <a:r>
              <a:rPr lang="en-US" sz="2400" b="1" dirty="0" smtClean="0">
                <a:latin typeface="Brush Script MT" panose="03060802040406070304" pitchFamily="66" charset="0"/>
              </a:rPr>
              <a:t>(CÓ YẾU TỐ TỰ SỰ, MIÊU TẢ)</a:t>
            </a:r>
            <a:endParaRPr lang="en-US" sz="2400" b="1" dirty="0">
              <a:latin typeface="Brush Script MT" panose="03060802040406070304" pitchFamily="66" charset="0"/>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880825" y="887576"/>
            <a:ext cx="2417650" cy="523220"/>
          </a:xfrm>
          <a:prstGeom prst="rect">
            <a:avLst/>
          </a:prstGeom>
        </p:spPr>
        <p:txBody>
          <a:bodyPr wrap="none">
            <a:spAutoFit/>
          </a:bodyPr>
          <a:lstStyle/>
          <a:p>
            <a:r>
              <a:rPr lang="fr-FR" sz="2800" b="1" dirty="0">
                <a:latin typeface="Times New Roman" panose="02020603050405020304" pitchFamily="18" charset="0"/>
                <a:ea typeface="Times New Roman" panose="02020603050405020304" pitchFamily="18" charset="0"/>
              </a:rPr>
              <a:t>KHỞI ĐỘNG </a:t>
            </a:r>
            <a:endParaRPr lang="en-US" sz="2800" dirty="0"/>
          </a:p>
        </p:txBody>
      </p:sp>
      <p:pic>
        <p:nvPicPr>
          <p:cNvPr id="18" name="Picture 17"/>
          <p:cNvPicPr>
            <a:picLocks noChangeAspect="1"/>
          </p:cNvPicPr>
          <p:nvPr/>
        </p:nvPicPr>
        <p:blipFill>
          <a:blip r:embed="rId11"/>
          <a:stretch>
            <a:fillRect/>
          </a:stretch>
        </p:blipFill>
        <p:spPr>
          <a:xfrm>
            <a:off x="7167716" y="2745326"/>
            <a:ext cx="3355327" cy="3095036"/>
          </a:xfrm>
          <a:prstGeom prst="ellipse">
            <a:avLst/>
          </a:prstGeom>
          <a:ln>
            <a:noFill/>
          </a:ln>
          <a:effectLst>
            <a:softEdge rad="112500"/>
          </a:effectLst>
        </p:spPr>
      </p:pic>
      <p:sp>
        <p:nvSpPr>
          <p:cNvPr id="19" name="Cloud Callout 18"/>
          <p:cNvSpPr/>
          <p:nvPr/>
        </p:nvSpPr>
        <p:spPr>
          <a:xfrm>
            <a:off x="1486515" y="1764485"/>
            <a:ext cx="5029106" cy="2802194"/>
          </a:xfrm>
          <a:prstGeom prst="cloudCallout">
            <a:avLst>
              <a:gd name="adj1" fmla="val 84598"/>
              <a:gd name="adj2" fmla="val 33553"/>
            </a:avLst>
          </a:prstGeom>
        </p:spPr>
        <p:style>
          <a:lnRef idx="2">
            <a:schemeClr val="accent2"/>
          </a:lnRef>
          <a:fillRef idx="1">
            <a:schemeClr val="lt1"/>
          </a:fillRef>
          <a:effectRef idx="0">
            <a:schemeClr val="accent2"/>
          </a:effectRef>
          <a:fontRef idx="minor">
            <a:schemeClr val="dk1"/>
          </a:fontRef>
        </p:style>
        <p:txBody>
          <a:bodyPr rtlCol="0" anchor="ctr"/>
          <a:lstStyle/>
          <a:p>
            <a:pPr>
              <a:lnSpc>
                <a:spcPct val="115000"/>
              </a:lnSpc>
              <a:spcAft>
                <a:spcPts val="0"/>
              </a:spcAft>
              <a:tabLst>
                <a:tab pos="1386840" algn="l"/>
              </a:tabLst>
            </a:pP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Em</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hãy</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đọc</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thuộc</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một</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bài</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thơ</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mà</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em</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thích</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Sau</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đó</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chỉ</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rõ</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ra</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các</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phương</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thức</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biểu</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đạt</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sử</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dụng</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trong</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bài</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thơ</a:t>
            </a:r>
            <a:r>
              <a:rPr lang="en-US" sz="2400" dirty="0">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595768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7480"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92100" algn="l" defTabSz="91440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Văn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bản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1: ĐÊM NAY BÁC KHÔNG NGỦ </a:t>
            </a:r>
            <a:endPar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Segoe UI" panose="020B0502040204020203" pitchFamily="34" charset="0"/>
              <a:cs typeface="+mn-cs"/>
            </a:endParaRPr>
          </a:p>
          <a:p>
            <a:pPr marL="0" marR="0" lvl="0" indent="292100" algn="l" defTabSz="91440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Minh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Huệ</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14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4332528" y="911497"/>
            <a:ext cx="369998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ĐỌC HIỂU VĂN 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492631" y="1418278"/>
            <a:ext cx="7180427" cy="523220"/>
          </a:xfrm>
          <a:prstGeom prst="rect">
            <a:avLst/>
          </a:prstGeom>
        </p:spPr>
        <p:txBody>
          <a:bodyPr wrap="none">
            <a:spAutoFit/>
          </a:bodyPr>
          <a:lstStyle/>
          <a:p>
            <a:pPr marL="228600" marR="18288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3.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Tình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cảm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anh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đội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viên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dành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cho</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Bác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60400" y="1849807"/>
            <a:ext cx="10858500" cy="4221605"/>
          </a:xfrm>
          <a:prstGeom prst="rect">
            <a:avLst/>
          </a:prstGeom>
        </p:spPr>
        <p:txBody>
          <a:bodyPr>
            <a:spAutoFit/>
          </a:bodyPr>
          <a:lstStyle/>
          <a:p>
            <a:pPr marR="182880" algn="just">
              <a:lnSpc>
                <a:spcPct val="150000"/>
              </a:lnSpc>
              <a:spcAft>
                <a:spcPts val="0"/>
              </a:spcAft>
            </a:pPr>
            <a:r>
              <a:rPr lang="en-US" sz="2600" dirty="0" smtClean="0">
                <a:solidFill>
                  <a:srgbClr val="0D0D0D"/>
                </a:solidFill>
                <a:latin typeface="Times New Roman" panose="02020603050405020304" pitchFamily="18" charset="0"/>
                <a:ea typeface="Times New Roman" panose="02020603050405020304" pitchFamily="18" charset="0"/>
              </a:rPr>
              <a:t>* </a:t>
            </a:r>
            <a:r>
              <a:rPr lang="en-US" sz="2600" b="1" dirty="0" err="1" smtClean="0">
                <a:solidFill>
                  <a:srgbClr val="0D0D0D"/>
                </a:solidFill>
                <a:latin typeface="Times New Roman" panose="02020603050405020304" pitchFamily="18" charset="0"/>
                <a:ea typeface="Times New Roman" panose="02020603050405020304" pitchFamily="18" charset="0"/>
              </a:rPr>
              <a:t>Nhận</a:t>
            </a:r>
            <a:r>
              <a:rPr lang="en-US" sz="2600" b="1" dirty="0" smtClean="0">
                <a:solidFill>
                  <a:srgbClr val="0D0D0D"/>
                </a:solidFill>
                <a:latin typeface="Times New Roman" panose="02020603050405020304" pitchFamily="18" charset="0"/>
                <a:ea typeface="Times New Roman" panose="02020603050405020304" pitchFamily="18" charset="0"/>
              </a:rPr>
              <a:t> </a:t>
            </a:r>
            <a:r>
              <a:rPr lang="en-US" sz="2600" b="1" dirty="0" err="1">
                <a:solidFill>
                  <a:srgbClr val="0D0D0D"/>
                </a:solidFill>
                <a:latin typeface="Times New Roman" panose="02020603050405020304" pitchFamily="18" charset="0"/>
                <a:ea typeface="Times New Roman" panose="02020603050405020304" pitchFamily="18" charset="0"/>
              </a:rPr>
              <a:t>xét</a:t>
            </a:r>
            <a:r>
              <a:rPr lang="en-US" sz="2600" b="1" dirty="0">
                <a:solidFill>
                  <a:srgbClr val="0D0D0D"/>
                </a:solidFill>
                <a:latin typeface="Times New Roman" panose="02020603050405020304" pitchFamily="18" charset="0"/>
                <a:ea typeface="Times New Roman" panose="02020603050405020304" pitchFamily="18" charset="0"/>
              </a:rPr>
              <a:t>:</a:t>
            </a:r>
            <a:endParaRPr lang="en-US" sz="2600" dirty="0">
              <a:latin typeface="Times New Roman" panose="02020603050405020304" pitchFamily="18" charset="0"/>
              <a:ea typeface="Times New Roman" panose="02020603050405020304" pitchFamily="18" charset="0"/>
            </a:endParaRPr>
          </a:p>
          <a:p>
            <a:pPr marR="182880" algn="just">
              <a:lnSpc>
                <a:spcPct val="150000"/>
              </a:lnSpc>
              <a:spcAft>
                <a:spcPts val="0"/>
              </a:spcAft>
            </a:pP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Lần</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đầu</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là</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sự</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ngạc</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nhiên</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cảm</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phục</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nhưng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vẫn</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vâng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lời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Bác</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đi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ngủ</a:t>
            </a:r>
            <a:r>
              <a:rPr lang="en-US" sz="2600" dirty="0">
                <a:solidFill>
                  <a:srgbClr val="0D0D0D"/>
                </a:solidFill>
                <a:latin typeface="Times New Roman" panose="02020603050405020304" pitchFamily="18" charset="0"/>
                <a:ea typeface="Times New Roman" panose="02020603050405020304" pitchFamily="18" charset="0"/>
              </a:rPr>
              <a:t>.</a:t>
            </a:r>
            <a:endParaRPr lang="en-US" sz="2600" dirty="0">
              <a:latin typeface="Times New Roman" panose="02020603050405020304" pitchFamily="18" charset="0"/>
              <a:ea typeface="Times New Roman" panose="02020603050405020304" pitchFamily="18" charset="0"/>
            </a:endParaRPr>
          </a:p>
          <a:p>
            <a:pPr marR="182880" algn="just">
              <a:lnSpc>
                <a:spcPct val="150000"/>
              </a:lnSpc>
              <a:spcAft>
                <a:spcPts val="0"/>
              </a:spcAft>
            </a:pP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Lần</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thứ</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ba</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hốt</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hoảng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giật</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mình</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rồi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vui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sướng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khi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cảm</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nhận</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được</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sự</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vĩ</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đại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của</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Bác</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thức</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luôn</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cùng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Bác</a:t>
            </a:r>
            <a:r>
              <a:rPr lang="en-US" sz="2600" dirty="0">
                <a:solidFill>
                  <a:srgbClr val="0D0D0D"/>
                </a:solidFill>
                <a:latin typeface="Times New Roman" panose="02020603050405020304" pitchFamily="18" charset="0"/>
                <a:ea typeface="Times New Roman" panose="02020603050405020304" pitchFamily="18" charset="0"/>
              </a:rPr>
              <a:t>.                                            </a:t>
            </a:r>
            <a:endParaRPr lang="en-US" sz="2600" dirty="0">
              <a:latin typeface="Times New Roman" panose="02020603050405020304" pitchFamily="18" charset="0"/>
              <a:ea typeface="Times New Roman" panose="02020603050405020304" pitchFamily="18" charset="0"/>
            </a:endParaRPr>
          </a:p>
          <a:p>
            <a:pPr marR="182880" algn="just">
              <a:lnSpc>
                <a:spcPct val="150000"/>
              </a:lnSpc>
              <a:spcAft>
                <a:spcPts val="0"/>
              </a:spcAft>
            </a:pPr>
            <a:r>
              <a:rPr lang="en-US" sz="2600" dirty="0">
                <a:solidFill>
                  <a:srgbClr val="0D0D0D"/>
                </a:solidFill>
                <a:latin typeface="Times New Roman" panose="02020603050405020304" pitchFamily="18" charset="0"/>
                <a:ea typeface="Times New Roman" panose="02020603050405020304" pitchFamily="18" charset="0"/>
                <a:sym typeface="Wingdings" panose="05000000000000000000" pitchFamily="2" charset="2"/>
              </a:rPr>
              <a:t></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Bài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thơ</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chỉ</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kể</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lần</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thứ</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nhất</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và</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lần</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thứ</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ba</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anh</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đội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viên</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thức</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dậy</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cho</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thấy</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trong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cái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đêm</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ấy</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anh</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đã</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nhiều</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lần</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tỉnh</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giấc</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lần</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nào</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cũng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chứng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kiến</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Bác</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không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ngủ</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Chính</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vì</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vậy</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tâm</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trạng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của</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anh</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mới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có</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sự</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chuyển</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biến</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rõ</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rệt</a:t>
            </a:r>
            <a:r>
              <a:rPr lang="en-US" sz="2600" dirty="0">
                <a:solidFill>
                  <a:srgbClr val="0D0D0D"/>
                </a:solidFill>
                <a:latin typeface="Times New Roman" panose="02020603050405020304" pitchFamily="18" charset="0"/>
                <a:ea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34348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7480"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92100" algn="l" defTabSz="91440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Văn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bản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1: ĐÊM NAY BÁC KHÔNG NGỦ </a:t>
            </a:r>
            <a:endPar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Segoe UI" panose="020B0502040204020203" pitchFamily="34" charset="0"/>
              <a:cs typeface="+mn-cs"/>
            </a:endParaRPr>
          </a:p>
          <a:p>
            <a:pPr marL="0" marR="0" lvl="0" indent="292100" algn="l" defTabSz="91440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Minh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Huệ</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14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4332528" y="911497"/>
            <a:ext cx="369998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ĐỌC HIỂU VĂN 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494070" y="1355996"/>
            <a:ext cx="7180427" cy="523220"/>
          </a:xfrm>
          <a:prstGeom prst="rect">
            <a:avLst/>
          </a:prstGeom>
        </p:spPr>
        <p:txBody>
          <a:bodyPr wrap="none">
            <a:spAutoFit/>
          </a:bodyPr>
          <a:lstStyle/>
          <a:p>
            <a:pPr marL="228600" marR="18288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3.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Tình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cảm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anh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đội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viên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dành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cho</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Bác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660400" y="1790811"/>
            <a:ext cx="10990826" cy="4731745"/>
          </a:xfrm>
          <a:prstGeom prst="rect">
            <a:avLst/>
          </a:prstGeom>
        </p:spPr>
        <p:txBody>
          <a:bodyPr wrap="square">
            <a:spAutoFit/>
          </a:bodyPr>
          <a:lstStyle/>
          <a:p>
            <a:pPr marR="182880" algn="just">
              <a:spcAft>
                <a:spcPts val="0"/>
              </a:spcAft>
            </a:pPr>
            <a:r>
              <a:rPr lang="en-US" sz="2300" dirty="0">
                <a:latin typeface="Times New Roman" panose="02020603050405020304" pitchFamily="18" charset="0"/>
                <a:ea typeface="Calibri" panose="020F0502020204030204" pitchFamily="34" charset="0"/>
              </a:rPr>
              <a:t>+ </a:t>
            </a:r>
            <a:r>
              <a:rPr lang="en-US" sz="2300" b="1" dirty="0" err="1">
                <a:latin typeface="Times New Roman" panose="02020603050405020304" pitchFamily="18" charset="0"/>
                <a:ea typeface="Calibri" panose="020F0502020204030204" pitchFamily="34" charset="0"/>
              </a:rPr>
              <a:t>Câu</a:t>
            </a:r>
            <a:r>
              <a:rPr lang="en-US" sz="2300" b="1" dirty="0">
                <a:latin typeface="Times New Roman" panose="02020603050405020304" pitchFamily="18" charset="0"/>
                <a:ea typeface="Calibri" panose="020F0502020204030204" pitchFamily="34" charset="0"/>
              </a:rPr>
              <a:t> </a:t>
            </a:r>
            <a:r>
              <a:rPr lang="en-US" sz="2300" b="1" dirty="0" err="1">
                <a:latin typeface="Times New Roman" panose="02020603050405020304" pitchFamily="18" charset="0"/>
                <a:ea typeface="Calibri" panose="020F0502020204030204" pitchFamily="34" charset="0"/>
              </a:rPr>
              <a:t>thơ</a:t>
            </a:r>
            <a:r>
              <a:rPr lang="en-US" sz="2300" b="1" dirty="0">
                <a:latin typeface="Times New Roman" panose="02020603050405020304" pitchFamily="18" charset="0"/>
                <a:ea typeface="Calibri" panose="020F0502020204030204" pitchFamily="34" charset="0"/>
              </a:rPr>
              <a:t> “</a:t>
            </a:r>
            <a:r>
              <a:rPr lang="en-US" sz="2300" b="1" dirty="0" err="1">
                <a:latin typeface="Times New Roman" panose="02020603050405020304" pitchFamily="18" charset="0"/>
                <a:ea typeface="Calibri" panose="020F0502020204030204" pitchFamily="34" charset="0"/>
              </a:rPr>
              <a:t>Đêm</a:t>
            </a:r>
            <a:r>
              <a:rPr lang="en-US" sz="2300" b="1" dirty="0">
                <a:latin typeface="Times New Roman" panose="02020603050405020304" pitchFamily="18" charset="0"/>
                <a:ea typeface="Calibri" panose="020F0502020204030204" pitchFamily="34" charset="0"/>
              </a:rPr>
              <a:t> nay </a:t>
            </a:r>
            <a:r>
              <a:rPr lang="en-US" sz="2300" b="1" dirty="0" err="1">
                <a:latin typeface="Times New Roman" panose="02020603050405020304" pitchFamily="18" charset="0"/>
                <a:ea typeface="Calibri" panose="020F0502020204030204" pitchFamily="34" charset="0"/>
              </a:rPr>
              <a:t>Bác</a:t>
            </a:r>
            <a:r>
              <a:rPr lang="en-US" sz="2300" b="1" dirty="0">
                <a:latin typeface="Times New Roman" panose="02020603050405020304" pitchFamily="18" charset="0"/>
                <a:ea typeface="Calibri" panose="020F0502020204030204" pitchFamily="34" charset="0"/>
              </a:rPr>
              <a:t> </a:t>
            </a:r>
            <a:r>
              <a:rPr lang="en-US" sz="2300" b="1" dirty="0" err="1">
                <a:latin typeface="Times New Roman" panose="02020603050405020304" pitchFamily="18" charset="0"/>
                <a:ea typeface="Calibri" panose="020F0502020204030204" pitchFamily="34" charset="0"/>
              </a:rPr>
              <a:t>không</a:t>
            </a:r>
            <a:r>
              <a:rPr lang="en-US" sz="2300" b="1" dirty="0">
                <a:latin typeface="Times New Roman" panose="02020603050405020304" pitchFamily="18" charset="0"/>
                <a:ea typeface="Calibri" panose="020F0502020204030204" pitchFamily="34" charset="0"/>
              </a:rPr>
              <a:t> </a:t>
            </a:r>
            <a:r>
              <a:rPr lang="en-US" sz="2300" b="1" dirty="0" err="1">
                <a:latin typeface="Times New Roman" panose="02020603050405020304" pitchFamily="18" charset="0"/>
                <a:ea typeface="Calibri" panose="020F0502020204030204" pitchFamily="34" charset="0"/>
              </a:rPr>
              <a:t>ngủ</a:t>
            </a:r>
            <a:r>
              <a:rPr lang="en-US" sz="2300" b="1" dirty="0">
                <a:latin typeface="Times New Roman" panose="02020603050405020304" pitchFamily="18" charset="0"/>
                <a:ea typeface="Calibri" panose="020F0502020204030204" pitchFamily="34" charset="0"/>
              </a:rPr>
              <a:t>”</a:t>
            </a:r>
            <a:r>
              <a:rPr lang="en-US" sz="2300" dirty="0">
                <a:latin typeface="Times New Roman" panose="02020603050405020304" pitchFamily="18" charset="0"/>
                <a:ea typeface="Calibri" panose="020F0502020204030204" pitchFamily="34" charset="0"/>
              </a:rPr>
              <a:t> </a:t>
            </a:r>
            <a:r>
              <a:rPr lang="en-US" sz="2300" dirty="0" err="1">
                <a:latin typeface="Times New Roman" panose="02020603050405020304" pitchFamily="18" charset="0"/>
                <a:ea typeface="Calibri" panose="020F0502020204030204" pitchFamily="34" charset="0"/>
              </a:rPr>
              <a:t>là</a:t>
            </a:r>
            <a:r>
              <a:rPr lang="en-US" sz="2300" dirty="0">
                <a:latin typeface="Times New Roman" panose="02020603050405020304" pitchFamily="18" charset="0"/>
                <a:ea typeface="Calibri" panose="020F0502020204030204" pitchFamily="34" charset="0"/>
              </a:rPr>
              <a:t> </a:t>
            </a:r>
            <a:r>
              <a:rPr lang="en-US" sz="2300" dirty="0" err="1">
                <a:latin typeface="Times New Roman" panose="02020603050405020304" pitchFamily="18" charset="0"/>
                <a:ea typeface="Calibri" panose="020F0502020204030204" pitchFamily="34" charset="0"/>
              </a:rPr>
              <a:t>nhan</a:t>
            </a:r>
            <a:r>
              <a:rPr lang="en-US" sz="2300" dirty="0">
                <a:latin typeface="Times New Roman" panose="02020603050405020304" pitchFamily="18" charset="0"/>
                <a:ea typeface="Calibri" panose="020F0502020204030204" pitchFamily="34" charset="0"/>
              </a:rPr>
              <a:t> </a:t>
            </a:r>
            <a:r>
              <a:rPr lang="en-US" sz="2300" dirty="0" err="1">
                <a:latin typeface="Times New Roman" panose="02020603050405020304" pitchFamily="18" charset="0"/>
                <a:ea typeface="Calibri" panose="020F0502020204030204" pitchFamily="34" charset="0"/>
              </a:rPr>
              <a:t>đề</a:t>
            </a:r>
            <a:r>
              <a:rPr lang="en-US" sz="2300" dirty="0">
                <a:latin typeface="Times New Roman" panose="02020603050405020304" pitchFamily="18" charset="0"/>
                <a:ea typeface="Calibri" panose="020F0502020204030204" pitchFamily="34" charset="0"/>
              </a:rPr>
              <a:t> </a:t>
            </a:r>
            <a:r>
              <a:rPr lang="en-US" sz="2300" dirty="0" err="1">
                <a:latin typeface="Times New Roman" panose="02020603050405020304" pitchFamily="18" charset="0"/>
                <a:ea typeface="Calibri" panose="020F0502020204030204" pitchFamily="34" charset="0"/>
              </a:rPr>
              <a:t>của</a:t>
            </a:r>
            <a:r>
              <a:rPr lang="en-US" sz="2300" dirty="0">
                <a:latin typeface="Times New Roman" panose="02020603050405020304" pitchFamily="18" charset="0"/>
                <a:ea typeface="Calibri" panose="020F0502020204030204" pitchFamily="34" charset="0"/>
              </a:rPr>
              <a:t> </a:t>
            </a:r>
            <a:r>
              <a:rPr lang="en-US" sz="2300" dirty="0" err="1">
                <a:latin typeface="Times New Roman" panose="02020603050405020304" pitchFamily="18" charset="0"/>
                <a:ea typeface="Calibri" panose="020F0502020204030204" pitchFamily="34" charset="0"/>
              </a:rPr>
              <a:t>bài</a:t>
            </a:r>
            <a:r>
              <a:rPr lang="en-US" sz="2300" dirty="0">
                <a:latin typeface="Times New Roman" panose="02020603050405020304" pitchFamily="18" charset="0"/>
                <a:ea typeface="Calibri" panose="020F0502020204030204" pitchFamily="34" charset="0"/>
              </a:rPr>
              <a:t> </a:t>
            </a:r>
            <a:r>
              <a:rPr lang="en-US" sz="2300" dirty="0" err="1">
                <a:latin typeface="Times New Roman" panose="02020603050405020304" pitchFamily="18" charset="0"/>
                <a:ea typeface="Calibri" panose="020F0502020204030204" pitchFamily="34" charset="0"/>
              </a:rPr>
              <a:t>thơ</a:t>
            </a:r>
            <a:r>
              <a:rPr lang="en-US" sz="2300" dirty="0">
                <a:latin typeface="Times New Roman" panose="02020603050405020304" pitchFamily="18" charset="0"/>
                <a:ea typeface="Calibri" panose="020F0502020204030204" pitchFamily="34" charset="0"/>
              </a:rPr>
              <a:t>, </a:t>
            </a:r>
            <a:r>
              <a:rPr lang="en-US" sz="2300" dirty="0" err="1">
                <a:latin typeface="Times New Roman" panose="02020603050405020304" pitchFamily="18" charset="0"/>
                <a:ea typeface="Calibri" panose="020F0502020204030204" pitchFamily="34" charset="0"/>
              </a:rPr>
              <a:t>được</a:t>
            </a:r>
            <a:r>
              <a:rPr lang="en-US" sz="2300" dirty="0">
                <a:latin typeface="Times New Roman" panose="02020603050405020304" pitchFamily="18" charset="0"/>
                <a:ea typeface="Calibri" panose="020F0502020204030204" pitchFamily="34" charset="0"/>
              </a:rPr>
              <a:t> </a:t>
            </a:r>
            <a:r>
              <a:rPr lang="en-US" sz="2300" dirty="0" err="1">
                <a:latin typeface="Times New Roman" panose="02020603050405020304" pitchFamily="18" charset="0"/>
                <a:ea typeface="Calibri" panose="020F0502020204030204" pitchFamily="34" charset="0"/>
              </a:rPr>
              <a:t>điệp</a:t>
            </a:r>
            <a:r>
              <a:rPr lang="en-US" sz="2300" dirty="0">
                <a:latin typeface="Times New Roman" panose="02020603050405020304" pitchFamily="18" charset="0"/>
                <a:ea typeface="Calibri" panose="020F0502020204030204" pitchFamily="34" charset="0"/>
              </a:rPr>
              <a:t> </a:t>
            </a:r>
            <a:r>
              <a:rPr lang="en-US" sz="2300" dirty="0" err="1">
                <a:latin typeface="Times New Roman" panose="02020603050405020304" pitchFamily="18" charset="0"/>
                <a:ea typeface="Calibri" panose="020F0502020204030204" pitchFamily="34" charset="0"/>
              </a:rPr>
              <a:t>lại</a:t>
            </a:r>
            <a:r>
              <a:rPr lang="en-US" sz="2300" dirty="0">
                <a:latin typeface="Times New Roman" panose="02020603050405020304" pitchFamily="18" charset="0"/>
                <a:ea typeface="Calibri" panose="020F0502020204030204" pitchFamily="34" charset="0"/>
              </a:rPr>
              <a:t> 3 </a:t>
            </a:r>
            <a:r>
              <a:rPr lang="en-US" sz="2300" dirty="0" err="1">
                <a:latin typeface="Times New Roman" panose="02020603050405020304" pitchFamily="18" charset="0"/>
                <a:ea typeface="Calibri" panose="020F0502020204030204" pitchFamily="34" charset="0"/>
              </a:rPr>
              <a:t>lần</a:t>
            </a:r>
            <a:r>
              <a:rPr lang="en-US" sz="2300" dirty="0">
                <a:latin typeface="Times New Roman" panose="02020603050405020304" pitchFamily="18" charset="0"/>
                <a:ea typeface="Calibri" panose="020F0502020204030204" pitchFamily="34" charset="0"/>
              </a:rPr>
              <a:t> ở </a:t>
            </a:r>
            <a:r>
              <a:rPr lang="en-US" sz="2300" dirty="0" err="1">
                <a:latin typeface="Times New Roman" panose="02020603050405020304" pitchFamily="18" charset="0"/>
                <a:ea typeface="Calibri" panose="020F0502020204030204" pitchFamily="34" charset="0"/>
              </a:rPr>
              <a:t>các</a:t>
            </a:r>
            <a:r>
              <a:rPr lang="en-US" sz="2300" dirty="0">
                <a:latin typeface="Times New Roman" panose="02020603050405020304" pitchFamily="18" charset="0"/>
                <a:ea typeface="Calibri" panose="020F0502020204030204" pitchFamily="34" charset="0"/>
              </a:rPr>
              <a:t> </a:t>
            </a:r>
            <a:r>
              <a:rPr lang="en-US" sz="2300" dirty="0" err="1">
                <a:latin typeface="Times New Roman" panose="02020603050405020304" pitchFamily="18" charset="0"/>
                <a:ea typeface="Calibri" panose="020F0502020204030204" pitchFamily="34" charset="0"/>
              </a:rPr>
              <a:t>dòng</a:t>
            </a:r>
            <a:r>
              <a:rPr lang="en-US" sz="2300" dirty="0">
                <a:latin typeface="Times New Roman" panose="02020603050405020304" pitchFamily="18" charset="0"/>
                <a:ea typeface="Calibri" panose="020F0502020204030204" pitchFamily="34" charset="0"/>
              </a:rPr>
              <a:t> 4, 35 </a:t>
            </a:r>
            <a:r>
              <a:rPr lang="en-US" sz="2300" dirty="0" err="1">
                <a:latin typeface="Times New Roman" panose="02020603050405020304" pitchFamily="18" charset="0"/>
                <a:ea typeface="Calibri" panose="020F0502020204030204" pitchFamily="34" charset="0"/>
              </a:rPr>
              <a:t>và</a:t>
            </a:r>
            <a:r>
              <a:rPr lang="en-US" sz="2300" dirty="0">
                <a:latin typeface="Times New Roman" panose="02020603050405020304" pitchFamily="18" charset="0"/>
                <a:ea typeface="Calibri" panose="020F0502020204030204" pitchFamily="34" charset="0"/>
              </a:rPr>
              <a:t> 62.</a:t>
            </a:r>
            <a:endParaRPr lang="en-US" sz="2300" dirty="0">
              <a:latin typeface="Times New Roman" panose="02020603050405020304" pitchFamily="18" charset="0"/>
              <a:ea typeface="Times New Roman" panose="02020603050405020304" pitchFamily="18" charset="0"/>
            </a:endParaRPr>
          </a:p>
          <a:p>
            <a:pPr marR="182880" algn="just">
              <a:spcAft>
                <a:spcPts val="0"/>
              </a:spcAft>
            </a:pPr>
            <a:r>
              <a:rPr lang="en-US" sz="2300" dirty="0">
                <a:latin typeface="Times New Roman" panose="02020603050405020304" pitchFamily="18" charset="0"/>
                <a:ea typeface="Calibri" panose="020F0502020204030204" pitchFamily="34" charset="0"/>
              </a:rPr>
              <a:t> </a:t>
            </a:r>
            <a:r>
              <a:rPr lang="en-US" sz="2300" dirty="0">
                <a:latin typeface="Times New Roman" panose="02020603050405020304" pitchFamily="18" charset="0"/>
                <a:ea typeface="Calibri" panose="020F0502020204030204" pitchFamily="34" charset="0"/>
                <a:sym typeface="Wingdings" panose="05000000000000000000" pitchFamily="2" charset="2"/>
              </a:rPr>
              <a:t></a:t>
            </a:r>
            <a:r>
              <a:rPr lang="en-US" sz="2300" spc="30" dirty="0">
                <a:latin typeface="Times New Roman" panose="02020603050405020304" pitchFamily="18" charset="0"/>
                <a:ea typeface="Calibri" panose="020F0502020204030204" pitchFamily="34" charset="0"/>
              </a:rPr>
              <a:t> </a:t>
            </a:r>
            <a:r>
              <a:rPr lang="vi-VN" sz="2300" spc="-5" dirty="0">
                <a:latin typeface="Times New Roman" panose="02020603050405020304" pitchFamily="18" charset="0"/>
                <a:ea typeface="Calibri" panose="020F0502020204030204" pitchFamily="34" charset="0"/>
              </a:rPr>
              <a:t>Khẳng</a:t>
            </a:r>
            <a:r>
              <a:rPr lang="vi-VN" sz="2300" spc="35" dirty="0">
                <a:latin typeface="Times New Roman" panose="02020603050405020304" pitchFamily="18" charset="0"/>
                <a:ea typeface="Calibri" panose="020F0502020204030204" pitchFamily="34" charset="0"/>
              </a:rPr>
              <a:t> </a:t>
            </a:r>
            <a:r>
              <a:rPr lang="vi-VN" sz="2300" spc="-5" dirty="0">
                <a:latin typeface="Times New Roman" panose="02020603050405020304" pitchFamily="18" charset="0"/>
                <a:ea typeface="Calibri" panose="020F0502020204030204" pitchFamily="34" charset="0"/>
              </a:rPr>
              <a:t>định</a:t>
            </a:r>
            <a:r>
              <a:rPr lang="vi-VN" sz="2300" spc="35" dirty="0">
                <a:latin typeface="Times New Roman" panose="02020603050405020304" pitchFamily="18" charset="0"/>
                <a:ea typeface="Calibri" panose="020F0502020204030204" pitchFamily="34" charset="0"/>
              </a:rPr>
              <a:t> </a:t>
            </a:r>
            <a:r>
              <a:rPr lang="vi-VN" sz="2300" spc="-5" dirty="0">
                <a:latin typeface="Times New Roman" panose="02020603050405020304" pitchFamily="18" charset="0"/>
                <a:ea typeface="Calibri" panose="020F0502020204030204" pitchFamily="34" charset="0"/>
              </a:rPr>
              <a:t>đêm</a:t>
            </a:r>
            <a:r>
              <a:rPr lang="vi-VN" sz="2300" spc="20" dirty="0">
                <a:latin typeface="Times New Roman" panose="02020603050405020304" pitchFamily="18" charset="0"/>
                <a:ea typeface="Calibri" panose="020F0502020204030204" pitchFamily="34" charset="0"/>
              </a:rPr>
              <a:t> </a:t>
            </a:r>
            <a:r>
              <a:rPr lang="vi-VN" sz="2300" dirty="0">
                <a:latin typeface="Times New Roman" panose="02020603050405020304" pitchFamily="18" charset="0"/>
                <a:ea typeface="Calibri" panose="020F0502020204030204" pitchFamily="34" charset="0"/>
              </a:rPr>
              <a:t>nay</a:t>
            </a:r>
            <a:r>
              <a:rPr lang="vi-VN" sz="2300" spc="25" dirty="0">
                <a:latin typeface="Times New Roman" panose="02020603050405020304" pitchFamily="18" charset="0"/>
                <a:ea typeface="Calibri" panose="020F0502020204030204" pitchFamily="34" charset="0"/>
              </a:rPr>
              <a:t> </a:t>
            </a:r>
            <a:r>
              <a:rPr lang="vi-VN" sz="2300" spc="-5" dirty="0">
                <a:latin typeface="Times New Roman" panose="02020603050405020304" pitchFamily="18" charset="0"/>
                <a:ea typeface="Calibri" panose="020F0502020204030204" pitchFamily="34" charset="0"/>
              </a:rPr>
              <a:t>cũng</a:t>
            </a:r>
            <a:r>
              <a:rPr lang="vi-VN" sz="2300" spc="35" dirty="0">
                <a:latin typeface="Times New Roman" panose="02020603050405020304" pitchFamily="18" charset="0"/>
                <a:ea typeface="Calibri" panose="020F0502020204030204" pitchFamily="34" charset="0"/>
              </a:rPr>
              <a:t> </a:t>
            </a:r>
            <a:r>
              <a:rPr lang="vi-VN" sz="2300" spc="-5" dirty="0">
                <a:latin typeface="Times New Roman" panose="02020603050405020304" pitchFamily="18" charset="0"/>
                <a:ea typeface="Calibri" panose="020F0502020204030204" pitchFamily="34" charset="0"/>
              </a:rPr>
              <a:t>như</a:t>
            </a:r>
            <a:r>
              <a:rPr lang="vi-VN" sz="2300" spc="25" dirty="0">
                <a:latin typeface="Times New Roman" panose="02020603050405020304" pitchFamily="18" charset="0"/>
                <a:ea typeface="Calibri" panose="020F0502020204030204" pitchFamily="34" charset="0"/>
              </a:rPr>
              <a:t> </a:t>
            </a:r>
            <a:r>
              <a:rPr lang="vi-VN" sz="2300" spc="-5" dirty="0">
                <a:latin typeface="Times New Roman" panose="02020603050405020304" pitchFamily="18" charset="0"/>
                <a:ea typeface="Calibri" panose="020F0502020204030204" pitchFamily="34" charset="0"/>
              </a:rPr>
              <a:t>biết</a:t>
            </a:r>
            <a:r>
              <a:rPr lang="vi-VN" sz="2300" spc="35" dirty="0">
                <a:latin typeface="Times New Roman" panose="02020603050405020304" pitchFamily="18" charset="0"/>
                <a:ea typeface="Calibri" panose="020F0502020204030204" pitchFamily="34" charset="0"/>
              </a:rPr>
              <a:t> </a:t>
            </a:r>
            <a:r>
              <a:rPr lang="vi-VN" sz="2300" spc="-5" dirty="0">
                <a:latin typeface="Times New Roman" panose="02020603050405020304" pitchFamily="18" charset="0"/>
                <a:ea typeface="Calibri" panose="020F0502020204030204" pitchFamily="34" charset="0"/>
              </a:rPr>
              <a:t>bao</a:t>
            </a:r>
            <a:r>
              <a:rPr lang="vi-VN" sz="2300" spc="20" dirty="0">
                <a:latin typeface="Times New Roman" panose="02020603050405020304" pitchFamily="18" charset="0"/>
                <a:ea typeface="Calibri" panose="020F0502020204030204" pitchFamily="34" charset="0"/>
              </a:rPr>
              <a:t> </a:t>
            </a:r>
            <a:r>
              <a:rPr lang="vi-VN" sz="2300" dirty="0">
                <a:latin typeface="Times New Roman" panose="02020603050405020304" pitchFamily="18" charset="0"/>
                <a:ea typeface="Calibri" panose="020F0502020204030204" pitchFamily="34" charset="0"/>
              </a:rPr>
              <a:t>đêm</a:t>
            </a:r>
            <a:r>
              <a:rPr lang="vi-VN" sz="2300" spc="140" dirty="0">
                <a:latin typeface="Times New Roman" panose="02020603050405020304" pitchFamily="18" charset="0"/>
                <a:ea typeface="Calibri" panose="020F0502020204030204" pitchFamily="34" charset="0"/>
              </a:rPr>
              <a:t> </a:t>
            </a:r>
            <a:r>
              <a:rPr lang="vi-VN" sz="2300" spc="-5" dirty="0">
                <a:latin typeface="Times New Roman" panose="02020603050405020304" pitchFamily="18" charset="0"/>
                <a:ea typeface="Calibri" panose="020F0502020204030204" pitchFamily="34" charset="0"/>
              </a:rPr>
              <a:t>khác</a:t>
            </a:r>
            <a:r>
              <a:rPr lang="vi-VN" sz="2300" spc="115" dirty="0">
                <a:latin typeface="Times New Roman" panose="02020603050405020304" pitchFamily="18" charset="0"/>
                <a:ea typeface="Calibri" panose="020F0502020204030204" pitchFamily="34" charset="0"/>
              </a:rPr>
              <a:t> </a:t>
            </a:r>
            <a:r>
              <a:rPr lang="vi-VN" sz="2300" dirty="0">
                <a:latin typeface="Times New Roman" panose="02020603050405020304" pitchFamily="18" charset="0"/>
                <a:ea typeface="Calibri" panose="020F0502020204030204" pitchFamily="34" charset="0"/>
              </a:rPr>
              <a:t>Bác</a:t>
            </a:r>
            <a:r>
              <a:rPr lang="vi-VN" sz="2300" spc="115" dirty="0">
                <a:latin typeface="Times New Roman" panose="02020603050405020304" pitchFamily="18" charset="0"/>
                <a:ea typeface="Calibri" panose="020F0502020204030204" pitchFamily="34" charset="0"/>
              </a:rPr>
              <a:t> </a:t>
            </a:r>
            <a:r>
              <a:rPr lang="vi-VN" sz="2300" spc="-5" dirty="0">
                <a:latin typeface="Times New Roman" panose="02020603050405020304" pitchFamily="18" charset="0"/>
                <a:ea typeface="Calibri" panose="020F0502020204030204" pitchFamily="34" charset="0"/>
              </a:rPr>
              <a:t>đã</a:t>
            </a:r>
            <a:r>
              <a:rPr lang="vi-VN" sz="2300" spc="115" dirty="0">
                <a:latin typeface="Times New Roman" panose="02020603050405020304" pitchFamily="18" charset="0"/>
                <a:ea typeface="Calibri" panose="020F0502020204030204" pitchFamily="34" charset="0"/>
              </a:rPr>
              <a:t> </a:t>
            </a:r>
            <a:r>
              <a:rPr lang="vi-VN" sz="2300" spc="-10" dirty="0">
                <a:latin typeface="Times New Roman" panose="02020603050405020304" pitchFamily="18" charset="0"/>
                <a:ea typeface="Calibri" panose="020F0502020204030204" pitchFamily="34" charset="0"/>
              </a:rPr>
              <a:t>mất</a:t>
            </a:r>
            <a:r>
              <a:rPr lang="vi-VN" sz="2300" spc="120" dirty="0">
                <a:latin typeface="Times New Roman" panose="02020603050405020304" pitchFamily="18" charset="0"/>
                <a:ea typeface="Calibri" panose="020F0502020204030204" pitchFamily="34" charset="0"/>
              </a:rPr>
              <a:t> </a:t>
            </a:r>
            <a:r>
              <a:rPr lang="vi-VN" sz="2300" dirty="0">
                <a:latin typeface="Times New Roman" panose="02020603050405020304" pitchFamily="18" charset="0"/>
                <a:ea typeface="Calibri" panose="020F0502020204030204" pitchFamily="34" charset="0"/>
              </a:rPr>
              <a:t>ngủ</a:t>
            </a:r>
            <a:r>
              <a:rPr lang="vi-VN" sz="2300" spc="110" dirty="0">
                <a:latin typeface="Times New Roman" panose="02020603050405020304" pitchFamily="18" charset="0"/>
                <a:ea typeface="Calibri" panose="020F0502020204030204" pitchFamily="34" charset="0"/>
              </a:rPr>
              <a:t> </a:t>
            </a:r>
            <a:r>
              <a:rPr lang="vi-VN" sz="2300" dirty="0">
                <a:latin typeface="Times New Roman" panose="02020603050405020304" pitchFamily="18" charset="0"/>
                <a:ea typeface="Calibri" panose="020F0502020204030204" pitchFamily="34" charset="0"/>
              </a:rPr>
              <a:t>vì</a:t>
            </a:r>
            <a:r>
              <a:rPr lang="vi-VN" sz="2300" spc="120" dirty="0">
                <a:latin typeface="Times New Roman" panose="02020603050405020304" pitchFamily="18" charset="0"/>
                <a:ea typeface="Calibri" panose="020F0502020204030204" pitchFamily="34" charset="0"/>
              </a:rPr>
              <a:t> </a:t>
            </a:r>
            <a:r>
              <a:rPr lang="vi-VN" sz="2300" spc="-5" dirty="0">
                <a:latin typeface="Times New Roman" panose="02020603050405020304" pitchFamily="18" charset="0"/>
                <a:ea typeface="Calibri" panose="020F0502020204030204" pitchFamily="34" charset="0"/>
              </a:rPr>
              <a:t>lo</a:t>
            </a:r>
            <a:r>
              <a:rPr lang="vi-VN" sz="2300" spc="120" dirty="0">
                <a:latin typeface="Times New Roman" panose="02020603050405020304" pitchFamily="18" charset="0"/>
                <a:ea typeface="Calibri" panose="020F0502020204030204" pitchFamily="34" charset="0"/>
              </a:rPr>
              <a:t> </a:t>
            </a:r>
            <a:r>
              <a:rPr lang="vi-VN" sz="2300" spc="-5" dirty="0">
                <a:latin typeface="Times New Roman" panose="02020603050405020304" pitchFamily="18" charset="0"/>
                <a:ea typeface="Calibri" panose="020F0502020204030204" pitchFamily="34" charset="0"/>
              </a:rPr>
              <a:t>cho</a:t>
            </a:r>
            <a:r>
              <a:rPr lang="vi-VN" sz="2300" spc="120" dirty="0">
                <a:latin typeface="Times New Roman" panose="02020603050405020304" pitchFamily="18" charset="0"/>
                <a:ea typeface="Calibri" panose="020F0502020204030204" pitchFamily="34" charset="0"/>
              </a:rPr>
              <a:t> </a:t>
            </a:r>
            <a:r>
              <a:rPr lang="vi-VN" sz="2300" spc="-5" dirty="0">
                <a:latin typeface="Times New Roman" panose="02020603050405020304" pitchFamily="18" charset="0"/>
                <a:ea typeface="Calibri" panose="020F0502020204030204" pitchFamily="34" charset="0"/>
              </a:rPr>
              <a:t>dân,</a:t>
            </a:r>
            <a:r>
              <a:rPr lang="vi-VN" sz="2300" spc="110" dirty="0">
                <a:latin typeface="Times New Roman" panose="02020603050405020304" pitchFamily="18" charset="0"/>
                <a:ea typeface="Calibri" panose="020F0502020204030204" pitchFamily="34" charset="0"/>
              </a:rPr>
              <a:t> </a:t>
            </a:r>
            <a:r>
              <a:rPr lang="vi-VN" sz="2300" spc="-5" dirty="0">
                <a:latin typeface="Times New Roman" panose="02020603050405020304" pitchFamily="18" charset="0"/>
                <a:ea typeface="Calibri" panose="020F0502020204030204" pitchFamily="34" charset="0"/>
              </a:rPr>
              <a:t>cho</a:t>
            </a:r>
            <a:r>
              <a:rPr lang="vi-VN" sz="2300" spc="105" dirty="0">
                <a:latin typeface="Times New Roman" panose="02020603050405020304" pitchFamily="18" charset="0"/>
                <a:ea typeface="Calibri" panose="020F0502020204030204" pitchFamily="34" charset="0"/>
              </a:rPr>
              <a:t> </a:t>
            </a:r>
            <a:r>
              <a:rPr lang="vi-VN" sz="2300" spc="-5" dirty="0">
                <a:latin typeface="Times New Roman" panose="02020603050405020304" pitchFamily="18" charset="0"/>
                <a:ea typeface="Calibri" panose="020F0502020204030204" pitchFamily="34" charset="0"/>
              </a:rPr>
              <a:t>nước.</a:t>
            </a:r>
            <a:r>
              <a:rPr lang="vi-VN" sz="2300" spc="145" dirty="0">
                <a:latin typeface="Times New Roman" panose="02020603050405020304" pitchFamily="18" charset="0"/>
                <a:ea typeface="Calibri" panose="020F0502020204030204" pitchFamily="34" charset="0"/>
              </a:rPr>
              <a:t> </a:t>
            </a:r>
            <a:r>
              <a:rPr lang="vi-VN" sz="2300" dirty="0">
                <a:latin typeface="Times New Roman" panose="02020603050405020304" pitchFamily="18" charset="0"/>
                <a:ea typeface="Calibri" panose="020F0502020204030204" pitchFamily="34" charset="0"/>
              </a:rPr>
              <a:t>Bác </a:t>
            </a:r>
            <a:r>
              <a:rPr lang="vi-VN" sz="2300" spc="-10" dirty="0">
                <a:latin typeface="Times New Roman" panose="02020603050405020304" pitchFamily="18" charset="0"/>
                <a:ea typeface="Calibri" panose="020F0502020204030204" pitchFamily="34" charset="0"/>
              </a:rPr>
              <a:t>hiện</a:t>
            </a:r>
            <a:r>
              <a:rPr lang="vi-VN" sz="2300" spc="5" dirty="0">
                <a:latin typeface="Times New Roman" panose="02020603050405020304" pitchFamily="18" charset="0"/>
                <a:ea typeface="Calibri" panose="020F0502020204030204" pitchFamily="34" charset="0"/>
              </a:rPr>
              <a:t> </a:t>
            </a:r>
            <a:r>
              <a:rPr lang="vi-VN" sz="2300" spc="-5" dirty="0">
                <a:latin typeface="Times New Roman" panose="02020603050405020304" pitchFamily="18" charset="0"/>
                <a:ea typeface="Calibri" panose="020F0502020204030204" pitchFamily="34" charset="0"/>
              </a:rPr>
              <a:t>lên</a:t>
            </a:r>
            <a:r>
              <a:rPr lang="vi-VN" sz="2300" spc="5" dirty="0">
                <a:latin typeface="Times New Roman" panose="02020603050405020304" pitchFamily="18" charset="0"/>
                <a:ea typeface="Calibri" panose="020F0502020204030204" pitchFamily="34" charset="0"/>
              </a:rPr>
              <a:t> </a:t>
            </a:r>
            <a:r>
              <a:rPr lang="vi-VN" sz="2300" spc="-5" dirty="0">
                <a:latin typeface="Times New Roman" panose="02020603050405020304" pitchFamily="18" charset="0"/>
                <a:ea typeface="Calibri" panose="020F0502020204030204" pitchFamily="34" charset="0"/>
              </a:rPr>
              <a:t>kì</a:t>
            </a:r>
            <a:r>
              <a:rPr lang="vi-VN" sz="2300" spc="5" dirty="0">
                <a:latin typeface="Times New Roman" panose="02020603050405020304" pitchFamily="18" charset="0"/>
                <a:ea typeface="Calibri" panose="020F0502020204030204" pitchFamily="34" charset="0"/>
              </a:rPr>
              <a:t> </a:t>
            </a:r>
            <a:r>
              <a:rPr lang="vi-VN" sz="2300" spc="-5" dirty="0">
                <a:latin typeface="Times New Roman" panose="02020603050405020304" pitchFamily="18" charset="0"/>
                <a:ea typeface="Calibri" panose="020F0502020204030204" pitchFamily="34" charset="0"/>
              </a:rPr>
              <a:t>vĩ</a:t>
            </a:r>
            <a:r>
              <a:rPr lang="vi-VN" sz="2300" spc="5" dirty="0">
                <a:latin typeface="Times New Roman" panose="02020603050405020304" pitchFamily="18" charset="0"/>
                <a:ea typeface="Calibri" panose="020F0502020204030204" pitchFamily="34" charset="0"/>
              </a:rPr>
              <a:t> </a:t>
            </a:r>
            <a:r>
              <a:rPr lang="vi-VN" sz="2300" spc="-10" dirty="0">
                <a:latin typeface="Times New Roman" panose="02020603050405020304" pitchFamily="18" charset="0"/>
                <a:ea typeface="Calibri" panose="020F0502020204030204" pitchFamily="34" charset="0"/>
              </a:rPr>
              <a:t>nhưng</a:t>
            </a:r>
            <a:r>
              <a:rPr lang="vi-VN" sz="2300" spc="5" dirty="0">
                <a:latin typeface="Times New Roman" panose="02020603050405020304" pitchFamily="18" charset="0"/>
                <a:ea typeface="Calibri" panose="020F0502020204030204" pitchFamily="34" charset="0"/>
              </a:rPr>
              <a:t> </a:t>
            </a:r>
            <a:r>
              <a:rPr lang="vi-VN" sz="2300" spc="-10" dirty="0">
                <a:latin typeface="Times New Roman" panose="02020603050405020304" pitchFamily="18" charset="0"/>
                <a:ea typeface="Calibri" panose="020F0502020204030204" pitchFamily="34" charset="0"/>
              </a:rPr>
              <a:t>cũng</a:t>
            </a:r>
            <a:r>
              <a:rPr lang="vi-VN" sz="2300" spc="5" dirty="0">
                <a:latin typeface="Times New Roman" panose="02020603050405020304" pitchFamily="18" charset="0"/>
                <a:ea typeface="Calibri" panose="020F0502020204030204" pitchFamily="34" charset="0"/>
              </a:rPr>
              <a:t> </a:t>
            </a:r>
            <a:r>
              <a:rPr lang="vi-VN" sz="2300" spc="-5" dirty="0">
                <a:latin typeface="Times New Roman" panose="02020603050405020304" pitchFamily="18" charset="0"/>
                <a:ea typeface="Calibri" panose="020F0502020204030204" pitchFamily="34" charset="0"/>
              </a:rPr>
              <a:t>rất</a:t>
            </a:r>
            <a:r>
              <a:rPr lang="vi-VN" sz="2300" spc="5" dirty="0">
                <a:latin typeface="Times New Roman" panose="02020603050405020304" pitchFamily="18" charset="0"/>
                <a:ea typeface="Calibri" panose="020F0502020204030204" pitchFamily="34" charset="0"/>
              </a:rPr>
              <a:t> </a:t>
            </a:r>
            <a:r>
              <a:rPr lang="vi-VN" sz="2300" spc="-5" dirty="0">
                <a:latin typeface="Times New Roman" panose="02020603050405020304" pitchFamily="18" charset="0"/>
                <a:ea typeface="Calibri" panose="020F0502020204030204" pitchFamily="34" charset="0"/>
              </a:rPr>
              <a:t>đời</a:t>
            </a:r>
            <a:r>
              <a:rPr lang="vi-VN" sz="2300" spc="-10" dirty="0">
                <a:latin typeface="Times New Roman" panose="02020603050405020304" pitchFamily="18" charset="0"/>
                <a:ea typeface="Calibri" panose="020F0502020204030204" pitchFamily="34" charset="0"/>
              </a:rPr>
              <a:t> </a:t>
            </a:r>
            <a:r>
              <a:rPr lang="vi-VN" sz="2300" spc="-5" dirty="0">
                <a:latin typeface="Times New Roman" panose="02020603050405020304" pitchFamily="18" charset="0"/>
                <a:ea typeface="Calibri" panose="020F0502020204030204" pitchFamily="34" charset="0"/>
              </a:rPr>
              <a:t>thường.</a:t>
            </a:r>
            <a:endParaRPr lang="en-US" sz="2300" dirty="0">
              <a:latin typeface="Times New Roman" panose="02020603050405020304" pitchFamily="18" charset="0"/>
              <a:ea typeface="Times New Roman" panose="02020603050405020304" pitchFamily="18" charset="0"/>
            </a:endParaRPr>
          </a:p>
          <a:p>
            <a:pPr marR="182880" algn="just">
              <a:lnSpc>
                <a:spcPct val="115000"/>
              </a:lnSpc>
              <a:spcAft>
                <a:spcPts val="0"/>
              </a:spcAft>
              <a:tabLst>
                <a:tab pos="264160" algn="l"/>
              </a:tabLst>
            </a:pPr>
            <a:r>
              <a:rPr lang="en-US" sz="2300" spc="-5" dirty="0">
                <a:latin typeface="Times New Roman" panose="02020603050405020304" pitchFamily="18" charset="0"/>
                <a:ea typeface="Calibri" panose="020F0502020204030204" pitchFamily="34" charset="0"/>
              </a:rPr>
              <a:t>+ </a:t>
            </a:r>
            <a:r>
              <a:rPr lang="en-US" sz="2300" b="1" spc="-5" dirty="0" err="1">
                <a:latin typeface="Times New Roman" panose="02020603050405020304" pitchFamily="18" charset="0"/>
                <a:ea typeface="Calibri" panose="020F0502020204030204" pitchFamily="34" charset="0"/>
              </a:rPr>
              <a:t>Khổ</a:t>
            </a:r>
            <a:r>
              <a:rPr lang="en-US" sz="2300" b="1" spc="-5" dirty="0">
                <a:latin typeface="Times New Roman" panose="02020603050405020304" pitchFamily="18" charset="0"/>
                <a:ea typeface="Calibri" panose="020F0502020204030204" pitchFamily="34" charset="0"/>
              </a:rPr>
              <a:t> </a:t>
            </a:r>
            <a:r>
              <a:rPr lang="en-US" sz="2300" b="1" spc="-5" dirty="0" err="1">
                <a:latin typeface="Times New Roman" panose="02020603050405020304" pitchFamily="18" charset="0"/>
                <a:ea typeface="Calibri" panose="020F0502020204030204" pitchFamily="34" charset="0"/>
              </a:rPr>
              <a:t>cuối</a:t>
            </a:r>
            <a:r>
              <a:rPr lang="en-US" sz="2300" spc="-5" dirty="0">
                <a:latin typeface="Times New Roman" panose="02020603050405020304" pitchFamily="18" charset="0"/>
                <a:ea typeface="Calibri" panose="020F0502020204030204" pitchFamily="34" charset="0"/>
              </a:rPr>
              <a:t>: </a:t>
            </a:r>
            <a:endParaRPr lang="en-US" sz="2300" dirty="0">
              <a:latin typeface="Times New Roman" panose="02020603050405020304" pitchFamily="18" charset="0"/>
              <a:ea typeface="Times New Roman" panose="02020603050405020304" pitchFamily="18" charset="0"/>
            </a:endParaRPr>
          </a:p>
          <a:p>
            <a:pPr marR="182880" algn="just">
              <a:lnSpc>
                <a:spcPct val="115000"/>
              </a:lnSpc>
              <a:spcAft>
                <a:spcPts val="0"/>
              </a:spcAft>
              <a:tabLst>
                <a:tab pos="264160" algn="l"/>
              </a:tabLst>
            </a:pPr>
            <a:r>
              <a:rPr lang="en-US" sz="2300" spc="-5" dirty="0">
                <a:latin typeface="Times New Roman" panose="02020603050405020304" pitchFamily="18" charset="0"/>
                <a:ea typeface="Calibri" panose="020F0502020204030204" pitchFamily="34" charset="0"/>
              </a:rPr>
              <a:t>“</a:t>
            </a:r>
            <a:r>
              <a:rPr lang="en-US" sz="2300" i="1" spc="-5" dirty="0" err="1">
                <a:latin typeface="Times New Roman" panose="02020603050405020304" pitchFamily="18" charset="0"/>
                <a:ea typeface="Calibri" panose="020F0502020204030204" pitchFamily="34" charset="0"/>
              </a:rPr>
              <a:t>Đêm</a:t>
            </a:r>
            <a:r>
              <a:rPr lang="en-US" sz="2300" i="1" spc="-5" dirty="0">
                <a:latin typeface="Times New Roman" panose="02020603050405020304" pitchFamily="18" charset="0"/>
                <a:ea typeface="Calibri" panose="020F0502020204030204" pitchFamily="34" charset="0"/>
              </a:rPr>
              <a:t> nay </a:t>
            </a:r>
            <a:r>
              <a:rPr lang="en-US" sz="2300" i="1" spc="-5" dirty="0" err="1">
                <a:latin typeface="Times New Roman" panose="02020603050405020304" pitchFamily="18" charset="0"/>
                <a:ea typeface="Calibri" panose="020F0502020204030204" pitchFamily="34" charset="0"/>
              </a:rPr>
              <a:t>Bác</a:t>
            </a:r>
            <a:r>
              <a:rPr lang="en-US" sz="2300" i="1" spc="-5" dirty="0">
                <a:latin typeface="Times New Roman" panose="02020603050405020304" pitchFamily="18" charset="0"/>
                <a:ea typeface="Calibri" panose="020F0502020204030204" pitchFamily="34" charset="0"/>
              </a:rPr>
              <a:t> </a:t>
            </a:r>
            <a:r>
              <a:rPr lang="en-US" sz="2300" i="1" spc="-5" dirty="0" err="1">
                <a:latin typeface="Times New Roman" panose="02020603050405020304" pitchFamily="18" charset="0"/>
                <a:ea typeface="Calibri" panose="020F0502020204030204" pitchFamily="34" charset="0"/>
              </a:rPr>
              <a:t>ngồi</a:t>
            </a:r>
            <a:r>
              <a:rPr lang="en-US" sz="2300" i="1" spc="-5" dirty="0">
                <a:latin typeface="Times New Roman" panose="02020603050405020304" pitchFamily="18" charset="0"/>
                <a:ea typeface="Calibri" panose="020F0502020204030204" pitchFamily="34" charset="0"/>
              </a:rPr>
              <a:t> </a:t>
            </a:r>
            <a:r>
              <a:rPr lang="en-US" sz="2300" i="1" spc="-5" dirty="0" err="1">
                <a:latin typeface="Times New Roman" panose="02020603050405020304" pitchFamily="18" charset="0"/>
                <a:ea typeface="Calibri" panose="020F0502020204030204" pitchFamily="34" charset="0"/>
              </a:rPr>
              <a:t>đó</a:t>
            </a:r>
            <a:endParaRPr lang="en-US" sz="2300" dirty="0">
              <a:latin typeface="Times New Roman" panose="02020603050405020304" pitchFamily="18" charset="0"/>
              <a:ea typeface="Times New Roman" panose="02020603050405020304" pitchFamily="18" charset="0"/>
            </a:endParaRPr>
          </a:p>
          <a:p>
            <a:pPr marR="182880" algn="just">
              <a:lnSpc>
                <a:spcPct val="115000"/>
              </a:lnSpc>
              <a:spcAft>
                <a:spcPts val="0"/>
              </a:spcAft>
              <a:tabLst>
                <a:tab pos="264160" algn="l"/>
              </a:tabLst>
            </a:pPr>
            <a:r>
              <a:rPr lang="en-US" sz="2300" i="1" spc="-5" dirty="0">
                <a:latin typeface="Times New Roman" panose="02020603050405020304" pitchFamily="18" charset="0"/>
                <a:ea typeface="Calibri" panose="020F0502020204030204" pitchFamily="34" charset="0"/>
              </a:rPr>
              <a:t>  </a:t>
            </a:r>
            <a:r>
              <a:rPr lang="en-US" sz="2300" i="1" spc="-5" dirty="0" err="1">
                <a:latin typeface="Times New Roman" panose="02020603050405020304" pitchFamily="18" charset="0"/>
                <a:ea typeface="Calibri" panose="020F0502020204030204" pitchFamily="34" charset="0"/>
              </a:rPr>
              <a:t>Đêm</a:t>
            </a:r>
            <a:r>
              <a:rPr lang="en-US" sz="2300" i="1" spc="-5" dirty="0">
                <a:latin typeface="Times New Roman" panose="02020603050405020304" pitchFamily="18" charset="0"/>
                <a:ea typeface="Calibri" panose="020F0502020204030204" pitchFamily="34" charset="0"/>
              </a:rPr>
              <a:t> nay </a:t>
            </a:r>
            <a:r>
              <a:rPr lang="en-US" sz="2300" i="1" spc="-5" dirty="0" err="1">
                <a:latin typeface="Times New Roman" panose="02020603050405020304" pitchFamily="18" charset="0"/>
                <a:ea typeface="Calibri" panose="020F0502020204030204" pitchFamily="34" charset="0"/>
              </a:rPr>
              <a:t>Bác</a:t>
            </a:r>
            <a:r>
              <a:rPr lang="en-US" sz="2300" i="1" spc="-5" dirty="0">
                <a:latin typeface="Times New Roman" panose="02020603050405020304" pitchFamily="18" charset="0"/>
                <a:ea typeface="Calibri" panose="020F0502020204030204" pitchFamily="34" charset="0"/>
              </a:rPr>
              <a:t> </a:t>
            </a:r>
            <a:r>
              <a:rPr lang="en-US" sz="2300" i="1" spc="-5" dirty="0" err="1">
                <a:latin typeface="Times New Roman" panose="02020603050405020304" pitchFamily="18" charset="0"/>
                <a:ea typeface="Calibri" panose="020F0502020204030204" pitchFamily="34" charset="0"/>
              </a:rPr>
              <a:t>không</a:t>
            </a:r>
            <a:r>
              <a:rPr lang="en-US" sz="2300" i="1" spc="-5" dirty="0">
                <a:latin typeface="Times New Roman" panose="02020603050405020304" pitchFamily="18" charset="0"/>
                <a:ea typeface="Calibri" panose="020F0502020204030204" pitchFamily="34" charset="0"/>
              </a:rPr>
              <a:t> </a:t>
            </a:r>
            <a:r>
              <a:rPr lang="en-US" sz="2300" i="1" spc="-5" dirty="0" err="1">
                <a:latin typeface="Times New Roman" panose="02020603050405020304" pitchFamily="18" charset="0"/>
                <a:ea typeface="Calibri" panose="020F0502020204030204" pitchFamily="34" charset="0"/>
              </a:rPr>
              <a:t>ngủ</a:t>
            </a:r>
            <a:endParaRPr lang="en-US" sz="2300" dirty="0">
              <a:latin typeface="Times New Roman" panose="02020603050405020304" pitchFamily="18" charset="0"/>
              <a:ea typeface="Times New Roman" panose="02020603050405020304" pitchFamily="18" charset="0"/>
            </a:endParaRPr>
          </a:p>
          <a:p>
            <a:pPr marL="91440" marR="182880" algn="just">
              <a:lnSpc>
                <a:spcPct val="115000"/>
              </a:lnSpc>
              <a:spcAft>
                <a:spcPts val="0"/>
              </a:spcAft>
              <a:tabLst>
                <a:tab pos="264160" algn="l"/>
              </a:tabLst>
            </a:pPr>
            <a:r>
              <a:rPr lang="en-US" sz="2300" i="1" spc="-5" dirty="0" err="1">
                <a:latin typeface="Times New Roman" panose="02020603050405020304" pitchFamily="18" charset="0"/>
                <a:ea typeface="Calibri" panose="020F0502020204030204" pitchFamily="34" charset="0"/>
              </a:rPr>
              <a:t>Vì</a:t>
            </a:r>
            <a:r>
              <a:rPr lang="en-US" sz="2300" i="1" spc="-5" dirty="0">
                <a:latin typeface="Times New Roman" panose="02020603050405020304" pitchFamily="18" charset="0"/>
                <a:ea typeface="Calibri" panose="020F0502020204030204" pitchFamily="34" charset="0"/>
              </a:rPr>
              <a:t> </a:t>
            </a:r>
            <a:r>
              <a:rPr lang="en-US" sz="2300" i="1" spc="-5" dirty="0" err="1">
                <a:latin typeface="Times New Roman" panose="02020603050405020304" pitchFamily="18" charset="0"/>
                <a:ea typeface="Calibri" panose="020F0502020204030204" pitchFamily="34" charset="0"/>
              </a:rPr>
              <a:t>một</a:t>
            </a:r>
            <a:r>
              <a:rPr lang="en-US" sz="2300" i="1" spc="-5" dirty="0">
                <a:latin typeface="Times New Roman" panose="02020603050405020304" pitchFamily="18" charset="0"/>
                <a:ea typeface="Calibri" panose="020F0502020204030204" pitchFamily="34" charset="0"/>
              </a:rPr>
              <a:t> </a:t>
            </a:r>
            <a:r>
              <a:rPr lang="en-US" sz="2300" i="1" spc="-5" dirty="0" err="1">
                <a:latin typeface="Times New Roman" panose="02020603050405020304" pitchFamily="18" charset="0"/>
                <a:ea typeface="Calibri" panose="020F0502020204030204" pitchFamily="34" charset="0"/>
              </a:rPr>
              <a:t>lẽ</a:t>
            </a:r>
            <a:r>
              <a:rPr lang="en-US" sz="2300" i="1" spc="-5" dirty="0">
                <a:latin typeface="Times New Roman" panose="02020603050405020304" pitchFamily="18" charset="0"/>
                <a:ea typeface="Calibri" panose="020F0502020204030204" pitchFamily="34" charset="0"/>
              </a:rPr>
              <a:t> </a:t>
            </a:r>
            <a:r>
              <a:rPr lang="en-US" sz="2300" i="1" spc="-5" dirty="0" err="1">
                <a:latin typeface="Times New Roman" panose="02020603050405020304" pitchFamily="18" charset="0"/>
                <a:ea typeface="Calibri" panose="020F0502020204030204" pitchFamily="34" charset="0"/>
              </a:rPr>
              <a:t>thường</a:t>
            </a:r>
            <a:r>
              <a:rPr lang="en-US" sz="2300" i="1" spc="-5" dirty="0">
                <a:latin typeface="Times New Roman" panose="02020603050405020304" pitchFamily="18" charset="0"/>
                <a:ea typeface="Calibri" panose="020F0502020204030204" pitchFamily="34" charset="0"/>
              </a:rPr>
              <a:t> </a:t>
            </a:r>
            <a:r>
              <a:rPr lang="en-US" sz="2300" i="1" spc="-5" dirty="0" err="1">
                <a:latin typeface="Times New Roman" panose="02020603050405020304" pitchFamily="18" charset="0"/>
                <a:ea typeface="Calibri" panose="020F0502020204030204" pitchFamily="34" charset="0"/>
              </a:rPr>
              <a:t>tình</a:t>
            </a:r>
            <a:endParaRPr lang="en-US" sz="2300" dirty="0">
              <a:latin typeface="Times New Roman" panose="02020603050405020304" pitchFamily="18" charset="0"/>
              <a:ea typeface="Times New Roman" panose="02020603050405020304" pitchFamily="18" charset="0"/>
            </a:endParaRPr>
          </a:p>
          <a:p>
            <a:pPr marL="91440" marR="182880" algn="just">
              <a:lnSpc>
                <a:spcPct val="115000"/>
              </a:lnSpc>
              <a:spcAft>
                <a:spcPts val="0"/>
              </a:spcAft>
              <a:tabLst>
                <a:tab pos="264160" algn="l"/>
              </a:tabLst>
            </a:pPr>
            <a:r>
              <a:rPr lang="en-US" sz="2300" i="1" spc="-5" dirty="0" err="1">
                <a:latin typeface="Times New Roman" panose="02020603050405020304" pitchFamily="18" charset="0"/>
                <a:ea typeface="Calibri" panose="020F0502020204030204" pitchFamily="34" charset="0"/>
              </a:rPr>
              <a:t>Bác</a:t>
            </a:r>
            <a:r>
              <a:rPr lang="en-US" sz="2300" i="1" spc="-5" dirty="0">
                <a:latin typeface="Times New Roman" panose="02020603050405020304" pitchFamily="18" charset="0"/>
                <a:ea typeface="Calibri" panose="020F0502020204030204" pitchFamily="34" charset="0"/>
              </a:rPr>
              <a:t> </a:t>
            </a:r>
            <a:r>
              <a:rPr lang="en-US" sz="2300" i="1" spc="-5" dirty="0" err="1">
                <a:latin typeface="Times New Roman" panose="02020603050405020304" pitchFamily="18" charset="0"/>
                <a:ea typeface="Calibri" panose="020F0502020204030204" pitchFamily="34" charset="0"/>
              </a:rPr>
              <a:t>là</a:t>
            </a:r>
            <a:r>
              <a:rPr lang="en-US" sz="2300" i="1" spc="-5" dirty="0">
                <a:latin typeface="Times New Roman" panose="02020603050405020304" pitchFamily="18" charset="0"/>
                <a:ea typeface="Calibri" panose="020F0502020204030204" pitchFamily="34" charset="0"/>
              </a:rPr>
              <a:t> </a:t>
            </a:r>
            <a:r>
              <a:rPr lang="en-US" sz="2300" i="1" spc="-5" dirty="0" err="1">
                <a:latin typeface="Times New Roman" panose="02020603050405020304" pitchFamily="18" charset="0"/>
                <a:ea typeface="Calibri" panose="020F0502020204030204" pitchFamily="34" charset="0"/>
              </a:rPr>
              <a:t>Hồ</a:t>
            </a:r>
            <a:r>
              <a:rPr lang="en-US" sz="2300" i="1" spc="-5" dirty="0">
                <a:latin typeface="Times New Roman" panose="02020603050405020304" pitchFamily="18" charset="0"/>
                <a:ea typeface="Calibri" panose="020F0502020204030204" pitchFamily="34" charset="0"/>
              </a:rPr>
              <a:t> </a:t>
            </a:r>
            <a:r>
              <a:rPr lang="en-US" sz="2300" i="1" spc="-5" dirty="0" err="1">
                <a:latin typeface="Times New Roman" panose="02020603050405020304" pitchFamily="18" charset="0"/>
                <a:ea typeface="Calibri" panose="020F0502020204030204" pitchFamily="34" charset="0"/>
              </a:rPr>
              <a:t>Chí</a:t>
            </a:r>
            <a:r>
              <a:rPr lang="en-US" sz="2300" i="1" spc="-5" dirty="0">
                <a:latin typeface="Times New Roman" panose="02020603050405020304" pitchFamily="18" charset="0"/>
                <a:ea typeface="Calibri" panose="020F0502020204030204" pitchFamily="34" charset="0"/>
              </a:rPr>
              <a:t> Minh</a:t>
            </a:r>
            <a:r>
              <a:rPr lang="en-US" sz="2300" spc="-5" dirty="0">
                <a:latin typeface="Times New Roman" panose="02020603050405020304" pitchFamily="18" charset="0"/>
                <a:ea typeface="Calibri" panose="020F0502020204030204" pitchFamily="34" charset="0"/>
              </a:rPr>
              <a:t>”</a:t>
            </a:r>
            <a:endParaRPr lang="en-US" sz="2300" dirty="0">
              <a:latin typeface="Times New Roman" panose="02020603050405020304" pitchFamily="18" charset="0"/>
              <a:ea typeface="Times New Roman" panose="02020603050405020304" pitchFamily="18" charset="0"/>
            </a:endParaRPr>
          </a:p>
          <a:p>
            <a:pPr marL="91440" marR="182880" algn="just">
              <a:lnSpc>
                <a:spcPct val="115000"/>
              </a:lnSpc>
              <a:spcAft>
                <a:spcPts val="0"/>
              </a:spcAft>
              <a:tabLst>
                <a:tab pos="264160" algn="l"/>
              </a:tabLst>
            </a:pPr>
            <a:r>
              <a:rPr lang="en-US" sz="2300" spc="-5" dirty="0">
                <a:latin typeface="Times New Roman" panose="02020603050405020304" pitchFamily="18" charset="0"/>
                <a:ea typeface="Calibri" panose="020F0502020204030204" pitchFamily="34" charset="0"/>
                <a:sym typeface="Wingdings" panose="05000000000000000000" pitchFamily="2" charset="2"/>
              </a:rPr>
              <a:t></a:t>
            </a:r>
            <a:r>
              <a:rPr lang="en-US" sz="2300" spc="-5" dirty="0">
                <a:latin typeface="Times New Roman" panose="02020603050405020304" pitchFamily="18" charset="0"/>
                <a:ea typeface="Calibri" panose="020F0502020204030204" pitchFamily="34" charset="0"/>
              </a:rPr>
              <a:t> </a:t>
            </a:r>
            <a:r>
              <a:rPr lang="vi-VN" sz="2300" spc="-5" dirty="0">
                <a:latin typeface="Times New Roman" panose="02020603050405020304" pitchFamily="18" charset="0"/>
                <a:ea typeface="Calibri" panose="020F0502020204030204" pitchFamily="34" charset="0"/>
              </a:rPr>
              <a:t>Lời</a:t>
            </a:r>
            <a:r>
              <a:rPr lang="vi-VN" sz="2300" spc="20" dirty="0">
                <a:latin typeface="Times New Roman" panose="02020603050405020304" pitchFamily="18" charset="0"/>
                <a:ea typeface="Calibri" panose="020F0502020204030204" pitchFamily="34" charset="0"/>
              </a:rPr>
              <a:t> </a:t>
            </a:r>
            <a:r>
              <a:rPr lang="vi-VN" sz="2300" spc="-5" dirty="0">
                <a:latin typeface="Times New Roman" panose="02020603050405020304" pitchFamily="18" charset="0"/>
                <a:ea typeface="Calibri" panose="020F0502020204030204" pitchFamily="34" charset="0"/>
              </a:rPr>
              <a:t>giải</a:t>
            </a:r>
            <a:r>
              <a:rPr lang="vi-VN" sz="2300" spc="10" dirty="0">
                <a:latin typeface="Times New Roman" panose="02020603050405020304" pitchFamily="18" charset="0"/>
                <a:ea typeface="Calibri" panose="020F0502020204030204" pitchFamily="34" charset="0"/>
              </a:rPr>
              <a:t> </a:t>
            </a:r>
            <a:r>
              <a:rPr lang="vi-VN" sz="2300" spc="-5" dirty="0">
                <a:latin typeface="Times New Roman" panose="02020603050405020304" pitchFamily="18" charset="0"/>
                <a:ea typeface="Calibri" panose="020F0502020204030204" pitchFamily="34" charset="0"/>
              </a:rPr>
              <a:t>thích</a:t>
            </a:r>
            <a:r>
              <a:rPr lang="vi-VN" sz="2300" spc="20" dirty="0">
                <a:latin typeface="Times New Roman" panose="02020603050405020304" pitchFamily="18" charset="0"/>
                <a:ea typeface="Calibri" panose="020F0502020204030204" pitchFamily="34" charset="0"/>
              </a:rPr>
              <a:t> </a:t>
            </a:r>
            <a:r>
              <a:rPr lang="vi-VN" sz="2300" spc="-10" dirty="0">
                <a:latin typeface="Times New Roman" panose="02020603050405020304" pitchFamily="18" charset="0"/>
                <a:ea typeface="Calibri" panose="020F0502020204030204" pitchFamily="34" charset="0"/>
              </a:rPr>
              <a:t>như</a:t>
            </a:r>
            <a:r>
              <a:rPr lang="vi-VN" sz="2300" spc="20" dirty="0">
                <a:latin typeface="Times New Roman" panose="02020603050405020304" pitchFamily="18" charset="0"/>
                <a:ea typeface="Calibri" panose="020F0502020204030204" pitchFamily="34" charset="0"/>
              </a:rPr>
              <a:t> </a:t>
            </a:r>
            <a:r>
              <a:rPr lang="vi-VN" sz="2300" spc="-10" dirty="0">
                <a:latin typeface="Times New Roman" panose="02020603050405020304" pitchFamily="18" charset="0"/>
                <a:ea typeface="Calibri" panose="020F0502020204030204" pitchFamily="34" charset="0"/>
              </a:rPr>
              <a:t>một</a:t>
            </a:r>
            <a:r>
              <a:rPr lang="vi-VN" sz="2300" spc="20" dirty="0">
                <a:latin typeface="Times New Roman" panose="02020603050405020304" pitchFamily="18" charset="0"/>
                <a:ea typeface="Calibri" panose="020F0502020204030204" pitchFamily="34" charset="0"/>
              </a:rPr>
              <a:t> </a:t>
            </a:r>
            <a:r>
              <a:rPr lang="vi-VN" sz="2300" spc="-5" dirty="0">
                <a:latin typeface="Times New Roman" panose="02020603050405020304" pitchFamily="18" charset="0"/>
                <a:ea typeface="Calibri" panose="020F0502020204030204" pitchFamily="34" charset="0"/>
              </a:rPr>
              <a:t>chân</a:t>
            </a:r>
            <a:r>
              <a:rPr lang="vi-VN" sz="2300" spc="20" dirty="0">
                <a:latin typeface="Times New Roman" panose="02020603050405020304" pitchFamily="18" charset="0"/>
                <a:ea typeface="Calibri" panose="020F0502020204030204" pitchFamily="34" charset="0"/>
              </a:rPr>
              <a:t> </a:t>
            </a:r>
            <a:r>
              <a:rPr lang="vi-VN" sz="2300" dirty="0">
                <a:latin typeface="Times New Roman" panose="02020603050405020304" pitchFamily="18" charset="0"/>
                <a:ea typeface="Calibri" panose="020F0502020204030204" pitchFamily="34" charset="0"/>
              </a:rPr>
              <a:t>lí</a:t>
            </a:r>
            <a:r>
              <a:rPr lang="vi-VN" sz="2300" spc="20" dirty="0">
                <a:latin typeface="Times New Roman" panose="02020603050405020304" pitchFamily="18" charset="0"/>
                <a:ea typeface="Calibri" panose="020F0502020204030204" pitchFamily="34" charset="0"/>
              </a:rPr>
              <a:t> </a:t>
            </a:r>
            <a:r>
              <a:rPr lang="vi-VN" sz="2300" spc="-5" dirty="0">
                <a:latin typeface="Times New Roman" panose="02020603050405020304" pitchFamily="18" charset="0"/>
                <a:ea typeface="Calibri" panose="020F0502020204030204" pitchFamily="34" charset="0"/>
              </a:rPr>
              <a:t>chắc</a:t>
            </a:r>
            <a:r>
              <a:rPr lang="vi-VN" sz="2300" spc="5" dirty="0">
                <a:latin typeface="Times New Roman" panose="02020603050405020304" pitchFamily="18" charset="0"/>
                <a:ea typeface="Calibri" panose="020F0502020204030204" pitchFamily="34" charset="0"/>
              </a:rPr>
              <a:t> </a:t>
            </a:r>
            <a:r>
              <a:rPr lang="vi-VN" sz="2300" spc="-5" dirty="0">
                <a:latin typeface="Times New Roman" panose="02020603050405020304" pitchFamily="18" charset="0"/>
                <a:ea typeface="Calibri" panose="020F0502020204030204" pitchFamily="34" charset="0"/>
              </a:rPr>
              <a:t>chắn</a:t>
            </a:r>
            <a:r>
              <a:rPr lang="vi-VN" sz="2300" spc="115" dirty="0">
                <a:latin typeface="Times New Roman" panose="02020603050405020304" pitchFamily="18" charset="0"/>
                <a:ea typeface="Calibri" panose="020F0502020204030204" pitchFamily="34" charset="0"/>
              </a:rPr>
              <a:t> </a:t>
            </a:r>
            <a:r>
              <a:rPr lang="vi-VN" sz="2300" spc="-5" dirty="0">
                <a:latin typeface="Times New Roman" panose="02020603050405020304" pitchFamily="18" charset="0"/>
                <a:ea typeface="Calibri" panose="020F0502020204030204" pitchFamily="34" charset="0"/>
              </a:rPr>
              <a:t>khẳng</a:t>
            </a:r>
            <a:r>
              <a:rPr lang="vi-VN" sz="2300" spc="5" dirty="0">
                <a:latin typeface="Times New Roman" panose="02020603050405020304" pitchFamily="18" charset="0"/>
                <a:ea typeface="Calibri" panose="020F0502020204030204" pitchFamily="34" charset="0"/>
              </a:rPr>
              <a:t> </a:t>
            </a:r>
            <a:r>
              <a:rPr lang="vi-VN" sz="2300" spc="-5" dirty="0">
                <a:latin typeface="Times New Roman" panose="02020603050405020304" pitchFamily="18" charset="0"/>
                <a:ea typeface="Calibri" panose="020F0502020204030204" pitchFamily="34" charset="0"/>
              </a:rPr>
              <a:t>định</a:t>
            </a:r>
            <a:r>
              <a:rPr lang="vi-VN" sz="2300" spc="5" dirty="0">
                <a:latin typeface="Times New Roman" panose="02020603050405020304" pitchFamily="18" charset="0"/>
                <a:ea typeface="Calibri" panose="020F0502020204030204" pitchFamily="34" charset="0"/>
              </a:rPr>
              <a:t> </a:t>
            </a:r>
            <a:r>
              <a:rPr lang="vi-VN" sz="2300" spc="-10" dirty="0">
                <a:latin typeface="Times New Roman" panose="02020603050405020304" pitchFamily="18" charset="0"/>
                <a:ea typeface="Calibri" panose="020F0502020204030204" pitchFamily="34" charset="0"/>
              </a:rPr>
              <a:t>Bác</a:t>
            </a:r>
            <a:r>
              <a:rPr lang="vi-VN" sz="2300" dirty="0">
                <a:latin typeface="Times New Roman" panose="02020603050405020304" pitchFamily="18" charset="0"/>
                <a:ea typeface="Calibri" panose="020F0502020204030204" pitchFamily="34" charset="0"/>
              </a:rPr>
              <a:t> </a:t>
            </a:r>
            <a:r>
              <a:rPr lang="vi-VN" sz="2300" spc="-10" dirty="0">
                <a:latin typeface="Times New Roman" panose="02020603050405020304" pitchFamily="18" charset="0"/>
                <a:ea typeface="Calibri" panose="020F0502020204030204" pitchFamily="34" charset="0"/>
              </a:rPr>
              <a:t>giản</a:t>
            </a:r>
            <a:r>
              <a:rPr lang="vi-VN" sz="2300" spc="5" dirty="0">
                <a:latin typeface="Times New Roman" panose="02020603050405020304" pitchFamily="18" charset="0"/>
                <a:ea typeface="Calibri" panose="020F0502020204030204" pitchFamily="34" charset="0"/>
              </a:rPr>
              <a:t> </a:t>
            </a:r>
            <a:r>
              <a:rPr lang="vi-VN" sz="2300" dirty="0">
                <a:latin typeface="Times New Roman" panose="02020603050405020304" pitchFamily="18" charset="0"/>
                <a:ea typeface="Calibri" panose="020F0502020204030204" pitchFamily="34" charset="0"/>
              </a:rPr>
              <a:t>dị</a:t>
            </a:r>
            <a:r>
              <a:rPr lang="vi-VN" sz="2300" spc="-10" dirty="0">
                <a:latin typeface="Times New Roman" panose="02020603050405020304" pitchFamily="18" charset="0"/>
                <a:ea typeface="Calibri" panose="020F0502020204030204" pitchFamily="34" charset="0"/>
              </a:rPr>
              <a:t> </a:t>
            </a:r>
            <a:r>
              <a:rPr lang="vi-VN" sz="2300" spc="-5" dirty="0">
                <a:latin typeface="Times New Roman" panose="02020603050405020304" pitchFamily="18" charset="0"/>
                <a:ea typeface="Calibri" panose="020F0502020204030204" pitchFamily="34" charset="0"/>
              </a:rPr>
              <a:t>nhưng</a:t>
            </a:r>
            <a:r>
              <a:rPr lang="vi-VN" sz="2300" spc="-15" dirty="0">
                <a:latin typeface="Times New Roman" panose="02020603050405020304" pitchFamily="18" charset="0"/>
                <a:ea typeface="Calibri" panose="020F0502020204030204" pitchFamily="34" charset="0"/>
              </a:rPr>
              <a:t> </a:t>
            </a:r>
            <a:r>
              <a:rPr lang="vi-VN" sz="2300" spc="-5" dirty="0">
                <a:latin typeface="Times New Roman" panose="02020603050405020304" pitchFamily="18" charset="0"/>
                <a:ea typeface="Calibri" panose="020F0502020204030204" pitchFamily="34" charset="0"/>
              </a:rPr>
              <a:t>cũng</a:t>
            </a:r>
            <a:r>
              <a:rPr lang="vi-VN" sz="2300" spc="5" dirty="0">
                <a:latin typeface="Times New Roman" panose="02020603050405020304" pitchFamily="18" charset="0"/>
                <a:ea typeface="Calibri" panose="020F0502020204030204" pitchFamily="34" charset="0"/>
              </a:rPr>
              <a:t> </a:t>
            </a:r>
            <a:r>
              <a:rPr lang="vi-VN" sz="2300" spc="-5" dirty="0">
                <a:latin typeface="Times New Roman" panose="02020603050405020304" pitchFamily="18" charset="0"/>
                <a:ea typeface="Calibri" panose="020F0502020204030204" pitchFamily="34" charset="0"/>
              </a:rPr>
              <a:t>thật</a:t>
            </a:r>
            <a:r>
              <a:rPr lang="vi-VN" sz="2300" spc="5" dirty="0">
                <a:latin typeface="Times New Roman" panose="02020603050405020304" pitchFamily="18" charset="0"/>
                <a:ea typeface="Calibri" panose="020F0502020204030204" pitchFamily="34" charset="0"/>
              </a:rPr>
              <a:t> </a:t>
            </a:r>
            <a:r>
              <a:rPr lang="vi-VN" sz="2300" spc="-10" dirty="0">
                <a:latin typeface="Times New Roman" panose="02020603050405020304" pitchFamily="18" charset="0"/>
                <a:ea typeface="Calibri" panose="020F0502020204030204" pitchFamily="34" charset="0"/>
              </a:rPr>
              <a:t>cao</a:t>
            </a:r>
            <a:r>
              <a:rPr lang="vi-VN" sz="2300" spc="5" dirty="0">
                <a:latin typeface="Times New Roman" panose="02020603050405020304" pitchFamily="18" charset="0"/>
                <a:ea typeface="Calibri" panose="020F0502020204030204" pitchFamily="34" charset="0"/>
              </a:rPr>
              <a:t> </a:t>
            </a:r>
            <a:r>
              <a:rPr lang="vi-VN" sz="2300" dirty="0">
                <a:latin typeface="Times New Roman" panose="02020603050405020304" pitchFamily="18" charset="0"/>
                <a:ea typeface="Calibri" panose="020F0502020204030204" pitchFamily="34" charset="0"/>
              </a:rPr>
              <a:t>cả.</a:t>
            </a:r>
            <a:r>
              <a:rPr lang="vi-VN" sz="2300" b="1" i="1" spc="80" dirty="0">
                <a:latin typeface="Times New Roman" panose="02020603050405020304" pitchFamily="18" charset="0"/>
                <a:ea typeface="Calibri" panose="020F0502020204030204" pitchFamily="34" charset="0"/>
              </a:rPr>
              <a:t> </a:t>
            </a:r>
            <a:r>
              <a:rPr lang="vi-VN" sz="2300" spc="-5" dirty="0">
                <a:latin typeface="Times New Roman" panose="02020603050405020304" pitchFamily="18" charset="0"/>
                <a:ea typeface="Calibri" panose="020F0502020204030204" pitchFamily="34" charset="0"/>
              </a:rPr>
              <a:t>Lời thơ khẳng định tình</a:t>
            </a:r>
            <a:r>
              <a:rPr lang="vi-VN" sz="2300" spc="80" dirty="0">
                <a:latin typeface="Times New Roman" panose="02020603050405020304" pitchFamily="18" charset="0"/>
                <a:ea typeface="Calibri" panose="020F0502020204030204" pitchFamily="34" charset="0"/>
              </a:rPr>
              <a:t> </a:t>
            </a:r>
            <a:r>
              <a:rPr lang="vi-VN" sz="2300" dirty="0">
                <a:latin typeface="Times New Roman" panose="02020603050405020304" pitchFamily="18" charset="0"/>
                <a:ea typeface="Calibri" panose="020F0502020204030204" pitchFamily="34" charset="0"/>
              </a:rPr>
              <a:t>yêu</a:t>
            </a:r>
            <a:r>
              <a:rPr lang="vi-VN" sz="2300" spc="65" dirty="0">
                <a:latin typeface="Times New Roman" panose="02020603050405020304" pitchFamily="18" charset="0"/>
                <a:ea typeface="Calibri" panose="020F0502020204030204" pitchFamily="34" charset="0"/>
              </a:rPr>
              <a:t> </a:t>
            </a:r>
            <a:r>
              <a:rPr lang="vi-VN" sz="2300" spc="-5" dirty="0">
                <a:latin typeface="Times New Roman" panose="02020603050405020304" pitchFamily="18" charset="0"/>
                <a:ea typeface="Calibri" panose="020F0502020204030204" pitchFamily="34" charset="0"/>
              </a:rPr>
              <a:t>thương,</a:t>
            </a:r>
            <a:r>
              <a:rPr lang="vi-VN" sz="2300" spc="75" dirty="0">
                <a:latin typeface="Times New Roman" panose="02020603050405020304" pitchFamily="18" charset="0"/>
                <a:ea typeface="Calibri" panose="020F0502020204030204" pitchFamily="34" charset="0"/>
              </a:rPr>
              <a:t> </a:t>
            </a:r>
            <a:r>
              <a:rPr lang="vi-VN" sz="2300" spc="-5" dirty="0">
                <a:latin typeface="Times New Roman" panose="02020603050405020304" pitchFamily="18" charset="0"/>
                <a:ea typeface="Calibri" panose="020F0502020204030204" pitchFamily="34" charset="0"/>
              </a:rPr>
              <a:t>chăm</a:t>
            </a:r>
            <a:r>
              <a:rPr lang="vi-VN" sz="2300" spc="100" dirty="0">
                <a:latin typeface="Times New Roman" panose="02020603050405020304" pitchFamily="18" charset="0"/>
                <a:ea typeface="Calibri" panose="020F0502020204030204" pitchFamily="34" charset="0"/>
              </a:rPr>
              <a:t> </a:t>
            </a:r>
            <a:r>
              <a:rPr lang="vi-VN" sz="2300" spc="-5" dirty="0">
                <a:latin typeface="Times New Roman" panose="02020603050405020304" pitchFamily="18" charset="0"/>
                <a:ea typeface="Calibri" panose="020F0502020204030204" pitchFamily="34" charset="0"/>
              </a:rPr>
              <a:t>sóc</a:t>
            </a:r>
            <a:r>
              <a:rPr lang="vi-VN" sz="2300" spc="80" dirty="0">
                <a:latin typeface="Times New Roman" panose="02020603050405020304" pitchFamily="18" charset="0"/>
                <a:ea typeface="Calibri" panose="020F0502020204030204" pitchFamily="34" charset="0"/>
              </a:rPr>
              <a:t> </a:t>
            </a:r>
            <a:r>
              <a:rPr lang="vi-VN" sz="2300" spc="-5" dirty="0">
                <a:latin typeface="Times New Roman" panose="02020603050405020304" pitchFamily="18" charset="0"/>
                <a:ea typeface="Calibri" panose="020F0502020204030204" pitchFamily="34" charset="0"/>
              </a:rPr>
              <a:t>của</a:t>
            </a:r>
            <a:r>
              <a:rPr lang="vi-VN" sz="2300" spc="85" dirty="0">
                <a:latin typeface="Times New Roman" panose="02020603050405020304" pitchFamily="18" charset="0"/>
                <a:ea typeface="Calibri" panose="020F0502020204030204" pitchFamily="34" charset="0"/>
              </a:rPr>
              <a:t> </a:t>
            </a:r>
            <a:r>
              <a:rPr lang="vi-VN" sz="2300" spc="-5" dirty="0">
                <a:latin typeface="Times New Roman" panose="02020603050405020304" pitchFamily="18" charset="0"/>
                <a:ea typeface="Calibri" panose="020F0502020204030204" pitchFamily="34" charset="0"/>
              </a:rPr>
              <a:t>Bác</a:t>
            </a:r>
            <a:r>
              <a:rPr lang="vi-VN" sz="2300" spc="65" dirty="0">
                <a:latin typeface="Times New Roman" panose="02020603050405020304" pitchFamily="18" charset="0"/>
                <a:ea typeface="Calibri" panose="020F0502020204030204" pitchFamily="34" charset="0"/>
              </a:rPr>
              <a:t> </a:t>
            </a:r>
            <a:r>
              <a:rPr lang="vi-VN" sz="2300" spc="-5" dirty="0">
                <a:latin typeface="Times New Roman" panose="02020603050405020304" pitchFamily="18" charset="0"/>
                <a:ea typeface="Calibri" panose="020F0502020204030204" pitchFamily="34" charset="0"/>
              </a:rPr>
              <a:t>dành</a:t>
            </a:r>
            <a:r>
              <a:rPr lang="vi-VN" sz="2300" spc="135" dirty="0">
                <a:latin typeface="Times New Roman" panose="02020603050405020304" pitchFamily="18" charset="0"/>
                <a:ea typeface="Calibri" panose="020F0502020204030204" pitchFamily="34" charset="0"/>
              </a:rPr>
              <a:t> </a:t>
            </a:r>
            <a:r>
              <a:rPr lang="vi-VN" sz="2300" dirty="0">
                <a:latin typeface="Times New Roman" panose="02020603050405020304" pitchFamily="18" charset="0"/>
                <a:ea typeface="Calibri" panose="020F0502020204030204" pitchFamily="34" charset="0"/>
              </a:rPr>
              <a:t>cho</a:t>
            </a:r>
            <a:r>
              <a:rPr lang="vi-VN" sz="2300" spc="60" dirty="0">
                <a:latin typeface="Times New Roman" panose="02020603050405020304" pitchFamily="18" charset="0"/>
                <a:ea typeface="Calibri" panose="020F0502020204030204" pitchFamily="34" charset="0"/>
              </a:rPr>
              <a:t> </a:t>
            </a:r>
            <a:r>
              <a:rPr lang="vi-VN" sz="2300" spc="-5" dirty="0">
                <a:latin typeface="Times New Roman" panose="02020603050405020304" pitchFamily="18" charset="0"/>
                <a:ea typeface="Calibri" panose="020F0502020204030204" pitchFamily="34" charset="0"/>
              </a:rPr>
              <a:t>các</a:t>
            </a:r>
            <a:r>
              <a:rPr lang="vi-VN" sz="2300" spc="55" dirty="0">
                <a:latin typeface="Times New Roman" panose="02020603050405020304" pitchFamily="18" charset="0"/>
                <a:ea typeface="Calibri" panose="020F0502020204030204" pitchFamily="34" charset="0"/>
              </a:rPr>
              <a:t> </a:t>
            </a:r>
            <a:r>
              <a:rPr lang="vi-VN" sz="2300" dirty="0">
                <a:latin typeface="Times New Roman" panose="02020603050405020304" pitchFamily="18" charset="0"/>
                <a:ea typeface="Calibri" panose="020F0502020204030204" pitchFamily="34" charset="0"/>
              </a:rPr>
              <a:t>chiến</a:t>
            </a:r>
            <a:r>
              <a:rPr lang="vi-VN" sz="2300" spc="55" dirty="0">
                <a:latin typeface="Times New Roman" panose="02020603050405020304" pitchFamily="18" charset="0"/>
                <a:ea typeface="Calibri" panose="020F0502020204030204" pitchFamily="34" charset="0"/>
              </a:rPr>
              <a:t> </a:t>
            </a:r>
            <a:r>
              <a:rPr lang="vi-VN" sz="2300" spc="-5" dirty="0">
                <a:latin typeface="Times New Roman" panose="02020603050405020304" pitchFamily="18" charset="0"/>
                <a:ea typeface="Calibri" panose="020F0502020204030204" pitchFamily="34" charset="0"/>
              </a:rPr>
              <a:t>sĩ,</a:t>
            </a:r>
            <a:r>
              <a:rPr lang="vi-VN" sz="2300" spc="50" dirty="0">
                <a:latin typeface="Times New Roman" panose="02020603050405020304" pitchFamily="18" charset="0"/>
                <a:ea typeface="Calibri" panose="020F0502020204030204" pitchFamily="34" charset="0"/>
              </a:rPr>
              <a:t> </a:t>
            </a:r>
            <a:r>
              <a:rPr lang="vi-VN" sz="2300" dirty="0">
                <a:latin typeface="Times New Roman" panose="02020603050405020304" pitchFamily="18" charset="0"/>
                <a:ea typeface="Calibri" panose="020F0502020204030204" pitchFamily="34" charset="0"/>
              </a:rPr>
              <a:t>cho</a:t>
            </a:r>
            <a:r>
              <a:rPr lang="vi-VN" sz="2300" spc="50" dirty="0">
                <a:latin typeface="Times New Roman" panose="02020603050405020304" pitchFamily="18" charset="0"/>
                <a:ea typeface="Calibri" panose="020F0502020204030204" pitchFamily="34" charset="0"/>
              </a:rPr>
              <a:t> </a:t>
            </a:r>
            <a:r>
              <a:rPr lang="vi-VN" sz="2300" dirty="0">
                <a:latin typeface="Times New Roman" panose="02020603050405020304" pitchFamily="18" charset="0"/>
                <a:ea typeface="Calibri" panose="020F0502020204030204" pitchFamily="34" charset="0"/>
              </a:rPr>
              <a:t>dâ</a:t>
            </a:r>
            <a:r>
              <a:rPr lang="en-US" sz="2300" dirty="0">
                <a:latin typeface="Times New Roman" panose="02020603050405020304" pitchFamily="18" charset="0"/>
                <a:ea typeface="Calibri" panose="020F0502020204030204" pitchFamily="34" charset="0"/>
              </a:rPr>
              <a:t>n</a:t>
            </a:r>
            <a:r>
              <a:rPr lang="en-US" sz="2300" spc="60" dirty="0">
                <a:latin typeface="Times New Roman" panose="02020603050405020304" pitchFamily="18" charset="0"/>
                <a:ea typeface="Calibri" panose="020F0502020204030204" pitchFamily="34" charset="0"/>
              </a:rPr>
              <a:t> </a:t>
            </a:r>
            <a:r>
              <a:rPr lang="vi-VN" sz="2300" dirty="0">
                <a:latin typeface="Times New Roman" panose="02020603050405020304" pitchFamily="18" charset="0"/>
                <a:ea typeface="Calibri" panose="020F0502020204030204" pitchFamily="34" charset="0"/>
              </a:rPr>
              <a:t>và</a:t>
            </a:r>
            <a:r>
              <a:rPr lang="vi-VN" sz="2300" spc="60" dirty="0">
                <a:latin typeface="Times New Roman" panose="02020603050405020304" pitchFamily="18" charset="0"/>
                <a:ea typeface="Calibri" panose="020F0502020204030204" pitchFamily="34" charset="0"/>
              </a:rPr>
              <a:t> </a:t>
            </a:r>
            <a:r>
              <a:rPr lang="vi-VN" sz="2300" spc="-10" dirty="0">
                <a:latin typeface="Times New Roman" panose="02020603050405020304" pitchFamily="18" charset="0"/>
                <a:ea typeface="Calibri" panose="020F0502020204030204" pitchFamily="34" charset="0"/>
              </a:rPr>
              <a:t>lòng</a:t>
            </a:r>
            <a:r>
              <a:rPr lang="vi-VN" sz="2300" spc="60" dirty="0">
                <a:latin typeface="Times New Roman" panose="02020603050405020304" pitchFamily="18" charset="0"/>
                <a:ea typeface="Calibri" panose="020F0502020204030204" pitchFamily="34" charset="0"/>
              </a:rPr>
              <a:t> </a:t>
            </a:r>
            <a:r>
              <a:rPr lang="vi-VN" sz="2300" dirty="0">
                <a:latin typeface="Times New Roman" panose="02020603050405020304" pitchFamily="18" charset="0"/>
                <a:ea typeface="Calibri" panose="020F0502020204030204" pitchFamily="34" charset="0"/>
              </a:rPr>
              <a:t>kính</a:t>
            </a:r>
            <a:r>
              <a:rPr lang="vi-VN" sz="2300" spc="55" dirty="0">
                <a:latin typeface="Times New Roman" panose="02020603050405020304" pitchFamily="18" charset="0"/>
                <a:ea typeface="Calibri" panose="020F0502020204030204" pitchFamily="34" charset="0"/>
              </a:rPr>
              <a:t> </a:t>
            </a:r>
            <a:r>
              <a:rPr lang="vi-VN" sz="2300" dirty="0">
                <a:latin typeface="Times New Roman" panose="02020603050405020304" pitchFamily="18" charset="0"/>
                <a:ea typeface="Calibri" panose="020F0502020204030204" pitchFamily="34" charset="0"/>
              </a:rPr>
              <a:t>yêu</a:t>
            </a:r>
            <a:r>
              <a:rPr lang="vi-VN" sz="2300" spc="45" dirty="0">
                <a:latin typeface="Times New Roman" panose="02020603050405020304" pitchFamily="18" charset="0"/>
                <a:ea typeface="Calibri" panose="020F0502020204030204" pitchFamily="34" charset="0"/>
              </a:rPr>
              <a:t> </a:t>
            </a:r>
            <a:r>
              <a:rPr lang="vi-VN" sz="2300" dirty="0">
                <a:latin typeface="Times New Roman" panose="02020603050405020304" pitchFamily="18" charset="0"/>
                <a:ea typeface="Calibri" panose="020F0502020204030204" pitchFamily="34" charset="0"/>
              </a:rPr>
              <a:t>của</a:t>
            </a:r>
            <a:r>
              <a:rPr lang="vi-VN" sz="2300" spc="130" dirty="0">
                <a:latin typeface="Times New Roman" panose="02020603050405020304" pitchFamily="18" charset="0"/>
                <a:ea typeface="Calibri" panose="020F0502020204030204" pitchFamily="34" charset="0"/>
              </a:rPr>
              <a:t> </a:t>
            </a:r>
            <a:r>
              <a:rPr lang="vi-VN" sz="2300" dirty="0">
                <a:latin typeface="Times New Roman" panose="02020603050405020304" pitchFamily="18" charset="0"/>
                <a:ea typeface="Calibri" panose="020F0502020204030204" pitchFamily="34" charset="0"/>
              </a:rPr>
              <a:t>anh</a:t>
            </a:r>
            <a:r>
              <a:rPr lang="vi-VN" sz="2300" spc="-5" dirty="0">
                <a:latin typeface="Times New Roman" panose="02020603050405020304" pitchFamily="18" charset="0"/>
                <a:ea typeface="Calibri" panose="020F0502020204030204" pitchFamily="34" charset="0"/>
              </a:rPr>
              <a:t> </a:t>
            </a:r>
            <a:r>
              <a:rPr lang="vi-VN" sz="2300" spc="-10" dirty="0">
                <a:latin typeface="Times New Roman" panose="02020603050405020304" pitchFamily="18" charset="0"/>
                <a:ea typeface="Calibri" panose="020F0502020204030204" pitchFamily="34" charset="0"/>
              </a:rPr>
              <a:t>đội</a:t>
            </a:r>
            <a:r>
              <a:rPr lang="vi-VN" sz="2300" spc="5" dirty="0">
                <a:latin typeface="Times New Roman" panose="02020603050405020304" pitchFamily="18" charset="0"/>
                <a:ea typeface="Calibri" panose="020F0502020204030204" pitchFamily="34" charset="0"/>
              </a:rPr>
              <a:t> </a:t>
            </a:r>
            <a:r>
              <a:rPr lang="vi-VN" sz="2300" spc="-5" dirty="0">
                <a:latin typeface="Times New Roman" panose="02020603050405020304" pitchFamily="18" charset="0"/>
                <a:ea typeface="Calibri" panose="020F0502020204030204" pitchFamily="34" charset="0"/>
              </a:rPr>
              <a:t>viên</a:t>
            </a:r>
            <a:r>
              <a:rPr lang="vi-VN" sz="2300" dirty="0">
                <a:latin typeface="Times New Roman" panose="02020603050405020304" pitchFamily="18" charset="0"/>
                <a:ea typeface="Calibri" panose="020F0502020204030204" pitchFamily="34" charset="0"/>
              </a:rPr>
              <a:t> </a:t>
            </a:r>
            <a:r>
              <a:rPr lang="vi-VN" sz="2300" spc="-5" dirty="0">
                <a:latin typeface="Times New Roman" panose="02020603050405020304" pitchFamily="18" charset="0"/>
                <a:ea typeface="Calibri" panose="020F0502020204030204" pitchFamily="34" charset="0"/>
              </a:rPr>
              <a:t>dành cho</a:t>
            </a:r>
            <a:r>
              <a:rPr lang="vi-VN" sz="2300" spc="5" dirty="0">
                <a:latin typeface="Times New Roman" panose="02020603050405020304" pitchFamily="18" charset="0"/>
                <a:ea typeface="Calibri" panose="020F0502020204030204" pitchFamily="34" charset="0"/>
              </a:rPr>
              <a:t> </a:t>
            </a:r>
            <a:r>
              <a:rPr lang="vi-VN" sz="2300" spc="-5" dirty="0">
                <a:latin typeface="Times New Roman" panose="02020603050405020304" pitchFamily="18" charset="0"/>
                <a:ea typeface="Calibri" panose="020F0502020204030204" pitchFamily="34" charset="0"/>
              </a:rPr>
              <a:t>Bác.</a:t>
            </a:r>
            <a:endParaRPr lang="en-US" sz="23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25268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1000"/>
                                        <p:tgtEl>
                                          <p:spTgt spid="5">
                                            <p:txEl>
                                              <p:pRg st="5" end="5"/>
                                            </p:txEl>
                                          </p:spTgt>
                                        </p:tgtEl>
                                      </p:cBhvr>
                                    </p:animEffect>
                                    <p:anim calcmode="lin" valueType="num">
                                      <p:cBhvr>
                                        <p:cTn id="4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Effect transition="in" filter="fade">
                                      <p:cBhvr>
                                        <p:cTn id="49" dur="1000"/>
                                        <p:tgtEl>
                                          <p:spTgt spid="5">
                                            <p:txEl>
                                              <p:pRg st="6" end="6"/>
                                            </p:txEl>
                                          </p:spTgt>
                                        </p:tgtEl>
                                      </p:cBhvr>
                                    </p:animEffect>
                                    <p:anim calcmode="lin" valueType="num">
                                      <p:cBhvr>
                                        <p:cTn id="50"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5">
                                            <p:txEl>
                                              <p:pRg st="7" end="7"/>
                                            </p:txEl>
                                          </p:spTgt>
                                        </p:tgtEl>
                                        <p:attrNameLst>
                                          <p:attrName>style.visibility</p:attrName>
                                        </p:attrNameLst>
                                      </p:cBhvr>
                                      <p:to>
                                        <p:strVal val="visible"/>
                                      </p:to>
                                    </p:set>
                                    <p:animEffect transition="in" filter="fade">
                                      <p:cBhvr>
                                        <p:cTn id="56" dur="1000"/>
                                        <p:tgtEl>
                                          <p:spTgt spid="5">
                                            <p:txEl>
                                              <p:pRg st="7" end="7"/>
                                            </p:txEl>
                                          </p:spTgt>
                                        </p:tgtEl>
                                      </p:cBhvr>
                                    </p:animEffect>
                                    <p:anim calcmode="lin" valueType="num">
                                      <p:cBhvr>
                                        <p:cTn id="57"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8508"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92100" algn="l" defTabSz="91440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Văn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bản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1: ĐÊM NAY BÁC KHÔNG NGỦ </a:t>
            </a:r>
            <a:endPar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Segoe UI" panose="020B0502040204020203" pitchFamily="34" charset="0"/>
              <a:cs typeface="+mn-cs"/>
            </a:endParaRPr>
          </a:p>
          <a:p>
            <a:pPr marL="0" marR="0" lvl="0" indent="292100" algn="l" defTabSz="91440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Minh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Huệ</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14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4332528" y="911497"/>
            <a:ext cx="369998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ĐỌC HIỂU VĂN 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834647" y="1371015"/>
            <a:ext cx="6378413" cy="523220"/>
          </a:xfrm>
          <a:prstGeom prst="rect">
            <a:avLst/>
          </a:prstGeom>
        </p:spPr>
        <p:txBody>
          <a:bodyPr wrap="none">
            <a:spAutoFit/>
          </a:bodyPr>
          <a:lstStyle/>
          <a:p>
            <a:pPr marR="182880">
              <a:spcAft>
                <a:spcPts val="0"/>
              </a:spcAft>
            </a:pPr>
            <a:r>
              <a:rPr lang="en-US" sz="2800" b="1" dirty="0">
                <a:solidFill>
                  <a:srgbClr val="0070C0"/>
                </a:solidFill>
                <a:latin typeface="Times New Roman" panose="02020603050405020304" pitchFamily="18" charset="0"/>
                <a:ea typeface="Times New Roman" panose="02020603050405020304" pitchFamily="18" charset="0"/>
              </a:rPr>
              <a:t>4. </a:t>
            </a:r>
            <a:r>
              <a:rPr lang="en-US" sz="2800" b="1" dirty="0" err="1">
                <a:solidFill>
                  <a:srgbClr val="0070C0"/>
                </a:solidFill>
                <a:latin typeface="Times New Roman" panose="02020603050405020304" pitchFamily="18" charset="0"/>
                <a:ea typeface="Times New Roman" panose="02020603050405020304" pitchFamily="18" charset="0"/>
              </a:rPr>
              <a:t>Yếu</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tố</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tự</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sự</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và</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miêu</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tả</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trong</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bài</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thơ</a:t>
            </a:r>
            <a:endParaRPr lang="en-US" sz="2800" dirty="0">
              <a:effectLst/>
              <a:latin typeface="Times New Roman" panose="02020603050405020304" pitchFamily="18" charset="0"/>
              <a:ea typeface="Times New Roman" panose="02020603050405020304" pitchFamily="18" charset="0"/>
            </a:endParaRPr>
          </a:p>
        </p:txBody>
      </p:sp>
      <p:sp>
        <p:nvSpPr>
          <p:cNvPr id="17" name="Freeform 16"/>
          <p:cNvSpPr/>
          <p:nvPr/>
        </p:nvSpPr>
        <p:spPr>
          <a:xfrm>
            <a:off x="2290916" y="2888086"/>
            <a:ext cx="3206064" cy="3347613"/>
          </a:xfrm>
          <a:custGeom>
            <a:avLst/>
            <a:gdLst>
              <a:gd name="connsiteX0" fmla="*/ 0 w 2539007"/>
              <a:gd name="connsiteY0" fmla="*/ 0 h 1693518"/>
              <a:gd name="connsiteX1" fmla="*/ 2539007 w 2539007"/>
              <a:gd name="connsiteY1" fmla="*/ 0 h 1693518"/>
              <a:gd name="connsiteX2" fmla="*/ 2539007 w 2539007"/>
              <a:gd name="connsiteY2" fmla="*/ 1693518 h 1693518"/>
              <a:gd name="connsiteX3" fmla="*/ 0 w 2539007"/>
              <a:gd name="connsiteY3" fmla="*/ 1693518 h 1693518"/>
              <a:gd name="connsiteX4" fmla="*/ 0 w 2539007"/>
              <a:gd name="connsiteY4" fmla="*/ 0 h 169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007" h="1693518">
                <a:moveTo>
                  <a:pt x="0" y="0"/>
                </a:moveTo>
                <a:lnTo>
                  <a:pt x="2539007" y="0"/>
                </a:lnTo>
                <a:lnTo>
                  <a:pt x="2539007" y="1693518"/>
                </a:lnTo>
                <a:lnTo>
                  <a:pt x="0" y="169351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06242" tIns="85344" rIns="85343" bIns="85344" numCol="1" spcCol="1270" anchor="ctr" anchorCtr="0">
            <a:noAutofit/>
          </a:bodyPr>
          <a:lstStyle/>
          <a:p>
            <a:pPr lvl="0" algn="l" defTabSz="5334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Bài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thơ</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viết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theo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hình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thức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một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câu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truyện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thơ</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tự</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sự</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kể</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theo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trật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tự</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gian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về</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một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đêm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không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ngủ</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Bác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Hồ</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trên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đường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chiến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dịch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trong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kì</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kháng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chiến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chống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Pháp</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8" name="Freeform 17"/>
          <p:cNvSpPr/>
          <p:nvPr/>
        </p:nvSpPr>
        <p:spPr>
          <a:xfrm>
            <a:off x="1016364" y="1920670"/>
            <a:ext cx="1794441" cy="1607488"/>
          </a:xfrm>
          <a:custGeom>
            <a:avLst/>
            <a:gdLst>
              <a:gd name="connsiteX0" fmla="*/ 0 w 1692671"/>
              <a:gd name="connsiteY0" fmla="*/ 846336 h 1692671"/>
              <a:gd name="connsiteX1" fmla="*/ 846336 w 1692671"/>
              <a:gd name="connsiteY1" fmla="*/ 0 h 1692671"/>
              <a:gd name="connsiteX2" fmla="*/ 1692672 w 1692671"/>
              <a:gd name="connsiteY2" fmla="*/ 846336 h 1692671"/>
              <a:gd name="connsiteX3" fmla="*/ 846336 w 1692671"/>
              <a:gd name="connsiteY3" fmla="*/ 1692672 h 1692671"/>
              <a:gd name="connsiteX4" fmla="*/ 0 w 1692671"/>
              <a:gd name="connsiteY4" fmla="*/ 846336 h 1692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671" h="1692671">
                <a:moveTo>
                  <a:pt x="0" y="846336"/>
                </a:moveTo>
                <a:cubicBezTo>
                  <a:pt x="0" y="378918"/>
                  <a:pt x="378918" y="0"/>
                  <a:pt x="846336" y="0"/>
                </a:cubicBezTo>
                <a:cubicBezTo>
                  <a:pt x="1313754" y="0"/>
                  <a:pt x="1692672" y="378918"/>
                  <a:pt x="1692672" y="846336"/>
                </a:cubicBezTo>
                <a:cubicBezTo>
                  <a:pt x="1692672" y="1313754"/>
                  <a:pt x="1313754" y="1692672"/>
                  <a:pt x="846336" y="1692672"/>
                </a:cubicBezTo>
                <a:cubicBezTo>
                  <a:pt x="378918" y="1692672"/>
                  <a:pt x="0" y="1313754"/>
                  <a:pt x="0" y="846336"/>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7886" tIns="247886" rIns="247886" bIns="247886" numCol="1" spcCol="1270" anchor="ctr" anchorCtr="0">
            <a:noAutofit/>
          </a:bodyPr>
          <a:lstStyle/>
          <a:p>
            <a:pPr lvl="0" algn="ctr" defTabSz="1289050">
              <a:lnSpc>
                <a:spcPct val="90000"/>
              </a:lnSpc>
              <a:spcBef>
                <a:spcPct val="0"/>
              </a:spcBef>
              <a:spcAft>
                <a:spcPct val="35000"/>
              </a:spcAft>
            </a:pPr>
            <a:r>
              <a:rPr lang="en-US" sz="2900" kern="1200" dirty="0" smtClean="0">
                <a:latin typeface="Times New Roman" panose="02020603050405020304" pitchFamily="18" charset="0"/>
                <a:cs typeface="Times New Roman" panose="02020603050405020304" pitchFamily="18" charset="0"/>
              </a:rPr>
              <a:t>* </a:t>
            </a:r>
            <a:r>
              <a:rPr lang="en-US" sz="2900" b="1" kern="1200" dirty="0" err="1" smtClean="0">
                <a:latin typeface="Times New Roman" panose="02020603050405020304" pitchFamily="18" charset="0"/>
                <a:cs typeface="Times New Roman" panose="02020603050405020304" pitchFamily="18" charset="0"/>
              </a:rPr>
              <a:t>Yếu</a:t>
            </a:r>
            <a:r>
              <a:rPr lang="en-US" sz="2900" b="1" kern="1200" dirty="0" smtClean="0">
                <a:latin typeface="Times New Roman" panose="02020603050405020304" pitchFamily="18" charset="0"/>
                <a:cs typeface="Times New Roman" panose="02020603050405020304" pitchFamily="18" charset="0"/>
              </a:rPr>
              <a:t> </a:t>
            </a:r>
            <a:r>
              <a:rPr lang="en-US" sz="2900" b="1" kern="1200" dirty="0" err="1" smtClean="0">
                <a:latin typeface="Times New Roman" panose="02020603050405020304" pitchFamily="18" charset="0"/>
                <a:cs typeface="Times New Roman" panose="02020603050405020304" pitchFamily="18" charset="0"/>
              </a:rPr>
              <a:t>tố</a:t>
            </a:r>
            <a:r>
              <a:rPr lang="en-US" sz="2900" b="1" kern="1200" dirty="0" smtClean="0">
                <a:latin typeface="Times New Roman" panose="02020603050405020304" pitchFamily="18" charset="0"/>
                <a:cs typeface="Times New Roman" panose="02020603050405020304" pitchFamily="18" charset="0"/>
              </a:rPr>
              <a:t> </a:t>
            </a:r>
            <a:r>
              <a:rPr lang="en-US" sz="2900" b="1" kern="1200" dirty="0" err="1" smtClean="0">
                <a:latin typeface="Times New Roman" panose="02020603050405020304" pitchFamily="18" charset="0"/>
                <a:cs typeface="Times New Roman" panose="02020603050405020304" pitchFamily="18" charset="0"/>
              </a:rPr>
              <a:t>tự</a:t>
            </a:r>
            <a:r>
              <a:rPr lang="en-US" sz="2900" b="1" kern="1200" dirty="0" smtClean="0">
                <a:latin typeface="Times New Roman" panose="02020603050405020304" pitchFamily="18" charset="0"/>
                <a:cs typeface="Times New Roman" panose="02020603050405020304" pitchFamily="18" charset="0"/>
              </a:rPr>
              <a:t> </a:t>
            </a:r>
            <a:r>
              <a:rPr lang="en-US" sz="2900" b="1" kern="1200" dirty="0" err="1" smtClean="0">
                <a:latin typeface="Times New Roman" panose="02020603050405020304" pitchFamily="18" charset="0"/>
                <a:cs typeface="Times New Roman" panose="02020603050405020304" pitchFamily="18" charset="0"/>
              </a:rPr>
              <a:t>sự</a:t>
            </a:r>
            <a:r>
              <a:rPr lang="en-US" sz="2900" kern="1200" dirty="0" smtClean="0">
                <a:latin typeface="Times New Roman" panose="02020603050405020304" pitchFamily="18" charset="0"/>
                <a:cs typeface="Times New Roman" panose="02020603050405020304" pitchFamily="18" charset="0"/>
              </a:rPr>
              <a:t>: </a:t>
            </a:r>
            <a:endParaRPr lang="en-US" sz="2900" kern="1200" dirty="0">
              <a:latin typeface="Times New Roman" panose="02020603050405020304" pitchFamily="18" charset="0"/>
              <a:cs typeface="Times New Roman" panose="02020603050405020304" pitchFamily="18" charset="0"/>
            </a:endParaRPr>
          </a:p>
        </p:txBody>
      </p:sp>
      <p:sp>
        <p:nvSpPr>
          <p:cNvPr id="19" name="Freeform 18"/>
          <p:cNvSpPr/>
          <p:nvPr/>
        </p:nvSpPr>
        <p:spPr>
          <a:xfrm>
            <a:off x="7399228" y="2773746"/>
            <a:ext cx="3086875" cy="3461954"/>
          </a:xfrm>
          <a:custGeom>
            <a:avLst/>
            <a:gdLst>
              <a:gd name="connsiteX0" fmla="*/ 0 w 2539007"/>
              <a:gd name="connsiteY0" fmla="*/ 0 h 1693518"/>
              <a:gd name="connsiteX1" fmla="*/ 2539007 w 2539007"/>
              <a:gd name="connsiteY1" fmla="*/ 0 h 1693518"/>
              <a:gd name="connsiteX2" fmla="*/ 2539007 w 2539007"/>
              <a:gd name="connsiteY2" fmla="*/ 1693518 h 1693518"/>
              <a:gd name="connsiteX3" fmla="*/ 0 w 2539007"/>
              <a:gd name="connsiteY3" fmla="*/ 1693518 h 1693518"/>
              <a:gd name="connsiteX4" fmla="*/ 0 w 2539007"/>
              <a:gd name="connsiteY4" fmla="*/ 0 h 169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007" h="1693518">
                <a:moveTo>
                  <a:pt x="0" y="0"/>
                </a:moveTo>
                <a:lnTo>
                  <a:pt x="2539007" y="0"/>
                </a:lnTo>
                <a:lnTo>
                  <a:pt x="2539007" y="1693518"/>
                </a:lnTo>
                <a:lnTo>
                  <a:pt x="0" y="169351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06241" tIns="85344" rIns="85344" bIns="85344" numCol="1" spcCol="1270" anchor="ctr" anchorCtr="0">
            <a:noAutofit/>
          </a:bodyPr>
          <a:lstStyle/>
          <a:p>
            <a:pPr lvl="0" algn="l" defTabSz="533400">
              <a:lnSpc>
                <a:spcPct val="90000"/>
              </a:lnSpc>
              <a:spcBef>
                <a:spcPct val="0"/>
              </a:spcBef>
              <a:spcAft>
                <a:spcPct val="35000"/>
              </a:spcAft>
            </a:pPr>
            <a:r>
              <a:rPr lang="en-US" sz="2400" kern="1200" dirty="0" err="1" smtClean="0">
                <a:solidFill>
                  <a:schemeClr val="tx1">
                    <a:lumMod val="95000"/>
                    <a:lumOff val="5000"/>
                  </a:schemeClr>
                </a:solidFill>
                <a:latin typeface="Times New Roman" panose="02020603050405020304" pitchFamily="18" charset="0"/>
                <a:cs typeface="Times New Roman" panose="02020603050405020304" pitchFamily="18" charset="0"/>
              </a:rPr>
              <a:t>Miêu</a:t>
            </a:r>
            <a:r>
              <a:rPr lang="en-US" sz="2400" kern="1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tx1">
                    <a:lumMod val="95000"/>
                    <a:lumOff val="5000"/>
                  </a:schemeClr>
                </a:solidFill>
                <a:latin typeface="Times New Roman" panose="02020603050405020304" pitchFamily="18" charset="0"/>
                <a:cs typeface="Times New Roman" panose="02020603050405020304" pitchFamily="18" charset="0"/>
              </a:rPr>
              <a:t>tả</a:t>
            </a:r>
            <a:r>
              <a:rPr lang="en-US" sz="2400" kern="1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tx1">
                    <a:lumMod val="95000"/>
                    <a:lumOff val="5000"/>
                  </a:schemeClr>
                </a:solidFill>
                <a:latin typeface="Times New Roman" panose="02020603050405020304" pitchFamily="18" charset="0"/>
                <a:cs typeface="Times New Roman" panose="02020603050405020304" pitchFamily="18" charset="0"/>
              </a:rPr>
              <a:t>bối</a:t>
            </a:r>
            <a:r>
              <a:rPr lang="en-US" sz="2400" kern="1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tx1">
                    <a:lumMod val="95000"/>
                    <a:lumOff val="5000"/>
                  </a:schemeClr>
                </a:solidFill>
                <a:latin typeface="Times New Roman" panose="02020603050405020304" pitchFamily="18" charset="0"/>
                <a:cs typeface="Times New Roman" panose="02020603050405020304" pitchFamily="18" charset="0"/>
              </a:rPr>
              <a:t>cảnh</a:t>
            </a:r>
            <a:r>
              <a:rPr lang="en-US" sz="2400" kern="1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tx1">
                    <a:lumMod val="95000"/>
                    <a:lumOff val="5000"/>
                  </a:schemeClr>
                </a:solidFill>
                <a:latin typeface="Times New Roman" panose="02020603050405020304" pitchFamily="18" charset="0"/>
                <a:cs typeface="Times New Roman" panose="02020603050405020304" pitchFamily="18" charset="0"/>
              </a:rPr>
              <a:t>không</a:t>
            </a:r>
            <a:r>
              <a:rPr lang="en-US" sz="2400" kern="1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tx1">
                    <a:lumMod val="95000"/>
                    <a:lumOff val="5000"/>
                  </a:schemeClr>
                </a:solidFill>
                <a:latin typeface="Times New Roman" panose="02020603050405020304" pitchFamily="18" charset="0"/>
                <a:cs typeface="Times New Roman" panose="02020603050405020304" pitchFamily="18" charset="0"/>
              </a:rPr>
              <a:t>gian</a:t>
            </a:r>
            <a:r>
              <a:rPr lang="en-US" sz="2400" kern="1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tx1">
                    <a:lumMod val="95000"/>
                    <a:lumOff val="5000"/>
                  </a:schemeClr>
                </a:solidFill>
                <a:latin typeface="Times New Roman" panose="02020603050405020304" pitchFamily="18" charset="0"/>
                <a:cs typeface="Times New Roman" panose="02020603050405020304" pitchFamily="18" charset="0"/>
              </a:rPr>
              <a:t>thời</a:t>
            </a:r>
            <a:r>
              <a:rPr lang="en-US" sz="2400" kern="1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tx1">
                    <a:lumMod val="95000"/>
                    <a:lumOff val="5000"/>
                  </a:schemeClr>
                </a:solidFill>
                <a:latin typeface="Times New Roman" panose="02020603050405020304" pitchFamily="18" charset="0"/>
                <a:cs typeface="Times New Roman" panose="02020603050405020304" pitchFamily="18" charset="0"/>
              </a:rPr>
              <a:t>gian</a:t>
            </a:r>
            <a:r>
              <a:rPr lang="en-US" sz="2400" kern="1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2400" kern="1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2400" kern="1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tx1">
                    <a:lumMod val="95000"/>
                    <a:lumOff val="5000"/>
                  </a:schemeClr>
                </a:solidFill>
                <a:latin typeface="Times New Roman" panose="02020603050405020304" pitchFamily="18" charset="0"/>
                <a:cs typeface="Times New Roman" panose="02020603050405020304" pitchFamily="18" charset="0"/>
              </a:rPr>
              <a:t>chuyện</a:t>
            </a:r>
            <a:r>
              <a:rPr lang="en-US" sz="2400" kern="1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tx1">
                    <a:lumMod val="95000"/>
                    <a:lumOff val="5000"/>
                  </a:schemeClr>
                </a:solidFill>
                <a:latin typeface="Times New Roman" panose="02020603050405020304" pitchFamily="18" charset="0"/>
                <a:cs typeface="Times New Roman" panose="02020603050405020304" pitchFamily="18" charset="0"/>
              </a:rPr>
              <a:t>miêu</a:t>
            </a:r>
            <a:r>
              <a:rPr lang="en-US" sz="2400" kern="1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tx1">
                    <a:lumMod val="95000"/>
                    <a:lumOff val="5000"/>
                  </a:schemeClr>
                </a:solidFill>
                <a:latin typeface="Times New Roman" panose="02020603050405020304" pitchFamily="18" charset="0"/>
                <a:cs typeface="Times New Roman" panose="02020603050405020304" pitchFamily="18" charset="0"/>
              </a:rPr>
              <a:t>tả</a:t>
            </a:r>
            <a:r>
              <a:rPr lang="en-US" sz="2400" kern="1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tx1">
                    <a:lumMod val="95000"/>
                    <a:lumOff val="5000"/>
                  </a:schemeClr>
                </a:solidFill>
                <a:latin typeface="Times New Roman" panose="02020603050405020304" pitchFamily="18" charset="0"/>
                <a:cs typeface="Times New Roman" panose="02020603050405020304" pitchFamily="18" charset="0"/>
              </a:rPr>
              <a:t>hình</a:t>
            </a:r>
            <a:r>
              <a:rPr lang="en-US" sz="2400" kern="1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tx1">
                    <a:lumMod val="95000"/>
                    <a:lumOff val="5000"/>
                  </a:schemeClr>
                </a:solidFill>
                <a:latin typeface="Times New Roman" panose="02020603050405020304" pitchFamily="18" charset="0"/>
                <a:cs typeface="Times New Roman" panose="02020603050405020304" pitchFamily="18" charset="0"/>
              </a:rPr>
              <a:t>ảnh</a:t>
            </a:r>
            <a:r>
              <a:rPr lang="en-US" sz="2400" kern="1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2400" kern="1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tx1">
                    <a:lumMod val="95000"/>
                    <a:lumOff val="5000"/>
                  </a:schemeClr>
                </a:solidFill>
                <a:latin typeface="Times New Roman" panose="02020603050405020304" pitchFamily="18" charset="0"/>
                <a:cs typeface="Times New Roman" panose="02020603050405020304" pitchFamily="18" charset="0"/>
              </a:rPr>
              <a:t>Bác</a:t>
            </a:r>
            <a:r>
              <a:rPr lang="en-US" sz="2400" kern="1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tx1">
                    <a:lumMod val="95000"/>
                    <a:lumOff val="5000"/>
                  </a:schemeClr>
                </a:solidFill>
                <a:latin typeface="Times New Roman" panose="02020603050405020304" pitchFamily="18" charset="0"/>
                <a:cs typeface="Times New Roman" panose="02020603050405020304" pitchFamily="18" charset="0"/>
              </a:rPr>
              <a:t>Hồ</a:t>
            </a:r>
            <a:r>
              <a:rPr lang="en-US" sz="2400" kern="1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2400" kern="1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tx1">
                    <a:lumMod val="95000"/>
                    <a:lumOff val="5000"/>
                  </a:schemeClr>
                </a:solidFill>
                <a:latin typeface="Times New Roman" panose="02020603050405020304" pitchFamily="18" charset="0"/>
                <a:cs typeface="Times New Roman" panose="02020603050405020304" pitchFamily="18" charset="0"/>
              </a:rPr>
              <a:t>đêm</a:t>
            </a:r>
            <a:r>
              <a:rPr lang="en-US" sz="2400" kern="1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tx1">
                    <a:lumMod val="95000"/>
                    <a:lumOff val="5000"/>
                  </a:schemeClr>
                </a:solidFill>
                <a:latin typeface="Times New Roman" panose="02020603050405020304" pitchFamily="18" charset="0"/>
                <a:cs typeface="Times New Roman" panose="02020603050405020304" pitchFamily="18" charset="0"/>
              </a:rPr>
              <a:t>không</a:t>
            </a:r>
            <a:r>
              <a:rPr lang="en-US" sz="2400" kern="1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tx1">
                    <a:lumMod val="95000"/>
                    <a:lumOff val="5000"/>
                  </a:schemeClr>
                </a:solidFill>
                <a:latin typeface="Times New Roman" panose="02020603050405020304" pitchFamily="18" charset="0"/>
                <a:cs typeface="Times New Roman" panose="02020603050405020304" pitchFamily="18" charset="0"/>
              </a:rPr>
              <a:t>ngủ</a:t>
            </a:r>
            <a:r>
              <a:rPr lang="en-US" sz="2400" kern="1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tx1">
                    <a:lumMod val="95000"/>
                    <a:lumOff val="5000"/>
                  </a:schemeClr>
                </a:solidFill>
                <a:latin typeface="Times New Roman" panose="02020603050405020304" pitchFamily="18" charset="0"/>
                <a:cs typeface="Times New Roman" panose="02020603050405020304" pitchFamily="18" charset="0"/>
              </a:rPr>
              <a:t>và</a:t>
            </a:r>
            <a:r>
              <a:rPr lang="en-US" sz="2400" kern="1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tx1">
                    <a:lumMod val="95000"/>
                    <a:lumOff val="5000"/>
                  </a:schemeClr>
                </a:solidFill>
                <a:latin typeface="Times New Roman" panose="02020603050405020304" pitchFamily="18" charset="0"/>
                <a:cs typeface="Times New Roman" panose="02020603050405020304" pitchFamily="18" charset="0"/>
              </a:rPr>
              <a:t>miêu</a:t>
            </a:r>
            <a:r>
              <a:rPr lang="en-US" sz="2400" kern="1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tx1">
                    <a:lumMod val="95000"/>
                    <a:lumOff val="5000"/>
                  </a:schemeClr>
                </a:solidFill>
                <a:latin typeface="Times New Roman" panose="02020603050405020304" pitchFamily="18" charset="0"/>
                <a:cs typeface="Times New Roman" panose="02020603050405020304" pitchFamily="18" charset="0"/>
              </a:rPr>
              <a:t>tả</a:t>
            </a:r>
            <a:r>
              <a:rPr lang="en-US" sz="2400" kern="1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tx1">
                    <a:lumMod val="95000"/>
                    <a:lumOff val="5000"/>
                  </a:schemeClr>
                </a:solidFill>
                <a:latin typeface="Times New Roman" panose="02020603050405020304" pitchFamily="18" charset="0"/>
                <a:cs typeface="Times New Roman" panose="02020603050405020304" pitchFamily="18" charset="0"/>
              </a:rPr>
              <a:t>tâm</a:t>
            </a:r>
            <a:r>
              <a:rPr lang="en-US" sz="2400" kern="1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tx1">
                    <a:lumMod val="95000"/>
                    <a:lumOff val="5000"/>
                  </a:schemeClr>
                </a:solidFill>
                <a:latin typeface="Times New Roman" panose="02020603050405020304" pitchFamily="18" charset="0"/>
                <a:cs typeface="Times New Roman" panose="02020603050405020304" pitchFamily="18" charset="0"/>
              </a:rPr>
              <a:t>trạng</a:t>
            </a:r>
            <a:r>
              <a:rPr lang="en-US" sz="2400" kern="1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2400" kern="1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tx1">
                    <a:lumMod val="95000"/>
                    <a:lumOff val="5000"/>
                  </a:schemeClr>
                </a:solidFill>
                <a:latin typeface="Times New Roman" panose="02020603050405020304" pitchFamily="18" charset="0"/>
                <a:cs typeface="Times New Roman" panose="02020603050405020304" pitchFamily="18" charset="0"/>
              </a:rPr>
              <a:t>anh</a:t>
            </a:r>
            <a:r>
              <a:rPr lang="en-US" sz="2400" kern="1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tx1">
                    <a:lumMod val="95000"/>
                    <a:lumOff val="5000"/>
                  </a:schemeClr>
                </a:solidFill>
                <a:latin typeface="Times New Roman" panose="02020603050405020304" pitchFamily="18" charset="0"/>
                <a:cs typeface="Times New Roman" panose="02020603050405020304" pitchFamily="18" charset="0"/>
              </a:rPr>
              <a:t>đội</a:t>
            </a:r>
            <a:r>
              <a:rPr lang="en-US" sz="2400" kern="1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tx1">
                    <a:lumMod val="95000"/>
                    <a:lumOff val="5000"/>
                  </a:schemeClr>
                </a:solidFill>
                <a:latin typeface="Times New Roman" panose="02020603050405020304" pitchFamily="18" charset="0"/>
                <a:cs typeface="Times New Roman" panose="02020603050405020304" pitchFamily="18" charset="0"/>
              </a:rPr>
              <a:t>viên</a:t>
            </a:r>
            <a:r>
              <a:rPr lang="en-US" sz="2400" kern="1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tx1">
                    <a:lumMod val="95000"/>
                    <a:lumOff val="5000"/>
                  </a:schemeClr>
                </a:solidFill>
                <a:latin typeface="Times New Roman" panose="02020603050405020304" pitchFamily="18" charset="0"/>
                <a:cs typeface="Times New Roman" panose="02020603050405020304" pitchFamily="18" charset="0"/>
              </a:rPr>
              <a:t>sau</a:t>
            </a:r>
            <a:r>
              <a:rPr lang="en-US" sz="2400" kern="1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tx1">
                    <a:lumMod val="95000"/>
                    <a:lumOff val="5000"/>
                  </a:schemeClr>
                </a:solidFill>
                <a:latin typeface="Times New Roman" panose="02020603050405020304" pitchFamily="18" charset="0"/>
                <a:cs typeface="Times New Roman" panose="02020603050405020304" pitchFamily="18" charset="0"/>
              </a:rPr>
              <a:t>mỗi</a:t>
            </a:r>
            <a:r>
              <a:rPr lang="en-US" sz="2400" kern="1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tx1">
                    <a:lumMod val="95000"/>
                    <a:lumOff val="5000"/>
                  </a:schemeClr>
                </a:solidFill>
                <a:latin typeface="Times New Roman" panose="02020603050405020304" pitchFamily="18" charset="0"/>
                <a:cs typeface="Times New Roman" panose="02020603050405020304" pitchFamily="18" charset="0"/>
              </a:rPr>
              <a:t>lần</a:t>
            </a:r>
            <a:r>
              <a:rPr lang="en-US" sz="2400" kern="1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tx1">
                    <a:lumMod val="95000"/>
                    <a:lumOff val="5000"/>
                  </a:schemeClr>
                </a:solidFill>
                <a:latin typeface="Times New Roman" panose="02020603050405020304" pitchFamily="18" charset="0"/>
                <a:cs typeface="Times New Roman" panose="02020603050405020304" pitchFamily="18" charset="0"/>
              </a:rPr>
              <a:t>thức</a:t>
            </a:r>
            <a:r>
              <a:rPr lang="en-US" sz="2400" kern="1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tx1">
                    <a:lumMod val="95000"/>
                    <a:lumOff val="5000"/>
                  </a:schemeClr>
                </a:solidFill>
                <a:latin typeface="Times New Roman" panose="02020603050405020304" pitchFamily="18" charset="0"/>
                <a:cs typeface="Times New Roman" panose="02020603050405020304" pitchFamily="18" charset="0"/>
              </a:rPr>
              <a:t>dậy</a:t>
            </a:r>
            <a:r>
              <a:rPr lang="en-US" sz="2400" kern="1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tx1">
                    <a:lumMod val="95000"/>
                    <a:lumOff val="5000"/>
                  </a:schemeClr>
                </a:solidFill>
                <a:latin typeface="Times New Roman" panose="02020603050405020304" pitchFamily="18" charset="0"/>
                <a:cs typeface="Times New Roman" panose="02020603050405020304" pitchFamily="18" charset="0"/>
              </a:rPr>
              <a:t>nhìn</a:t>
            </a:r>
            <a:r>
              <a:rPr lang="en-US" sz="2400" kern="1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tx1">
                    <a:lumMod val="95000"/>
                    <a:lumOff val="5000"/>
                  </a:schemeClr>
                </a:solidFill>
                <a:latin typeface="Times New Roman" panose="02020603050405020304" pitchFamily="18" charset="0"/>
                <a:cs typeface="Times New Roman" panose="02020603050405020304" pitchFamily="18" charset="0"/>
              </a:rPr>
              <a:t>Bác</a:t>
            </a:r>
            <a:r>
              <a:rPr lang="en-US" sz="2400" kern="1200" dirty="0" smtClean="0">
                <a:solidFill>
                  <a:schemeClr val="tx1">
                    <a:lumMod val="95000"/>
                    <a:lumOff val="5000"/>
                  </a:schemeClr>
                </a:solidFill>
                <a:latin typeface="Times New Roman" panose="02020603050405020304" pitchFamily="18" charset="0"/>
                <a:cs typeface="Times New Roman" panose="02020603050405020304" pitchFamily="18" charset="0"/>
              </a:rPr>
              <a:t>. </a:t>
            </a:r>
            <a:endParaRPr lang="en-US" sz="2400" kern="12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0" name="Freeform 19"/>
          <p:cNvSpPr/>
          <p:nvPr/>
        </p:nvSpPr>
        <p:spPr>
          <a:xfrm>
            <a:off x="6123529" y="2036085"/>
            <a:ext cx="1692671" cy="1550827"/>
          </a:xfrm>
          <a:custGeom>
            <a:avLst/>
            <a:gdLst>
              <a:gd name="connsiteX0" fmla="*/ 0 w 1692671"/>
              <a:gd name="connsiteY0" fmla="*/ 846336 h 1692671"/>
              <a:gd name="connsiteX1" fmla="*/ 846336 w 1692671"/>
              <a:gd name="connsiteY1" fmla="*/ 0 h 1692671"/>
              <a:gd name="connsiteX2" fmla="*/ 1692672 w 1692671"/>
              <a:gd name="connsiteY2" fmla="*/ 846336 h 1692671"/>
              <a:gd name="connsiteX3" fmla="*/ 846336 w 1692671"/>
              <a:gd name="connsiteY3" fmla="*/ 1692672 h 1692671"/>
              <a:gd name="connsiteX4" fmla="*/ 0 w 1692671"/>
              <a:gd name="connsiteY4" fmla="*/ 846336 h 1692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671" h="1692671">
                <a:moveTo>
                  <a:pt x="0" y="846336"/>
                </a:moveTo>
                <a:cubicBezTo>
                  <a:pt x="0" y="378918"/>
                  <a:pt x="378918" y="0"/>
                  <a:pt x="846336" y="0"/>
                </a:cubicBezTo>
                <a:cubicBezTo>
                  <a:pt x="1313754" y="0"/>
                  <a:pt x="1692672" y="378918"/>
                  <a:pt x="1692672" y="846336"/>
                </a:cubicBezTo>
                <a:cubicBezTo>
                  <a:pt x="1692672" y="1313754"/>
                  <a:pt x="1313754" y="1692672"/>
                  <a:pt x="846336" y="1692672"/>
                </a:cubicBezTo>
                <a:cubicBezTo>
                  <a:pt x="378918" y="1692672"/>
                  <a:pt x="0" y="1313754"/>
                  <a:pt x="0" y="846336"/>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7886" tIns="247886" rIns="247886" bIns="247886" numCol="1" spcCol="1270" anchor="ctr" anchorCtr="0">
            <a:noAutofit/>
          </a:bodyPr>
          <a:lstStyle/>
          <a:p>
            <a:pPr lvl="0" algn="ctr" defTabSz="1289050">
              <a:lnSpc>
                <a:spcPct val="90000"/>
              </a:lnSpc>
              <a:spcBef>
                <a:spcPct val="0"/>
              </a:spcBef>
              <a:spcAft>
                <a:spcPct val="35000"/>
              </a:spcAft>
            </a:pPr>
            <a:r>
              <a:rPr lang="en-US" sz="2900" kern="1200" dirty="0" smtClean="0">
                <a:latin typeface="Times New Roman" panose="02020603050405020304" pitchFamily="18" charset="0"/>
                <a:cs typeface="Times New Roman" panose="02020603050405020304" pitchFamily="18" charset="0"/>
              </a:rPr>
              <a:t>* </a:t>
            </a:r>
            <a:r>
              <a:rPr lang="en-US" sz="2900" b="1" kern="1200" dirty="0" err="1" smtClean="0">
                <a:latin typeface="Times New Roman" panose="02020603050405020304" pitchFamily="18" charset="0"/>
                <a:cs typeface="Times New Roman" panose="02020603050405020304" pitchFamily="18" charset="0"/>
              </a:rPr>
              <a:t>Yếu</a:t>
            </a:r>
            <a:r>
              <a:rPr lang="en-US" sz="2900" b="1" kern="1200" dirty="0" smtClean="0">
                <a:latin typeface="Times New Roman" panose="02020603050405020304" pitchFamily="18" charset="0"/>
                <a:cs typeface="Times New Roman" panose="02020603050405020304" pitchFamily="18" charset="0"/>
              </a:rPr>
              <a:t> </a:t>
            </a:r>
            <a:r>
              <a:rPr lang="en-US" sz="2900" b="1" kern="1200" dirty="0" err="1" smtClean="0">
                <a:latin typeface="Times New Roman" panose="02020603050405020304" pitchFamily="18" charset="0"/>
                <a:cs typeface="Times New Roman" panose="02020603050405020304" pitchFamily="18" charset="0"/>
              </a:rPr>
              <a:t>tố</a:t>
            </a:r>
            <a:r>
              <a:rPr lang="en-US" sz="2900" b="1" kern="1200" dirty="0" smtClean="0">
                <a:latin typeface="Times New Roman" panose="02020603050405020304" pitchFamily="18" charset="0"/>
                <a:cs typeface="Times New Roman" panose="02020603050405020304" pitchFamily="18" charset="0"/>
              </a:rPr>
              <a:t> </a:t>
            </a:r>
            <a:r>
              <a:rPr lang="en-US" sz="2900" b="1" kern="1200" dirty="0" err="1" smtClean="0">
                <a:latin typeface="Times New Roman" panose="02020603050405020304" pitchFamily="18" charset="0"/>
                <a:cs typeface="Times New Roman" panose="02020603050405020304" pitchFamily="18" charset="0"/>
              </a:rPr>
              <a:t>miêu</a:t>
            </a:r>
            <a:r>
              <a:rPr lang="en-US" sz="2900" b="1" kern="1200" dirty="0" smtClean="0">
                <a:latin typeface="Times New Roman" panose="02020603050405020304" pitchFamily="18" charset="0"/>
                <a:cs typeface="Times New Roman" panose="02020603050405020304" pitchFamily="18" charset="0"/>
              </a:rPr>
              <a:t> </a:t>
            </a:r>
            <a:r>
              <a:rPr lang="en-US" sz="2900" b="1" kern="1200" dirty="0" err="1" smtClean="0">
                <a:latin typeface="Times New Roman" panose="02020603050405020304" pitchFamily="18" charset="0"/>
                <a:cs typeface="Times New Roman" panose="02020603050405020304" pitchFamily="18" charset="0"/>
              </a:rPr>
              <a:t>tả</a:t>
            </a:r>
            <a:r>
              <a:rPr lang="en-US" sz="2900" b="1" kern="1200" dirty="0" smtClean="0">
                <a:latin typeface="Times New Roman" panose="02020603050405020304" pitchFamily="18" charset="0"/>
                <a:cs typeface="Times New Roman" panose="02020603050405020304" pitchFamily="18" charset="0"/>
              </a:rPr>
              <a:t>:</a:t>
            </a:r>
            <a:r>
              <a:rPr lang="en-US" sz="2900" kern="1200" dirty="0" smtClean="0">
                <a:latin typeface="Times New Roman" panose="02020603050405020304" pitchFamily="18" charset="0"/>
                <a:cs typeface="Times New Roman" panose="02020603050405020304" pitchFamily="18" charset="0"/>
              </a:rPr>
              <a:t> </a:t>
            </a:r>
            <a:endParaRPr lang="en-US" sz="29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6824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in)">
                                      <p:cBhvr>
                                        <p:cTn id="10" dur="20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circle(in)">
                                      <p:cBhvr>
                                        <p:cTn id="15" dur="2000"/>
                                        <p:tgtEl>
                                          <p:spTgt spid="20"/>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circle(in)">
                                      <p:cBhvr>
                                        <p:cTn id="18"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8508"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92100" algn="l" defTabSz="91440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Văn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bản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1: ĐÊM NAY BÁC KHÔNG NGỦ </a:t>
            </a:r>
            <a:endPar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Segoe UI" panose="020B0502040204020203" pitchFamily="34" charset="0"/>
              <a:cs typeface="+mn-cs"/>
            </a:endParaRPr>
          </a:p>
          <a:p>
            <a:pPr marL="0" marR="0" lvl="0" indent="292100" algn="l" defTabSz="91440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Minh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Huệ</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14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4332528" y="911497"/>
            <a:ext cx="369998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ĐỌC HIỂU VĂN 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834647" y="1371015"/>
            <a:ext cx="6378413" cy="523220"/>
          </a:xfrm>
          <a:prstGeom prst="rect">
            <a:avLst/>
          </a:prstGeom>
        </p:spPr>
        <p:txBody>
          <a:bodyPr wrap="none">
            <a:spAutoFit/>
          </a:bodyPr>
          <a:lstStyle/>
          <a:p>
            <a:pPr marL="0" marR="18288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4.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Yếu</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tố</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tự</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sự</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miêu</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tả</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trong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thơ</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660400" y="1945851"/>
            <a:ext cx="10858500" cy="3254865"/>
          </a:xfrm>
          <a:prstGeom prst="rect">
            <a:avLst/>
          </a:prstGeom>
        </p:spPr>
        <p:txBody>
          <a:bodyPr>
            <a:spAutoFit/>
          </a:bodyPr>
          <a:lstStyle/>
          <a:p>
            <a:pPr marR="182880">
              <a:lnSpc>
                <a:spcPct val="150000"/>
              </a:lnSpc>
              <a:spcAft>
                <a:spcPts val="0"/>
              </a:spcAft>
            </a:pPr>
            <a:r>
              <a:rPr lang="en-US" sz="2800" dirty="0">
                <a:solidFill>
                  <a:srgbClr val="0D0D0D"/>
                </a:solidFill>
                <a:latin typeface="Times New Roman" panose="02020603050405020304" pitchFamily="18" charset="0"/>
                <a:ea typeface="Times New Roman" panose="02020603050405020304" pitchFamily="18" charset="0"/>
                <a:sym typeface="Wingdings" panose="05000000000000000000" pitchFamily="2" charset="2"/>
              </a:rPr>
              <a:t></a:t>
            </a:r>
            <a:r>
              <a:rPr lang="en-US" sz="2800" dirty="0" err="1">
                <a:solidFill>
                  <a:srgbClr val="0D0D0D"/>
                </a:solidFill>
                <a:latin typeface="Times New Roman" panose="02020603050405020304" pitchFamily="18" charset="0"/>
                <a:ea typeface="Times New Roman" panose="02020603050405020304" pitchFamily="18" charset="0"/>
              </a:rPr>
              <a:t>Tác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dụng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yếu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tố</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miêu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tả</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tự</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sự</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marR="182880">
              <a:lnSpc>
                <a:spcPct val="150000"/>
              </a:lnSpc>
              <a:spcAft>
                <a:spcPts val="0"/>
              </a:spcAft>
            </a:pP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Tạo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nên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hình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thức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câu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chuyện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kể</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liền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mạch</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nSpc>
                <a:spcPct val="150000"/>
              </a:lnSpc>
            </a:pP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yếu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tố</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miêu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tả</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đã</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khắc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hoạ</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miêu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tả</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về</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đối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tượng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miêu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tả</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góp</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phần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tạo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dựng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bối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cảnh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câu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chuyện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thể</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hiện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tình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cảm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người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quan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sát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miêu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tả</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p>
        </p:txBody>
      </p:sp>
    </p:spTree>
    <p:extLst>
      <p:ext uri="{BB962C8B-B14F-4D97-AF65-F5344CB8AC3E}">
        <p14:creationId xmlns:p14="http://schemas.microsoft.com/office/powerpoint/2010/main" val="2353295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8508"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92100" algn="l" defTabSz="91440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Văn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bản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1: ĐÊM NAY BÁC KHÔNG NGỦ </a:t>
            </a:r>
            <a:endPar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Segoe UI" panose="020B0502040204020203" pitchFamily="34" charset="0"/>
              <a:cs typeface="+mn-cs"/>
            </a:endParaRPr>
          </a:p>
          <a:p>
            <a:pPr marL="0" marR="0" lvl="0" indent="292100" algn="l" defTabSz="91440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Minh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Huệ</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14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4332528" y="911497"/>
            <a:ext cx="369998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ĐỌC HIỂU VĂN 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Oval 5"/>
          <p:cNvSpPr/>
          <p:nvPr/>
        </p:nvSpPr>
        <p:spPr>
          <a:xfrm>
            <a:off x="4042439" y="1461816"/>
            <a:ext cx="2728452" cy="808232"/>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tabLst>
                <a:tab pos="1386840" algn="l"/>
              </a:tabLst>
            </a:pPr>
            <a:r>
              <a:rPr lang="en-US" sz="2400" b="1" dirty="0">
                <a:solidFill>
                  <a:schemeClr val="bg1"/>
                </a:solidFill>
                <a:latin typeface="Times New Roman" panose="02020603050405020304" pitchFamily="18" charset="0"/>
                <a:ea typeface="MS Mincho"/>
              </a:rPr>
              <a:t>IV. </a:t>
            </a:r>
            <a:r>
              <a:rPr lang="en-US" sz="2400" b="1" dirty="0" err="1">
                <a:solidFill>
                  <a:schemeClr val="bg1"/>
                </a:solidFill>
                <a:latin typeface="Times New Roman" panose="02020603050405020304" pitchFamily="18" charset="0"/>
                <a:ea typeface="MS Mincho"/>
              </a:rPr>
              <a:t>Tổng</a:t>
            </a:r>
            <a:r>
              <a:rPr lang="en-US" sz="2400" b="1" dirty="0">
                <a:solidFill>
                  <a:schemeClr val="bg1"/>
                </a:solidFill>
                <a:latin typeface="Times New Roman" panose="02020603050405020304" pitchFamily="18" charset="0"/>
                <a:ea typeface="MS Mincho"/>
              </a:rPr>
              <a:t> </a:t>
            </a:r>
            <a:r>
              <a:rPr lang="en-US" sz="2400" b="1" dirty="0" err="1">
                <a:solidFill>
                  <a:schemeClr val="bg1"/>
                </a:solidFill>
                <a:latin typeface="Times New Roman" panose="02020603050405020304" pitchFamily="18" charset="0"/>
                <a:ea typeface="MS Mincho"/>
              </a:rPr>
              <a:t>kết</a:t>
            </a:r>
            <a:endParaRPr lang="en-US" sz="2400" dirty="0">
              <a:solidFill>
                <a:schemeClr val="bg1"/>
              </a:solidFill>
              <a:effectLst/>
              <a:latin typeface="Times New Roman" panose="02020603050405020304" pitchFamily="18" charset="0"/>
              <a:ea typeface="Times New Roman" panose="02020603050405020304" pitchFamily="18" charset="0"/>
            </a:endParaRPr>
          </a:p>
        </p:txBody>
      </p:sp>
      <p:grpSp>
        <p:nvGrpSpPr>
          <p:cNvPr id="42" name="Group 41"/>
          <p:cNvGrpSpPr/>
          <p:nvPr/>
        </p:nvGrpSpPr>
        <p:grpSpPr>
          <a:xfrm>
            <a:off x="746995" y="1746312"/>
            <a:ext cx="5342655" cy="4707470"/>
            <a:chOff x="763177" y="2081512"/>
            <a:chExt cx="4377257" cy="4486303"/>
          </a:xfrm>
        </p:grpSpPr>
        <p:sp>
          <p:nvSpPr>
            <p:cNvPr id="43" name="Freeform 42"/>
            <p:cNvSpPr/>
            <p:nvPr/>
          </p:nvSpPr>
          <p:spPr>
            <a:xfrm>
              <a:off x="763177" y="2081512"/>
              <a:ext cx="2045160" cy="693747"/>
            </a:xfrm>
            <a:custGeom>
              <a:avLst/>
              <a:gdLst>
                <a:gd name="connsiteX0" fmla="*/ 0 w 1868027"/>
                <a:gd name="connsiteY0" fmla="*/ 57232 h 572322"/>
                <a:gd name="connsiteX1" fmla="*/ 57232 w 1868027"/>
                <a:gd name="connsiteY1" fmla="*/ 0 h 572322"/>
                <a:gd name="connsiteX2" fmla="*/ 1810795 w 1868027"/>
                <a:gd name="connsiteY2" fmla="*/ 0 h 572322"/>
                <a:gd name="connsiteX3" fmla="*/ 1868027 w 1868027"/>
                <a:gd name="connsiteY3" fmla="*/ 57232 h 572322"/>
                <a:gd name="connsiteX4" fmla="*/ 1868027 w 1868027"/>
                <a:gd name="connsiteY4" fmla="*/ 515090 h 572322"/>
                <a:gd name="connsiteX5" fmla="*/ 1810795 w 1868027"/>
                <a:gd name="connsiteY5" fmla="*/ 572322 h 572322"/>
                <a:gd name="connsiteX6" fmla="*/ 57232 w 1868027"/>
                <a:gd name="connsiteY6" fmla="*/ 572322 h 572322"/>
                <a:gd name="connsiteX7" fmla="*/ 0 w 1868027"/>
                <a:gd name="connsiteY7" fmla="*/ 515090 h 572322"/>
                <a:gd name="connsiteX8" fmla="*/ 0 w 1868027"/>
                <a:gd name="connsiteY8" fmla="*/ 57232 h 57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8027" h="572322">
                  <a:moveTo>
                    <a:pt x="0" y="57232"/>
                  </a:moveTo>
                  <a:cubicBezTo>
                    <a:pt x="0" y="25624"/>
                    <a:pt x="25624" y="0"/>
                    <a:pt x="57232" y="0"/>
                  </a:cubicBezTo>
                  <a:lnTo>
                    <a:pt x="1810795" y="0"/>
                  </a:lnTo>
                  <a:cubicBezTo>
                    <a:pt x="1842403" y="0"/>
                    <a:pt x="1868027" y="25624"/>
                    <a:pt x="1868027" y="57232"/>
                  </a:cubicBezTo>
                  <a:lnTo>
                    <a:pt x="1868027" y="515090"/>
                  </a:lnTo>
                  <a:cubicBezTo>
                    <a:pt x="1868027" y="546698"/>
                    <a:pt x="1842403" y="572322"/>
                    <a:pt x="1810795" y="572322"/>
                  </a:cubicBezTo>
                  <a:lnTo>
                    <a:pt x="57232" y="572322"/>
                  </a:lnTo>
                  <a:cubicBezTo>
                    <a:pt x="25624" y="572322"/>
                    <a:pt x="0" y="546698"/>
                    <a:pt x="0" y="515090"/>
                  </a:cubicBezTo>
                  <a:lnTo>
                    <a:pt x="0" y="57232"/>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2483" tIns="47243" rIns="62483" bIns="47243" numCol="1" spcCol="1270" anchor="ctr" anchorCtr="0">
              <a:noAutofit/>
            </a:bodyPr>
            <a:lstStyle/>
            <a:p>
              <a:pPr lvl="0" algn="ctr" defTabSz="10668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1. </a:t>
              </a:r>
              <a:r>
                <a:rPr lang="en-US" sz="2800" b="1" kern="1200" dirty="0" err="1" smtClean="0">
                  <a:latin typeface="Times New Roman" panose="02020603050405020304" pitchFamily="18" charset="0"/>
                  <a:cs typeface="Times New Roman" panose="02020603050405020304" pitchFamily="18" charset="0"/>
                </a:rPr>
                <a:t>Nghệ</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thuật</a:t>
              </a:r>
              <a:endParaRPr lang="en-US" sz="2800" kern="1200" dirty="0">
                <a:latin typeface="Times New Roman" panose="02020603050405020304" pitchFamily="18" charset="0"/>
                <a:cs typeface="Times New Roman" panose="02020603050405020304" pitchFamily="18" charset="0"/>
              </a:endParaRPr>
            </a:p>
          </p:txBody>
        </p:sp>
        <p:sp>
          <p:nvSpPr>
            <p:cNvPr id="44" name="Freeform 43"/>
            <p:cNvSpPr/>
            <p:nvPr/>
          </p:nvSpPr>
          <p:spPr>
            <a:xfrm>
              <a:off x="949981" y="2789315"/>
              <a:ext cx="186802" cy="429242"/>
            </a:xfrm>
            <a:custGeom>
              <a:avLst/>
              <a:gdLst/>
              <a:ahLst/>
              <a:cxnLst/>
              <a:rect l="0" t="0" r="0" b="0"/>
              <a:pathLst>
                <a:path>
                  <a:moveTo>
                    <a:pt x="0" y="0"/>
                  </a:moveTo>
                  <a:lnTo>
                    <a:pt x="0" y="429242"/>
                  </a:lnTo>
                  <a:lnTo>
                    <a:pt x="186802" y="429242"/>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45" name="Freeform 44"/>
            <p:cNvSpPr/>
            <p:nvPr/>
          </p:nvSpPr>
          <p:spPr>
            <a:xfrm>
              <a:off x="1100533" y="2827555"/>
              <a:ext cx="4039901" cy="637702"/>
            </a:xfrm>
            <a:custGeom>
              <a:avLst/>
              <a:gdLst>
                <a:gd name="connsiteX0" fmla="*/ 0 w 2512808"/>
                <a:gd name="connsiteY0" fmla="*/ 57232 h 572322"/>
                <a:gd name="connsiteX1" fmla="*/ 57232 w 2512808"/>
                <a:gd name="connsiteY1" fmla="*/ 0 h 572322"/>
                <a:gd name="connsiteX2" fmla="*/ 2455576 w 2512808"/>
                <a:gd name="connsiteY2" fmla="*/ 0 h 572322"/>
                <a:gd name="connsiteX3" fmla="*/ 2512808 w 2512808"/>
                <a:gd name="connsiteY3" fmla="*/ 57232 h 572322"/>
                <a:gd name="connsiteX4" fmla="*/ 2512808 w 2512808"/>
                <a:gd name="connsiteY4" fmla="*/ 515090 h 572322"/>
                <a:gd name="connsiteX5" fmla="*/ 2455576 w 2512808"/>
                <a:gd name="connsiteY5" fmla="*/ 572322 h 572322"/>
                <a:gd name="connsiteX6" fmla="*/ 57232 w 2512808"/>
                <a:gd name="connsiteY6" fmla="*/ 572322 h 572322"/>
                <a:gd name="connsiteX7" fmla="*/ 0 w 2512808"/>
                <a:gd name="connsiteY7" fmla="*/ 515090 h 572322"/>
                <a:gd name="connsiteX8" fmla="*/ 0 w 2512808"/>
                <a:gd name="connsiteY8" fmla="*/ 57232 h 57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2808" h="572322">
                  <a:moveTo>
                    <a:pt x="0" y="57232"/>
                  </a:moveTo>
                  <a:cubicBezTo>
                    <a:pt x="0" y="25624"/>
                    <a:pt x="25624" y="0"/>
                    <a:pt x="57232" y="0"/>
                  </a:cubicBezTo>
                  <a:lnTo>
                    <a:pt x="2455576" y="0"/>
                  </a:lnTo>
                  <a:cubicBezTo>
                    <a:pt x="2487184" y="0"/>
                    <a:pt x="2512808" y="25624"/>
                    <a:pt x="2512808" y="57232"/>
                  </a:cubicBezTo>
                  <a:lnTo>
                    <a:pt x="2512808" y="515090"/>
                  </a:lnTo>
                  <a:cubicBezTo>
                    <a:pt x="2512808" y="546698"/>
                    <a:pt x="2487184" y="572322"/>
                    <a:pt x="2455576" y="572322"/>
                  </a:cubicBezTo>
                  <a:lnTo>
                    <a:pt x="57232" y="572322"/>
                  </a:lnTo>
                  <a:cubicBezTo>
                    <a:pt x="25624" y="572322"/>
                    <a:pt x="0" y="546698"/>
                    <a:pt x="0" y="515090"/>
                  </a:cubicBezTo>
                  <a:lnTo>
                    <a:pt x="0" y="57232"/>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3433" tIns="34543" rIns="43433" bIns="34543" numCol="1" spcCol="1270" anchor="ctr" anchorCtr="0">
              <a:noAutofit/>
            </a:bodyPr>
            <a:lstStyle/>
            <a:p>
              <a:pPr lvl="0" algn="ctr" defTabSz="622300">
                <a:lnSpc>
                  <a:spcPct val="90000"/>
                </a:lnSpc>
                <a:spcBef>
                  <a:spcPct val="0"/>
                </a:spcBef>
                <a:spcAft>
                  <a:spcPct val="35000"/>
                </a:spcAft>
              </a:pPr>
              <a:r>
                <a:rPr lang="pt-BR" sz="2400" kern="1200" dirty="0" smtClean="0">
                  <a:latin typeface="Times New Roman" panose="02020603050405020304" pitchFamily="18" charset="0"/>
                  <a:cs typeface="Times New Roman" panose="02020603050405020304" pitchFamily="18" charset="0"/>
                </a:rPr>
                <a:t>Thể thơ năm chữ, nhiều vần liền thích hợp với lối kể chuyện.</a:t>
              </a:r>
              <a:endParaRPr lang="en-US" sz="2400" kern="1200" dirty="0">
                <a:latin typeface="Times New Roman" panose="02020603050405020304" pitchFamily="18" charset="0"/>
                <a:cs typeface="Times New Roman" panose="02020603050405020304" pitchFamily="18" charset="0"/>
              </a:endParaRPr>
            </a:p>
          </p:txBody>
        </p:sp>
        <p:sp>
          <p:nvSpPr>
            <p:cNvPr id="46" name="Freeform 45"/>
            <p:cNvSpPr/>
            <p:nvPr/>
          </p:nvSpPr>
          <p:spPr>
            <a:xfrm>
              <a:off x="949981" y="2789315"/>
              <a:ext cx="186802" cy="1144645"/>
            </a:xfrm>
            <a:custGeom>
              <a:avLst/>
              <a:gdLst/>
              <a:ahLst/>
              <a:cxnLst/>
              <a:rect l="0" t="0" r="0" b="0"/>
              <a:pathLst>
                <a:path>
                  <a:moveTo>
                    <a:pt x="0" y="0"/>
                  </a:moveTo>
                  <a:lnTo>
                    <a:pt x="0" y="1144645"/>
                  </a:lnTo>
                  <a:lnTo>
                    <a:pt x="186802" y="1144645"/>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47" name="Freeform 46"/>
            <p:cNvSpPr/>
            <p:nvPr/>
          </p:nvSpPr>
          <p:spPr>
            <a:xfrm>
              <a:off x="1100534" y="3522165"/>
              <a:ext cx="4039900" cy="689844"/>
            </a:xfrm>
            <a:custGeom>
              <a:avLst/>
              <a:gdLst>
                <a:gd name="connsiteX0" fmla="*/ 0 w 2738962"/>
                <a:gd name="connsiteY0" fmla="*/ 57232 h 572322"/>
                <a:gd name="connsiteX1" fmla="*/ 57232 w 2738962"/>
                <a:gd name="connsiteY1" fmla="*/ 0 h 572322"/>
                <a:gd name="connsiteX2" fmla="*/ 2681730 w 2738962"/>
                <a:gd name="connsiteY2" fmla="*/ 0 h 572322"/>
                <a:gd name="connsiteX3" fmla="*/ 2738962 w 2738962"/>
                <a:gd name="connsiteY3" fmla="*/ 57232 h 572322"/>
                <a:gd name="connsiteX4" fmla="*/ 2738962 w 2738962"/>
                <a:gd name="connsiteY4" fmla="*/ 515090 h 572322"/>
                <a:gd name="connsiteX5" fmla="*/ 2681730 w 2738962"/>
                <a:gd name="connsiteY5" fmla="*/ 572322 h 572322"/>
                <a:gd name="connsiteX6" fmla="*/ 57232 w 2738962"/>
                <a:gd name="connsiteY6" fmla="*/ 572322 h 572322"/>
                <a:gd name="connsiteX7" fmla="*/ 0 w 2738962"/>
                <a:gd name="connsiteY7" fmla="*/ 515090 h 572322"/>
                <a:gd name="connsiteX8" fmla="*/ 0 w 2738962"/>
                <a:gd name="connsiteY8" fmla="*/ 57232 h 57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38962" h="572322">
                  <a:moveTo>
                    <a:pt x="0" y="57232"/>
                  </a:moveTo>
                  <a:cubicBezTo>
                    <a:pt x="0" y="25624"/>
                    <a:pt x="25624" y="0"/>
                    <a:pt x="57232" y="0"/>
                  </a:cubicBezTo>
                  <a:lnTo>
                    <a:pt x="2681730" y="0"/>
                  </a:lnTo>
                  <a:cubicBezTo>
                    <a:pt x="2713338" y="0"/>
                    <a:pt x="2738962" y="25624"/>
                    <a:pt x="2738962" y="57232"/>
                  </a:cubicBezTo>
                  <a:lnTo>
                    <a:pt x="2738962" y="515090"/>
                  </a:lnTo>
                  <a:cubicBezTo>
                    <a:pt x="2738962" y="546698"/>
                    <a:pt x="2713338" y="572322"/>
                    <a:pt x="2681730" y="572322"/>
                  </a:cubicBezTo>
                  <a:lnTo>
                    <a:pt x="57232" y="572322"/>
                  </a:lnTo>
                  <a:cubicBezTo>
                    <a:pt x="25624" y="572322"/>
                    <a:pt x="0" y="546698"/>
                    <a:pt x="0" y="515090"/>
                  </a:cubicBezTo>
                  <a:lnTo>
                    <a:pt x="0" y="57232"/>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3433" tIns="34543" rIns="43433" bIns="34543" numCol="1" spcCol="1270" anchor="ctr" anchorCtr="0">
              <a:noAutofit/>
            </a:bodyPr>
            <a:lstStyle/>
            <a:p>
              <a:pPr lvl="0" algn="ctr" defTabSz="622300">
                <a:lnSpc>
                  <a:spcPct val="90000"/>
                </a:lnSpc>
                <a:spcBef>
                  <a:spcPct val="0"/>
                </a:spcBef>
                <a:spcAft>
                  <a:spcPct val="35000"/>
                </a:spcAft>
              </a:pPr>
              <a:r>
                <a:rPr lang="pt-BR" sz="2400" kern="1200" dirty="0" smtClean="0">
                  <a:latin typeface="Times New Roman" panose="02020603050405020304" pitchFamily="18" charset="0"/>
                  <a:cs typeface="Times New Roman" panose="02020603050405020304" pitchFamily="18" charset="0"/>
                </a:rPr>
                <a:t>Nhiều chi tiết giản dị, chân thực và cảm động.</a:t>
              </a:r>
              <a:endParaRPr lang="en-US" sz="2400" kern="1200" dirty="0">
                <a:latin typeface="Times New Roman" panose="02020603050405020304" pitchFamily="18" charset="0"/>
                <a:cs typeface="Times New Roman" panose="02020603050405020304" pitchFamily="18" charset="0"/>
              </a:endParaRPr>
            </a:p>
          </p:txBody>
        </p:sp>
        <p:sp>
          <p:nvSpPr>
            <p:cNvPr id="48" name="Freeform 47"/>
            <p:cNvSpPr/>
            <p:nvPr/>
          </p:nvSpPr>
          <p:spPr>
            <a:xfrm>
              <a:off x="949981" y="2789315"/>
              <a:ext cx="186802" cy="1860048"/>
            </a:xfrm>
            <a:custGeom>
              <a:avLst/>
              <a:gdLst/>
              <a:ahLst/>
              <a:cxnLst/>
              <a:rect l="0" t="0" r="0" b="0"/>
              <a:pathLst>
                <a:path>
                  <a:moveTo>
                    <a:pt x="0" y="0"/>
                  </a:moveTo>
                  <a:lnTo>
                    <a:pt x="0" y="1860048"/>
                  </a:lnTo>
                  <a:lnTo>
                    <a:pt x="186802" y="1860048"/>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49" name="Freeform 48"/>
            <p:cNvSpPr/>
            <p:nvPr/>
          </p:nvSpPr>
          <p:spPr>
            <a:xfrm>
              <a:off x="1100534" y="4268917"/>
              <a:ext cx="4039900" cy="715403"/>
            </a:xfrm>
            <a:custGeom>
              <a:avLst/>
              <a:gdLst>
                <a:gd name="connsiteX0" fmla="*/ 0 w 2963130"/>
                <a:gd name="connsiteY0" fmla="*/ 57232 h 572322"/>
                <a:gd name="connsiteX1" fmla="*/ 57232 w 2963130"/>
                <a:gd name="connsiteY1" fmla="*/ 0 h 572322"/>
                <a:gd name="connsiteX2" fmla="*/ 2905898 w 2963130"/>
                <a:gd name="connsiteY2" fmla="*/ 0 h 572322"/>
                <a:gd name="connsiteX3" fmla="*/ 2963130 w 2963130"/>
                <a:gd name="connsiteY3" fmla="*/ 57232 h 572322"/>
                <a:gd name="connsiteX4" fmla="*/ 2963130 w 2963130"/>
                <a:gd name="connsiteY4" fmla="*/ 515090 h 572322"/>
                <a:gd name="connsiteX5" fmla="*/ 2905898 w 2963130"/>
                <a:gd name="connsiteY5" fmla="*/ 572322 h 572322"/>
                <a:gd name="connsiteX6" fmla="*/ 57232 w 2963130"/>
                <a:gd name="connsiteY6" fmla="*/ 572322 h 572322"/>
                <a:gd name="connsiteX7" fmla="*/ 0 w 2963130"/>
                <a:gd name="connsiteY7" fmla="*/ 515090 h 572322"/>
                <a:gd name="connsiteX8" fmla="*/ 0 w 2963130"/>
                <a:gd name="connsiteY8" fmla="*/ 57232 h 57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3130" h="572322">
                  <a:moveTo>
                    <a:pt x="0" y="57232"/>
                  </a:moveTo>
                  <a:cubicBezTo>
                    <a:pt x="0" y="25624"/>
                    <a:pt x="25624" y="0"/>
                    <a:pt x="57232" y="0"/>
                  </a:cubicBezTo>
                  <a:lnTo>
                    <a:pt x="2905898" y="0"/>
                  </a:lnTo>
                  <a:cubicBezTo>
                    <a:pt x="2937506" y="0"/>
                    <a:pt x="2963130" y="25624"/>
                    <a:pt x="2963130" y="57232"/>
                  </a:cubicBezTo>
                  <a:lnTo>
                    <a:pt x="2963130" y="515090"/>
                  </a:lnTo>
                  <a:cubicBezTo>
                    <a:pt x="2963130" y="546698"/>
                    <a:pt x="2937506" y="572322"/>
                    <a:pt x="2905898" y="572322"/>
                  </a:cubicBezTo>
                  <a:lnTo>
                    <a:pt x="57232" y="572322"/>
                  </a:lnTo>
                  <a:cubicBezTo>
                    <a:pt x="25624" y="572322"/>
                    <a:pt x="0" y="546698"/>
                    <a:pt x="0" y="515090"/>
                  </a:cubicBezTo>
                  <a:lnTo>
                    <a:pt x="0" y="57232"/>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3433" tIns="34543" rIns="43433" bIns="34543" numCol="1" spcCol="1270" anchor="ctr" anchorCtr="0">
              <a:noAutofit/>
            </a:bodyPr>
            <a:lstStyle/>
            <a:p>
              <a:pPr lvl="0" algn="ctr" defTabSz="6223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Ngôn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ngữ</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đặc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sắc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giàu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hình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ảnh</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50" name="Freeform 49"/>
            <p:cNvSpPr/>
            <p:nvPr/>
          </p:nvSpPr>
          <p:spPr>
            <a:xfrm>
              <a:off x="949981" y="2789315"/>
              <a:ext cx="186802" cy="2575452"/>
            </a:xfrm>
            <a:custGeom>
              <a:avLst/>
              <a:gdLst/>
              <a:ahLst/>
              <a:cxnLst/>
              <a:rect l="0" t="0" r="0" b="0"/>
              <a:pathLst>
                <a:path>
                  <a:moveTo>
                    <a:pt x="0" y="0"/>
                  </a:moveTo>
                  <a:lnTo>
                    <a:pt x="0" y="2575452"/>
                  </a:lnTo>
                  <a:lnTo>
                    <a:pt x="186802" y="2575452"/>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51" name="Freeform 50"/>
            <p:cNvSpPr/>
            <p:nvPr/>
          </p:nvSpPr>
          <p:spPr>
            <a:xfrm>
              <a:off x="1100534" y="5041228"/>
              <a:ext cx="4039900" cy="715404"/>
            </a:xfrm>
            <a:custGeom>
              <a:avLst/>
              <a:gdLst>
                <a:gd name="connsiteX0" fmla="*/ 0 w 2531443"/>
                <a:gd name="connsiteY0" fmla="*/ 57232 h 572322"/>
                <a:gd name="connsiteX1" fmla="*/ 57232 w 2531443"/>
                <a:gd name="connsiteY1" fmla="*/ 0 h 572322"/>
                <a:gd name="connsiteX2" fmla="*/ 2474211 w 2531443"/>
                <a:gd name="connsiteY2" fmla="*/ 0 h 572322"/>
                <a:gd name="connsiteX3" fmla="*/ 2531443 w 2531443"/>
                <a:gd name="connsiteY3" fmla="*/ 57232 h 572322"/>
                <a:gd name="connsiteX4" fmla="*/ 2531443 w 2531443"/>
                <a:gd name="connsiteY4" fmla="*/ 515090 h 572322"/>
                <a:gd name="connsiteX5" fmla="*/ 2474211 w 2531443"/>
                <a:gd name="connsiteY5" fmla="*/ 572322 h 572322"/>
                <a:gd name="connsiteX6" fmla="*/ 57232 w 2531443"/>
                <a:gd name="connsiteY6" fmla="*/ 572322 h 572322"/>
                <a:gd name="connsiteX7" fmla="*/ 0 w 2531443"/>
                <a:gd name="connsiteY7" fmla="*/ 515090 h 572322"/>
                <a:gd name="connsiteX8" fmla="*/ 0 w 2531443"/>
                <a:gd name="connsiteY8" fmla="*/ 57232 h 57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1443" h="572322">
                  <a:moveTo>
                    <a:pt x="0" y="57232"/>
                  </a:moveTo>
                  <a:cubicBezTo>
                    <a:pt x="0" y="25624"/>
                    <a:pt x="25624" y="0"/>
                    <a:pt x="57232" y="0"/>
                  </a:cubicBezTo>
                  <a:lnTo>
                    <a:pt x="2474211" y="0"/>
                  </a:lnTo>
                  <a:cubicBezTo>
                    <a:pt x="2505819" y="0"/>
                    <a:pt x="2531443" y="25624"/>
                    <a:pt x="2531443" y="57232"/>
                  </a:cubicBezTo>
                  <a:lnTo>
                    <a:pt x="2531443" y="515090"/>
                  </a:lnTo>
                  <a:cubicBezTo>
                    <a:pt x="2531443" y="546698"/>
                    <a:pt x="2505819" y="572322"/>
                    <a:pt x="2474211" y="572322"/>
                  </a:cubicBezTo>
                  <a:lnTo>
                    <a:pt x="57232" y="572322"/>
                  </a:lnTo>
                  <a:cubicBezTo>
                    <a:pt x="25624" y="572322"/>
                    <a:pt x="0" y="546698"/>
                    <a:pt x="0" y="515090"/>
                  </a:cubicBezTo>
                  <a:lnTo>
                    <a:pt x="0" y="57232"/>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3433" tIns="34543" rIns="43433" bIns="34543" numCol="1" spcCol="1270" anchor="ctr" anchorCtr="0">
              <a:noAutofit/>
            </a:bodyPr>
            <a:lstStyle/>
            <a:p>
              <a:pPr lvl="0" algn="ctr" defTabSz="622300">
                <a:lnSpc>
                  <a:spcPct val="90000"/>
                </a:lnSpc>
                <a:spcBef>
                  <a:spcPct val="0"/>
                </a:spcBef>
                <a:spcAft>
                  <a:spcPct val="35000"/>
                </a:spcAft>
              </a:pPr>
              <a:r>
                <a:rPr lang="vi-VN" sz="2400" kern="1200" dirty="0" smtClean="0">
                  <a:latin typeface="+mj-lt"/>
                </a:rPr>
                <a:t>Có sự kết hợp kể chuyện ,miêu tả và biểu cảm</a:t>
              </a:r>
              <a:r>
                <a:rPr lang="en-US" sz="2400" kern="1200" dirty="0" smtClean="0">
                  <a:latin typeface="+mj-lt"/>
                </a:rPr>
                <a:t>.</a:t>
              </a:r>
              <a:endParaRPr lang="en-US" sz="2400" kern="1200" dirty="0">
                <a:latin typeface="+mj-lt"/>
              </a:endParaRPr>
            </a:p>
          </p:txBody>
        </p:sp>
        <p:sp>
          <p:nvSpPr>
            <p:cNvPr id="52" name="Freeform 51"/>
            <p:cNvSpPr/>
            <p:nvPr/>
          </p:nvSpPr>
          <p:spPr>
            <a:xfrm>
              <a:off x="949981" y="2789315"/>
              <a:ext cx="186802" cy="3290855"/>
            </a:xfrm>
            <a:custGeom>
              <a:avLst/>
              <a:gdLst/>
              <a:ahLst/>
              <a:cxnLst/>
              <a:rect l="0" t="0" r="0" b="0"/>
              <a:pathLst>
                <a:path>
                  <a:moveTo>
                    <a:pt x="0" y="0"/>
                  </a:moveTo>
                  <a:lnTo>
                    <a:pt x="0" y="3290855"/>
                  </a:lnTo>
                  <a:lnTo>
                    <a:pt x="186802" y="3290855"/>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53" name="Freeform 52"/>
            <p:cNvSpPr/>
            <p:nvPr/>
          </p:nvSpPr>
          <p:spPr>
            <a:xfrm>
              <a:off x="1100534" y="5813541"/>
              <a:ext cx="4039900" cy="754274"/>
            </a:xfrm>
            <a:custGeom>
              <a:avLst/>
              <a:gdLst>
                <a:gd name="connsiteX0" fmla="*/ 0 w 2961143"/>
                <a:gd name="connsiteY0" fmla="*/ 57232 h 572322"/>
                <a:gd name="connsiteX1" fmla="*/ 57232 w 2961143"/>
                <a:gd name="connsiteY1" fmla="*/ 0 h 572322"/>
                <a:gd name="connsiteX2" fmla="*/ 2903911 w 2961143"/>
                <a:gd name="connsiteY2" fmla="*/ 0 h 572322"/>
                <a:gd name="connsiteX3" fmla="*/ 2961143 w 2961143"/>
                <a:gd name="connsiteY3" fmla="*/ 57232 h 572322"/>
                <a:gd name="connsiteX4" fmla="*/ 2961143 w 2961143"/>
                <a:gd name="connsiteY4" fmla="*/ 515090 h 572322"/>
                <a:gd name="connsiteX5" fmla="*/ 2903911 w 2961143"/>
                <a:gd name="connsiteY5" fmla="*/ 572322 h 572322"/>
                <a:gd name="connsiteX6" fmla="*/ 57232 w 2961143"/>
                <a:gd name="connsiteY6" fmla="*/ 572322 h 572322"/>
                <a:gd name="connsiteX7" fmla="*/ 0 w 2961143"/>
                <a:gd name="connsiteY7" fmla="*/ 515090 h 572322"/>
                <a:gd name="connsiteX8" fmla="*/ 0 w 2961143"/>
                <a:gd name="connsiteY8" fmla="*/ 57232 h 57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1143" h="572322">
                  <a:moveTo>
                    <a:pt x="0" y="57232"/>
                  </a:moveTo>
                  <a:cubicBezTo>
                    <a:pt x="0" y="25624"/>
                    <a:pt x="25624" y="0"/>
                    <a:pt x="57232" y="0"/>
                  </a:cubicBezTo>
                  <a:lnTo>
                    <a:pt x="2903911" y="0"/>
                  </a:lnTo>
                  <a:cubicBezTo>
                    <a:pt x="2935519" y="0"/>
                    <a:pt x="2961143" y="25624"/>
                    <a:pt x="2961143" y="57232"/>
                  </a:cubicBezTo>
                  <a:lnTo>
                    <a:pt x="2961143" y="515090"/>
                  </a:lnTo>
                  <a:cubicBezTo>
                    <a:pt x="2961143" y="546698"/>
                    <a:pt x="2935519" y="572322"/>
                    <a:pt x="2903911" y="572322"/>
                  </a:cubicBezTo>
                  <a:lnTo>
                    <a:pt x="57232" y="572322"/>
                  </a:lnTo>
                  <a:cubicBezTo>
                    <a:pt x="25624" y="572322"/>
                    <a:pt x="0" y="546698"/>
                    <a:pt x="0" y="515090"/>
                  </a:cubicBezTo>
                  <a:lnTo>
                    <a:pt x="0" y="57232"/>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3433" tIns="34543" rIns="43433" bIns="34543" numCol="1" spcCol="1270" anchor="ctr" anchorCtr="0">
              <a:noAutofit/>
            </a:bodyPr>
            <a:lstStyle/>
            <a:p>
              <a:pPr lvl="0" algn="ctr" defTabSz="622300">
                <a:lnSpc>
                  <a:spcPct val="90000"/>
                </a:lnSpc>
                <a:spcBef>
                  <a:spcPct val="0"/>
                </a:spcBef>
                <a:spcAft>
                  <a:spcPct val="35000"/>
                </a:spcAft>
              </a:pPr>
              <a:r>
                <a:rPr lang="vi-VN" sz="2400" kern="1200" dirty="0" smtClean="0">
                  <a:latin typeface="Times New Roman" panose="02020603050405020304" pitchFamily="18" charset="0"/>
                  <a:cs typeface="Times New Roman" panose="02020603050405020304" pitchFamily="18" charset="0"/>
                </a:rPr>
                <a:t>Sử dụng nhiều biện pháp nghệ thuật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Ẩn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dụ</a:t>
              </a:r>
              <a:r>
                <a:rPr lang="en-US" sz="2400" kern="1200" dirty="0" smtClean="0">
                  <a:latin typeface="Times New Roman" panose="02020603050405020304" pitchFamily="18" charset="0"/>
                  <a:cs typeface="Times New Roman" panose="02020603050405020304" pitchFamily="18" charset="0"/>
                </a:rPr>
                <a:t>, so </a:t>
              </a:r>
              <a:r>
                <a:rPr lang="en-US" sz="2400" kern="1200" dirty="0" err="1" smtClean="0">
                  <a:latin typeface="Times New Roman" panose="02020603050405020304" pitchFamily="18" charset="0"/>
                  <a:cs typeface="Times New Roman" panose="02020603050405020304" pitchFamily="18" charset="0"/>
                </a:rPr>
                <a:t>sánh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từ</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láy</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grpSp>
      <p:grpSp>
        <p:nvGrpSpPr>
          <p:cNvPr id="55" name="Group 54"/>
          <p:cNvGrpSpPr/>
          <p:nvPr/>
        </p:nvGrpSpPr>
        <p:grpSpPr>
          <a:xfrm>
            <a:off x="6968765" y="2109019"/>
            <a:ext cx="4168680" cy="4063181"/>
            <a:chOff x="7146451" y="3248281"/>
            <a:chExt cx="2961721" cy="4063181"/>
          </a:xfrm>
        </p:grpSpPr>
        <p:sp>
          <p:nvSpPr>
            <p:cNvPr id="56" name="Freeform 55"/>
            <p:cNvSpPr/>
            <p:nvPr/>
          </p:nvSpPr>
          <p:spPr>
            <a:xfrm>
              <a:off x="7146451" y="3248281"/>
              <a:ext cx="1566395" cy="826153"/>
            </a:xfrm>
            <a:custGeom>
              <a:avLst/>
              <a:gdLst>
                <a:gd name="connsiteX0" fmla="*/ 0 w 2837656"/>
                <a:gd name="connsiteY0" fmla="*/ 141883 h 1418828"/>
                <a:gd name="connsiteX1" fmla="*/ 141883 w 2837656"/>
                <a:gd name="connsiteY1" fmla="*/ 0 h 1418828"/>
                <a:gd name="connsiteX2" fmla="*/ 2695773 w 2837656"/>
                <a:gd name="connsiteY2" fmla="*/ 0 h 1418828"/>
                <a:gd name="connsiteX3" fmla="*/ 2837656 w 2837656"/>
                <a:gd name="connsiteY3" fmla="*/ 141883 h 1418828"/>
                <a:gd name="connsiteX4" fmla="*/ 2837656 w 2837656"/>
                <a:gd name="connsiteY4" fmla="*/ 1276945 h 1418828"/>
                <a:gd name="connsiteX5" fmla="*/ 2695773 w 2837656"/>
                <a:gd name="connsiteY5" fmla="*/ 1418828 h 1418828"/>
                <a:gd name="connsiteX6" fmla="*/ 141883 w 2837656"/>
                <a:gd name="connsiteY6" fmla="*/ 1418828 h 1418828"/>
                <a:gd name="connsiteX7" fmla="*/ 0 w 2837656"/>
                <a:gd name="connsiteY7" fmla="*/ 1276945 h 1418828"/>
                <a:gd name="connsiteX8" fmla="*/ 0 w 2837656"/>
                <a:gd name="connsiteY8" fmla="*/ 141883 h 1418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7656" h="1418828">
                  <a:moveTo>
                    <a:pt x="0" y="141883"/>
                  </a:moveTo>
                  <a:cubicBezTo>
                    <a:pt x="0" y="63523"/>
                    <a:pt x="63523" y="0"/>
                    <a:pt x="141883" y="0"/>
                  </a:cubicBezTo>
                  <a:lnTo>
                    <a:pt x="2695773" y="0"/>
                  </a:lnTo>
                  <a:cubicBezTo>
                    <a:pt x="2774133" y="0"/>
                    <a:pt x="2837656" y="63523"/>
                    <a:pt x="2837656" y="141883"/>
                  </a:cubicBezTo>
                  <a:lnTo>
                    <a:pt x="2837656" y="1276945"/>
                  </a:lnTo>
                  <a:cubicBezTo>
                    <a:pt x="2837656" y="1355305"/>
                    <a:pt x="2774133" y="1418828"/>
                    <a:pt x="2695773" y="1418828"/>
                  </a:cubicBezTo>
                  <a:lnTo>
                    <a:pt x="141883" y="1418828"/>
                  </a:lnTo>
                  <a:cubicBezTo>
                    <a:pt x="63523" y="1418828"/>
                    <a:pt x="0" y="1355305"/>
                    <a:pt x="0" y="1276945"/>
                  </a:cubicBezTo>
                  <a:lnTo>
                    <a:pt x="0" y="14188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4896" tIns="77116" rIns="94896" bIns="77116" numCol="1" spcCol="1270" anchor="ctr" anchorCtr="0">
              <a:noAutofit/>
            </a:bodyPr>
            <a:lstStyle/>
            <a:p>
              <a:pPr lvl="0" algn="ctr" defTabSz="12446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2. </a:t>
              </a:r>
              <a:r>
                <a:rPr lang="en-US" sz="2800" b="1" kern="1200" dirty="0" err="1" smtClean="0">
                  <a:latin typeface="Times New Roman" panose="02020603050405020304" pitchFamily="18" charset="0"/>
                  <a:cs typeface="Times New Roman" panose="02020603050405020304" pitchFamily="18" charset="0"/>
                </a:rPr>
                <a:t>Nội</a:t>
              </a:r>
              <a:r>
                <a:rPr lang="en-US" sz="2800" b="1" kern="1200" dirty="0" smtClean="0">
                  <a:latin typeface="Times New Roman" panose="02020603050405020304" pitchFamily="18" charset="0"/>
                  <a:cs typeface="Times New Roman" panose="02020603050405020304" pitchFamily="18" charset="0"/>
                </a:rPr>
                <a:t> dung</a:t>
              </a:r>
              <a:endParaRPr lang="en-US" sz="2800" kern="1200" dirty="0">
                <a:latin typeface="Times New Roman" panose="02020603050405020304" pitchFamily="18" charset="0"/>
                <a:cs typeface="Times New Roman" panose="02020603050405020304" pitchFamily="18" charset="0"/>
              </a:endParaRPr>
            </a:p>
          </p:txBody>
        </p:sp>
        <p:sp>
          <p:nvSpPr>
            <p:cNvPr id="57" name="Freeform 56"/>
            <p:cNvSpPr/>
            <p:nvPr/>
          </p:nvSpPr>
          <p:spPr>
            <a:xfrm>
              <a:off x="7465931" y="4074435"/>
              <a:ext cx="248052" cy="1916764"/>
            </a:xfrm>
            <a:custGeom>
              <a:avLst/>
              <a:gdLst/>
              <a:ahLst/>
              <a:cxnLst/>
              <a:rect l="0" t="0" r="0" b="0"/>
              <a:pathLst>
                <a:path>
                  <a:moveTo>
                    <a:pt x="0" y="0"/>
                  </a:moveTo>
                  <a:lnTo>
                    <a:pt x="0" y="1064121"/>
                  </a:lnTo>
                  <a:lnTo>
                    <a:pt x="283765" y="1064121"/>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58" name="Freeform 57"/>
            <p:cNvSpPr/>
            <p:nvPr/>
          </p:nvSpPr>
          <p:spPr>
            <a:xfrm>
              <a:off x="7589957" y="4253461"/>
              <a:ext cx="2518215" cy="3058001"/>
            </a:xfrm>
            <a:custGeom>
              <a:avLst/>
              <a:gdLst>
                <a:gd name="connsiteX0" fmla="*/ 0 w 2270124"/>
                <a:gd name="connsiteY0" fmla="*/ 141883 h 1418828"/>
                <a:gd name="connsiteX1" fmla="*/ 141883 w 2270124"/>
                <a:gd name="connsiteY1" fmla="*/ 0 h 1418828"/>
                <a:gd name="connsiteX2" fmla="*/ 2128241 w 2270124"/>
                <a:gd name="connsiteY2" fmla="*/ 0 h 1418828"/>
                <a:gd name="connsiteX3" fmla="*/ 2270124 w 2270124"/>
                <a:gd name="connsiteY3" fmla="*/ 141883 h 1418828"/>
                <a:gd name="connsiteX4" fmla="*/ 2270124 w 2270124"/>
                <a:gd name="connsiteY4" fmla="*/ 1276945 h 1418828"/>
                <a:gd name="connsiteX5" fmla="*/ 2128241 w 2270124"/>
                <a:gd name="connsiteY5" fmla="*/ 1418828 h 1418828"/>
                <a:gd name="connsiteX6" fmla="*/ 141883 w 2270124"/>
                <a:gd name="connsiteY6" fmla="*/ 1418828 h 1418828"/>
                <a:gd name="connsiteX7" fmla="*/ 0 w 2270124"/>
                <a:gd name="connsiteY7" fmla="*/ 1276945 h 1418828"/>
                <a:gd name="connsiteX8" fmla="*/ 0 w 2270124"/>
                <a:gd name="connsiteY8" fmla="*/ 141883 h 1418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0124" h="1418828">
                  <a:moveTo>
                    <a:pt x="0" y="141883"/>
                  </a:moveTo>
                  <a:cubicBezTo>
                    <a:pt x="0" y="63523"/>
                    <a:pt x="63523" y="0"/>
                    <a:pt x="141883" y="0"/>
                  </a:cubicBezTo>
                  <a:lnTo>
                    <a:pt x="2128241" y="0"/>
                  </a:lnTo>
                  <a:cubicBezTo>
                    <a:pt x="2206601" y="0"/>
                    <a:pt x="2270124" y="63523"/>
                    <a:pt x="2270124" y="141883"/>
                  </a:cubicBezTo>
                  <a:lnTo>
                    <a:pt x="2270124" y="1276945"/>
                  </a:lnTo>
                  <a:cubicBezTo>
                    <a:pt x="2270124" y="1355305"/>
                    <a:pt x="2206601" y="1418828"/>
                    <a:pt x="2128241" y="1418828"/>
                  </a:cubicBezTo>
                  <a:lnTo>
                    <a:pt x="141883" y="1418828"/>
                  </a:lnTo>
                  <a:cubicBezTo>
                    <a:pt x="63523" y="1418828"/>
                    <a:pt x="0" y="1355305"/>
                    <a:pt x="0" y="1276945"/>
                  </a:cubicBezTo>
                  <a:lnTo>
                    <a:pt x="0" y="141883"/>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4416" tIns="56796" rIns="64416" bIns="56796" numCol="1" spcCol="1270" anchor="ctr" anchorCtr="0">
              <a:noAutofit/>
            </a:bodyPr>
            <a:lstStyle/>
            <a:p>
              <a:pPr lvl="0" defTabSz="533400">
                <a:lnSpc>
                  <a:spcPct val="90000"/>
                </a:lnSpc>
                <a:spcBef>
                  <a:spcPct val="0"/>
                </a:spcBef>
                <a:spcAft>
                  <a:spcPct val="35000"/>
                </a:spcAft>
              </a:pPr>
              <a:r>
                <a:rPr lang="pt-BR" sz="2400" kern="1200" dirty="0" smtClean="0">
                  <a:latin typeface="Times New Roman" panose="02020603050405020304" pitchFamily="18" charset="0"/>
                  <a:cs typeface="Times New Roman" panose="02020603050405020304" pitchFamily="18" charset="0"/>
                </a:rPr>
                <a:t>  Qua câu chuyện về một đêm không ngủ của Bác trên đường đi chiến dịch, bài thơ đã thể hiện tấm lòng yêu thương sâu sắc, rộng lớn của Bác với bộ đội và nhân dân, tình cảm yêu kính, cảm phục của người chiến sĩ đối với lãnh tụ. </a:t>
              </a:r>
              <a:endParaRPr lang="en-US" sz="24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690999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circle(in)">
                                      <p:cBhvr>
                                        <p:cTn id="7" dur="20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circle(in)">
                                      <p:cBhvr>
                                        <p:cTn id="12" dur="2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8508"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92100" algn="l" defTabSz="91440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Văn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bản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1: ĐÊM NAY BÁC KHÔNG NGỦ </a:t>
            </a:r>
            <a:endPar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Segoe UI" panose="020B0502040204020203" pitchFamily="34" charset="0"/>
              <a:cs typeface="+mn-cs"/>
            </a:endParaRPr>
          </a:p>
          <a:p>
            <a:pPr marL="0" marR="0" lvl="0" indent="292100" algn="l" defTabSz="91440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Minh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Huệ</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14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4332528" y="911497"/>
            <a:ext cx="369998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ĐỌC HIỂU VĂN 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60400" y="1522013"/>
            <a:ext cx="8648521" cy="548099"/>
          </a:xfrm>
          <a:prstGeom prst="rect">
            <a:avLst/>
          </a:prstGeom>
        </p:spPr>
        <p:txBody>
          <a:bodyPr wrap="none">
            <a:spAutoFit/>
          </a:bodyPr>
          <a:lstStyle/>
          <a:p>
            <a:pPr algn="just">
              <a:lnSpc>
                <a:spcPct val="115000"/>
              </a:lnSpc>
              <a:spcAft>
                <a:spcPts val="0"/>
              </a:spcAft>
            </a:pPr>
            <a:r>
              <a:rPr lang="en-US" sz="2800" b="1" dirty="0">
                <a:latin typeface="Times New Roman" panose="02020603050405020304" pitchFamily="18" charset="0"/>
                <a:ea typeface="Times New Roman" panose="02020603050405020304" pitchFamily="18" charset="0"/>
              </a:rPr>
              <a:t>3. </a:t>
            </a:r>
            <a:r>
              <a:rPr lang="en-US" sz="2800" b="1" dirty="0" err="1">
                <a:latin typeface="Times New Roman" panose="02020603050405020304" pitchFamily="18" charset="0"/>
                <a:ea typeface="Times New Roman" panose="02020603050405020304" pitchFamily="18" charset="0"/>
              </a:rPr>
              <a:t>Cách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đọc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hiểu</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văn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bản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thơ</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có</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yếu</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tố</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tự</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sự</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và</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miêu</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tả</a:t>
            </a:r>
            <a:endParaRPr lang="en-US" sz="2800" dirty="0">
              <a:effectLst/>
              <a:latin typeface="Times New Roman" panose="02020603050405020304" pitchFamily="18" charset="0"/>
              <a:ea typeface="Times New Roman" panose="02020603050405020304" pitchFamily="18" charset="0"/>
            </a:endParaRPr>
          </a:p>
        </p:txBody>
      </p:sp>
      <p:sp>
        <p:nvSpPr>
          <p:cNvPr id="9" name="Freeform 8"/>
          <p:cNvSpPr/>
          <p:nvPr/>
        </p:nvSpPr>
        <p:spPr>
          <a:xfrm>
            <a:off x="1453801" y="2070112"/>
            <a:ext cx="8891202" cy="989491"/>
          </a:xfrm>
          <a:custGeom>
            <a:avLst/>
            <a:gdLst>
              <a:gd name="connsiteX0" fmla="*/ 0 w 7255394"/>
              <a:gd name="connsiteY0" fmla="*/ 81046 h 810464"/>
              <a:gd name="connsiteX1" fmla="*/ 81046 w 7255394"/>
              <a:gd name="connsiteY1" fmla="*/ 0 h 810464"/>
              <a:gd name="connsiteX2" fmla="*/ 7174348 w 7255394"/>
              <a:gd name="connsiteY2" fmla="*/ 0 h 810464"/>
              <a:gd name="connsiteX3" fmla="*/ 7255394 w 7255394"/>
              <a:gd name="connsiteY3" fmla="*/ 81046 h 810464"/>
              <a:gd name="connsiteX4" fmla="*/ 7255394 w 7255394"/>
              <a:gd name="connsiteY4" fmla="*/ 729418 h 810464"/>
              <a:gd name="connsiteX5" fmla="*/ 7174348 w 7255394"/>
              <a:gd name="connsiteY5" fmla="*/ 810464 h 810464"/>
              <a:gd name="connsiteX6" fmla="*/ 81046 w 7255394"/>
              <a:gd name="connsiteY6" fmla="*/ 810464 h 810464"/>
              <a:gd name="connsiteX7" fmla="*/ 0 w 7255394"/>
              <a:gd name="connsiteY7" fmla="*/ 729418 h 810464"/>
              <a:gd name="connsiteX8" fmla="*/ 0 w 7255394"/>
              <a:gd name="connsiteY8" fmla="*/ 81046 h 810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55394" h="810464">
                <a:moveTo>
                  <a:pt x="0" y="81046"/>
                </a:moveTo>
                <a:cubicBezTo>
                  <a:pt x="0" y="36286"/>
                  <a:pt x="36286" y="0"/>
                  <a:pt x="81046" y="0"/>
                </a:cubicBezTo>
                <a:lnTo>
                  <a:pt x="7174348" y="0"/>
                </a:lnTo>
                <a:cubicBezTo>
                  <a:pt x="7219108" y="0"/>
                  <a:pt x="7255394" y="36286"/>
                  <a:pt x="7255394" y="81046"/>
                </a:cubicBezTo>
                <a:lnTo>
                  <a:pt x="7255394" y="729418"/>
                </a:lnTo>
                <a:cubicBezTo>
                  <a:pt x="7255394" y="774178"/>
                  <a:pt x="7219108" y="810464"/>
                  <a:pt x="7174348" y="810464"/>
                </a:cubicBezTo>
                <a:lnTo>
                  <a:pt x="81046" y="810464"/>
                </a:lnTo>
                <a:cubicBezTo>
                  <a:pt x="36286" y="810464"/>
                  <a:pt x="0" y="774178"/>
                  <a:pt x="0" y="729418"/>
                </a:cubicBezTo>
                <a:lnTo>
                  <a:pt x="0" y="81046"/>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0418" tIns="130418" rIns="1025981" bIns="130418" numCol="1" spcCol="1270" anchor="ctr" anchorCtr="0">
            <a:noAutofit/>
          </a:bodyPr>
          <a:lstStyle/>
          <a:p>
            <a:pPr lvl="0"/>
            <a:r>
              <a:rPr lang="en-US" sz="2200" dirty="0" err="1">
                <a:latin typeface="Times New Roman" panose="02020603050405020304" pitchFamily="18" charset="0"/>
                <a:cs typeface="Times New Roman" panose="02020603050405020304" pitchFamily="18" charset="0"/>
              </a:rPr>
              <a:t>Nhận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biết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được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một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số</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yếu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tố</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hình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thức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nổi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bật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một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bài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thơ</a:t>
            </a:r>
            <a:r>
              <a:rPr lang="en-US" sz="2200"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nhan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đề</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dòng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thơ</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khổ</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thơ</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vần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và</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nhịp</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hình</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ảnh</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từ</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ngữ</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biện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pháp</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tu</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từ</a:t>
            </a:r>
            <a:r>
              <a:rPr lang="en-US" sz="2200" i="1" dirty="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p:txBody>
      </p:sp>
      <p:sp>
        <p:nvSpPr>
          <p:cNvPr id="17" name="Freeform 16"/>
          <p:cNvSpPr/>
          <p:nvPr/>
        </p:nvSpPr>
        <p:spPr>
          <a:xfrm>
            <a:off x="2061440" y="3206960"/>
            <a:ext cx="8692996" cy="810464"/>
          </a:xfrm>
          <a:custGeom>
            <a:avLst/>
            <a:gdLst>
              <a:gd name="connsiteX0" fmla="*/ 0 w 7255394"/>
              <a:gd name="connsiteY0" fmla="*/ 81046 h 810464"/>
              <a:gd name="connsiteX1" fmla="*/ 81046 w 7255394"/>
              <a:gd name="connsiteY1" fmla="*/ 0 h 810464"/>
              <a:gd name="connsiteX2" fmla="*/ 7174348 w 7255394"/>
              <a:gd name="connsiteY2" fmla="*/ 0 h 810464"/>
              <a:gd name="connsiteX3" fmla="*/ 7255394 w 7255394"/>
              <a:gd name="connsiteY3" fmla="*/ 81046 h 810464"/>
              <a:gd name="connsiteX4" fmla="*/ 7255394 w 7255394"/>
              <a:gd name="connsiteY4" fmla="*/ 729418 h 810464"/>
              <a:gd name="connsiteX5" fmla="*/ 7174348 w 7255394"/>
              <a:gd name="connsiteY5" fmla="*/ 810464 h 810464"/>
              <a:gd name="connsiteX6" fmla="*/ 81046 w 7255394"/>
              <a:gd name="connsiteY6" fmla="*/ 810464 h 810464"/>
              <a:gd name="connsiteX7" fmla="*/ 0 w 7255394"/>
              <a:gd name="connsiteY7" fmla="*/ 729418 h 810464"/>
              <a:gd name="connsiteX8" fmla="*/ 0 w 7255394"/>
              <a:gd name="connsiteY8" fmla="*/ 81046 h 810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55394" h="810464">
                <a:moveTo>
                  <a:pt x="0" y="81046"/>
                </a:moveTo>
                <a:cubicBezTo>
                  <a:pt x="0" y="36286"/>
                  <a:pt x="36286" y="0"/>
                  <a:pt x="81046" y="0"/>
                </a:cubicBezTo>
                <a:lnTo>
                  <a:pt x="7174348" y="0"/>
                </a:lnTo>
                <a:cubicBezTo>
                  <a:pt x="7219108" y="0"/>
                  <a:pt x="7255394" y="36286"/>
                  <a:pt x="7255394" y="81046"/>
                </a:cubicBezTo>
                <a:lnTo>
                  <a:pt x="7255394" y="729418"/>
                </a:lnTo>
                <a:cubicBezTo>
                  <a:pt x="7255394" y="774178"/>
                  <a:pt x="7219108" y="810464"/>
                  <a:pt x="7174348" y="810464"/>
                </a:cubicBezTo>
                <a:lnTo>
                  <a:pt x="81046" y="810464"/>
                </a:lnTo>
                <a:cubicBezTo>
                  <a:pt x="36286" y="810464"/>
                  <a:pt x="0" y="774178"/>
                  <a:pt x="0" y="729418"/>
                </a:cubicBezTo>
                <a:lnTo>
                  <a:pt x="0" y="81046"/>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0418" tIns="130418" rIns="1264859" bIns="130418" numCol="1" spcCol="1270" anchor="ctr" anchorCtr="0">
            <a:noAutofit/>
          </a:bodyPr>
          <a:lstStyle/>
          <a:p>
            <a:pPr lvl="0"/>
            <a:r>
              <a:rPr lang="en-US" sz="2200" dirty="0" err="1">
                <a:latin typeface="Times New Roman" panose="02020603050405020304" pitchFamily="18" charset="0"/>
                <a:cs typeface="Times New Roman" panose="02020603050405020304" pitchFamily="18" charset="0"/>
              </a:rPr>
              <a:t>Hiểu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được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bài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thơ</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lời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ai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nói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về</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ai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về</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điều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gì</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nói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bằng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nào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nói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ấy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gì</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độc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đáo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đáng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nhớ</a:t>
            </a:r>
            <a:r>
              <a:rPr lang="en-US" sz="2200" dirty="0">
                <a:latin typeface="Times New Roman" panose="02020603050405020304" pitchFamily="18" charset="0"/>
                <a:cs typeface="Times New Roman" panose="02020603050405020304" pitchFamily="18" charset="0"/>
              </a:rPr>
              <a:t>.</a:t>
            </a:r>
          </a:p>
        </p:txBody>
      </p:sp>
      <p:sp>
        <p:nvSpPr>
          <p:cNvPr id="18" name="Freeform 17"/>
          <p:cNvSpPr/>
          <p:nvPr/>
        </p:nvSpPr>
        <p:spPr>
          <a:xfrm>
            <a:off x="2660010" y="4164782"/>
            <a:ext cx="8544802" cy="810464"/>
          </a:xfrm>
          <a:custGeom>
            <a:avLst/>
            <a:gdLst>
              <a:gd name="connsiteX0" fmla="*/ 0 w 7255394"/>
              <a:gd name="connsiteY0" fmla="*/ 81046 h 810464"/>
              <a:gd name="connsiteX1" fmla="*/ 81046 w 7255394"/>
              <a:gd name="connsiteY1" fmla="*/ 0 h 810464"/>
              <a:gd name="connsiteX2" fmla="*/ 7174348 w 7255394"/>
              <a:gd name="connsiteY2" fmla="*/ 0 h 810464"/>
              <a:gd name="connsiteX3" fmla="*/ 7255394 w 7255394"/>
              <a:gd name="connsiteY3" fmla="*/ 81046 h 810464"/>
              <a:gd name="connsiteX4" fmla="*/ 7255394 w 7255394"/>
              <a:gd name="connsiteY4" fmla="*/ 729418 h 810464"/>
              <a:gd name="connsiteX5" fmla="*/ 7174348 w 7255394"/>
              <a:gd name="connsiteY5" fmla="*/ 810464 h 810464"/>
              <a:gd name="connsiteX6" fmla="*/ 81046 w 7255394"/>
              <a:gd name="connsiteY6" fmla="*/ 810464 h 810464"/>
              <a:gd name="connsiteX7" fmla="*/ 0 w 7255394"/>
              <a:gd name="connsiteY7" fmla="*/ 729418 h 810464"/>
              <a:gd name="connsiteX8" fmla="*/ 0 w 7255394"/>
              <a:gd name="connsiteY8" fmla="*/ 81046 h 810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55394" h="810464">
                <a:moveTo>
                  <a:pt x="0" y="81046"/>
                </a:moveTo>
                <a:cubicBezTo>
                  <a:pt x="0" y="36286"/>
                  <a:pt x="36286" y="0"/>
                  <a:pt x="81046" y="0"/>
                </a:cubicBezTo>
                <a:lnTo>
                  <a:pt x="7174348" y="0"/>
                </a:lnTo>
                <a:cubicBezTo>
                  <a:pt x="7219108" y="0"/>
                  <a:pt x="7255394" y="36286"/>
                  <a:pt x="7255394" y="81046"/>
                </a:cubicBezTo>
                <a:lnTo>
                  <a:pt x="7255394" y="729418"/>
                </a:lnTo>
                <a:cubicBezTo>
                  <a:pt x="7255394" y="774178"/>
                  <a:pt x="7219108" y="810464"/>
                  <a:pt x="7174348" y="810464"/>
                </a:cubicBezTo>
                <a:lnTo>
                  <a:pt x="81046" y="810464"/>
                </a:lnTo>
                <a:cubicBezTo>
                  <a:pt x="36286" y="810464"/>
                  <a:pt x="0" y="774178"/>
                  <a:pt x="0" y="729418"/>
                </a:cubicBezTo>
                <a:lnTo>
                  <a:pt x="0" y="81046"/>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0418" tIns="130418" rIns="1255790" bIns="130418" numCol="1" spcCol="1270" anchor="ctr" anchorCtr="0">
            <a:noAutofit/>
          </a:bodyPr>
          <a:lstStyle/>
          <a:p>
            <a:pPr lvl="0"/>
            <a:r>
              <a:rPr lang="en-US" sz="2200" dirty="0" err="1">
                <a:latin typeface="Times New Roman" panose="02020603050405020304" pitchFamily="18" charset="0"/>
                <a:cs typeface="Times New Roman" panose="02020603050405020304" pitchFamily="18" charset="0"/>
              </a:rPr>
              <a:t>Chỉ</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ra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được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tình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cảm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cảm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xúc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người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viết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những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động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chúng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đến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suy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nghĩ</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tình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cảm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người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đọc</a:t>
            </a:r>
            <a:r>
              <a:rPr lang="en-US" sz="2200" dirty="0">
                <a:latin typeface="Times New Roman" panose="02020603050405020304" pitchFamily="18" charset="0"/>
                <a:cs typeface="Times New Roman" panose="02020603050405020304" pitchFamily="18" charset="0"/>
              </a:rPr>
              <a:t>.</a:t>
            </a:r>
          </a:p>
        </p:txBody>
      </p:sp>
      <p:sp>
        <p:nvSpPr>
          <p:cNvPr id="19" name="Freeform 18"/>
          <p:cNvSpPr/>
          <p:nvPr/>
        </p:nvSpPr>
        <p:spPr>
          <a:xfrm>
            <a:off x="3267649" y="5122604"/>
            <a:ext cx="8305652" cy="810464"/>
          </a:xfrm>
          <a:custGeom>
            <a:avLst/>
            <a:gdLst>
              <a:gd name="connsiteX0" fmla="*/ 0 w 7255394"/>
              <a:gd name="connsiteY0" fmla="*/ 81046 h 810464"/>
              <a:gd name="connsiteX1" fmla="*/ 81046 w 7255394"/>
              <a:gd name="connsiteY1" fmla="*/ 0 h 810464"/>
              <a:gd name="connsiteX2" fmla="*/ 7174348 w 7255394"/>
              <a:gd name="connsiteY2" fmla="*/ 0 h 810464"/>
              <a:gd name="connsiteX3" fmla="*/ 7255394 w 7255394"/>
              <a:gd name="connsiteY3" fmla="*/ 81046 h 810464"/>
              <a:gd name="connsiteX4" fmla="*/ 7255394 w 7255394"/>
              <a:gd name="connsiteY4" fmla="*/ 729418 h 810464"/>
              <a:gd name="connsiteX5" fmla="*/ 7174348 w 7255394"/>
              <a:gd name="connsiteY5" fmla="*/ 810464 h 810464"/>
              <a:gd name="connsiteX6" fmla="*/ 81046 w 7255394"/>
              <a:gd name="connsiteY6" fmla="*/ 810464 h 810464"/>
              <a:gd name="connsiteX7" fmla="*/ 0 w 7255394"/>
              <a:gd name="connsiteY7" fmla="*/ 729418 h 810464"/>
              <a:gd name="connsiteX8" fmla="*/ 0 w 7255394"/>
              <a:gd name="connsiteY8" fmla="*/ 81046 h 810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55394" h="810464">
                <a:moveTo>
                  <a:pt x="0" y="81046"/>
                </a:moveTo>
                <a:cubicBezTo>
                  <a:pt x="0" y="36286"/>
                  <a:pt x="36286" y="0"/>
                  <a:pt x="81046" y="0"/>
                </a:cubicBezTo>
                <a:lnTo>
                  <a:pt x="7174348" y="0"/>
                </a:lnTo>
                <a:cubicBezTo>
                  <a:pt x="7219108" y="0"/>
                  <a:pt x="7255394" y="36286"/>
                  <a:pt x="7255394" y="81046"/>
                </a:cubicBezTo>
                <a:lnTo>
                  <a:pt x="7255394" y="729418"/>
                </a:lnTo>
                <a:cubicBezTo>
                  <a:pt x="7255394" y="774178"/>
                  <a:pt x="7219108" y="810464"/>
                  <a:pt x="7174348" y="810464"/>
                </a:cubicBezTo>
                <a:lnTo>
                  <a:pt x="81046" y="810464"/>
                </a:lnTo>
                <a:cubicBezTo>
                  <a:pt x="36286" y="810464"/>
                  <a:pt x="0" y="774178"/>
                  <a:pt x="0" y="729418"/>
                </a:cubicBezTo>
                <a:lnTo>
                  <a:pt x="0" y="81046"/>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0418" tIns="130418" rIns="1264859" bIns="130418" numCol="1" spcCol="1270" anchor="ctr" anchorCtr="0">
            <a:noAutofit/>
          </a:bodyPr>
          <a:lstStyle/>
          <a:p>
            <a:pPr lvl="0" defTabSz="1244600">
              <a:lnSpc>
                <a:spcPct val="90000"/>
              </a:lnSpc>
              <a:spcBef>
                <a:spcPct val="0"/>
              </a:spcBef>
              <a:spcAft>
                <a:spcPct val="35000"/>
              </a:spcAft>
            </a:pPr>
            <a:r>
              <a:rPr lang="en-US" sz="2200" dirty="0" err="1" smtClean="0">
                <a:latin typeface="Times New Roman" panose="02020603050405020304" pitchFamily="18" charset="0"/>
                <a:cs typeface="Times New Roman" panose="02020603050405020304" pitchFamily="18" charset="0"/>
              </a:rPr>
              <a:t>Nhận</a:t>
            </a:r>
            <a:r>
              <a:rPr lang="en-US" sz="2200" dirty="0" smtClean="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biết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được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yếu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tố</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miêu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tả</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nêu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được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dụng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yếu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tố</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đó</a:t>
            </a:r>
            <a:r>
              <a:rPr lang="en-US" sz="2200" dirty="0">
                <a:latin typeface="Times New Roman" panose="02020603050405020304" pitchFamily="18" charset="0"/>
                <a:cs typeface="Times New Roman" panose="02020603050405020304" pitchFamily="18" charset="0"/>
              </a:rPr>
              <a:t>.</a:t>
            </a:r>
            <a:endParaRPr lang="en-US" sz="2200" kern="1200" dirty="0">
              <a:latin typeface="Times New Roman" panose="02020603050405020304" pitchFamily="18" charset="0"/>
              <a:cs typeface="Times New Roman" panose="02020603050405020304" pitchFamily="18" charset="0"/>
            </a:endParaRPr>
          </a:p>
        </p:txBody>
      </p:sp>
      <p:sp>
        <p:nvSpPr>
          <p:cNvPr id="20" name="Freeform 19"/>
          <p:cNvSpPr/>
          <p:nvPr/>
        </p:nvSpPr>
        <p:spPr>
          <a:xfrm>
            <a:off x="8182393" y="2869881"/>
            <a:ext cx="526801" cy="526801"/>
          </a:xfrm>
          <a:custGeom>
            <a:avLst/>
            <a:gdLst>
              <a:gd name="connsiteX0" fmla="*/ 0 w 526801"/>
              <a:gd name="connsiteY0" fmla="*/ 289741 h 526801"/>
              <a:gd name="connsiteX1" fmla="*/ 118530 w 526801"/>
              <a:gd name="connsiteY1" fmla="*/ 289741 h 526801"/>
              <a:gd name="connsiteX2" fmla="*/ 118530 w 526801"/>
              <a:gd name="connsiteY2" fmla="*/ 0 h 526801"/>
              <a:gd name="connsiteX3" fmla="*/ 408271 w 526801"/>
              <a:gd name="connsiteY3" fmla="*/ 0 h 526801"/>
              <a:gd name="connsiteX4" fmla="*/ 408271 w 526801"/>
              <a:gd name="connsiteY4" fmla="*/ 289741 h 526801"/>
              <a:gd name="connsiteX5" fmla="*/ 526801 w 526801"/>
              <a:gd name="connsiteY5" fmla="*/ 289741 h 526801"/>
              <a:gd name="connsiteX6" fmla="*/ 263401 w 526801"/>
              <a:gd name="connsiteY6" fmla="*/ 526801 h 526801"/>
              <a:gd name="connsiteX7" fmla="*/ 0 w 526801"/>
              <a:gd name="connsiteY7" fmla="*/ 289741 h 526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01" h="526801">
                <a:moveTo>
                  <a:pt x="0" y="289741"/>
                </a:moveTo>
                <a:lnTo>
                  <a:pt x="118530" y="289741"/>
                </a:lnTo>
                <a:lnTo>
                  <a:pt x="118530" y="0"/>
                </a:lnTo>
                <a:lnTo>
                  <a:pt x="408271" y="0"/>
                </a:lnTo>
                <a:lnTo>
                  <a:pt x="408271" y="289741"/>
                </a:lnTo>
                <a:lnTo>
                  <a:pt x="526801" y="289741"/>
                </a:lnTo>
                <a:lnTo>
                  <a:pt x="263401" y="526801"/>
                </a:lnTo>
                <a:lnTo>
                  <a:pt x="0" y="289741"/>
                </a:lnTo>
                <a:close/>
              </a:path>
            </a:pathLst>
          </a:custGeom>
          <a:solidFill>
            <a:schemeClr val="tx2">
              <a:alpha val="90000"/>
            </a:scheme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49010" tIns="30480" rIns="149010" bIns="160863" numCol="1" spcCol="1270" anchor="ctr" anchorCtr="0">
            <a:noAutofit/>
          </a:bodyPr>
          <a:lstStyle/>
          <a:p>
            <a:pPr lvl="0" algn="ctr" defTabSz="1066800">
              <a:lnSpc>
                <a:spcPct val="90000"/>
              </a:lnSpc>
              <a:spcBef>
                <a:spcPct val="0"/>
              </a:spcBef>
              <a:spcAft>
                <a:spcPct val="35000"/>
              </a:spcAft>
            </a:pPr>
            <a:endParaRPr lang="en-US" sz="2400" kern="1200"/>
          </a:p>
        </p:txBody>
      </p:sp>
      <p:sp>
        <p:nvSpPr>
          <p:cNvPr id="21" name="Freeform 20"/>
          <p:cNvSpPr/>
          <p:nvPr/>
        </p:nvSpPr>
        <p:spPr>
          <a:xfrm>
            <a:off x="8790032" y="3827703"/>
            <a:ext cx="526801" cy="526801"/>
          </a:xfrm>
          <a:custGeom>
            <a:avLst/>
            <a:gdLst>
              <a:gd name="connsiteX0" fmla="*/ 0 w 526801"/>
              <a:gd name="connsiteY0" fmla="*/ 289741 h 526801"/>
              <a:gd name="connsiteX1" fmla="*/ 118530 w 526801"/>
              <a:gd name="connsiteY1" fmla="*/ 289741 h 526801"/>
              <a:gd name="connsiteX2" fmla="*/ 118530 w 526801"/>
              <a:gd name="connsiteY2" fmla="*/ 0 h 526801"/>
              <a:gd name="connsiteX3" fmla="*/ 408271 w 526801"/>
              <a:gd name="connsiteY3" fmla="*/ 0 h 526801"/>
              <a:gd name="connsiteX4" fmla="*/ 408271 w 526801"/>
              <a:gd name="connsiteY4" fmla="*/ 289741 h 526801"/>
              <a:gd name="connsiteX5" fmla="*/ 526801 w 526801"/>
              <a:gd name="connsiteY5" fmla="*/ 289741 h 526801"/>
              <a:gd name="connsiteX6" fmla="*/ 263401 w 526801"/>
              <a:gd name="connsiteY6" fmla="*/ 526801 h 526801"/>
              <a:gd name="connsiteX7" fmla="*/ 0 w 526801"/>
              <a:gd name="connsiteY7" fmla="*/ 289741 h 526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01" h="526801">
                <a:moveTo>
                  <a:pt x="0" y="289741"/>
                </a:moveTo>
                <a:lnTo>
                  <a:pt x="118530" y="289741"/>
                </a:lnTo>
                <a:lnTo>
                  <a:pt x="118530" y="0"/>
                </a:lnTo>
                <a:lnTo>
                  <a:pt x="408271" y="0"/>
                </a:lnTo>
                <a:lnTo>
                  <a:pt x="408271" y="289741"/>
                </a:lnTo>
                <a:lnTo>
                  <a:pt x="526801" y="289741"/>
                </a:lnTo>
                <a:lnTo>
                  <a:pt x="263401" y="526801"/>
                </a:lnTo>
                <a:lnTo>
                  <a:pt x="0" y="289741"/>
                </a:lnTo>
                <a:close/>
              </a:path>
            </a:pathLst>
          </a:custGeom>
          <a:solidFill>
            <a:schemeClr val="tx2">
              <a:alpha val="90000"/>
            </a:scheme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49010" tIns="30480" rIns="149010" bIns="160863" numCol="1" spcCol="1270" anchor="ctr" anchorCtr="0">
            <a:noAutofit/>
          </a:bodyPr>
          <a:lstStyle/>
          <a:p>
            <a:pPr lvl="0" algn="ctr" defTabSz="1066800">
              <a:lnSpc>
                <a:spcPct val="90000"/>
              </a:lnSpc>
              <a:spcBef>
                <a:spcPct val="0"/>
              </a:spcBef>
              <a:spcAft>
                <a:spcPct val="35000"/>
              </a:spcAft>
            </a:pPr>
            <a:endParaRPr lang="en-US" sz="2400" kern="1200"/>
          </a:p>
        </p:txBody>
      </p:sp>
      <p:sp>
        <p:nvSpPr>
          <p:cNvPr id="22" name="Freeform 21"/>
          <p:cNvSpPr/>
          <p:nvPr/>
        </p:nvSpPr>
        <p:spPr>
          <a:xfrm>
            <a:off x="9388602" y="4785524"/>
            <a:ext cx="526801" cy="526801"/>
          </a:xfrm>
          <a:custGeom>
            <a:avLst/>
            <a:gdLst>
              <a:gd name="connsiteX0" fmla="*/ 0 w 526801"/>
              <a:gd name="connsiteY0" fmla="*/ 289741 h 526801"/>
              <a:gd name="connsiteX1" fmla="*/ 118530 w 526801"/>
              <a:gd name="connsiteY1" fmla="*/ 289741 h 526801"/>
              <a:gd name="connsiteX2" fmla="*/ 118530 w 526801"/>
              <a:gd name="connsiteY2" fmla="*/ 0 h 526801"/>
              <a:gd name="connsiteX3" fmla="*/ 408271 w 526801"/>
              <a:gd name="connsiteY3" fmla="*/ 0 h 526801"/>
              <a:gd name="connsiteX4" fmla="*/ 408271 w 526801"/>
              <a:gd name="connsiteY4" fmla="*/ 289741 h 526801"/>
              <a:gd name="connsiteX5" fmla="*/ 526801 w 526801"/>
              <a:gd name="connsiteY5" fmla="*/ 289741 h 526801"/>
              <a:gd name="connsiteX6" fmla="*/ 263401 w 526801"/>
              <a:gd name="connsiteY6" fmla="*/ 526801 h 526801"/>
              <a:gd name="connsiteX7" fmla="*/ 0 w 526801"/>
              <a:gd name="connsiteY7" fmla="*/ 289741 h 526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01" h="526801">
                <a:moveTo>
                  <a:pt x="0" y="289741"/>
                </a:moveTo>
                <a:lnTo>
                  <a:pt x="118530" y="289741"/>
                </a:lnTo>
                <a:lnTo>
                  <a:pt x="118530" y="0"/>
                </a:lnTo>
                <a:lnTo>
                  <a:pt x="408271" y="0"/>
                </a:lnTo>
                <a:lnTo>
                  <a:pt x="408271" y="289741"/>
                </a:lnTo>
                <a:lnTo>
                  <a:pt x="526801" y="289741"/>
                </a:lnTo>
                <a:lnTo>
                  <a:pt x="263401" y="526801"/>
                </a:lnTo>
                <a:lnTo>
                  <a:pt x="0" y="289741"/>
                </a:lnTo>
                <a:close/>
              </a:path>
            </a:pathLst>
          </a:custGeom>
          <a:solidFill>
            <a:schemeClr val="tx2">
              <a:alpha val="90000"/>
            </a:scheme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49010" tIns="30480" rIns="149010" bIns="160863" numCol="1" spcCol="1270" anchor="ctr" anchorCtr="0">
            <a:noAutofit/>
          </a:bodyPr>
          <a:lstStyle/>
          <a:p>
            <a:pPr lvl="0" algn="ctr" defTabSz="1066800">
              <a:lnSpc>
                <a:spcPct val="90000"/>
              </a:lnSpc>
              <a:spcBef>
                <a:spcPct val="0"/>
              </a:spcBef>
              <a:spcAft>
                <a:spcPct val="35000"/>
              </a:spcAft>
            </a:pPr>
            <a:endParaRPr lang="en-US" sz="2400" kern="1200"/>
          </a:p>
        </p:txBody>
      </p:sp>
    </p:spTree>
    <p:extLst>
      <p:ext uri="{BB962C8B-B14F-4D97-AF65-F5344CB8AC3E}">
        <p14:creationId xmlns:p14="http://schemas.microsoft.com/office/powerpoint/2010/main" val="3109557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ircle(in)">
                                      <p:cBhvr>
                                        <p:cTn id="12" dur="20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circle(in)">
                                      <p:cBhvr>
                                        <p:cTn id="17" dur="2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circle(in)">
                                      <p:cBhvr>
                                        <p:cTn id="22" dur="20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circle(in)">
                                      <p:cBhvr>
                                        <p:cTn id="27" dur="20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circle(in)">
                                      <p:cBhvr>
                                        <p:cTn id="32" dur="20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circle(in)">
                                      <p:cBhvr>
                                        <p:cTn id="3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P spid="18" grpId="0" animBg="1"/>
      <p:bldP spid="19" grpId="0" animBg="1"/>
      <p:bldP spid="20" grpId="0" animBg="1"/>
      <p:bldP spid="21" grpId="0" animBg="1"/>
      <p:bldP spid="2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33188"/>
            <a:ext cx="12192000" cy="6858000"/>
          </a:xfrm>
          <a:prstGeom prst="rect">
            <a:avLst/>
          </a:prstGeom>
        </p:spPr>
      </p:pic>
      <p:grpSp>
        <p:nvGrpSpPr>
          <p:cNvPr id="16" name="Group 15"/>
          <p:cNvGrpSpPr/>
          <p:nvPr/>
        </p:nvGrpSpPr>
        <p:grpSpPr>
          <a:xfrm>
            <a:off x="341487" y="-33188"/>
            <a:ext cx="11509025" cy="1038459"/>
            <a:chOff x="335138" y="-80578"/>
            <a:chExt cx="11509025" cy="1038459"/>
          </a:xfrm>
        </p:grpSpPr>
        <p:sp>
          <p:nvSpPr>
            <p:cNvPr id="17" name="Rectangle 3"/>
            <p:cNvSpPr>
              <a:spLocks noChangeArrowheads="1"/>
            </p:cNvSpPr>
            <p:nvPr/>
          </p:nvSpPr>
          <p:spPr bwMode="gray">
            <a:xfrm flipH="1">
              <a:off x="620221" y="214393"/>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nvGrpSpPr>
            <p:cNvPr id="18" name="Group 17"/>
            <p:cNvGrpSpPr/>
            <p:nvPr/>
          </p:nvGrpSpPr>
          <p:grpSpPr>
            <a:xfrm>
              <a:off x="335138" y="-80578"/>
              <a:ext cx="11509025" cy="1038459"/>
              <a:chOff x="334532" y="-80578"/>
              <a:chExt cx="11509025" cy="1038459"/>
            </a:xfrm>
          </p:grpSpPr>
          <p:sp>
            <p:nvSpPr>
              <p:cNvPr id="19" name="Text Box 9"/>
              <p:cNvSpPr txBox="1">
                <a:spLocks noChangeArrowheads="1"/>
              </p:cNvSpPr>
              <p:nvPr/>
            </p:nvSpPr>
            <p:spPr bwMode="auto">
              <a:xfrm flipH="1">
                <a:off x="935090" y="226538"/>
                <a:ext cx="10277038" cy="58477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LUYỆ</a:t>
                </a:r>
                <a:r>
                  <a:rPr kumimoji="0" lang="en-US" altLang="en-US" sz="3200" b="1" i="0" u="none" strike="noStrike" kern="1200" cap="none" spc="0" normalizeH="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TẬP</a:t>
                </a:r>
                <a:endPar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nvGrpSpPr>
              <p:cNvPr id="20" name="Group 19"/>
              <p:cNvGrpSpPr/>
              <p:nvPr/>
            </p:nvGrpSpPr>
            <p:grpSpPr>
              <a:xfrm>
                <a:off x="334532" y="-80578"/>
                <a:ext cx="11509025" cy="1038459"/>
                <a:chOff x="334532" y="-80578"/>
                <a:chExt cx="11509025" cy="1038459"/>
              </a:xfrm>
            </p:grpSpPr>
            <p:grpSp>
              <p:nvGrpSpPr>
                <p:cNvPr id="21" name="Group 5"/>
                <p:cNvGrpSpPr>
                  <a:grpSpLocks/>
                </p:cNvGrpSpPr>
                <p:nvPr/>
              </p:nvGrpSpPr>
              <p:grpSpPr bwMode="auto">
                <a:xfrm flipH="1">
                  <a:off x="334532" y="-80578"/>
                  <a:ext cx="1035923" cy="1032413"/>
                  <a:chOff x="2213" y="1920"/>
                  <a:chExt cx="1426" cy="1810"/>
                </a:xfrm>
              </p:grpSpPr>
              <p:sp>
                <p:nvSpPr>
                  <p:cNvPr id="24"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25"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22" name="Oval 6"/>
                <p:cNvSpPr>
                  <a:spLocks noChangeArrowheads="1"/>
                </p:cNvSpPr>
                <p:nvPr/>
              </p:nvSpPr>
              <p:spPr bwMode="gray">
                <a:xfrm flipH="1">
                  <a:off x="10776763" y="-63512"/>
                  <a:ext cx="1066794" cy="1021393"/>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23" name="Freeform 7"/>
                <p:cNvSpPr>
                  <a:spLocks/>
                </p:cNvSpPr>
                <p:nvPr/>
              </p:nvSpPr>
              <p:spPr bwMode="gray">
                <a:xfrm flipH="1">
                  <a:off x="10930615" y="16847"/>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grpSp>
        </p:grpSp>
      </p:grpSp>
      <p:sp>
        <p:nvSpPr>
          <p:cNvPr id="26" name="5-Point Star 25"/>
          <p:cNvSpPr/>
          <p:nvPr/>
        </p:nvSpPr>
        <p:spPr>
          <a:xfrm>
            <a:off x="8098931" y="1445342"/>
            <a:ext cx="2586330" cy="2206786"/>
          </a:xfrm>
          <a:prstGeom prst="star5">
            <a:avLst/>
          </a:prstGeom>
          <a:noFill/>
          <a:ln w="57150">
            <a:solidFill>
              <a:srgbClr val="FFFF0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2610893" y="2567497"/>
            <a:ext cx="3278591" cy="1024337"/>
          </a:xfrm>
          <a:prstGeom prst="rect">
            <a:avLst/>
          </a:prstGeom>
          <a:noFill/>
        </p:spPr>
        <p:txBody>
          <a:bodyPr wrap="none" lIns="91440" tIns="45720" rIns="91440" bIns="45720">
            <a:prstTxWarp prst="textArchUpPour">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rPr>
              <a:t>LUẬT CHƠI</a:t>
            </a:r>
            <a:endPar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endParaRPr>
          </a:p>
        </p:txBody>
      </p:sp>
      <p:sp>
        <p:nvSpPr>
          <p:cNvPr id="6" name="Rectangle 5"/>
          <p:cNvSpPr/>
          <p:nvPr/>
        </p:nvSpPr>
        <p:spPr>
          <a:xfrm>
            <a:off x="1967775" y="1812336"/>
            <a:ext cx="4990853" cy="646331"/>
          </a:xfrm>
          <a:prstGeom prst="rect">
            <a:avLst/>
          </a:prstGeom>
          <a:noFill/>
        </p:spPr>
        <p:txBody>
          <a:bodyPr wrap="none" lIns="91440" tIns="45720" rIns="91440" bIns="45720">
            <a:prstTxWarp prst="textTriangleInverted">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rPr>
              <a:t>TIẾP</a:t>
            </a:r>
            <a:r>
              <a:rPr kumimoji="0" lang="en-US" sz="3600" b="1" i="0" u="none" strike="noStrike" kern="1200" cap="none" spc="0" normalizeH="0" noProof="0" dirty="0" smtClean="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rPr>
              <a:t> SỨC ĐỒNG ĐỘI</a:t>
            </a:r>
            <a:endParaRPr kumimoji="0" lang="en-US" sz="3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endParaRPr>
          </a:p>
        </p:txBody>
      </p:sp>
      <p:sp>
        <p:nvSpPr>
          <p:cNvPr id="10" name="Rectangle 9"/>
          <p:cNvSpPr/>
          <p:nvPr/>
        </p:nvSpPr>
        <p:spPr>
          <a:xfrm>
            <a:off x="3388868" y="1191337"/>
            <a:ext cx="2148665" cy="646331"/>
          </a:xfrm>
          <a:prstGeom prst="rect">
            <a:avLst/>
          </a:prstGeom>
          <a:noFill/>
          <a:effectLst>
            <a:glow rad="139700">
              <a:schemeClr val="accent2">
                <a:satMod val="175000"/>
                <a:alpha val="40000"/>
              </a:schemeClr>
            </a:glow>
          </a:effectLst>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50" normalizeH="0" baseline="0" noProof="0" dirty="0" smtClean="0">
                <a:ln w="9525" cmpd="sng">
                  <a:solidFill>
                    <a:srgbClr val="5B9BD5"/>
                  </a:solidFill>
                  <a:prstDash val="solid"/>
                </a:ln>
                <a:solidFill>
                  <a:srgbClr val="70AD47">
                    <a:tint val="1000"/>
                  </a:srgbClr>
                </a:solidFill>
                <a:effectLst>
                  <a:glow rad="38100">
                    <a:srgbClr val="5B9BD5">
                      <a:alpha val="40000"/>
                    </a:srgbClr>
                  </a:glow>
                </a:effectLst>
                <a:uLnTx/>
                <a:uFillTx/>
                <a:latin typeface="Calibri" panose="020F0502020204030204"/>
                <a:ea typeface="+mn-ea"/>
                <a:cs typeface="+mn-cs"/>
              </a:rPr>
              <a:t>TRÒ CHƠI</a:t>
            </a:r>
            <a:endParaRPr kumimoji="0" lang="en-US" sz="3600" b="1" i="0" u="none" strike="noStrike" kern="1200" cap="none" spc="50" normalizeH="0" baseline="0" noProof="0" dirty="0">
              <a:ln w="9525" cmpd="sng">
                <a:solidFill>
                  <a:srgbClr val="5B9BD5"/>
                </a:solidFill>
                <a:prstDash val="solid"/>
              </a:ln>
              <a:solidFill>
                <a:srgbClr val="70AD47">
                  <a:tint val="1000"/>
                </a:srgbClr>
              </a:solidFill>
              <a:effectLst>
                <a:glow rad="38100">
                  <a:srgbClr val="5B9BD5">
                    <a:alpha val="40000"/>
                  </a:srgbClr>
                </a:glow>
              </a:effectLst>
              <a:uLnTx/>
              <a:uFillTx/>
              <a:latin typeface="Calibri" panose="020F0502020204030204"/>
              <a:ea typeface="+mn-ea"/>
              <a:cs typeface="+mn-cs"/>
            </a:endParaRPr>
          </a:p>
        </p:txBody>
      </p:sp>
      <p:sp>
        <p:nvSpPr>
          <p:cNvPr id="5" name="Rectangle 4"/>
          <p:cNvSpPr/>
          <p:nvPr/>
        </p:nvSpPr>
        <p:spPr>
          <a:xfrm>
            <a:off x="806580" y="3493377"/>
            <a:ext cx="7585252" cy="2181944"/>
          </a:xfrm>
          <a:prstGeom prst="rect">
            <a:avLst/>
          </a:prstGeom>
          <a:ln w="28575">
            <a:solidFill>
              <a:schemeClr val="bg1"/>
            </a:solidFill>
          </a:ln>
        </p:spPr>
        <p:txBody>
          <a:bodyPr wrap="square">
            <a:spAutoFit/>
          </a:bodyPr>
          <a:lstStyle/>
          <a:p>
            <a:pPr marL="342900" lvl="0" indent="-342900" algn="just">
              <a:lnSpc>
                <a:spcPct val="115000"/>
              </a:lnSpc>
              <a:buSzPts val="1400"/>
              <a:buFont typeface="Times New Roman" panose="02020603050405020304" pitchFamily="18" charset="0"/>
              <a:buChar char="-"/>
            </a:pPr>
            <a:r>
              <a:rPr lang="en-US" sz="2400" dirty="0">
                <a:solidFill>
                  <a:schemeClr val="bg1"/>
                </a:solidFill>
                <a:latin typeface="Times New Roman" panose="02020603050405020304" pitchFamily="18" charset="0"/>
                <a:ea typeface="Times New Roman" panose="02020603050405020304" pitchFamily="18" charset="0"/>
              </a:rPr>
              <a:t>GV </a:t>
            </a:r>
            <a:r>
              <a:rPr lang="en-US" sz="2400" dirty="0" err="1">
                <a:solidFill>
                  <a:schemeClr val="bg1"/>
                </a:solidFill>
                <a:latin typeface="Times New Roman" panose="02020603050405020304" pitchFamily="18" charset="0"/>
                <a:ea typeface="Times New Roman" panose="02020603050405020304" pitchFamily="18" charset="0"/>
              </a:rPr>
              <a:t>đọc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lần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lượt</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từng</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câu</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hỏi</a:t>
            </a:r>
            <a:r>
              <a:rPr lang="en-US" sz="2400" dirty="0">
                <a:solidFill>
                  <a:schemeClr val="bg1"/>
                </a:solidFill>
                <a:latin typeface="Times New Roman" panose="02020603050405020304" pitchFamily="18" charset="0"/>
                <a:ea typeface="Times New Roman" panose="02020603050405020304" pitchFamily="18" charset="0"/>
              </a:rPr>
              <a:t>; HS </a:t>
            </a:r>
            <a:r>
              <a:rPr lang="en-US" sz="2400" dirty="0" err="1">
                <a:solidFill>
                  <a:schemeClr val="bg1"/>
                </a:solidFill>
                <a:latin typeface="Times New Roman" panose="02020603050405020304" pitchFamily="18" charset="0"/>
                <a:ea typeface="Times New Roman" panose="02020603050405020304" pitchFamily="18" charset="0"/>
              </a:rPr>
              <a:t>trả</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lời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đúng</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câu</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hỏi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trước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đó</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sẽ</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được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quyền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mời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bất</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kì</a:t>
            </a:r>
            <a:r>
              <a:rPr lang="en-US" sz="2400" dirty="0">
                <a:solidFill>
                  <a:schemeClr val="bg1"/>
                </a:solidFill>
                <a:latin typeface="Times New Roman" panose="02020603050405020304" pitchFamily="18" charset="0"/>
                <a:ea typeface="Times New Roman" panose="02020603050405020304" pitchFamily="18" charset="0"/>
              </a:rPr>
              <a:t> HS </a:t>
            </a:r>
            <a:r>
              <a:rPr lang="en-US" sz="2400" dirty="0" err="1">
                <a:solidFill>
                  <a:schemeClr val="bg1"/>
                </a:solidFill>
                <a:latin typeface="Times New Roman" panose="02020603050405020304" pitchFamily="18" charset="0"/>
                <a:ea typeface="Times New Roman" panose="02020603050405020304" pitchFamily="18" charset="0"/>
              </a:rPr>
              <a:t>nào</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trả</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lời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câu</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hỏi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tiếp</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theo.</a:t>
            </a:r>
            <a:r>
              <a:rPr lang="en-US" sz="2400" dirty="0">
                <a:solidFill>
                  <a:schemeClr val="bg1"/>
                </a:solidFill>
                <a:latin typeface="Times New Roman" panose="02020603050405020304" pitchFamily="18" charset="0"/>
                <a:ea typeface="Times New Roman" panose="02020603050405020304" pitchFamily="18" charset="0"/>
              </a:rPr>
              <a:t> </a:t>
            </a:r>
            <a:endParaRPr lang="en-US" sz="2400" dirty="0" smtClean="0">
              <a:solidFill>
                <a:schemeClr val="bg1"/>
              </a:solidFill>
              <a:latin typeface="Times New Roman" panose="02020603050405020304" pitchFamily="18" charset="0"/>
              <a:ea typeface="Times New Roman" panose="02020603050405020304" pitchFamily="18" charset="0"/>
            </a:endParaRPr>
          </a:p>
          <a:p>
            <a:pPr marL="342900" lvl="0" indent="-342900" algn="just">
              <a:lnSpc>
                <a:spcPct val="115000"/>
              </a:lnSpc>
              <a:buSzPts val="1400"/>
              <a:buFont typeface="Times New Roman" panose="02020603050405020304" pitchFamily="18" charset="0"/>
              <a:buChar char="-"/>
            </a:pPr>
            <a:r>
              <a:rPr lang="en-US" sz="2400" dirty="0" err="1" smtClean="0">
                <a:solidFill>
                  <a:schemeClr val="bg1"/>
                </a:solidFill>
                <a:latin typeface="Times New Roman" panose="02020603050405020304" pitchFamily="18" charset="0"/>
                <a:ea typeface="Times New Roman" panose="02020603050405020304" pitchFamily="18" charset="0"/>
              </a:rPr>
              <a:t>Sau</a:t>
            </a:r>
            <a:r>
              <a:rPr lang="en-US" sz="2400" dirty="0" smtClean="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khi</a:t>
            </a:r>
            <a:r>
              <a:rPr lang="en-US" sz="2400" dirty="0">
                <a:solidFill>
                  <a:schemeClr val="bg1"/>
                </a:solidFill>
                <a:latin typeface="Times New Roman" panose="02020603050405020304" pitchFamily="18" charset="0"/>
                <a:ea typeface="Times New Roman" panose="02020603050405020304" pitchFamily="18" charset="0"/>
              </a:rPr>
              <a:t> GV </a:t>
            </a:r>
            <a:r>
              <a:rPr lang="en-US" sz="2400" dirty="0" err="1">
                <a:solidFill>
                  <a:schemeClr val="bg1"/>
                </a:solidFill>
                <a:latin typeface="Times New Roman" panose="02020603050405020304" pitchFamily="18" charset="0"/>
                <a:ea typeface="Times New Roman" panose="02020603050405020304" pitchFamily="18" charset="0"/>
              </a:rPr>
              <a:t>đọc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xong</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câu</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hỏi</a:t>
            </a:r>
            <a:r>
              <a:rPr lang="en-US" sz="2400" dirty="0">
                <a:solidFill>
                  <a:schemeClr val="bg1"/>
                </a:solidFill>
                <a:latin typeface="Times New Roman" panose="02020603050405020304" pitchFamily="18" charset="0"/>
                <a:ea typeface="Times New Roman" panose="02020603050405020304" pitchFamily="18" charset="0"/>
              </a:rPr>
              <a:t>, HS </a:t>
            </a:r>
            <a:r>
              <a:rPr lang="en-US" sz="2400" dirty="0" err="1">
                <a:solidFill>
                  <a:schemeClr val="bg1"/>
                </a:solidFill>
                <a:latin typeface="Times New Roman" panose="02020603050405020304" pitchFamily="18" charset="0"/>
                <a:ea typeface="Times New Roman" panose="02020603050405020304" pitchFamily="18" charset="0"/>
              </a:rPr>
              <a:t>có</a:t>
            </a:r>
            <a:r>
              <a:rPr lang="en-US" sz="2400" dirty="0">
                <a:solidFill>
                  <a:schemeClr val="bg1"/>
                </a:solidFill>
                <a:latin typeface="Times New Roman" panose="02020603050405020304" pitchFamily="18" charset="0"/>
                <a:ea typeface="Times New Roman" panose="02020603050405020304" pitchFamily="18" charset="0"/>
              </a:rPr>
              <a:t> 5s </a:t>
            </a:r>
            <a:r>
              <a:rPr lang="en-US" sz="2400" dirty="0" err="1">
                <a:solidFill>
                  <a:schemeClr val="bg1"/>
                </a:solidFill>
                <a:latin typeface="Times New Roman" panose="02020603050405020304" pitchFamily="18" charset="0"/>
                <a:ea typeface="Times New Roman" panose="02020603050405020304" pitchFamily="18" charset="0"/>
              </a:rPr>
              <a:t>để</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suy</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nghĩ</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và</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chọn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đáp</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án</a:t>
            </a:r>
            <a:r>
              <a:rPr lang="en-US" sz="2400" dirty="0">
                <a:solidFill>
                  <a:schemeClr val="bg1"/>
                </a:solidFill>
                <a:latin typeface="Times New Roman" panose="02020603050405020304" pitchFamily="18" charset="0"/>
                <a:ea typeface="Times New Roman" panose="02020603050405020304" pitchFamily="18" charset="0"/>
              </a:rPr>
              <a:t>.</a:t>
            </a:r>
            <a:endParaRPr lang="en-US" sz="24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93730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32" fill="hold" nodeType="withEffect">
                                  <p:stCondLst>
                                    <p:cond delay="250"/>
                                  </p:stCondLst>
                                  <p:childTnLst>
                                    <p:set>
                                      <p:cBhvr>
                                        <p:cTn id="6" dur="1" fill="hold">
                                          <p:stCondLst>
                                            <p:cond delay="0"/>
                                          </p:stCondLst>
                                        </p:cTn>
                                        <p:tgtEl>
                                          <p:spTgt spid="16"/>
                                        </p:tgtEl>
                                        <p:attrNameLst>
                                          <p:attrName>style.visibility</p:attrName>
                                        </p:attrNameLst>
                                      </p:cBhvr>
                                      <p:to>
                                        <p:strVal val="visible"/>
                                      </p:to>
                                    </p:set>
                                    <p:animEffect transition="in" filter="plus(out)">
                                      <p:cBhvr>
                                        <p:cTn id="7" dur="2000"/>
                                        <p:tgtEl>
                                          <p:spTgt spid="16"/>
                                        </p:tgtEl>
                                      </p:cBhvr>
                                    </p:animEffect>
                                  </p:childTnLst>
                                </p:cTn>
                              </p:par>
                              <p:par>
                                <p:cTn id="8" presetID="8" presetClass="emph" presetSubtype="0" repeatCount="indefinite" fill="hold" grpId="0" nodeType="withEffect">
                                  <p:stCondLst>
                                    <p:cond delay="250"/>
                                  </p:stCondLst>
                                  <p:childTnLst>
                                    <p:animRot by="21600000">
                                      <p:cBhvr>
                                        <p:cTn id="9" dur="5000" fill="hold"/>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07000"/>
              </a:lnSpc>
              <a:tabLst>
                <a:tab pos="180340" algn="l"/>
                <a:tab pos="1620520" algn="l"/>
                <a:tab pos="3060700" algn="l"/>
                <a:tab pos="4500880" algn="l"/>
              </a:tabLst>
            </a:pPr>
            <a:r>
              <a:rPr lang="en-US" sz="3600" b="1" dirty="0" err="1">
                <a:solidFill>
                  <a:srgbClr val="0070C0"/>
                </a:solidFill>
                <a:latin typeface="Times New Roman" panose="02020603050405020304" pitchFamily="18" charset="0"/>
                <a:ea typeface="Times New Roman" panose="02020603050405020304" pitchFamily="18" charset="0"/>
              </a:rPr>
              <a:t>Câu</a:t>
            </a:r>
            <a:r>
              <a:rPr lang="en-US" sz="3600" b="1" dirty="0">
                <a:solidFill>
                  <a:srgbClr val="0070C0"/>
                </a:solidFill>
                <a:latin typeface="Times New Roman" panose="02020603050405020304" pitchFamily="18" charset="0"/>
                <a:ea typeface="Times New Roman" panose="02020603050405020304" pitchFamily="18" charset="0"/>
              </a:rPr>
              <a:t> 1: </a:t>
            </a:r>
            <a:r>
              <a:rPr lang="en-US" sz="3600" b="1" dirty="0" err="1">
                <a:solidFill>
                  <a:srgbClr val="0070C0"/>
                </a:solidFill>
                <a:latin typeface="Times New Roman" panose="02020603050405020304" pitchFamily="18" charset="0"/>
                <a:ea typeface="Times New Roman" panose="02020603050405020304" pitchFamily="18" charset="0"/>
              </a:rPr>
              <a:t>Bài</a:t>
            </a:r>
            <a:r>
              <a:rPr lang="en-US" sz="3600" b="1" dirty="0">
                <a:solidFill>
                  <a:srgbClr val="0070C0"/>
                </a:solidFill>
                <a:latin typeface="Times New Roman" panose="02020603050405020304" pitchFamily="18" charset="0"/>
                <a:ea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rPr>
              <a:t>thơ</a:t>
            </a:r>
            <a:r>
              <a:rPr lang="en-US" sz="3600" b="1" dirty="0">
                <a:solidFill>
                  <a:srgbClr val="0070C0"/>
                </a:solidFill>
                <a:latin typeface="Times New Roman" panose="02020603050405020304" pitchFamily="18" charset="0"/>
                <a:ea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rPr>
              <a:t>ra</a:t>
            </a:r>
            <a:r>
              <a:rPr lang="en-US" sz="3600" b="1" dirty="0">
                <a:solidFill>
                  <a:srgbClr val="0070C0"/>
                </a:solidFill>
                <a:latin typeface="Times New Roman" panose="02020603050405020304" pitchFamily="18" charset="0"/>
                <a:ea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rPr>
              <a:t>đời</a:t>
            </a:r>
            <a:r>
              <a:rPr lang="en-US" sz="3600" b="1" dirty="0">
                <a:solidFill>
                  <a:srgbClr val="0070C0"/>
                </a:solidFill>
                <a:latin typeface="Times New Roman" panose="02020603050405020304" pitchFamily="18" charset="0"/>
                <a:ea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rPr>
              <a:t>trong</a:t>
            </a:r>
            <a:r>
              <a:rPr lang="en-US" sz="3600" b="1" dirty="0">
                <a:solidFill>
                  <a:srgbClr val="0070C0"/>
                </a:solidFill>
                <a:latin typeface="Times New Roman" panose="02020603050405020304" pitchFamily="18" charset="0"/>
                <a:ea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rPr>
              <a:t>hoàn</a:t>
            </a:r>
            <a:r>
              <a:rPr lang="en-US" sz="3600" b="1" dirty="0">
                <a:solidFill>
                  <a:srgbClr val="0070C0"/>
                </a:solidFill>
                <a:latin typeface="Times New Roman" panose="02020603050405020304" pitchFamily="18" charset="0"/>
                <a:ea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rPr>
              <a:t>cảnh</a:t>
            </a:r>
            <a:r>
              <a:rPr lang="en-US" sz="3600" b="1" dirty="0">
                <a:solidFill>
                  <a:srgbClr val="0070C0"/>
                </a:solidFill>
                <a:latin typeface="Times New Roman" panose="02020603050405020304" pitchFamily="18" charset="0"/>
                <a:ea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rPr>
              <a:t>nào</a:t>
            </a:r>
            <a:r>
              <a:rPr lang="en-US" sz="3600" b="1" dirty="0">
                <a:solidFill>
                  <a:srgbClr val="0070C0"/>
                </a:solidFill>
                <a:latin typeface="Times New Roman" panose="02020603050405020304" pitchFamily="18" charset="0"/>
                <a:ea typeface="Times New Roman" panose="02020603050405020304" pitchFamily="18" charset="0"/>
              </a:rPr>
              <a:t>?</a:t>
            </a:r>
            <a:r>
              <a:rPr lang="en-US" sz="3600" dirty="0">
                <a:solidFill>
                  <a:srgbClr val="000000"/>
                </a:solidFill>
                <a:latin typeface="Times New Roman" panose="02020603050405020304" pitchFamily="18" charset="0"/>
                <a:ea typeface="Times New Roman" panose="02020603050405020304" pitchFamily="18" charset="0"/>
              </a:rPr>
              <a:t/>
            </a:r>
            <a:br>
              <a:rPr lang="en-US" sz="3600" dirty="0">
                <a:solidFill>
                  <a:srgbClr val="000000"/>
                </a:solidFill>
                <a:latin typeface="Times New Roman" panose="02020603050405020304" pitchFamily="18" charset="0"/>
                <a:ea typeface="Times New Roman" panose="02020603050405020304" pitchFamily="18" charset="0"/>
              </a:rPr>
            </a:b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6" name="Rectangle 25"/>
          <p:cNvSpPr/>
          <p:nvPr/>
        </p:nvSpPr>
        <p:spPr>
          <a:xfrm>
            <a:off x="1110220" y="1949345"/>
            <a:ext cx="4906798" cy="118381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dirty="0" smtClean="0">
                <a:solidFill>
                  <a:srgbClr val="000000"/>
                </a:solidFill>
                <a:latin typeface="Times New Roman" panose="02020603050405020304" pitchFamily="18" charset="0"/>
                <a:ea typeface="Times New Roman" panose="02020603050405020304" pitchFamily="18" charset="0"/>
              </a:rPr>
              <a:t>A. </a:t>
            </a:r>
            <a:r>
              <a:rPr lang="en-US" sz="3200" dirty="0" err="1">
                <a:solidFill>
                  <a:srgbClr val="000000"/>
                </a:solidFill>
                <a:latin typeface="Times New Roman" panose="02020603050405020304" pitchFamily="18" charset="0"/>
                <a:ea typeface="Times New Roman" panose="02020603050405020304" pitchFamily="18" charset="0"/>
              </a:rPr>
              <a:t>Trong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thời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kì</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chống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Pháp</a:t>
            </a:r>
            <a:r>
              <a:rPr lang="en-US" sz="3200" dirty="0" smtClean="0">
                <a:solidFill>
                  <a:srgbClr val="000000"/>
                </a:solidFill>
                <a:latin typeface="Times New Roman" panose="02020603050405020304" pitchFamily="18" charset="0"/>
                <a:ea typeface="Times New Roman" panose="02020603050405020304" pitchFamily="18" charset="0"/>
              </a:rPr>
              <a:t>.</a:t>
            </a:r>
            <a:endParaRPr kumimoji="0" lang="vi-VN" sz="3200" b="0" i="0"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81890" y="1968272"/>
            <a:ext cx="4906798" cy="121287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dirty="0" smtClean="0">
                <a:solidFill>
                  <a:srgbClr val="000000"/>
                </a:solidFill>
                <a:latin typeface="Times New Roman" panose="02020603050405020304" pitchFamily="18" charset="0"/>
                <a:ea typeface="Times New Roman" panose="02020603050405020304" pitchFamily="18" charset="0"/>
              </a:rPr>
              <a:t>B. </a:t>
            </a:r>
            <a:r>
              <a:rPr lang="en-US" sz="3200" dirty="0" err="1">
                <a:solidFill>
                  <a:srgbClr val="000000"/>
                </a:solidFill>
                <a:latin typeface="Times New Roman" panose="02020603050405020304" pitchFamily="18" charset="0"/>
                <a:ea typeface="Times New Roman" panose="02020603050405020304" pitchFamily="18" charset="0"/>
              </a:rPr>
              <a:t>Trước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cách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mạng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tháng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smtClean="0">
                <a:solidFill>
                  <a:srgbClr val="000000"/>
                </a:solidFill>
                <a:latin typeface="Times New Roman" panose="02020603050405020304" pitchFamily="18" charset="0"/>
                <a:ea typeface="Times New Roman" panose="02020603050405020304" pitchFamily="18" charset="0"/>
              </a:rPr>
              <a:t>Tám</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p:cNvSpPr/>
          <p:nvPr/>
        </p:nvSpPr>
        <p:spPr>
          <a:xfrm>
            <a:off x="1110220" y="3423730"/>
            <a:ext cx="4906798" cy="11312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dirty="0">
                <a:solidFill>
                  <a:srgbClr val="000000"/>
                </a:solidFill>
                <a:latin typeface="Times New Roman" panose="02020603050405020304" pitchFamily="18" charset="0"/>
                <a:ea typeface="Times New Roman" panose="02020603050405020304" pitchFamily="18" charset="0"/>
              </a:rPr>
              <a:t>C. </a:t>
            </a:r>
            <a:r>
              <a:rPr lang="en-US" sz="3200" dirty="0" err="1">
                <a:solidFill>
                  <a:srgbClr val="000000"/>
                </a:solidFill>
                <a:latin typeface="Times New Roman" panose="02020603050405020304" pitchFamily="18" charset="0"/>
                <a:ea typeface="Times New Roman" panose="02020603050405020304" pitchFamily="18" charset="0"/>
              </a:rPr>
              <a:t>Trong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thời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kì</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chống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Mĩ</a:t>
            </a:r>
            <a:r>
              <a:rPr lang="en-US" sz="3200" dirty="0" smtClean="0">
                <a:solidFill>
                  <a:srgbClr val="000000"/>
                </a:solidFill>
                <a:latin typeface="Times New Roman" panose="02020603050405020304" pitchFamily="18" charset="0"/>
                <a:ea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6157442" y="3423730"/>
            <a:ext cx="4906798" cy="11312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a:solidFill>
                  <a:srgbClr val="000000"/>
                </a:solidFill>
                <a:latin typeface="Times New Roman" panose="02020603050405020304" pitchFamily="18" charset="0"/>
                <a:ea typeface="Times New Roman" panose="02020603050405020304" pitchFamily="18" charset="0"/>
              </a:rPr>
              <a:t>D. Khi đất nước hòa bình</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2250968"/>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91464" y="3769131"/>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83946" y="3689009"/>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6" name="TextBox 5"/>
          <p:cNvSpPr txBox="1"/>
          <p:nvPr/>
        </p:nvSpPr>
        <p:spPr>
          <a:xfrm>
            <a:off x="10318236" y="6519645"/>
            <a:ext cx="1830022"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3598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tabLst>
                <a:tab pos="180340" algn="l"/>
                <a:tab pos="1620520" algn="l"/>
                <a:tab pos="3060700" algn="l"/>
                <a:tab pos="4500880" algn="l"/>
              </a:tabLst>
            </a:pPr>
            <a:r>
              <a:rPr lang="en-US" sz="3200" b="1" dirty="0" err="1">
                <a:solidFill>
                  <a:srgbClr val="0070C0"/>
                </a:solidFill>
                <a:latin typeface="Times New Roman" panose="02020603050405020304" pitchFamily="18" charset="0"/>
                <a:ea typeface="Times New Roman" panose="02020603050405020304" pitchFamily="18" charset="0"/>
              </a:rPr>
              <a:t>Câu</a:t>
            </a:r>
            <a:r>
              <a:rPr lang="en-US" sz="3200" b="1" dirty="0">
                <a:solidFill>
                  <a:srgbClr val="0070C0"/>
                </a:solidFill>
                <a:latin typeface="Times New Roman" panose="02020603050405020304" pitchFamily="18" charset="0"/>
                <a:ea typeface="Times New Roman" panose="02020603050405020304" pitchFamily="18" charset="0"/>
              </a:rPr>
              <a:t> 2: </a:t>
            </a:r>
            <a:r>
              <a:rPr lang="en-US" sz="3200" b="1" dirty="0" err="1">
                <a:solidFill>
                  <a:srgbClr val="0070C0"/>
                </a:solidFill>
                <a:latin typeface="Times New Roman" panose="02020603050405020304" pitchFamily="18" charset="0"/>
                <a:ea typeface="Times New Roman" panose="02020603050405020304" pitchFamily="18" charset="0"/>
              </a:rPr>
              <a:t>Trong</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lần</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thứ</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ba</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thức</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dậy</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anh</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đội</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viên</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đã</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có</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phản</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ứng</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như</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thế</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nào</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khi</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nhìn</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thấy</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Bác</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vẫn</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thức</a:t>
            </a:r>
            <a:r>
              <a:rPr lang="en-US" sz="3200" b="1" dirty="0">
                <a:solidFill>
                  <a:srgbClr val="0070C0"/>
                </a:solidFill>
                <a:latin typeface="Times New Roman" panose="02020603050405020304" pitchFamily="18" charset="0"/>
                <a:ea typeface="Times New Roman" panose="02020603050405020304" pitchFamily="18" charset="0"/>
              </a:rPr>
              <a:t>?</a:t>
            </a:r>
            <a:br>
              <a:rPr lang="en-US" sz="3200" b="1" dirty="0">
                <a:solidFill>
                  <a:srgbClr val="0070C0"/>
                </a:solidFill>
                <a:latin typeface="Times New Roman" panose="02020603050405020304" pitchFamily="18" charset="0"/>
                <a:ea typeface="Times New Roman" panose="02020603050405020304" pitchFamily="18" charset="0"/>
              </a:rPr>
            </a:br>
            <a:endParaRPr kumimoji="0" lang="en-US" sz="3200" b="0" i="0" u="none" strike="noStrike" kern="1200" cap="none" spc="0" normalizeH="0" baseline="0" noProof="0" dirty="0">
              <a:ln>
                <a:noFill/>
              </a:ln>
              <a:solidFill>
                <a:prstClr val="black"/>
              </a:solidFill>
              <a:effectLst/>
              <a:uLnTx/>
              <a:uFillTx/>
              <a:latin typeface="Calibri" panose="020F0502020204030204"/>
            </a:endParaRPr>
          </a:p>
        </p:txBody>
      </p:sp>
      <p:sp>
        <p:nvSpPr>
          <p:cNvPr id="26" name="Rectangle 25"/>
          <p:cNvSpPr/>
          <p:nvPr/>
        </p:nvSpPr>
        <p:spPr>
          <a:xfrm>
            <a:off x="826910" y="1949345"/>
            <a:ext cx="5020189" cy="118988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dirty="0">
                <a:solidFill>
                  <a:srgbClr val="000000"/>
                </a:solidFill>
                <a:latin typeface="Times New Roman" panose="02020603050405020304" pitchFamily="18" charset="0"/>
                <a:ea typeface="Times New Roman" panose="02020603050405020304" pitchFamily="18" charset="0"/>
              </a:rPr>
              <a:t>A. </a:t>
            </a:r>
            <a:r>
              <a:rPr lang="en-US" sz="3200" dirty="0" err="1">
                <a:solidFill>
                  <a:srgbClr val="000000"/>
                </a:solidFill>
                <a:latin typeface="Times New Roman" panose="02020603050405020304" pitchFamily="18" charset="0"/>
                <a:ea typeface="Times New Roman" panose="02020603050405020304" pitchFamily="18" charset="0"/>
              </a:rPr>
              <a:t>Ngạc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smtClean="0">
                <a:solidFill>
                  <a:srgbClr val="000000"/>
                </a:solidFill>
                <a:latin typeface="Times New Roman" panose="02020603050405020304" pitchFamily="18" charset="0"/>
                <a:ea typeface="Times New Roman" panose="02020603050405020304" pitchFamily="18" charset="0"/>
              </a:rPr>
              <a:t>nhiên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4" y="1953535"/>
            <a:ext cx="5228749" cy="118569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dirty="0">
                <a:solidFill>
                  <a:srgbClr val="000000"/>
                </a:solidFill>
                <a:latin typeface="Times New Roman" panose="02020603050405020304" pitchFamily="18" charset="0"/>
                <a:ea typeface="Times New Roman" panose="02020603050405020304" pitchFamily="18" charset="0"/>
              </a:rPr>
              <a:t>C. </a:t>
            </a:r>
            <a:r>
              <a:rPr lang="en-US" sz="3200" dirty="0" err="1">
                <a:solidFill>
                  <a:srgbClr val="000000"/>
                </a:solidFill>
                <a:latin typeface="Times New Roman" panose="02020603050405020304" pitchFamily="18" charset="0"/>
                <a:ea typeface="Times New Roman" panose="02020603050405020304" pitchFamily="18" charset="0"/>
              </a:rPr>
              <a:t>Hốt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hoảng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giật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smtClean="0">
                <a:solidFill>
                  <a:srgbClr val="000000"/>
                </a:solidFill>
                <a:latin typeface="Times New Roman" panose="02020603050405020304" pitchFamily="18" charset="0"/>
                <a:ea typeface="Times New Roman" panose="02020603050405020304" pitchFamily="18" charset="0"/>
              </a:rPr>
              <a:t>mình</a:t>
            </a:r>
            <a:endParaRPr kumimoji="0" lang="vi-VN" sz="3200" b="0" i="0" strike="noStrike" kern="1200" cap="none" spc="0" normalizeH="0" baseline="0" noProof="0" dirty="0">
              <a:ln>
                <a:noFill/>
              </a:ln>
              <a:solidFill>
                <a:prstClr val="black"/>
              </a:solidFill>
              <a:effectLst/>
              <a:uLnTx/>
              <a:uFillTx/>
              <a:latin typeface="Arial" panose="020B0604020202020204" pitchFamily="34" charset="0"/>
            </a:endParaRPr>
          </a:p>
        </p:txBody>
      </p:sp>
      <p:sp>
        <p:nvSpPr>
          <p:cNvPr id="43" name="Rectangle 42"/>
          <p:cNvSpPr/>
          <p:nvPr/>
        </p:nvSpPr>
        <p:spPr>
          <a:xfrm>
            <a:off x="826910" y="3380506"/>
            <a:ext cx="5076717" cy="12638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dirty="0">
                <a:solidFill>
                  <a:srgbClr val="000000"/>
                </a:solidFill>
                <a:latin typeface="Times New Roman" panose="02020603050405020304" pitchFamily="18" charset="0"/>
                <a:ea typeface="Times New Roman" panose="02020603050405020304" pitchFamily="18" charset="0"/>
              </a:rPr>
              <a:t>B. Lo </a:t>
            </a:r>
            <a:r>
              <a:rPr lang="en-US" sz="3200" dirty="0" err="1">
                <a:solidFill>
                  <a:srgbClr val="000000"/>
                </a:solidFill>
                <a:latin typeface="Times New Roman" panose="02020603050405020304" pitchFamily="18" charset="0"/>
                <a:ea typeface="Times New Roman" panose="02020603050405020304" pitchFamily="18" charset="0"/>
              </a:rPr>
              <a:t>lắng</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44" name="Rectangle 43"/>
          <p:cNvSpPr/>
          <p:nvPr/>
        </p:nvSpPr>
        <p:spPr>
          <a:xfrm>
            <a:off x="6044506" y="3412094"/>
            <a:ext cx="5263363" cy="123223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dirty="0">
                <a:solidFill>
                  <a:srgbClr val="000000"/>
                </a:solidFill>
                <a:latin typeface="Times New Roman" panose="02020603050405020304" pitchFamily="18" charset="0"/>
                <a:ea typeface="Times New Roman" panose="02020603050405020304" pitchFamily="18" charset="0"/>
              </a:rPr>
              <a:t>D. </a:t>
            </a:r>
            <a:r>
              <a:rPr lang="en-US" sz="3200" dirty="0" err="1">
                <a:solidFill>
                  <a:srgbClr val="000000"/>
                </a:solidFill>
                <a:latin typeface="Times New Roman" panose="02020603050405020304" pitchFamily="18" charset="0"/>
                <a:ea typeface="Times New Roman" panose="02020603050405020304" pitchFamily="18" charset="0"/>
              </a:rPr>
              <a:t>Xúc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động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nghẹn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ngào</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41377" y="2232346"/>
            <a:ext cx="805722"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096247" y="3705252"/>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33751" y="3766483"/>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589826" y="2277626"/>
            <a:ext cx="804742" cy="643793"/>
          </a:xfrm>
          <a:prstGeom prst="rect">
            <a:avLst/>
          </a:prstGeom>
        </p:spPr>
      </p:pic>
    </p:spTree>
    <p:extLst>
      <p:ext uri="{BB962C8B-B14F-4D97-AF65-F5344CB8AC3E}">
        <p14:creationId xmlns:p14="http://schemas.microsoft.com/office/powerpoint/2010/main" val="2958227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07000"/>
              </a:lnSpc>
              <a:tabLst>
                <a:tab pos="180340" algn="l"/>
                <a:tab pos="1620520" algn="l"/>
                <a:tab pos="3060700" algn="l"/>
                <a:tab pos="4500880" algn="l"/>
              </a:tabLst>
            </a:pPr>
            <a:r>
              <a:rPr lang="en-US" sz="3200" b="1">
                <a:solidFill>
                  <a:srgbClr val="0070C0"/>
                </a:solidFill>
                <a:latin typeface="Times New Roman" panose="02020603050405020304" pitchFamily="18" charset="0"/>
                <a:ea typeface="Times New Roman" panose="02020603050405020304" pitchFamily="18" charset="0"/>
              </a:rPr>
              <a:t>Câu 3: Tại sao trong đêm ấy Bác Hồ không ngủ ?</a:t>
            </a:r>
            <a:br>
              <a:rPr lang="en-US" sz="3200" b="1">
                <a:solidFill>
                  <a:srgbClr val="0070C0"/>
                </a:solidFill>
                <a:latin typeface="Times New Roman" panose="02020603050405020304" pitchFamily="18" charset="0"/>
                <a:ea typeface="Times New Roman" panose="02020603050405020304" pitchFamily="18" charset="0"/>
              </a:rPr>
            </a:b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800" dirty="0">
                <a:solidFill>
                  <a:srgbClr val="000000"/>
                </a:solidFill>
                <a:latin typeface="Times New Roman" panose="02020603050405020304" pitchFamily="18" charset="0"/>
                <a:ea typeface="Times New Roman" panose="02020603050405020304" pitchFamily="18" charset="0"/>
              </a:rPr>
              <a:t>A. </a:t>
            </a:r>
            <a:r>
              <a:rPr lang="en-US" sz="2800" dirty="0" err="1">
                <a:solidFill>
                  <a:srgbClr val="000000"/>
                </a:solidFill>
                <a:latin typeface="Times New Roman" panose="02020603050405020304" pitchFamily="18" charset="0"/>
                <a:ea typeface="Times New Roman" panose="02020603050405020304" pitchFamily="18" charset="0"/>
              </a:rPr>
              <a:t>Bác</a:t>
            </a:r>
            <a:r>
              <a:rPr lang="en-US" sz="2800" dirty="0">
                <a:solidFill>
                  <a:srgbClr val="000000"/>
                </a:solidFill>
                <a:latin typeface="Times New Roman" panose="02020603050405020304" pitchFamily="18" charset="0"/>
                <a:ea typeface="Times New Roman" panose="02020603050405020304" pitchFamily="18" charset="0"/>
              </a:rPr>
              <a:t> lo </a:t>
            </a:r>
            <a:r>
              <a:rPr lang="en-US" sz="2800" dirty="0" err="1">
                <a:solidFill>
                  <a:srgbClr val="000000"/>
                </a:solidFill>
                <a:latin typeface="Times New Roman" panose="02020603050405020304" pitchFamily="18" charset="0"/>
                <a:ea typeface="Times New Roman" panose="02020603050405020304" pitchFamily="18" charset="0"/>
              </a:rPr>
              <a:t>lắng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chiến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sĩ</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800" dirty="0">
                <a:solidFill>
                  <a:srgbClr val="000000"/>
                </a:solidFill>
                <a:latin typeface="Times New Roman" panose="02020603050405020304" pitchFamily="18" charset="0"/>
                <a:ea typeface="Times New Roman" panose="02020603050405020304" pitchFamily="18" charset="0"/>
              </a:rPr>
              <a:t>B. </a:t>
            </a:r>
            <a:r>
              <a:rPr lang="en-US" sz="2800" dirty="0" err="1">
                <a:solidFill>
                  <a:srgbClr val="000000"/>
                </a:solidFill>
                <a:latin typeface="Times New Roman" panose="02020603050405020304" pitchFamily="18" charset="0"/>
                <a:ea typeface="Times New Roman" panose="02020603050405020304" pitchFamily="18" charset="0"/>
              </a:rPr>
              <a:t>Bác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thương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đoàn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dân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công</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800" dirty="0">
                <a:solidFill>
                  <a:srgbClr val="000000"/>
                </a:solidFill>
                <a:latin typeface="Times New Roman" panose="02020603050405020304" pitchFamily="18" charset="0"/>
                <a:ea typeface="Times New Roman" panose="02020603050405020304" pitchFamily="18" charset="0"/>
              </a:rPr>
              <a:t>C. </a:t>
            </a:r>
            <a:r>
              <a:rPr lang="en-US" sz="2800" dirty="0" err="1">
                <a:solidFill>
                  <a:srgbClr val="000000"/>
                </a:solidFill>
                <a:latin typeface="Times New Roman" panose="02020603050405020304" pitchFamily="18" charset="0"/>
                <a:ea typeface="Times New Roman" panose="02020603050405020304" pitchFamily="18" charset="0"/>
              </a:rPr>
              <a:t>Bác</a:t>
            </a:r>
            <a:r>
              <a:rPr lang="en-US" sz="2800" dirty="0">
                <a:solidFill>
                  <a:srgbClr val="000000"/>
                </a:solidFill>
                <a:latin typeface="Times New Roman" panose="02020603050405020304" pitchFamily="18" charset="0"/>
                <a:ea typeface="Times New Roman" panose="02020603050405020304" pitchFamily="18" charset="0"/>
              </a:rPr>
              <a:t> lo </a:t>
            </a:r>
            <a:r>
              <a:rPr lang="en-US" sz="2800" dirty="0" err="1">
                <a:solidFill>
                  <a:srgbClr val="000000"/>
                </a:solidFill>
                <a:latin typeface="Times New Roman" panose="02020603050405020304" pitchFamily="18" charset="0"/>
                <a:ea typeface="Times New Roman" panose="02020603050405020304" pitchFamily="18" charset="0"/>
              </a:rPr>
              <a:t>lắng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chiến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dịch</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800" dirty="0">
                <a:solidFill>
                  <a:srgbClr val="000000"/>
                </a:solidFill>
                <a:latin typeface="Times New Roman" panose="02020603050405020304" pitchFamily="18" charset="0"/>
                <a:ea typeface="Times New Roman" panose="02020603050405020304" pitchFamily="18" charset="0"/>
              </a:rPr>
              <a:t>D. </a:t>
            </a:r>
            <a:r>
              <a:rPr lang="en-US" sz="2800" dirty="0" err="1">
                <a:solidFill>
                  <a:srgbClr val="000000"/>
                </a:solidFill>
                <a:latin typeface="Times New Roman" panose="02020603050405020304" pitchFamily="18" charset="0"/>
                <a:ea typeface="Times New Roman" panose="02020603050405020304" pitchFamily="18" charset="0"/>
              </a:rPr>
              <a:t>Cả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ba</a:t>
            </a:r>
            <a:r>
              <a:rPr lang="en-US" sz="2800" dirty="0">
                <a:solidFill>
                  <a:srgbClr val="000000"/>
                </a:solidFill>
                <a:latin typeface="Times New Roman" panose="02020603050405020304" pitchFamily="18" charset="0"/>
                <a:ea typeface="Times New Roman" panose="02020603050405020304" pitchFamily="18" charset="0"/>
              </a:rPr>
              <a:t> ý </a:t>
            </a:r>
            <a:r>
              <a:rPr lang="en-US" sz="2800" dirty="0" err="1" smtClean="0">
                <a:solidFill>
                  <a:srgbClr val="000000"/>
                </a:solidFill>
                <a:latin typeface="Times New Roman" panose="02020603050405020304" pitchFamily="18" charset="0"/>
                <a:ea typeface="Times New Roman" panose="02020603050405020304" pitchFamily="18" charset="0"/>
              </a:rPr>
              <a:t>trên</a:t>
            </a:r>
            <a:endParaRPr kumimoji="0" lang="vi-VN" sz="2800" b="0" i="0"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4614" y="2902112"/>
            <a:ext cx="732404" cy="64362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32671" y="2915181"/>
            <a:ext cx="804742" cy="643793"/>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04821" y="2026493"/>
            <a:ext cx="732592" cy="643793"/>
          </a:xfrm>
          <a:prstGeom prst="rect">
            <a:avLst/>
          </a:prstGeom>
        </p:spPr>
      </p:pic>
      <p:sp>
        <p:nvSpPr>
          <p:cNvPr id="3" name="TextBox 2"/>
          <p:cNvSpPr txBox="1"/>
          <p:nvPr/>
        </p:nvSpPr>
        <p:spPr>
          <a:xfrm>
            <a:off x="10232671" y="6521824"/>
            <a:ext cx="1959329"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3107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7480"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92100">
              <a:spcBef>
                <a:spcPts val="600"/>
              </a:spcBef>
              <a:spcAft>
                <a:spcPts val="0"/>
              </a:spcAft>
            </a:pPr>
            <a:r>
              <a:rPr lang="en-US" sz="2400" b="1" dirty="0" err="1">
                <a:solidFill>
                  <a:schemeClr val="bg1"/>
                </a:solidFill>
                <a:latin typeface="Times New Roman" panose="02020603050405020304" pitchFamily="18" charset="0"/>
                <a:ea typeface="Segoe UI" panose="020B0502040204020203" pitchFamily="34" charset="0"/>
              </a:rPr>
              <a:t>Văn</a:t>
            </a:r>
            <a:r>
              <a:rPr lang="en-US" sz="2400" b="1" dirty="0">
                <a:solidFill>
                  <a:schemeClr val="bg1"/>
                </a:solidFill>
                <a:latin typeface="Times New Roman" panose="02020603050405020304" pitchFamily="18" charset="0"/>
                <a:ea typeface="Segoe UI" panose="020B0502040204020203" pitchFamily="34" charset="0"/>
              </a:rPr>
              <a:t> </a:t>
            </a:r>
            <a:r>
              <a:rPr lang="en-US" sz="2400" b="1" dirty="0" err="1">
                <a:solidFill>
                  <a:schemeClr val="bg1"/>
                </a:solidFill>
                <a:latin typeface="Times New Roman" panose="02020603050405020304" pitchFamily="18" charset="0"/>
                <a:ea typeface="Segoe UI" panose="020B0502040204020203" pitchFamily="34" charset="0"/>
              </a:rPr>
              <a:t>bản</a:t>
            </a:r>
            <a:r>
              <a:rPr lang="en-US" sz="2400" b="1" dirty="0">
                <a:solidFill>
                  <a:schemeClr val="bg1"/>
                </a:solidFill>
                <a:latin typeface="Times New Roman" panose="02020603050405020304" pitchFamily="18" charset="0"/>
                <a:ea typeface="Segoe UI" panose="020B0502040204020203" pitchFamily="34" charset="0"/>
              </a:rPr>
              <a:t> 1: ĐÊM NAY BÁC KHÔNG NGỦ </a:t>
            </a:r>
            <a:endParaRPr lang="en-US" sz="2400" b="1" dirty="0" smtClean="0">
              <a:solidFill>
                <a:schemeClr val="bg1"/>
              </a:solidFill>
              <a:latin typeface="Times New Roman" panose="02020603050405020304" pitchFamily="18" charset="0"/>
              <a:ea typeface="Segoe UI" panose="020B0502040204020203" pitchFamily="34" charset="0"/>
            </a:endParaRPr>
          </a:p>
          <a:p>
            <a:pPr indent="292100">
              <a:spcBef>
                <a:spcPts val="600"/>
              </a:spcBef>
              <a:spcAft>
                <a:spcPts val="0"/>
              </a:spcAft>
            </a:pP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smtClean="0">
                <a:solidFill>
                  <a:schemeClr val="bg1"/>
                </a:solidFill>
                <a:latin typeface="Times New Roman" panose="02020603050405020304" pitchFamily="18" charset="0"/>
                <a:ea typeface="Times New Roman" panose="02020603050405020304" pitchFamily="18" charset="0"/>
              </a:rPr>
              <a:t>                                                             </a:t>
            </a:r>
            <a:r>
              <a:rPr lang="en-US" sz="2400" dirty="0" smtClean="0">
                <a:solidFill>
                  <a:schemeClr val="bg1"/>
                </a:solidFill>
                <a:latin typeface="Times New Roman" panose="02020603050405020304" pitchFamily="18" charset="0"/>
                <a:ea typeface="Times New Roman" panose="02020603050405020304" pitchFamily="18" charset="0"/>
              </a:rPr>
              <a:t>(</a:t>
            </a:r>
            <a:r>
              <a:rPr lang="en-US" sz="2400" dirty="0">
                <a:solidFill>
                  <a:schemeClr val="bg1"/>
                </a:solidFill>
                <a:latin typeface="Times New Roman" panose="02020603050405020304" pitchFamily="18" charset="0"/>
                <a:ea typeface="Times New Roman" panose="02020603050405020304" pitchFamily="18" charset="0"/>
              </a:rPr>
              <a:t>Minh </a:t>
            </a:r>
            <a:r>
              <a:rPr lang="en-US" sz="2400" dirty="0" err="1">
                <a:solidFill>
                  <a:schemeClr val="bg1"/>
                </a:solidFill>
                <a:latin typeface="Times New Roman" panose="02020603050405020304" pitchFamily="18" charset="0"/>
                <a:ea typeface="Times New Roman" panose="02020603050405020304" pitchFamily="18" charset="0"/>
              </a:rPr>
              <a:t>Huệ</a:t>
            </a:r>
            <a:r>
              <a:rPr lang="en-US" sz="2400" dirty="0">
                <a:solidFill>
                  <a:schemeClr val="bg1"/>
                </a:solidFill>
                <a:latin typeface="Times New Roman" panose="02020603050405020304" pitchFamily="18" charset="0"/>
                <a:ea typeface="Times New Roman" panose="02020603050405020304" pitchFamily="18" charset="0"/>
              </a:rPr>
              <a:t>)</a:t>
            </a:r>
            <a:endParaRPr lang="en-US" sz="1400" b="1" dirty="0">
              <a:solidFill>
                <a:schemeClr val="bg1"/>
              </a:solidFill>
              <a:effectLst/>
              <a:latin typeface="Segoe UI" panose="020B0502040204020203" pitchFamily="34" charset="0"/>
              <a:ea typeface="Segoe UI" panose="020B0502040204020203" pitchFamily="34" charset="0"/>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4332528" y="911497"/>
            <a:ext cx="3699987" cy="523220"/>
          </a:xfrm>
          <a:prstGeom prst="rect">
            <a:avLst/>
          </a:prstGeom>
        </p:spPr>
        <p:txBody>
          <a:bodyPr wrap="none">
            <a:spAutoFit/>
          </a:bodyPr>
          <a:lstStyle/>
          <a:p>
            <a:pPr>
              <a:spcAft>
                <a:spcPts val="0"/>
              </a:spcAft>
            </a:pPr>
            <a:r>
              <a:rPr lang="en-US" sz="2800" b="1" dirty="0">
                <a:solidFill>
                  <a:srgbClr val="0D0D0D"/>
                </a:solidFill>
                <a:latin typeface="Times New Roman" panose="02020603050405020304" pitchFamily="18" charset="0"/>
                <a:ea typeface="Times New Roman" panose="02020603050405020304" pitchFamily="18" charset="0"/>
              </a:rPr>
              <a:t>ĐỌC HIỂU VĂN BẢN</a:t>
            </a:r>
            <a:endParaRPr lang="en-US" sz="2800" dirty="0">
              <a:effectLst/>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11"/>
          <a:stretch>
            <a:fillRect/>
          </a:stretch>
        </p:blipFill>
        <p:spPr>
          <a:xfrm>
            <a:off x="2852379" y="1701040"/>
            <a:ext cx="6474542" cy="4272057"/>
          </a:xfrm>
          <a:prstGeom prst="rect">
            <a:avLst/>
          </a:prstGeom>
        </p:spPr>
      </p:pic>
      <p:sp>
        <p:nvSpPr>
          <p:cNvPr id="5" name="Rectangle 4"/>
          <p:cNvSpPr/>
          <p:nvPr/>
        </p:nvSpPr>
        <p:spPr>
          <a:xfrm>
            <a:off x="3349141" y="2780753"/>
            <a:ext cx="5481019" cy="1200329"/>
          </a:xfrm>
          <a:prstGeom prst="rect">
            <a:avLst/>
          </a:prstGeom>
        </p:spPr>
        <p:txBody>
          <a:bodyPr wrap="square">
            <a:spAutoFit/>
          </a:bodyPr>
          <a:lstStyle/>
          <a:p>
            <a:r>
              <a:rPr lang="en-US" sz="3600" dirty="0">
                <a:solidFill>
                  <a:schemeClr val="bg1"/>
                </a:solidFill>
                <a:latin typeface="Times New Roman" panose="02020603050405020304" pitchFamily="18" charset="0"/>
                <a:ea typeface="Times New Roman" panose="02020603050405020304" pitchFamily="18" charset="0"/>
              </a:rPr>
              <a:t>https/youtube.com/</a:t>
            </a:r>
            <a:r>
              <a:rPr lang="en-US" sz="3600" dirty="0" err="1">
                <a:solidFill>
                  <a:schemeClr val="bg1"/>
                </a:solidFill>
                <a:latin typeface="Times New Roman" panose="02020603050405020304" pitchFamily="18" charset="0"/>
                <a:ea typeface="Times New Roman" panose="02020603050405020304" pitchFamily="18" charset="0"/>
              </a:rPr>
              <a:t>watch?v</a:t>
            </a:r>
            <a:r>
              <a:rPr lang="en-US" sz="3600" dirty="0">
                <a:solidFill>
                  <a:schemeClr val="bg1"/>
                </a:solidFill>
                <a:latin typeface="Times New Roman" panose="02020603050405020304" pitchFamily="18" charset="0"/>
                <a:ea typeface="Times New Roman" panose="02020603050405020304" pitchFamily="18" charset="0"/>
              </a:rPr>
              <a:t>=T7JavXPjxwY</a:t>
            </a:r>
            <a:endParaRPr lang="en-US" sz="3600" dirty="0">
              <a:solidFill>
                <a:schemeClr val="bg1"/>
              </a:solidFill>
            </a:endParaRPr>
          </a:p>
        </p:txBody>
      </p:sp>
      <p:sp>
        <p:nvSpPr>
          <p:cNvPr id="6" name="TextBox 5"/>
          <p:cNvSpPr txBox="1"/>
          <p:nvPr/>
        </p:nvSpPr>
        <p:spPr>
          <a:xfrm>
            <a:off x="951158" y="2780753"/>
            <a:ext cx="2091067" cy="181588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2800" b="1" dirty="0" smtClean="0">
                <a:latin typeface="Times New Roman" panose="02020603050405020304" pitchFamily="18" charset="0"/>
                <a:cs typeface="Times New Roman" panose="02020603050405020304" pitchFamily="18" charset="0"/>
              </a:rPr>
              <a:t>VIDEO</a:t>
            </a:r>
          </a:p>
          <a:p>
            <a:pPr algn="ct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Bác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Hồ</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một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tình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yêu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bao</a:t>
            </a:r>
            <a:r>
              <a:rPr lang="en-US" sz="2800" b="1" dirty="0" smtClean="0">
                <a:latin typeface="Times New Roman" panose="02020603050405020304" pitchFamily="18" charset="0"/>
                <a:cs typeface="Times New Roman" panose="02020603050405020304" pitchFamily="18" charset="0"/>
              </a:rPr>
              <a:t> la”</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68540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0070C0"/>
                </a:solidFill>
                <a:latin typeface="Times New Roman" panose="02020603050405020304" pitchFamily="18" charset="0"/>
                <a:ea typeface="Times New Roman" panose="02020603050405020304" pitchFamily="18" charset="0"/>
              </a:rPr>
              <a:t>Câu</a:t>
            </a:r>
            <a:r>
              <a:rPr lang="en-US" sz="3200" b="1" dirty="0">
                <a:solidFill>
                  <a:srgbClr val="0070C0"/>
                </a:solidFill>
                <a:latin typeface="Times New Roman" panose="02020603050405020304" pitchFamily="18" charset="0"/>
                <a:ea typeface="Times New Roman" panose="02020603050405020304" pitchFamily="18" charset="0"/>
              </a:rPr>
              <a:t> 4: </a:t>
            </a:r>
            <a:r>
              <a:rPr lang="en-US" sz="3200" b="1" dirty="0" err="1">
                <a:solidFill>
                  <a:srgbClr val="0070C0"/>
                </a:solidFill>
                <a:latin typeface="Times New Roman" panose="02020603050405020304" pitchFamily="18" charset="0"/>
                <a:ea typeface="Times New Roman" panose="02020603050405020304" pitchFamily="18" charset="0"/>
              </a:rPr>
              <a:t>Tác</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giả</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đã</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khái</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quát</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smtClean="0">
                <a:solidFill>
                  <a:srgbClr val="0070C0"/>
                </a:solidFill>
                <a:latin typeface="Times New Roman" panose="02020603050405020304" pitchFamily="18" charset="0"/>
                <a:ea typeface="Times New Roman" panose="02020603050405020304" pitchFamily="18" charset="0"/>
              </a:rPr>
              <a:t>lí</a:t>
            </a:r>
            <a:r>
              <a:rPr lang="en-US" sz="3200" b="1" dirty="0" smtClean="0">
                <a:solidFill>
                  <a:srgbClr val="0070C0"/>
                </a:solidFill>
                <a:latin typeface="Times New Roman" panose="02020603050405020304" pitchFamily="18" charset="0"/>
                <a:ea typeface="Times New Roman" panose="02020603050405020304" pitchFamily="18" charset="0"/>
              </a:rPr>
              <a:t> do </a:t>
            </a:r>
            <a:r>
              <a:rPr lang="en-US" sz="3200" b="1" dirty="0" err="1">
                <a:solidFill>
                  <a:srgbClr val="0070C0"/>
                </a:solidFill>
                <a:latin typeface="Times New Roman" panose="02020603050405020304" pitchFamily="18" charset="0"/>
                <a:ea typeface="Times New Roman" panose="02020603050405020304" pitchFamily="18" charset="0"/>
              </a:rPr>
              <a:t>Bác</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không</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ngủ</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bằng</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một</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câu</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thơ</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đặc</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sắc</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Đó</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là</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câu</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thơ</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nào</a:t>
            </a:r>
            <a:r>
              <a:rPr lang="en-US" sz="3200" b="1" dirty="0">
                <a:solidFill>
                  <a:srgbClr val="0070C0"/>
                </a:solidFill>
                <a:latin typeface="Times New Roman" panose="02020603050405020304" pitchFamily="18" charset="0"/>
                <a:ea typeface="Times New Roman" panose="02020603050405020304" pitchFamily="18" charset="0"/>
              </a:rPr>
              <a:t>?</a:t>
            </a:r>
            <a:r>
              <a:rPr lang="en-US" sz="3200" dirty="0">
                <a:solidFill>
                  <a:srgbClr val="000000"/>
                </a:solidFill>
                <a:latin typeface="Times New Roman" panose="02020603050405020304" pitchFamily="18" charset="0"/>
                <a:ea typeface="Times New Roman" panose="02020603050405020304" pitchFamily="18" charset="0"/>
              </a:rPr>
              <a:t/>
            </a:r>
            <a:br>
              <a:rPr lang="en-US" sz="3200" dirty="0">
                <a:solidFill>
                  <a:srgbClr val="000000"/>
                </a:solidFill>
                <a:latin typeface="Times New Roman" panose="02020603050405020304" pitchFamily="18" charset="0"/>
                <a:ea typeface="Times New Roman" panose="02020603050405020304" pitchFamily="18" charset="0"/>
              </a:rPr>
            </a:b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6" name="Rectangle 25"/>
          <p:cNvSpPr/>
          <p:nvPr/>
        </p:nvSpPr>
        <p:spPr>
          <a:xfrm>
            <a:off x="1075412" y="1936603"/>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800" dirty="0" smtClean="0">
                <a:solidFill>
                  <a:srgbClr val="000000"/>
                </a:solidFill>
                <a:latin typeface="Times New Roman" panose="02020603050405020304" pitchFamily="18" charset="0"/>
                <a:ea typeface="Times New Roman" panose="02020603050405020304" pitchFamily="18" charset="0"/>
              </a:rPr>
              <a:t>A. </a:t>
            </a:r>
            <a:r>
              <a:rPr lang="en-US" sz="2800" dirty="0" err="1">
                <a:solidFill>
                  <a:srgbClr val="000000"/>
                </a:solidFill>
                <a:latin typeface="Times New Roman" panose="02020603050405020304" pitchFamily="18" charset="0"/>
                <a:ea typeface="Times New Roman" panose="02020603050405020304" pitchFamily="18" charset="0"/>
              </a:rPr>
              <a:t>Bác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Hồ</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Chí</a:t>
            </a:r>
            <a:r>
              <a:rPr lang="en-US" sz="2800" dirty="0">
                <a:solidFill>
                  <a:srgbClr val="000000"/>
                </a:solidFill>
                <a:latin typeface="Times New Roman" panose="02020603050405020304" pitchFamily="18" charset="0"/>
                <a:ea typeface="Times New Roman" panose="02020603050405020304" pitchFamily="18" charset="0"/>
              </a:rPr>
              <a:t> Minh</a:t>
            </a:r>
            <a:r>
              <a:rPr lang="en-US" sz="2800" dirty="0" smtClean="0">
                <a:solidFill>
                  <a:srgbClr val="000000"/>
                </a:solidFill>
                <a:latin typeface="Times New Roman" panose="02020603050405020304" pitchFamily="18" charset="0"/>
                <a:ea typeface="Times New Roman" panose="02020603050405020304" pitchFamily="18" charset="0"/>
              </a:rPr>
              <a:t>.</a:t>
            </a:r>
            <a:endParaRPr kumimoji="0" lang="vi-VN" sz="2800" b="0" i="0"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800" dirty="0">
                <a:solidFill>
                  <a:srgbClr val="000000"/>
                </a:solidFill>
                <a:latin typeface="Times New Roman" panose="02020603050405020304" pitchFamily="18" charset="0"/>
                <a:ea typeface="Times New Roman" panose="02020603050405020304" pitchFamily="18" charset="0"/>
              </a:rPr>
              <a:t>C. </a:t>
            </a:r>
            <a:r>
              <a:rPr lang="en-US" sz="2800" dirty="0" err="1">
                <a:solidFill>
                  <a:srgbClr val="000000"/>
                </a:solidFill>
                <a:latin typeface="Times New Roman" panose="02020603050405020304" pitchFamily="18" charset="0"/>
                <a:ea typeface="Times New Roman" panose="02020603050405020304" pitchFamily="18" charset="0"/>
              </a:rPr>
              <a:t>Bác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thương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đoàn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dân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công</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800" dirty="0">
                <a:solidFill>
                  <a:srgbClr val="000000"/>
                </a:solidFill>
                <a:latin typeface="Times New Roman" panose="02020603050405020304" pitchFamily="18" charset="0"/>
                <a:ea typeface="Times New Roman" panose="02020603050405020304" pitchFamily="18" charset="0"/>
              </a:rPr>
              <a:t>B. </a:t>
            </a:r>
            <a:r>
              <a:rPr lang="en-US" sz="2800" dirty="0" err="1">
                <a:solidFill>
                  <a:srgbClr val="000000"/>
                </a:solidFill>
                <a:latin typeface="Times New Roman" panose="02020603050405020304" pitchFamily="18" charset="0"/>
                <a:ea typeface="Times New Roman" panose="02020603050405020304" pitchFamily="18" charset="0"/>
              </a:rPr>
              <a:t>Bác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ngủ</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không</a:t>
            </a:r>
            <a:r>
              <a:rPr lang="en-US" sz="2800" dirty="0">
                <a:solidFill>
                  <a:srgbClr val="000000"/>
                </a:solidFill>
                <a:latin typeface="Times New Roman" panose="02020603050405020304" pitchFamily="18" charset="0"/>
                <a:ea typeface="Times New Roman" panose="02020603050405020304" pitchFamily="18" charset="0"/>
              </a:rPr>
              <a:t> an </a:t>
            </a:r>
            <a:r>
              <a:rPr lang="en-US" sz="2800" dirty="0" err="1">
                <a:solidFill>
                  <a:srgbClr val="000000"/>
                </a:solidFill>
                <a:latin typeface="Times New Roman" panose="02020603050405020304" pitchFamily="18" charset="0"/>
                <a:ea typeface="Times New Roman" panose="02020603050405020304" pitchFamily="18" charset="0"/>
              </a:rPr>
              <a:t>lòng</a:t>
            </a:r>
            <a:r>
              <a:rPr lang="en-US" sz="2800" dirty="0" smtClean="0">
                <a:solidFill>
                  <a:srgbClr val="000000"/>
                </a:solidFill>
                <a:latin typeface="Times New Roman" panose="02020603050405020304" pitchFamily="18" charset="0"/>
                <a:ea typeface="Times New Roman" panose="02020603050405020304" pitchFamily="18" charset="0"/>
              </a:rPr>
              <a:t>.</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800" dirty="0" smtClean="0">
                <a:solidFill>
                  <a:srgbClr val="000000"/>
                </a:solidFill>
                <a:latin typeface="Times New Roman" panose="02020603050405020304" pitchFamily="18" charset="0"/>
                <a:ea typeface="Times New Roman" panose="02020603050405020304" pitchFamily="18" charset="0"/>
              </a:rPr>
              <a:t>D. </a:t>
            </a:r>
            <a:r>
              <a:rPr lang="en-US" sz="2800" dirty="0" err="1">
                <a:solidFill>
                  <a:srgbClr val="000000"/>
                </a:solidFill>
                <a:latin typeface="Times New Roman" panose="02020603050405020304" pitchFamily="18" charset="0"/>
                <a:ea typeface="Times New Roman" panose="02020603050405020304" pitchFamily="18" charset="0"/>
              </a:rPr>
              <a:t>Bác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thức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thì</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mặc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Bác</a:t>
            </a:r>
            <a:r>
              <a:rPr lang="en-US" sz="2800" dirty="0" smtClean="0">
                <a:solidFill>
                  <a:srgbClr val="000000"/>
                </a:solidFill>
                <a:latin typeface="Times New Roman" panose="02020603050405020304" pitchFamily="18" charset="0"/>
                <a:ea typeface="Times New Roman" panose="02020603050405020304" pitchFamily="18" charset="0"/>
              </a:rPr>
              <a:t>.</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1974821"/>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2" name="TextBox 1"/>
          <p:cNvSpPr txBox="1"/>
          <p:nvPr/>
        </p:nvSpPr>
        <p:spPr>
          <a:xfrm>
            <a:off x="10361978" y="6562165"/>
            <a:ext cx="1830022"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1927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746485"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07000"/>
              </a:lnSpc>
              <a:tabLst>
                <a:tab pos="180340" algn="l"/>
                <a:tab pos="1620520" algn="l"/>
                <a:tab pos="3060700" algn="l"/>
                <a:tab pos="4500880" algn="l"/>
              </a:tabLst>
            </a:pPr>
            <a:r>
              <a:rPr lang="en-US" sz="2800" b="1" dirty="0" err="1">
                <a:solidFill>
                  <a:srgbClr val="0070C0"/>
                </a:solidFill>
                <a:latin typeface="Times New Roman" panose="02020603050405020304" pitchFamily="18" charset="0"/>
                <a:ea typeface="Times New Roman" panose="02020603050405020304" pitchFamily="18" charset="0"/>
              </a:rPr>
              <a:t>Câu</a:t>
            </a:r>
            <a:r>
              <a:rPr lang="en-US" sz="2800" b="1" dirty="0">
                <a:solidFill>
                  <a:srgbClr val="0070C0"/>
                </a:solidFill>
                <a:latin typeface="Times New Roman" panose="02020603050405020304" pitchFamily="18" charset="0"/>
                <a:ea typeface="Times New Roman" panose="02020603050405020304" pitchFamily="18" charset="0"/>
              </a:rPr>
              <a:t> 5: </a:t>
            </a:r>
            <a:r>
              <a:rPr lang="en-US" sz="2800" b="1" dirty="0" err="1">
                <a:solidFill>
                  <a:srgbClr val="0070C0"/>
                </a:solidFill>
                <a:latin typeface="Times New Roman" panose="02020603050405020304" pitchFamily="18" charset="0"/>
                <a:ea typeface="Times New Roman" panose="02020603050405020304" pitchFamily="18" charset="0"/>
              </a:rPr>
              <a:t>Chọn</a:t>
            </a:r>
            <a:r>
              <a:rPr lang="en-US" sz="2800" b="1" dirty="0">
                <a:solidFill>
                  <a:srgbClr val="0070C0"/>
                </a:solidFill>
                <a:latin typeface="Times New Roman" panose="02020603050405020304" pitchFamily="18" charset="0"/>
                <a:ea typeface="Times New Roman" panose="02020603050405020304" pitchFamily="18" charset="0"/>
              </a:rPr>
              <a:t> ý </a:t>
            </a:r>
            <a:r>
              <a:rPr lang="en-US" sz="2800" b="1" dirty="0" err="1">
                <a:solidFill>
                  <a:srgbClr val="0070C0"/>
                </a:solidFill>
                <a:latin typeface="Times New Roman" panose="02020603050405020304" pitchFamily="18" charset="0"/>
                <a:ea typeface="Times New Roman" panose="02020603050405020304" pitchFamily="18" charset="0"/>
              </a:rPr>
              <a:t>đúng</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nhất</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Bài</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thơ</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Đêm</a:t>
            </a:r>
            <a:r>
              <a:rPr lang="en-US" sz="2800" b="1" i="1" dirty="0">
                <a:solidFill>
                  <a:srgbClr val="0070C0"/>
                </a:solidFill>
                <a:latin typeface="Times New Roman" panose="02020603050405020304" pitchFamily="18" charset="0"/>
                <a:ea typeface="Times New Roman" panose="02020603050405020304" pitchFamily="18" charset="0"/>
              </a:rPr>
              <a:t> nay </a:t>
            </a:r>
            <a:r>
              <a:rPr lang="en-US" sz="2800" b="1" i="1" dirty="0" err="1">
                <a:solidFill>
                  <a:srgbClr val="0070C0"/>
                </a:solidFill>
                <a:latin typeface="Times New Roman" panose="02020603050405020304" pitchFamily="18" charset="0"/>
                <a:ea typeface="Times New Roman" panose="02020603050405020304" pitchFamily="18" charset="0"/>
              </a:rPr>
              <a:t>Bác</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không</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ngủ</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thể</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hiện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đỉều</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gì</a:t>
            </a:r>
            <a:r>
              <a:rPr lang="en-US" sz="2800" b="1" dirty="0">
                <a:solidFill>
                  <a:srgbClr val="0070C0"/>
                </a:solidFill>
                <a:latin typeface="Times New Roman" panose="02020603050405020304" pitchFamily="18" charset="0"/>
                <a:ea typeface="Times New Roman" panose="02020603050405020304" pitchFamily="18" charset="0"/>
              </a:rPr>
              <a:t> ở </a:t>
            </a:r>
            <a:r>
              <a:rPr lang="en-US" sz="2800" b="1" dirty="0" err="1">
                <a:solidFill>
                  <a:srgbClr val="0070C0"/>
                </a:solidFill>
                <a:latin typeface="Times New Roman" panose="02020603050405020304" pitchFamily="18" charset="0"/>
                <a:ea typeface="Times New Roman" panose="02020603050405020304" pitchFamily="18" charset="0"/>
              </a:rPr>
              <a:t>Bác</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Hồ</a:t>
            </a:r>
            <a:r>
              <a:rPr lang="en-US" sz="2800" b="1" dirty="0">
                <a:solidFill>
                  <a:srgbClr val="0070C0"/>
                </a:solidFill>
                <a:latin typeface="Times New Roman" panose="02020603050405020304" pitchFamily="18" charset="0"/>
                <a:ea typeface="Times New Roman" panose="02020603050405020304" pitchFamily="18" charset="0"/>
              </a:rPr>
              <a:t>?</a:t>
            </a:r>
            <a:r>
              <a:rPr lang="en-US" sz="2800" dirty="0">
                <a:solidFill>
                  <a:srgbClr val="000000"/>
                </a:solidFill>
                <a:latin typeface="Times New Roman" panose="02020603050405020304" pitchFamily="18" charset="0"/>
                <a:ea typeface="Times New Roman" panose="02020603050405020304" pitchFamily="18" charset="0"/>
              </a:rPr>
              <a:t/>
            </a:r>
            <a:br>
              <a:rPr lang="en-US" sz="2800" dirty="0">
                <a:solidFill>
                  <a:srgbClr val="000000"/>
                </a:solidFill>
                <a:latin typeface="Times New Roman" panose="02020603050405020304" pitchFamily="18" charset="0"/>
                <a:ea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6" name="Rectangle 25"/>
          <p:cNvSpPr/>
          <p:nvPr/>
        </p:nvSpPr>
        <p:spPr>
          <a:xfrm>
            <a:off x="832636" y="1974821"/>
            <a:ext cx="5184382" cy="145957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800" dirty="0">
                <a:solidFill>
                  <a:srgbClr val="000000"/>
                </a:solidFill>
                <a:latin typeface="Times New Roman" panose="02020603050405020304" pitchFamily="18" charset="0"/>
                <a:ea typeface="Times New Roman" panose="02020603050405020304" pitchFamily="18" charset="0"/>
              </a:rPr>
              <a:t>A. </a:t>
            </a:r>
            <a:r>
              <a:rPr lang="en-US" sz="2800" dirty="0" err="1">
                <a:solidFill>
                  <a:srgbClr val="000000"/>
                </a:solidFill>
                <a:latin typeface="Times New Roman" panose="02020603050405020304" pitchFamily="18" charset="0"/>
                <a:ea typeface="Times New Roman" panose="02020603050405020304" pitchFamily="18" charset="0"/>
              </a:rPr>
              <a:t>Sự</a:t>
            </a:r>
            <a:r>
              <a:rPr lang="en-US" sz="2800" dirty="0">
                <a:solidFill>
                  <a:srgbClr val="000000"/>
                </a:solidFill>
                <a:latin typeface="Times New Roman" panose="02020603050405020304" pitchFamily="18" charset="0"/>
                <a:ea typeface="Times New Roman" panose="02020603050405020304" pitchFamily="18" charset="0"/>
              </a:rPr>
              <a:t> hi </a:t>
            </a:r>
            <a:r>
              <a:rPr lang="en-US" sz="2800" dirty="0" err="1">
                <a:solidFill>
                  <a:srgbClr val="000000"/>
                </a:solidFill>
                <a:latin typeface="Times New Roman" panose="02020603050405020304" pitchFamily="18" charset="0"/>
                <a:ea typeface="Times New Roman" panose="02020603050405020304" pitchFamily="18" charset="0"/>
              </a:rPr>
              <a:t>sinh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cao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vì</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sự</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nghiệp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mạng</a:t>
            </a:r>
            <a:r>
              <a:rPr lang="en-US" sz="2800" dirty="0" smtClean="0">
                <a:solidFill>
                  <a:srgbClr val="000000"/>
                </a:solidFill>
                <a:latin typeface="Times New Roman" panose="02020603050405020304" pitchFamily="18" charset="0"/>
                <a:ea typeface="Times New Roman" panose="02020603050405020304" pitchFamily="18" charset="0"/>
              </a:rPr>
              <a:t>.</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044463" y="1982383"/>
            <a:ext cx="5228749" cy="145201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800" dirty="0">
                <a:solidFill>
                  <a:srgbClr val="000000"/>
                </a:solidFill>
                <a:latin typeface="Times New Roman" panose="02020603050405020304" pitchFamily="18" charset="0"/>
                <a:ea typeface="Times New Roman" panose="02020603050405020304" pitchFamily="18" charset="0"/>
              </a:rPr>
              <a:t>C. </a:t>
            </a:r>
            <a:r>
              <a:rPr lang="en-US" sz="2800" dirty="0" err="1">
                <a:solidFill>
                  <a:srgbClr val="000000"/>
                </a:solidFill>
                <a:latin typeface="Times New Roman" panose="02020603050405020304" pitchFamily="18" charset="0"/>
                <a:ea typeface="Times New Roman" panose="02020603050405020304" pitchFamily="18" charset="0"/>
              </a:rPr>
              <a:t>Nỗi</a:t>
            </a:r>
            <a:r>
              <a:rPr lang="en-US" sz="2800" dirty="0">
                <a:solidFill>
                  <a:srgbClr val="000000"/>
                </a:solidFill>
                <a:latin typeface="Times New Roman" panose="02020603050405020304" pitchFamily="18" charset="0"/>
                <a:ea typeface="Times New Roman" panose="02020603050405020304" pitchFamily="18" charset="0"/>
              </a:rPr>
              <a:t> lo </a:t>
            </a:r>
            <a:r>
              <a:rPr lang="en-US" sz="2800" dirty="0" err="1">
                <a:solidFill>
                  <a:srgbClr val="000000"/>
                </a:solidFill>
                <a:latin typeface="Times New Roman" panose="02020603050405020304" pitchFamily="18" charset="0"/>
                <a:ea typeface="Times New Roman" panose="02020603050405020304" pitchFamily="18" charset="0"/>
              </a:rPr>
              <a:t>lắng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dịch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bệnh</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43" name="Rectangle 42"/>
          <p:cNvSpPr/>
          <p:nvPr/>
        </p:nvSpPr>
        <p:spPr>
          <a:xfrm>
            <a:off x="832636" y="3545740"/>
            <a:ext cx="5184382" cy="12532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800" dirty="0">
                <a:solidFill>
                  <a:srgbClr val="000000"/>
                </a:solidFill>
                <a:latin typeface="Times New Roman" panose="02020603050405020304" pitchFamily="18" charset="0"/>
                <a:ea typeface="Times New Roman" panose="02020603050405020304" pitchFamily="18" charset="0"/>
              </a:rPr>
              <a:t>B. </a:t>
            </a:r>
            <a:r>
              <a:rPr lang="en-US" sz="2800" dirty="0" err="1">
                <a:solidFill>
                  <a:srgbClr val="000000"/>
                </a:solidFill>
                <a:latin typeface="Times New Roman" panose="02020603050405020304" pitchFamily="18" charset="0"/>
                <a:ea typeface="Times New Roman" panose="02020603050405020304" pitchFamily="18" charset="0"/>
              </a:rPr>
              <a:t>Tấm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lòng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yêu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thương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sâu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sắc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rộng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lớn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đối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bộ</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đội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nhân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dân</a:t>
            </a:r>
            <a:r>
              <a:rPr lang="en-US" sz="2800" dirty="0" smtClean="0">
                <a:solidFill>
                  <a:srgbClr val="000000"/>
                </a:solidFill>
                <a:latin typeface="Times New Roman" panose="02020603050405020304" pitchFamily="18" charset="0"/>
                <a:ea typeface="Times New Roman" panose="02020603050405020304" pitchFamily="18" charset="0"/>
              </a:rPr>
              <a:t>.</a:t>
            </a:r>
            <a:endParaRPr kumimoji="0" lang="vi-VN" sz="2800" b="0" i="0" strike="noStrike" kern="1200" cap="none" spc="0" normalizeH="0" baseline="0" noProof="0" dirty="0">
              <a:ln>
                <a:noFill/>
              </a:ln>
              <a:solidFill>
                <a:prstClr val="black"/>
              </a:solidFill>
              <a:effectLst/>
              <a:uLnTx/>
              <a:uFillTx/>
              <a:latin typeface="Arial" panose="020B0604020202020204" pitchFamily="34" charset="0"/>
            </a:endParaRPr>
          </a:p>
        </p:txBody>
      </p:sp>
      <p:sp>
        <p:nvSpPr>
          <p:cNvPr id="44" name="Rectangle 43"/>
          <p:cNvSpPr/>
          <p:nvPr/>
        </p:nvSpPr>
        <p:spPr>
          <a:xfrm>
            <a:off x="6085080" y="3545740"/>
            <a:ext cx="5237383" cy="122140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800" dirty="0">
                <a:solidFill>
                  <a:srgbClr val="000000"/>
                </a:solidFill>
                <a:latin typeface="Times New Roman" panose="02020603050405020304" pitchFamily="18" charset="0"/>
                <a:ea typeface="Times New Roman" panose="02020603050405020304" pitchFamily="18" charset="0"/>
              </a:rPr>
              <a:t>D. </a:t>
            </a:r>
            <a:r>
              <a:rPr lang="en-US" sz="2800" dirty="0" err="1">
                <a:solidFill>
                  <a:srgbClr val="000000"/>
                </a:solidFill>
                <a:latin typeface="Times New Roman" panose="02020603050405020304" pitchFamily="18" charset="0"/>
                <a:ea typeface="Times New Roman" panose="02020603050405020304" pitchFamily="18" charset="0"/>
              </a:rPr>
              <a:t>Sự</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quan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tâm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đặc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biệt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đối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chiến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dịch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diễn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ngày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hôm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sau</a:t>
            </a:r>
            <a:r>
              <a:rPr lang="en-US" sz="2800" dirty="0" smtClean="0">
                <a:solidFill>
                  <a:srgbClr val="000000"/>
                </a:solidFill>
                <a:latin typeface="Times New Roman" panose="02020603050405020304" pitchFamily="18" charset="0"/>
                <a:ea typeface="Times New Roman" panose="02020603050405020304" pitchFamily="18" charset="0"/>
              </a:rPr>
              <a:t>.</a:t>
            </a:r>
            <a:endPar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92489" y="2327909"/>
            <a:ext cx="1076621" cy="843533"/>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69427" y="3789000"/>
            <a:ext cx="1075036" cy="766774"/>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23989" y="3837832"/>
            <a:ext cx="917376" cy="718764"/>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61978" y="2306941"/>
            <a:ext cx="978903" cy="766971"/>
          </a:xfrm>
          <a:prstGeom prst="rect">
            <a:avLst/>
          </a:prstGeom>
        </p:spPr>
      </p:pic>
      <p:sp>
        <p:nvSpPr>
          <p:cNvPr id="2" name="TextBox 1"/>
          <p:cNvSpPr txBox="1"/>
          <p:nvPr/>
        </p:nvSpPr>
        <p:spPr>
          <a:xfrm>
            <a:off x="10361978" y="6414247"/>
            <a:ext cx="1830022" cy="44375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1558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07000"/>
              </a:lnSpc>
              <a:tabLst>
                <a:tab pos="180340" algn="l"/>
                <a:tab pos="1620520" algn="l"/>
                <a:tab pos="3060700" algn="l"/>
                <a:tab pos="4500880" algn="l"/>
              </a:tabLst>
            </a:pPr>
            <a:r>
              <a:rPr lang="en-US" sz="3600" b="1" dirty="0" err="1">
                <a:solidFill>
                  <a:srgbClr val="0070C0"/>
                </a:solidFill>
                <a:latin typeface="Times New Roman" panose="02020603050405020304" pitchFamily="18" charset="0"/>
                <a:ea typeface="Times New Roman" panose="02020603050405020304" pitchFamily="18" charset="0"/>
              </a:rPr>
              <a:t>Câu</a:t>
            </a:r>
            <a:r>
              <a:rPr lang="en-US" sz="3600" b="1" dirty="0">
                <a:solidFill>
                  <a:srgbClr val="0070C0"/>
                </a:solidFill>
                <a:latin typeface="Times New Roman" panose="02020603050405020304" pitchFamily="18" charset="0"/>
                <a:ea typeface="Times New Roman" panose="02020603050405020304" pitchFamily="18" charset="0"/>
              </a:rPr>
              <a:t> 6: </a:t>
            </a:r>
            <a:r>
              <a:rPr lang="en-US" sz="3600" b="1" dirty="0" err="1">
                <a:solidFill>
                  <a:srgbClr val="0070C0"/>
                </a:solidFill>
                <a:latin typeface="Times New Roman" panose="02020603050405020304" pitchFamily="18" charset="0"/>
                <a:ea typeface="Times New Roman" panose="02020603050405020304" pitchFamily="18" charset="0"/>
              </a:rPr>
              <a:t>Bài</a:t>
            </a:r>
            <a:r>
              <a:rPr lang="en-US" sz="3600" b="1" dirty="0">
                <a:solidFill>
                  <a:srgbClr val="0070C0"/>
                </a:solidFill>
                <a:latin typeface="Times New Roman" panose="02020603050405020304" pitchFamily="18" charset="0"/>
                <a:ea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rPr>
              <a:t>thơ</a:t>
            </a:r>
            <a:r>
              <a:rPr lang="en-US" sz="3600" b="1" dirty="0">
                <a:solidFill>
                  <a:srgbClr val="0070C0"/>
                </a:solidFill>
                <a:latin typeface="Times New Roman" panose="02020603050405020304" pitchFamily="18" charset="0"/>
                <a:ea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rPr>
              <a:t>Đêm</a:t>
            </a:r>
            <a:r>
              <a:rPr lang="en-US" sz="3600" b="1" i="1" dirty="0">
                <a:solidFill>
                  <a:srgbClr val="0070C0"/>
                </a:solidFill>
                <a:latin typeface="Times New Roman" panose="02020603050405020304" pitchFamily="18" charset="0"/>
                <a:ea typeface="Times New Roman" panose="02020603050405020304" pitchFamily="18" charset="0"/>
              </a:rPr>
              <a:t> nay </a:t>
            </a:r>
            <a:r>
              <a:rPr lang="en-US" sz="3600" b="1" i="1" dirty="0" err="1">
                <a:solidFill>
                  <a:srgbClr val="0070C0"/>
                </a:solidFill>
                <a:latin typeface="Times New Roman" panose="02020603050405020304" pitchFamily="18" charset="0"/>
                <a:ea typeface="Times New Roman" panose="02020603050405020304" pitchFamily="18" charset="0"/>
              </a:rPr>
              <a:t>Bác</a:t>
            </a:r>
            <a:r>
              <a:rPr lang="en-US" sz="3600" b="1" i="1" dirty="0">
                <a:solidFill>
                  <a:srgbClr val="0070C0"/>
                </a:solidFill>
                <a:latin typeface="Times New Roman" panose="02020603050405020304" pitchFamily="18" charset="0"/>
                <a:ea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rPr>
              <a:t>không</a:t>
            </a:r>
            <a:r>
              <a:rPr lang="en-US" sz="3600" b="1" i="1" dirty="0">
                <a:solidFill>
                  <a:srgbClr val="0070C0"/>
                </a:solidFill>
                <a:latin typeface="Times New Roman" panose="02020603050405020304" pitchFamily="18" charset="0"/>
                <a:ea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rPr>
              <a:t>ngủ</a:t>
            </a:r>
            <a:r>
              <a:rPr lang="en-US" sz="3600" b="1" dirty="0">
                <a:solidFill>
                  <a:srgbClr val="0070C0"/>
                </a:solidFill>
                <a:latin typeface="Times New Roman" panose="02020603050405020304" pitchFamily="18" charset="0"/>
                <a:ea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rPr>
              <a:t>của</a:t>
            </a:r>
            <a:r>
              <a:rPr lang="en-US" sz="3600" b="1" dirty="0">
                <a:solidFill>
                  <a:srgbClr val="0070C0"/>
                </a:solidFill>
                <a:latin typeface="Times New Roman" panose="02020603050405020304" pitchFamily="18" charset="0"/>
                <a:ea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rPr>
              <a:t>tác</a:t>
            </a:r>
            <a:r>
              <a:rPr lang="en-US" sz="3600" b="1" dirty="0">
                <a:solidFill>
                  <a:srgbClr val="0070C0"/>
                </a:solidFill>
                <a:latin typeface="Times New Roman" panose="02020603050405020304" pitchFamily="18" charset="0"/>
                <a:ea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rPr>
              <a:t>giả</a:t>
            </a:r>
            <a:r>
              <a:rPr lang="en-US" sz="3600" b="1" dirty="0">
                <a:solidFill>
                  <a:srgbClr val="0070C0"/>
                </a:solidFill>
                <a:latin typeface="Times New Roman" panose="02020603050405020304" pitchFamily="18" charset="0"/>
                <a:ea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rPr>
              <a:t>nào</a:t>
            </a:r>
            <a:r>
              <a:rPr lang="en-US" sz="3600" b="1" dirty="0">
                <a:solidFill>
                  <a:srgbClr val="0070C0"/>
                </a:solidFill>
                <a:latin typeface="Times New Roman" panose="02020603050405020304" pitchFamily="18" charset="0"/>
                <a:ea typeface="Times New Roman" panose="02020603050405020304" pitchFamily="18" charset="0"/>
              </a:rPr>
              <a:t> </a:t>
            </a:r>
            <a:r>
              <a:rPr lang="en-US" sz="3600" b="1" dirty="0" smtClean="0">
                <a:solidFill>
                  <a:srgbClr val="0070C0"/>
                </a:solidFill>
                <a:latin typeface="Times New Roman" panose="02020603050405020304" pitchFamily="18" charset="0"/>
                <a:ea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a:t>
            </a:r>
            <a:r>
              <a:rPr kumimoji="0" lang="vi-VN"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Tố</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Hữu</a:t>
            </a:r>
            <a:r>
              <a:rPr kumimoji="0" lang="vi-VN"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r>
              <a:rPr lang="en-US" sz="3200" dirty="0">
                <a:solidFill>
                  <a:srgbClr val="000000"/>
                </a:solidFill>
                <a:latin typeface="Times New Roman" panose="02020603050405020304" pitchFamily="18" charset="0"/>
                <a:ea typeface="Times New Roman" panose="02020603050405020304" pitchFamily="18" charset="0"/>
              </a:rPr>
              <a:t>Minh </a:t>
            </a:r>
            <a:r>
              <a:rPr lang="en-US" sz="3200" dirty="0" err="1">
                <a:solidFill>
                  <a:srgbClr val="000000"/>
                </a:solidFill>
                <a:latin typeface="Times New Roman" panose="02020603050405020304" pitchFamily="18" charset="0"/>
                <a:ea typeface="Times New Roman" panose="02020603050405020304" pitchFamily="18" charset="0"/>
              </a:rPr>
              <a:t>Huệ</a:t>
            </a:r>
            <a:endParaRPr kumimoji="0" lang="vi-VN" sz="3200" b="0" i="0" strike="noStrike" kern="1200" cap="none" spc="0" normalizeH="0" baseline="0" noProof="0" dirty="0">
              <a:ln>
                <a:noFill/>
              </a:ln>
              <a:solidFill>
                <a:prstClr val="black"/>
              </a:solidFill>
              <a:effectLst/>
              <a:uLnTx/>
              <a:uFillTx/>
              <a:latin typeface="Arial" panose="020B0604020202020204" pitchFamily="34" charset="0"/>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a:t>
            </a:r>
            <a:r>
              <a:rPr kumimoji="0" lang="vi-VN"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Tế</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Hanh</a:t>
            </a:r>
            <a:r>
              <a:rPr kumimoji="0" lang="vi-VN"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a:t>
            </a:r>
            <a:r>
              <a:rPr kumimoji="0" lang="vi-VN"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Viễn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Phương</a:t>
            </a:r>
            <a:r>
              <a:rPr kumimoji="0" lang="vi-VN"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2026493"/>
            <a:ext cx="804742" cy="643793"/>
          </a:xfrm>
          <a:prstGeom prst="rect">
            <a:avLst/>
          </a:prstGeom>
        </p:spPr>
      </p:pic>
      <p:sp>
        <p:nvSpPr>
          <p:cNvPr id="2" name="TextBox 1"/>
          <p:cNvSpPr txBox="1"/>
          <p:nvPr/>
        </p:nvSpPr>
        <p:spPr>
          <a:xfrm>
            <a:off x="10232671" y="6562165"/>
            <a:ext cx="1959329"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252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67251" y="103222"/>
            <a:ext cx="10526728" cy="176766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07000"/>
              </a:lnSpc>
              <a:tabLst>
                <a:tab pos="180340" algn="l"/>
                <a:tab pos="1620520" algn="l"/>
                <a:tab pos="3060700" algn="l"/>
                <a:tab pos="4500880" algn="l"/>
              </a:tabLst>
            </a:pPr>
            <a:r>
              <a:rPr lang="en-US" sz="3600" b="1" dirty="0" err="1">
                <a:solidFill>
                  <a:srgbClr val="0070C0"/>
                </a:solidFill>
                <a:latin typeface="Times New Roman" panose="02020603050405020304" pitchFamily="18" charset="0"/>
                <a:ea typeface="Times New Roman" panose="02020603050405020304" pitchFamily="18" charset="0"/>
              </a:rPr>
              <a:t>Câu</a:t>
            </a:r>
            <a:r>
              <a:rPr lang="en-US" sz="3600" b="1" dirty="0">
                <a:solidFill>
                  <a:srgbClr val="0070C0"/>
                </a:solidFill>
                <a:latin typeface="Times New Roman" panose="02020603050405020304" pitchFamily="18" charset="0"/>
                <a:ea typeface="Times New Roman" panose="02020603050405020304" pitchFamily="18" charset="0"/>
              </a:rPr>
              <a:t> 7: </a:t>
            </a:r>
            <a:r>
              <a:rPr lang="en-US" sz="3600" b="1" dirty="0" err="1">
                <a:solidFill>
                  <a:srgbClr val="0070C0"/>
                </a:solidFill>
                <a:latin typeface="Times New Roman" panose="02020603050405020304" pitchFamily="18" charset="0"/>
                <a:ea typeface="Times New Roman" panose="02020603050405020304" pitchFamily="18" charset="0"/>
              </a:rPr>
              <a:t>Bài</a:t>
            </a:r>
            <a:r>
              <a:rPr lang="en-US" sz="3600" b="1" dirty="0">
                <a:solidFill>
                  <a:srgbClr val="0070C0"/>
                </a:solidFill>
                <a:latin typeface="Times New Roman" panose="02020603050405020304" pitchFamily="18" charset="0"/>
                <a:ea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rPr>
              <a:t>thơ</a:t>
            </a:r>
            <a:r>
              <a:rPr lang="en-US" sz="3600" b="1" dirty="0">
                <a:solidFill>
                  <a:srgbClr val="0070C0"/>
                </a:solidFill>
                <a:latin typeface="Times New Roman" panose="02020603050405020304" pitchFamily="18" charset="0"/>
                <a:ea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rPr>
              <a:t>dùng</a:t>
            </a:r>
            <a:r>
              <a:rPr lang="en-US" sz="3600" b="1" dirty="0">
                <a:solidFill>
                  <a:srgbClr val="0070C0"/>
                </a:solidFill>
                <a:latin typeface="Times New Roman" panose="02020603050405020304" pitchFamily="18" charset="0"/>
                <a:ea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rPr>
              <a:t>phương</a:t>
            </a:r>
            <a:r>
              <a:rPr lang="en-US" sz="3600" b="1" dirty="0">
                <a:solidFill>
                  <a:srgbClr val="0070C0"/>
                </a:solidFill>
                <a:latin typeface="Times New Roman" panose="02020603050405020304" pitchFamily="18" charset="0"/>
                <a:ea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rPr>
              <a:t>pháp</a:t>
            </a:r>
            <a:r>
              <a:rPr lang="en-US" sz="3600" b="1" dirty="0">
                <a:solidFill>
                  <a:srgbClr val="0070C0"/>
                </a:solidFill>
                <a:latin typeface="Times New Roman" panose="02020603050405020304" pitchFamily="18" charset="0"/>
                <a:ea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rPr>
              <a:t>biểu</a:t>
            </a:r>
            <a:r>
              <a:rPr lang="en-US" sz="3600" b="1" dirty="0">
                <a:solidFill>
                  <a:srgbClr val="0070C0"/>
                </a:solidFill>
                <a:latin typeface="Times New Roman" panose="02020603050405020304" pitchFamily="18" charset="0"/>
                <a:ea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rPr>
              <a:t>đạt</a:t>
            </a:r>
            <a:r>
              <a:rPr lang="en-US" sz="3600" b="1" dirty="0">
                <a:solidFill>
                  <a:srgbClr val="0070C0"/>
                </a:solidFill>
                <a:latin typeface="Times New Roman" panose="02020603050405020304" pitchFamily="18" charset="0"/>
                <a:ea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rPr>
              <a:t>gì</a:t>
            </a:r>
            <a:r>
              <a:rPr lang="en-US" sz="3600" b="1" dirty="0" smtClean="0">
                <a:solidFill>
                  <a:srgbClr val="0070C0"/>
                </a:solidFill>
                <a:latin typeface="Times New Roman" panose="02020603050405020304" pitchFamily="18" charset="0"/>
                <a:ea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a:solidFill>
                  <a:srgbClr val="000000"/>
                </a:solidFill>
                <a:latin typeface="Times New Roman" panose="02020603050405020304" pitchFamily="18" charset="0"/>
                <a:ea typeface="Times New Roman" panose="02020603050405020304" pitchFamily="18" charset="0"/>
              </a:rPr>
              <a:t>A.Miêu tả</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800" dirty="0" smtClean="0">
                <a:solidFill>
                  <a:srgbClr val="000000"/>
                </a:solidFill>
                <a:latin typeface="Times New Roman" panose="02020603050405020304" pitchFamily="18" charset="0"/>
                <a:ea typeface="Times New Roman" panose="02020603050405020304" pitchFamily="18" charset="0"/>
              </a:rPr>
              <a:t>C. </a:t>
            </a:r>
            <a:r>
              <a:rPr lang="en-US" sz="2800" dirty="0" err="1">
                <a:solidFill>
                  <a:srgbClr val="000000"/>
                </a:solidFill>
                <a:latin typeface="Times New Roman" panose="02020603050405020304" pitchFamily="18" charset="0"/>
                <a:ea typeface="Times New Roman" panose="02020603050405020304" pitchFamily="18" charset="0"/>
              </a:rPr>
              <a:t>Kể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chuyện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hợp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miêu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biểu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cảm</a:t>
            </a:r>
            <a:r>
              <a:rPr lang="en-US" sz="2800" dirty="0" smtClean="0">
                <a:solidFill>
                  <a:srgbClr val="000000"/>
                </a:solidFill>
                <a:latin typeface="Times New Roman" panose="02020603050405020304" pitchFamily="18" charset="0"/>
                <a:ea typeface="Times New Roman" panose="02020603050405020304" pitchFamily="18" charset="0"/>
              </a:rPr>
              <a:t>.</a:t>
            </a:r>
            <a:endParaRPr kumimoji="0" lang="vi-VN" sz="2800" b="0" i="0" strike="noStrike" kern="1200" cap="none" spc="0" normalizeH="0" baseline="0" noProof="0" dirty="0">
              <a:ln>
                <a:noFill/>
              </a:ln>
              <a:solidFill>
                <a:prstClr val="black"/>
              </a:solidFill>
              <a:effectLst/>
              <a:uLnTx/>
              <a:uFillTx/>
              <a:latin typeface="Arial" panose="020B0604020202020204" pitchFamily="34" charset="0"/>
            </a:endParaRPr>
          </a:p>
        </p:txBody>
      </p:sp>
      <p:sp>
        <p:nvSpPr>
          <p:cNvPr id="43" name="Rectangle 42"/>
          <p:cNvSpPr/>
          <p:nvPr/>
        </p:nvSpPr>
        <p:spPr>
          <a:xfrm>
            <a:off x="1110220" y="2801540"/>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a:solidFill>
                  <a:srgbClr val="000000"/>
                </a:solidFill>
                <a:latin typeface="Times New Roman" panose="02020603050405020304" pitchFamily="18" charset="0"/>
                <a:ea typeface="Times New Roman" panose="02020603050405020304" pitchFamily="18" charset="0"/>
              </a:rPr>
              <a:t>B. Tự sự</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 name="Rectangle 43"/>
          <p:cNvSpPr/>
          <p:nvPr/>
        </p:nvSpPr>
        <p:spPr>
          <a:xfrm>
            <a:off x="6130615" y="2797309"/>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dirty="0" smtClean="0">
                <a:solidFill>
                  <a:srgbClr val="000000"/>
                </a:solidFill>
                <a:latin typeface="Times New Roman" panose="02020603050405020304" pitchFamily="18" charset="0"/>
                <a:ea typeface="Times New Roman" panose="02020603050405020304" pitchFamily="18" charset="0"/>
              </a:rPr>
              <a:t>D. </a:t>
            </a:r>
            <a:r>
              <a:rPr lang="en-US" sz="3200" dirty="0" err="1">
                <a:solidFill>
                  <a:srgbClr val="000000"/>
                </a:solidFill>
                <a:latin typeface="Times New Roman" panose="02020603050405020304" pitchFamily="18" charset="0"/>
                <a:ea typeface="Times New Roman" panose="02020603050405020304" pitchFamily="18" charset="0"/>
              </a:rPr>
              <a:t>Thuyết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smtClean="0">
                <a:solidFill>
                  <a:srgbClr val="000000"/>
                </a:solidFill>
                <a:latin typeface="Times New Roman" panose="02020603050405020304" pitchFamily="18" charset="0"/>
                <a:ea typeface="Times New Roman" panose="02020603050405020304" pitchFamily="18" charset="0"/>
              </a:rPr>
              <a:t>minh</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1296" y="2815264"/>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181799" y="2829118"/>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2026493"/>
            <a:ext cx="804742" cy="643793"/>
          </a:xfrm>
          <a:prstGeom prst="rect">
            <a:avLst/>
          </a:prstGeom>
        </p:spPr>
      </p:pic>
      <p:sp>
        <p:nvSpPr>
          <p:cNvPr id="2" name="TextBox 1"/>
          <p:cNvSpPr txBox="1"/>
          <p:nvPr/>
        </p:nvSpPr>
        <p:spPr>
          <a:xfrm>
            <a:off x="10181799" y="6562165"/>
            <a:ext cx="2010201"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7200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753654" y="189141"/>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err="1">
                <a:solidFill>
                  <a:srgbClr val="0070C0"/>
                </a:solidFill>
                <a:latin typeface="Times New Roman" panose="02020603050405020304" pitchFamily="18" charset="0"/>
                <a:ea typeface="Times New Roman" panose="02020603050405020304" pitchFamily="18" charset="0"/>
              </a:rPr>
              <a:t>Câu</a:t>
            </a:r>
            <a:r>
              <a:rPr lang="en-US" sz="2800" b="1" dirty="0">
                <a:solidFill>
                  <a:srgbClr val="0070C0"/>
                </a:solidFill>
                <a:latin typeface="Times New Roman" panose="02020603050405020304" pitchFamily="18" charset="0"/>
                <a:ea typeface="Times New Roman" panose="02020603050405020304" pitchFamily="18" charset="0"/>
              </a:rPr>
              <a:t> 8: </a:t>
            </a:r>
            <a:r>
              <a:rPr lang="en-US" sz="2800" b="1" dirty="0" err="1">
                <a:solidFill>
                  <a:srgbClr val="0070C0"/>
                </a:solidFill>
                <a:latin typeface="Times New Roman" panose="02020603050405020304" pitchFamily="18" charset="0"/>
                <a:ea typeface="Times New Roman" panose="02020603050405020304" pitchFamily="18" charset="0"/>
              </a:rPr>
              <a:t>Bài</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thơ</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Đêm</a:t>
            </a:r>
            <a:r>
              <a:rPr lang="en-US" sz="2800" b="1" i="1" dirty="0">
                <a:solidFill>
                  <a:srgbClr val="0070C0"/>
                </a:solidFill>
                <a:latin typeface="Times New Roman" panose="02020603050405020304" pitchFamily="18" charset="0"/>
                <a:ea typeface="Times New Roman" panose="02020603050405020304" pitchFamily="18" charset="0"/>
              </a:rPr>
              <a:t> nay </a:t>
            </a:r>
            <a:r>
              <a:rPr lang="en-US" sz="2800" b="1" i="1" dirty="0" err="1">
                <a:solidFill>
                  <a:srgbClr val="0070C0"/>
                </a:solidFill>
                <a:latin typeface="Times New Roman" panose="02020603050405020304" pitchFamily="18" charset="0"/>
                <a:ea typeface="Times New Roman" panose="02020603050405020304" pitchFamily="18" charset="0"/>
              </a:rPr>
              <a:t>Bác</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không</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ngủ</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thể</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hiện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điều</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gì</a:t>
            </a:r>
            <a:r>
              <a:rPr lang="en-US" sz="2800" b="1" dirty="0">
                <a:solidFill>
                  <a:srgbClr val="0070C0"/>
                </a:solidFill>
                <a:latin typeface="Times New Roman" panose="02020603050405020304" pitchFamily="18" charset="0"/>
                <a:ea typeface="Times New Roman" panose="02020603050405020304" pitchFamily="18" charset="0"/>
              </a:rPr>
              <a:t> ở </a:t>
            </a:r>
            <a:r>
              <a:rPr lang="en-US" sz="2800" b="1" dirty="0" err="1">
                <a:solidFill>
                  <a:srgbClr val="0070C0"/>
                </a:solidFill>
                <a:latin typeface="Times New Roman" panose="02020603050405020304" pitchFamily="18" charset="0"/>
                <a:ea typeface="Times New Roman" panose="02020603050405020304" pitchFamily="18" charset="0"/>
              </a:rPr>
              <a:t>tác</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giả</a:t>
            </a:r>
            <a:r>
              <a:rPr lang="en-US" sz="2800" b="1" dirty="0">
                <a:solidFill>
                  <a:srgbClr val="0070C0"/>
                </a:solidFill>
                <a:latin typeface="Times New Roman" panose="02020603050405020304" pitchFamily="18" charset="0"/>
                <a:ea typeface="Times New Roman" panose="02020603050405020304" pitchFamily="18" charset="0"/>
              </a:rPr>
              <a:t>?</a:t>
            </a:r>
            <a:r>
              <a:rPr lang="en-US" sz="2400" b="1" dirty="0">
                <a:solidFill>
                  <a:srgbClr val="0070C0"/>
                </a:solidFill>
                <a:latin typeface="Times New Roman" panose="02020603050405020304" pitchFamily="18" charset="0"/>
                <a:ea typeface="Times New Roman" panose="02020603050405020304" pitchFamily="18" charset="0"/>
              </a:rPr>
              <a:t/>
            </a:r>
            <a:br>
              <a:rPr lang="en-US" sz="2400" b="1" dirty="0">
                <a:solidFill>
                  <a:srgbClr val="0070C0"/>
                </a:solidFill>
                <a:latin typeface="Times New Roman" panose="02020603050405020304" pitchFamily="18" charset="0"/>
                <a:ea typeface="Times New Roman" panose="02020603050405020304" pitchFamily="18" charset="0"/>
              </a:rPr>
            </a:b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dirty="0">
                <a:solidFill>
                  <a:srgbClr val="000000"/>
                </a:solidFill>
                <a:latin typeface="Times New Roman" panose="02020603050405020304" pitchFamily="18" charset="0"/>
                <a:ea typeface="Times New Roman" panose="02020603050405020304" pitchFamily="18" charset="0"/>
              </a:rPr>
              <a:t>A. </a:t>
            </a:r>
            <a:r>
              <a:rPr lang="en-US" sz="2800" dirty="0" err="1">
                <a:solidFill>
                  <a:srgbClr val="000000"/>
                </a:solidFill>
                <a:latin typeface="Times New Roman" panose="02020603050405020304" pitchFamily="18" charset="0"/>
                <a:ea typeface="Times New Roman" panose="02020603050405020304" pitchFamily="18" charset="0"/>
              </a:rPr>
              <a:t>Tình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cảm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yêu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kính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cảm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phục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đối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Bác</a:t>
            </a:r>
            <a:r>
              <a:rPr lang="en-US" sz="2800" dirty="0" smtClean="0">
                <a:solidFill>
                  <a:srgbClr val="000000"/>
                </a:solidFill>
                <a:latin typeface="Times New Roman" panose="02020603050405020304" pitchFamily="18" charset="0"/>
                <a:ea typeface="Times New Roman" panose="02020603050405020304" pitchFamily="18" charset="0"/>
              </a:rPr>
              <a:t>.</a:t>
            </a:r>
            <a:endParaRPr kumimoji="0" lang="vi-VN" sz="2800" b="0" i="0" strike="noStrike" kern="1200" cap="none" spc="0" normalizeH="0" baseline="0" noProof="0" dirty="0">
              <a:ln>
                <a:noFill/>
              </a:ln>
              <a:solidFill>
                <a:prstClr val="black"/>
              </a:solidFill>
              <a:effectLst/>
              <a:uLnTx/>
              <a:uFillTx/>
              <a:latin typeface="Arial" panose="020B0604020202020204" pitchFamily="34"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800" dirty="0">
                <a:solidFill>
                  <a:srgbClr val="000000"/>
                </a:solidFill>
                <a:latin typeface="Times New Roman" panose="02020603050405020304" pitchFamily="18" charset="0"/>
                <a:ea typeface="Times New Roman" panose="02020603050405020304" pitchFamily="18" charset="0"/>
              </a:rPr>
              <a:t>B. </a:t>
            </a:r>
            <a:r>
              <a:rPr lang="en-US" sz="2800" dirty="0" err="1">
                <a:solidFill>
                  <a:srgbClr val="000000"/>
                </a:solidFill>
                <a:latin typeface="Times New Roman" panose="02020603050405020304" pitchFamily="18" charset="0"/>
                <a:ea typeface="Times New Roman" panose="02020603050405020304" pitchFamily="18" charset="0"/>
              </a:rPr>
              <a:t>Tâm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trạng</a:t>
            </a:r>
            <a:r>
              <a:rPr lang="en-US" sz="2800" dirty="0">
                <a:solidFill>
                  <a:srgbClr val="000000"/>
                </a:solidFill>
                <a:latin typeface="Times New Roman" panose="02020603050405020304" pitchFamily="18" charset="0"/>
                <a:ea typeface="Times New Roman" panose="02020603050405020304" pitchFamily="18" charset="0"/>
              </a:rPr>
              <a:t> lo </a:t>
            </a:r>
            <a:r>
              <a:rPr lang="en-US" sz="2800" dirty="0" err="1">
                <a:solidFill>
                  <a:srgbClr val="000000"/>
                </a:solidFill>
                <a:latin typeface="Times New Roman" panose="02020603050405020304" pitchFamily="18" charset="0"/>
                <a:ea typeface="Times New Roman" panose="02020603050405020304" pitchFamily="18" charset="0"/>
              </a:rPr>
              <a:t>lắng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chiến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dịch</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800" dirty="0">
                <a:solidFill>
                  <a:srgbClr val="000000"/>
                </a:solidFill>
                <a:latin typeface="Times New Roman" panose="02020603050405020304" pitchFamily="18" charset="0"/>
                <a:ea typeface="Times New Roman" panose="02020603050405020304" pitchFamily="18" charset="0"/>
              </a:rPr>
              <a:t>C. </a:t>
            </a:r>
            <a:r>
              <a:rPr lang="en-US" sz="2800" dirty="0" err="1">
                <a:solidFill>
                  <a:srgbClr val="000000"/>
                </a:solidFill>
                <a:latin typeface="Times New Roman" panose="02020603050405020304" pitchFamily="18" charset="0"/>
                <a:ea typeface="Times New Roman" panose="02020603050405020304" pitchFamily="18" charset="0"/>
              </a:rPr>
              <a:t>Tinh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thần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yêu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yêu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quê</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hương</a:t>
            </a:r>
            <a:r>
              <a:rPr lang="en-US" sz="2800" dirty="0" smtClean="0">
                <a:solidFill>
                  <a:srgbClr val="000000"/>
                </a:solidFill>
                <a:latin typeface="Times New Roman" panose="02020603050405020304" pitchFamily="18" charset="0"/>
                <a:ea typeface="Times New Roman" panose="02020603050405020304" pitchFamily="18" charset="0"/>
              </a:rPr>
              <a:t>.</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800" dirty="0">
                <a:solidFill>
                  <a:srgbClr val="000000"/>
                </a:solidFill>
                <a:latin typeface="Times New Roman" panose="02020603050405020304" pitchFamily="18" charset="0"/>
                <a:ea typeface="Times New Roman" panose="02020603050405020304" pitchFamily="18" charset="0"/>
              </a:rPr>
              <a:t>D. </a:t>
            </a:r>
            <a:r>
              <a:rPr lang="en-US" sz="2800" dirty="0" err="1">
                <a:solidFill>
                  <a:srgbClr val="000000"/>
                </a:solidFill>
                <a:latin typeface="Times New Roman" panose="02020603050405020304" pitchFamily="18" charset="0"/>
                <a:ea typeface="Times New Roman" panose="02020603050405020304" pitchFamily="18" charset="0"/>
              </a:rPr>
              <a:t>Tinh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thần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vì</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đồng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đội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đồng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chí</a:t>
            </a:r>
            <a:r>
              <a:rPr lang="en-US" sz="2800" dirty="0" smtClean="0">
                <a:solidFill>
                  <a:srgbClr val="000000"/>
                </a:solidFill>
                <a:latin typeface="Times New Roman" panose="02020603050405020304" pitchFamily="18" charset="0"/>
                <a:ea typeface="Times New Roman" panose="02020603050405020304" pitchFamily="18" charset="0"/>
              </a:rPr>
              <a:t>.</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1974821"/>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Tree>
    <p:extLst>
      <p:ext uri="{BB962C8B-B14F-4D97-AF65-F5344CB8AC3E}">
        <p14:creationId xmlns:p14="http://schemas.microsoft.com/office/powerpoint/2010/main" val="1886875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07000"/>
              </a:lnSpc>
              <a:tabLst>
                <a:tab pos="180340" algn="l"/>
                <a:tab pos="1620520" algn="l"/>
                <a:tab pos="3060700" algn="l"/>
                <a:tab pos="4500880" algn="l"/>
              </a:tabLst>
            </a:pPr>
            <a:r>
              <a:rPr lang="en-US" sz="2800" b="1">
                <a:solidFill>
                  <a:srgbClr val="0070C0"/>
                </a:solidFill>
                <a:latin typeface="Times New Roman" panose="02020603050405020304" pitchFamily="18" charset="0"/>
                <a:ea typeface="Times New Roman" panose="02020603050405020304" pitchFamily="18" charset="0"/>
              </a:rPr>
              <a:t>Câu 9: Nhân vật trung tâm trong bài thơ là ai ?</a:t>
            </a:r>
            <a:br>
              <a:rPr lang="en-US" sz="2800" b="1">
                <a:solidFill>
                  <a:srgbClr val="0070C0"/>
                </a:solidFill>
                <a:latin typeface="Times New Roman" panose="02020603050405020304" pitchFamily="18" charset="0"/>
                <a:ea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dirty="0">
                <a:solidFill>
                  <a:srgbClr val="000000"/>
                </a:solidFill>
                <a:latin typeface="Times New Roman" panose="02020603050405020304" pitchFamily="18" charset="0"/>
                <a:ea typeface="Times New Roman" panose="02020603050405020304" pitchFamily="18" charset="0"/>
              </a:rPr>
              <a:t>A. </a:t>
            </a:r>
            <a:r>
              <a:rPr lang="en-US" sz="3200" dirty="0" err="1">
                <a:solidFill>
                  <a:srgbClr val="000000"/>
                </a:solidFill>
                <a:latin typeface="Times New Roman" panose="02020603050405020304" pitchFamily="18" charset="0"/>
                <a:ea typeface="Times New Roman" panose="02020603050405020304" pitchFamily="18" charset="0"/>
              </a:rPr>
              <a:t>Anh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đội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smtClean="0">
                <a:solidFill>
                  <a:srgbClr val="000000"/>
                </a:solidFill>
                <a:latin typeface="Times New Roman" panose="02020603050405020304" pitchFamily="18" charset="0"/>
                <a:ea typeface="Times New Roman" panose="02020603050405020304" pitchFamily="18" charset="0"/>
              </a:rPr>
              <a:t>viên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dirty="0">
                <a:solidFill>
                  <a:srgbClr val="000000"/>
                </a:solidFill>
                <a:latin typeface="Times New Roman" panose="02020603050405020304" pitchFamily="18" charset="0"/>
                <a:ea typeface="Times New Roman" panose="02020603050405020304" pitchFamily="18" charset="0"/>
              </a:rPr>
              <a:t>B. </a:t>
            </a:r>
            <a:r>
              <a:rPr lang="en-US" sz="3200" dirty="0" err="1">
                <a:solidFill>
                  <a:srgbClr val="000000"/>
                </a:solidFill>
                <a:latin typeface="Times New Roman" panose="02020603050405020304" pitchFamily="18" charset="0"/>
                <a:ea typeface="Times New Roman" panose="02020603050405020304" pitchFamily="18" charset="0"/>
              </a:rPr>
              <a:t>Đoàn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dân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smtClean="0">
                <a:solidFill>
                  <a:srgbClr val="000000"/>
                </a:solidFill>
                <a:latin typeface="Times New Roman" panose="02020603050405020304" pitchFamily="18" charset="0"/>
                <a:ea typeface="Times New Roman" panose="02020603050405020304" pitchFamily="18" charset="0"/>
              </a:rPr>
              <a:t>công</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dirty="0" smtClean="0">
                <a:solidFill>
                  <a:srgbClr val="000000"/>
                </a:solidFill>
                <a:latin typeface="Times New Roman" panose="02020603050405020304" pitchFamily="18" charset="0"/>
                <a:ea typeface="Times New Roman" panose="02020603050405020304" pitchFamily="18" charset="0"/>
              </a:rPr>
              <a:t>C. </a:t>
            </a:r>
            <a:r>
              <a:rPr lang="en-US" sz="3200" dirty="0" err="1">
                <a:solidFill>
                  <a:srgbClr val="000000"/>
                </a:solidFill>
                <a:latin typeface="Times New Roman" panose="02020603050405020304" pitchFamily="18" charset="0"/>
                <a:ea typeface="Times New Roman" panose="02020603050405020304" pitchFamily="18" charset="0"/>
              </a:rPr>
              <a:t>Bác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smtClean="0">
                <a:solidFill>
                  <a:srgbClr val="000000"/>
                </a:solidFill>
                <a:latin typeface="Times New Roman" panose="02020603050405020304" pitchFamily="18" charset="0"/>
                <a:ea typeface="Times New Roman" panose="02020603050405020304" pitchFamily="18" charset="0"/>
              </a:rPr>
              <a:t>Hồ</a:t>
            </a:r>
            <a:endParaRPr kumimoji="0" lang="vi-VN" sz="3200" b="0" i="0" strike="noStrike" kern="1200" cap="none" spc="0" normalizeH="0" baseline="0" noProof="0" dirty="0">
              <a:ln>
                <a:noFill/>
              </a:ln>
              <a:solidFill>
                <a:prstClr val="black"/>
              </a:solidFill>
              <a:effectLst/>
              <a:uLnTx/>
              <a:uFillTx/>
              <a:latin typeface="Arial" panose="020B0604020202020204" pitchFamily="34" charset="0"/>
            </a:endParaRPr>
          </a:p>
        </p:txBody>
      </p:sp>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dirty="0" smtClean="0">
                <a:solidFill>
                  <a:srgbClr val="000000"/>
                </a:solidFill>
                <a:latin typeface="Times New Roman" panose="02020603050405020304" pitchFamily="18" charset="0"/>
                <a:ea typeface="Times New Roman" panose="02020603050405020304" pitchFamily="18" charset="0"/>
              </a:rPr>
              <a:t>D. </a:t>
            </a:r>
            <a:r>
              <a:rPr lang="en-US" sz="3200" dirty="0" err="1">
                <a:solidFill>
                  <a:srgbClr val="000000"/>
                </a:solidFill>
                <a:latin typeface="Times New Roman" panose="02020603050405020304" pitchFamily="18" charset="0"/>
                <a:ea typeface="Times New Roman" panose="02020603050405020304" pitchFamily="18" charset="0"/>
              </a:rPr>
              <a:t>Anh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đội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viên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và</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Bác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smtClean="0">
                <a:solidFill>
                  <a:srgbClr val="000000"/>
                </a:solidFill>
                <a:latin typeface="Times New Roman" panose="02020603050405020304" pitchFamily="18" charset="0"/>
                <a:ea typeface="Times New Roman" panose="02020603050405020304" pitchFamily="18" charset="0"/>
              </a:rPr>
              <a:t>Hồ</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2482" y="2902112"/>
            <a:ext cx="804536" cy="64362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04821" y="2026493"/>
            <a:ext cx="732592" cy="643793"/>
          </a:xfrm>
          <a:prstGeom prst="rect">
            <a:avLst/>
          </a:prstGeom>
        </p:spPr>
      </p:pic>
      <p:sp>
        <p:nvSpPr>
          <p:cNvPr id="2" name="TextBox 1"/>
          <p:cNvSpPr txBox="1"/>
          <p:nvPr/>
        </p:nvSpPr>
        <p:spPr>
          <a:xfrm>
            <a:off x="10232671" y="6589059"/>
            <a:ext cx="1959329"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134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07000"/>
              </a:lnSpc>
              <a:tabLst>
                <a:tab pos="180340" algn="l"/>
                <a:tab pos="1620520" algn="l"/>
                <a:tab pos="3060700" algn="l"/>
                <a:tab pos="4500880" algn="l"/>
              </a:tabLst>
            </a:pPr>
            <a:r>
              <a:rPr lang="en-US" sz="3200" b="1" dirty="0" err="1">
                <a:solidFill>
                  <a:srgbClr val="0070C0"/>
                </a:solidFill>
                <a:latin typeface="Times New Roman" panose="02020603050405020304" pitchFamily="18" charset="0"/>
                <a:ea typeface="Times New Roman" panose="02020603050405020304" pitchFamily="18" charset="0"/>
              </a:rPr>
              <a:t>Câu</a:t>
            </a:r>
            <a:r>
              <a:rPr lang="en-US" sz="3200" b="1" dirty="0">
                <a:solidFill>
                  <a:srgbClr val="0070C0"/>
                </a:solidFill>
                <a:latin typeface="Times New Roman" panose="02020603050405020304" pitchFamily="18" charset="0"/>
                <a:ea typeface="Times New Roman" panose="02020603050405020304" pitchFamily="18" charset="0"/>
              </a:rPr>
              <a:t> 10: </a:t>
            </a:r>
            <a:r>
              <a:rPr lang="en-US" sz="3200" b="1" dirty="0" err="1">
                <a:solidFill>
                  <a:srgbClr val="0070C0"/>
                </a:solidFill>
                <a:latin typeface="Times New Roman" panose="02020603050405020304" pitchFamily="18" charset="0"/>
                <a:ea typeface="Times New Roman" panose="02020603050405020304" pitchFamily="18" charset="0"/>
              </a:rPr>
              <a:t>Hình</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ảnh</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bác</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Hồ</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được</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miêu</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tả</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thông</a:t>
            </a:r>
            <a:r>
              <a:rPr lang="en-US" sz="3200" b="1" dirty="0">
                <a:solidFill>
                  <a:srgbClr val="0070C0"/>
                </a:solidFill>
                <a:latin typeface="Times New Roman" panose="02020603050405020304" pitchFamily="18" charset="0"/>
                <a:ea typeface="Times New Roman" panose="02020603050405020304" pitchFamily="18" charset="0"/>
              </a:rPr>
              <a:t> qua </a:t>
            </a:r>
            <a:r>
              <a:rPr lang="en-US" sz="3200" b="1" dirty="0" err="1">
                <a:solidFill>
                  <a:srgbClr val="0070C0"/>
                </a:solidFill>
                <a:latin typeface="Times New Roman" panose="02020603050405020304" pitchFamily="18" charset="0"/>
                <a:ea typeface="Times New Roman" panose="02020603050405020304" pitchFamily="18" charset="0"/>
              </a:rPr>
              <a:t>các</a:t>
            </a:r>
            <a:r>
              <a:rPr lang="en-US" sz="3200" b="1" dirty="0">
                <a:solidFill>
                  <a:srgbClr val="0070C0"/>
                </a:solidFill>
                <a:latin typeface="Times New Roman" panose="02020603050405020304" pitchFamily="18" charset="0"/>
                <a:ea typeface="Times New Roman" panose="02020603050405020304" pitchFamily="18" charset="0"/>
              </a:rPr>
              <a:t> chi </a:t>
            </a:r>
            <a:r>
              <a:rPr lang="en-US" sz="3200" b="1" dirty="0" err="1">
                <a:solidFill>
                  <a:srgbClr val="0070C0"/>
                </a:solidFill>
                <a:latin typeface="Times New Roman" panose="02020603050405020304" pitchFamily="18" charset="0"/>
                <a:ea typeface="Times New Roman" panose="02020603050405020304" pitchFamily="18" charset="0"/>
              </a:rPr>
              <a:t>tiết</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nào</a:t>
            </a:r>
            <a:r>
              <a:rPr lang="en-US" sz="3200" b="1" dirty="0" smtClean="0">
                <a:solidFill>
                  <a:srgbClr val="0070C0"/>
                </a:solidFill>
                <a:latin typeface="Times New Roman" panose="02020603050405020304" pitchFamily="18" charset="0"/>
                <a:ea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800" dirty="0">
                <a:solidFill>
                  <a:srgbClr val="000000"/>
                </a:solidFill>
                <a:latin typeface="Times New Roman" panose="02020603050405020304" pitchFamily="18" charset="0"/>
                <a:ea typeface="Times New Roman" panose="02020603050405020304" pitchFamily="18" charset="0"/>
              </a:rPr>
              <a:t>A. </a:t>
            </a:r>
            <a:r>
              <a:rPr lang="en-US" sz="2800" dirty="0" err="1">
                <a:solidFill>
                  <a:srgbClr val="000000"/>
                </a:solidFill>
                <a:latin typeface="Times New Roman" panose="02020603050405020304" pitchFamily="18" charset="0"/>
                <a:ea typeface="Times New Roman" panose="02020603050405020304" pitchFamily="18" charset="0"/>
              </a:rPr>
              <a:t>Vẻ</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mặt</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dáng</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hình</a:t>
            </a:r>
            <a:r>
              <a:rPr lang="en-US" sz="2800" dirty="0" smtClean="0">
                <a:solidFill>
                  <a:srgbClr val="000000"/>
                </a:solidFill>
                <a:latin typeface="Times New Roman" panose="02020603050405020304" pitchFamily="18" charset="0"/>
                <a:ea typeface="Times New Roman" panose="02020603050405020304" pitchFamily="18" charset="0"/>
              </a:rPr>
              <a:t>.</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800" dirty="0">
                <a:solidFill>
                  <a:srgbClr val="000000"/>
                </a:solidFill>
                <a:latin typeface="Times New Roman" panose="02020603050405020304" pitchFamily="18" charset="0"/>
                <a:ea typeface="Times New Roman" panose="02020603050405020304" pitchFamily="18" charset="0"/>
              </a:rPr>
              <a:t>B. </a:t>
            </a:r>
            <a:r>
              <a:rPr lang="en-US" sz="2800" dirty="0" err="1">
                <a:solidFill>
                  <a:srgbClr val="000000"/>
                </a:solidFill>
                <a:latin typeface="Times New Roman" panose="02020603050405020304" pitchFamily="18" charset="0"/>
                <a:ea typeface="Times New Roman" panose="02020603050405020304" pitchFamily="18" charset="0"/>
              </a:rPr>
              <a:t>Cử</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chỉ</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hành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động</a:t>
            </a:r>
            <a:r>
              <a:rPr lang="en-US" sz="2800" dirty="0" smtClean="0">
                <a:solidFill>
                  <a:srgbClr val="000000"/>
                </a:solidFill>
                <a:latin typeface="Times New Roman" panose="02020603050405020304" pitchFamily="18" charset="0"/>
                <a:ea typeface="Times New Roman" panose="02020603050405020304" pitchFamily="18" charset="0"/>
              </a:rPr>
              <a:t>.</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800" dirty="0">
                <a:solidFill>
                  <a:srgbClr val="000000"/>
                </a:solidFill>
                <a:latin typeface="Times New Roman" panose="02020603050405020304" pitchFamily="18" charset="0"/>
                <a:ea typeface="Times New Roman" panose="02020603050405020304" pitchFamily="18" charset="0"/>
              </a:rPr>
              <a:t>C. </a:t>
            </a:r>
            <a:r>
              <a:rPr lang="en-US" sz="2800" dirty="0" err="1">
                <a:solidFill>
                  <a:srgbClr val="000000"/>
                </a:solidFill>
                <a:latin typeface="Times New Roman" panose="02020603050405020304" pitchFamily="18" charset="0"/>
                <a:ea typeface="Times New Roman" panose="02020603050405020304" pitchFamily="18" charset="0"/>
              </a:rPr>
              <a:t>Lời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nói</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vẻ</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mặt</a:t>
            </a:r>
            <a:r>
              <a:rPr lang="en-US" sz="2800" dirty="0" smtClean="0">
                <a:solidFill>
                  <a:srgbClr val="000000"/>
                </a:solidFill>
                <a:latin typeface="Times New Roman" panose="02020603050405020304" pitchFamily="18" charset="0"/>
                <a:ea typeface="Times New Roman" panose="02020603050405020304" pitchFamily="18" charset="0"/>
              </a:rPr>
              <a:t>.</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vi-VN" sz="2800" dirty="0">
                <a:solidFill>
                  <a:srgbClr val="000000"/>
                </a:solidFill>
                <a:latin typeface="Times New Roman" panose="02020603050405020304" pitchFamily="18" charset="0"/>
                <a:ea typeface="Times New Roman" panose="02020603050405020304" pitchFamily="18" charset="0"/>
              </a:rPr>
              <a:t>D. Dáng vẻ, hành động, lời </a:t>
            </a:r>
            <a:r>
              <a:rPr lang="vi-VN" sz="2800" dirty="0" smtClean="0">
                <a:solidFill>
                  <a:srgbClr val="000000"/>
                </a:solidFill>
                <a:latin typeface="Times New Roman" panose="02020603050405020304" pitchFamily="18" charset="0"/>
                <a:ea typeface="Times New Roman" panose="02020603050405020304" pitchFamily="18" charset="0"/>
              </a:rPr>
              <a:t>nói</a:t>
            </a:r>
            <a:r>
              <a:rPr lang="en-US" sz="2800" dirty="0" smtClean="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4614" y="2902112"/>
            <a:ext cx="732404" cy="64362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176692" y="2914298"/>
            <a:ext cx="804742" cy="643793"/>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04821" y="2026493"/>
            <a:ext cx="732592" cy="643793"/>
          </a:xfrm>
          <a:prstGeom prst="rect">
            <a:avLst/>
          </a:prstGeom>
        </p:spPr>
      </p:pic>
      <p:sp>
        <p:nvSpPr>
          <p:cNvPr id="3" name="TextBox 2"/>
          <p:cNvSpPr txBox="1"/>
          <p:nvPr/>
        </p:nvSpPr>
        <p:spPr>
          <a:xfrm>
            <a:off x="10232671" y="6521824"/>
            <a:ext cx="1959329"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5423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8508"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92100" algn="l" defTabSz="91440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Văn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bản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1: ĐÊM NAY BÁC KHÔNG NGỦ </a:t>
            </a:r>
            <a:endPar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Segoe UI" panose="020B0502040204020203" pitchFamily="34" charset="0"/>
              <a:cs typeface="+mn-cs"/>
            </a:endParaRPr>
          </a:p>
          <a:p>
            <a:pPr marL="0" marR="0" lvl="0" indent="292100" algn="l" defTabSz="91440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Minh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Huệ</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14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4980921" y="911497"/>
            <a:ext cx="224285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smtClean="0">
                <a:solidFill>
                  <a:srgbClr val="0D0D0D"/>
                </a:solidFill>
                <a:latin typeface="Times New Roman" panose="02020603050405020304" pitchFamily="18" charset="0"/>
                <a:ea typeface="Times New Roman" panose="02020603050405020304" pitchFamily="18" charset="0"/>
              </a:rPr>
              <a:t>LUYỆN TẬP</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685800" y="1522013"/>
            <a:ext cx="4380623" cy="587853"/>
          </a:xfrm>
          <a:prstGeom prst="rect">
            <a:avLst/>
          </a:prstGeom>
        </p:spPr>
        <p:txBody>
          <a:bodyPr wrap="none">
            <a:spAutoFit/>
          </a:bodyPr>
          <a:lstStyle/>
          <a:p>
            <a:pPr marR="30480" algn="just">
              <a:lnSpc>
                <a:spcPct val="115000"/>
              </a:lnSpc>
              <a:spcAft>
                <a:spcPts val="1200"/>
              </a:spcAft>
            </a:pPr>
            <a:r>
              <a:rPr lang="en-US" sz="2800" b="1" dirty="0" err="1">
                <a:solidFill>
                  <a:srgbClr val="0070C0"/>
                </a:solidFill>
                <a:latin typeface="Times New Roman" panose="02020603050405020304" pitchFamily="18" charset="0"/>
                <a:ea typeface="Times New Roman" panose="02020603050405020304" pitchFamily="18" charset="0"/>
              </a:rPr>
              <a:t>Câu</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hỏi</a:t>
            </a:r>
            <a:r>
              <a:rPr lang="en-US" sz="2800" b="1" dirty="0">
                <a:solidFill>
                  <a:srgbClr val="0070C0"/>
                </a:solidFill>
                <a:latin typeface="Times New Roman" panose="02020603050405020304" pitchFamily="18" charset="0"/>
                <a:ea typeface="Times New Roman" panose="02020603050405020304" pitchFamily="18" charset="0"/>
              </a:rPr>
              <a:t> 6 (</a:t>
            </a:r>
            <a:r>
              <a:rPr lang="en-US" sz="2800" b="1" dirty="0" err="1">
                <a:solidFill>
                  <a:srgbClr val="0070C0"/>
                </a:solidFill>
                <a:latin typeface="Times New Roman" panose="02020603050405020304" pitchFamily="18" charset="0"/>
                <a:ea typeface="Times New Roman" panose="02020603050405020304" pitchFamily="18" charset="0"/>
              </a:rPr>
              <a:t>Trang</a:t>
            </a:r>
            <a:r>
              <a:rPr lang="en-US" sz="2800" b="1" dirty="0">
                <a:solidFill>
                  <a:srgbClr val="0070C0"/>
                </a:solidFill>
                <a:latin typeface="Times New Roman" panose="02020603050405020304" pitchFamily="18" charset="0"/>
                <a:ea typeface="Times New Roman" panose="02020603050405020304" pitchFamily="18" charset="0"/>
              </a:rPr>
              <a:t> 32/SGK):</a:t>
            </a:r>
            <a:endParaRPr lang="en-US" sz="2800" dirty="0">
              <a:effectLst/>
              <a:latin typeface="Times New Roman" panose="02020603050405020304" pitchFamily="18" charset="0"/>
              <a:ea typeface="Times New Roman" panose="02020603050405020304" pitchFamily="18" charset="0"/>
            </a:endParaRPr>
          </a:p>
        </p:txBody>
      </p:sp>
      <p:sp>
        <p:nvSpPr>
          <p:cNvPr id="5" name="Plaque 4"/>
          <p:cNvSpPr/>
          <p:nvPr/>
        </p:nvSpPr>
        <p:spPr>
          <a:xfrm>
            <a:off x="-297778" y="2597445"/>
            <a:ext cx="4380623" cy="747191"/>
          </a:xfrm>
          <a:prstGeom prst="plaque">
            <a:avLst/>
          </a:prstGeom>
          <a:scene3d>
            <a:camera prst="isometricOffAxis2Righ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atin typeface="Times New Roman" panose="02020603050405020304" pitchFamily="18" charset="0"/>
                <a:cs typeface="Times New Roman" panose="02020603050405020304" pitchFamily="18" charset="0"/>
              </a:rPr>
              <a:t>THẢO LUẬN CẶP ĐÔI</a:t>
            </a:r>
            <a:endParaRPr lang="en-US" sz="2800"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rotWithShape="1">
          <a:blip r:embed="rId11"/>
          <a:srcRect l="13304" t="14047" r="14375" b="12562"/>
          <a:stretch/>
        </p:blipFill>
        <p:spPr>
          <a:xfrm>
            <a:off x="1076633" y="3698802"/>
            <a:ext cx="2618190" cy="2656978"/>
          </a:xfrm>
          <a:prstGeom prst="rect">
            <a:avLst/>
          </a:prstGeom>
        </p:spPr>
      </p:pic>
      <p:sp>
        <p:nvSpPr>
          <p:cNvPr id="23" name="Cloud Callout 22"/>
          <p:cNvSpPr/>
          <p:nvPr/>
        </p:nvSpPr>
        <p:spPr>
          <a:xfrm>
            <a:off x="4082845" y="1613745"/>
            <a:ext cx="6742471" cy="3341714"/>
          </a:xfrm>
          <a:prstGeom prst="cloudCallout">
            <a:avLst>
              <a:gd name="adj1" fmla="val -58890"/>
              <a:gd name="adj2" fmla="val 56213"/>
            </a:avLst>
          </a:prstGeom>
        </p:spPr>
        <p:style>
          <a:lnRef idx="2">
            <a:schemeClr val="accent2"/>
          </a:lnRef>
          <a:fillRef idx="1">
            <a:schemeClr val="lt1"/>
          </a:fillRef>
          <a:effectRef idx="0">
            <a:schemeClr val="accent2"/>
          </a:effectRef>
          <a:fontRef idx="minor">
            <a:schemeClr val="dk1"/>
          </a:fontRef>
        </p:style>
        <p:txBody>
          <a:bodyPr rtlCol="0" anchor="ctr"/>
          <a:lstStyle/>
          <a:p>
            <a:pPr>
              <a:lnSpc>
                <a:spcPct val="115000"/>
              </a:lnSpc>
              <a:spcAft>
                <a:spcPts val="0"/>
              </a:spcAft>
              <a:tabLst>
                <a:tab pos="1386840" algn="l"/>
              </a:tabLst>
            </a:pPr>
            <a:r>
              <a:rPr lang="en-US" sz="2800" b="1" i="1" dirty="0">
                <a:latin typeface="Times New Roman" panose="02020603050405020304" pitchFamily="18" charset="0"/>
                <a:ea typeface="MS Mincho"/>
              </a:rPr>
              <a:t>? </a:t>
            </a:r>
            <a:r>
              <a:rPr lang="en-US" sz="2800" b="1" i="1" dirty="0" err="1">
                <a:latin typeface="Times New Roman" panose="02020603050405020304" pitchFamily="18" charset="0"/>
                <a:ea typeface="MS Mincho"/>
              </a:rPr>
              <a:t>Chỉ</a:t>
            </a:r>
            <a:r>
              <a:rPr lang="en-US" sz="2800" b="1" i="1" dirty="0">
                <a:latin typeface="Times New Roman" panose="02020603050405020304" pitchFamily="18" charset="0"/>
                <a:ea typeface="MS Mincho"/>
              </a:rPr>
              <a:t> </a:t>
            </a:r>
            <a:r>
              <a:rPr lang="en-US" sz="2800" b="1" i="1" dirty="0" err="1">
                <a:latin typeface="Times New Roman" panose="02020603050405020304" pitchFamily="18" charset="0"/>
                <a:ea typeface="MS Mincho"/>
              </a:rPr>
              <a:t>ra</a:t>
            </a:r>
            <a:r>
              <a:rPr lang="en-US" sz="2800" b="1" i="1" dirty="0">
                <a:latin typeface="Times New Roman" panose="02020603050405020304" pitchFamily="18" charset="0"/>
                <a:ea typeface="MS Mincho"/>
              </a:rPr>
              <a:t> </a:t>
            </a:r>
            <a:r>
              <a:rPr lang="en-US" sz="2800" b="1" i="1" dirty="0" err="1">
                <a:latin typeface="Times New Roman" panose="02020603050405020304" pitchFamily="18" charset="0"/>
                <a:ea typeface="MS Mincho"/>
              </a:rPr>
              <a:t>sự</a:t>
            </a:r>
            <a:r>
              <a:rPr lang="en-US" sz="2800" b="1" i="1" dirty="0">
                <a:latin typeface="Times New Roman" panose="02020603050405020304" pitchFamily="18" charset="0"/>
                <a:ea typeface="MS Mincho"/>
              </a:rPr>
              <a:t> </a:t>
            </a:r>
            <a:r>
              <a:rPr lang="en-US" sz="2800" b="1" i="1" dirty="0" err="1">
                <a:latin typeface="Times New Roman" panose="02020603050405020304" pitchFamily="18" charset="0"/>
                <a:ea typeface="MS Mincho"/>
              </a:rPr>
              <a:t>giống</a:t>
            </a:r>
            <a:r>
              <a:rPr lang="en-US" sz="2800" b="1" i="1" dirty="0">
                <a:latin typeface="Times New Roman" panose="02020603050405020304" pitchFamily="18" charset="0"/>
                <a:ea typeface="MS Mincho"/>
              </a:rPr>
              <a:t> </a:t>
            </a:r>
            <a:r>
              <a:rPr lang="en-US" sz="2800" b="1" i="1" dirty="0" err="1">
                <a:latin typeface="Times New Roman" panose="02020603050405020304" pitchFamily="18" charset="0"/>
                <a:ea typeface="MS Mincho"/>
              </a:rPr>
              <a:t>nhau</a:t>
            </a:r>
            <a:r>
              <a:rPr lang="en-US" sz="2800" b="1" i="1" dirty="0">
                <a:latin typeface="Times New Roman" panose="02020603050405020304" pitchFamily="18" charset="0"/>
                <a:ea typeface="MS Mincho"/>
              </a:rPr>
              <a:t> </a:t>
            </a:r>
            <a:r>
              <a:rPr lang="en-US" sz="2800" b="1" i="1" dirty="0" err="1">
                <a:latin typeface="Times New Roman" panose="02020603050405020304" pitchFamily="18" charset="0"/>
                <a:ea typeface="MS Mincho"/>
              </a:rPr>
              <a:t>và</a:t>
            </a:r>
            <a:r>
              <a:rPr lang="en-US" sz="2800" b="1" i="1" dirty="0">
                <a:latin typeface="Times New Roman" panose="02020603050405020304" pitchFamily="18" charset="0"/>
                <a:ea typeface="MS Mincho"/>
              </a:rPr>
              <a:t> </a:t>
            </a:r>
            <a:r>
              <a:rPr lang="en-US" sz="2800" b="1" i="1" dirty="0" err="1">
                <a:latin typeface="Times New Roman" panose="02020603050405020304" pitchFamily="18" charset="0"/>
                <a:ea typeface="MS Mincho"/>
              </a:rPr>
              <a:t>khác</a:t>
            </a:r>
            <a:r>
              <a:rPr lang="en-US" sz="2800" b="1" i="1" dirty="0">
                <a:latin typeface="Times New Roman" panose="02020603050405020304" pitchFamily="18" charset="0"/>
                <a:ea typeface="MS Mincho"/>
              </a:rPr>
              <a:t> </a:t>
            </a:r>
            <a:r>
              <a:rPr lang="en-US" sz="2800" b="1" i="1" dirty="0" err="1">
                <a:latin typeface="Times New Roman" panose="02020603050405020304" pitchFamily="18" charset="0"/>
                <a:ea typeface="MS Mincho"/>
              </a:rPr>
              <a:t>nhau</a:t>
            </a:r>
            <a:r>
              <a:rPr lang="en-US" sz="2800" b="1" i="1" dirty="0">
                <a:latin typeface="Times New Roman" panose="02020603050405020304" pitchFamily="18" charset="0"/>
                <a:ea typeface="MS Mincho"/>
              </a:rPr>
              <a:t> </a:t>
            </a:r>
            <a:r>
              <a:rPr lang="en-US" sz="2800" b="1" i="1" dirty="0" err="1">
                <a:latin typeface="Times New Roman" panose="02020603050405020304" pitchFamily="18" charset="0"/>
                <a:ea typeface="MS Mincho"/>
              </a:rPr>
              <a:t>giữa</a:t>
            </a:r>
            <a:r>
              <a:rPr lang="en-US" sz="2800" b="1" i="1" dirty="0">
                <a:latin typeface="Times New Roman" panose="02020603050405020304" pitchFamily="18" charset="0"/>
                <a:ea typeface="MS Mincho"/>
              </a:rPr>
              <a:t> </a:t>
            </a:r>
            <a:r>
              <a:rPr lang="en-US" sz="2800" b="1" i="1" dirty="0" err="1">
                <a:latin typeface="Times New Roman" panose="02020603050405020304" pitchFamily="18" charset="0"/>
                <a:ea typeface="MS Mincho"/>
              </a:rPr>
              <a:t>câu</a:t>
            </a:r>
            <a:r>
              <a:rPr lang="en-US" sz="2800" b="1" i="1" dirty="0">
                <a:latin typeface="Times New Roman" panose="02020603050405020304" pitchFamily="18" charset="0"/>
                <a:ea typeface="MS Mincho"/>
              </a:rPr>
              <a:t> </a:t>
            </a:r>
            <a:r>
              <a:rPr lang="en-US" sz="2800" b="1" i="1" dirty="0" err="1">
                <a:latin typeface="Times New Roman" panose="02020603050405020304" pitchFamily="18" charset="0"/>
                <a:ea typeface="MS Mincho"/>
              </a:rPr>
              <a:t>chuyện</a:t>
            </a:r>
            <a:r>
              <a:rPr lang="en-US" sz="2800" b="1" i="1" dirty="0">
                <a:latin typeface="Times New Roman" panose="02020603050405020304" pitchFamily="18" charset="0"/>
                <a:ea typeface="MS Mincho"/>
              </a:rPr>
              <a:t> </a:t>
            </a:r>
            <a:r>
              <a:rPr lang="en-US" sz="2800" b="1" i="1" dirty="0" err="1">
                <a:latin typeface="Times New Roman" panose="02020603050405020304" pitchFamily="18" charset="0"/>
                <a:ea typeface="MS Mincho"/>
              </a:rPr>
              <a:t>mà</a:t>
            </a:r>
            <a:r>
              <a:rPr lang="en-US" sz="2800" b="1" i="1" dirty="0">
                <a:latin typeface="Times New Roman" panose="02020603050405020304" pitchFamily="18" charset="0"/>
                <a:ea typeface="MS Mincho"/>
              </a:rPr>
              <a:t> </a:t>
            </a:r>
            <a:r>
              <a:rPr lang="en-US" sz="2800" b="1" i="1" dirty="0" err="1">
                <a:latin typeface="Times New Roman" panose="02020603050405020304" pitchFamily="18" charset="0"/>
                <a:ea typeface="MS Mincho"/>
              </a:rPr>
              <a:t>tác</a:t>
            </a:r>
            <a:r>
              <a:rPr lang="en-US" sz="2800" b="1" i="1" dirty="0">
                <a:latin typeface="Times New Roman" panose="02020603050405020304" pitchFamily="18" charset="0"/>
                <a:ea typeface="MS Mincho"/>
              </a:rPr>
              <a:t> </a:t>
            </a:r>
            <a:r>
              <a:rPr lang="en-US" sz="2800" b="1" i="1" dirty="0" err="1">
                <a:latin typeface="Times New Roman" panose="02020603050405020304" pitchFamily="18" charset="0"/>
                <a:ea typeface="MS Mincho"/>
              </a:rPr>
              <a:t>giả</a:t>
            </a:r>
            <a:r>
              <a:rPr lang="en-US" sz="2800" b="1" i="1" dirty="0">
                <a:latin typeface="Times New Roman" panose="02020603050405020304" pitchFamily="18" charset="0"/>
                <a:ea typeface="MS Mincho"/>
              </a:rPr>
              <a:t> Minh </a:t>
            </a:r>
            <a:r>
              <a:rPr lang="en-US" sz="2800" b="1" i="1" dirty="0" err="1">
                <a:latin typeface="Times New Roman" panose="02020603050405020304" pitchFamily="18" charset="0"/>
                <a:ea typeface="MS Mincho"/>
              </a:rPr>
              <a:t>Huệ</a:t>
            </a:r>
            <a:r>
              <a:rPr lang="en-US" sz="2800" b="1" i="1" dirty="0">
                <a:latin typeface="Times New Roman" panose="02020603050405020304" pitchFamily="18" charset="0"/>
                <a:ea typeface="MS Mincho"/>
              </a:rPr>
              <a:t> </a:t>
            </a:r>
            <a:r>
              <a:rPr lang="en-US" sz="2800" b="1" i="1" dirty="0" err="1">
                <a:latin typeface="Times New Roman" panose="02020603050405020304" pitchFamily="18" charset="0"/>
                <a:ea typeface="MS Mincho"/>
              </a:rPr>
              <a:t>được</a:t>
            </a:r>
            <a:r>
              <a:rPr lang="en-US" sz="2800" b="1" i="1" dirty="0">
                <a:latin typeface="Times New Roman" panose="02020603050405020304" pitchFamily="18" charset="0"/>
                <a:ea typeface="MS Mincho"/>
              </a:rPr>
              <a:t> </a:t>
            </a:r>
            <a:r>
              <a:rPr lang="en-US" sz="2800" b="1" i="1" dirty="0" err="1">
                <a:latin typeface="Times New Roman" panose="02020603050405020304" pitchFamily="18" charset="0"/>
                <a:ea typeface="MS Mincho"/>
              </a:rPr>
              <a:t>nghe</a:t>
            </a:r>
            <a:r>
              <a:rPr lang="en-US" sz="2800" b="1" i="1" dirty="0">
                <a:latin typeface="Times New Roman" panose="02020603050405020304" pitchFamily="18" charset="0"/>
                <a:ea typeface="MS Mincho"/>
              </a:rPr>
              <a:t> </a:t>
            </a:r>
            <a:r>
              <a:rPr lang="en-US" sz="2800" b="1" i="1" dirty="0" err="1">
                <a:latin typeface="Times New Roman" panose="02020603050405020304" pitchFamily="18" charset="0"/>
                <a:ea typeface="MS Mincho"/>
              </a:rPr>
              <a:t>kể</a:t>
            </a:r>
            <a:r>
              <a:rPr lang="en-US" sz="2800" b="1" i="1" dirty="0">
                <a:latin typeface="Times New Roman" panose="02020603050405020304" pitchFamily="18" charset="0"/>
                <a:ea typeface="MS Mincho"/>
              </a:rPr>
              <a:t> </a:t>
            </a:r>
            <a:r>
              <a:rPr lang="en-US" sz="2800" b="1" i="1" dirty="0" err="1">
                <a:latin typeface="Times New Roman" panose="02020603050405020304" pitchFamily="18" charset="0"/>
                <a:ea typeface="MS Mincho"/>
              </a:rPr>
              <a:t>lại</a:t>
            </a:r>
            <a:r>
              <a:rPr lang="en-US" sz="2800" b="1" i="1" dirty="0">
                <a:latin typeface="Times New Roman" panose="02020603050405020304" pitchFamily="18" charset="0"/>
                <a:ea typeface="MS Mincho"/>
              </a:rPr>
              <a:t> </a:t>
            </a:r>
            <a:r>
              <a:rPr lang="en-US" sz="2800" b="1" i="1" dirty="0" err="1">
                <a:latin typeface="Times New Roman" panose="02020603050405020304" pitchFamily="18" charset="0"/>
                <a:ea typeface="MS Mincho"/>
              </a:rPr>
              <a:t>về</a:t>
            </a:r>
            <a:r>
              <a:rPr lang="en-US" sz="2800" b="1" i="1" dirty="0">
                <a:latin typeface="Times New Roman" panose="02020603050405020304" pitchFamily="18" charset="0"/>
                <a:ea typeface="MS Mincho"/>
              </a:rPr>
              <a:t> </a:t>
            </a:r>
            <a:r>
              <a:rPr lang="en-US" sz="2800" b="1" i="1" dirty="0" err="1">
                <a:latin typeface="Times New Roman" panose="02020603050405020304" pitchFamily="18" charset="0"/>
                <a:ea typeface="MS Mincho"/>
              </a:rPr>
              <a:t>Bác</a:t>
            </a:r>
            <a:r>
              <a:rPr lang="en-US" sz="2800" b="1" i="1" dirty="0">
                <a:latin typeface="Times New Roman" panose="02020603050405020304" pitchFamily="18" charset="0"/>
                <a:ea typeface="MS Mincho"/>
              </a:rPr>
              <a:t>  </a:t>
            </a:r>
            <a:r>
              <a:rPr lang="en-US" sz="2800" b="1" i="1" dirty="0" err="1">
                <a:latin typeface="Times New Roman" panose="02020603050405020304" pitchFamily="18" charset="0"/>
                <a:ea typeface="MS Mincho"/>
              </a:rPr>
              <a:t>và</a:t>
            </a:r>
            <a:r>
              <a:rPr lang="en-US" sz="2800" b="1" i="1" dirty="0">
                <a:latin typeface="Times New Roman" panose="02020603050405020304" pitchFamily="18" charset="0"/>
                <a:ea typeface="MS Mincho"/>
              </a:rPr>
              <a:t> </a:t>
            </a:r>
            <a:r>
              <a:rPr lang="en-US" sz="2800" b="1" i="1" dirty="0" err="1">
                <a:latin typeface="Times New Roman" panose="02020603050405020304" pitchFamily="18" charset="0"/>
                <a:ea typeface="MS Mincho"/>
              </a:rPr>
              <a:t>bài</a:t>
            </a:r>
            <a:r>
              <a:rPr lang="en-US" sz="2800" b="1" i="1" dirty="0">
                <a:latin typeface="Times New Roman" panose="02020603050405020304" pitchFamily="18" charset="0"/>
                <a:ea typeface="MS Mincho"/>
              </a:rPr>
              <a:t> </a:t>
            </a:r>
            <a:r>
              <a:rPr lang="en-US" sz="2800" b="1" i="1" dirty="0" err="1">
                <a:latin typeface="Times New Roman" panose="02020603050405020304" pitchFamily="18" charset="0"/>
                <a:ea typeface="MS Mincho"/>
              </a:rPr>
              <a:t>thơ</a:t>
            </a:r>
            <a:r>
              <a:rPr lang="en-US" sz="2800" b="1" i="1" dirty="0">
                <a:latin typeface="Times New Roman" panose="02020603050405020304" pitchFamily="18" charset="0"/>
                <a:ea typeface="MS Mincho"/>
              </a:rPr>
              <a:t> </a:t>
            </a:r>
            <a:r>
              <a:rPr lang="en-US" sz="2800" b="1" i="1" dirty="0" err="1">
                <a:latin typeface="Times New Roman" panose="02020603050405020304" pitchFamily="18" charset="0"/>
                <a:ea typeface="MS Mincho"/>
              </a:rPr>
              <a:t>của</a:t>
            </a:r>
            <a:r>
              <a:rPr lang="en-US" sz="2800" b="1" i="1" dirty="0">
                <a:latin typeface="Times New Roman" panose="02020603050405020304" pitchFamily="18" charset="0"/>
                <a:ea typeface="MS Mincho"/>
              </a:rPr>
              <a:t> Minh </a:t>
            </a:r>
            <a:r>
              <a:rPr lang="en-US" sz="2800" b="1" i="1" dirty="0" err="1">
                <a:latin typeface="Times New Roman" panose="02020603050405020304" pitchFamily="18" charset="0"/>
                <a:ea typeface="MS Mincho"/>
              </a:rPr>
              <a:t>Huệ</a:t>
            </a:r>
            <a:r>
              <a:rPr lang="en-US" sz="2800" b="1" i="1" dirty="0">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7299274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8508"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92100" algn="l" defTabSz="91440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Văn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bản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1: ĐÊM NAY BÁC KHÔNG NGỦ </a:t>
            </a:r>
            <a:endPar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Segoe UI" panose="020B0502040204020203" pitchFamily="34" charset="0"/>
              <a:cs typeface="+mn-cs"/>
            </a:endParaRPr>
          </a:p>
          <a:p>
            <a:pPr marL="0" marR="0" lvl="0" indent="292100" algn="l" defTabSz="91440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Minh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Huệ</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14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4980921" y="911497"/>
            <a:ext cx="224285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LUYỆN TẬP</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690028" y="1243022"/>
            <a:ext cx="4380623" cy="587853"/>
          </a:xfrm>
          <a:prstGeom prst="rect">
            <a:avLst/>
          </a:prstGeom>
        </p:spPr>
        <p:txBody>
          <a:bodyPr wrap="none">
            <a:spAutoFit/>
          </a:bodyP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Câu</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hỏi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6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Trang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32/SGK):</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60400" y="1597531"/>
            <a:ext cx="10833100" cy="4730334"/>
          </a:xfrm>
          <a:prstGeom prst="rect">
            <a:avLst/>
          </a:prstGeom>
        </p:spPr>
        <p:txBody>
          <a:bodyPr>
            <a:spAutoFit/>
          </a:bodyPr>
          <a:lstStyle/>
          <a:p>
            <a:pPr>
              <a:lnSpc>
                <a:spcPct val="115000"/>
              </a:lnSpc>
              <a:spcAft>
                <a:spcPts val="0"/>
              </a:spcAft>
              <a:tabLst>
                <a:tab pos="1386840" algn="l"/>
              </a:tabLst>
            </a:pPr>
            <a:r>
              <a:rPr lang="en-US" sz="2400" b="1" dirty="0" err="1">
                <a:latin typeface="Times New Roman" panose="02020603050405020304" pitchFamily="18" charset="0"/>
                <a:ea typeface="MS Mincho"/>
              </a:rPr>
              <a:t>Gợi</a:t>
            </a:r>
            <a:r>
              <a:rPr lang="en-US" sz="2400" b="1" dirty="0">
                <a:latin typeface="Times New Roman" panose="02020603050405020304" pitchFamily="18" charset="0"/>
                <a:ea typeface="MS Mincho"/>
              </a:rPr>
              <a:t> ý</a:t>
            </a:r>
            <a:endParaRPr lang="en-US" sz="2400" dirty="0">
              <a:latin typeface="Times New Roman" panose="02020603050405020304" pitchFamily="18" charset="0"/>
              <a:ea typeface="Times New Roman" panose="02020603050405020304" pitchFamily="18" charset="0"/>
            </a:endParaRPr>
          </a:p>
          <a:p>
            <a:pPr marL="342900" lvl="0" indent="-342900">
              <a:lnSpc>
                <a:spcPct val="115000"/>
              </a:lnSpc>
              <a:spcAft>
                <a:spcPts val="0"/>
              </a:spcAft>
              <a:buSzPts val="1400"/>
              <a:buFont typeface="Wingdings" panose="05000000000000000000" pitchFamily="2" charset="2"/>
              <a:buChar char="v"/>
              <a:tabLst>
                <a:tab pos="1386840" algn="l"/>
              </a:tabLst>
            </a:pPr>
            <a:r>
              <a:rPr lang="en-US" sz="2400" dirty="0" err="1" smtClean="0">
                <a:latin typeface="Times New Roman" panose="02020603050405020304" pitchFamily="18" charset="0"/>
                <a:ea typeface="MS Mincho"/>
              </a:rPr>
              <a:t>Bài</a:t>
            </a:r>
            <a:r>
              <a:rPr lang="en-US" sz="2400" dirty="0" smtClean="0">
                <a:latin typeface="Times New Roman" panose="02020603050405020304" pitchFamily="18" charset="0"/>
                <a:ea typeface="MS Mincho"/>
              </a:rPr>
              <a:t> </a:t>
            </a:r>
            <a:r>
              <a:rPr lang="en-US" sz="2400" dirty="0" err="1">
                <a:latin typeface="Times New Roman" panose="02020603050405020304" pitchFamily="18" charset="0"/>
                <a:ea typeface="MS Mincho"/>
              </a:rPr>
              <a:t>thơ</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theo</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khá</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sát</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với</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câu</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chuyện</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mà</a:t>
            </a:r>
            <a:r>
              <a:rPr lang="en-US" sz="2400" dirty="0">
                <a:latin typeface="Times New Roman" panose="02020603050405020304" pitchFamily="18" charset="0"/>
                <a:ea typeface="MS Mincho"/>
              </a:rPr>
              <a:t> Minh </a:t>
            </a:r>
            <a:r>
              <a:rPr lang="en-US" sz="2400" dirty="0" err="1">
                <a:latin typeface="Times New Roman" panose="02020603050405020304" pitchFamily="18" charset="0"/>
                <a:ea typeface="MS Mincho"/>
              </a:rPr>
              <a:t>Huệ</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đã</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được</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nghe</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kể</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lại</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nhân</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vật</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bối</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cảnh</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sự</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quan</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tâm</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và</a:t>
            </a:r>
            <a:r>
              <a:rPr lang="en-US" sz="2400" dirty="0">
                <a:latin typeface="Times New Roman" panose="02020603050405020304" pitchFamily="18" charset="0"/>
                <a:ea typeface="MS Mincho"/>
              </a:rPr>
              <a:t> lo </a:t>
            </a:r>
            <a:r>
              <a:rPr lang="en-US" sz="2400" dirty="0" err="1">
                <a:latin typeface="Times New Roman" panose="02020603050405020304" pitchFamily="18" charset="0"/>
                <a:ea typeface="MS Mincho"/>
              </a:rPr>
              <a:t>lắng</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của</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anh</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đội</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viên</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dành</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cho</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Bác</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lời</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giải</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thích</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của</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Bác</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vì</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sao</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không</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ngủ</a:t>
            </a:r>
            <a:r>
              <a:rPr lang="en-US" sz="2400" dirty="0">
                <a:latin typeface="Times New Roman" panose="02020603050405020304" pitchFamily="18" charset="0"/>
                <a:ea typeface="MS Mincho"/>
              </a:rPr>
              <a:t>,..)</a:t>
            </a:r>
            <a:endParaRPr lang="en-US" sz="2400" dirty="0">
              <a:latin typeface="Times New Roman" panose="02020603050405020304" pitchFamily="18" charset="0"/>
              <a:ea typeface="Times New Roman" panose="02020603050405020304" pitchFamily="18" charset="0"/>
            </a:endParaRPr>
          </a:p>
          <a:p>
            <a:pPr marL="342900" lvl="0" indent="-342900">
              <a:lnSpc>
                <a:spcPct val="115000"/>
              </a:lnSpc>
              <a:spcAft>
                <a:spcPts val="0"/>
              </a:spcAft>
              <a:buSzPts val="1400"/>
              <a:buFont typeface="Wingdings" panose="05000000000000000000" pitchFamily="2" charset="2"/>
              <a:buChar char="v"/>
              <a:tabLst>
                <a:tab pos="1386840" algn="l"/>
              </a:tabLst>
            </a:pPr>
            <a:r>
              <a:rPr lang="en-US" sz="2400" dirty="0" err="1">
                <a:latin typeface="Times New Roman" panose="02020603050405020304" pitchFamily="18" charset="0"/>
                <a:ea typeface="MS Mincho"/>
              </a:rPr>
              <a:t>Khác</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nhau</a:t>
            </a:r>
            <a:r>
              <a:rPr lang="en-US" sz="2400" dirty="0">
                <a:latin typeface="Times New Roman" panose="02020603050405020304" pitchFamily="18" charset="0"/>
                <a:ea typeface="MS Mincho"/>
              </a:rPr>
              <a:t>:</a:t>
            </a:r>
            <a:endParaRPr lang="en-US" sz="2400" dirty="0">
              <a:latin typeface="Times New Roman" panose="02020603050405020304" pitchFamily="18" charset="0"/>
              <a:ea typeface="Times New Roman" panose="02020603050405020304" pitchFamily="18" charset="0"/>
            </a:endParaRPr>
          </a:p>
          <a:p>
            <a:pPr marL="101600">
              <a:lnSpc>
                <a:spcPct val="115000"/>
              </a:lnSpc>
              <a:spcAft>
                <a:spcPts val="0"/>
              </a:spcAft>
              <a:tabLst>
                <a:tab pos="1386840" algn="l"/>
              </a:tabLst>
            </a:pP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Nhà</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thơ</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đã</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thêm</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vào</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một</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số</a:t>
            </a:r>
            <a:r>
              <a:rPr lang="en-US" sz="2400" dirty="0">
                <a:latin typeface="Times New Roman" panose="02020603050405020304" pitchFamily="18" charset="0"/>
                <a:ea typeface="MS Mincho"/>
              </a:rPr>
              <a:t> chi </a:t>
            </a:r>
            <a:r>
              <a:rPr lang="en-US" sz="2400" dirty="0" err="1">
                <a:latin typeface="Times New Roman" panose="02020603050405020304" pitchFamily="18" charset="0"/>
                <a:ea typeface="MS Mincho"/>
              </a:rPr>
              <a:t>tiết</a:t>
            </a:r>
            <a:r>
              <a:rPr lang="en-US" sz="2400" dirty="0">
                <a:latin typeface="Times New Roman" panose="02020603050405020304" pitchFamily="18" charset="0"/>
                <a:ea typeface="MS Mincho"/>
              </a:rPr>
              <a:t>: </a:t>
            </a:r>
            <a:endParaRPr lang="en-US" sz="2400" dirty="0">
              <a:latin typeface="Times New Roman" panose="02020603050405020304" pitchFamily="18" charset="0"/>
              <a:ea typeface="Times New Roman" panose="02020603050405020304" pitchFamily="18" charset="0"/>
            </a:endParaRPr>
          </a:p>
          <a:p>
            <a:pPr marL="342900" lvl="0" indent="-342900">
              <a:lnSpc>
                <a:spcPct val="115000"/>
              </a:lnSpc>
              <a:spcAft>
                <a:spcPts val="0"/>
              </a:spcAft>
              <a:buFont typeface="+mj-lt"/>
              <a:buAutoNum type="arabicParenBoth"/>
              <a:tabLst>
                <a:tab pos="1386840" algn="l"/>
              </a:tabLst>
            </a:pPr>
            <a:r>
              <a:rPr lang="en-US" sz="2400" dirty="0" smtClean="0">
                <a:latin typeface="Times New Roman" panose="02020603050405020304" pitchFamily="18" charset="0"/>
                <a:ea typeface="MS Mincho"/>
              </a:rPr>
              <a:t> </a:t>
            </a:r>
            <a:r>
              <a:rPr lang="en-US" sz="2400" dirty="0" err="1" smtClean="0">
                <a:latin typeface="Times New Roman" panose="02020603050405020304" pitchFamily="18" charset="0"/>
                <a:ea typeface="MS Mincho"/>
              </a:rPr>
              <a:t>Bác</a:t>
            </a:r>
            <a:r>
              <a:rPr lang="en-US" sz="2400" dirty="0" smtClean="0">
                <a:latin typeface="Times New Roman" panose="02020603050405020304" pitchFamily="18" charset="0"/>
                <a:ea typeface="MS Mincho"/>
              </a:rPr>
              <a:t> </a:t>
            </a:r>
            <a:r>
              <a:rPr lang="en-US" sz="2400" dirty="0" err="1">
                <a:latin typeface="Times New Roman" panose="02020603050405020304" pitchFamily="18" charset="0"/>
                <a:ea typeface="MS Mincho"/>
              </a:rPr>
              <a:t>đi</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dém</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chăn</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nhón</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chân</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để</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khỏi</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làm</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các</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chiến</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sĩ</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giật</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mình</a:t>
            </a:r>
            <a:r>
              <a:rPr lang="en-US" sz="2400" dirty="0">
                <a:latin typeface="Times New Roman" panose="02020603050405020304" pitchFamily="18" charset="0"/>
                <a:ea typeface="MS Mincho"/>
              </a:rPr>
              <a:t>; qua </a:t>
            </a:r>
            <a:r>
              <a:rPr lang="en-US" sz="2400" dirty="0" err="1">
                <a:latin typeface="Times New Roman" panose="02020603050405020304" pitchFamily="18" charset="0"/>
                <a:ea typeface="MS Mincho"/>
              </a:rPr>
              <a:t>đó</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khắc</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hoạ</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rõ</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hơn</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sự</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ân</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cần</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yêu</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thương</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của</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Bác</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với</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các</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chiến</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sĩ</a:t>
            </a:r>
            <a:r>
              <a:rPr lang="en-US" sz="2400" dirty="0">
                <a:latin typeface="Times New Roman" panose="02020603050405020304" pitchFamily="18" charset="0"/>
                <a:ea typeface="MS Mincho"/>
              </a:rPr>
              <a:t>.</a:t>
            </a:r>
            <a:endParaRPr lang="en-US" sz="2400" dirty="0">
              <a:latin typeface="Times New Roman" panose="02020603050405020304" pitchFamily="18" charset="0"/>
              <a:ea typeface="Times New Roman" panose="02020603050405020304" pitchFamily="18" charset="0"/>
            </a:endParaRPr>
          </a:p>
          <a:p>
            <a:pPr marL="342900" lvl="0" indent="-342900">
              <a:lnSpc>
                <a:spcPct val="115000"/>
              </a:lnSpc>
              <a:spcAft>
                <a:spcPts val="0"/>
              </a:spcAft>
              <a:buFont typeface="+mj-lt"/>
              <a:buAutoNum type="arabicParenBoth"/>
              <a:tabLst>
                <a:tab pos="1386840" algn="l"/>
              </a:tabLst>
            </a:pPr>
            <a:r>
              <a:rPr lang="en-US" sz="2400" dirty="0" smtClean="0">
                <a:latin typeface="Times New Roman" panose="02020603050405020304" pitchFamily="18" charset="0"/>
                <a:ea typeface="MS Mincho"/>
              </a:rPr>
              <a:t> </a:t>
            </a:r>
            <a:r>
              <a:rPr lang="en-US" sz="2400" dirty="0" err="1" smtClean="0">
                <a:latin typeface="Times New Roman" panose="02020603050405020304" pitchFamily="18" charset="0"/>
                <a:ea typeface="MS Mincho"/>
              </a:rPr>
              <a:t>Nhấn</a:t>
            </a:r>
            <a:r>
              <a:rPr lang="en-US" sz="2400" dirty="0" smtClean="0">
                <a:latin typeface="Times New Roman" panose="02020603050405020304" pitchFamily="18" charset="0"/>
                <a:ea typeface="MS Mincho"/>
              </a:rPr>
              <a:t> </a:t>
            </a:r>
            <a:r>
              <a:rPr lang="en-US" sz="2400" dirty="0" err="1">
                <a:latin typeface="Times New Roman" panose="02020603050405020304" pitchFamily="18" charset="0"/>
                <a:ea typeface="MS Mincho"/>
              </a:rPr>
              <a:t>mạnh</a:t>
            </a:r>
            <a:r>
              <a:rPr lang="en-US" sz="2400" dirty="0">
                <a:latin typeface="Times New Roman" panose="02020603050405020304" pitchFamily="18" charset="0"/>
                <a:ea typeface="MS Mincho"/>
              </a:rPr>
              <a:t> 3 </a:t>
            </a:r>
            <a:r>
              <a:rPr lang="en-US" sz="2400" dirty="0" err="1">
                <a:latin typeface="Times New Roman" panose="02020603050405020304" pitchFamily="18" charset="0"/>
                <a:ea typeface="MS Mincho"/>
              </a:rPr>
              <a:t>lần</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anh</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đội</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viên</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thức</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dậy</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tỉnh</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lược</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lần</a:t>
            </a:r>
            <a:r>
              <a:rPr lang="en-US" sz="2400" dirty="0">
                <a:latin typeface="Times New Roman" panose="02020603050405020304" pitchFamily="18" charset="0"/>
                <a:ea typeface="MS Mincho"/>
              </a:rPr>
              <a:t> 2) </a:t>
            </a:r>
            <a:r>
              <a:rPr lang="en-US" sz="2400" dirty="0" err="1">
                <a:latin typeface="Times New Roman" panose="02020603050405020304" pitchFamily="18" charset="0"/>
                <a:ea typeface="MS Mincho"/>
              </a:rPr>
              <a:t>để</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cho</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thấy</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Bác</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thức</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trọn</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vẹn</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cả</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đêm</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dài</a:t>
            </a:r>
            <a:r>
              <a:rPr lang="en-US" sz="2400" dirty="0">
                <a:latin typeface="Times New Roman" panose="02020603050405020304" pitchFamily="18" charset="0"/>
                <a:ea typeface="MS Mincho"/>
              </a:rPr>
              <a:t>.</a:t>
            </a:r>
            <a:endParaRPr lang="en-US" sz="2400" dirty="0">
              <a:latin typeface="Times New Roman" panose="02020603050405020304" pitchFamily="18" charset="0"/>
              <a:ea typeface="Times New Roman" panose="02020603050405020304" pitchFamily="18" charset="0"/>
            </a:endParaRPr>
          </a:p>
          <a:p>
            <a:pPr marL="342900" lvl="0" indent="-342900">
              <a:lnSpc>
                <a:spcPct val="115000"/>
              </a:lnSpc>
              <a:spcAft>
                <a:spcPts val="0"/>
              </a:spcAft>
              <a:buFont typeface="+mj-lt"/>
              <a:buAutoNum type="arabicParenBoth"/>
              <a:tabLst>
                <a:tab pos="1386840" algn="l"/>
              </a:tabLst>
            </a:pPr>
            <a:r>
              <a:rPr lang="en-US" sz="2400" dirty="0" smtClean="0">
                <a:latin typeface="Times New Roman" panose="02020603050405020304" pitchFamily="18" charset="0"/>
                <a:ea typeface="MS Mincho"/>
              </a:rPr>
              <a:t> </a:t>
            </a:r>
            <a:r>
              <a:rPr lang="en-US" sz="2400" dirty="0" err="1" smtClean="0">
                <a:latin typeface="Times New Roman" panose="02020603050405020304" pitchFamily="18" charset="0"/>
                <a:ea typeface="MS Mincho"/>
              </a:rPr>
              <a:t>Anh</a:t>
            </a:r>
            <a:r>
              <a:rPr lang="en-US" sz="2400" dirty="0" smtClean="0">
                <a:latin typeface="Times New Roman" panose="02020603050405020304" pitchFamily="18" charset="0"/>
                <a:ea typeface="MS Mincho"/>
              </a:rPr>
              <a:t> </a:t>
            </a:r>
            <a:r>
              <a:rPr lang="en-US" sz="2400" dirty="0" err="1">
                <a:latin typeface="Times New Roman" panose="02020603050405020304" pitchFamily="18" charset="0"/>
                <a:ea typeface="MS Mincho"/>
              </a:rPr>
              <a:t>đội</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viên</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thức</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cùng</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Bác</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để</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miêu</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tả</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tình</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cảm</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của</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anh</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đội</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viên</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với</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Bác</a:t>
            </a:r>
            <a:r>
              <a:rPr lang="en-US" sz="2400" dirty="0">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86435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8508"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92100" algn="l" defTabSz="91440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Văn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bản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1: ĐÊM NAY BÁC KHÔNG NGỦ </a:t>
            </a:r>
            <a:endPar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Segoe UI" panose="020B0502040204020203" pitchFamily="34" charset="0"/>
              <a:cs typeface="+mn-cs"/>
            </a:endParaRPr>
          </a:p>
          <a:p>
            <a:pPr marL="0" marR="0" lvl="0" indent="292100" algn="l" defTabSz="91440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Minh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Huệ</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14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4980921" y="911497"/>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smtClean="0">
                <a:solidFill>
                  <a:srgbClr val="0D0D0D"/>
                </a:solidFill>
                <a:latin typeface="Times New Roman" panose="02020603050405020304" pitchFamily="18" charset="0"/>
                <a:ea typeface="Times New Roman" panose="02020603050405020304" pitchFamily="18" charset="0"/>
              </a:rPr>
              <a:t>VẬN DỤNG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5" name="Picture 4"/>
          <p:cNvPicPr>
            <a:picLocks noChangeAspect="1"/>
          </p:cNvPicPr>
          <p:nvPr/>
        </p:nvPicPr>
        <p:blipFill>
          <a:blip r:embed="rId11"/>
          <a:stretch>
            <a:fillRect/>
          </a:stretch>
        </p:blipFill>
        <p:spPr>
          <a:xfrm>
            <a:off x="1884311" y="1875093"/>
            <a:ext cx="8436078" cy="4000500"/>
          </a:xfrm>
          <a:prstGeom prst="rect">
            <a:avLst/>
          </a:prstGeom>
        </p:spPr>
      </p:pic>
      <p:sp>
        <p:nvSpPr>
          <p:cNvPr id="6" name="Rectangle 5"/>
          <p:cNvSpPr/>
          <p:nvPr/>
        </p:nvSpPr>
        <p:spPr>
          <a:xfrm>
            <a:off x="2888556" y="2503946"/>
            <a:ext cx="3512244" cy="2878480"/>
          </a:xfrm>
          <a:prstGeom prst="rect">
            <a:avLst/>
          </a:prstGeom>
        </p:spPr>
        <p:txBody>
          <a:bodyPr wrap="square">
            <a:spAutoFit/>
          </a:bodyPr>
          <a:lstStyle/>
          <a:p>
            <a:pPr lvl="0">
              <a:lnSpc>
                <a:spcPct val="115000"/>
              </a:lnSpc>
              <a:buClr>
                <a:srgbClr val="000000"/>
              </a:buClr>
              <a:buSzPts val="1300"/>
            </a:pPr>
            <a:r>
              <a:rPr lang="en-US" sz="3200" dirty="0" smtClean="0">
                <a:solidFill>
                  <a:srgbClr val="222222"/>
                </a:solidFill>
                <a:latin typeface="Times New Roman" panose="02020603050405020304" pitchFamily="18" charset="0"/>
                <a:ea typeface="Times New Roman" panose="02020603050405020304" pitchFamily="18" charset="0"/>
              </a:rPr>
              <a:t>1. </a:t>
            </a:r>
            <a:r>
              <a:rPr lang="vi-VN" sz="3200" dirty="0" smtClean="0">
                <a:solidFill>
                  <a:srgbClr val="222222"/>
                </a:solidFill>
                <a:latin typeface="Times New Roman" panose="02020603050405020304" pitchFamily="18" charset="0"/>
                <a:ea typeface="Times New Roman" panose="02020603050405020304" pitchFamily="18" charset="0"/>
              </a:rPr>
              <a:t>Viết </a:t>
            </a:r>
            <a:r>
              <a:rPr lang="vi-VN" sz="3200" dirty="0">
                <a:solidFill>
                  <a:srgbClr val="222222"/>
                </a:solidFill>
                <a:latin typeface="Times New Roman" panose="02020603050405020304" pitchFamily="18" charset="0"/>
                <a:ea typeface="Times New Roman" panose="02020603050405020304" pitchFamily="18" charset="0"/>
              </a:rPr>
              <a:t>đoạn văn nêu cảm nhận của em về hình ảnh Bác Hồ trong năm khổ thơ đầu.</a:t>
            </a:r>
            <a:endParaRPr lang="en-US" sz="3200" dirty="0">
              <a:effectLst/>
              <a:latin typeface="Times New Roman" panose="02020603050405020304" pitchFamily="18" charset="0"/>
              <a:ea typeface="Times New Roman" panose="02020603050405020304" pitchFamily="18" charset="0"/>
            </a:endParaRPr>
          </a:p>
        </p:txBody>
      </p:sp>
      <p:sp>
        <p:nvSpPr>
          <p:cNvPr id="9" name="Rectangle 8"/>
          <p:cNvSpPr/>
          <p:nvPr/>
        </p:nvSpPr>
        <p:spPr>
          <a:xfrm>
            <a:off x="6882989" y="2541699"/>
            <a:ext cx="2507227" cy="3025700"/>
          </a:xfrm>
          <a:prstGeom prst="rect">
            <a:avLst/>
          </a:prstGeom>
        </p:spPr>
        <p:txBody>
          <a:bodyPr wrap="square">
            <a:spAutoFit/>
          </a:bodyPr>
          <a:lstStyle/>
          <a:p>
            <a:pPr lvl="0" algn="ctr">
              <a:lnSpc>
                <a:spcPct val="115000"/>
              </a:lnSpc>
              <a:buClr>
                <a:srgbClr val="000000"/>
              </a:buClr>
              <a:buSzPts val="1300"/>
            </a:pPr>
            <a:r>
              <a:rPr lang="en-US" sz="2800" dirty="0" smtClean="0">
                <a:solidFill>
                  <a:srgbClr val="222222"/>
                </a:solidFill>
                <a:latin typeface="Times New Roman" panose="02020603050405020304" pitchFamily="18" charset="0"/>
                <a:ea typeface="Times New Roman" panose="02020603050405020304" pitchFamily="18" charset="0"/>
              </a:rPr>
              <a:t>2. </a:t>
            </a:r>
            <a:r>
              <a:rPr lang="vi-VN" sz="2800" dirty="0" smtClean="0">
                <a:solidFill>
                  <a:srgbClr val="222222"/>
                </a:solidFill>
                <a:latin typeface="Times New Roman" panose="02020603050405020304" pitchFamily="18" charset="0"/>
                <a:ea typeface="Times New Roman" panose="02020603050405020304" pitchFamily="18" charset="0"/>
              </a:rPr>
              <a:t>Kể </a:t>
            </a:r>
            <a:r>
              <a:rPr lang="vi-VN" sz="2800" dirty="0">
                <a:solidFill>
                  <a:srgbClr val="222222"/>
                </a:solidFill>
                <a:latin typeface="Times New Roman" panose="02020603050405020304" pitchFamily="18" charset="0"/>
                <a:ea typeface="Times New Roman" panose="02020603050405020304" pitchFamily="18" charset="0"/>
              </a:rPr>
              <a:t>những việc em đã làm bày tỏ lòng biết ơn đối với Bác Hồ và những chú bộ đội.</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77913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7480"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92100" algn="l" defTabSz="91440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Văn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bản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1: ĐÊM NAY BÁC KHÔNG NGỦ </a:t>
            </a:r>
            <a:endPar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Segoe UI" panose="020B0502040204020203" pitchFamily="34" charset="0"/>
              <a:cs typeface="+mn-cs"/>
            </a:endParaRPr>
          </a:p>
          <a:p>
            <a:pPr marL="0" marR="0" lvl="0" indent="292100" algn="l" defTabSz="91440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Minh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Huệ</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14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4332528" y="911497"/>
            <a:ext cx="369998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ĐỌC HIỂU VĂN 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1170959" y="1355400"/>
            <a:ext cx="3508974" cy="548099"/>
          </a:xfrm>
          <a:prstGeom prst="rect">
            <a:avLst/>
          </a:prstGeom>
        </p:spPr>
        <p:txBody>
          <a:bodyPr wrap="none">
            <a:spAutoFit/>
          </a:bodyPr>
          <a:lstStyle/>
          <a:p>
            <a:pPr indent="90170" algn="just">
              <a:lnSpc>
                <a:spcPct val="115000"/>
              </a:lnSpc>
              <a:spcAft>
                <a:spcPts val="0"/>
              </a:spcAft>
            </a:pPr>
            <a:r>
              <a:rPr lang="de-DE" sz="2800" b="1" dirty="0">
                <a:solidFill>
                  <a:srgbClr val="002060"/>
                </a:solidFill>
                <a:latin typeface="Times New Roman" panose="02020603050405020304" pitchFamily="18" charset="0"/>
                <a:ea typeface="Times New Roman" panose="02020603050405020304" pitchFamily="18" charset="0"/>
              </a:rPr>
              <a:t>I. Kiến thức Ngữ văn</a:t>
            </a:r>
            <a:endParaRPr lang="en-US" sz="2800" dirty="0">
              <a:solidFill>
                <a:srgbClr val="002060"/>
              </a:solidFill>
              <a:effectLst/>
              <a:latin typeface="Times New Roman" panose="02020603050405020304" pitchFamily="18" charset="0"/>
              <a:ea typeface="Times New Roman" panose="02020603050405020304" pitchFamily="18" charset="0"/>
            </a:endParaRPr>
          </a:p>
        </p:txBody>
      </p:sp>
      <p:sp>
        <p:nvSpPr>
          <p:cNvPr id="4" name="Rectangle 3"/>
          <p:cNvSpPr/>
          <p:nvPr/>
        </p:nvSpPr>
        <p:spPr>
          <a:xfrm>
            <a:off x="526481" y="1764485"/>
            <a:ext cx="5989140" cy="587853"/>
          </a:xfrm>
          <a:prstGeom prst="rect">
            <a:avLst/>
          </a:prstGeom>
        </p:spPr>
        <p:txBody>
          <a:bodyPr wrap="none">
            <a:spAutoFit/>
          </a:bodyPr>
          <a:lstStyle/>
          <a:p>
            <a:pPr>
              <a:lnSpc>
                <a:spcPct val="115000"/>
              </a:lnSpc>
            </a:pPr>
            <a:r>
              <a:rPr lang="de-DE" sz="2800" b="1" dirty="0">
                <a:solidFill>
                  <a:srgbClr val="000000"/>
                </a:solidFill>
                <a:latin typeface="Times New Roman" panose="02020603050405020304" pitchFamily="18" charset="0"/>
                <a:ea typeface="Times New Roman" panose="02020603050405020304" pitchFamily="18" charset="0"/>
              </a:rPr>
              <a:t>1. </a:t>
            </a:r>
            <a:r>
              <a:rPr lang="vi-VN" sz="2800" b="1" dirty="0">
                <a:solidFill>
                  <a:srgbClr val="000000"/>
                </a:solidFill>
                <a:latin typeface="Times New Roman" panose="02020603050405020304" pitchFamily="18" charset="0"/>
                <a:ea typeface="Times New Roman" panose="02020603050405020304" pitchFamily="18" charset="0"/>
              </a:rPr>
              <a:t>Một số yếu tố hình thức của bài thơ</a:t>
            </a:r>
            <a:endParaRPr lang="en-US" sz="2800" dirty="0">
              <a:effectLst/>
              <a:latin typeface="Times New Roman" panose="02020603050405020304" pitchFamily="18" charset="0"/>
              <a:ea typeface="Times New Roman" panose="02020603050405020304" pitchFamily="18" charset="0"/>
            </a:endParaRPr>
          </a:p>
        </p:txBody>
      </p:sp>
      <p:grpSp>
        <p:nvGrpSpPr>
          <p:cNvPr id="26" name="Group 25"/>
          <p:cNvGrpSpPr/>
          <p:nvPr/>
        </p:nvGrpSpPr>
        <p:grpSpPr>
          <a:xfrm>
            <a:off x="660400" y="2851648"/>
            <a:ext cx="3240368" cy="3018209"/>
            <a:chOff x="660400" y="2851648"/>
            <a:chExt cx="3240368" cy="3018209"/>
          </a:xfrm>
        </p:grpSpPr>
        <p:sp>
          <p:nvSpPr>
            <p:cNvPr id="17" name="Chevron 16"/>
            <p:cNvSpPr/>
            <p:nvPr/>
          </p:nvSpPr>
          <p:spPr>
            <a:xfrm>
              <a:off x="660400" y="2851648"/>
              <a:ext cx="3162988" cy="2694079"/>
            </a:xfrm>
            <a:prstGeom prst="chevron">
              <a:avLst>
                <a:gd name="adj" fmla="val 4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3" name="Freeform 22"/>
            <p:cNvSpPr/>
            <p:nvPr/>
          </p:nvSpPr>
          <p:spPr>
            <a:xfrm>
              <a:off x="1229801" y="3175778"/>
              <a:ext cx="2670967" cy="2694079"/>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ln w="28575">
              <a:solidFill>
                <a:srgbClr val="C0000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1064" tIns="91064" rIns="91064" bIns="91064" numCol="1" spcCol="1270" anchor="ctr" anchorCtr="0">
              <a:noAutofit/>
            </a:bodyPr>
            <a:lstStyle/>
            <a:p>
              <a:pPr lvl="0" algn="ctr" defTabSz="400050">
                <a:lnSpc>
                  <a:spcPct val="90000"/>
                </a:lnSpc>
                <a:spcBef>
                  <a:spcPct val="0"/>
                </a:spcBef>
                <a:spcAft>
                  <a:spcPct val="35000"/>
                </a:spcAft>
              </a:pPr>
              <a:r>
                <a:rPr lang="vi-VN" sz="2400" kern="1200" dirty="0" smtClean="0">
                  <a:latin typeface="+mj-lt"/>
                </a:rPr>
                <a:t>Dòng thơ gồm các tiếng được sắp xếp thành hàng; các dòng thơ có thể giống hoặc khác nhau về độ dài, ngắn.</a:t>
              </a:r>
              <a:endParaRPr lang="en-US" sz="2400" kern="1200" dirty="0">
                <a:latin typeface="+mj-lt"/>
              </a:endParaRPr>
            </a:p>
          </p:txBody>
        </p:sp>
      </p:grpSp>
      <p:grpSp>
        <p:nvGrpSpPr>
          <p:cNvPr id="28" name="Group 27"/>
          <p:cNvGrpSpPr/>
          <p:nvPr/>
        </p:nvGrpSpPr>
        <p:grpSpPr>
          <a:xfrm>
            <a:off x="7886072" y="2856360"/>
            <a:ext cx="3394255" cy="3018209"/>
            <a:chOff x="7886072" y="2856360"/>
            <a:chExt cx="3394255" cy="3018209"/>
          </a:xfrm>
        </p:grpSpPr>
        <p:sp>
          <p:nvSpPr>
            <p:cNvPr id="21" name="Chevron 20"/>
            <p:cNvSpPr/>
            <p:nvPr/>
          </p:nvSpPr>
          <p:spPr>
            <a:xfrm>
              <a:off x="7886072" y="2856360"/>
              <a:ext cx="3162988" cy="2694079"/>
            </a:xfrm>
            <a:prstGeom prst="chevron">
              <a:avLst>
                <a:gd name="adj" fmla="val 4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5" name="Freeform 24"/>
            <p:cNvSpPr/>
            <p:nvPr/>
          </p:nvSpPr>
          <p:spPr>
            <a:xfrm>
              <a:off x="8609360" y="3180490"/>
              <a:ext cx="2670967" cy="2694079"/>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ln w="28575">
              <a:solidFill>
                <a:srgbClr val="C0000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1064" tIns="91064" rIns="91064" bIns="91064" numCol="1" spcCol="1270" anchor="ctr" anchorCtr="0">
              <a:noAutofit/>
            </a:bodyPr>
            <a:lstStyle/>
            <a:p>
              <a:pPr lvl="0" algn="ctr" defTabSz="400050">
                <a:lnSpc>
                  <a:spcPct val="90000"/>
                </a:lnSpc>
                <a:spcBef>
                  <a:spcPct val="0"/>
                </a:spcBef>
                <a:spcAft>
                  <a:spcPct val="35000"/>
                </a:spcAft>
              </a:pPr>
              <a:r>
                <a:rPr lang="vi-VN" sz="2400" kern="1200" dirty="0" smtClean="0">
                  <a:latin typeface="+mj-lt"/>
                </a:rPr>
                <a:t>Nhịp là những điểm ngắt hơi khi đọc một dòng thơ. Ngắt nhịp tạo ra sự hài hoà, đồng thời giúp hiểu đúng ý nghĩa của dòng thơ</a:t>
              </a:r>
              <a:r>
                <a:rPr lang="vi-VN" sz="2400" kern="1200" dirty="0" smtClean="0"/>
                <a:t>.</a:t>
              </a:r>
              <a:endParaRPr lang="en-US" sz="2400" kern="1200" dirty="0"/>
            </a:p>
          </p:txBody>
        </p:sp>
      </p:grpSp>
      <p:grpSp>
        <p:nvGrpSpPr>
          <p:cNvPr id="29" name="Group 28"/>
          <p:cNvGrpSpPr/>
          <p:nvPr/>
        </p:nvGrpSpPr>
        <p:grpSpPr>
          <a:xfrm>
            <a:off x="4273236" y="2851648"/>
            <a:ext cx="3729104" cy="3018209"/>
            <a:chOff x="4273236" y="2851648"/>
            <a:chExt cx="3729104" cy="3018209"/>
          </a:xfrm>
        </p:grpSpPr>
        <p:sp>
          <p:nvSpPr>
            <p:cNvPr id="30" name="Chevron 29"/>
            <p:cNvSpPr/>
            <p:nvPr/>
          </p:nvSpPr>
          <p:spPr>
            <a:xfrm>
              <a:off x="4273236" y="2851648"/>
              <a:ext cx="3162988" cy="2694079"/>
            </a:xfrm>
            <a:prstGeom prst="chevron">
              <a:avLst>
                <a:gd name="adj" fmla="val 4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1" name="Freeform 30"/>
            <p:cNvSpPr/>
            <p:nvPr/>
          </p:nvSpPr>
          <p:spPr>
            <a:xfrm>
              <a:off x="4507788" y="3175778"/>
              <a:ext cx="3494552" cy="2694079"/>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ln w="28575">
              <a:solidFill>
                <a:srgbClr val="C0000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1064" tIns="91064" rIns="91064" bIns="91064" numCol="1" spcCol="1270" anchor="ctr" anchorCtr="0">
              <a:noAutofit/>
            </a:bodyPr>
            <a:lstStyle/>
            <a:p>
              <a:pPr lvl="0" algn="ctr" defTabSz="400050">
                <a:lnSpc>
                  <a:spcPct val="90000"/>
                </a:lnSpc>
                <a:spcBef>
                  <a:spcPct val="0"/>
                </a:spcBef>
                <a:spcAft>
                  <a:spcPct val="35000"/>
                </a:spcAft>
              </a:pPr>
              <a:r>
                <a:rPr lang="vi-VN" sz="2400" kern="1200" dirty="0" smtClean="0">
                  <a:latin typeface="+mj-lt"/>
                </a:rPr>
                <a:t>Vần là phương tiện tạo tính nhạc cơ bản của thơ dựa trên sự lặp lại (hoàn toàn hoặc không hoàn toàn) phần vần của âm tiết. Vân có vị trí ở cuối dòng thơ gọi là vần chân, ở giữa dòng thơ gọi là vần lưng.</a:t>
              </a:r>
              <a:endParaRPr lang="en-US" sz="2400" kern="1200" dirty="0">
                <a:latin typeface="+mj-lt"/>
              </a:endParaRPr>
            </a:p>
          </p:txBody>
        </p:sp>
      </p:grpSp>
    </p:spTree>
    <p:extLst>
      <p:ext uri="{BB962C8B-B14F-4D97-AF65-F5344CB8AC3E}">
        <p14:creationId xmlns:p14="http://schemas.microsoft.com/office/powerpoint/2010/main" val="684390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circle(in)">
                                      <p:cBhvr>
                                        <p:cTn id="13" dur="20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additive="base">
                                        <p:cTn id="18" dur="500" fill="hold"/>
                                        <p:tgtEl>
                                          <p:spTgt spid="28"/>
                                        </p:tgtEl>
                                        <p:attrNameLst>
                                          <p:attrName>ppt_x</p:attrName>
                                        </p:attrNameLst>
                                      </p:cBhvr>
                                      <p:tavLst>
                                        <p:tav tm="0">
                                          <p:val>
                                            <p:strVal val="1+#ppt_w/2"/>
                                          </p:val>
                                        </p:tav>
                                        <p:tav tm="100000">
                                          <p:val>
                                            <p:strVal val="#ppt_x"/>
                                          </p:val>
                                        </p:tav>
                                      </p:tavLst>
                                    </p:anim>
                                    <p:anim calcmode="lin" valueType="num">
                                      <p:cBhvr additive="base">
                                        <p:cTn id="19"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0091619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8508"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92100" algn="ctr" defTabSz="914400" rtl="0" eaLnBrk="1" fontAlgn="auto" latinLnBrk="0" hangingPunct="1">
              <a:lnSpc>
                <a:spcPct val="100000"/>
              </a:lnSpc>
              <a:spcBef>
                <a:spcPts val="60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rPr>
              <a:t>Văn</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rPr>
              <a:t>bản</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rPr>
              <a:t> </a:t>
            </a: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Segoe UI" panose="020B0502040204020203" pitchFamily="34" charset="0"/>
              </a:rPr>
              <a:t>2:</a:t>
            </a:r>
            <a:r>
              <a:rPr kumimoji="0" lang="en-US" sz="3600" b="1" i="0" u="none" strike="noStrike" kern="1200" cap="none" spc="0" normalizeH="0" noProof="0" dirty="0" smtClean="0">
                <a:ln>
                  <a:noFill/>
                </a:ln>
                <a:solidFill>
                  <a:prstClr val="white"/>
                </a:solidFill>
                <a:effectLst/>
                <a:uLnTx/>
                <a:uFillTx/>
                <a:latin typeface="Times New Roman" panose="02020603050405020304" pitchFamily="18" charset="0"/>
                <a:ea typeface="Segoe UI" panose="020B0502040204020203" pitchFamily="34" charset="0"/>
              </a:rPr>
              <a:t> LƯỢM </a:t>
            </a:r>
            <a:r>
              <a:rPr kumimoji="0" lang="en-US" sz="2800" b="1" i="0" u="none" strike="noStrike" kern="1200" cap="none" spc="0" normalizeH="0" noProof="0" dirty="0" smtClean="0">
                <a:ln>
                  <a:noFill/>
                </a:ln>
                <a:solidFill>
                  <a:prstClr val="white"/>
                </a:solidFill>
                <a:effectLst/>
                <a:uLnTx/>
                <a:uFillTx/>
                <a:latin typeface="Times New Roman" panose="02020603050405020304" pitchFamily="18" charset="0"/>
                <a:ea typeface="Segoe UI" panose="020B0502040204020203" pitchFamily="34" charset="0"/>
              </a:rPr>
              <a:t>(TỐ HỮU)</a:t>
            </a:r>
            <a:r>
              <a:rPr lang="en-US" sz="2800" b="1" baseline="0" dirty="0" smtClean="0">
                <a:solidFill>
                  <a:prstClr val="white"/>
                </a:solidFill>
                <a:latin typeface="Times New Roman" panose="02020603050405020304" pitchFamily="18" charset="0"/>
                <a:ea typeface="Segoe UI" panose="020B0502040204020203" pitchFamily="34" charset="0"/>
              </a:rPr>
              <a:t>	</a:t>
            </a:r>
            <a:endParaRPr kumimoji="0" lang="en-US" sz="28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4980921" y="911497"/>
            <a:ext cx="232788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smtClean="0">
                <a:solidFill>
                  <a:srgbClr val="0D0D0D"/>
                </a:solidFill>
                <a:latin typeface="Times New Roman" panose="02020603050405020304" pitchFamily="18" charset="0"/>
                <a:ea typeface="Times New Roman" panose="02020603050405020304" pitchFamily="18" charset="0"/>
              </a:rPr>
              <a:t>KHỞI ĐỘNG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3" name="Picture 2"/>
          <p:cNvPicPr>
            <a:picLocks noChangeAspect="1"/>
          </p:cNvPicPr>
          <p:nvPr/>
        </p:nvPicPr>
        <p:blipFill>
          <a:blip r:embed="rId11"/>
          <a:stretch>
            <a:fillRect/>
          </a:stretch>
        </p:blipFill>
        <p:spPr>
          <a:xfrm>
            <a:off x="2180806" y="1663286"/>
            <a:ext cx="7843088" cy="4572413"/>
          </a:xfrm>
          <a:prstGeom prst="rect">
            <a:avLst/>
          </a:prstGeom>
        </p:spPr>
      </p:pic>
      <p:sp>
        <p:nvSpPr>
          <p:cNvPr id="4" name="Rectangle 3"/>
          <p:cNvSpPr/>
          <p:nvPr/>
        </p:nvSpPr>
        <p:spPr>
          <a:xfrm>
            <a:off x="2726267" y="2967335"/>
            <a:ext cx="6739474" cy="1754326"/>
          </a:xfrm>
          <a:prstGeom prst="rect">
            <a:avLst/>
          </a:prstGeom>
          <a:noFill/>
          <a:effectLst>
            <a:glow rad="228600">
              <a:schemeClr val="accent1">
                <a:satMod val="175000"/>
                <a:alpha val="40000"/>
              </a:schemeClr>
            </a:glow>
          </a:effectLst>
        </p:spPr>
        <p:txBody>
          <a:bodyPr wrap="none" lIns="91440" tIns="45720" rIns="91440" bIns="45720">
            <a:spAutoFit/>
          </a:bodyPr>
          <a:lstStyle/>
          <a:p>
            <a:pPr algn="ctr"/>
            <a:r>
              <a:rPr lang="en-US" sz="5400" b="1" cap="none" spc="50" dirty="0" smtClean="0">
                <a:ln w="9525" cmpd="sng">
                  <a:solidFill>
                    <a:schemeClr val="accent1"/>
                  </a:solidFill>
                  <a:prstDash val="solid"/>
                </a:ln>
                <a:solidFill>
                  <a:srgbClr val="70AD47">
                    <a:tint val="1000"/>
                  </a:srgbClr>
                </a:solidFill>
                <a:effectLst>
                  <a:glow rad="38100">
                    <a:schemeClr val="accent1">
                      <a:alpha val="40000"/>
                    </a:schemeClr>
                  </a:glow>
                </a:effectLst>
              </a:rPr>
              <a:t>TRÒ CHƠI</a:t>
            </a:r>
          </a:p>
          <a:p>
            <a:pPr algn="ctr"/>
            <a:r>
              <a:rPr lang="en-US" sz="5400" b="1" spc="50" dirty="0" smtClean="0">
                <a:ln w="9525" cmpd="sng">
                  <a:solidFill>
                    <a:schemeClr val="accent1"/>
                  </a:solidFill>
                  <a:prstDash val="solid"/>
                </a:ln>
                <a:solidFill>
                  <a:srgbClr val="70AD47">
                    <a:tint val="1000"/>
                  </a:srgbClr>
                </a:solidFill>
                <a:effectLst>
                  <a:glow rad="38100">
                    <a:schemeClr val="accent1">
                      <a:alpha val="40000"/>
                    </a:schemeClr>
                  </a:glow>
                </a:effectLst>
              </a:rPr>
              <a:t>NHÌN HÌNH ĐOÁN TÊN</a:t>
            </a: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2751108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710214" y="725514"/>
            <a:ext cx="3204307" cy="2746470"/>
          </a:xfrm>
          <a:prstGeom prst="rect">
            <a:avLst/>
          </a:prstGeom>
          <a:blipFill>
            <a:blip r:embed="rId2">
              <a:extLst>
                <a:ext uri="{28A0092B-C50C-407E-A947-70E740481C1C}">
                  <a14:useLocalDpi xmlns:a14="http://schemas.microsoft.com/office/drawing/2010/main" val="0"/>
                </a:ext>
              </a:extLst>
            </a:blip>
            <a:srcRect/>
            <a:stretch>
              <a:fillRect l="-11000" r="-11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0" name="Freeform 9"/>
          <p:cNvSpPr/>
          <p:nvPr/>
        </p:nvSpPr>
        <p:spPr>
          <a:xfrm>
            <a:off x="1710214" y="2648043"/>
            <a:ext cx="3204307" cy="659152"/>
          </a:xfrm>
          <a:custGeom>
            <a:avLst/>
            <a:gdLst>
              <a:gd name="connsiteX0" fmla="*/ 0 w 3204307"/>
              <a:gd name="connsiteY0" fmla="*/ 0 h 659152"/>
              <a:gd name="connsiteX1" fmla="*/ 3204307 w 3204307"/>
              <a:gd name="connsiteY1" fmla="*/ 0 h 659152"/>
              <a:gd name="connsiteX2" fmla="*/ 3204307 w 3204307"/>
              <a:gd name="connsiteY2" fmla="*/ 659152 h 659152"/>
              <a:gd name="connsiteX3" fmla="*/ 0 w 3204307"/>
              <a:gd name="connsiteY3" fmla="*/ 659152 h 659152"/>
              <a:gd name="connsiteX4" fmla="*/ 0 w 3204307"/>
              <a:gd name="connsiteY4" fmla="*/ 0 h 65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4307" h="659152">
                <a:moveTo>
                  <a:pt x="0" y="0"/>
                </a:moveTo>
                <a:lnTo>
                  <a:pt x="3204307" y="0"/>
                </a:lnTo>
                <a:lnTo>
                  <a:pt x="3204307" y="659152"/>
                </a:lnTo>
                <a:lnTo>
                  <a:pt x="0" y="659152"/>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68580" tIns="68580" rIns="68580" bIns="68580" numCol="1" spcCol="1270" anchor="ctr" anchorCtr="0">
            <a:noAutofit/>
          </a:bodyPr>
          <a:lstStyle/>
          <a:p>
            <a:pPr lvl="0" algn="ctr" defTabSz="1200150">
              <a:lnSpc>
                <a:spcPct val="90000"/>
              </a:lnSpc>
              <a:spcBef>
                <a:spcPct val="0"/>
              </a:spcBef>
              <a:spcAft>
                <a:spcPct val="35000"/>
              </a:spcAft>
            </a:pPr>
            <a:r>
              <a:rPr lang="en-US" sz="2700" b="1" kern="1200" dirty="0" smtClean="0">
                <a:solidFill>
                  <a:schemeClr val="tx1"/>
                </a:solidFill>
                <a:latin typeface="Times New Roman" panose="02020603050405020304" pitchFamily="18" charset="0"/>
                <a:cs typeface="Times New Roman" panose="02020603050405020304" pitchFamily="18" charset="0"/>
              </a:rPr>
              <a:t>THÁNH GIÓNG</a:t>
            </a:r>
            <a:endParaRPr lang="en-US" sz="2700" b="1" kern="1200" dirty="0">
              <a:solidFill>
                <a:schemeClr val="tx1"/>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5241351" y="725514"/>
            <a:ext cx="3204307" cy="2746470"/>
          </a:xfrm>
          <a:prstGeom prst="rect">
            <a:avLst/>
          </a:prstGeom>
          <a:blipFill>
            <a:blip r:embed="rId3">
              <a:extLst>
                <a:ext uri="{28A0092B-C50C-407E-A947-70E740481C1C}">
                  <a14:useLocalDpi xmlns:a14="http://schemas.microsoft.com/office/drawing/2010/main" val="0"/>
                </a:ext>
              </a:extLst>
            </a:blip>
            <a:srcRect/>
            <a:stretch>
              <a:fillRect t="-32000" b="-32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2" name="Freeform 11"/>
          <p:cNvSpPr/>
          <p:nvPr/>
        </p:nvSpPr>
        <p:spPr>
          <a:xfrm>
            <a:off x="5241351" y="2648043"/>
            <a:ext cx="3204307" cy="659152"/>
          </a:xfrm>
          <a:custGeom>
            <a:avLst/>
            <a:gdLst>
              <a:gd name="connsiteX0" fmla="*/ 0 w 3204307"/>
              <a:gd name="connsiteY0" fmla="*/ 0 h 659152"/>
              <a:gd name="connsiteX1" fmla="*/ 3204307 w 3204307"/>
              <a:gd name="connsiteY1" fmla="*/ 0 h 659152"/>
              <a:gd name="connsiteX2" fmla="*/ 3204307 w 3204307"/>
              <a:gd name="connsiteY2" fmla="*/ 659152 h 659152"/>
              <a:gd name="connsiteX3" fmla="*/ 0 w 3204307"/>
              <a:gd name="connsiteY3" fmla="*/ 659152 h 659152"/>
              <a:gd name="connsiteX4" fmla="*/ 0 w 3204307"/>
              <a:gd name="connsiteY4" fmla="*/ 0 h 65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4307" h="659152">
                <a:moveTo>
                  <a:pt x="0" y="0"/>
                </a:moveTo>
                <a:lnTo>
                  <a:pt x="3204307" y="0"/>
                </a:lnTo>
                <a:lnTo>
                  <a:pt x="3204307" y="659152"/>
                </a:lnTo>
                <a:lnTo>
                  <a:pt x="0" y="659152"/>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68580" tIns="68580" rIns="68580" bIns="68580" numCol="1" spcCol="1270" anchor="ctr" anchorCtr="0">
            <a:noAutofit/>
          </a:bodyPr>
          <a:lstStyle/>
          <a:p>
            <a:pPr lvl="0" algn="ctr" defTabSz="1200150">
              <a:lnSpc>
                <a:spcPct val="90000"/>
              </a:lnSpc>
              <a:spcBef>
                <a:spcPct val="0"/>
              </a:spcBef>
              <a:spcAft>
                <a:spcPct val="35000"/>
              </a:spcAft>
            </a:pPr>
            <a:r>
              <a:rPr lang="en-US" sz="2600" b="1" kern="1200" dirty="0" smtClean="0">
                <a:solidFill>
                  <a:schemeClr val="tx1"/>
                </a:solidFill>
                <a:latin typeface="Times New Roman" panose="02020603050405020304" pitchFamily="18" charset="0"/>
                <a:cs typeface="Times New Roman" panose="02020603050405020304" pitchFamily="18" charset="0"/>
              </a:rPr>
              <a:t>TRẦN QUỐC TOẢN</a:t>
            </a:r>
            <a:endParaRPr lang="en-US" sz="2600" b="1" kern="1200" dirty="0">
              <a:solidFill>
                <a:schemeClr val="tx1"/>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1710214" y="3792415"/>
            <a:ext cx="3204307" cy="2746470"/>
          </a:xfrm>
          <a:prstGeom prst="rect">
            <a:avLst/>
          </a:prstGeom>
          <a:blipFill rotWithShape="1">
            <a:blip r:embed="rId4"/>
            <a:srcRect/>
            <a:stretch>
              <a:fillRect l="-26000" r="-26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4" name="Freeform 13"/>
          <p:cNvSpPr/>
          <p:nvPr/>
        </p:nvSpPr>
        <p:spPr>
          <a:xfrm>
            <a:off x="1710214" y="5714945"/>
            <a:ext cx="3204307" cy="659152"/>
          </a:xfrm>
          <a:custGeom>
            <a:avLst/>
            <a:gdLst>
              <a:gd name="connsiteX0" fmla="*/ 0 w 3204307"/>
              <a:gd name="connsiteY0" fmla="*/ 0 h 659152"/>
              <a:gd name="connsiteX1" fmla="*/ 3204307 w 3204307"/>
              <a:gd name="connsiteY1" fmla="*/ 0 h 659152"/>
              <a:gd name="connsiteX2" fmla="*/ 3204307 w 3204307"/>
              <a:gd name="connsiteY2" fmla="*/ 659152 h 659152"/>
              <a:gd name="connsiteX3" fmla="*/ 0 w 3204307"/>
              <a:gd name="connsiteY3" fmla="*/ 659152 h 659152"/>
              <a:gd name="connsiteX4" fmla="*/ 0 w 3204307"/>
              <a:gd name="connsiteY4" fmla="*/ 0 h 65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4307" h="659152">
                <a:moveTo>
                  <a:pt x="0" y="0"/>
                </a:moveTo>
                <a:lnTo>
                  <a:pt x="3204307" y="0"/>
                </a:lnTo>
                <a:lnTo>
                  <a:pt x="3204307" y="659152"/>
                </a:lnTo>
                <a:lnTo>
                  <a:pt x="0" y="659152"/>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68580" tIns="68580" rIns="68580" bIns="68580" numCol="1" spcCol="1270" anchor="ctr" anchorCtr="0">
            <a:noAutofit/>
          </a:bodyPr>
          <a:lstStyle/>
          <a:p>
            <a:pPr lvl="0" algn="ctr" defTabSz="1200150">
              <a:lnSpc>
                <a:spcPct val="90000"/>
              </a:lnSpc>
              <a:spcBef>
                <a:spcPct val="0"/>
              </a:spcBef>
              <a:spcAft>
                <a:spcPct val="35000"/>
              </a:spcAft>
            </a:pPr>
            <a:r>
              <a:rPr lang="en-US" sz="2700" b="1" kern="1200" dirty="0" smtClean="0">
                <a:solidFill>
                  <a:schemeClr val="tx1"/>
                </a:solidFill>
                <a:latin typeface="Times New Roman" panose="02020603050405020304" pitchFamily="18" charset="0"/>
                <a:cs typeface="Times New Roman" panose="02020603050405020304" pitchFamily="18" charset="0"/>
              </a:rPr>
              <a:t>KIM ĐỒNG</a:t>
            </a:r>
            <a:endParaRPr lang="en-US" sz="2700" b="1" kern="1200" dirty="0">
              <a:solidFill>
                <a:schemeClr val="tx1"/>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5241351" y="3792415"/>
            <a:ext cx="3204307" cy="2746470"/>
          </a:xfrm>
          <a:prstGeom prst="rect">
            <a:avLst/>
          </a:prstGeom>
          <a:blipFill>
            <a:blip r:embed="rId5"/>
            <a:srcRect/>
            <a:stretch>
              <a:fillRect l="-7000" r="-7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6" name="Freeform 15"/>
          <p:cNvSpPr/>
          <p:nvPr/>
        </p:nvSpPr>
        <p:spPr>
          <a:xfrm>
            <a:off x="5241351" y="5714945"/>
            <a:ext cx="3204307" cy="659152"/>
          </a:xfrm>
          <a:custGeom>
            <a:avLst/>
            <a:gdLst>
              <a:gd name="connsiteX0" fmla="*/ 0 w 3204307"/>
              <a:gd name="connsiteY0" fmla="*/ 0 h 659152"/>
              <a:gd name="connsiteX1" fmla="*/ 3204307 w 3204307"/>
              <a:gd name="connsiteY1" fmla="*/ 0 h 659152"/>
              <a:gd name="connsiteX2" fmla="*/ 3204307 w 3204307"/>
              <a:gd name="connsiteY2" fmla="*/ 659152 h 659152"/>
              <a:gd name="connsiteX3" fmla="*/ 0 w 3204307"/>
              <a:gd name="connsiteY3" fmla="*/ 659152 h 659152"/>
              <a:gd name="connsiteX4" fmla="*/ 0 w 3204307"/>
              <a:gd name="connsiteY4" fmla="*/ 0 h 65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4307" h="659152">
                <a:moveTo>
                  <a:pt x="0" y="0"/>
                </a:moveTo>
                <a:lnTo>
                  <a:pt x="3204307" y="0"/>
                </a:lnTo>
                <a:lnTo>
                  <a:pt x="3204307" y="659152"/>
                </a:lnTo>
                <a:lnTo>
                  <a:pt x="0" y="659152"/>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68580" tIns="68580" rIns="68580" bIns="68580" numCol="1" spcCol="1270" anchor="ctr" anchorCtr="0">
            <a:noAutofit/>
          </a:bodyPr>
          <a:lstStyle/>
          <a:p>
            <a:pPr lvl="0" algn="ctr" defTabSz="1200150">
              <a:lnSpc>
                <a:spcPct val="90000"/>
              </a:lnSpc>
              <a:spcBef>
                <a:spcPct val="0"/>
              </a:spcBef>
              <a:spcAft>
                <a:spcPct val="35000"/>
              </a:spcAft>
            </a:pPr>
            <a:r>
              <a:rPr lang="en-US" sz="2700" b="1" kern="1200" dirty="0" smtClean="0">
                <a:solidFill>
                  <a:schemeClr val="tx1"/>
                </a:solidFill>
                <a:latin typeface="Times New Roman" panose="02020603050405020304" pitchFamily="18" charset="0"/>
                <a:cs typeface="Times New Roman" panose="02020603050405020304" pitchFamily="18" charset="0"/>
              </a:rPr>
              <a:t>VÕ THI SÁU</a:t>
            </a:r>
            <a:endParaRPr lang="en-US" sz="2700" b="1" kern="1200" dirty="0">
              <a:solidFill>
                <a:schemeClr val="tx1"/>
              </a:solidFill>
              <a:latin typeface="Times New Roman" panose="02020603050405020304" pitchFamily="18" charset="0"/>
              <a:cs typeface="Times New Roman" panose="02020603050405020304" pitchFamily="18" charset="0"/>
            </a:endParaRPr>
          </a:p>
        </p:txBody>
      </p:sp>
      <p:sp>
        <p:nvSpPr>
          <p:cNvPr id="17" name="Can 16"/>
          <p:cNvSpPr/>
          <p:nvPr/>
        </p:nvSpPr>
        <p:spPr>
          <a:xfrm>
            <a:off x="8772489" y="1066800"/>
            <a:ext cx="2282198" cy="5168900"/>
          </a:xfrm>
          <a:prstGeom prst="can">
            <a:avLst/>
          </a:prstGeom>
          <a:solidFill>
            <a:schemeClr val="accent4">
              <a:lumMod val="5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smtClean="0">
                <a:latin typeface="Times New Roman" panose="02020603050405020304" pitchFamily="18" charset="0"/>
                <a:cs typeface="Times New Roman" panose="02020603050405020304" pitchFamily="18" charset="0"/>
              </a:rPr>
              <a:t>Đây</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là</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hình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ảnh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các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anh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hùng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nhỏ</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tuổi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Giữa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họ</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có</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điểm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chung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gì</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941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circle(in)">
                                      <p:cBhvr>
                                        <p:cTn id="27" dur="20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circle(in)">
                                      <p:cBhvr>
                                        <p:cTn id="32" dur="20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circle(in)">
                                      <p:cBhvr>
                                        <p:cTn id="37" dur="20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circle(in)">
                                      <p:cBhvr>
                                        <p:cTn id="42" dur="20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up)">
                                      <p:cBhvr>
                                        <p:cTn id="4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P spid="16" grpId="0" animBg="1"/>
      <p:bldP spid="1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8508"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92100" algn="ctr" defTabSz="914400" rtl="0" eaLnBrk="1" fontAlgn="auto" latinLnBrk="0" hangingPunct="1">
              <a:lnSpc>
                <a:spcPct val="100000"/>
              </a:lnSpc>
              <a:spcBef>
                <a:spcPts val="60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Văn</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bản</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a:t>
            </a: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Segoe UI" panose="020B0502040204020203" pitchFamily="34" charset="0"/>
                <a:cs typeface="+mn-cs"/>
              </a:rPr>
              <a:t>2: LƯỢM </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Segoe UI" panose="020B0502040204020203" pitchFamily="34" charset="0"/>
                <a:cs typeface="+mn-cs"/>
              </a:rPr>
              <a:t>(TỐ HỮU)	</a:t>
            </a:r>
            <a:endParaRPr kumimoji="0" lang="en-US" sz="28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4381161" y="907023"/>
            <a:ext cx="3600666" cy="461665"/>
          </a:xfrm>
          <a:prstGeom prst="rect">
            <a:avLst/>
          </a:prstGeom>
        </p:spPr>
        <p:txBody>
          <a:bodyPr wrap="none">
            <a:spAutoFit/>
          </a:bodyPr>
          <a:lstStyle/>
          <a:p>
            <a:r>
              <a:rPr lang="en-US" sz="2400" b="1" dirty="0" err="1">
                <a:latin typeface="Times New Roman" panose="02020603050405020304" pitchFamily="18" charset="0"/>
                <a:ea typeface="Times New Roman" panose="02020603050405020304" pitchFamily="18" charset="0"/>
              </a:rPr>
              <a:t>Hình</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thành</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kiến</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thức</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mới</a:t>
            </a:r>
            <a:endParaRPr lang="en-US" sz="2400" dirty="0"/>
          </a:p>
        </p:txBody>
      </p:sp>
      <p:sp>
        <p:nvSpPr>
          <p:cNvPr id="6" name="Rectangle 5"/>
          <p:cNvSpPr/>
          <p:nvPr/>
        </p:nvSpPr>
        <p:spPr>
          <a:xfrm>
            <a:off x="685800" y="1382206"/>
            <a:ext cx="6096000" cy="1083374"/>
          </a:xfrm>
          <a:prstGeom prst="rect">
            <a:avLst/>
          </a:prstGeom>
        </p:spPr>
        <p:txBody>
          <a:bodyPr>
            <a:spAutoFit/>
          </a:bodyPr>
          <a:lstStyle/>
          <a:p>
            <a:pPr>
              <a:lnSpc>
                <a:spcPct val="115000"/>
              </a:lnSpc>
              <a:spcAft>
                <a:spcPts val="0"/>
              </a:spcAft>
              <a:tabLst>
                <a:tab pos="1386840" algn="l"/>
              </a:tabLst>
            </a:pPr>
            <a:r>
              <a:rPr lang="en-US" sz="2800" b="1" dirty="0">
                <a:latin typeface="Times New Roman" panose="02020603050405020304" pitchFamily="18" charset="0"/>
                <a:ea typeface="MS Mincho"/>
              </a:rPr>
              <a:t>I. </a:t>
            </a:r>
            <a:r>
              <a:rPr lang="en-US" sz="2800" b="1" dirty="0" err="1">
                <a:latin typeface="Times New Roman" panose="02020603050405020304" pitchFamily="18" charset="0"/>
                <a:ea typeface="MS Mincho"/>
              </a:rPr>
              <a:t>Tìm</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hiểu</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chung</a:t>
            </a:r>
            <a:endParaRPr lang="en-US" sz="2800" dirty="0">
              <a:latin typeface="Times New Roman" panose="02020603050405020304" pitchFamily="18" charset="0"/>
              <a:ea typeface="Times New Roman" panose="02020603050405020304" pitchFamily="18" charset="0"/>
            </a:endParaRPr>
          </a:p>
          <a:p>
            <a:pPr lvl="0" algn="just">
              <a:lnSpc>
                <a:spcPct val="115000"/>
              </a:lnSpc>
              <a:spcAft>
                <a:spcPts val="0"/>
              </a:spcAft>
              <a:buClr>
                <a:srgbClr val="FF0000"/>
              </a:buClr>
              <a:tabLst>
                <a:tab pos="1386840" algn="l"/>
              </a:tabLst>
            </a:pPr>
            <a:r>
              <a:rPr lang="en-US" sz="2800" b="1" dirty="0" smtClean="0">
                <a:latin typeface="Times New Roman" panose="02020603050405020304" pitchFamily="18" charset="0"/>
                <a:ea typeface="MS Mincho"/>
              </a:rPr>
              <a:t>1. </a:t>
            </a:r>
            <a:r>
              <a:rPr lang="en-US" sz="2800" b="1" dirty="0" err="1" smtClean="0">
                <a:latin typeface="Times New Roman" panose="02020603050405020304" pitchFamily="18" charset="0"/>
                <a:ea typeface="MS Mincho"/>
              </a:rPr>
              <a:t>Tác</a:t>
            </a:r>
            <a:r>
              <a:rPr lang="en-US" sz="2800" b="1" dirty="0" smtClean="0">
                <a:latin typeface="Times New Roman" panose="02020603050405020304" pitchFamily="18" charset="0"/>
                <a:ea typeface="MS Mincho"/>
              </a:rPr>
              <a:t> </a:t>
            </a:r>
            <a:r>
              <a:rPr lang="en-US" sz="2800" b="1" dirty="0" err="1">
                <a:latin typeface="Times New Roman" panose="02020603050405020304" pitchFamily="18" charset="0"/>
                <a:ea typeface="MS Mincho"/>
              </a:rPr>
              <a:t>giả</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Tố</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Hữu</a:t>
            </a:r>
            <a:endParaRPr lang="en-US" sz="2800" dirty="0">
              <a:effectLst/>
              <a:latin typeface="Times New Roman" panose="02020603050405020304" pitchFamily="18" charset="0"/>
              <a:ea typeface="Times New Roman" panose="02020603050405020304" pitchFamily="18" charset="0"/>
            </a:endParaRPr>
          </a:p>
        </p:txBody>
      </p:sp>
      <p:pic>
        <p:nvPicPr>
          <p:cNvPr id="17" name="Picture 16"/>
          <p:cNvPicPr/>
          <p:nvPr/>
        </p:nvPicPr>
        <p:blipFill>
          <a:blip r:embed="rId11">
            <a:extLst>
              <a:ext uri="{28A0092B-C50C-407E-A947-70E740481C1C}">
                <a14:useLocalDpi xmlns:a14="http://schemas.microsoft.com/office/drawing/2010/main" val="0"/>
              </a:ext>
            </a:extLst>
          </a:blip>
          <a:stretch>
            <a:fillRect/>
          </a:stretch>
        </p:blipFill>
        <p:spPr>
          <a:xfrm>
            <a:off x="972906" y="2644607"/>
            <a:ext cx="2521975" cy="282704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9" name="Rounded Rectangle 8"/>
          <p:cNvSpPr/>
          <p:nvPr/>
        </p:nvSpPr>
        <p:spPr>
          <a:xfrm>
            <a:off x="5010927" y="1636105"/>
            <a:ext cx="5190541" cy="728695"/>
          </a:xfrm>
          <a:prstGeom prst="roundRect">
            <a:avLst>
              <a:gd name="adj" fmla="val 50000"/>
            </a:avLst>
          </a:prstGeom>
          <a:blipFill>
            <a:blip r:embed="rId1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363636"/>
                </a:solidFill>
                <a:latin typeface="Times New Roman" panose="02020603050405020304" pitchFamily="18" charset="0"/>
                <a:ea typeface="Times New Roman" panose="02020603050405020304" pitchFamily="18" charset="0"/>
                <a:cs typeface="Times New Roman" panose="02020603050405020304" pitchFamily="18" charset="0"/>
              </a:rPr>
              <a:t>Tên</a:t>
            </a:r>
            <a:r>
              <a:rPr lang="en-US" sz="2800" b="1" dirty="0">
                <a:solidFill>
                  <a:srgbClr val="36363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363636"/>
                </a:solidFill>
                <a:latin typeface="Times New Roman" panose="02020603050405020304" pitchFamily="18" charset="0"/>
                <a:ea typeface="Times New Roman" panose="02020603050405020304" pitchFamily="18" charset="0"/>
                <a:cs typeface="Times New Roman" panose="02020603050405020304" pitchFamily="18" charset="0"/>
              </a:rPr>
              <a:t>thật</a:t>
            </a:r>
            <a:r>
              <a:rPr lang="en-US" sz="2800" dirty="0">
                <a:solidFill>
                  <a:srgbClr val="4A4A4A"/>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4A4A4A"/>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2800" dirty="0">
                <a:solidFill>
                  <a:srgbClr val="4A4A4A"/>
                </a:solidFill>
                <a:latin typeface="Times New Roman" panose="02020603050405020304" pitchFamily="18" charset="0"/>
                <a:ea typeface="Times New Roman" panose="02020603050405020304" pitchFamily="18" charset="0"/>
                <a:cs typeface="Times New Roman" panose="02020603050405020304" pitchFamily="18" charset="0"/>
              </a:rPr>
              <a:t> Kim </a:t>
            </a:r>
            <a:r>
              <a:rPr lang="en-US" sz="2800" dirty="0" err="1">
                <a:solidFill>
                  <a:srgbClr val="4A4A4A"/>
                </a:solidFill>
                <a:latin typeface="Times New Roman" panose="02020603050405020304" pitchFamily="18" charset="0"/>
                <a:ea typeface="Times New Roman" panose="02020603050405020304" pitchFamily="18" charset="0"/>
                <a:cs typeface="Times New Roman" panose="02020603050405020304" pitchFamily="18" charset="0"/>
              </a:rPr>
              <a:t>Thành</a:t>
            </a:r>
            <a:endParaRPr lang="en-US" sz="2800" dirty="0">
              <a:latin typeface="Times New Roman" panose="02020603050405020304" pitchFamily="18" charset="0"/>
              <a:cs typeface="Times New Roman" panose="02020603050405020304" pitchFamily="18" charset="0"/>
            </a:endParaRPr>
          </a:p>
        </p:txBody>
      </p:sp>
      <p:sp>
        <p:nvSpPr>
          <p:cNvPr id="18" name="Rounded Rectangle 17"/>
          <p:cNvSpPr/>
          <p:nvPr/>
        </p:nvSpPr>
        <p:spPr>
          <a:xfrm>
            <a:off x="5010927" y="2470840"/>
            <a:ext cx="5190541" cy="728695"/>
          </a:xfrm>
          <a:prstGeom prst="roundRect">
            <a:avLst>
              <a:gd name="adj" fmla="val 50000"/>
            </a:avLst>
          </a:prstGeom>
          <a:blipFill>
            <a:blip r:embed="rId1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vi-VN" sz="2800" b="1" dirty="0">
                <a:solidFill>
                  <a:srgbClr val="363636"/>
                </a:solidFill>
                <a:latin typeface="Times New Roman" panose="02020603050405020304" pitchFamily="18" charset="0"/>
                <a:ea typeface="Times New Roman" panose="02020603050405020304" pitchFamily="18" charset="0"/>
              </a:rPr>
              <a:t>Quê quán</a:t>
            </a:r>
            <a:r>
              <a:rPr lang="vi-VN" sz="2800" dirty="0">
                <a:solidFill>
                  <a:srgbClr val="4A4A4A"/>
                </a:solidFill>
                <a:latin typeface="Times New Roman" panose="02020603050405020304" pitchFamily="18" charset="0"/>
                <a:ea typeface="Times New Roman" panose="02020603050405020304" pitchFamily="18" charset="0"/>
              </a:rPr>
              <a:t>: Thừa Thiên Huế.</a:t>
            </a:r>
            <a:endParaRPr lang="en-US" sz="2400" dirty="0">
              <a:effectLst/>
              <a:latin typeface="Times New Roman" panose="02020603050405020304" pitchFamily="18" charset="0"/>
              <a:ea typeface="Times New Roman" panose="02020603050405020304" pitchFamily="18" charset="0"/>
            </a:endParaRPr>
          </a:p>
        </p:txBody>
      </p:sp>
      <p:sp>
        <p:nvSpPr>
          <p:cNvPr id="19" name="Plaque 18"/>
          <p:cNvSpPr/>
          <p:nvPr/>
        </p:nvSpPr>
        <p:spPr>
          <a:xfrm>
            <a:off x="4031198" y="3307790"/>
            <a:ext cx="7125929" cy="994975"/>
          </a:xfrm>
          <a:prstGeom prst="plaque">
            <a:avLst/>
          </a:prstGeom>
          <a:blipFill>
            <a:blip r:embed="rId12"/>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vi-VN" sz="2800" b="1" dirty="0">
                <a:solidFill>
                  <a:srgbClr val="363636"/>
                </a:solidFill>
                <a:latin typeface="Times New Roman" panose="02020603050405020304" pitchFamily="18" charset="0"/>
                <a:ea typeface="Times New Roman" panose="02020603050405020304" pitchFamily="18" charset="0"/>
              </a:rPr>
              <a:t>Vị trí</a:t>
            </a:r>
            <a:r>
              <a:rPr lang="vi-VN" sz="2800" dirty="0">
                <a:solidFill>
                  <a:srgbClr val="4A4A4A"/>
                </a:solidFill>
                <a:latin typeface="Times New Roman" panose="02020603050405020304" pitchFamily="18" charset="0"/>
                <a:ea typeface="Times New Roman" panose="02020603050405020304" pitchFamily="18" charset="0"/>
              </a:rPr>
              <a:t>: Là nhà cách mạng, nhà thơ lớn của thơ ca hiện đại Việt Nam.</a:t>
            </a:r>
            <a:endParaRPr lang="en-US" sz="2800" dirty="0">
              <a:effectLst/>
              <a:latin typeface="Times New Roman" panose="02020603050405020304" pitchFamily="18" charset="0"/>
              <a:ea typeface="Times New Roman" panose="02020603050405020304" pitchFamily="18" charset="0"/>
            </a:endParaRPr>
          </a:p>
        </p:txBody>
      </p:sp>
      <p:sp>
        <p:nvSpPr>
          <p:cNvPr id="20" name="Plaque 19"/>
          <p:cNvSpPr/>
          <p:nvPr/>
        </p:nvSpPr>
        <p:spPr>
          <a:xfrm>
            <a:off x="4031198" y="4408805"/>
            <a:ext cx="7125929" cy="994975"/>
          </a:xfrm>
          <a:prstGeom prst="plaque">
            <a:avLst/>
          </a:prstGeom>
          <a:blipFill>
            <a:blip r:embed="rId12"/>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vi-VN" sz="2800" b="1" dirty="0">
                <a:solidFill>
                  <a:srgbClr val="4A4A4A"/>
                </a:solidFill>
                <a:latin typeface="Times New Roman" panose="02020603050405020304" pitchFamily="18" charset="0"/>
                <a:ea typeface="Times New Roman" panose="02020603050405020304" pitchFamily="18" charset="0"/>
              </a:rPr>
              <a:t>Phong cách thơ</a:t>
            </a:r>
            <a:r>
              <a:rPr lang="vi-VN" sz="2800" dirty="0">
                <a:solidFill>
                  <a:srgbClr val="4A4A4A"/>
                </a:solidFill>
                <a:latin typeface="Times New Roman" panose="02020603050405020304" pitchFamily="18" charset="0"/>
                <a:ea typeface="Times New Roman" panose="02020603050405020304" pitchFamily="18" charset="0"/>
              </a:rPr>
              <a:t>: thơ trữ tình chính trị, đậm đà tính dân tộc.</a:t>
            </a:r>
            <a:endParaRPr lang="en-US" sz="2400" dirty="0">
              <a:effectLst/>
              <a:latin typeface="Times New Roman" panose="02020603050405020304" pitchFamily="18" charset="0"/>
              <a:ea typeface="Times New Roman" panose="02020603050405020304" pitchFamily="18" charset="0"/>
            </a:endParaRPr>
          </a:p>
        </p:txBody>
      </p:sp>
      <p:sp>
        <p:nvSpPr>
          <p:cNvPr id="21" name="Plaque 20"/>
          <p:cNvSpPr/>
          <p:nvPr/>
        </p:nvSpPr>
        <p:spPr>
          <a:xfrm>
            <a:off x="4031198" y="5509820"/>
            <a:ext cx="7125929" cy="994975"/>
          </a:xfrm>
          <a:prstGeom prst="plaque">
            <a:avLst/>
          </a:prstGeom>
          <a:blipFill>
            <a:blip r:embed="rId12"/>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vi-VN" sz="2800" b="1" dirty="0">
                <a:solidFill>
                  <a:srgbClr val="363636"/>
                </a:solidFill>
                <a:latin typeface="Times New Roman" panose="02020603050405020304" pitchFamily="18" charset="0"/>
                <a:ea typeface="Times New Roman" panose="02020603050405020304" pitchFamily="18" charset="0"/>
              </a:rPr>
              <a:t>Giải thưởng</a:t>
            </a:r>
            <a:r>
              <a:rPr lang="vi-VN" sz="2800" dirty="0">
                <a:solidFill>
                  <a:srgbClr val="4A4A4A"/>
                </a:solidFill>
                <a:latin typeface="Times New Roman" panose="02020603050405020304" pitchFamily="18" charset="0"/>
                <a:ea typeface="Times New Roman" panose="02020603050405020304" pitchFamily="18" charset="0"/>
              </a:rPr>
              <a:t>: 1996 được tặng giải thưởng Hồ Chí Minh về văn học nghệ thuật.</a:t>
            </a:r>
            <a:endParaRPr lang="en-US" sz="2400" dirty="0">
              <a:effectLst/>
              <a:latin typeface="Times New Roman" panose="02020603050405020304" pitchFamily="18" charset="0"/>
              <a:ea typeface="Times New Roman" panose="02020603050405020304" pitchFamily="18" charset="0"/>
            </a:endParaRPr>
          </a:p>
        </p:txBody>
      </p:sp>
      <p:sp>
        <p:nvSpPr>
          <p:cNvPr id="22" name="Rectangle 21"/>
          <p:cNvSpPr/>
          <p:nvPr/>
        </p:nvSpPr>
        <p:spPr>
          <a:xfrm>
            <a:off x="798359" y="5776474"/>
            <a:ext cx="2985113" cy="461665"/>
          </a:xfrm>
          <a:prstGeom prst="rect">
            <a:avLst/>
          </a:prstGeom>
        </p:spPr>
        <p:txBody>
          <a:bodyPr wrap="none">
            <a:spAutoFit/>
          </a:bodyPr>
          <a:lstStyle/>
          <a:p>
            <a:r>
              <a:rPr lang="en-US" sz="2400" b="1" dirty="0" err="1">
                <a:solidFill>
                  <a:srgbClr val="4A4A4A"/>
                </a:solidFill>
                <a:latin typeface="Times New Roman" panose="02020603050405020304" pitchFamily="18" charset="0"/>
                <a:ea typeface="Times New Roman" panose="02020603050405020304" pitchFamily="18" charset="0"/>
              </a:rPr>
              <a:t>Tố</a:t>
            </a:r>
            <a:r>
              <a:rPr lang="en-US" sz="2400" b="1" dirty="0">
                <a:solidFill>
                  <a:srgbClr val="4A4A4A"/>
                </a:solidFill>
                <a:latin typeface="Times New Roman" panose="02020603050405020304" pitchFamily="18" charset="0"/>
                <a:ea typeface="Times New Roman" panose="02020603050405020304" pitchFamily="18" charset="0"/>
              </a:rPr>
              <a:t> </a:t>
            </a:r>
            <a:r>
              <a:rPr lang="en-US" sz="2400" b="1" dirty="0" err="1">
                <a:solidFill>
                  <a:srgbClr val="4A4A4A"/>
                </a:solidFill>
                <a:latin typeface="Times New Roman" panose="02020603050405020304" pitchFamily="18" charset="0"/>
                <a:ea typeface="Times New Roman" panose="02020603050405020304" pitchFamily="18" charset="0"/>
              </a:rPr>
              <a:t>Hữu</a:t>
            </a:r>
            <a:r>
              <a:rPr lang="en-US" sz="2400" b="1" dirty="0">
                <a:solidFill>
                  <a:srgbClr val="4A4A4A"/>
                </a:solidFill>
                <a:latin typeface="Times New Roman" panose="02020603050405020304" pitchFamily="18" charset="0"/>
                <a:ea typeface="Times New Roman" panose="02020603050405020304" pitchFamily="18" charset="0"/>
              </a:rPr>
              <a:t> (1920 - 2002)</a:t>
            </a:r>
            <a:endParaRPr lang="en-US" sz="2400" b="1" dirty="0"/>
          </a:p>
        </p:txBody>
      </p:sp>
    </p:spTree>
    <p:extLst>
      <p:ext uri="{BB962C8B-B14F-4D97-AF65-F5344CB8AC3E}">
        <p14:creationId xmlns:p14="http://schemas.microsoft.com/office/powerpoint/2010/main" val="2375188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2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circle(in)">
                                      <p:cBhvr>
                                        <p:cTn id="17" dur="20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circle(in)">
                                      <p:cBhvr>
                                        <p:cTn id="22" dur="20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circle(in)">
                                      <p:cBhvr>
                                        <p:cTn id="2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8" grpId="0" animBg="1"/>
      <p:bldP spid="19" grpId="0" animBg="1"/>
      <p:bldP spid="20" grpId="0" animBg="1"/>
      <p:bldP spid="2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8508"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92100" algn="ctr" defTabSz="914400" rtl="0" eaLnBrk="1" fontAlgn="auto" latinLnBrk="0" hangingPunct="1">
              <a:lnSpc>
                <a:spcPct val="100000"/>
              </a:lnSpc>
              <a:spcBef>
                <a:spcPts val="60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Văn</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bản</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a:t>
            </a: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Segoe UI" panose="020B0502040204020203" pitchFamily="34" charset="0"/>
                <a:cs typeface="+mn-cs"/>
              </a:rPr>
              <a:t>2: LƯỢM </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Segoe UI" panose="020B0502040204020203" pitchFamily="34" charset="0"/>
                <a:cs typeface="+mn-cs"/>
              </a:rPr>
              <a:t>(TỐ HỮU)	</a:t>
            </a:r>
            <a:endParaRPr kumimoji="0" lang="en-US" sz="28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4381161" y="907023"/>
            <a:ext cx="360066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thành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thức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mới</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494070" y="1285843"/>
            <a:ext cx="3302507" cy="548099"/>
          </a:xfrm>
          <a:prstGeom prst="rect">
            <a:avLst/>
          </a:prstGeom>
        </p:spPr>
        <p:txBody>
          <a:bodyPr wrap="none">
            <a:spAutoFit/>
          </a:bodyPr>
          <a:lstStyle/>
          <a:p>
            <a:pPr marL="228600">
              <a:lnSpc>
                <a:spcPct val="115000"/>
              </a:lnSpc>
              <a:spcAft>
                <a:spcPts val="0"/>
              </a:spcAft>
              <a:tabLst>
                <a:tab pos="1386840" algn="l"/>
              </a:tabLst>
            </a:pPr>
            <a:r>
              <a:rPr lang="en-US" sz="2800" b="1" dirty="0">
                <a:solidFill>
                  <a:srgbClr val="0D0D0D"/>
                </a:solidFill>
                <a:latin typeface="Times New Roman" panose="02020603050405020304" pitchFamily="18" charset="0"/>
                <a:ea typeface="MS Mincho"/>
              </a:rPr>
              <a:t>2. </a:t>
            </a:r>
            <a:r>
              <a:rPr lang="en-US" sz="2800" b="1" dirty="0" err="1">
                <a:solidFill>
                  <a:srgbClr val="0D0D0D"/>
                </a:solidFill>
                <a:latin typeface="Times New Roman" panose="02020603050405020304" pitchFamily="18" charset="0"/>
                <a:ea typeface="MS Mincho"/>
              </a:rPr>
              <a:t>Bài</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thơ</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Lượm</a:t>
            </a:r>
            <a:r>
              <a:rPr lang="en-US" sz="2800" b="1" dirty="0">
                <a:solidFill>
                  <a:srgbClr val="0D0D0D"/>
                </a:solidFill>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sp>
        <p:nvSpPr>
          <p:cNvPr id="23" name="Rectangle 22"/>
          <p:cNvSpPr/>
          <p:nvPr/>
        </p:nvSpPr>
        <p:spPr>
          <a:xfrm>
            <a:off x="821608" y="1753190"/>
            <a:ext cx="10833100" cy="4819781"/>
          </a:xfrm>
          <a:prstGeom prst="rect">
            <a:avLst/>
          </a:prstGeom>
        </p:spPr>
        <p:txBody>
          <a:bodyPr>
            <a:spAutoFit/>
          </a:bodyPr>
          <a:lstStyle/>
          <a:p>
            <a:pPr>
              <a:lnSpc>
                <a:spcPct val="115000"/>
              </a:lnSpc>
              <a:spcAft>
                <a:spcPts val="0"/>
              </a:spcAft>
              <a:tabLst>
                <a:tab pos="1386840" algn="l"/>
              </a:tabLst>
            </a:pPr>
            <a:r>
              <a:rPr lang="en-US" sz="2400" b="1" dirty="0">
                <a:solidFill>
                  <a:srgbClr val="0D0D0D"/>
                </a:solidFill>
                <a:latin typeface="Times New Roman" panose="02020603050405020304" pitchFamily="18" charset="0"/>
                <a:ea typeface="MS Mincho"/>
              </a:rPr>
              <a:t>a</a:t>
            </a:r>
            <a:r>
              <a:rPr lang="en-US" sz="2400"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Xuất</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xứ</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và</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hoàn</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cảnh</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sáng</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tác</a:t>
            </a:r>
            <a:r>
              <a:rPr lang="en-US" sz="2400" b="1" dirty="0">
                <a:solidFill>
                  <a:srgbClr val="0D0D0D"/>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nSpc>
                <a:spcPct val="115000"/>
              </a:lnSpc>
              <a:spcAft>
                <a:spcPts val="0"/>
              </a:spcAft>
              <a:tabLst>
                <a:tab pos="1386840" algn="l"/>
              </a:tabLst>
            </a:pP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Xuất</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xứ</a:t>
            </a:r>
            <a:r>
              <a:rPr lang="en-US" sz="2400" dirty="0">
                <a:solidFill>
                  <a:srgbClr val="0D0D0D"/>
                </a:solidFill>
                <a:latin typeface="Times New Roman" panose="02020603050405020304" pitchFamily="18" charset="0"/>
                <a:ea typeface="Times New Roman" panose="02020603050405020304" pitchFamily="18" charset="0"/>
              </a:rPr>
              <a:t>: In </a:t>
            </a:r>
            <a:r>
              <a:rPr lang="en-US" sz="2400" dirty="0" err="1">
                <a:solidFill>
                  <a:srgbClr val="0D0D0D"/>
                </a:solidFill>
                <a:latin typeface="Times New Roman" panose="02020603050405020304" pitchFamily="18" charset="0"/>
                <a:ea typeface="Times New Roman" panose="02020603050405020304" pitchFamily="18" charset="0"/>
              </a:rPr>
              <a:t>trong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tập</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Việt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Bắc</a:t>
            </a:r>
            <a:r>
              <a:rPr lang="en-US" sz="2400" dirty="0">
                <a:solidFill>
                  <a:srgbClr val="0D0D0D"/>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spcAft>
                <a:spcPts val="1200"/>
              </a:spcAft>
            </a:pPr>
            <a:r>
              <a:rPr lang="vi-VN" sz="2400" dirty="0">
                <a:solidFill>
                  <a:srgbClr val="0D0D0D"/>
                </a:solidFill>
                <a:latin typeface="Times New Roman" panose="02020603050405020304" pitchFamily="18" charset="0"/>
                <a:ea typeface="Times New Roman" panose="02020603050405020304" pitchFamily="18" charset="0"/>
              </a:rPr>
              <a:t>- </a:t>
            </a:r>
            <a:r>
              <a:rPr lang="vi-VN" sz="2400" b="1" dirty="0">
                <a:solidFill>
                  <a:srgbClr val="0D0D0D"/>
                </a:solidFill>
                <a:latin typeface="Times New Roman" panose="02020603050405020304" pitchFamily="18" charset="0"/>
                <a:ea typeface="Times New Roman" panose="02020603050405020304" pitchFamily="18" charset="0"/>
              </a:rPr>
              <a:t>Hoàn cảnh sáng tác</a:t>
            </a:r>
            <a:r>
              <a:rPr lang="vi-VN" sz="2400" dirty="0">
                <a:solidFill>
                  <a:srgbClr val="0D0D0D"/>
                </a:solidFill>
                <a:latin typeface="Times New Roman" panose="02020603050405020304" pitchFamily="18" charset="0"/>
                <a:ea typeface="Times New Roman" panose="02020603050405020304" pitchFamily="18" charset="0"/>
              </a:rPr>
              <a:t>: Năm 1949, trong thời kì kháng chiến chống thực dân Pháp.</a:t>
            </a:r>
            <a:endParaRPr lang="en-US" sz="2400" dirty="0">
              <a:latin typeface="Times New Roman" panose="02020603050405020304" pitchFamily="18" charset="0"/>
              <a:ea typeface="Times New Roman" panose="02020603050405020304" pitchFamily="18" charset="0"/>
            </a:endParaRPr>
          </a:p>
          <a:p>
            <a:pPr>
              <a:spcAft>
                <a:spcPts val="1200"/>
              </a:spcAft>
            </a:pPr>
            <a:r>
              <a:rPr lang="en-US" sz="2400" b="1" dirty="0">
                <a:solidFill>
                  <a:srgbClr val="0D0D0D"/>
                </a:solidFill>
                <a:latin typeface="Times New Roman" panose="02020603050405020304" pitchFamily="18" charset="0"/>
                <a:ea typeface="Times New Roman" panose="02020603050405020304" pitchFamily="18" charset="0"/>
              </a:rPr>
              <a:t>b. </a:t>
            </a:r>
            <a:r>
              <a:rPr lang="vi-VN" sz="2400" b="1" dirty="0">
                <a:solidFill>
                  <a:srgbClr val="0D0D0D"/>
                </a:solidFill>
                <a:latin typeface="Times New Roman" panose="02020603050405020304" pitchFamily="18" charset="0"/>
                <a:ea typeface="Times New Roman" panose="02020603050405020304" pitchFamily="18" charset="0"/>
              </a:rPr>
              <a:t>Đọc diễn cảm</a:t>
            </a:r>
            <a:endParaRPr lang="en-US" sz="2400" dirty="0">
              <a:latin typeface="Times New Roman" panose="02020603050405020304" pitchFamily="18" charset="0"/>
              <a:ea typeface="Times New Roman" panose="02020603050405020304" pitchFamily="18" charset="0"/>
            </a:endParaRPr>
          </a:p>
          <a:p>
            <a:pPr>
              <a:spcAft>
                <a:spcPts val="1200"/>
              </a:spcAft>
            </a:pPr>
            <a:r>
              <a:rPr lang="en-US" sz="2400" b="1" dirty="0">
                <a:solidFill>
                  <a:srgbClr val="0D0D0D"/>
                </a:solidFill>
                <a:latin typeface="Times New Roman" panose="02020603050405020304" pitchFamily="18" charset="0"/>
                <a:ea typeface="Times New Roman" panose="02020603050405020304" pitchFamily="18" charset="0"/>
              </a:rPr>
              <a:t>c. </a:t>
            </a:r>
            <a:r>
              <a:rPr lang="en-US" sz="2400" b="1" dirty="0" err="1">
                <a:solidFill>
                  <a:srgbClr val="0D0D0D"/>
                </a:solidFill>
                <a:latin typeface="Times New Roman" panose="02020603050405020304" pitchFamily="18" charset="0"/>
                <a:ea typeface="Times New Roman" panose="02020603050405020304" pitchFamily="18" charset="0"/>
              </a:rPr>
              <a:t>Kiểu</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văn</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bản</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và</a:t>
            </a:r>
            <a:r>
              <a:rPr lang="en-US" sz="2400" b="1" dirty="0">
                <a:solidFill>
                  <a:srgbClr val="0D0D0D"/>
                </a:solidFill>
                <a:latin typeface="Times New Roman" panose="02020603050405020304" pitchFamily="18" charset="0"/>
                <a:ea typeface="Times New Roman" panose="02020603050405020304" pitchFamily="18" charset="0"/>
              </a:rPr>
              <a:t> PTBĐ</a:t>
            </a:r>
            <a:endParaRPr lang="en-US" sz="2400" dirty="0">
              <a:latin typeface="Times New Roman" panose="02020603050405020304" pitchFamily="18" charset="0"/>
              <a:ea typeface="Times New Roman" panose="02020603050405020304" pitchFamily="18" charset="0"/>
            </a:endParaRPr>
          </a:p>
          <a:p>
            <a:pPr>
              <a:spcAft>
                <a:spcPts val="1200"/>
              </a:spcAft>
            </a:pPr>
            <a:r>
              <a:rPr lang="vi-VN" sz="2400" dirty="0">
                <a:solidFill>
                  <a:srgbClr val="0D0D0D"/>
                </a:solidFill>
                <a:latin typeface="Times New Roman" panose="02020603050405020304" pitchFamily="18" charset="0"/>
                <a:ea typeface="Times New Roman" panose="02020603050405020304" pitchFamily="18" charset="0"/>
              </a:rPr>
              <a:t>- </a:t>
            </a:r>
            <a:r>
              <a:rPr lang="vi-VN" sz="2400" b="1" dirty="0">
                <a:solidFill>
                  <a:srgbClr val="0D0D0D"/>
                </a:solidFill>
                <a:latin typeface="Times New Roman" panose="02020603050405020304" pitchFamily="18" charset="0"/>
                <a:ea typeface="Times New Roman" panose="02020603050405020304" pitchFamily="18" charset="0"/>
              </a:rPr>
              <a:t>Thể thơ</a:t>
            </a:r>
            <a:r>
              <a:rPr lang="vi-VN" sz="2400" dirty="0">
                <a:solidFill>
                  <a:srgbClr val="0D0D0D"/>
                </a:solidFill>
                <a:latin typeface="Times New Roman" panose="02020603050405020304" pitchFamily="18" charset="0"/>
                <a:ea typeface="Times New Roman" panose="02020603050405020304" pitchFamily="18" charset="0"/>
              </a:rPr>
              <a:t>: 4 chữ.</a:t>
            </a:r>
            <a:endParaRPr lang="en-US" sz="2400" dirty="0">
              <a:latin typeface="Times New Roman" panose="02020603050405020304" pitchFamily="18" charset="0"/>
              <a:ea typeface="Times New Roman" panose="02020603050405020304" pitchFamily="18" charset="0"/>
            </a:endParaRPr>
          </a:p>
          <a:p>
            <a:pPr>
              <a:spcAft>
                <a:spcPts val="1200"/>
              </a:spcAft>
            </a:pPr>
            <a:r>
              <a:rPr lang="vi-VN" sz="2400" dirty="0">
                <a:solidFill>
                  <a:srgbClr val="0D0D0D"/>
                </a:solidFill>
                <a:latin typeface="Times New Roman" panose="02020603050405020304" pitchFamily="18" charset="0"/>
                <a:ea typeface="Times New Roman" panose="02020603050405020304" pitchFamily="18" charset="0"/>
              </a:rPr>
              <a:t>- </a:t>
            </a:r>
            <a:r>
              <a:rPr lang="vi-VN" sz="2400" b="1" dirty="0">
                <a:solidFill>
                  <a:srgbClr val="0D0D0D"/>
                </a:solidFill>
                <a:latin typeface="Times New Roman" panose="02020603050405020304" pitchFamily="18" charset="0"/>
                <a:ea typeface="Times New Roman" panose="02020603050405020304" pitchFamily="18" charset="0"/>
              </a:rPr>
              <a:t>Phương thức biểu đạt</a:t>
            </a:r>
            <a:r>
              <a:rPr lang="vi-VN" sz="2400" dirty="0">
                <a:solidFill>
                  <a:srgbClr val="0D0D0D"/>
                </a:solidFill>
                <a:latin typeface="Times New Roman" panose="02020603050405020304" pitchFamily="18" charset="0"/>
                <a:ea typeface="Times New Roman" panose="02020603050405020304" pitchFamily="18" charset="0"/>
              </a:rPr>
              <a:t>: Biểu cảm kết hợp tự sự, miêu tả.</a:t>
            </a:r>
            <a:endParaRPr lang="en-US" sz="2400" dirty="0">
              <a:latin typeface="Times New Roman" panose="02020603050405020304" pitchFamily="18" charset="0"/>
              <a:ea typeface="Times New Roman" panose="02020603050405020304" pitchFamily="18" charset="0"/>
            </a:endParaRPr>
          </a:p>
          <a:p>
            <a:pPr>
              <a:spcAft>
                <a:spcPts val="1200"/>
              </a:spcAft>
            </a:pPr>
            <a:r>
              <a:rPr lang="en-US" sz="2400"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Người</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kể</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chuyện</a:t>
            </a:r>
            <a:r>
              <a:rPr lang="en-US" sz="2400" b="1" dirty="0">
                <a:solidFill>
                  <a:srgbClr val="0D0D0D"/>
                </a:solidFill>
                <a:latin typeface="Times New Roman" panose="02020603050405020304" pitchFamily="18" charset="0"/>
                <a:ea typeface="Times New Roman" panose="02020603050405020304" pitchFamily="18" charset="0"/>
              </a:rPr>
              <a: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nhân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vật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xưng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chú</a:t>
            </a:r>
            <a:r>
              <a:rPr lang="en-US" sz="2400" dirty="0">
                <a:solidFill>
                  <a:srgbClr val="0D0D0D"/>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spcAft>
                <a:spcPts val="1200"/>
              </a:spcAft>
            </a:pPr>
            <a:r>
              <a:rPr lang="en-US" sz="2400"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Tóm</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tắt</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văn</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bản</a:t>
            </a:r>
            <a:r>
              <a:rPr lang="en-US" sz="2400" b="1"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Câu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chuyện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được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kể</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trong</a:t>
            </a:r>
            <a:r>
              <a:rPr lang="en-US" sz="2400" dirty="0">
                <a:solidFill>
                  <a:srgbClr val="0D0D0D"/>
                </a:solidFill>
                <a:latin typeface="Times New Roman" panose="02020603050405020304" pitchFamily="18" charset="0"/>
                <a:ea typeface="Times New Roman" panose="02020603050405020304" pitchFamily="18" charset="0"/>
              </a:rPr>
              <a:t> 02 </a:t>
            </a:r>
            <a:r>
              <a:rPr lang="en-US" sz="2400" dirty="0" err="1">
                <a:solidFill>
                  <a:srgbClr val="0D0D0D"/>
                </a:solidFill>
                <a:latin typeface="Times New Roman" panose="02020603050405020304" pitchFamily="18" charset="0"/>
                <a:ea typeface="Times New Roman" panose="02020603050405020304" pitchFamily="18" charset="0"/>
              </a:rPr>
              <a:t>khoảng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thời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gian</a:t>
            </a:r>
            <a:r>
              <a:rPr lang="en-US" sz="2400" dirty="0">
                <a:solidFill>
                  <a:srgbClr val="0D0D0D"/>
                </a:solidFill>
                <a:latin typeface="Times New Roman" panose="02020603050405020304" pitchFamily="18" charset="0"/>
                <a:ea typeface="Times New Roman" panose="02020603050405020304" pitchFamily="18" charset="0"/>
              </a:rPr>
              <a:t>: TG </a:t>
            </a:r>
            <a:r>
              <a:rPr lang="en-US" sz="2400" dirty="0" err="1">
                <a:solidFill>
                  <a:srgbClr val="0D0D0D"/>
                </a:solidFill>
                <a:latin typeface="Times New Roman" panose="02020603050405020304" pitchFamily="18" charset="0"/>
                <a:ea typeface="Times New Roman" panose="02020603050405020304" pitchFamily="18" charset="0"/>
              </a:rPr>
              <a:t>quá</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khứ</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xa</a:t>
            </a:r>
            <a:r>
              <a:rPr lang="en-US" sz="2400" dirty="0">
                <a:solidFill>
                  <a:srgbClr val="0D0D0D"/>
                </a:solidFill>
                <a:latin typeface="Times New Roman" panose="02020603050405020304" pitchFamily="18" charset="0"/>
                <a:ea typeface="Times New Roman" panose="02020603050405020304" pitchFamily="18" charset="0"/>
              </a:rPr>
              <a:t> (5 </a:t>
            </a:r>
            <a:r>
              <a:rPr lang="en-US" sz="2400" dirty="0" err="1">
                <a:solidFill>
                  <a:srgbClr val="0D0D0D"/>
                </a:solidFill>
                <a:latin typeface="Times New Roman" panose="02020603050405020304" pitchFamily="18" charset="0"/>
                <a:ea typeface="Times New Roman" panose="02020603050405020304" pitchFamily="18" charset="0"/>
              </a:rPr>
              <a:t>khổ</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đầu</a:t>
            </a:r>
            <a:r>
              <a:rPr lang="en-US" sz="2400" dirty="0">
                <a:solidFill>
                  <a:srgbClr val="0D0D0D"/>
                </a:solidFill>
                <a:latin typeface="Times New Roman" panose="02020603050405020304" pitchFamily="18" charset="0"/>
                <a:ea typeface="Times New Roman" panose="02020603050405020304" pitchFamily="18" charset="0"/>
              </a:rPr>
              <a:t>); TG </a:t>
            </a:r>
            <a:r>
              <a:rPr lang="en-US" sz="2400" dirty="0" err="1">
                <a:solidFill>
                  <a:srgbClr val="0D0D0D"/>
                </a:solidFill>
                <a:latin typeface="Times New Roman" panose="02020603050405020304" pitchFamily="18" charset="0"/>
                <a:ea typeface="Times New Roman" panose="02020603050405020304" pitchFamily="18" charset="0"/>
              </a:rPr>
              <a:t>quá</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khứ</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gần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từ</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khổ</a:t>
            </a:r>
            <a:r>
              <a:rPr lang="en-US" sz="2400" dirty="0">
                <a:solidFill>
                  <a:srgbClr val="0D0D0D"/>
                </a:solidFill>
                <a:latin typeface="Times New Roman" panose="02020603050405020304" pitchFamily="18" charset="0"/>
                <a:ea typeface="Times New Roman" panose="02020603050405020304" pitchFamily="18" charset="0"/>
              </a:rPr>
              <a:t> 6 </a:t>
            </a:r>
            <a:r>
              <a:rPr lang="en-US" sz="2400" dirty="0" err="1">
                <a:solidFill>
                  <a:srgbClr val="0D0D0D"/>
                </a:solidFill>
                <a:latin typeface="Times New Roman" panose="02020603050405020304" pitchFamily="18" charset="0"/>
                <a:ea typeface="Times New Roman" panose="02020603050405020304" pitchFamily="18" charset="0"/>
              </a:rPr>
              <a:t>đến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hết</a:t>
            </a:r>
            <a:r>
              <a:rPr lang="en-US" sz="2400" dirty="0">
                <a:solidFill>
                  <a:srgbClr val="0D0D0D"/>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69685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1000"/>
                                        <p:tgtEl>
                                          <p:spTgt spid="23">
                                            <p:txEl>
                                              <p:pRg st="0" end="0"/>
                                            </p:txEl>
                                          </p:spTgt>
                                        </p:tgtEl>
                                      </p:cBhvr>
                                    </p:animEffect>
                                    <p:anim calcmode="lin" valueType="num">
                                      <p:cBhvr>
                                        <p:cTn id="8"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xEl>
                                              <p:pRg st="1" end="1"/>
                                            </p:txEl>
                                          </p:spTgt>
                                        </p:tgtEl>
                                        <p:attrNameLst>
                                          <p:attrName>style.visibility</p:attrName>
                                        </p:attrNameLst>
                                      </p:cBhvr>
                                      <p:to>
                                        <p:strVal val="visible"/>
                                      </p:to>
                                    </p:set>
                                    <p:animEffect transition="in" filter="fade">
                                      <p:cBhvr>
                                        <p:cTn id="14" dur="1000"/>
                                        <p:tgtEl>
                                          <p:spTgt spid="23">
                                            <p:txEl>
                                              <p:pRg st="1" end="1"/>
                                            </p:txEl>
                                          </p:spTgt>
                                        </p:tgtEl>
                                      </p:cBhvr>
                                    </p:animEffect>
                                    <p:anim calcmode="lin" valueType="num">
                                      <p:cBhvr>
                                        <p:cTn id="15" dur="1000" fill="hold"/>
                                        <p:tgtEl>
                                          <p:spTgt spid="2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3">
                                            <p:txEl>
                                              <p:pRg st="2" end="2"/>
                                            </p:txEl>
                                          </p:spTgt>
                                        </p:tgtEl>
                                        <p:attrNameLst>
                                          <p:attrName>style.visibility</p:attrName>
                                        </p:attrNameLst>
                                      </p:cBhvr>
                                      <p:to>
                                        <p:strVal val="visible"/>
                                      </p:to>
                                    </p:set>
                                    <p:animEffect transition="in" filter="fade">
                                      <p:cBhvr>
                                        <p:cTn id="21" dur="1000"/>
                                        <p:tgtEl>
                                          <p:spTgt spid="23">
                                            <p:txEl>
                                              <p:pRg st="2" end="2"/>
                                            </p:txEl>
                                          </p:spTgt>
                                        </p:tgtEl>
                                      </p:cBhvr>
                                    </p:animEffect>
                                    <p:anim calcmode="lin" valueType="num">
                                      <p:cBhvr>
                                        <p:cTn id="22" dur="1000" fill="hold"/>
                                        <p:tgtEl>
                                          <p:spTgt spid="2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3">
                                            <p:txEl>
                                              <p:pRg st="3" end="3"/>
                                            </p:txEl>
                                          </p:spTgt>
                                        </p:tgtEl>
                                        <p:attrNameLst>
                                          <p:attrName>style.visibility</p:attrName>
                                        </p:attrNameLst>
                                      </p:cBhvr>
                                      <p:to>
                                        <p:strVal val="visible"/>
                                      </p:to>
                                    </p:set>
                                    <p:animEffect transition="in" filter="fade">
                                      <p:cBhvr>
                                        <p:cTn id="28" dur="1000"/>
                                        <p:tgtEl>
                                          <p:spTgt spid="23">
                                            <p:txEl>
                                              <p:pRg st="3" end="3"/>
                                            </p:txEl>
                                          </p:spTgt>
                                        </p:tgtEl>
                                      </p:cBhvr>
                                    </p:animEffect>
                                    <p:anim calcmode="lin" valueType="num">
                                      <p:cBhvr>
                                        <p:cTn id="29" dur="1000" fill="hold"/>
                                        <p:tgtEl>
                                          <p:spTgt spid="2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3">
                                            <p:txEl>
                                              <p:pRg st="4" end="4"/>
                                            </p:txEl>
                                          </p:spTgt>
                                        </p:tgtEl>
                                        <p:attrNameLst>
                                          <p:attrName>style.visibility</p:attrName>
                                        </p:attrNameLst>
                                      </p:cBhvr>
                                      <p:to>
                                        <p:strVal val="visible"/>
                                      </p:to>
                                    </p:set>
                                    <p:animEffect transition="in" filter="fade">
                                      <p:cBhvr>
                                        <p:cTn id="35" dur="1000"/>
                                        <p:tgtEl>
                                          <p:spTgt spid="23">
                                            <p:txEl>
                                              <p:pRg st="4" end="4"/>
                                            </p:txEl>
                                          </p:spTgt>
                                        </p:tgtEl>
                                      </p:cBhvr>
                                    </p:animEffect>
                                    <p:anim calcmode="lin" valueType="num">
                                      <p:cBhvr>
                                        <p:cTn id="36" dur="1000" fill="hold"/>
                                        <p:tgtEl>
                                          <p:spTgt spid="2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3">
                                            <p:txEl>
                                              <p:pRg st="5" end="5"/>
                                            </p:txEl>
                                          </p:spTgt>
                                        </p:tgtEl>
                                        <p:attrNameLst>
                                          <p:attrName>style.visibility</p:attrName>
                                        </p:attrNameLst>
                                      </p:cBhvr>
                                      <p:to>
                                        <p:strVal val="visible"/>
                                      </p:to>
                                    </p:set>
                                    <p:animEffect transition="in" filter="fade">
                                      <p:cBhvr>
                                        <p:cTn id="42" dur="1000"/>
                                        <p:tgtEl>
                                          <p:spTgt spid="23">
                                            <p:txEl>
                                              <p:pRg st="5" end="5"/>
                                            </p:txEl>
                                          </p:spTgt>
                                        </p:tgtEl>
                                      </p:cBhvr>
                                    </p:animEffect>
                                    <p:anim calcmode="lin" valueType="num">
                                      <p:cBhvr>
                                        <p:cTn id="43" dur="1000" fill="hold"/>
                                        <p:tgtEl>
                                          <p:spTgt spid="2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3">
                                            <p:txEl>
                                              <p:pRg st="6" end="6"/>
                                            </p:txEl>
                                          </p:spTgt>
                                        </p:tgtEl>
                                        <p:attrNameLst>
                                          <p:attrName>style.visibility</p:attrName>
                                        </p:attrNameLst>
                                      </p:cBhvr>
                                      <p:to>
                                        <p:strVal val="visible"/>
                                      </p:to>
                                    </p:set>
                                    <p:animEffect transition="in" filter="fade">
                                      <p:cBhvr>
                                        <p:cTn id="49" dur="1000"/>
                                        <p:tgtEl>
                                          <p:spTgt spid="23">
                                            <p:txEl>
                                              <p:pRg st="6" end="6"/>
                                            </p:txEl>
                                          </p:spTgt>
                                        </p:tgtEl>
                                      </p:cBhvr>
                                    </p:animEffect>
                                    <p:anim calcmode="lin" valueType="num">
                                      <p:cBhvr>
                                        <p:cTn id="50" dur="1000" fill="hold"/>
                                        <p:tgtEl>
                                          <p:spTgt spid="2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2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3">
                                            <p:txEl>
                                              <p:pRg st="7" end="7"/>
                                            </p:txEl>
                                          </p:spTgt>
                                        </p:tgtEl>
                                        <p:attrNameLst>
                                          <p:attrName>style.visibility</p:attrName>
                                        </p:attrNameLst>
                                      </p:cBhvr>
                                      <p:to>
                                        <p:strVal val="visible"/>
                                      </p:to>
                                    </p:set>
                                    <p:animEffect transition="in" filter="fade">
                                      <p:cBhvr>
                                        <p:cTn id="56" dur="1000"/>
                                        <p:tgtEl>
                                          <p:spTgt spid="23">
                                            <p:txEl>
                                              <p:pRg st="7" end="7"/>
                                            </p:txEl>
                                          </p:spTgt>
                                        </p:tgtEl>
                                      </p:cBhvr>
                                    </p:animEffect>
                                    <p:anim calcmode="lin" valueType="num">
                                      <p:cBhvr>
                                        <p:cTn id="57" dur="1000" fill="hold"/>
                                        <p:tgtEl>
                                          <p:spTgt spid="2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2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23">
                                            <p:txEl>
                                              <p:pRg st="8" end="8"/>
                                            </p:txEl>
                                          </p:spTgt>
                                        </p:tgtEl>
                                        <p:attrNameLst>
                                          <p:attrName>style.visibility</p:attrName>
                                        </p:attrNameLst>
                                      </p:cBhvr>
                                      <p:to>
                                        <p:strVal val="visible"/>
                                      </p:to>
                                    </p:set>
                                    <p:animEffect transition="in" filter="fade">
                                      <p:cBhvr>
                                        <p:cTn id="63" dur="1000"/>
                                        <p:tgtEl>
                                          <p:spTgt spid="23">
                                            <p:txEl>
                                              <p:pRg st="8" end="8"/>
                                            </p:txEl>
                                          </p:spTgt>
                                        </p:tgtEl>
                                      </p:cBhvr>
                                    </p:animEffect>
                                    <p:anim calcmode="lin" valueType="num">
                                      <p:cBhvr>
                                        <p:cTn id="64" dur="1000" fill="hold"/>
                                        <p:tgtEl>
                                          <p:spTgt spid="2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2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8508"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92100" algn="ctr" defTabSz="914400" rtl="0" eaLnBrk="1" fontAlgn="auto" latinLnBrk="0" hangingPunct="1">
              <a:lnSpc>
                <a:spcPct val="100000"/>
              </a:lnSpc>
              <a:spcBef>
                <a:spcPts val="60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Văn</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bản</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a:t>
            </a: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Segoe UI" panose="020B0502040204020203" pitchFamily="34" charset="0"/>
                <a:cs typeface="+mn-cs"/>
              </a:rPr>
              <a:t>2: LƯỢM </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Segoe UI" panose="020B0502040204020203" pitchFamily="34" charset="0"/>
                <a:cs typeface="+mn-cs"/>
              </a:rPr>
              <a:t>(TỐ HỮU)	</a:t>
            </a:r>
            <a:endParaRPr kumimoji="0" lang="en-US" sz="28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4381161" y="907023"/>
            <a:ext cx="360066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thành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thức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mới</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494070" y="1394908"/>
            <a:ext cx="3302507" cy="548099"/>
          </a:xfrm>
          <a:prstGeom prst="rect">
            <a:avLst/>
          </a:prstGeom>
        </p:spPr>
        <p:txBody>
          <a:bodyPr wrap="none">
            <a:spAutoFit/>
          </a:bodyPr>
          <a:lstStyle/>
          <a:p>
            <a:pPr marL="22860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2.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thơ</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Lượm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3" name="Picture 2"/>
          <p:cNvPicPr>
            <a:picLocks noChangeAspect="1"/>
          </p:cNvPicPr>
          <p:nvPr/>
        </p:nvPicPr>
        <p:blipFill>
          <a:blip r:embed="rId11"/>
          <a:stretch>
            <a:fillRect/>
          </a:stretch>
        </p:blipFill>
        <p:spPr>
          <a:xfrm>
            <a:off x="481351" y="2303480"/>
            <a:ext cx="11241998" cy="3746445"/>
          </a:xfrm>
          <a:prstGeom prst="rect">
            <a:avLst/>
          </a:prstGeom>
        </p:spPr>
      </p:pic>
      <p:pic>
        <p:nvPicPr>
          <p:cNvPr id="4" name="Picture 3"/>
          <p:cNvPicPr>
            <a:picLocks noChangeAspect="1"/>
          </p:cNvPicPr>
          <p:nvPr/>
        </p:nvPicPr>
        <p:blipFill>
          <a:blip r:embed="rId12"/>
          <a:stretch>
            <a:fillRect/>
          </a:stretch>
        </p:blipFill>
        <p:spPr>
          <a:xfrm>
            <a:off x="4215294" y="2341232"/>
            <a:ext cx="3099620" cy="3560211"/>
          </a:xfrm>
          <a:prstGeom prst="rect">
            <a:avLst/>
          </a:prstGeom>
        </p:spPr>
      </p:pic>
      <p:pic>
        <p:nvPicPr>
          <p:cNvPr id="17" name="Picture 16"/>
          <p:cNvPicPr>
            <a:picLocks noChangeAspect="1"/>
          </p:cNvPicPr>
          <p:nvPr/>
        </p:nvPicPr>
        <p:blipFill>
          <a:blip r:embed="rId12"/>
          <a:stretch>
            <a:fillRect/>
          </a:stretch>
        </p:blipFill>
        <p:spPr>
          <a:xfrm>
            <a:off x="7981827" y="2341232"/>
            <a:ext cx="3074609" cy="3560212"/>
          </a:xfrm>
          <a:prstGeom prst="rect">
            <a:avLst/>
          </a:prstGeom>
        </p:spPr>
      </p:pic>
      <p:sp>
        <p:nvSpPr>
          <p:cNvPr id="6" name="Rectangle 5"/>
          <p:cNvSpPr/>
          <p:nvPr/>
        </p:nvSpPr>
        <p:spPr>
          <a:xfrm>
            <a:off x="682422" y="1825969"/>
            <a:ext cx="2925801" cy="523220"/>
          </a:xfrm>
          <a:prstGeom prst="rect">
            <a:avLst/>
          </a:prstGeom>
        </p:spPr>
        <p:txBody>
          <a:bodyPr wrap="none">
            <a:spAutoFit/>
          </a:bodyPr>
          <a:lstStyle/>
          <a:p>
            <a:pPr>
              <a:spcAft>
                <a:spcPts val="1200"/>
              </a:spcAft>
            </a:pPr>
            <a:r>
              <a:rPr lang="en-US" sz="2800" b="1" dirty="0">
                <a:solidFill>
                  <a:srgbClr val="0D0D0D"/>
                </a:solidFill>
                <a:latin typeface="Times New Roman" panose="02020603050405020304" pitchFamily="18" charset="0"/>
                <a:ea typeface="Times New Roman" panose="02020603050405020304" pitchFamily="18" charset="0"/>
              </a:rPr>
              <a:t>d</a:t>
            </a:r>
            <a:r>
              <a:rPr lang="en-US" sz="2800" dirty="0">
                <a:solidFill>
                  <a:srgbClr val="0D0D0D"/>
                </a:solidFill>
                <a:latin typeface="Times New Roman" panose="02020603050405020304" pitchFamily="18" charset="0"/>
                <a:ea typeface="Times New Roman" panose="02020603050405020304" pitchFamily="18" charset="0"/>
              </a:rPr>
              <a:t>. </a:t>
            </a:r>
            <a:r>
              <a:rPr lang="vi-VN" sz="2800" dirty="0">
                <a:solidFill>
                  <a:srgbClr val="0D0D0D"/>
                </a:solidFill>
                <a:latin typeface="Times New Roman" panose="02020603050405020304" pitchFamily="18" charset="0"/>
                <a:ea typeface="Times New Roman" panose="02020603050405020304" pitchFamily="18" charset="0"/>
              </a:rPr>
              <a:t> </a:t>
            </a:r>
            <a:r>
              <a:rPr lang="vi-VN" sz="2800" b="1" dirty="0">
                <a:solidFill>
                  <a:srgbClr val="0D0D0D"/>
                </a:solidFill>
                <a:latin typeface="Times New Roman" panose="02020603050405020304" pitchFamily="18" charset="0"/>
                <a:ea typeface="Times New Roman" panose="02020603050405020304" pitchFamily="18" charset="0"/>
              </a:rPr>
              <a:t>Bố cục</a:t>
            </a:r>
            <a:r>
              <a:rPr lang="vi-VN" sz="2800" dirty="0">
                <a:solidFill>
                  <a:srgbClr val="0D0D0D"/>
                </a:solidFill>
                <a:latin typeface="Times New Roman" panose="02020603050405020304" pitchFamily="18" charset="0"/>
                <a:ea typeface="Times New Roman" panose="02020603050405020304" pitchFamily="18" charset="0"/>
              </a:rPr>
              <a:t>: 3 phần.</a:t>
            </a:r>
            <a:endParaRPr lang="en-US" sz="2800" dirty="0">
              <a:effectLst/>
              <a:latin typeface="Times New Roman" panose="02020603050405020304" pitchFamily="18" charset="0"/>
              <a:ea typeface="Times New Roman" panose="02020603050405020304" pitchFamily="18" charset="0"/>
            </a:endParaRPr>
          </a:p>
        </p:txBody>
      </p:sp>
      <p:sp>
        <p:nvSpPr>
          <p:cNvPr id="9" name="Rectangle 8"/>
          <p:cNvSpPr/>
          <p:nvPr/>
        </p:nvSpPr>
        <p:spPr>
          <a:xfrm>
            <a:off x="685800" y="3100910"/>
            <a:ext cx="2396614" cy="2246769"/>
          </a:xfrm>
          <a:prstGeom prst="rect">
            <a:avLst/>
          </a:prstGeom>
        </p:spPr>
        <p:txBody>
          <a:bodyPr wrap="square">
            <a:spAutoFit/>
          </a:bodyPr>
          <a:lstStyle/>
          <a:p>
            <a:pPr>
              <a:spcAft>
                <a:spcPts val="1200"/>
              </a:spcAft>
            </a:pPr>
            <a:r>
              <a:rPr lang="vi-VN" sz="2800" u="sng" dirty="0">
                <a:solidFill>
                  <a:schemeClr val="bg1"/>
                </a:solidFill>
                <a:latin typeface="Times New Roman" panose="02020603050405020304" pitchFamily="18" charset="0"/>
                <a:ea typeface="Times New Roman" panose="02020603050405020304" pitchFamily="18" charset="0"/>
              </a:rPr>
              <a:t>Phần 1</a:t>
            </a:r>
            <a:r>
              <a:rPr lang="vi-VN" sz="2800" dirty="0">
                <a:solidFill>
                  <a:schemeClr val="bg1"/>
                </a:solidFill>
                <a:latin typeface="Times New Roman" panose="02020603050405020304" pitchFamily="18" charset="0"/>
                <a:ea typeface="Times New Roman" panose="02020603050405020304" pitchFamily="18" charset="0"/>
              </a:rPr>
              <a:t> (5 khổ thơ đầu): Hình ảnh Lượm trong cuộc gặp gỡ.</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18" name="Rectangle 17"/>
          <p:cNvSpPr/>
          <p:nvPr/>
        </p:nvSpPr>
        <p:spPr>
          <a:xfrm>
            <a:off x="4381161" y="2967175"/>
            <a:ext cx="2933753" cy="2308324"/>
          </a:xfrm>
          <a:prstGeom prst="rect">
            <a:avLst/>
          </a:prstGeom>
        </p:spPr>
        <p:txBody>
          <a:bodyPr wrap="square">
            <a:spAutoFit/>
          </a:bodyPr>
          <a:lstStyle/>
          <a:p>
            <a:pPr>
              <a:spcAft>
                <a:spcPts val="1200"/>
              </a:spcAft>
            </a:pPr>
            <a:r>
              <a:rPr lang="vi-VN" sz="2400" u="sng" dirty="0">
                <a:solidFill>
                  <a:schemeClr val="bg1"/>
                </a:solidFill>
                <a:latin typeface="Times New Roman" panose="02020603050405020304" pitchFamily="18" charset="0"/>
                <a:ea typeface="Times New Roman" panose="02020603050405020304" pitchFamily="18" charset="0"/>
              </a:rPr>
              <a:t>Phần 2</a:t>
            </a:r>
            <a:r>
              <a:rPr lang="vi-VN" sz="2400" dirty="0">
                <a:solidFill>
                  <a:schemeClr val="bg1"/>
                </a:solidFill>
                <a:latin typeface="Times New Roman" panose="02020603050405020304" pitchFamily="18" charset="0"/>
                <a:ea typeface="Times New Roman" panose="02020603050405020304" pitchFamily="18" charset="0"/>
              </a:rPr>
              <a:t> (Tiếp đến </a:t>
            </a:r>
            <a:r>
              <a:rPr lang="vi-VN" sz="2400" i="1" dirty="0">
                <a:solidFill>
                  <a:schemeClr val="bg1"/>
                </a:solidFill>
                <a:latin typeface="Times New Roman" panose="02020603050405020304" pitchFamily="18" charset="0"/>
                <a:ea typeface="Times New Roman" panose="02020603050405020304" pitchFamily="18" charset="0"/>
              </a:rPr>
              <a:t>Lượm ơi, còn không?):</a:t>
            </a:r>
            <a:r>
              <a:rPr lang="vi-VN" sz="2400" dirty="0">
                <a:solidFill>
                  <a:schemeClr val="bg1"/>
                </a:solidFill>
                <a:latin typeface="Times New Roman" panose="02020603050405020304" pitchFamily="18" charset="0"/>
                <a:ea typeface="Times New Roman" panose="02020603050405020304" pitchFamily="18" charset="0"/>
              </a:rPr>
              <a:t> Câu chuyện về chuyến liên lạc cuối cùng cùng sự hi sinh của Lượm.</a:t>
            </a:r>
            <a:endParaRPr lang="en-US" sz="2400" dirty="0">
              <a:solidFill>
                <a:schemeClr val="bg1"/>
              </a:solidFill>
              <a:effectLst/>
              <a:latin typeface="Times New Roman" panose="02020603050405020304" pitchFamily="18" charset="0"/>
              <a:ea typeface="Times New Roman" panose="02020603050405020304" pitchFamily="18" charset="0"/>
            </a:endParaRPr>
          </a:p>
        </p:txBody>
      </p:sp>
      <p:sp>
        <p:nvSpPr>
          <p:cNvPr id="19" name="Rectangle 18"/>
          <p:cNvSpPr/>
          <p:nvPr/>
        </p:nvSpPr>
        <p:spPr>
          <a:xfrm>
            <a:off x="8109155" y="3100910"/>
            <a:ext cx="2754069" cy="1384995"/>
          </a:xfrm>
          <a:prstGeom prst="rect">
            <a:avLst/>
          </a:prstGeom>
        </p:spPr>
        <p:txBody>
          <a:bodyPr wrap="square">
            <a:spAutoFit/>
          </a:bodyPr>
          <a:lstStyle/>
          <a:p>
            <a:pPr>
              <a:spcAft>
                <a:spcPts val="1200"/>
              </a:spcAft>
            </a:pPr>
            <a:r>
              <a:rPr lang="vi-VN" sz="2800" u="sng" dirty="0">
                <a:solidFill>
                  <a:schemeClr val="bg1"/>
                </a:solidFill>
                <a:latin typeface="Times New Roman" panose="02020603050405020304" pitchFamily="18" charset="0"/>
                <a:ea typeface="Times New Roman" panose="02020603050405020304" pitchFamily="18" charset="0"/>
              </a:rPr>
              <a:t>Phần 3</a:t>
            </a:r>
            <a:r>
              <a:rPr lang="vi-VN" sz="2800" dirty="0">
                <a:solidFill>
                  <a:schemeClr val="bg1"/>
                </a:solidFill>
                <a:latin typeface="Times New Roman" panose="02020603050405020304" pitchFamily="18" charset="0"/>
                <a:ea typeface="Times New Roman" panose="02020603050405020304" pitchFamily="18" charset="0"/>
              </a:rPr>
              <a:t> (Còn lại): Hình ảnh Lượm còn sống mãi.</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76855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2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circle(in)">
                                      <p:cBhvr>
                                        <p:cTn id="1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8" grpId="0"/>
      <p:bldP spid="1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8508"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92100" algn="ctr" defTabSz="914400" rtl="0" eaLnBrk="1" fontAlgn="auto" latinLnBrk="0" hangingPunct="1">
              <a:lnSpc>
                <a:spcPct val="100000"/>
              </a:lnSpc>
              <a:spcBef>
                <a:spcPts val="60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Văn</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bản</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a:t>
            </a: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Segoe UI" panose="020B0502040204020203" pitchFamily="34" charset="0"/>
                <a:cs typeface="+mn-cs"/>
              </a:rPr>
              <a:t>2: LƯỢM </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Segoe UI" panose="020B0502040204020203" pitchFamily="34" charset="0"/>
                <a:cs typeface="+mn-cs"/>
              </a:rPr>
              <a:t>(TỐ HỮU)	</a:t>
            </a:r>
            <a:endParaRPr kumimoji="0" lang="en-US" sz="28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4381161" y="907023"/>
            <a:ext cx="360066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thành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thức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mới</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660400" y="1250335"/>
            <a:ext cx="10833100" cy="1514261"/>
          </a:xfrm>
          <a:prstGeom prst="rect">
            <a:avLst/>
          </a:prstGeom>
        </p:spPr>
        <p:txBody>
          <a:bodyPr wrap="square">
            <a:spAutoFit/>
          </a:bodyPr>
          <a:lstStyle/>
          <a:p>
            <a:pPr>
              <a:lnSpc>
                <a:spcPct val="115000"/>
              </a:lnSpc>
              <a:spcAft>
                <a:spcPts val="0"/>
              </a:spcAft>
            </a:pPr>
            <a:r>
              <a:rPr lang="en-US" sz="2800" b="1" dirty="0">
                <a:latin typeface="Times New Roman" panose="02020603050405020304" pitchFamily="18" charset="0"/>
                <a:ea typeface="Calibri" panose="020F0502020204030204" pitchFamily="34" charset="0"/>
              </a:rPr>
              <a:t>II. </a:t>
            </a:r>
            <a:r>
              <a:rPr lang="en-US" sz="2800" b="1" dirty="0" err="1">
                <a:latin typeface="Times New Roman" panose="02020603050405020304" pitchFamily="18" charset="0"/>
                <a:ea typeface="Calibri" panose="020F0502020204030204" pitchFamily="34" charset="0"/>
              </a:rPr>
              <a:t>Đọc</a:t>
            </a:r>
            <a:r>
              <a:rPr lang="en-US" sz="2800" b="1" dirty="0">
                <a:latin typeface="Times New Roman" panose="02020603050405020304" pitchFamily="18" charset="0"/>
                <a:ea typeface="Calibri" panose="020F0502020204030204" pitchFamily="34" charset="0"/>
              </a:rPr>
              <a:t> - </a:t>
            </a:r>
            <a:r>
              <a:rPr lang="en-US" sz="2800" b="1" dirty="0" err="1">
                <a:latin typeface="Times New Roman" panose="02020603050405020304" pitchFamily="18" charset="0"/>
                <a:ea typeface="Calibri" panose="020F0502020204030204" pitchFamily="34" charset="0"/>
              </a:rPr>
              <a:t>hiểu</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văn</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bản</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pPr>
            <a:r>
              <a:rPr lang="en-US" sz="2800" b="1" dirty="0">
                <a:latin typeface="Times New Roman" panose="02020603050405020304" pitchFamily="18" charset="0"/>
                <a:ea typeface="Calibri" panose="020F0502020204030204" pitchFamily="34" charset="0"/>
              </a:rPr>
              <a:t>1. </a:t>
            </a:r>
            <a:r>
              <a:rPr lang="en-US" sz="2800" b="1" dirty="0" err="1">
                <a:latin typeface="Times New Roman" panose="02020603050405020304" pitchFamily="18" charset="0"/>
                <a:ea typeface="Calibri" panose="020F0502020204030204" pitchFamily="34" charset="0"/>
              </a:rPr>
              <a:t>Câu</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chuyện</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về</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chú</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bé</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liên</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lạc</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và</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sự</a:t>
            </a:r>
            <a:r>
              <a:rPr lang="en-US" sz="2800" b="1" dirty="0">
                <a:latin typeface="Times New Roman" panose="02020603050405020304" pitchFamily="18" charset="0"/>
                <a:ea typeface="Calibri" panose="020F0502020204030204" pitchFamily="34" charset="0"/>
              </a:rPr>
              <a:t> hi </a:t>
            </a:r>
            <a:r>
              <a:rPr lang="en-US" sz="2800" b="1" dirty="0" err="1">
                <a:latin typeface="Times New Roman" panose="02020603050405020304" pitchFamily="18" charset="0"/>
                <a:ea typeface="Calibri" panose="020F0502020204030204" pitchFamily="34" charset="0"/>
              </a:rPr>
              <a:t>sinh</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anh</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dũng</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của</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chú</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bé</a:t>
            </a:r>
            <a:endParaRPr lang="en-US" sz="2800" dirty="0">
              <a:latin typeface="Times New Roman" panose="02020603050405020304" pitchFamily="18" charset="0"/>
              <a:ea typeface="Times New Roman" panose="02020603050405020304" pitchFamily="18" charset="0"/>
            </a:endParaRPr>
          </a:p>
          <a:p>
            <a:pPr>
              <a:spcAft>
                <a:spcPts val="1200"/>
              </a:spcAft>
            </a:pPr>
            <a:r>
              <a:rPr lang="vi-VN" sz="2800" b="1" dirty="0">
                <a:latin typeface="Times New Roman" panose="02020603050405020304" pitchFamily="18" charset="0"/>
                <a:ea typeface="Times New Roman" panose="02020603050405020304" pitchFamily="18" charset="0"/>
              </a:rPr>
              <a:t>a) Hoàn cảnh gặp gỡ</a:t>
            </a:r>
            <a:endParaRPr lang="en-US" sz="2800" dirty="0">
              <a:effectLst/>
              <a:latin typeface="Times New Roman" panose="02020603050405020304" pitchFamily="18" charset="0"/>
              <a:ea typeface="Times New Roman" panose="02020603050405020304" pitchFamily="18" charset="0"/>
            </a:endParaRPr>
          </a:p>
        </p:txBody>
      </p:sp>
      <p:sp>
        <p:nvSpPr>
          <p:cNvPr id="4" name="Rectangle 3"/>
          <p:cNvSpPr/>
          <p:nvPr/>
        </p:nvSpPr>
        <p:spPr>
          <a:xfrm>
            <a:off x="510458" y="3222225"/>
            <a:ext cx="2702232" cy="2677656"/>
          </a:xfrm>
          <a:prstGeom prst="rect">
            <a:avLst/>
          </a:prstGeom>
          <a:solidFill>
            <a:schemeClr val="accent5">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wrap="square">
            <a:spAutoFit/>
          </a:bodyPr>
          <a:lstStyle/>
          <a:p>
            <a:pPr>
              <a:spcAft>
                <a:spcPts val="1200"/>
              </a:spcAft>
            </a:pPr>
            <a:r>
              <a:rPr lang="vi-VN" sz="2800" dirty="0">
                <a:solidFill>
                  <a:schemeClr val="bg1"/>
                </a:solidFill>
                <a:latin typeface="Times New Roman" panose="02020603050405020304" pitchFamily="18" charset="0"/>
                <a:ea typeface="Times New Roman" panose="02020603050405020304" pitchFamily="18" charset="0"/>
              </a:rPr>
              <a:t>Tác giả hồi tưởng lại kỉ niệm trong quá khứ xa cuộc gặp gỡ với chú bé liên lạc tên Lượm:</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6" name="Plaque 5"/>
          <p:cNvSpPr/>
          <p:nvPr/>
        </p:nvSpPr>
        <p:spPr>
          <a:xfrm>
            <a:off x="3741788" y="2921109"/>
            <a:ext cx="5770921" cy="1482939"/>
          </a:xfrm>
          <a:prstGeom prst="plaqu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vi-VN" sz="2800" dirty="0">
                <a:solidFill>
                  <a:schemeClr val="bg1"/>
                </a:solidFill>
                <a:latin typeface="Times New Roman" panose="02020603050405020304" pitchFamily="18" charset="0"/>
                <a:ea typeface="Times New Roman" panose="02020603050405020304" pitchFamily="18" charset="0"/>
              </a:rPr>
              <a:t>Xưng hô: </a:t>
            </a:r>
            <a:r>
              <a:rPr lang="vi-VN" sz="2800" i="1" dirty="0">
                <a:solidFill>
                  <a:schemeClr val="bg1"/>
                </a:solidFill>
                <a:latin typeface="Times New Roman" panose="02020603050405020304" pitchFamily="18" charset="0"/>
                <a:ea typeface="Times New Roman" panose="02020603050405020304" pitchFamily="18" charset="0"/>
              </a:rPr>
              <a:t>chú </a:t>
            </a:r>
            <a:r>
              <a:rPr lang="vi-VN" sz="2800" i="1" dirty="0" smtClean="0">
                <a:solidFill>
                  <a:schemeClr val="bg1"/>
                </a:solidFill>
                <a:latin typeface="Times New Roman" panose="02020603050405020304" pitchFamily="18" charset="0"/>
                <a:ea typeface="Times New Roman" panose="02020603050405020304" pitchFamily="18" charset="0"/>
              </a:rPr>
              <a:t>cháu</a:t>
            </a:r>
            <a:r>
              <a:rPr lang="vi-VN" sz="2800" dirty="0">
                <a:solidFill>
                  <a:schemeClr val="bg1"/>
                </a:solidFill>
                <a:latin typeface="Times New Roman" panose="02020603050405020304" pitchFamily="18" charset="0"/>
                <a:ea typeface="Times New Roman" panose="02020603050405020304" pitchFamily="18" charset="0"/>
              </a:rPr>
              <a:t> → Tình cảm thân thiết, trìu mến của những người chiến sĩ.</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17" name="Plaque 16"/>
          <p:cNvSpPr/>
          <p:nvPr/>
        </p:nvSpPr>
        <p:spPr>
          <a:xfrm>
            <a:off x="3741788" y="4561053"/>
            <a:ext cx="5770921" cy="1430593"/>
          </a:xfrm>
          <a:prstGeom prst="plaqu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vi-VN" sz="2800" dirty="0">
                <a:solidFill>
                  <a:schemeClr val="bg1"/>
                </a:solidFill>
                <a:latin typeface="Times New Roman" panose="02020603050405020304" pitchFamily="18" charset="0"/>
                <a:ea typeface="Times New Roman" panose="02020603050405020304" pitchFamily="18" charset="0"/>
              </a:rPr>
              <a:t>Nghệ thuật hoán dụ: "Ngày Huế đổ máu</a:t>
            </a:r>
            <a:r>
              <a:rPr lang="vi-VN" sz="2800" dirty="0" smtClean="0">
                <a:solidFill>
                  <a:schemeClr val="bg1"/>
                </a:solidFill>
                <a:latin typeface="Times New Roman" panose="02020603050405020304" pitchFamily="18" charset="0"/>
                <a:ea typeface="Times New Roman" panose="02020603050405020304" pitchFamily="18" charset="0"/>
              </a:rPr>
              <a:t>"→ </a:t>
            </a:r>
            <a:r>
              <a:rPr lang="vi-VN" sz="2800" dirty="0">
                <a:solidFill>
                  <a:schemeClr val="bg1"/>
                </a:solidFill>
                <a:latin typeface="Times New Roman" panose="02020603050405020304" pitchFamily="18" charset="0"/>
                <a:ea typeface="Times New Roman" panose="02020603050405020304" pitchFamily="18" charset="0"/>
              </a:rPr>
              <a:t>Hoàn cảnh cuộc gặp gỡ: Tác giả từ Hà Nội vào Huế công tác.</a:t>
            </a:r>
            <a:endParaRPr lang="en-US" sz="2400" dirty="0">
              <a:solidFill>
                <a:schemeClr val="bg1"/>
              </a:solidFill>
              <a:effectLst/>
              <a:latin typeface="Times New Roman" panose="02020603050405020304" pitchFamily="18" charset="0"/>
              <a:ea typeface="Times New Roman" panose="02020603050405020304" pitchFamily="18" charset="0"/>
            </a:endParaRPr>
          </a:p>
        </p:txBody>
      </p:sp>
      <p:sp>
        <p:nvSpPr>
          <p:cNvPr id="9" name="Rounded Rectangle 8"/>
          <p:cNvSpPr/>
          <p:nvPr/>
        </p:nvSpPr>
        <p:spPr>
          <a:xfrm>
            <a:off x="9930581" y="2921109"/>
            <a:ext cx="1750142" cy="3070537"/>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solidFill>
                <a:latin typeface="Times New Roman" panose="02020603050405020304" pitchFamily="18" charset="0"/>
                <a:ea typeface="Times New Roman" panose="02020603050405020304" pitchFamily="18" charset="0"/>
              </a:rPr>
              <a:t>Gợi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sự</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kiện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lịch</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sử</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bắt</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đầu</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cuộc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kháng</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chiến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chống</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Pháp</a:t>
            </a:r>
            <a:r>
              <a:rPr lang="en-US" sz="2400" dirty="0">
                <a:solidFill>
                  <a:schemeClr val="bg1"/>
                </a:solidFill>
                <a:latin typeface="Times New Roman" panose="02020603050405020304" pitchFamily="18" charset="0"/>
                <a:ea typeface="Times New Roman" panose="02020603050405020304" pitchFamily="18" charset="0"/>
              </a:rPr>
              <a:t> (1947). </a:t>
            </a:r>
            <a:endParaRPr lang="en-US" sz="2400" dirty="0">
              <a:solidFill>
                <a:schemeClr val="bg1"/>
              </a:solidFill>
            </a:endParaRPr>
          </a:p>
        </p:txBody>
      </p:sp>
      <p:sp>
        <p:nvSpPr>
          <p:cNvPr id="18" name="Right Arrow 17"/>
          <p:cNvSpPr/>
          <p:nvPr/>
        </p:nvSpPr>
        <p:spPr>
          <a:xfrm>
            <a:off x="3391871" y="4006551"/>
            <a:ext cx="311459" cy="8996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p:cNvSpPr/>
          <p:nvPr/>
        </p:nvSpPr>
        <p:spPr>
          <a:xfrm>
            <a:off x="9548247" y="4006551"/>
            <a:ext cx="311459" cy="8996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2886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2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ircle(in)">
                                      <p:cBhvr>
                                        <p:cTn id="22" dur="2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circle(in)">
                                      <p:cBhvr>
                                        <p:cTn id="27" dur="20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circle(in)">
                                      <p:cBhvr>
                                        <p:cTn id="3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7" grpId="0" animBg="1"/>
      <p:bldP spid="9" grpId="0" animBg="1"/>
      <p:bldP spid="18" grpId="0" animBg="1"/>
      <p:bldP spid="2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8508"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92100" algn="ctr" defTabSz="914400" rtl="0" eaLnBrk="1" fontAlgn="auto" latinLnBrk="0" hangingPunct="1">
              <a:lnSpc>
                <a:spcPct val="100000"/>
              </a:lnSpc>
              <a:spcBef>
                <a:spcPts val="60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Văn</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bản</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a:t>
            </a: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Segoe UI" panose="020B0502040204020203" pitchFamily="34" charset="0"/>
                <a:cs typeface="+mn-cs"/>
              </a:rPr>
              <a:t>2: LƯỢM </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Segoe UI" panose="020B0502040204020203" pitchFamily="34" charset="0"/>
                <a:cs typeface="+mn-cs"/>
              </a:rPr>
              <a:t>(TỐ HỮU)	</a:t>
            </a:r>
            <a:endParaRPr kumimoji="0" lang="en-US" sz="28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4381161" y="907023"/>
            <a:ext cx="360066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thành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thức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mới</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660400" y="1368688"/>
            <a:ext cx="10833100" cy="587853"/>
          </a:xfrm>
          <a:prstGeom prst="rect">
            <a:avLst/>
          </a:prstGeom>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1</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Câu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chuyện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chú</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bé</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liên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lạc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sự</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hi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sinh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anh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dũng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của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chú</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mn-cs"/>
              </a:rPr>
              <a:t>bé</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579394" y="1818514"/>
            <a:ext cx="4445448" cy="523220"/>
          </a:xfrm>
          <a:prstGeom prst="rect">
            <a:avLst/>
          </a:prstGeom>
        </p:spPr>
        <p:txBody>
          <a:bodyPr wrap="none">
            <a:spAutoFit/>
          </a:bodyPr>
          <a:lstStyle/>
          <a:p>
            <a:pPr>
              <a:spcAft>
                <a:spcPts val="1200"/>
              </a:spcAft>
            </a:pPr>
            <a:r>
              <a:rPr lang="vi-VN" sz="2800" b="1" dirty="0">
                <a:solidFill>
                  <a:srgbClr val="7030A0"/>
                </a:solidFill>
                <a:latin typeface="Times New Roman" panose="02020603050405020304" pitchFamily="18" charset="0"/>
                <a:ea typeface="Times New Roman" panose="02020603050405020304" pitchFamily="18" charset="0"/>
              </a:rPr>
              <a:t>b) Chân dung chú bé Lượm</a:t>
            </a:r>
            <a:endParaRPr lang="en-US" sz="2800" dirty="0">
              <a:effectLst/>
              <a:latin typeface="Times New Roman" panose="02020603050405020304" pitchFamily="18" charset="0"/>
              <a:ea typeface="Times New Roman" panose="02020603050405020304" pitchFamily="18" charset="0"/>
            </a:endParaRPr>
          </a:p>
        </p:txBody>
      </p:sp>
      <p:pic>
        <p:nvPicPr>
          <p:cNvPr id="22" name="Picture 21"/>
          <p:cNvPicPr>
            <a:picLocks noChangeAspect="1"/>
          </p:cNvPicPr>
          <p:nvPr/>
        </p:nvPicPr>
        <p:blipFill>
          <a:blip r:embed="rId11"/>
          <a:stretch>
            <a:fillRect/>
          </a:stretch>
        </p:blipFill>
        <p:spPr>
          <a:xfrm>
            <a:off x="776150" y="2572084"/>
            <a:ext cx="4051936" cy="2772680"/>
          </a:xfrm>
          <a:prstGeom prst="rect">
            <a:avLst/>
          </a:prstGeom>
        </p:spPr>
      </p:pic>
      <p:sp>
        <p:nvSpPr>
          <p:cNvPr id="23" name="Rectangle 22"/>
          <p:cNvSpPr/>
          <p:nvPr/>
        </p:nvSpPr>
        <p:spPr>
          <a:xfrm>
            <a:off x="4828086" y="2742243"/>
            <a:ext cx="6916993" cy="1886670"/>
          </a:xfrm>
          <a:prstGeom prst="rect">
            <a:avLst/>
          </a:prstGeom>
        </p:spPr>
        <p:txBody>
          <a:bodyPr wrap="square">
            <a:spAutoFit/>
          </a:bodyPr>
          <a:lstStyle/>
          <a:p>
            <a:pPr marR="30480" algn="just">
              <a:lnSpc>
                <a:spcPct val="115000"/>
              </a:lnSpc>
              <a:spcAft>
                <a:spcPts val="1200"/>
              </a:spcAft>
            </a:pPr>
            <a:r>
              <a:rPr lang="en-US" sz="2800" b="1" dirty="0" err="1">
                <a:solidFill>
                  <a:srgbClr val="0D0D0D"/>
                </a:solidFill>
                <a:latin typeface="Times New Roman" panose="02020603050405020304" pitchFamily="18" charset="0"/>
                <a:ea typeface="Times New Roman" panose="02020603050405020304" pitchFamily="18" charset="0"/>
              </a:rPr>
              <a:t>Vòng</a:t>
            </a:r>
            <a:r>
              <a:rPr lang="en-US" sz="2800" b="1" dirty="0">
                <a:solidFill>
                  <a:srgbClr val="0D0D0D"/>
                </a:solidFill>
                <a:latin typeface="Times New Roman" panose="02020603050405020304" pitchFamily="18" charset="0"/>
                <a:ea typeface="Times New Roman" panose="02020603050405020304" pitchFamily="18" charset="0"/>
              </a:rPr>
              <a:t> 1:</a:t>
            </a:r>
            <a:r>
              <a:rPr lang="en-US" sz="2800"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Chuyên</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gia</a:t>
            </a:r>
            <a:r>
              <a:rPr lang="en-US" sz="2800" dirty="0">
                <a:solidFill>
                  <a:srgbClr val="0D0D0D"/>
                </a:solidFill>
                <a:latin typeface="Times New Roman" panose="02020603050405020304" pitchFamily="18" charset="0"/>
                <a:ea typeface="Times New Roman" panose="02020603050405020304" pitchFamily="18" charset="0"/>
              </a:rPr>
              <a:t> (5 </a:t>
            </a:r>
            <a:r>
              <a:rPr lang="en-US" sz="2800" dirty="0" err="1">
                <a:solidFill>
                  <a:srgbClr val="0D0D0D"/>
                </a:solidFill>
                <a:latin typeface="Times New Roman" panose="02020603050405020304" pitchFamily="18" charset="0"/>
                <a:ea typeface="Times New Roman" panose="02020603050405020304" pitchFamily="18" charset="0"/>
              </a:rPr>
              <a:t>phút</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marL="342900" marR="30480" lvl="0" indent="-342900" algn="just">
              <a:lnSpc>
                <a:spcPct val="115000"/>
              </a:lnSpc>
              <a:spcAft>
                <a:spcPts val="1200"/>
              </a:spcAft>
              <a:buSzPts val="1400"/>
              <a:buFont typeface="Times New Roman" panose="02020603050405020304" pitchFamily="18" charset="0"/>
              <a:buChar char="-"/>
            </a:pPr>
            <a:r>
              <a:rPr lang="en-US" sz="2800" b="1" dirty="0" err="1">
                <a:solidFill>
                  <a:srgbClr val="0070C0"/>
                </a:solidFill>
                <a:latin typeface="Times New Roman" panose="02020603050405020304" pitchFamily="18" charset="0"/>
                <a:ea typeface="Times New Roman" panose="02020603050405020304" pitchFamily="18" charset="0"/>
              </a:rPr>
              <a:t>Nhóm</a:t>
            </a:r>
            <a:r>
              <a:rPr lang="en-US" sz="2800" b="1" dirty="0">
                <a:solidFill>
                  <a:srgbClr val="0070C0"/>
                </a:solidFill>
                <a:latin typeface="Times New Roman" panose="02020603050405020304" pitchFamily="18" charset="0"/>
                <a:ea typeface="Times New Roman" panose="02020603050405020304" pitchFamily="18" charset="0"/>
              </a:rPr>
              <a:t> 1, 2:</a:t>
            </a:r>
            <a:r>
              <a:rPr lang="en-US" sz="2800" dirty="0">
                <a:solidFill>
                  <a:srgbClr val="0070C0"/>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Hoàn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thành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Phiếu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học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tập</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số</a:t>
            </a:r>
            <a:r>
              <a:rPr lang="en-US" sz="2800" dirty="0">
                <a:solidFill>
                  <a:srgbClr val="0D0D0D"/>
                </a:solidFill>
                <a:latin typeface="Times New Roman" panose="02020603050405020304" pitchFamily="18" charset="0"/>
                <a:ea typeface="Times New Roman" panose="02020603050405020304" pitchFamily="18" charset="0"/>
              </a:rPr>
              <a:t> 01</a:t>
            </a:r>
            <a:endParaRPr lang="en-US" sz="2800" dirty="0">
              <a:latin typeface="Times New Roman" panose="02020603050405020304" pitchFamily="18" charset="0"/>
              <a:ea typeface="Times New Roman" panose="02020603050405020304" pitchFamily="18" charset="0"/>
            </a:endParaRPr>
          </a:p>
          <a:p>
            <a:pPr marL="342900" marR="30480" lvl="0" indent="-342900" algn="just">
              <a:lnSpc>
                <a:spcPct val="115000"/>
              </a:lnSpc>
              <a:spcAft>
                <a:spcPts val="1200"/>
              </a:spcAft>
              <a:buSzPts val="1400"/>
              <a:buFont typeface="Times New Roman" panose="02020603050405020304" pitchFamily="18" charset="0"/>
              <a:buChar char="-"/>
            </a:pPr>
            <a:r>
              <a:rPr lang="en-US" sz="2800" b="1" dirty="0" err="1">
                <a:solidFill>
                  <a:srgbClr val="0070C0"/>
                </a:solidFill>
                <a:latin typeface="Times New Roman" panose="02020603050405020304" pitchFamily="18" charset="0"/>
                <a:ea typeface="Times New Roman" panose="02020603050405020304" pitchFamily="18" charset="0"/>
              </a:rPr>
              <a:t>Nhóm</a:t>
            </a:r>
            <a:r>
              <a:rPr lang="en-US" sz="2800" b="1" dirty="0">
                <a:solidFill>
                  <a:srgbClr val="0070C0"/>
                </a:solidFill>
                <a:latin typeface="Times New Roman" panose="02020603050405020304" pitchFamily="18" charset="0"/>
                <a:ea typeface="Times New Roman" panose="02020603050405020304" pitchFamily="18" charset="0"/>
              </a:rPr>
              <a:t> 3, 4</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Hoàn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thành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Phiếu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học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tập</a:t>
            </a:r>
            <a:r>
              <a:rPr lang="en-US" sz="2800" dirty="0">
                <a:solidFill>
                  <a:srgbClr val="0D0D0D"/>
                </a:solidFill>
                <a:latin typeface="Times New Roman" panose="02020603050405020304" pitchFamily="18" charset="0"/>
                <a:ea typeface="Times New Roman" panose="02020603050405020304" pitchFamily="18" charset="0"/>
              </a:rPr>
              <a:t> 02</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1815773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8508"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92100" algn="ctr" defTabSz="914400" rtl="0" eaLnBrk="1" fontAlgn="auto" latinLnBrk="0" hangingPunct="1">
              <a:lnSpc>
                <a:spcPct val="100000"/>
              </a:lnSpc>
              <a:spcBef>
                <a:spcPts val="60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Văn</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bản</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a:t>
            </a: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Segoe UI" panose="020B0502040204020203" pitchFamily="34" charset="0"/>
                <a:cs typeface="+mn-cs"/>
              </a:rPr>
              <a:t>2: LƯỢM </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Segoe UI" panose="020B0502040204020203" pitchFamily="34" charset="0"/>
                <a:cs typeface="+mn-cs"/>
              </a:rPr>
              <a:t>(TỐ HỮU)	</a:t>
            </a:r>
            <a:endParaRPr kumimoji="0" lang="en-US" sz="28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4381161" y="907023"/>
            <a:ext cx="360066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thành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thức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mới</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532317" y="1552562"/>
            <a:ext cx="444544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vi-VN"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b) Chân dung chú bé Lượm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685800" y="1993784"/>
            <a:ext cx="10833100" cy="907749"/>
          </a:xfrm>
          <a:prstGeom prst="rect">
            <a:avLst/>
          </a:prstGeom>
        </p:spPr>
        <p:txBody>
          <a:bodyPr wrap="square">
            <a:spAutoFit/>
          </a:bodyPr>
          <a:lstStyle/>
          <a:p>
            <a:pPr algn="ctr">
              <a:lnSpc>
                <a:spcPct val="115000"/>
              </a:lnSpc>
              <a:spcAft>
                <a:spcPts val="0"/>
              </a:spcAft>
            </a:pPr>
            <a:r>
              <a:rPr lang="en-US" sz="2400" b="1" dirty="0">
                <a:solidFill>
                  <a:srgbClr val="0070C0"/>
                </a:solidFill>
                <a:latin typeface="Times New Roman" panose="02020603050405020304" pitchFamily="18" charset="0"/>
                <a:ea typeface="Times New Roman" panose="02020603050405020304" pitchFamily="18" charset="0"/>
              </a:rPr>
              <a:t>PHIẾU HỌC TẬP 01: </a:t>
            </a:r>
            <a:r>
              <a:rPr lang="en-US" sz="2400" b="1" dirty="0" err="1">
                <a:solidFill>
                  <a:srgbClr val="FF0000"/>
                </a:solidFill>
                <a:latin typeface="Times New Roman" panose="02020603050405020304" pitchFamily="18" charset="0"/>
                <a:ea typeface="Times New Roman" panose="02020603050405020304" pitchFamily="18" charset="0"/>
              </a:rPr>
              <a:t>Chân</a:t>
            </a:r>
            <a:r>
              <a:rPr lang="en-US" sz="2400" b="1" dirty="0">
                <a:solidFill>
                  <a:srgbClr val="FF0000"/>
                </a:solidFill>
                <a:latin typeface="Times New Roman" panose="02020603050405020304" pitchFamily="18" charset="0"/>
                <a:ea typeface="Times New Roman" panose="02020603050405020304" pitchFamily="18" charset="0"/>
              </a:rPr>
              <a:t> dung </a:t>
            </a:r>
            <a:r>
              <a:rPr lang="en-US" sz="2400" b="1" dirty="0" err="1">
                <a:solidFill>
                  <a:srgbClr val="FF0000"/>
                </a:solidFill>
                <a:latin typeface="Times New Roman" panose="02020603050405020304" pitchFamily="18" charset="0"/>
                <a:ea typeface="Times New Roman" panose="02020603050405020304" pitchFamily="18" charset="0"/>
              </a:rPr>
              <a:t>chú</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bé</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Lượm</a:t>
            </a:r>
            <a:endParaRPr lang="en-US" sz="2400" dirty="0">
              <a:latin typeface="Times New Roman" panose="02020603050405020304" pitchFamily="18" charset="0"/>
              <a:ea typeface="Times New Roman" panose="02020603050405020304" pitchFamily="18" charset="0"/>
            </a:endParaRPr>
          </a:p>
          <a:p>
            <a:pPr marR="30480" algn="just">
              <a:lnSpc>
                <a:spcPct val="115000"/>
              </a:lnSpc>
              <a:spcAft>
                <a:spcPts val="1200"/>
              </a:spcAft>
            </a:pPr>
            <a:r>
              <a:rPr lang="en-US" sz="2400" b="1" u="sng" dirty="0" err="1">
                <a:solidFill>
                  <a:srgbClr val="0070C0"/>
                </a:solidFill>
                <a:latin typeface="Times New Roman" panose="02020603050405020304" pitchFamily="18" charset="0"/>
                <a:ea typeface="Times New Roman" panose="02020603050405020304" pitchFamily="18" charset="0"/>
              </a:rPr>
              <a:t>Nhiệm</a:t>
            </a:r>
            <a:r>
              <a:rPr lang="en-US" sz="2400" b="1" u="sng" dirty="0">
                <a:solidFill>
                  <a:srgbClr val="0070C0"/>
                </a:solidFill>
                <a:latin typeface="Times New Roman" panose="02020603050405020304" pitchFamily="18" charset="0"/>
                <a:ea typeface="Times New Roman" panose="02020603050405020304" pitchFamily="18" charset="0"/>
              </a:rPr>
              <a:t> </a:t>
            </a:r>
            <a:r>
              <a:rPr lang="en-US" sz="2400" b="1" u="sng" dirty="0" err="1">
                <a:solidFill>
                  <a:srgbClr val="0070C0"/>
                </a:solidFill>
                <a:latin typeface="Times New Roman" panose="02020603050405020304" pitchFamily="18" charset="0"/>
                <a:ea typeface="Times New Roman" panose="02020603050405020304" pitchFamily="18" charset="0"/>
              </a:rPr>
              <a:t>vụ</a:t>
            </a:r>
            <a:r>
              <a:rPr lang="en-US" sz="2400" b="1" u="sng"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Đọc</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các</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khổ</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thơ</a:t>
            </a:r>
            <a:r>
              <a:rPr lang="en-US" sz="2400" b="1" dirty="0">
                <a:solidFill>
                  <a:srgbClr val="0D0D0D"/>
                </a:solidFill>
                <a:latin typeface="Times New Roman" panose="02020603050405020304" pitchFamily="18" charset="0"/>
                <a:ea typeface="Times New Roman" panose="02020603050405020304" pitchFamily="18" charset="0"/>
              </a:rPr>
              <a:t> 2, 3, 4, 5, </a:t>
            </a:r>
            <a:r>
              <a:rPr lang="en-US" sz="2400" b="1" dirty="0" err="1">
                <a:solidFill>
                  <a:srgbClr val="0D0D0D"/>
                </a:solidFill>
                <a:latin typeface="Times New Roman" panose="02020603050405020304" pitchFamily="18" charset="0"/>
                <a:ea typeface="Times New Roman" panose="02020603050405020304" pitchFamily="18" charset="0"/>
              </a:rPr>
              <a:t>lập</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bảng</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các</a:t>
            </a:r>
            <a:r>
              <a:rPr lang="en-US" sz="2400" b="1" dirty="0">
                <a:solidFill>
                  <a:srgbClr val="0D0D0D"/>
                </a:solidFill>
                <a:latin typeface="Times New Roman" panose="02020603050405020304" pitchFamily="18" charset="0"/>
                <a:ea typeface="Times New Roman" panose="02020603050405020304" pitchFamily="18" charset="0"/>
              </a:rPr>
              <a:t> chi </a:t>
            </a:r>
            <a:r>
              <a:rPr lang="en-US" sz="2400" b="1" dirty="0" err="1">
                <a:solidFill>
                  <a:srgbClr val="0D0D0D"/>
                </a:solidFill>
                <a:latin typeface="Times New Roman" panose="02020603050405020304" pitchFamily="18" charset="0"/>
                <a:ea typeface="Times New Roman" panose="02020603050405020304" pitchFamily="18" charset="0"/>
              </a:rPr>
              <a:t>tiết</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miêu</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tả</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Lượm</a:t>
            </a:r>
            <a:r>
              <a:rPr lang="en-US" sz="2400" b="1" dirty="0">
                <a:solidFill>
                  <a:srgbClr val="0D0D0D"/>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508138782"/>
              </p:ext>
            </p:extLst>
          </p:nvPr>
        </p:nvGraphicFramePr>
        <p:xfrm>
          <a:off x="764943" y="3012145"/>
          <a:ext cx="10833101" cy="3435096"/>
        </p:xfrm>
        <a:graphic>
          <a:graphicData uri="http://schemas.openxmlformats.org/drawingml/2006/table">
            <a:tbl>
              <a:tblPr firstRow="1" firstCol="1" bandRow="1"/>
              <a:tblGrid>
                <a:gridCol w="1848570">
                  <a:extLst>
                    <a:ext uri="{9D8B030D-6E8A-4147-A177-3AD203B41FA5}">
                      <a16:colId xmlns:a16="http://schemas.microsoft.com/office/drawing/2014/main" xmlns="" val="1578848952"/>
                    </a:ext>
                  </a:extLst>
                </a:gridCol>
                <a:gridCol w="3315655">
                  <a:extLst>
                    <a:ext uri="{9D8B030D-6E8A-4147-A177-3AD203B41FA5}">
                      <a16:colId xmlns:a16="http://schemas.microsoft.com/office/drawing/2014/main" xmlns="" val="3116874535"/>
                    </a:ext>
                  </a:extLst>
                </a:gridCol>
                <a:gridCol w="2971228">
                  <a:extLst>
                    <a:ext uri="{9D8B030D-6E8A-4147-A177-3AD203B41FA5}">
                      <a16:colId xmlns:a16="http://schemas.microsoft.com/office/drawing/2014/main" xmlns="" val="2624143035"/>
                    </a:ext>
                  </a:extLst>
                </a:gridCol>
                <a:gridCol w="2697648">
                  <a:extLst>
                    <a:ext uri="{9D8B030D-6E8A-4147-A177-3AD203B41FA5}">
                      <a16:colId xmlns:a16="http://schemas.microsoft.com/office/drawing/2014/main" xmlns="" val="4102926017"/>
                    </a:ext>
                  </a:extLst>
                </a:gridCol>
              </a:tblGrid>
              <a:tr h="0">
                <a:tc gridSpan="4">
                  <a:txBody>
                    <a:bodyPr/>
                    <a:lstStyle/>
                    <a:p>
                      <a:pPr marR="30480" algn="ctr">
                        <a:lnSpc>
                          <a:spcPct val="115000"/>
                        </a:lnSpc>
                        <a:spcAft>
                          <a:spcPts val="1200"/>
                        </a:spcAft>
                      </a:pP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Chân</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bé</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Lượm</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232598091"/>
                  </a:ext>
                </a:extLst>
              </a:tr>
              <a:tr h="0">
                <a:tc>
                  <a:txBody>
                    <a:bodyPr/>
                    <a:lstStyle/>
                    <a:p>
                      <a:pPr marR="30480" algn="ctr">
                        <a:lnSpc>
                          <a:spcPct val="115000"/>
                        </a:lnSpc>
                        <a:spcAft>
                          <a:spcPts val="1200"/>
                        </a:spcAft>
                      </a:pP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diện</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7AD"/>
                    </a:solidFill>
                  </a:tcPr>
                </a:tc>
                <a:tc>
                  <a:txBody>
                    <a:bodyPr/>
                    <a:lstStyle/>
                    <a:p>
                      <a:pPr marR="30480" algn="ctr">
                        <a:lnSpc>
                          <a:spcPct val="115000"/>
                        </a:lnSpc>
                        <a:spcAft>
                          <a:spcPts val="1200"/>
                        </a:spcAft>
                      </a:pP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Chi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miêu</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tả</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15000"/>
                        </a:lnSpc>
                        <a:spcAft>
                          <a:spcPts val="1200"/>
                        </a:spcAft>
                      </a:pPr>
                      <a:r>
                        <a:rPr lang="en-US" sz="24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Vẻ đẹp của Lượm qua chi tiết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15000"/>
                        </a:lnSpc>
                        <a:spcAft>
                          <a:spcPts val="1200"/>
                        </a:spcAft>
                      </a:pPr>
                      <a:r>
                        <a:rPr lang="en-US" sz="24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Nghệ thuật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448174526"/>
                  </a:ext>
                </a:extLst>
              </a:tr>
              <a:tr h="0">
                <a:tc>
                  <a:txBody>
                    <a:bodyPr/>
                    <a:lstStyle/>
                    <a:p>
                      <a:pPr marR="30480">
                        <a:lnSpc>
                          <a:spcPct val="115000"/>
                        </a:lnSpc>
                        <a:spcAft>
                          <a:spcPts val="1200"/>
                        </a:spcAft>
                      </a:pPr>
                      <a:r>
                        <a:rPr lang="en-US" sz="24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Trang phục</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7AD"/>
                    </a:solidFill>
                  </a:tcPr>
                </a:tc>
                <a:tc>
                  <a:txBody>
                    <a:bodyPr/>
                    <a:lstStyle/>
                    <a:p>
                      <a:pPr marR="30480" algn="just">
                        <a:lnSpc>
                          <a:spcPct val="115000"/>
                        </a:lnSpc>
                        <a:spcAft>
                          <a:spcPts val="1200"/>
                        </a:spcAft>
                      </a:pPr>
                      <a:r>
                        <a:rPr lang="en-US"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lnSpc>
                          <a:spcPct val="115000"/>
                        </a:lnSpc>
                        <a:spcAft>
                          <a:spcPts val="1200"/>
                        </a:spcAft>
                      </a:pPr>
                      <a:r>
                        <a:rPr lang="en-US"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marR="30480" algn="just">
                        <a:lnSpc>
                          <a:spcPct val="115000"/>
                        </a:lnSpc>
                        <a:spcAft>
                          <a:spcPts val="1200"/>
                        </a:spcAft>
                      </a:pPr>
                      <a:r>
                        <a:rPr lang="en-US"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64020612"/>
                  </a:ext>
                </a:extLst>
              </a:tr>
              <a:tr h="0">
                <a:tc>
                  <a:txBody>
                    <a:bodyPr/>
                    <a:lstStyle/>
                    <a:p>
                      <a:pPr marR="30480">
                        <a:lnSpc>
                          <a:spcPct val="115000"/>
                        </a:lnSpc>
                        <a:spcAft>
                          <a:spcPts val="1200"/>
                        </a:spcAft>
                      </a:pPr>
                      <a:r>
                        <a:rPr lang="en-US" sz="24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Hình dáng</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7AD"/>
                    </a:solidFill>
                  </a:tcPr>
                </a:tc>
                <a:tc>
                  <a:txBody>
                    <a:bodyPr/>
                    <a:lstStyle/>
                    <a:p>
                      <a:pPr marR="30480" algn="just">
                        <a:lnSpc>
                          <a:spcPct val="115000"/>
                        </a:lnSpc>
                        <a:spcAft>
                          <a:spcPts val="1200"/>
                        </a:spcAft>
                      </a:pPr>
                      <a:r>
                        <a:rPr lang="en-US" sz="24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lnSpc>
                          <a:spcPct val="115000"/>
                        </a:lnSpc>
                        <a:spcAft>
                          <a:spcPts val="1200"/>
                        </a:spcAft>
                      </a:pPr>
                      <a:r>
                        <a:rPr lang="en-US"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xmlns="" val="534471361"/>
                  </a:ext>
                </a:extLst>
              </a:tr>
              <a:tr h="0">
                <a:tc>
                  <a:txBody>
                    <a:bodyPr/>
                    <a:lstStyle/>
                    <a:p>
                      <a:pPr marR="30480">
                        <a:lnSpc>
                          <a:spcPct val="115000"/>
                        </a:lnSpc>
                        <a:spcAft>
                          <a:spcPts val="1200"/>
                        </a:spcAft>
                      </a:pPr>
                      <a:r>
                        <a:rPr lang="en-US" sz="24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Cử chỉ, hành động</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7AD"/>
                    </a:solidFill>
                  </a:tcPr>
                </a:tc>
                <a:tc>
                  <a:txBody>
                    <a:bodyPr/>
                    <a:lstStyle/>
                    <a:p>
                      <a:pPr marR="30480" algn="just">
                        <a:lnSpc>
                          <a:spcPct val="115000"/>
                        </a:lnSpc>
                        <a:spcAft>
                          <a:spcPts val="1200"/>
                        </a:spcAft>
                      </a:pPr>
                      <a:r>
                        <a:rPr lang="en-US" sz="24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lnSpc>
                          <a:spcPct val="115000"/>
                        </a:lnSpc>
                        <a:spcAft>
                          <a:spcPts val="1200"/>
                        </a:spcAft>
                      </a:pPr>
                      <a:r>
                        <a:rPr lang="en-US"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xmlns="" val="2343473741"/>
                  </a:ext>
                </a:extLst>
              </a:tr>
              <a:tr h="0">
                <a:tc>
                  <a:txBody>
                    <a:bodyPr/>
                    <a:lstStyle/>
                    <a:p>
                      <a:pPr marR="30480">
                        <a:lnSpc>
                          <a:spcPct val="115000"/>
                        </a:lnSpc>
                        <a:spcAft>
                          <a:spcPts val="1200"/>
                        </a:spcAft>
                      </a:pPr>
                      <a:r>
                        <a:rPr lang="en-US" sz="24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Lời nói</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7AD"/>
                    </a:solidFill>
                  </a:tcPr>
                </a:tc>
                <a:tc>
                  <a:txBody>
                    <a:bodyPr/>
                    <a:lstStyle/>
                    <a:p>
                      <a:pPr marR="30480" algn="just">
                        <a:lnSpc>
                          <a:spcPct val="115000"/>
                        </a:lnSpc>
                        <a:spcAft>
                          <a:spcPts val="1200"/>
                        </a:spcAft>
                      </a:pPr>
                      <a:r>
                        <a:rPr lang="en-US"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lnSpc>
                          <a:spcPct val="115000"/>
                        </a:lnSpc>
                        <a:spcAft>
                          <a:spcPts val="1200"/>
                        </a:spcAft>
                      </a:pPr>
                      <a:r>
                        <a:rPr lang="en-US"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xmlns="" val="774748162"/>
                  </a:ext>
                </a:extLst>
              </a:tr>
            </a:tbl>
          </a:graphicData>
        </a:graphic>
      </p:graphicFrame>
    </p:spTree>
    <p:extLst>
      <p:ext uri="{BB962C8B-B14F-4D97-AF65-F5344CB8AC3E}">
        <p14:creationId xmlns:p14="http://schemas.microsoft.com/office/powerpoint/2010/main" val="405881645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8508"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92100" algn="ctr" defTabSz="914400" rtl="0" eaLnBrk="1" fontAlgn="auto" latinLnBrk="0" hangingPunct="1">
              <a:lnSpc>
                <a:spcPct val="100000"/>
              </a:lnSpc>
              <a:spcBef>
                <a:spcPts val="60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Văn</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bản</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a:t>
            </a: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Segoe UI" panose="020B0502040204020203" pitchFamily="34" charset="0"/>
                <a:cs typeface="+mn-cs"/>
              </a:rPr>
              <a:t>2: LƯỢM </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Segoe UI" panose="020B0502040204020203" pitchFamily="34" charset="0"/>
                <a:cs typeface="+mn-cs"/>
              </a:rPr>
              <a:t>(TỐ HỮU)	</a:t>
            </a:r>
            <a:endParaRPr kumimoji="0" lang="en-US" sz="28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4381161" y="907023"/>
            <a:ext cx="360066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thành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thức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mới</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532317" y="1552562"/>
            <a:ext cx="444544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vi-VN"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b) Chân dung chú bé Lượm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1308978" y="2144084"/>
            <a:ext cx="9535944" cy="587853"/>
          </a:xfrm>
          <a:prstGeom prst="rect">
            <a:avLst/>
          </a:prstGeom>
        </p:spPr>
        <p:txBody>
          <a:bodyPr wrap="none">
            <a:spAutoFit/>
          </a:bodyPr>
          <a:lstStyle/>
          <a:p>
            <a:pPr>
              <a:lnSpc>
                <a:spcPct val="115000"/>
              </a:lnSpc>
              <a:spcAft>
                <a:spcPts val="0"/>
              </a:spcAft>
              <a:tabLst>
                <a:tab pos="1386840" algn="l"/>
              </a:tabLst>
            </a:pPr>
            <a:r>
              <a:rPr lang="en-US" sz="2800" b="1" dirty="0">
                <a:solidFill>
                  <a:srgbClr val="0070C0"/>
                </a:solidFill>
                <a:latin typeface="Times New Roman" panose="02020603050405020304" pitchFamily="18" charset="0"/>
                <a:ea typeface="MS Mincho"/>
              </a:rPr>
              <a:t>PHIẾU HỌC TẬP 2</a:t>
            </a:r>
            <a:r>
              <a:rPr lang="en-US" sz="2800" b="1" dirty="0">
                <a:solidFill>
                  <a:srgbClr val="0D0D0D"/>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Chuyến</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đi</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liên</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lạc</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cuối</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cùng</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của</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chú</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bé</a:t>
            </a:r>
            <a:endParaRPr lang="en-US" sz="2800" dirty="0">
              <a:effectLst/>
              <a:latin typeface="Times New Roman" panose="02020603050405020304" pitchFamily="18" charset="0"/>
              <a:ea typeface="Times New Roman" panose="02020603050405020304" pitchFamily="18" charset="0"/>
            </a:endParaRPr>
          </a:p>
        </p:txBody>
      </p:sp>
      <p:graphicFrame>
        <p:nvGraphicFramePr>
          <p:cNvPr id="9" name="Table 8"/>
          <p:cNvGraphicFramePr>
            <a:graphicFrameLocks noGrp="1"/>
          </p:cNvGraphicFramePr>
          <p:nvPr>
            <p:extLst>
              <p:ext uri="{D42A27DB-BD31-4B8C-83A1-F6EECF244321}">
                <p14:modId xmlns:p14="http://schemas.microsoft.com/office/powerpoint/2010/main" val="4130050700"/>
              </p:ext>
            </p:extLst>
          </p:nvPr>
        </p:nvGraphicFramePr>
        <p:xfrm>
          <a:off x="660400" y="2860772"/>
          <a:ext cx="10833100" cy="2453640"/>
        </p:xfrm>
        <a:graphic>
          <a:graphicData uri="http://schemas.openxmlformats.org/drawingml/2006/table">
            <a:tbl>
              <a:tblPr firstRow="1" firstCol="1" bandRow="1"/>
              <a:tblGrid>
                <a:gridCol w="1673942">
                  <a:extLst>
                    <a:ext uri="{9D8B030D-6E8A-4147-A177-3AD203B41FA5}">
                      <a16:colId xmlns:a16="http://schemas.microsoft.com/office/drawing/2014/main" xmlns="" val="1519482392"/>
                    </a:ext>
                  </a:extLst>
                </a:gridCol>
                <a:gridCol w="2936458">
                  <a:extLst>
                    <a:ext uri="{9D8B030D-6E8A-4147-A177-3AD203B41FA5}">
                      <a16:colId xmlns:a16="http://schemas.microsoft.com/office/drawing/2014/main" xmlns="" val="4279822890"/>
                    </a:ext>
                  </a:extLst>
                </a:gridCol>
                <a:gridCol w="3119208">
                  <a:extLst>
                    <a:ext uri="{9D8B030D-6E8A-4147-A177-3AD203B41FA5}">
                      <a16:colId xmlns:a16="http://schemas.microsoft.com/office/drawing/2014/main" xmlns="" val="1241908881"/>
                    </a:ext>
                  </a:extLst>
                </a:gridCol>
                <a:gridCol w="3103492">
                  <a:extLst>
                    <a:ext uri="{9D8B030D-6E8A-4147-A177-3AD203B41FA5}">
                      <a16:colId xmlns:a16="http://schemas.microsoft.com/office/drawing/2014/main" xmlns="" val="3123643089"/>
                    </a:ext>
                  </a:extLst>
                </a:gridCol>
              </a:tblGrid>
              <a:tr h="0">
                <a:tc gridSpan="2">
                  <a:txBody>
                    <a:bodyPr/>
                    <a:lstStyle/>
                    <a:p>
                      <a:pPr>
                        <a:lnSpc>
                          <a:spcPct val="115000"/>
                        </a:lnSpc>
                        <a:spcAft>
                          <a:spcPts val="0"/>
                        </a:spcAft>
                        <a:tabLst>
                          <a:tab pos="1386840" algn="l"/>
                        </a:tabLst>
                      </a:pP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BD2"/>
                    </a:solidFill>
                  </a:tcPr>
                </a:tc>
                <a:tc hMerge="1">
                  <a:txBody>
                    <a:bodyPr/>
                    <a:lstStyle/>
                    <a:p>
                      <a:endParaRPr lang="en-US"/>
                    </a:p>
                  </a:txBody>
                  <a:tcPr/>
                </a:tc>
                <a:tc>
                  <a:txBody>
                    <a:bodyPr/>
                    <a:lstStyle/>
                    <a:p>
                      <a:pPr algn="ctr">
                        <a:lnSpc>
                          <a:spcPct val="115000"/>
                        </a:lnSpc>
                        <a:spcAft>
                          <a:spcPts val="0"/>
                        </a:spcAft>
                        <a:tabLst>
                          <a:tab pos="1386840" algn="l"/>
                        </a:tabLst>
                      </a:pPr>
                      <a:r>
                        <a:rPr lang="en-US" sz="2800" b="1">
                          <a:solidFill>
                            <a:srgbClr val="0D0D0D"/>
                          </a:solidFill>
                          <a:effectLst/>
                          <a:latin typeface="Times New Roman" panose="02020603050405020304" pitchFamily="18" charset="0"/>
                          <a:ea typeface="MS Mincho"/>
                          <a:cs typeface="Times New Roman" panose="02020603050405020304" pitchFamily="18" charset="0"/>
                        </a:rPr>
                        <a:t>Chi tiết miêu tả</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386840" algn="l"/>
                        </a:tabLst>
                      </a:pPr>
                      <a:r>
                        <a:rPr lang="en-US" sz="2800" b="1">
                          <a:solidFill>
                            <a:srgbClr val="0D0D0D"/>
                          </a:solidFill>
                          <a:effectLst/>
                          <a:latin typeface="Times New Roman" panose="02020603050405020304" pitchFamily="18" charset="0"/>
                          <a:ea typeface="MS Mincho"/>
                          <a:cs typeface="Times New Roman" panose="02020603050405020304" pitchFamily="18" charset="0"/>
                        </a:rPr>
                        <a:t>Ý nghĩa</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653080065"/>
                  </a:ext>
                </a:extLst>
              </a:tr>
              <a:tr h="0">
                <a:tc gridSpan="2">
                  <a:txBody>
                    <a:bodyPr/>
                    <a:lstStyle/>
                    <a:p>
                      <a:pPr>
                        <a:lnSpc>
                          <a:spcPct val="115000"/>
                        </a:lnSpc>
                        <a:spcAft>
                          <a:spcPts val="0"/>
                        </a:spcAft>
                        <a:tabLst>
                          <a:tab pos="1386840" algn="l"/>
                        </a:tabLst>
                      </a:pPr>
                      <a:r>
                        <a:rPr lang="en-US" sz="2800" b="1" dirty="0" err="1">
                          <a:solidFill>
                            <a:srgbClr val="0D0D0D"/>
                          </a:solidFill>
                          <a:effectLst/>
                          <a:latin typeface="Times New Roman" panose="02020603050405020304" pitchFamily="18" charset="0"/>
                          <a:ea typeface="MS Mincho"/>
                          <a:cs typeface="Times New Roman" panose="02020603050405020304" pitchFamily="18" charset="0"/>
                        </a:rPr>
                        <a:t>Hoàn</a:t>
                      </a: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b="1" dirty="0" err="1">
                          <a:solidFill>
                            <a:srgbClr val="0D0D0D"/>
                          </a:solidFill>
                          <a:effectLst/>
                          <a:latin typeface="Times New Roman" panose="02020603050405020304" pitchFamily="18" charset="0"/>
                          <a:ea typeface="MS Mincho"/>
                          <a:cs typeface="Times New Roman" panose="02020603050405020304" pitchFamily="18" charset="0"/>
                        </a:rPr>
                        <a:t>cảnh</a:t>
                      </a: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b="1" dirty="0" err="1">
                          <a:solidFill>
                            <a:srgbClr val="0D0D0D"/>
                          </a:solidFill>
                          <a:effectLst/>
                          <a:latin typeface="Times New Roman" panose="02020603050405020304" pitchFamily="18" charset="0"/>
                          <a:ea typeface="MS Mincho"/>
                          <a:cs typeface="Times New Roman" panose="02020603050405020304" pitchFamily="18" charset="0"/>
                        </a:rPr>
                        <a:t>đưa</a:t>
                      </a: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b="1" dirty="0" err="1">
                          <a:solidFill>
                            <a:srgbClr val="0D0D0D"/>
                          </a:solidFill>
                          <a:effectLst/>
                          <a:latin typeface="Times New Roman" panose="02020603050405020304" pitchFamily="18" charset="0"/>
                          <a:ea typeface="MS Mincho"/>
                          <a:cs typeface="Times New Roman" panose="02020603050405020304" pitchFamily="18" charset="0"/>
                        </a:rPr>
                        <a:t>thư</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BD2"/>
                    </a:solidFill>
                  </a:tcPr>
                </a:tc>
                <a:tc hMerge="1">
                  <a:txBody>
                    <a:bodyPr/>
                    <a:lstStyle/>
                    <a:p>
                      <a:endParaRPr lang="en-US"/>
                    </a:p>
                  </a:txBody>
                  <a:tcPr/>
                </a:tc>
                <a:tc>
                  <a:txBody>
                    <a:bodyPr/>
                    <a:lstStyle/>
                    <a:p>
                      <a:pPr algn="ctr">
                        <a:lnSpc>
                          <a:spcPct val="115000"/>
                        </a:lnSpc>
                        <a:spcAft>
                          <a:spcPts val="0"/>
                        </a:spcAft>
                        <a:tabLst>
                          <a:tab pos="1386840" algn="l"/>
                        </a:tabLst>
                      </a:pPr>
                      <a:r>
                        <a:rPr lang="en-US" sz="2800" b="1" dirty="0">
                          <a:solidFill>
                            <a:srgbClr val="0D0D0D"/>
                          </a:solidFill>
                          <a:effectLst/>
                          <a:latin typeface="Times New Roman" panose="02020603050405020304" pitchFamily="18" charset="0"/>
                          <a:ea typeface="MS Mincho"/>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386840" algn="l"/>
                        </a:tabLst>
                      </a:pPr>
                      <a:r>
                        <a:rPr lang="en-US" sz="2800" b="1">
                          <a:solidFill>
                            <a:srgbClr val="0D0D0D"/>
                          </a:solidFill>
                          <a:effectLst/>
                          <a:latin typeface="Times New Roman" panose="02020603050405020304" pitchFamily="18" charset="0"/>
                          <a:ea typeface="MS Mincho"/>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178315706"/>
                  </a:ext>
                </a:extLst>
              </a:tr>
              <a:tr h="0">
                <a:tc rowSpan="3">
                  <a:txBody>
                    <a:bodyPr/>
                    <a:lstStyle/>
                    <a:p>
                      <a:pPr>
                        <a:lnSpc>
                          <a:spcPct val="115000"/>
                        </a:lnSpc>
                        <a:spcAft>
                          <a:spcPts val="0"/>
                        </a:spcAft>
                        <a:tabLst>
                          <a:tab pos="1386840" algn="l"/>
                        </a:tabLst>
                      </a:pPr>
                      <a:r>
                        <a:rPr lang="en-US" sz="2800" b="1" dirty="0" err="1">
                          <a:solidFill>
                            <a:srgbClr val="0D0D0D"/>
                          </a:solidFill>
                          <a:effectLst/>
                          <a:latin typeface="Times New Roman" panose="02020603050405020304" pitchFamily="18" charset="0"/>
                          <a:ea typeface="MS Mincho"/>
                          <a:cs typeface="Times New Roman" panose="02020603050405020304" pitchFamily="18" charset="0"/>
                        </a:rPr>
                        <a:t>Hình</a:t>
                      </a: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b="1" dirty="0" err="1">
                          <a:solidFill>
                            <a:srgbClr val="0D0D0D"/>
                          </a:solidFill>
                          <a:effectLst/>
                          <a:latin typeface="Times New Roman" panose="02020603050405020304" pitchFamily="18" charset="0"/>
                          <a:ea typeface="MS Mincho"/>
                          <a:cs typeface="Times New Roman" panose="02020603050405020304" pitchFamily="18" charset="0"/>
                        </a:rPr>
                        <a:t>ảnh</a:t>
                      </a: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b="1" dirty="0" err="1">
                          <a:solidFill>
                            <a:srgbClr val="0D0D0D"/>
                          </a:solidFill>
                          <a:effectLst/>
                          <a:latin typeface="Times New Roman" panose="02020603050405020304" pitchFamily="18" charset="0"/>
                          <a:ea typeface="MS Mincho"/>
                          <a:cs typeface="Times New Roman" panose="02020603050405020304" pitchFamily="18" charset="0"/>
                        </a:rPr>
                        <a:t>chú</a:t>
                      </a: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b="1" dirty="0" err="1">
                          <a:solidFill>
                            <a:srgbClr val="0D0D0D"/>
                          </a:solidFill>
                          <a:effectLst/>
                          <a:latin typeface="Times New Roman" panose="02020603050405020304" pitchFamily="18" charset="0"/>
                          <a:ea typeface="MS Mincho"/>
                          <a:cs typeface="Times New Roman" panose="02020603050405020304" pitchFamily="18" charset="0"/>
                        </a:rPr>
                        <a:t>bé</a:t>
                      </a: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b="1" dirty="0" err="1">
                          <a:solidFill>
                            <a:srgbClr val="0D0D0D"/>
                          </a:solidFill>
                          <a:effectLst/>
                          <a:latin typeface="Times New Roman" panose="02020603050405020304" pitchFamily="18" charset="0"/>
                          <a:ea typeface="MS Mincho"/>
                          <a:cs typeface="Times New Roman" panose="02020603050405020304" pitchFamily="18" charset="0"/>
                        </a:rPr>
                        <a:t>Lượm</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BD2"/>
                    </a:solidFill>
                  </a:tcPr>
                </a:tc>
                <a:tc>
                  <a:txBody>
                    <a:bodyPr/>
                    <a:lstStyle/>
                    <a:p>
                      <a:pPr>
                        <a:lnSpc>
                          <a:spcPct val="115000"/>
                        </a:lnSpc>
                        <a:spcAft>
                          <a:spcPts val="0"/>
                        </a:spcAft>
                        <a:tabLst>
                          <a:tab pos="1386840" algn="l"/>
                        </a:tabLst>
                      </a:pPr>
                      <a:r>
                        <a:rPr lang="en-US" sz="2800" b="0" dirty="0" err="1">
                          <a:solidFill>
                            <a:srgbClr val="0070C0"/>
                          </a:solidFill>
                          <a:effectLst/>
                          <a:latin typeface="Times New Roman" panose="02020603050405020304" pitchFamily="18" charset="0"/>
                          <a:ea typeface="MS Mincho"/>
                          <a:cs typeface="Times New Roman" panose="02020603050405020304" pitchFamily="18" charset="0"/>
                        </a:rPr>
                        <a:t>Hành</a:t>
                      </a:r>
                      <a:r>
                        <a:rPr lang="en-US" sz="2800" b="0" dirty="0">
                          <a:solidFill>
                            <a:srgbClr val="0070C0"/>
                          </a:solidFill>
                          <a:effectLst/>
                          <a:latin typeface="Times New Roman" panose="02020603050405020304" pitchFamily="18" charset="0"/>
                          <a:ea typeface="MS Mincho"/>
                          <a:cs typeface="Times New Roman" panose="02020603050405020304" pitchFamily="18" charset="0"/>
                        </a:rPr>
                        <a:t> </a:t>
                      </a:r>
                      <a:r>
                        <a:rPr lang="en-US" sz="2800" b="0" dirty="0" err="1">
                          <a:solidFill>
                            <a:srgbClr val="0070C0"/>
                          </a:solidFill>
                          <a:effectLst/>
                          <a:latin typeface="Times New Roman" panose="02020603050405020304" pitchFamily="18" charset="0"/>
                          <a:ea typeface="MS Mincho"/>
                          <a:cs typeface="Times New Roman" panose="02020603050405020304" pitchFamily="18" charset="0"/>
                        </a:rPr>
                        <a:t>động</a:t>
                      </a:r>
                      <a:endParaRPr lang="en-US" sz="2800" b="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tc>
                  <a:txBody>
                    <a:bodyPr/>
                    <a:lstStyle/>
                    <a:p>
                      <a:pPr algn="ctr">
                        <a:spcAft>
                          <a:spcPts val="0"/>
                        </a:spcAft>
                      </a:pPr>
                      <a:r>
                        <a:rPr lang="en-US" sz="2800" b="1" dirty="0">
                          <a:solidFill>
                            <a:srgbClr val="0D0D0D"/>
                          </a:solidFill>
                          <a:effectLst/>
                          <a:latin typeface="Times New Roman" panose="02020603050405020304" pitchFamily="18" charset="0"/>
                          <a:ea typeface="MS Mincho"/>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10392043"/>
                  </a:ext>
                </a:extLst>
              </a:tr>
              <a:tr h="0">
                <a:tc vMerge="1">
                  <a:txBody>
                    <a:bodyPr/>
                    <a:lstStyle/>
                    <a:p>
                      <a:endParaRPr lang="en-US"/>
                    </a:p>
                  </a:txBody>
                  <a:tcPr/>
                </a:tc>
                <a:tc>
                  <a:txBody>
                    <a:bodyPr/>
                    <a:lstStyle/>
                    <a:p>
                      <a:pPr>
                        <a:lnSpc>
                          <a:spcPct val="115000"/>
                        </a:lnSpc>
                        <a:spcAft>
                          <a:spcPts val="0"/>
                        </a:spcAft>
                        <a:tabLst>
                          <a:tab pos="1386840" algn="l"/>
                        </a:tabLst>
                      </a:pPr>
                      <a:r>
                        <a:rPr lang="en-US" sz="2800" b="0" dirty="0">
                          <a:solidFill>
                            <a:srgbClr val="0070C0"/>
                          </a:solidFill>
                          <a:effectLst/>
                          <a:latin typeface="Times New Roman" panose="02020603050405020304" pitchFamily="18" charset="0"/>
                          <a:ea typeface="MS Mincho"/>
                          <a:cs typeface="Times New Roman" panose="02020603050405020304" pitchFamily="18" charset="0"/>
                        </a:rPr>
                        <a:t>Ý </a:t>
                      </a:r>
                      <a:r>
                        <a:rPr lang="en-US" sz="2800" b="0" dirty="0" err="1">
                          <a:solidFill>
                            <a:srgbClr val="0070C0"/>
                          </a:solidFill>
                          <a:effectLst/>
                          <a:latin typeface="Times New Roman" panose="02020603050405020304" pitchFamily="18" charset="0"/>
                          <a:ea typeface="MS Mincho"/>
                          <a:cs typeface="Times New Roman" panose="02020603050405020304" pitchFamily="18" charset="0"/>
                        </a:rPr>
                        <a:t>chí</a:t>
                      </a:r>
                      <a:endParaRPr lang="en-US" sz="2800" b="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tc>
                  <a:txBody>
                    <a:bodyPr/>
                    <a:lstStyle/>
                    <a:p>
                      <a:pPr algn="ctr">
                        <a:spcAft>
                          <a:spcPts val="0"/>
                        </a:spcAft>
                      </a:pPr>
                      <a:r>
                        <a:rPr lang="en-US" sz="2800" b="1">
                          <a:solidFill>
                            <a:srgbClr val="0D0D0D"/>
                          </a:solidFill>
                          <a:effectLst/>
                          <a:latin typeface="Times New Roman" panose="02020603050405020304" pitchFamily="18" charset="0"/>
                          <a:ea typeface="MS Mincho"/>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86242678"/>
                  </a:ext>
                </a:extLst>
              </a:tr>
              <a:tr h="0">
                <a:tc vMerge="1">
                  <a:txBody>
                    <a:bodyPr/>
                    <a:lstStyle/>
                    <a:p>
                      <a:endParaRPr lang="en-US"/>
                    </a:p>
                  </a:txBody>
                  <a:tcPr/>
                </a:tc>
                <a:tc>
                  <a:txBody>
                    <a:bodyPr/>
                    <a:lstStyle/>
                    <a:p>
                      <a:pPr>
                        <a:lnSpc>
                          <a:spcPct val="115000"/>
                        </a:lnSpc>
                        <a:spcAft>
                          <a:spcPts val="0"/>
                        </a:spcAft>
                        <a:tabLst>
                          <a:tab pos="1386840" algn="l"/>
                        </a:tabLst>
                      </a:pPr>
                      <a:r>
                        <a:rPr lang="en-US" sz="2800" b="0" dirty="0" err="1">
                          <a:solidFill>
                            <a:srgbClr val="0070C0"/>
                          </a:solidFill>
                          <a:effectLst/>
                          <a:latin typeface="Times New Roman" panose="02020603050405020304" pitchFamily="18" charset="0"/>
                          <a:ea typeface="MS Mincho"/>
                          <a:cs typeface="Times New Roman" panose="02020603050405020304" pitchFamily="18" charset="0"/>
                        </a:rPr>
                        <a:t>Sự</a:t>
                      </a:r>
                      <a:r>
                        <a:rPr lang="en-US" sz="2800" b="0" dirty="0">
                          <a:solidFill>
                            <a:srgbClr val="0070C0"/>
                          </a:solidFill>
                          <a:effectLst/>
                          <a:latin typeface="Times New Roman" panose="02020603050405020304" pitchFamily="18" charset="0"/>
                          <a:ea typeface="MS Mincho"/>
                          <a:cs typeface="Times New Roman" panose="02020603050405020304" pitchFamily="18" charset="0"/>
                        </a:rPr>
                        <a:t> hi </a:t>
                      </a:r>
                      <a:r>
                        <a:rPr lang="en-US" sz="2800" b="0" dirty="0" err="1">
                          <a:solidFill>
                            <a:srgbClr val="0070C0"/>
                          </a:solidFill>
                          <a:effectLst/>
                          <a:latin typeface="Times New Roman" panose="02020603050405020304" pitchFamily="18" charset="0"/>
                          <a:ea typeface="MS Mincho"/>
                          <a:cs typeface="Times New Roman" panose="02020603050405020304" pitchFamily="18" charset="0"/>
                        </a:rPr>
                        <a:t>sinh</a:t>
                      </a:r>
                      <a:endParaRPr lang="en-US" sz="2800" b="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tc>
                  <a:txBody>
                    <a:bodyPr/>
                    <a:lstStyle/>
                    <a:p>
                      <a:pPr algn="ctr">
                        <a:spcAft>
                          <a:spcPts val="0"/>
                        </a:spcAft>
                      </a:pPr>
                      <a:r>
                        <a:rPr lang="en-US" sz="2800" b="1">
                          <a:solidFill>
                            <a:srgbClr val="0D0D0D"/>
                          </a:solidFill>
                          <a:effectLst/>
                          <a:latin typeface="Times New Roman" panose="02020603050405020304" pitchFamily="18" charset="0"/>
                          <a:ea typeface="MS Mincho"/>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769928970"/>
                  </a:ext>
                </a:extLst>
              </a:tr>
            </a:tbl>
          </a:graphicData>
        </a:graphic>
      </p:graphicFrame>
    </p:spTree>
    <p:extLst>
      <p:ext uri="{BB962C8B-B14F-4D97-AF65-F5344CB8AC3E}">
        <p14:creationId xmlns:p14="http://schemas.microsoft.com/office/powerpoint/2010/main" val="19637758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7480"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92100" algn="l" defTabSz="91440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Văn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bản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1: ĐÊM NAY BÁC KHÔNG NGỦ </a:t>
            </a:r>
            <a:endPar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Segoe UI" panose="020B0502040204020203" pitchFamily="34" charset="0"/>
              <a:cs typeface="+mn-cs"/>
            </a:endParaRPr>
          </a:p>
          <a:p>
            <a:pPr marL="0" marR="0" lvl="0" indent="292100" algn="l" defTabSz="91440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Minh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Huệ</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14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4332528" y="911497"/>
            <a:ext cx="369998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ĐỌC HIỂU VĂN 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1170959" y="1355400"/>
            <a:ext cx="3508974" cy="548099"/>
          </a:xfrm>
          <a:prstGeom prst="rect">
            <a:avLst/>
          </a:prstGeom>
        </p:spPr>
        <p:txBody>
          <a:bodyPr wrap="none">
            <a:spAutoFit/>
          </a:bodyPr>
          <a:lstStyle/>
          <a:p>
            <a:pPr marL="0" marR="0" lvl="0" indent="90170" algn="just" defTabSz="914400" rtl="0" eaLnBrk="1" fontAlgn="auto" latinLnBrk="0" hangingPunct="1">
              <a:lnSpc>
                <a:spcPct val="115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I. Kiến thức Ngữ văn</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494070" y="1788599"/>
            <a:ext cx="5176353" cy="587853"/>
          </a:xfrm>
          <a:prstGeom prst="rect">
            <a:avLst/>
          </a:prstGeom>
        </p:spPr>
        <p:txBody>
          <a:bodyPr wrap="none">
            <a:spAutoFit/>
          </a:bodyPr>
          <a:lstStyle/>
          <a:p>
            <a:pPr algn="just">
              <a:lnSpc>
                <a:spcPct val="115000"/>
              </a:lnSpc>
              <a:spcAft>
                <a:spcPts val="0"/>
              </a:spcAft>
            </a:pPr>
            <a:r>
              <a:rPr lang="de-DE" sz="2800" b="1" dirty="0">
                <a:solidFill>
                  <a:srgbClr val="000000"/>
                </a:solidFill>
                <a:latin typeface="Times New Roman" panose="02020603050405020304" pitchFamily="18" charset="0"/>
                <a:ea typeface="Times New Roman" panose="02020603050405020304" pitchFamily="18" charset="0"/>
              </a:rPr>
              <a:t>2. Thơ có yếu tố tự sự và miêu tả</a:t>
            </a:r>
            <a:endParaRPr lang="en-US" sz="2800" dirty="0">
              <a:effectLst/>
              <a:latin typeface="Times New Roman" panose="02020603050405020304" pitchFamily="18" charset="0"/>
              <a:ea typeface="Times New Roman" panose="02020603050405020304" pitchFamily="18" charset="0"/>
            </a:endParaRPr>
          </a:p>
        </p:txBody>
      </p:sp>
      <p:sp>
        <p:nvSpPr>
          <p:cNvPr id="18" name="Freeform 17"/>
          <p:cNvSpPr/>
          <p:nvPr/>
        </p:nvSpPr>
        <p:spPr>
          <a:xfrm>
            <a:off x="2657935" y="3050182"/>
            <a:ext cx="2908148" cy="3083918"/>
          </a:xfrm>
          <a:custGeom>
            <a:avLst/>
            <a:gdLst>
              <a:gd name="connsiteX0" fmla="*/ 0 w 2539007"/>
              <a:gd name="connsiteY0" fmla="*/ 0 h 1693518"/>
              <a:gd name="connsiteX1" fmla="*/ 2539007 w 2539007"/>
              <a:gd name="connsiteY1" fmla="*/ 0 h 1693518"/>
              <a:gd name="connsiteX2" fmla="*/ 2539007 w 2539007"/>
              <a:gd name="connsiteY2" fmla="*/ 1693518 h 1693518"/>
              <a:gd name="connsiteX3" fmla="*/ 0 w 2539007"/>
              <a:gd name="connsiteY3" fmla="*/ 1693518 h 1693518"/>
              <a:gd name="connsiteX4" fmla="*/ 0 w 2539007"/>
              <a:gd name="connsiteY4" fmla="*/ 0 h 169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007" h="1693518">
                <a:moveTo>
                  <a:pt x="0" y="0"/>
                </a:moveTo>
                <a:lnTo>
                  <a:pt x="2539007" y="0"/>
                </a:lnTo>
                <a:lnTo>
                  <a:pt x="2539007" y="1693518"/>
                </a:lnTo>
                <a:lnTo>
                  <a:pt x="0" y="169351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06242" tIns="128016" rIns="128015" bIns="128016" numCol="1" spcCol="1270" anchor="ctr" anchorCtr="0">
            <a:noAutofit/>
          </a:bodyPr>
          <a:lstStyle/>
          <a:p>
            <a:pPr lvl="0" algn="l" defTabSz="800100">
              <a:lnSpc>
                <a:spcPct val="90000"/>
              </a:lnSpc>
              <a:spcBef>
                <a:spcPct val="0"/>
              </a:spcBef>
              <a:spcAft>
                <a:spcPct val="35000"/>
              </a:spcAft>
            </a:pPr>
            <a:r>
              <a:rPr lang="de-DE" sz="2800" kern="1200" dirty="0" smtClean="0">
                <a:latin typeface="Times New Roman" panose="02020603050405020304" pitchFamily="18" charset="0"/>
                <a:cs typeface="Times New Roman" panose="02020603050405020304" pitchFamily="18" charset="0"/>
              </a:rPr>
              <a:t>Là thơ trong đó người viết thường kể lại sự việc và miêu tả sự việc, qua đó thể hiện tình cảm, thái độ của mình.</a:t>
            </a:r>
            <a:endParaRPr lang="en-US" sz="2800" kern="1200" dirty="0">
              <a:latin typeface="Times New Roman" panose="02020603050405020304" pitchFamily="18" charset="0"/>
              <a:cs typeface="Times New Roman" panose="02020603050405020304" pitchFamily="18" charset="0"/>
            </a:endParaRPr>
          </a:p>
        </p:txBody>
      </p:sp>
      <p:sp>
        <p:nvSpPr>
          <p:cNvPr id="19" name="Freeform 18"/>
          <p:cNvSpPr/>
          <p:nvPr/>
        </p:nvSpPr>
        <p:spPr>
          <a:xfrm>
            <a:off x="1303798" y="2435742"/>
            <a:ext cx="1692671" cy="1642007"/>
          </a:xfrm>
          <a:custGeom>
            <a:avLst/>
            <a:gdLst>
              <a:gd name="connsiteX0" fmla="*/ 0 w 1692671"/>
              <a:gd name="connsiteY0" fmla="*/ 846336 h 1692671"/>
              <a:gd name="connsiteX1" fmla="*/ 846336 w 1692671"/>
              <a:gd name="connsiteY1" fmla="*/ 0 h 1692671"/>
              <a:gd name="connsiteX2" fmla="*/ 1692672 w 1692671"/>
              <a:gd name="connsiteY2" fmla="*/ 846336 h 1692671"/>
              <a:gd name="connsiteX3" fmla="*/ 846336 w 1692671"/>
              <a:gd name="connsiteY3" fmla="*/ 1692672 h 1692671"/>
              <a:gd name="connsiteX4" fmla="*/ 0 w 1692671"/>
              <a:gd name="connsiteY4" fmla="*/ 846336 h 1692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671" h="1692671">
                <a:moveTo>
                  <a:pt x="0" y="846336"/>
                </a:moveTo>
                <a:cubicBezTo>
                  <a:pt x="0" y="378918"/>
                  <a:pt x="378918" y="0"/>
                  <a:pt x="846336" y="0"/>
                </a:cubicBezTo>
                <a:cubicBezTo>
                  <a:pt x="1313754" y="0"/>
                  <a:pt x="1692672" y="378918"/>
                  <a:pt x="1692672" y="846336"/>
                </a:cubicBezTo>
                <a:cubicBezTo>
                  <a:pt x="1692672" y="1313754"/>
                  <a:pt x="1313754" y="1692672"/>
                  <a:pt x="846336" y="1692672"/>
                </a:cubicBezTo>
                <a:cubicBezTo>
                  <a:pt x="378918" y="1692672"/>
                  <a:pt x="0" y="1313754"/>
                  <a:pt x="0" y="846336"/>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7886" tIns="247886" rIns="247886" bIns="247886" numCol="1" spcCol="1270" anchor="ctr" anchorCtr="0">
            <a:noAutofit/>
          </a:bodyPr>
          <a:lstStyle/>
          <a:p>
            <a:pPr lvl="0" algn="ctr" defTabSz="1911350">
              <a:lnSpc>
                <a:spcPct val="90000"/>
              </a:lnSpc>
              <a:spcBef>
                <a:spcPct val="0"/>
              </a:spcBef>
              <a:spcAft>
                <a:spcPct val="35000"/>
              </a:spcAft>
            </a:pPr>
            <a:r>
              <a:rPr lang="de-DE" sz="4300" b="1" kern="1200" dirty="0" smtClean="0">
                <a:latin typeface="Times New Roman" panose="02020603050405020304" pitchFamily="18" charset="0"/>
                <a:cs typeface="Times New Roman" panose="02020603050405020304" pitchFamily="18" charset="0"/>
              </a:rPr>
              <a:t>Khái niệm</a:t>
            </a:r>
            <a:endParaRPr lang="en-US" sz="4300" kern="1200" dirty="0">
              <a:latin typeface="Times New Roman" panose="02020603050405020304" pitchFamily="18" charset="0"/>
              <a:cs typeface="Times New Roman" panose="02020603050405020304" pitchFamily="18" charset="0"/>
            </a:endParaRPr>
          </a:p>
        </p:txBody>
      </p:sp>
      <p:sp>
        <p:nvSpPr>
          <p:cNvPr id="20" name="Freeform 19"/>
          <p:cNvSpPr/>
          <p:nvPr/>
        </p:nvSpPr>
        <p:spPr>
          <a:xfrm>
            <a:off x="7881653" y="3054540"/>
            <a:ext cx="2918321" cy="3079560"/>
          </a:xfrm>
          <a:custGeom>
            <a:avLst/>
            <a:gdLst>
              <a:gd name="connsiteX0" fmla="*/ 0 w 2539007"/>
              <a:gd name="connsiteY0" fmla="*/ 0 h 1693518"/>
              <a:gd name="connsiteX1" fmla="*/ 2539007 w 2539007"/>
              <a:gd name="connsiteY1" fmla="*/ 0 h 1693518"/>
              <a:gd name="connsiteX2" fmla="*/ 2539007 w 2539007"/>
              <a:gd name="connsiteY2" fmla="*/ 1693518 h 1693518"/>
              <a:gd name="connsiteX3" fmla="*/ 0 w 2539007"/>
              <a:gd name="connsiteY3" fmla="*/ 1693518 h 1693518"/>
              <a:gd name="connsiteX4" fmla="*/ 0 w 2539007"/>
              <a:gd name="connsiteY4" fmla="*/ 0 h 169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007" h="1693518">
                <a:moveTo>
                  <a:pt x="0" y="0"/>
                </a:moveTo>
                <a:lnTo>
                  <a:pt x="2539007" y="0"/>
                </a:lnTo>
                <a:lnTo>
                  <a:pt x="2539007" y="1693518"/>
                </a:lnTo>
                <a:lnTo>
                  <a:pt x="0" y="169351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06241" tIns="128016" rIns="128016" bIns="128016" numCol="1" spcCol="1270" anchor="ctr" anchorCtr="0">
            <a:noAutofit/>
          </a:bodyPr>
          <a:lstStyle/>
          <a:p>
            <a:pPr lvl="0" algn="l" defTabSz="800100">
              <a:lnSpc>
                <a:spcPct val="90000"/>
              </a:lnSpc>
              <a:spcBef>
                <a:spcPct val="0"/>
              </a:spcBef>
              <a:spcAft>
                <a:spcPct val="35000"/>
              </a:spcAft>
            </a:pPr>
            <a:r>
              <a:rPr lang="de-DE" sz="2800" dirty="0">
                <a:latin typeface="Times New Roman" panose="02020603050405020304" pitchFamily="18" charset="0"/>
                <a:cs typeface="Times New Roman" panose="02020603050405020304" pitchFamily="18" charset="0"/>
              </a:rPr>
              <a:t>L</a:t>
            </a:r>
            <a:r>
              <a:rPr lang="de-DE" sz="2800" kern="1200" dirty="0" smtClean="0">
                <a:latin typeface="Times New Roman" panose="02020603050405020304" pitchFamily="18" charset="0"/>
                <a:cs typeface="Times New Roman" panose="02020603050405020304" pitchFamily="18" charset="0"/>
              </a:rPr>
              <a:t>àm cho sự việc, sự vật hiện lên cụ thể, chi tiết hơn; góp phần bộc lộ tình cảm, cảm xúc của người viết.</a:t>
            </a:r>
            <a:endParaRPr lang="en-US" sz="2800" kern="1200" dirty="0">
              <a:latin typeface="Times New Roman" panose="02020603050405020304" pitchFamily="18" charset="0"/>
              <a:cs typeface="Times New Roman" panose="02020603050405020304" pitchFamily="18" charset="0"/>
            </a:endParaRPr>
          </a:p>
        </p:txBody>
      </p:sp>
      <p:sp>
        <p:nvSpPr>
          <p:cNvPr id="22" name="Freeform 21"/>
          <p:cNvSpPr/>
          <p:nvPr/>
        </p:nvSpPr>
        <p:spPr>
          <a:xfrm>
            <a:off x="6527517" y="2440099"/>
            <a:ext cx="1692671" cy="1536103"/>
          </a:xfrm>
          <a:custGeom>
            <a:avLst/>
            <a:gdLst>
              <a:gd name="connsiteX0" fmla="*/ 0 w 1692671"/>
              <a:gd name="connsiteY0" fmla="*/ 846336 h 1692671"/>
              <a:gd name="connsiteX1" fmla="*/ 846336 w 1692671"/>
              <a:gd name="connsiteY1" fmla="*/ 0 h 1692671"/>
              <a:gd name="connsiteX2" fmla="*/ 1692672 w 1692671"/>
              <a:gd name="connsiteY2" fmla="*/ 846336 h 1692671"/>
              <a:gd name="connsiteX3" fmla="*/ 846336 w 1692671"/>
              <a:gd name="connsiteY3" fmla="*/ 1692672 h 1692671"/>
              <a:gd name="connsiteX4" fmla="*/ 0 w 1692671"/>
              <a:gd name="connsiteY4" fmla="*/ 846336 h 1692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671" h="1692671">
                <a:moveTo>
                  <a:pt x="0" y="846336"/>
                </a:moveTo>
                <a:cubicBezTo>
                  <a:pt x="0" y="378918"/>
                  <a:pt x="378918" y="0"/>
                  <a:pt x="846336" y="0"/>
                </a:cubicBezTo>
                <a:cubicBezTo>
                  <a:pt x="1313754" y="0"/>
                  <a:pt x="1692672" y="378918"/>
                  <a:pt x="1692672" y="846336"/>
                </a:cubicBezTo>
                <a:cubicBezTo>
                  <a:pt x="1692672" y="1313754"/>
                  <a:pt x="1313754" y="1692672"/>
                  <a:pt x="846336" y="1692672"/>
                </a:cubicBezTo>
                <a:cubicBezTo>
                  <a:pt x="378918" y="1692672"/>
                  <a:pt x="0" y="1313754"/>
                  <a:pt x="0" y="846336"/>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7886" tIns="247886" rIns="247886" bIns="247886" numCol="1" spcCol="1270" anchor="ctr" anchorCtr="0">
            <a:noAutofit/>
          </a:bodyPr>
          <a:lstStyle/>
          <a:p>
            <a:pPr lvl="0" algn="ctr" defTabSz="1911350">
              <a:lnSpc>
                <a:spcPct val="90000"/>
              </a:lnSpc>
              <a:spcBef>
                <a:spcPct val="0"/>
              </a:spcBef>
              <a:spcAft>
                <a:spcPct val="35000"/>
              </a:spcAft>
            </a:pPr>
            <a:r>
              <a:rPr lang="de-DE" sz="4300" b="1" kern="1200" dirty="0" smtClean="0">
                <a:latin typeface="Times New Roman" panose="02020603050405020304" pitchFamily="18" charset="0"/>
                <a:cs typeface="Times New Roman" panose="02020603050405020304" pitchFamily="18" charset="0"/>
              </a:rPr>
              <a:t>Tác dụng</a:t>
            </a:r>
            <a:r>
              <a:rPr lang="de-DE" sz="4300" kern="1200" dirty="0" smtClean="0">
                <a:latin typeface="Times New Roman" panose="02020603050405020304" pitchFamily="18" charset="0"/>
                <a:cs typeface="Times New Roman" panose="02020603050405020304" pitchFamily="18" charset="0"/>
              </a:rPr>
              <a:t> </a:t>
            </a:r>
            <a:endParaRPr lang="en-US" sz="43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369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2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circle(in)">
                                      <p:cBhvr>
                                        <p:cTn id="17" dur="2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circle(in)">
                                      <p:cBhvr>
                                        <p:cTn id="22"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8508"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92100" algn="ctr" defTabSz="914400" rtl="0" eaLnBrk="1" fontAlgn="auto" latinLnBrk="0" hangingPunct="1">
              <a:lnSpc>
                <a:spcPct val="100000"/>
              </a:lnSpc>
              <a:spcBef>
                <a:spcPts val="60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Văn</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bản</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a:t>
            </a: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Segoe UI" panose="020B0502040204020203" pitchFamily="34" charset="0"/>
                <a:cs typeface="+mn-cs"/>
              </a:rPr>
              <a:t>2: LƯỢM </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Segoe UI" panose="020B0502040204020203" pitchFamily="34" charset="0"/>
                <a:cs typeface="+mn-cs"/>
              </a:rPr>
              <a:t>(TỐ HỮU)	</a:t>
            </a:r>
            <a:endParaRPr kumimoji="0" lang="en-US" sz="28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4381161" y="907023"/>
            <a:ext cx="360066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thành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thức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mới</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660400" y="1368688"/>
            <a:ext cx="10833100" cy="587853"/>
          </a:xfrm>
          <a:prstGeom prst="rect">
            <a:avLst/>
          </a:prstGeom>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1</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Câu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chuyện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chú</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bé</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liên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lạc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sự</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hi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sinh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anh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dũng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của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chú</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mn-cs"/>
              </a:rPr>
              <a:t>bé</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579394" y="1818514"/>
            <a:ext cx="444544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vi-VN"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b) Chân dung chú bé Lượm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22" name="Picture 21"/>
          <p:cNvPicPr>
            <a:picLocks noChangeAspect="1"/>
          </p:cNvPicPr>
          <p:nvPr/>
        </p:nvPicPr>
        <p:blipFill>
          <a:blip r:embed="rId11"/>
          <a:stretch>
            <a:fillRect/>
          </a:stretch>
        </p:blipFill>
        <p:spPr>
          <a:xfrm>
            <a:off x="776150" y="2572084"/>
            <a:ext cx="4051936" cy="2772680"/>
          </a:xfrm>
          <a:prstGeom prst="rect">
            <a:avLst/>
          </a:prstGeom>
        </p:spPr>
      </p:pic>
      <p:sp>
        <p:nvSpPr>
          <p:cNvPr id="4" name="Rectangle 3"/>
          <p:cNvSpPr/>
          <p:nvPr/>
        </p:nvSpPr>
        <p:spPr>
          <a:xfrm>
            <a:off x="5080669" y="2735621"/>
            <a:ext cx="6096000" cy="2845907"/>
          </a:xfrm>
          <a:prstGeom prst="rect">
            <a:avLst/>
          </a:prstGeom>
        </p:spPr>
        <p:txBody>
          <a:bodyPr>
            <a:spAutoFit/>
          </a:bodyPr>
          <a:lstStyle/>
          <a:p>
            <a:pPr>
              <a:lnSpc>
                <a:spcPct val="115000"/>
              </a:lnSpc>
              <a:spcAft>
                <a:spcPts val="750"/>
              </a:spcAft>
            </a:pPr>
            <a:r>
              <a:rPr lang="en-US" sz="2400" b="1" dirty="0" err="1">
                <a:solidFill>
                  <a:srgbClr val="0D0D0D"/>
                </a:solidFill>
                <a:latin typeface="Times New Roman" panose="02020603050405020304" pitchFamily="18" charset="0"/>
                <a:ea typeface="Times New Roman" panose="02020603050405020304" pitchFamily="18" charset="0"/>
              </a:rPr>
              <a:t>Vòng</a:t>
            </a:r>
            <a:r>
              <a:rPr lang="en-US" sz="2400" b="1" dirty="0">
                <a:solidFill>
                  <a:srgbClr val="0D0D0D"/>
                </a:solidFill>
                <a:latin typeface="Times New Roman" panose="02020603050405020304" pitchFamily="18" charset="0"/>
                <a:ea typeface="Times New Roman" panose="02020603050405020304" pitchFamily="18" charset="0"/>
              </a:rPr>
              <a:t> 2:</a:t>
            </a:r>
            <a:r>
              <a:rPr lang="en-US" sz="2400"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Mảnh</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ghép</a:t>
            </a:r>
            <a:r>
              <a:rPr lang="en-US" sz="2400" b="1" dirty="0" smtClean="0">
                <a:solidFill>
                  <a:srgbClr val="0D0D0D"/>
                </a:solidFill>
                <a:latin typeface="Times New Roman" panose="02020603050405020304" pitchFamily="18" charset="0"/>
                <a:ea typeface="Times New Roman" panose="02020603050405020304" pitchFamily="18" charset="0"/>
              </a:rPr>
              <a:t>:</a:t>
            </a:r>
            <a:r>
              <a:rPr lang="en-US" sz="2400" dirty="0" smtClean="0">
                <a:solidFill>
                  <a:srgbClr val="222222"/>
                </a:solidFill>
                <a:latin typeface="Times New Roman" panose="02020603050405020304" pitchFamily="18" charset="0"/>
                <a:ea typeface="Times New Roman" panose="02020603050405020304" pitchFamily="18" charset="0"/>
              </a:rPr>
              <a:t>(</a:t>
            </a:r>
            <a:r>
              <a:rPr lang="en-US" sz="2400" dirty="0">
                <a:solidFill>
                  <a:srgbClr val="222222"/>
                </a:solidFill>
                <a:latin typeface="Times New Roman" panose="02020603050405020304" pitchFamily="18" charset="0"/>
                <a:ea typeface="Times New Roman" panose="02020603050405020304" pitchFamily="18" charset="0"/>
              </a:rPr>
              <a:t>05 </a:t>
            </a:r>
            <a:r>
              <a:rPr lang="en-US" sz="2400" dirty="0" err="1">
                <a:solidFill>
                  <a:srgbClr val="222222"/>
                </a:solidFill>
                <a:latin typeface="Times New Roman" panose="02020603050405020304" pitchFamily="18" charset="0"/>
                <a:ea typeface="Times New Roman" panose="02020603050405020304" pitchFamily="18" charset="0"/>
              </a:rPr>
              <a:t>phút</a:t>
            </a:r>
            <a:r>
              <a:rPr lang="en-US" sz="2400" dirty="0">
                <a:solidFill>
                  <a:srgbClr val="222222"/>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marL="342900" lvl="0" indent="-342900">
              <a:lnSpc>
                <a:spcPct val="115000"/>
              </a:lnSpc>
              <a:spcAft>
                <a:spcPts val="750"/>
              </a:spcAft>
              <a:buSzPts val="1400"/>
              <a:buFont typeface="Times New Roman" panose="02020603050405020304" pitchFamily="18" charset="0"/>
              <a:buChar char="-"/>
            </a:pPr>
            <a:r>
              <a:rPr lang="en-US" sz="2400" dirty="0">
                <a:solidFill>
                  <a:srgbClr val="222222"/>
                </a:solidFill>
                <a:latin typeface="Times New Roman" panose="02020603050405020304" pitchFamily="18" charset="0"/>
                <a:ea typeface="Times New Roman" panose="02020603050405020304" pitchFamily="18" charset="0"/>
              </a:rPr>
              <a:t>Chia </a:t>
            </a:r>
            <a:r>
              <a:rPr lang="en-US" sz="2400" dirty="0" err="1">
                <a:solidFill>
                  <a:srgbClr val="222222"/>
                </a:solidFill>
                <a:latin typeface="Times New Roman" panose="02020603050405020304" pitchFamily="18" charset="0"/>
                <a:ea typeface="Times New Roman" panose="02020603050405020304" pitchFamily="18" charset="0"/>
              </a:rPr>
              <a:t>sẻ</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kết</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quả</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thảo</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luận</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các</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Phiếu</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học</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tập</a:t>
            </a:r>
            <a:r>
              <a:rPr lang="en-US" sz="2400" dirty="0">
                <a:solidFill>
                  <a:srgbClr val="222222"/>
                </a:solidFill>
                <a:latin typeface="Times New Roman" panose="02020603050405020304" pitchFamily="18" charset="0"/>
                <a:ea typeface="Times New Roman" panose="02020603050405020304" pitchFamily="18" charset="0"/>
              </a:rPr>
              <a:t> 01, 02 ở </a:t>
            </a:r>
            <a:r>
              <a:rPr lang="en-US" sz="2400" dirty="0" err="1">
                <a:solidFill>
                  <a:srgbClr val="222222"/>
                </a:solidFill>
                <a:latin typeface="Times New Roman" panose="02020603050405020304" pitchFamily="18" charset="0"/>
                <a:ea typeface="Times New Roman" panose="02020603050405020304" pitchFamily="18" charset="0"/>
              </a:rPr>
              <a:t>vòng</a:t>
            </a:r>
            <a:r>
              <a:rPr lang="en-US" sz="2400" dirty="0">
                <a:solidFill>
                  <a:srgbClr val="222222"/>
                </a:solidFill>
                <a:latin typeface="Times New Roman" panose="02020603050405020304" pitchFamily="18" charset="0"/>
                <a:ea typeface="Times New Roman" panose="02020603050405020304" pitchFamily="18" charset="0"/>
              </a:rPr>
              <a:t> 1.</a:t>
            </a:r>
            <a:endParaRPr lang="en-US" sz="2400" dirty="0">
              <a:latin typeface="Times New Roman" panose="02020603050405020304" pitchFamily="18" charset="0"/>
              <a:ea typeface="Times New Roman" panose="02020603050405020304" pitchFamily="18" charset="0"/>
            </a:endParaRPr>
          </a:p>
          <a:p>
            <a:pPr marL="342900" lvl="0" indent="-342900" algn="just">
              <a:lnSpc>
                <a:spcPct val="115000"/>
              </a:lnSpc>
              <a:spcAft>
                <a:spcPts val="750"/>
              </a:spcAft>
              <a:buSzPts val="1400"/>
              <a:buFont typeface="Times New Roman" panose="02020603050405020304" pitchFamily="18" charset="0"/>
              <a:buChar char="-"/>
            </a:pPr>
            <a:r>
              <a:rPr lang="en-US" sz="2400" dirty="0" err="1">
                <a:solidFill>
                  <a:srgbClr val="222222"/>
                </a:solidFill>
                <a:latin typeface="Times New Roman" panose="02020603050405020304" pitchFamily="18" charset="0"/>
                <a:ea typeface="Times New Roman" panose="02020603050405020304" pitchFamily="18" charset="0"/>
              </a:rPr>
              <a:t>Trả</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lời</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câu</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hỏi</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Em</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ấn</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tượng</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với</a:t>
            </a:r>
            <a:r>
              <a:rPr lang="en-US" sz="2400" dirty="0">
                <a:solidFill>
                  <a:srgbClr val="222222"/>
                </a:solidFill>
                <a:latin typeface="Times New Roman" panose="02020603050405020304" pitchFamily="18" charset="0"/>
                <a:ea typeface="Times New Roman" panose="02020603050405020304" pitchFamily="18" charset="0"/>
              </a:rPr>
              <a:t> chi </a:t>
            </a:r>
            <a:r>
              <a:rPr lang="en-US" sz="2400" dirty="0" err="1">
                <a:solidFill>
                  <a:srgbClr val="222222"/>
                </a:solidFill>
                <a:latin typeface="Times New Roman" panose="02020603050405020304" pitchFamily="18" charset="0"/>
                <a:ea typeface="Times New Roman" panose="02020603050405020304" pitchFamily="18" charset="0"/>
              </a:rPr>
              <a:t>tiết</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nào</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nhất</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về</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Lượm</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Em</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học</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tập</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được</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gì</a:t>
            </a:r>
            <a:r>
              <a:rPr lang="en-US" sz="2400" dirty="0">
                <a:solidFill>
                  <a:srgbClr val="222222"/>
                </a:solidFill>
                <a:latin typeface="Times New Roman" panose="02020603050405020304" pitchFamily="18" charset="0"/>
                <a:ea typeface="Times New Roman" panose="02020603050405020304" pitchFamily="18" charset="0"/>
              </a:rPr>
              <a:t> qua </a:t>
            </a:r>
            <a:r>
              <a:rPr lang="en-US" sz="2400" dirty="0" err="1">
                <a:solidFill>
                  <a:srgbClr val="222222"/>
                </a:solidFill>
                <a:latin typeface="Times New Roman" panose="02020603050405020304" pitchFamily="18" charset="0"/>
                <a:ea typeface="Times New Roman" panose="02020603050405020304" pitchFamily="18" charset="0"/>
              </a:rPr>
              <a:t>hình</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ảnh</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Lượm</a:t>
            </a:r>
            <a:r>
              <a:rPr lang="en-US" sz="2400" dirty="0">
                <a:solidFill>
                  <a:srgbClr val="222222"/>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0784136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8508"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92100" algn="ctr" defTabSz="914400" rtl="0" eaLnBrk="1" fontAlgn="auto" latinLnBrk="0" hangingPunct="1">
              <a:lnSpc>
                <a:spcPct val="100000"/>
              </a:lnSpc>
              <a:spcBef>
                <a:spcPts val="60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Văn</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bản</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a:t>
            </a: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Segoe UI" panose="020B0502040204020203" pitchFamily="34" charset="0"/>
                <a:cs typeface="+mn-cs"/>
              </a:rPr>
              <a:t>2: LƯỢM </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Segoe UI" panose="020B0502040204020203" pitchFamily="34" charset="0"/>
                <a:cs typeface="+mn-cs"/>
              </a:rPr>
              <a:t>(TỐ HỮU)	</a:t>
            </a:r>
            <a:endParaRPr kumimoji="0" lang="en-US" sz="28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4381161" y="907023"/>
            <a:ext cx="360066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thành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thức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mới</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660400" y="1368688"/>
            <a:ext cx="10833100" cy="587853"/>
          </a:xfrm>
          <a:prstGeom prst="rect">
            <a:avLst/>
          </a:prstGeom>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1</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Câu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chuyện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chú</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bé</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liên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lạc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sự</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hi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sinh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anh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dũng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của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chú</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mn-cs"/>
              </a:rPr>
              <a:t>bé</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579394" y="1818514"/>
            <a:ext cx="444544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vi-VN"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b) Chân dung chú bé Lượm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6" name="Table 5"/>
          <p:cNvGraphicFramePr>
            <a:graphicFrameLocks noGrp="1"/>
          </p:cNvGraphicFramePr>
          <p:nvPr>
            <p:extLst>
              <p:ext uri="{D42A27DB-BD31-4B8C-83A1-F6EECF244321}">
                <p14:modId xmlns:p14="http://schemas.microsoft.com/office/powerpoint/2010/main" val="2247830910"/>
              </p:ext>
            </p:extLst>
          </p:nvPr>
        </p:nvGraphicFramePr>
        <p:xfrm>
          <a:off x="764943" y="2331962"/>
          <a:ext cx="10833101" cy="3980688"/>
        </p:xfrm>
        <a:graphic>
          <a:graphicData uri="http://schemas.openxmlformats.org/drawingml/2006/table">
            <a:tbl>
              <a:tblPr firstRow="1" firstCol="1" bandRow="1"/>
              <a:tblGrid>
                <a:gridCol w="2231309">
                  <a:extLst>
                    <a:ext uri="{9D8B030D-6E8A-4147-A177-3AD203B41FA5}">
                      <a16:colId xmlns:a16="http://schemas.microsoft.com/office/drawing/2014/main" xmlns="" val="1140446869"/>
                    </a:ext>
                  </a:extLst>
                </a:gridCol>
                <a:gridCol w="5412658">
                  <a:extLst>
                    <a:ext uri="{9D8B030D-6E8A-4147-A177-3AD203B41FA5}">
                      <a16:colId xmlns:a16="http://schemas.microsoft.com/office/drawing/2014/main" xmlns="" val="466836518"/>
                    </a:ext>
                  </a:extLst>
                </a:gridCol>
                <a:gridCol w="3189134">
                  <a:extLst>
                    <a:ext uri="{9D8B030D-6E8A-4147-A177-3AD203B41FA5}">
                      <a16:colId xmlns:a16="http://schemas.microsoft.com/office/drawing/2014/main" xmlns="" val="1403314097"/>
                    </a:ext>
                  </a:extLst>
                </a:gridCol>
              </a:tblGrid>
              <a:tr h="212910">
                <a:tc>
                  <a:txBody>
                    <a:bodyPr/>
                    <a:lstStyle/>
                    <a:p>
                      <a:pPr marR="30480">
                        <a:lnSpc>
                          <a:spcPct val="115000"/>
                        </a:lnSpc>
                        <a:spcAft>
                          <a:spcPts val="1200"/>
                        </a:spcAft>
                      </a:pP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phục</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309" marR="47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7AD"/>
                    </a:solidFill>
                  </a:tcPr>
                </a:tc>
                <a:tc>
                  <a:txBody>
                    <a:bodyPr/>
                    <a:lstStyle/>
                    <a:p>
                      <a:pPr marL="0" marR="30480" lvl="0" indent="0" algn="just">
                        <a:lnSpc>
                          <a:spcPct val="115000"/>
                        </a:lnSpc>
                        <a:spcAft>
                          <a:spcPts val="1200"/>
                        </a:spcAft>
                        <a:buSzPts val="1400"/>
                        <a:buFont typeface="Times New Roman" panose="02020603050405020304" pitchFamily="18" charset="0"/>
                        <a:buNone/>
                      </a:pPr>
                      <a:r>
                        <a:rPr lang="en-US" sz="2400"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Cái </a:t>
                      </a:r>
                      <a:r>
                        <a:rPr lang="vi-VN"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xắc xinh xinh (Từ láy</a:t>
                      </a:r>
                      <a:r>
                        <a:rPr lang="vi-VN" sz="2400"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30480" lvl="0" indent="0" algn="just">
                        <a:lnSpc>
                          <a:spcPct val="115000"/>
                        </a:lnSpc>
                        <a:spcAft>
                          <a:spcPts val="1200"/>
                        </a:spcAft>
                        <a:buSzPts val="1400"/>
                        <a:buFont typeface="Times New Roman" panose="02020603050405020304" pitchFamily="18" charset="0"/>
                        <a:buNone/>
                      </a:pPr>
                      <a:r>
                        <a:rPr lang="vi-VN" sz="2400"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Ca lô đội lệch.</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309" marR="47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lnSpc>
                          <a:spcPct val="115000"/>
                        </a:lnSpc>
                        <a:spcAft>
                          <a:spcPts val="1200"/>
                        </a:spcAft>
                      </a:pPr>
                      <a:r>
                        <a:rPr lang="vi-VN" sz="24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Gọn gàng, giống các chiến sĩ vệ quốc.</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309" marR="47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058724116"/>
                  </a:ext>
                </a:extLst>
              </a:tr>
              <a:tr h="320056">
                <a:tc>
                  <a:txBody>
                    <a:bodyPr/>
                    <a:lstStyle/>
                    <a:p>
                      <a:pPr marR="30480">
                        <a:lnSpc>
                          <a:spcPct val="115000"/>
                        </a:lnSpc>
                        <a:spcAft>
                          <a:spcPts val="1200"/>
                        </a:spcAft>
                      </a:pP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dáng</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309" marR="47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7AD"/>
                    </a:solidFill>
                  </a:tcPr>
                </a:tc>
                <a:tc>
                  <a:txBody>
                    <a:bodyPr/>
                    <a:lstStyle/>
                    <a:p>
                      <a:pPr marL="0" marR="30480" lvl="0" indent="0" algn="just">
                        <a:lnSpc>
                          <a:spcPct val="100000"/>
                        </a:lnSpc>
                        <a:spcAft>
                          <a:spcPts val="1200"/>
                        </a:spcAft>
                        <a:buSzPts val="1400"/>
                        <a:buFont typeface="Times New Roman" panose="02020603050405020304" pitchFamily="18" charset="0"/>
                        <a:buNone/>
                      </a:pPr>
                      <a:r>
                        <a:rPr lang="en-US" sz="2400"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 </a:t>
                      </a:r>
                      <a:r>
                        <a:rPr lang="vi-VN"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láy: </a:t>
                      </a:r>
                      <a:r>
                        <a:rPr lang="vi-VN"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loắt choắt, thoăn thoắt, nghênh nghênh.</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30480" lvl="0" indent="0" algn="just">
                        <a:lnSpc>
                          <a:spcPct val="100000"/>
                        </a:lnSpc>
                        <a:spcAft>
                          <a:spcPts val="1200"/>
                        </a:spcAft>
                        <a:buSzPts val="1400"/>
                        <a:buFont typeface="Times New Roman" panose="02020603050405020304" pitchFamily="18" charset="0"/>
                        <a:buNone/>
                      </a:pPr>
                      <a:r>
                        <a:rPr lang="en-US" sz="2400"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Má</a:t>
                      </a:r>
                      <a:r>
                        <a:rPr lang="en-US" sz="2400"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đỏ</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bồ</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quân</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309" marR="47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lnSpc>
                          <a:spcPct val="115000"/>
                        </a:lnSpc>
                        <a:spcAft>
                          <a:spcPts val="1200"/>
                        </a:spcAft>
                      </a:pPr>
                      <a:r>
                        <a:rPr lang="vi-VN"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Nhỏ nhắn nhưng nhanh nhẹn, </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dễ</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đáng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yêu</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309" marR="47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607509249"/>
                  </a:ext>
                </a:extLst>
              </a:tr>
              <a:tr h="402023">
                <a:tc>
                  <a:txBody>
                    <a:bodyPr/>
                    <a:lstStyle/>
                    <a:p>
                      <a:pPr marR="30480">
                        <a:lnSpc>
                          <a:spcPct val="115000"/>
                        </a:lnSpc>
                        <a:spcAft>
                          <a:spcPts val="1200"/>
                        </a:spcAft>
                      </a:pP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Cử</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309" marR="47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7AD"/>
                    </a:solidFill>
                  </a:tcPr>
                </a:tc>
                <a:tc>
                  <a:txBody>
                    <a:bodyPr/>
                    <a:lstStyle/>
                    <a:p>
                      <a:pPr>
                        <a:spcAft>
                          <a:spcPts val="1200"/>
                        </a:spcAft>
                      </a:pPr>
                      <a:r>
                        <a:rPr lang="en-US" sz="2400"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Huýt sáo như con chim chích (so sánh)</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vi-VN"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Cười híp mí</a:t>
                      </a:r>
                      <a:r>
                        <a:rPr lang="vi-VN" sz="2400"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309" marR="47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lnSpc>
                          <a:spcPct val="115000"/>
                        </a:lnSpc>
                        <a:spcAft>
                          <a:spcPts val="1200"/>
                        </a:spcAft>
                      </a:pPr>
                      <a:r>
                        <a:rPr lang="vi-VN"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Hoạt bát, yêu đời.</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309" marR="47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874841093"/>
                  </a:ext>
                </a:extLst>
              </a:tr>
              <a:tr h="127241">
                <a:tc>
                  <a:txBody>
                    <a:bodyPr/>
                    <a:lstStyle/>
                    <a:p>
                      <a:pPr marR="30480">
                        <a:lnSpc>
                          <a:spcPct val="115000"/>
                        </a:lnSpc>
                        <a:spcAft>
                          <a:spcPts val="1200"/>
                        </a:spcAft>
                      </a:pP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nói</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309" marR="47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7AD"/>
                    </a:solidFill>
                  </a:tcPr>
                </a:tc>
                <a:tc>
                  <a:txBody>
                    <a:bodyPr/>
                    <a:lstStyle/>
                    <a:p>
                      <a:pPr marR="30480" algn="just">
                        <a:lnSpc>
                          <a:spcPct val="115000"/>
                        </a:lnSpc>
                        <a:spcAft>
                          <a:spcPts val="1200"/>
                        </a:spcAft>
                      </a:pP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Cháu đi liên lạc/ Vui lắm chú à/ Ở đồn Mang Cá/ Thích hơn ở nhà.</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309" marR="47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lnSpc>
                          <a:spcPct val="115000"/>
                        </a:lnSpc>
                        <a:spcAft>
                          <a:spcPts val="1200"/>
                        </a:spcAft>
                      </a:pPr>
                      <a:r>
                        <a:rPr lang="vi-VN"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Hồn nhiên, chân thật.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309" marR="47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885939299"/>
                  </a:ext>
                </a:extLst>
              </a:tr>
            </a:tbl>
          </a:graphicData>
        </a:graphic>
      </p:graphicFrame>
    </p:spTree>
    <p:extLst>
      <p:ext uri="{BB962C8B-B14F-4D97-AF65-F5344CB8AC3E}">
        <p14:creationId xmlns:p14="http://schemas.microsoft.com/office/powerpoint/2010/main" val="3380227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8508"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92100" algn="ctr" defTabSz="914400" rtl="0" eaLnBrk="1" fontAlgn="auto" latinLnBrk="0" hangingPunct="1">
              <a:lnSpc>
                <a:spcPct val="100000"/>
              </a:lnSpc>
              <a:spcBef>
                <a:spcPts val="60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Văn</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bản</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a:t>
            </a: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Segoe UI" panose="020B0502040204020203" pitchFamily="34" charset="0"/>
                <a:cs typeface="+mn-cs"/>
              </a:rPr>
              <a:t>2: LƯỢM </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Segoe UI" panose="020B0502040204020203" pitchFamily="34" charset="0"/>
                <a:cs typeface="+mn-cs"/>
              </a:rPr>
              <a:t>(TỐ HỮU)	</a:t>
            </a:r>
            <a:endParaRPr kumimoji="0" lang="en-US" sz="28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4381161" y="907023"/>
            <a:ext cx="360066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thành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thức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mới</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685800" y="1444994"/>
            <a:ext cx="8555547" cy="523220"/>
          </a:xfrm>
          <a:prstGeom prst="rect">
            <a:avLst/>
          </a:prstGeom>
        </p:spPr>
        <p:txBody>
          <a:bodyPr wrap="none">
            <a:spAutoFit/>
          </a:bodyPr>
          <a:lstStyle/>
          <a:p>
            <a:pPr>
              <a:spcAft>
                <a:spcPts val="1200"/>
              </a:spcAft>
            </a:pPr>
            <a:r>
              <a:rPr lang="en-US" sz="2800" b="1" dirty="0">
                <a:solidFill>
                  <a:srgbClr val="7030A0"/>
                </a:solidFill>
                <a:latin typeface="Times New Roman" panose="02020603050405020304" pitchFamily="18" charset="0"/>
                <a:ea typeface="Times New Roman" panose="02020603050405020304" pitchFamily="18" charset="0"/>
              </a:rPr>
              <a:t>c)</a:t>
            </a:r>
            <a:r>
              <a:rPr lang="en-US" sz="2800" dirty="0">
                <a:solidFill>
                  <a:srgbClr val="7030A0"/>
                </a:solidFill>
                <a:latin typeface="Times New Roman" panose="02020603050405020304" pitchFamily="18" charset="0"/>
                <a:ea typeface="Times New Roman" panose="02020603050405020304" pitchFamily="18" charset="0"/>
              </a:rPr>
              <a:t> </a:t>
            </a:r>
            <a:r>
              <a:rPr lang="vi-VN" sz="2800" b="1" dirty="0">
                <a:solidFill>
                  <a:srgbClr val="7030A0"/>
                </a:solidFill>
                <a:latin typeface="Times New Roman" panose="02020603050405020304" pitchFamily="18" charset="0"/>
                <a:ea typeface="Times New Roman" panose="02020603050405020304" pitchFamily="18" charset="0"/>
              </a:rPr>
              <a:t>Chuyến đi liên lạc cuối cùng và sự hi sinh của Lượm</a:t>
            </a:r>
            <a:endParaRPr lang="en-US" sz="2800" dirty="0">
              <a:effectLst/>
              <a:latin typeface="Times New Roman" panose="02020603050405020304" pitchFamily="18" charset="0"/>
              <a:ea typeface="Times New Roman" panose="02020603050405020304" pitchFamily="18" charset="0"/>
            </a:endParaRPr>
          </a:p>
        </p:txBody>
      </p:sp>
      <p:sp>
        <p:nvSpPr>
          <p:cNvPr id="9" name="Rectangle 8"/>
          <p:cNvSpPr/>
          <p:nvPr/>
        </p:nvSpPr>
        <p:spPr>
          <a:xfrm>
            <a:off x="660400" y="2016553"/>
            <a:ext cx="6654800" cy="3785652"/>
          </a:xfrm>
          <a:prstGeom prst="rect">
            <a:avLst/>
          </a:prstGeom>
        </p:spPr>
        <p:txBody>
          <a:bodyPr wrap="square">
            <a:spAutoFit/>
          </a:bodyPr>
          <a:lstStyle/>
          <a:p>
            <a:pPr>
              <a:lnSpc>
                <a:spcPct val="150000"/>
              </a:lnSpc>
              <a:spcAft>
                <a:spcPts val="1200"/>
              </a:spcAft>
            </a:pPr>
            <a:r>
              <a:rPr lang="vi-VN" sz="2800" dirty="0">
                <a:solidFill>
                  <a:srgbClr val="4A4A4A"/>
                </a:solidFill>
                <a:latin typeface="Times New Roman" panose="02020603050405020304" pitchFamily="18" charset="0"/>
                <a:ea typeface="Times New Roman" panose="02020603050405020304" pitchFamily="18" charset="0"/>
              </a:rPr>
              <a:t>* </a:t>
            </a:r>
            <a:r>
              <a:rPr lang="vi-VN" sz="2800" b="1" dirty="0">
                <a:solidFill>
                  <a:srgbClr val="4A4A4A"/>
                </a:solidFill>
                <a:latin typeface="Times New Roman" panose="02020603050405020304" pitchFamily="18" charset="0"/>
                <a:ea typeface="Times New Roman" panose="02020603050405020304" pitchFamily="18" charset="0"/>
              </a:rPr>
              <a:t>Chuyến</a:t>
            </a:r>
            <a:r>
              <a:rPr lang="en-US" sz="2800" b="1" dirty="0">
                <a:solidFill>
                  <a:srgbClr val="4A4A4A"/>
                </a:solidFill>
                <a:latin typeface="Times New Roman" panose="02020603050405020304" pitchFamily="18" charset="0"/>
                <a:ea typeface="Times New Roman" panose="02020603050405020304" pitchFamily="18" charset="0"/>
              </a:rPr>
              <a:t> </a:t>
            </a:r>
            <a:r>
              <a:rPr lang="en-US" sz="2800" b="1" dirty="0" err="1">
                <a:solidFill>
                  <a:srgbClr val="4A4A4A"/>
                </a:solidFill>
                <a:latin typeface="Times New Roman" panose="02020603050405020304" pitchFamily="18" charset="0"/>
                <a:ea typeface="Times New Roman" panose="02020603050405020304" pitchFamily="18" charset="0"/>
              </a:rPr>
              <a:t>đưa</a:t>
            </a:r>
            <a:r>
              <a:rPr lang="en-US" sz="2800" b="1" dirty="0">
                <a:solidFill>
                  <a:srgbClr val="4A4A4A"/>
                </a:solidFill>
                <a:latin typeface="Times New Roman" panose="02020603050405020304" pitchFamily="18" charset="0"/>
                <a:ea typeface="Times New Roman" panose="02020603050405020304" pitchFamily="18" charset="0"/>
              </a:rPr>
              <a:t> </a:t>
            </a:r>
            <a:r>
              <a:rPr lang="en-US" sz="2800" b="1" dirty="0" err="1">
                <a:solidFill>
                  <a:srgbClr val="4A4A4A"/>
                </a:solidFill>
                <a:latin typeface="Times New Roman" panose="02020603050405020304" pitchFamily="18" charset="0"/>
                <a:ea typeface="Times New Roman" panose="02020603050405020304" pitchFamily="18" charset="0"/>
              </a:rPr>
              <a:t>thư</a:t>
            </a:r>
            <a:r>
              <a:rPr lang="vi-VN" sz="2800" b="1" dirty="0">
                <a:solidFill>
                  <a:srgbClr val="4A4A4A"/>
                </a:solidFill>
                <a:latin typeface="Times New Roman" panose="02020603050405020304" pitchFamily="18" charset="0"/>
                <a:ea typeface="Times New Roman" panose="02020603050405020304" pitchFamily="18" charset="0"/>
              </a:rPr>
              <a:t> liên lạc cuối:</a:t>
            </a:r>
            <a:endParaRPr lang="en-US" sz="2800" dirty="0">
              <a:latin typeface="Times New Roman" panose="02020603050405020304" pitchFamily="18" charset="0"/>
              <a:ea typeface="Times New Roman" panose="02020603050405020304" pitchFamily="18" charset="0"/>
            </a:endParaRPr>
          </a:p>
          <a:p>
            <a:pPr>
              <a:lnSpc>
                <a:spcPct val="150000"/>
              </a:lnSpc>
              <a:spcAft>
                <a:spcPts val="1200"/>
              </a:spcAft>
            </a:pPr>
            <a:r>
              <a:rPr lang="vi-VN" sz="2800" dirty="0">
                <a:solidFill>
                  <a:srgbClr val="4A4A4A"/>
                </a:solidFill>
                <a:latin typeface="Times New Roman" panose="02020603050405020304" pitchFamily="18" charset="0"/>
                <a:ea typeface="Times New Roman" panose="02020603050405020304" pitchFamily="18" charset="0"/>
              </a:rPr>
              <a:t>+ "Một hôm nào đó/ Như bao hôm nào" →  Công việc thường nhật.</a:t>
            </a:r>
            <a:endParaRPr lang="en-US" sz="2800" dirty="0">
              <a:latin typeface="Times New Roman" panose="02020603050405020304" pitchFamily="18" charset="0"/>
              <a:ea typeface="Times New Roman" panose="02020603050405020304" pitchFamily="18" charset="0"/>
            </a:endParaRPr>
          </a:p>
          <a:p>
            <a:pPr>
              <a:lnSpc>
                <a:spcPct val="150000"/>
              </a:lnSpc>
              <a:spcAft>
                <a:spcPts val="1200"/>
              </a:spcAft>
            </a:pPr>
            <a:r>
              <a:rPr lang="vi-VN" sz="2800" dirty="0">
                <a:solidFill>
                  <a:srgbClr val="4A4A4A"/>
                </a:solidFill>
                <a:latin typeface="Times New Roman" panose="02020603050405020304" pitchFamily="18" charset="0"/>
                <a:ea typeface="Times New Roman" panose="02020603050405020304" pitchFamily="18" charset="0"/>
              </a:rPr>
              <a:t>+ "Đạn bay vèo vèo", "</a:t>
            </a:r>
            <a:r>
              <a:rPr lang="vi-VN" sz="2800" dirty="0" smtClean="0">
                <a:solidFill>
                  <a:srgbClr val="4A4A4A"/>
                </a:solidFill>
                <a:latin typeface="Times New Roman" panose="02020603050405020304" pitchFamily="18" charset="0"/>
                <a:ea typeface="Times New Roman" panose="02020603050405020304" pitchFamily="18" charset="0"/>
              </a:rPr>
              <a:t>Thượng</a:t>
            </a:r>
            <a:r>
              <a:rPr lang="en-US" sz="2800" dirty="0" smtClean="0">
                <a:solidFill>
                  <a:srgbClr val="4A4A4A"/>
                </a:solidFill>
                <a:latin typeface="Times New Roman" panose="02020603050405020304" pitchFamily="18" charset="0"/>
                <a:ea typeface="Times New Roman" panose="02020603050405020304" pitchFamily="18" charset="0"/>
              </a:rPr>
              <a:t> </a:t>
            </a:r>
            <a:r>
              <a:rPr lang="vi-VN" sz="2800" dirty="0" smtClean="0">
                <a:solidFill>
                  <a:srgbClr val="4A4A4A"/>
                </a:solidFill>
                <a:latin typeface="Times New Roman" panose="02020603050405020304" pitchFamily="18" charset="0"/>
                <a:ea typeface="Times New Roman" panose="02020603050405020304" pitchFamily="18" charset="0"/>
              </a:rPr>
              <a:t>khẩn</a:t>
            </a:r>
            <a:r>
              <a:rPr lang="vi-VN" sz="2800" dirty="0">
                <a:solidFill>
                  <a:srgbClr val="4A4A4A"/>
                </a:solidFill>
                <a:latin typeface="Times New Roman" panose="02020603050405020304" pitchFamily="18" charset="0"/>
                <a:ea typeface="Times New Roman" panose="02020603050405020304" pitchFamily="18" charset="0"/>
              </a:rPr>
              <a:t>" </a:t>
            </a:r>
            <a:endParaRPr lang="en-US" sz="2800" dirty="0" smtClean="0">
              <a:solidFill>
                <a:srgbClr val="4A4A4A"/>
              </a:solidFill>
              <a:latin typeface="Times New Roman" panose="02020603050405020304" pitchFamily="18" charset="0"/>
              <a:ea typeface="Times New Roman" panose="02020603050405020304" pitchFamily="18" charset="0"/>
            </a:endParaRPr>
          </a:p>
          <a:p>
            <a:pPr>
              <a:lnSpc>
                <a:spcPct val="150000"/>
              </a:lnSpc>
              <a:spcAft>
                <a:spcPts val="1200"/>
              </a:spcAft>
            </a:pPr>
            <a:r>
              <a:rPr lang="vi-VN" sz="2800" dirty="0" smtClean="0">
                <a:solidFill>
                  <a:srgbClr val="4A4A4A"/>
                </a:solidFill>
                <a:latin typeface="Times New Roman" panose="02020603050405020304" pitchFamily="18" charset="0"/>
                <a:ea typeface="Times New Roman" panose="02020603050405020304" pitchFamily="18" charset="0"/>
              </a:rPr>
              <a:t>→</a:t>
            </a:r>
            <a:r>
              <a:rPr lang="vi-VN" sz="2800" dirty="0">
                <a:solidFill>
                  <a:srgbClr val="4A4A4A"/>
                </a:solidFill>
                <a:latin typeface="Times New Roman" panose="02020603050405020304" pitchFamily="18" charset="0"/>
                <a:ea typeface="Times New Roman" panose="02020603050405020304" pitchFamily="18" charset="0"/>
              </a:rPr>
              <a:t> Nhiệm vụ hiểm nguy nhưng quan trọng.</a:t>
            </a:r>
            <a:endParaRPr lang="en-US" sz="2800" dirty="0">
              <a:effectLst/>
              <a:latin typeface="Times New Roman" panose="02020603050405020304" pitchFamily="18" charset="0"/>
              <a:ea typeface="Times New Roman" panose="02020603050405020304" pitchFamily="18" charset="0"/>
            </a:endParaRPr>
          </a:p>
        </p:txBody>
      </p:sp>
      <p:pic>
        <p:nvPicPr>
          <p:cNvPr id="17" name="Picture 16"/>
          <p:cNvPicPr>
            <a:picLocks noChangeAspect="1"/>
          </p:cNvPicPr>
          <p:nvPr/>
        </p:nvPicPr>
        <p:blipFill>
          <a:blip r:embed="rId11"/>
          <a:stretch>
            <a:fillRect/>
          </a:stretch>
        </p:blipFill>
        <p:spPr>
          <a:xfrm>
            <a:off x="6975987" y="2147241"/>
            <a:ext cx="4678721" cy="3466763"/>
          </a:xfrm>
          <a:prstGeom prst="rect">
            <a:avLst/>
          </a:prstGeom>
        </p:spPr>
      </p:pic>
    </p:spTree>
    <p:extLst>
      <p:ext uri="{BB962C8B-B14F-4D97-AF65-F5344CB8AC3E}">
        <p14:creationId xmlns:p14="http://schemas.microsoft.com/office/powerpoint/2010/main" val="135477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fade">
                                      <p:cBhvr>
                                        <p:cTn id="28" dur="1000"/>
                                        <p:tgtEl>
                                          <p:spTgt spid="9">
                                            <p:txEl>
                                              <p:pRg st="3" end="3"/>
                                            </p:txEl>
                                          </p:spTgt>
                                        </p:tgtEl>
                                      </p:cBhvr>
                                    </p:animEffect>
                                    <p:anim calcmode="lin" valueType="num">
                                      <p:cBhvr>
                                        <p:cTn id="29"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8508"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92100" algn="ctr" defTabSz="914400" rtl="0" eaLnBrk="1" fontAlgn="auto" latinLnBrk="0" hangingPunct="1">
              <a:lnSpc>
                <a:spcPct val="100000"/>
              </a:lnSpc>
              <a:spcBef>
                <a:spcPts val="60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Văn</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bản</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a:t>
            </a: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Segoe UI" panose="020B0502040204020203" pitchFamily="34" charset="0"/>
                <a:cs typeface="+mn-cs"/>
              </a:rPr>
              <a:t>2: LƯỢM </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Segoe UI" panose="020B0502040204020203" pitchFamily="34" charset="0"/>
                <a:cs typeface="+mn-cs"/>
              </a:rPr>
              <a:t>(TỐ HỮU)	</a:t>
            </a:r>
            <a:endParaRPr kumimoji="0" lang="en-US" sz="28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4381161" y="907023"/>
            <a:ext cx="360066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thành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thức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mới</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685800" y="1444994"/>
            <a:ext cx="855554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c)</a:t>
            </a:r>
            <a:r>
              <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Chuyến đi liên lạc cuối cùng và sự hi sinh của Lượm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715708" y="1761049"/>
            <a:ext cx="6654800" cy="661207"/>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1200"/>
              </a:spcAft>
              <a:buClrTx/>
              <a:buSzTx/>
              <a:buFontTx/>
              <a:buNone/>
              <a:tabLst/>
              <a:defRPr/>
            </a:pPr>
            <a:r>
              <a:rPr kumimoji="0" lang="vi-VN" sz="2800" b="0" i="0" u="none" strike="noStrike" kern="1200" cap="none" spc="0" normalizeH="0" baseline="0" noProof="0" dirty="0">
                <a:ln>
                  <a:noFill/>
                </a:ln>
                <a:solidFill>
                  <a:srgbClr val="4A4A4A"/>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a:ln>
                  <a:noFill/>
                </a:ln>
                <a:solidFill>
                  <a:srgbClr val="4A4A4A"/>
                </a:solidFill>
                <a:effectLst/>
                <a:uLnTx/>
                <a:uFillTx/>
                <a:latin typeface="Times New Roman" panose="02020603050405020304" pitchFamily="18" charset="0"/>
                <a:ea typeface="Times New Roman" panose="02020603050405020304" pitchFamily="18" charset="0"/>
                <a:cs typeface="+mn-cs"/>
              </a:rPr>
              <a:t>Chuyến</a:t>
            </a:r>
            <a:r>
              <a:rPr kumimoji="0" lang="en-US" sz="2800" b="1" i="0" u="none" strike="noStrike" kern="1200" cap="none" spc="0" normalizeH="0" baseline="0" noProof="0" dirty="0">
                <a:ln>
                  <a:noFill/>
                </a:ln>
                <a:solidFill>
                  <a:srgbClr val="4A4A4A"/>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4A4A4A"/>
                </a:solidFill>
                <a:effectLst/>
                <a:uLnTx/>
                <a:uFillTx/>
                <a:latin typeface="Times New Roman" panose="02020603050405020304" pitchFamily="18" charset="0"/>
                <a:ea typeface="Times New Roman" panose="02020603050405020304" pitchFamily="18" charset="0"/>
                <a:cs typeface="+mn-cs"/>
              </a:rPr>
              <a:t>đưa</a:t>
            </a:r>
            <a:r>
              <a:rPr kumimoji="0" lang="en-US" sz="2800" b="1" i="0" u="none" strike="noStrike" kern="1200" cap="none" spc="0" normalizeH="0" baseline="0" noProof="0" dirty="0">
                <a:ln>
                  <a:noFill/>
                </a:ln>
                <a:solidFill>
                  <a:srgbClr val="4A4A4A"/>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4A4A4A"/>
                </a:solidFill>
                <a:effectLst/>
                <a:uLnTx/>
                <a:uFillTx/>
                <a:latin typeface="Times New Roman" panose="02020603050405020304" pitchFamily="18" charset="0"/>
                <a:ea typeface="Times New Roman" panose="02020603050405020304" pitchFamily="18" charset="0"/>
                <a:cs typeface="+mn-cs"/>
              </a:rPr>
              <a:t>thư</a:t>
            </a:r>
            <a:r>
              <a:rPr kumimoji="0" lang="vi-VN" sz="2800" b="1" i="0" u="none" strike="noStrike" kern="1200" cap="none" spc="0" normalizeH="0" baseline="0" noProof="0" dirty="0">
                <a:ln>
                  <a:noFill/>
                </a:ln>
                <a:solidFill>
                  <a:srgbClr val="4A4A4A"/>
                </a:solidFill>
                <a:effectLst/>
                <a:uLnTx/>
                <a:uFillTx/>
                <a:latin typeface="Times New Roman" panose="02020603050405020304" pitchFamily="18" charset="0"/>
                <a:ea typeface="Times New Roman" panose="02020603050405020304" pitchFamily="18" charset="0"/>
                <a:cs typeface="+mn-cs"/>
              </a:rPr>
              <a:t> liên lạc cuối</a:t>
            </a:r>
            <a:r>
              <a:rPr kumimoji="0" lang="vi-VN" sz="2800" b="1" i="0" u="none" strike="noStrike" kern="1200" cap="none" spc="0" normalizeH="0" baseline="0" noProof="0" dirty="0" smtClean="0">
                <a:ln>
                  <a:noFill/>
                </a:ln>
                <a:solidFill>
                  <a:srgbClr val="4A4A4A"/>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7" name="Picture 16"/>
          <p:cNvPicPr>
            <a:picLocks noChangeAspect="1"/>
          </p:cNvPicPr>
          <p:nvPr/>
        </p:nvPicPr>
        <p:blipFill>
          <a:blip r:embed="rId11"/>
          <a:stretch>
            <a:fillRect/>
          </a:stretch>
        </p:blipFill>
        <p:spPr>
          <a:xfrm>
            <a:off x="7889082" y="2338620"/>
            <a:ext cx="4111521" cy="3378174"/>
          </a:xfrm>
          <a:prstGeom prst="rect">
            <a:avLst/>
          </a:prstGeom>
        </p:spPr>
      </p:pic>
      <p:sp>
        <p:nvSpPr>
          <p:cNvPr id="2" name="Rectangle 1"/>
          <p:cNvSpPr/>
          <p:nvPr/>
        </p:nvSpPr>
        <p:spPr>
          <a:xfrm>
            <a:off x="660400" y="2338620"/>
            <a:ext cx="6949767" cy="3600986"/>
          </a:xfrm>
          <a:prstGeom prst="rect">
            <a:avLst/>
          </a:prstGeom>
        </p:spPr>
        <p:txBody>
          <a:bodyPr wrap="square">
            <a:spAutoFit/>
          </a:bodyPr>
          <a:lstStyle/>
          <a:p>
            <a:pPr>
              <a:spcAft>
                <a:spcPts val="1200"/>
              </a:spcAft>
            </a:pPr>
            <a:r>
              <a:rPr lang="en-US" sz="2600" b="1" dirty="0">
                <a:solidFill>
                  <a:srgbClr val="4A4A4A"/>
                </a:solidFill>
                <a:latin typeface="Times New Roman" panose="02020603050405020304" pitchFamily="18" charset="0"/>
                <a:ea typeface="Times New Roman" panose="02020603050405020304" pitchFamily="18" charset="0"/>
              </a:rPr>
              <a:t>- </a:t>
            </a:r>
            <a:r>
              <a:rPr lang="en-US" sz="2600" b="1" dirty="0" err="1">
                <a:solidFill>
                  <a:srgbClr val="4A4A4A"/>
                </a:solidFill>
                <a:latin typeface="Times New Roman" panose="02020603050405020304" pitchFamily="18" charset="0"/>
                <a:ea typeface="Times New Roman" panose="02020603050405020304" pitchFamily="18" charset="0"/>
              </a:rPr>
              <a:t>Hình</a:t>
            </a:r>
            <a:r>
              <a:rPr lang="en-US" sz="2600" b="1" dirty="0">
                <a:solidFill>
                  <a:srgbClr val="4A4A4A"/>
                </a:solidFill>
                <a:latin typeface="Times New Roman" panose="02020603050405020304" pitchFamily="18" charset="0"/>
                <a:ea typeface="Times New Roman" panose="02020603050405020304" pitchFamily="18" charset="0"/>
              </a:rPr>
              <a:t> </a:t>
            </a:r>
            <a:r>
              <a:rPr lang="en-US" sz="2600" b="1" dirty="0" err="1">
                <a:solidFill>
                  <a:srgbClr val="4A4A4A"/>
                </a:solidFill>
                <a:latin typeface="Times New Roman" panose="02020603050405020304" pitchFamily="18" charset="0"/>
                <a:ea typeface="Times New Roman" panose="02020603050405020304" pitchFamily="18" charset="0"/>
              </a:rPr>
              <a:t>ảnh</a:t>
            </a:r>
            <a:r>
              <a:rPr lang="en-US" sz="2600" b="1" dirty="0">
                <a:solidFill>
                  <a:srgbClr val="4A4A4A"/>
                </a:solidFill>
                <a:latin typeface="Times New Roman" panose="02020603050405020304" pitchFamily="18" charset="0"/>
                <a:ea typeface="Times New Roman" panose="02020603050405020304" pitchFamily="18" charset="0"/>
              </a:rPr>
              <a:t> </a:t>
            </a:r>
            <a:r>
              <a:rPr lang="en-US" sz="2600" b="1" dirty="0" err="1">
                <a:solidFill>
                  <a:srgbClr val="4A4A4A"/>
                </a:solidFill>
                <a:latin typeface="Times New Roman" panose="02020603050405020304" pitchFamily="18" charset="0"/>
                <a:ea typeface="Times New Roman" panose="02020603050405020304" pitchFamily="18" charset="0"/>
              </a:rPr>
              <a:t>Lượm</a:t>
            </a:r>
            <a:r>
              <a:rPr lang="en-US" sz="2600" b="1" dirty="0">
                <a:solidFill>
                  <a:srgbClr val="4A4A4A"/>
                </a:solidFill>
                <a:latin typeface="Times New Roman" panose="02020603050405020304" pitchFamily="18" charset="0"/>
                <a:ea typeface="Times New Roman" panose="02020603050405020304" pitchFamily="18" charset="0"/>
              </a:rPr>
              <a:t>:</a:t>
            </a:r>
            <a:endParaRPr lang="en-US" sz="2600" b="1" dirty="0">
              <a:latin typeface="Times New Roman" panose="02020603050405020304" pitchFamily="18" charset="0"/>
              <a:ea typeface="Times New Roman" panose="02020603050405020304" pitchFamily="18" charset="0"/>
            </a:endParaRPr>
          </a:p>
          <a:p>
            <a:pPr>
              <a:spcAft>
                <a:spcPts val="1200"/>
              </a:spcAft>
            </a:pPr>
            <a:r>
              <a:rPr lang="vi-VN" sz="2600" dirty="0">
                <a:solidFill>
                  <a:srgbClr val="4A4A4A"/>
                </a:solidFill>
                <a:latin typeface="Times New Roman" panose="02020603050405020304" pitchFamily="18" charset="0"/>
                <a:ea typeface="Times New Roman" panose="02020603050405020304" pitchFamily="18" charset="0"/>
              </a:rPr>
              <a:t>+ Không gian xuất hiện:  "Đường quê vắng vẻ/ Lúa trỗ đòng đòng" → Gợi không gian làng quê vắng vẻ, tươi đẹp làm nổi bật hoàn cảnh chiến đấu.</a:t>
            </a:r>
            <a:endParaRPr lang="en-US" sz="2600" dirty="0">
              <a:latin typeface="Times New Roman" panose="02020603050405020304" pitchFamily="18" charset="0"/>
              <a:ea typeface="Times New Roman" panose="02020603050405020304" pitchFamily="18" charset="0"/>
            </a:endParaRPr>
          </a:p>
          <a:p>
            <a:pPr>
              <a:spcAft>
                <a:spcPts val="1200"/>
              </a:spcAft>
            </a:pPr>
            <a:r>
              <a:rPr lang="vi-VN" sz="2600" dirty="0">
                <a:solidFill>
                  <a:srgbClr val="4A4A4A"/>
                </a:solidFill>
                <a:latin typeface="Times New Roman" panose="02020603050405020304" pitchFamily="18" charset="0"/>
                <a:ea typeface="Times New Roman" panose="02020603050405020304" pitchFamily="18" charset="0"/>
              </a:rPr>
              <a:t>+ </a:t>
            </a:r>
            <a:r>
              <a:rPr lang="en-US" sz="2600" dirty="0" err="1">
                <a:solidFill>
                  <a:srgbClr val="4A4A4A"/>
                </a:solidFill>
                <a:latin typeface="Times New Roman" panose="02020603050405020304" pitchFamily="18" charset="0"/>
                <a:ea typeface="Times New Roman" panose="02020603050405020304" pitchFamily="18" charset="0"/>
              </a:rPr>
              <a:t>Hành</a:t>
            </a:r>
            <a:r>
              <a:rPr lang="en-US" sz="2600" dirty="0">
                <a:solidFill>
                  <a:srgbClr val="4A4A4A"/>
                </a:solidFill>
                <a:latin typeface="Times New Roman" panose="02020603050405020304" pitchFamily="18" charset="0"/>
                <a:ea typeface="Times New Roman" panose="02020603050405020304" pitchFamily="18" charset="0"/>
              </a:rPr>
              <a:t> </a:t>
            </a:r>
            <a:r>
              <a:rPr lang="en-US" sz="2600" dirty="0" err="1">
                <a:solidFill>
                  <a:srgbClr val="4A4A4A"/>
                </a:solidFill>
                <a:latin typeface="Times New Roman" panose="02020603050405020304" pitchFamily="18" charset="0"/>
                <a:ea typeface="Times New Roman" panose="02020603050405020304" pitchFamily="18" charset="0"/>
              </a:rPr>
              <a:t>động</a:t>
            </a:r>
            <a:r>
              <a:rPr lang="en-US" sz="2600" dirty="0">
                <a:solidFill>
                  <a:srgbClr val="4A4A4A"/>
                </a:solidFill>
                <a:latin typeface="Times New Roman" panose="02020603050405020304" pitchFamily="18" charset="0"/>
                <a:ea typeface="Times New Roman" panose="02020603050405020304" pitchFamily="18" charset="0"/>
              </a:rPr>
              <a:t>, ý </a:t>
            </a:r>
            <a:r>
              <a:rPr lang="en-US" sz="2600" dirty="0" err="1">
                <a:solidFill>
                  <a:srgbClr val="4A4A4A"/>
                </a:solidFill>
                <a:latin typeface="Times New Roman" panose="02020603050405020304" pitchFamily="18" charset="0"/>
                <a:ea typeface="Times New Roman" panose="02020603050405020304" pitchFamily="18" charset="0"/>
              </a:rPr>
              <a:t>chí</a:t>
            </a:r>
            <a:r>
              <a:rPr lang="en-US" sz="2600" dirty="0">
                <a:solidFill>
                  <a:srgbClr val="4A4A4A"/>
                </a:solidFill>
                <a:latin typeface="Times New Roman" panose="02020603050405020304" pitchFamily="18" charset="0"/>
                <a:ea typeface="Times New Roman" panose="02020603050405020304" pitchFamily="18" charset="0"/>
              </a:rPr>
              <a:t>: </a:t>
            </a:r>
            <a:r>
              <a:rPr lang="vi-VN" sz="2600" dirty="0">
                <a:solidFill>
                  <a:srgbClr val="4A4A4A"/>
                </a:solidFill>
                <a:latin typeface="Times New Roman" panose="02020603050405020304" pitchFamily="18" charset="0"/>
                <a:ea typeface="Times New Roman" panose="02020603050405020304" pitchFamily="18" charset="0"/>
              </a:rPr>
              <a:t>Động từ mạnh "vụt qua" + câu hỏi tu từ "sợ chi</a:t>
            </a:r>
            <a:r>
              <a:rPr lang="en-US" sz="2600" dirty="0">
                <a:solidFill>
                  <a:srgbClr val="4A4A4A"/>
                </a:solidFill>
                <a:latin typeface="Times New Roman" panose="02020603050405020304" pitchFamily="18" charset="0"/>
                <a:ea typeface="Times New Roman" panose="02020603050405020304" pitchFamily="18" charset="0"/>
              </a:rPr>
              <a:t> </a:t>
            </a:r>
            <a:r>
              <a:rPr lang="en-US" sz="2600" dirty="0" err="1">
                <a:solidFill>
                  <a:srgbClr val="4A4A4A"/>
                </a:solidFill>
                <a:latin typeface="Times New Roman" panose="02020603050405020304" pitchFamily="18" charset="0"/>
                <a:ea typeface="Times New Roman" panose="02020603050405020304" pitchFamily="18" charset="0"/>
              </a:rPr>
              <a:t>hiểm</a:t>
            </a:r>
            <a:r>
              <a:rPr lang="en-US" sz="2600" dirty="0">
                <a:solidFill>
                  <a:srgbClr val="4A4A4A"/>
                </a:solidFill>
                <a:latin typeface="Times New Roman" panose="02020603050405020304" pitchFamily="18" charset="0"/>
                <a:ea typeface="Times New Roman" panose="02020603050405020304" pitchFamily="18" charset="0"/>
              </a:rPr>
              <a:t> </a:t>
            </a:r>
            <a:r>
              <a:rPr lang="en-US" sz="2600" dirty="0" err="1">
                <a:solidFill>
                  <a:srgbClr val="4A4A4A"/>
                </a:solidFill>
                <a:latin typeface="Times New Roman" panose="02020603050405020304" pitchFamily="18" charset="0"/>
                <a:ea typeface="Times New Roman" panose="02020603050405020304" pitchFamily="18" charset="0"/>
              </a:rPr>
              <a:t>nghèo</a:t>
            </a:r>
            <a:r>
              <a:rPr lang="vi-VN" sz="2600" dirty="0">
                <a:solidFill>
                  <a:srgbClr val="4A4A4A"/>
                </a:solidFill>
                <a:latin typeface="Times New Roman" panose="02020603050405020304" pitchFamily="18" charset="0"/>
                <a:ea typeface="Times New Roman" panose="02020603050405020304" pitchFamily="18" charset="0"/>
              </a:rPr>
              <a:t>?" → Hành động nhanh, dứt khoát, thái độ bất chấp hiểm nguy, đặt nhiệm vụ và đất nước lên trên tính mạng.</a:t>
            </a:r>
            <a:endParaRPr lang="en-US" sz="2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02410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8508"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92100" algn="ctr" defTabSz="914400" rtl="0" eaLnBrk="1" fontAlgn="auto" latinLnBrk="0" hangingPunct="1">
              <a:lnSpc>
                <a:spcPct val="100000"/>
              </a:lnSpc>
              <a:spcBef>
                <a:spcPts val="60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Văn</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bản</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a:t>
            </a: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Segoe UI" panose="020B0502040204020203" pitchFamily="34" charset="0"/>
                <a:cs typeface="+mn-cs"/>
              </a:rPr>
              <a:t>2: LƯỢM </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Segoe UI" panose="020B0502040204020203" pitchFamily="34" charset="0"/>
                <a:cs typeface="+mn-cs"/>
              </a:rPr>
              <a:t>(TỐ HỮU)	</a:t>
            </a:r>
            <a:endParaRPr kumimoji="0" lang="en-US" sz="28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4381161" y="907023"/>
            <a:ext cx="360066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thành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thức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mới</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685800" y="1444994"/>
            <a:ext cx="855554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c)</a:t>
            </a:r>
            <a:r>
              <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Chuyến đi liên lạc cuối cùng và sự hi sinh của Lượm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02562" y="1891807"/>
            <a:ext cx="3778599" cy="523220"/>
          </a:xfrm>
          <a:prstGeom prst="rect">
            <a:avLst/>
          </a:prstGeom>
        </p:spPr>
        <p:txBody>
          <a:bodyPr wrap="none">
            <a:spAutoFit/>
          </a:bodyPr>
          <a:lstStyle/>
          <a:p>
            <a:pPr>
              <a:spcAft>
                <a:spcPts val="1200"/>
              </a:spcAft>
            </a:pPr>
            <a:r>
              <a:rPr lang="en-US" sz="2800" b="1" dirty="0">
                <a:solidFill>
                  <a:srgbClr val="363636"/>
                </a:solidFill>
                <a:latin typeface="Times New Roman" panose="02020603050405020304" pitchFamily="18" charset="0"/>
                <a:ea typeface="Times New Roman" panose="02020603050405020304" pitchFamily="18" charset="0"/>
              </a:rPr>
              <a:t>* </a:t>
            </a:r>
            <a:r>
              <a:rPr lang="vi-VN" sz="2800" b="1" dirty="0">
                <a:latin typeface="Times New Roman" panose="02020603050405020304" pitchFamily="18" charset="0"/>
                <a:ea typeface="Times New Roman" panose="02020603050405020304" pitchFamily="18" charset="0"/>
              </a:rPr>
              <a:t>Sự hi sinh của Lượm</a:t>
            </a:r>
            <a:r>
              <a:rPr lang="en-US" sz="2800" b="1"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grpSp>
        <p:nvGrpSpPr>
          <p:cNvPr id="18" name="object 3"/>
          <p:cNvGrpSpPr/>
          <p:nvPr/>
        </p:nvGrpSpPr>
        <p:grpSpPr>
          <a:xfrm>
            <a:off x="527558" y="2503945"/>
            <a:ext cx="11124184" cy="3581397"/>
            <a:chOff x="394716" y="2375775"/>
            <a:chExt cx="8521065" cy="3042044"/>
          </a:xfrm>
        </p:grpSpPr>
        <p:sp>
          <p:nvSpPr>
            <p:cNvPr id="19" name="object 4"/>
            <p:cNvSpPr/>
            <p:nvPr/>
          </p:nvSpPr>
          <p:spPr>
            <a:xfrm>
              <a:off x="394716" y="2400299"/>
              <a:ext cx="8521065" cy="3017520"/>
            </a:xfrm>
            <a:custGeom>
              <a:avLst/>
              <a:gdLst/>
              <a:ahLst/>
              <a:cxnLst/>
              <a:rect l="l" t="t" r="r" b="b"/>
              <a:pathLst>
                <a:path w="8521065" h="3017520">
                  <a:moveTo>
                    <a:pt x="8520684" y="0"/>
                  </a:moveTo>
                  <a:lnTo>
                    <a:pt x="0" y="0"/>
                  </a:lnTo>
                  <a:lnTo>
                    <a:pt x="0" y="3017520"/>
                  </a:lnTo>
                  <a:lnTo>
                    <a:pt x="8520684" y="3017520"/>
                  </a:lnTo>
                  <a:lnTo>
                    <a:pt x="8520684" y="0"/>
                  </a:lnTo>
                  <a:close/>
                </a:path>
              </a:pathLst>
            </a:custGeom>
            <a:solidFill>
              <a:srgbClr val="EEDFB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prstClr val="black"/>
                </a:solidFill>
                <a:effectLst/>
                <a:uLnTx/>
                <a:uFillTx/>
              </a:endParaRPr>
            </a:p>
          </p:txBody>
        </p:sp>
        <p:pic>
          <p:nvPicPr>
            <p:cNvPr id="20" name="object 5"/>
            <p:cNvPicPr/>
            <p:nvPr/>
          </p:nvPicPr>
          <p:blipFill>
            <a:blip r:embed="rId11" cstate="print"/>
            <a:stretch>
              <a:fillRect/>
            </a:stretch>
          </p:blipFill>
          <p:spPr>
            <a:xfrm>
              <a:off x="394716" y="2375775"/>
              <a:ext cx="2401772" cy="3042044"/>
            </a:xfrm>
            <a:prstGeom prst="rect">
              <a:avLst/>
            </a:prstGeom>
          </p:spPr>
        </p:pic>
      </p:grpSp>
      <p:pic>
        <p:nvPicPr>
          <p:cNvPr id="21" name="object 7"/>
          <p:cNvPicPr/>
          <p:nvPr/>
        </p:nvPicPr>
        <p:blipFill>
          <a:blip r:embed="rId11" cstate="print"/>
          <a:stretch>
            <a:fillRect/>
          </a:stretch>
        </p:blipFill>
        <p:spPr>
          <a:xfrm>
            <a:off x="4381161" y="2532817"/>
            <a:ext cx="3273252" cy="3569076"/>
          </a:xfrm>
          <a:prstGeom prst="rect">
            <a:avLst/>
          </a:prstGeom>
        </p:spPr>
      </p:pic>
      <p:pic>
        <p:nvPicPr>
          <p:cNvPr id="22" name="object 7"/>
          <p:cNvPicPr/>
          <p:nvPr/>
        </p:nvPicPr>
        <p:blipFill>
          <a:blip r:embed="rId11" cstate="print"/>
          <a:stretch>
            <a:fillRect/>
          </a:stretch>
        </p:blipFill>
        <p:spPr>
          <a:xfrm>
            <a:off x="8372520" y="2626220"/>
            <a:ext cx="2983737" cy="3487994"/>
          </a:xfrm>
          <a:prstGeom prst="rect">
            <a:avLst/>
          </a:prstGeom>
        </p:spPr>
      </p:pic>
      <p:sp>
        <p:nvSpPr>
          <p:cNvPr id="23" name="Rectangle 22"/>
          <p:cNvSpPr/>
          <p:nvPr/>
        </p:nvSpPr>
        <p:spPr>
          <a:xfrm>
            <a:off x="816208" y="3524249"/>
            <a:ext cx="2558193" cy="1569660"/>
          </a:xfrm>
          <a:prstGeom prst="rect">
            <a:avLst/>
          </a:prstGeom>
        </p:spPr>
        <p:txBody>
          <a:bodyPr wrap="square">
            <a:spAutoFit/>
          </a:bodyPr>
          <a:lstStyle/>
          <a:p>
            <a:pPr>
              <a:spcAft>
                <a:spcPts val="1200"/>
              </a:spcAft>
            </a:pPr>
            <a:r>
              <a:rPr lang="vi-VN" sz="3200" dirty="0">
                <a:solidFill>
                  <a:schemeClr val="bg1"/>
                </a:solidFill>
                <a:latin typeface="Times New Roman" panose="02020603050405020304" pitchFamily="18" charset="0"/>
                <a:ea typeface="Times New Roman" panose="02020603050405020304" pitchFamily="18" charset="0"/>
              </a:rPr>
              <a:t>+ "bỗng" → Đột ngột, bất ngờ.</a:t>
            </a:r>
            <a:endParaRPr lang="en-US" sz="3200" dirty="0">
              <a:solidFill>
                <a:schemeClr val="bg1"/>
              </a:solidFill>
              <a:effectLst/>
              <a:latin typeface="Times New Roman" panose="02020603050405020304" pitchFamily="18" charset="0"/>
              <a:ea typeface="Times New Roman" panose="02020603050405020304" pitchFamily="18" charset="0"/>
            </a:endParaRPr>
          </a:p>
        </p:txBody>
      </p:sp>
      <p:sp>
        <p:nvSpPr>
          <p:cNvPr id="24" name="Rectangle 23"/>
          <p:cNvSpPr/>
          <p:nvPr/>
        </p:nvSpPr>
        <p:spPr>
          <a:xfrm>
            <a:off x="4520694" y="3031389"/>
            <a:ext cx="3133719" cy="2677656"/>
          </a:xfrm>
          <a:prstGeom prst="rect">
            <a:avLst/>
          </a:prstGeom>
        </p:spPr>
        <p:txBody>
          <a:bodyPr wrap="square">
            <a:spAutoFit/>
          </a:bodyPr>
          <a:lstStyle/>
          <a:p>
            <a:pPr>
              <a:spcAft>
                <a:spcPts val="1200"/>
              </a:spcAft>
            </a:pPr>
            <a:r>
              <a:rPr lang="vi-VN" sz="2800" dirty="0">
                <a:solidFill>
                  <a:schemeClr val="bg1"/>
                </a:solidFill>
                <a:latin typeface="Times New Roman" panose="02020603050405020304" pitchFamily="18" charset="0"/>
                <a:ea typeface="Times New Roman" panose="02020603050405020304" pitchFamily="18" charset="0"/>
              </a:rPr>
              <a:t>+ "lòe chớp đỏ", "Thôi rồi, Lượm ơi!", "một dòng máu tươi" → Nói giảm nói tránh chỉ Lượm gặp nạn.</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25" name="Rectangle 24"/>
          <p:cNvSpPr/>
          <p:nvPr/>
        </p:nvSpPr>
        <p:spPr>
          <a:xfrm>
            <a:off x="8479011" y="3216055"/>
            <a:ext cx="2877246" cy="2308324"/>
          </a:xfrm>
          <a:prstGeom prst="rect">
            <a:avLst/>
          </a:prstGeom>
        </p:spPr>
        <p:txBody>
          <a:bodyPr wrap="square">
            <a:spAutoFit/>
          </a:bodyPr>
          <a:lstStyle/>
          <a:p>
            <a:pPr>
              <a:spcAft>
                <a:spcPts val="1200"/>
              </a:spcAft>
            </a:pPr>
            <a:r>
              <a:rPr lang="vi-VN" sz="2400" dirty="0">
                <a:solidFill>
                  <a:schemeClr val="bg1"/>
                </a:solidFill>
                <a:latin typeface="Times New Roman" panose="02020603050405020304" pitchFamily="18" charset="0"/>
                <a:ea typeface="Times New Roman" panose="02020603050405020304" pitchFamily="18" charset="0"/>
              </a:rPr>
              <a:t>+ "Lượm ơi, còn không?" → Nhịp thơ ngắt đôi, câu hỏi tu từ thể hiện sự ngỡ ngàng, xót xa trước sự ra đi của Lượm.</a:t>
            </a:r>
            <a:endParaRPr lang="en-US" sz="24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34213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circle(in)">
                                      <p:cBhvr>
                                        <p:cTn id="12" dur="20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circle(in)">
                                      <p:cBhvr>
                                        <p:cTn id="1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8508"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92100" algn="ctr" defTabSz="914400" rtl="0" eaLnBrk="1" fontAlgn="auto" latinLnBrk="0" hangingPunct="1">
              <a:lnSpc>
                <a:spcPct val="100000"/>
              </a:lnSpc>
              <a:spcBef>
                <a:spcPts val="60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Văn</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bản</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a:t>
            </a: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Segoe UI" panose="020B0502040204020203" pitchFamily="34" charset="0"/>
                <a:cs typeface="+mn-cs"/>
              </a:rPr>
              <a:t>2: LƯỢM </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Segoe UI" panose="020B0502040204020203" pitchFamily="34" charset="0"/>
                <a:cs typeface="+mn-cs"/>
              </a:rPr>
              <a:t>(TỐ HỮU)	</a:t>
            </a:r>
            <a:endParaRPr kumimoji="0" lang="en-US" sz="28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4381161" y="907023"/>
            <a:ext cx="360066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thành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thức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mới</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685800" y="1444994"/>
            <a:ext cx="855554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c)</a:t>
            </a:r>
            <a:r>
              <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Chuyến đi liên lạc cuối cùng và sự hi sinh của Lượm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02562" y="1891807"/>
            <a:ext cx="377859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363636"/>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Sự hi sinh của Lượm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685800" y="2466643"/>
            <a:ext cx="7160342" cy="3570208"/>
          </a:xfrm>
          <a:prstGeom prst="rect">
            <a:avLst/>
          </a:prstGeom>
        </p:spPr>
        <p:txBody>
          <a:bodyPr wrap="square">
            <a:spAutoFit/>
          </a:bodyPr>
          <a:lstStyle/>
          <a:p>
            <a:pPr>
              <a:spcAft>
                <a:spcPts val="1200"/>
              </a:spcAft>
            </a:pPr>
            <a:r>
              <a:rPr lang="vi-VN" sz="2800" dirty="0">
                <a:latin typeface="Times New Roman" panose="02020603050405020304" pitchFamily="18" charset="0"/>
                <a:ea typeface="Times New Roman" panose="02020603050405020304" pitchFamily="18" charset="0"/>
              </a:rPr>
              <a:t>- Hình ảnh ra đi của Lượm:</a:t>
            </a:r>
            <a:endParaRPr lang="en-US" sz="2800" dirty="0">
              <a:latin typeface="Times New Roman" panose="02020603050405020304" pitchFamily="18" charset="0"/>
              <a:ea typeface="Times New Roman" panose="02020603050405020304" pitchFamily="18" charset="0"/>
            </a:endParaRPr>
          </a:p>
          <a:p>
            <a:pPr>
              <a:spcAft>
                <a:spcPts val="1200"/>
              </a:spcAft>
            </a:pPr>
            <a:r>
              <a:rPr lang="vi-VN" sz="2800" dirty="0">
                <a:latin typeface="Times New Roman" panose="02020603050405020304" pitchFamily="18" charset="0"/>
                <a:ea typeface="Times New Roman" panose="02020603050405020304" pitchFamily="18" charset="0"/>
              </a:rPr>
              <a:t>+ "nằm trên lúa" → Gợi đi sự thanh thản, nhẹ nhàng.</a:t>
            </a:r>
            <a:endParaRPr lang="en-US" sz="2800" dirty="0">
              <a:latin typeface="Times New Roman" panose="02020603050405020304" pitchFamily="18" charset="0"/>
              <a:ea typeface="Times New Roman" panose="02020603050405020304" pitchFamily="18" charset="0"/>
            </a:endParaRPr>
          </a:p>
          <a:p>
            <a:pPr>
              <a:spcAft>
                <a:spcPts val="1200"/>
              </a:spcAft>
            </a:pPr>
            <a:r>
              <a:rPr lang="vi-VN" sz="2800" dirty="0">
                <a:latin typeface="Times New Roman" panose="02020603050405020304" pitchFamily="18" charset="0"/>
                <a:ea typeface="Times New Roman" panose="02020603050405020304" pitchFamily="18" charset="0"/>
              </a:rPr>
              <a:t>+ "Tay nắm chặt bông" → Muốn níu lấy sự sống.</a:t>
            </a:r>
            <a:endParaRPr lang="en-US" sz="2800" dirty="0">
              <a:latin typeface="Times New Roman" panose="02020603050405020304" pitchFamily="18" charset="0"/>
              <a:ea typeface="Times New Roman" panose="02020603050405020304" pitchFamily="18" charset="0"/>
            </a:endParaRPr>
          </a:p>
          <a:p>
            <a:pPr>
              <a:spcAft>
                <a:spcPts val="1200"/>
              </a:spcAft>
            </a:pPr>
            <a:r>
              <a:rPr lang="vi-VN" sz="2800" dirty="0">
                <a:latin typeface="Times New Roman" panose="02020603050405020304" pitchFamily="18" charset="0"/>
                <a:ea typeface="Times New Roman" panose="02020603050405020304" pitchFamily="18" charset="0"/>
              </a:rPr>
              <a:t>+ "Hồn bay giữa đồng" → Hóa thân vào quê hương đất nước. → Bất tử hóa chú bé anh hùng</a:t>
            </a:r>
            <a:endParaRPr lang="en-US" sz="2800" dirty="0">
              <a:effectLst/>
              <a:latin typeface="Times New Roman" panose="02020603050405020304" pitchFamily="18" charset="0"/>
              <a:ea typeface="Times New Roman" panose="02020603050405020304" pitchFamily="18" charset="0"/>
            </a:endParaRPr>
          </a:p>
        </p:txBody>
      </p:sp>
      <p:pic>
        <p:nvPicPr>
          <p:cNvPr id="6" name="Picture 5"/>
          <p:cNvPicPr>
            <a:picLocks noChangeAspect="1"/>
          </p:cNvPicPr>
          <p:nvPr/>
        </p:nvPicPr>
        <p:blipFill>
          <a:blip r:embed="rId11"/>
          <a:stretch>
            <a:fillRect/>
          </a:stretch>
        </p:blipFill>
        <p:spPr>
          <a:xfrm>
            <a:off x="7164370" y="2581122"/>
            <a:ext cx="4153954" cy="2659194"/>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1956823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8508"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92100" algn="ctr" defTabSz="914400" rtl="0" eaLnBrk="1" fontAlgn="auto" latinLnBrk="0" hangingPunct="1">
              <a:lnSpc>
                <a:spcPct val="100000"/>
              </a:lnSpc>
              <a:spcBef>
                <a:spcPts val="60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Văn</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bản</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a:t>
            </a: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Segoe UI" panose="020B0502040204020203" pitchFamily="34" charset="0"/>
                <a:cs typeface="+mn-cs"/>
              </a:rPr>
              <a:t>2: LƯỢM </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Segoe UI" panose="020B0502040204020203" pitchFamily="34" charset="0"/>
                <a:cs typeface="+mn-cs"/>
              </a:rPr>
              <a:t>(TỐ HỮU)	</a:t>
            </a:r>
            <a:endParaRPr kumimoji="0" lang="en-US" sz="28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4381161" y="907023"/>
            <a:ext cx="360066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thành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thức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mới</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p:cNvPicPr>
            <a:picLocks noChangeAspect="1"/>
          </p:cNvPicPr>
          <p:nvPr/>
        </p:nvPicPr>
        <p:blipFill>
          <a:blip r:embed="rId11"/>
          <a:stretch>
            <a:fillRect/>
          </a:stretch>
        </p:blipFill>
        <p:spPr>
          <a:xfrm>
            <a:off x="8109155" y="2843776"/>
            <a:ext cx="3260171" cy="242139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7" name="Rectangle 16"/>
          <p:cNvSpPr/>
          <p:nvPr/>
        </p:nvSpPr>
        <p:spPr>
          <a:xfrm>
            <a:off x="660400" y="1635554"/>
            <a:ext cx="7296027" cy="4339650"/>
          </a:xfrm>
          <a:prstGeom prst="rect">
            <a:avLst/>
          </a:prstGeom>
        </p:spPr>
        <p:txBody>
          <a:bodyPr wrap="square">
            <a:spAutoFit/>
          </a:bodyPr>
          <a:lstStyle/>
          <a:p>
            <a:pPr lvl="0">
              <a:spcAft>
                <a:spcPts val="1200"/>
              </a:spcAft>
              <a:buSzPts val="1400"/>
            </a:pPr>
            <a:r>
              <a:rPr lang="en-US" sz="2400" b="1" dirty="0" smtClean="0">
                <a:solidFill>
                  <a:srgbClr val="7030A0"/>
                </a:solidFill>
                <a:latin typeface="Times New Roman" panose="02020603050405020304" pitchFamily="18" charset="0"/>
                <a:ea typeface="Times New Roman" panose="02020603050405020304" pitchFamily="18" charset="0"/>
              </a:rPr>
              <a:t>d. </a:t>
            </a:r>
            <a:r>
              <a:rPr lang="vi-VN" sz="2400" b="1" dirty="0" smtClean="0">
                <a:solidFill>
                  <a:srgbClr val="7030A0"/>
                </a:solidFill>
                <a:latin typeface="Times New Roman" panose="02020603050405020304" pitchFamily="18" charset="0"/>
                <a:ea typeface="Times New Roman" panose="02020603050405020304" pitchFamily="18" charset="0"/>
              </a:rPr>
              <a:t>Hình </a:t>
            </a:r>
            <a:r>
              <a:rPr lang="vi-VN" sz="2400" b="1" dirty="0">
                <a:solidFill>
                  <a:srgbClr val="7030A0"/>
                </a:solidFill>
                <a:latin typeface="Times New Roman" panose="02020603050405020304" pitchFamily="18" charset="0"/>
                <a:ea typeface="Times New Roman" panose="02020603050405020304" pitchFamily="18" charset="0"/>
              </a:rPr>
              <a:t>ảnh Lượm sống mãi</a:t>
            </a:r>
            <a:endParaRPr lang="en-US" sz="2400" dirty="0">
              <a:latin typeface="Times New Roman" panose="02020603050405020304" pitchFamily="18" charset="0"/>
              <a:ea typeface="Times New Roman" panose="02020603050405020304" pitchFamily="18" charset="0"/>
            </a:endParaRPr>
          </a:p>
          <a:p>
            <a:pPr>
              <a:spcAft>
                <a:spcPts val="1200"/>
              </a:spcAft>
            </a:pPr>
            <a:r>
              <a:rPr lang="vi-VN" sz="2400" dirty="0">
                <a:latin typeface="Times New Roman" panose="02020603050405020304" pitchFamily="18" charset="0"/>
                <a:ea typeface="Times New Roman" panose="02020603050405020304" pitchFamily="18" charset="0"/>
              </a:rPr>
              <a:t>- Điệp lại 2 khổ thơ phần đầu. </a:t>
            </a:r>
            <a:endParaRPr lang="en-US" sz="2400" dirty="0">
              <a:latin typeface="Times New Roman" panose="02020603050405020304" pitchFamily="18" charset="0"/>
              <a:ea typeface="Times New Roman" panose="02020603050405020304" pitchFamily="18" charset="0"/>
            </a:endParaRPr>
          </a:p>
          <a:p>
            <a:pPr>
              <a:spcAft>
                <a:spcPts val="1200"/>
              </a:spcAft>
            </a:pPr>
            <a:r>
              <a:rPr lang="vi-VN" sz="2400" dirty="0">
                <a:latin typeface="Times New Roman" panose="02020603050405020304" pitchFamily="18" charset="0"/>
                <a:ea typeface="Times New Roman" panose="02020603050405020304" pitchFamily="18" charset="0"/>
              </a:rPr>
              <a:t>→ Tạo kết cấu đầu cuối tương ứng.</a:t>
            </a:r>
            <a:endParaRPr lang="en-US" sz="2400" dirty="0">
              <a:latin typeface="Times New Roman" panose="02020603050405020304" pitchFamily="18" charset="0"/>
              <a:ea typeface="Times New Roman" panose="02020603050405020304" pitchFamily="18" charset="0"/>
            </a:endParaRPr>
          </a:p>
          <a:p>
            <a:pPr>
              <a:spcAft>
                <a:spcPts val="1200"/>
              </a:spcAft>
            </a:pPr>
            <a:r>
              <a:rPr lang="vi-VN"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Khẳng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định</a:t>
            </a:r>
            <a:r>
              <a:rPr lang="en-US" sz="2400"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hình ảnh Lượm còn sống mãi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tâm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trí</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bất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tử</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hoá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hình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ảnh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Lượm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tiếp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nhận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đọc</a:t>
            </a:r>
            <a:r>
              <a:rPr lang="en-US" sz="2400" dirty="0">
                <a:latin typeface="Times New Roman" panose="02020603050405020304" pitchFamily="18" charset="0"/>
                <a:ea typeface="Times New Roman" panose="02020603050405020304" pitchFamily="18" charset="0"/>
              </a:rPr>
              <a:t>. Do </a:t>
            </a:r>
            <a:r>
              <a:rPr lang="en-US" sz="2400" dirty="0" err="1">
                <a:latin typeface="Times New Roman" panose="02020603050405020304" pitchFamily="18" charset="0"/>
                <a:ea typeface="Times New Roman" panose="02020603050405020304" pitchFamily="18" charset="0"/>
              </a:rPr>
              <a:t>đó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bài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đau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xót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nhưng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không</a:t>
            </a:r>
            <a:r>
              <a:rPr lang="en-US" sz="2400" dirty="0">
                <a:latin typeface="Times New Roman" panose="02020603050405020304" pitchFamily="18" charset="0"/>
                <a:ea typeface="Times New Roman" panose="02020603050405020304" pitchFamily="18" charset="0"/>
              </a:rPr>
              <a:t> bi </a:t>
            </a:r>
            <a:r>
              <a:rPr lang="en-US" sz="2400" dirty="0" err="1">
                <a:latin typeface="Times New Roman" panose="02020603050405020304" pitchFamily="18" charset="0"/>
                <a:ea typeface="Times New Roman" panose="02020603050405020304" pitchFamily="18" charset="0"/>
              </a:rPr>
              <a:t>luỵ</a:t>
            </a:r>
            <a:r>
              <a:rPr lang="en-US" sz="2400" dirty="0">
                <a:latin typeface="Times New Roman" panose="02020603050405020304" pitchFamily="18" charset="0"/>
                <a:ea typeface="Times New Roman" panose="02020603050405020304" pitchFamily="18" charset="0"/>
              </a:rPr>
              <a:t>.</a:t>
            </a:r>
            <a:r>
              <a:rPr lang="vi-VN" sz="2400" dirty="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spcAft>
                <a:spcPts val="1200"/>
              </a:spcAft>
            </a:pPr>
            <a:r>
              <a:rPr lang="vi-VN" sz="2400" dirty="0">
                <a:latin typeface="Times New Roman" panose="02020603050405020304" pitchFamily="18" charset="0"/>
                <a:ea typeface="Times New Roman" panose="02020603050405020304" pitchFamily="18" charset="0"/>
              </a:rPr>
              <a:t>- Hình ảnh "Nhảy trên đường vàng". </a:t>
            </a:r>
            <a:endParaRPr lang="en-US" sz="2400" dirty="0">
              <a:latin typeface="Times New Roman" panose="02020603050405020304" pitchFamily="18" charset="0"/>
              <a:ea typeface="Times New Roman" panose="02020603050405020304" pitchFamily="18" charset="0"/>
            </a:endParaRPr>
          </a:p>
          <a:p>
            <a:pPr>
              <a:spcAft>
                <a:spcPts val="1200"/>
              </a:spcAft>
            </a:pPr>
            <a:r>
              <a:rPr lang="vi-VN" sz="2400" dirty="0">
                <a:latin typeface="Times New Roman" panose="02020603050405020304" pitchFamily="18" charset="0"/>
                <a:ea typeface="Times New Roman" panose="02020603050405020304" pitchFamily="18" charset="0"/>
              </a:rPr>
              <a:t>→ Con đường cát vàng, nắng vàng, lúa vàng hay lá vàng.</a:t>
            </a:r>
            <a:endParaRPr lang="en-US" sz="2400" dirty="0">
              <a:latin typeface="Times New Roman" panose="02020603050405020304" pitchFamily="18" charset="0"/>
              <a:ea typeface="Times New Roman" panose="02020603050405020304" pitchFamily="18" charset="0"/>
            </a:endParaRPr>
          </a:p>
          <a:p>
            <a:r>
              <a:rPr lang="en-US" sz="2400" dirty="0">
                <a:latin typeface="Times New Roman" panose="02020603050405020304" pitchFamily="18" charset="0"/>
                <a:ea typeface="Times New Roman" panose="02020603050405020304" pitchFamily="18" charset="0"/>
              </a:rPr>
              <a:t>→ Con </a:t>
            </a:r>
            <a:r>
              <a:rPr lang="en-US" sz="2400" dirty="0" err="1">
                <a:latin typeface="Times New Roman" panose="02020603050405020304" pitchFamily="18" charset="0"/>
                <a:ea typeface="Times New Roman" panose="02020603050405020304" pitchFamily="18" charset="0"/>
              </a:rPr>
              <a:t>đường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vàng</a:t>
            </a:r>
            <a:r>
              <a:rPr lang="en-US" sz="2400" dirty="0">
                <a:latin typeface="Times New Roman" panose="02020603050405020304" pitchFamily="18" charset="0"/>
                <a:ea typeface="Times New Roman" panose="02020603050405020304" pitchFamily="18" charset="0"/>
              </a:rPr>
              <a:t> son.</a:t>
            </a:r>
            <a:endParaRPr lang="en-US" sz="2400" dirty="0"/>
          </a:p>
        </p:txBody>
      </p:sp>
    </p:spTree>
    <p:extLst>
      <p:ext uri="{BB962C8B-B14F-4D97-AF65-F5344CB8AC3E}">
        <p14:creationId xmlns:p14="http://schemas.microsoft.com/office/powerpoint/2010/main" val="3985208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animEffect transition="in" filter="fade">
                                      <p:cBhvr>
                                        <p:cTn id="7" dur="1000"/>
                                        <p:tgtEl>
                                          <p:spTgt spid="17">
                                            <p:txEl>
                                              <p:pRg st="1" end="1"/>
                                            </p:txEl>
                                          </p:spTgt>
                                        </p:tgtEl>
                                      </p:cBhvr>
                                    </p:animEffect>
                                    <p:anim calcmode="lin" valueType="num">
                                      <p:cBhvr>
                                        <p:cTn id="8"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xEl>
                                              <p:pRg st="2" end="2"/>
                                            </p:txEl>
                                          </p:spTgt>
                                        </p:tgtEl>
                                        <p:attrNameLst>
                                          <p:attrName>style.visibility</p:attrName>
                                        </p:attrNameLst>
                                      </p:cBhvr>
                                      <p:to>
                                        <p:strVal val="visible"/>
                                      </p:to>
                                    </p:set>
                                    <p:animEffect transition="in" filter="fade">
                                      <p:cBhvr>
                                        <p:cTn id="14" dur="1000"/>
                                        <p:tgtEl>
                                          <p:spTgt spid="17">
                                            <p:txEl>
                                              <p:pRg st="2" end="2"/>
                                            </p:txEl>
                                          </p:spTgt>
                                        </p:tgtEl>
                                      </p:cBhvr>
                                    </p:animEffect>
                                    <p:anim calcmode="lin" valueType="num">
                                      <p:cBhvr>
                                        <p:cTn id="15"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xEl>
                                              <p:pRg st="3" end="3"/>
                                            </p:txEl>
                                          </p:spTgt>
                                        </p:tgtEl>
                                        <p:attrNameLst>
                                          <p:attrName>style.visibility</p:attrName>
                                        </p:attrNameLst>
                                      </p:cBhvr>
                                      <p:to>
                                        <p:strVal val="visible"/>
                                      </p:to>
                                    </p:set>
                                    <p:animEffect transition="in" filter="fade">
                                      <p:cBhvr>
                                        <p:cTn id="21" dur="1000"/>
                                        <p:tgtEl>
                                          <p:spTgt spid="17">
                                            <p:txEl>
                                              <p:pRg st="3" end="3"/>
                                            </p:txEl>
                                          </p:spTgt>
                                        </p:tgtEl>
                                      </p:cBhvr>
                                    </p:animEffect>
                                    <p:anim calcmode="lin" valueType="num">
                                      <p:cBhvr>
                                        <p:cTn id="22" dur="1000" fill="hold"/>
                                        <p:tgtEl>
                                          <p:spTgt spid="17">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1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xEl>
                                              <p:pRg st="4" end="4"/>
                                            </p:txEl>
                                          </p:spTgt>
                                        </p:tgtEl>
                                        <p:attrNameLst>
                                          <p:attrName>style.visibility</p:attrName>
                                        </p:attrNameLst>
                                      </p:cBhvr>
                                      <p:to>
                                        <p:strVal val="visible"/>
                                      </p:to>
                                    </p:set>
                                    <p:animEffect transition="in" filter="fade">
                                      <p:cBhvr>
                                        <p:cTn id="28" dur="1000"/>
                                        <p:tgtEl>
                                          <p:spTgt spid="17">
                                            <p:txEl>
                                              <p:pRg st="4" end="4"/>
                                            </p:txEl>
                                          </p:spTgt>
                                        </p:tgtEl>
                                      </p:cBhvr>
                                    </p:animEffect>
                                    <p:anim calcmode="lin" valueType="num">
                                      <p:cBhvr>
                                        <p:cTn id="29" dur="1000" fill="hold"/>
                                        <p:tgtEl>
                                          <p:spTgt spid="17">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1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7">
                                            <p:txEl>
                                              <p:pRg st="5" end="5"/>
                                            </p:txEl>
                                          </p:spTgt>
                                        </p:tgtEl>
                                        <p:attrNameLst>
                                          <p:attrName>style.visibility</p:attrName>
                                        </p:attrNameLst>
                                      </p:cBhvr>
                                      <p:to>
                                        <p:strVal val="visible"/>
                                      </p:to>
                                    </p:set>
                                    <p:animEffect transition="in" filter="fade">
                                      <p:cBhvr>
                                        <p:cTn id="35" dur="1000"/>
                                        <p:tgtEl>
                                          <p:spTgt spid="17">
                                            <p:txEl>
                                              <p:pRg st="5" end="5"/>
                                            </p:txEl>
                                          </p:spTgt>
                                        </p:tgtEl>
                                      </p:cBhvr>
                                    </p:animEffect>
                                    <p:anim calcmode="lin" valueType="num">
                                      <p:cBhvr>
                                        <p:cTn id="36" dur="1000" fill="hold"/>
                                        <p:tgtEl>
                                          <p:spTgt spid="17">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1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7">
                                            <p:txEl>
                                              <p:pRg st="6" end="6"/>
                                            </p:txEl>
                                          </p:spTgt>
                                        </p:tgtEl>
                                        <p:attrNameLst>
                                          <p:attrName>style.visibility</p:attrName>
                                        </p:attrNameLst>
                                      </p:cBhvr>
                                      <p:to>
                                        <p:strVal val="visible"/>
                                      </p:to>
                                    </p:set>
                                    <p:animEffect transition="in" filter="fade">
                                      <p:cBhvr>
                                        <p:cTn id="42" dur="1000"/>
                                        <p:tgtEl>
                                          <p:spTgt spid="17">
                                            <p:txEl>
                                              <p:pRg st="6" end="6"/>
                                            </p:txEl>
                                          </p:spTgt>
                                        </p:tgtEl>
                                      </p:cBhvr>
                                    </p:animEffect>
                                    <p:anim calcmode="lin" valueType="num">
                                      <p:cBhvr>
                                        <p:cTn id="43" dur="1000" fill="hold"/>
                                        <p:tgtEl>
                                          <p:spTgt spid="17">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17">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8508"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92100" algn="ctr" defTabSz="914400" rtl="0" eaLnBrk="1" fontAlgn="auto" latinLnBrk="0" hangingPunct="1">
              <a:lnSpc>
                <a:spcPct val="100000"/>
              </a:lnSpc>
              <a:spcBef>
                <a:spcPts val="60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Văn</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bản</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a:t>
            </a: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Segoe UI" panose="020B0502040204020203" pitchFamily="34" charset="0"/>
                <a:cs typeface="+mn-cs"/>
              </a:rPr>
              <a:t>2: LƯỢM </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Segoe UI" panose="020B0502040204020203" pitchFamily="34" charset="0"/>
                <a:cs typeface="+mn-cs"/>
              </a:rPr>
              <a:t>(TỐ HỮU)	</a:t>
            </a:r>
            <a:endParaRPr kumimoji="0" lang="en-US" sz="28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4381161" y="907023"/>
            <a:ext cx="360066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thành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thức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mới</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617045" y="1385487"/>
            <a:ext cx="6269601" cy="548099"/>
          </a:xfrm>
          <a:prstGeom prst="rect">
            <a:avLst/>
          </a:prstGeom>
        </p:spPr>
        <p:txBody>
          <a:bodyPr wrap="none">
            <a:spAutoFit/>
          </a:bodyPr>
          <a:lstStyle/>
          <a:p>
            <a:pPr algn="just">
              <a:lnSpc>
                <a:spcPct val="115000"/>
              </a:lnSpc>
              <a:spcAft>
                <a:spcPts val="0"/>
              </a:spcAft>
            </a:pPr>
            <a:r>
              <a:rPr lang="en-US" sz="2800" b="1" dirty="0">
                <a:latin typeface="Times New Roman" panose="02020603050405020304" pitchFamily="18" charset="0"/>
                <a:ea typeface="Times New Roman" panose="02020603050405020304" pitchFamily="18" charset="0"/>
              </a:rPr>
              <a:t>2. </a:t>
            </a:r>
            <a:r>
              <a:rPr lang="en-US" sz="2800" b="1" dirty="0" err="1">
                <a:latin typeface="Times New Roman" panose="02020603050405020304" pitchFamily="18" charset="0"/>
                <a:ea typeface="Times New Roman" panose="02020603050405020304" pitchFamily="18" charset="0"/>
              </a:rPr>
              <a:t>Tình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cảm</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của</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tác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giả</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dành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cho</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Lượm</a:t>
            </a:r>
            <a:endParaRPr lang="en-US" sz="2800" dirty="0">
              <a:effectLst/>
              <a:latin typeface="Times New Roman" panose="02020603050405020304" pitchFamily="18" charset="0"/>
              <a:ea typeface="Times New Roman" panose="02020603050405020304" pitchFamily="18" charset="0"/>
            </a:endParaRPr>
          </a:p>
        </p:txBody>
      </p:sp>
      <p:pic>
        <p:nvPicPr>
          <p:cNvPr id="20" name="Picture 19"/>
          <p:cNvPicPr>
            <a:picLocks noChangeAspect="1"/>
          </p:cNvPicPr>
          <p:nvPr/>
        </p:nvPicPr>
        <p:blipFill>
          <a:blip r:embed="rId11"/>
          <a:stretch>
            <a:fillRect/>
          </a:stretch>
        </p:blipFill>
        <p:spPr>
          <a:xfrm>
            <a:off x="3616421" y="3893952"/>
            <a:ext cx="3898072" cy="2144212"/>
          </a:xfrm>
          <a:prstGeom prst="rect">
            <a:avLst/>
          </a:prstGeom>
        </p:spPr>
      </p:pic>
      <p:pic>
        <p:nvPicPr>
          <p:cNvPr id="21" name="Picture 20"/>
          <p:cNvPicPr>
            <a:picLocks noChangeAspect="1"/>
          </p:cNvPicPr>
          <p:nvPr/>
        </p:nvPicPr>
        <p:blipFill>
          <a:blip r:embed="rId12"/>
          <a:stretch>
            <a:fillRect/>
          </a:stretch>
        </p:blipFill>
        <p:spPr>
          <a:xfrm>
            <a:off x="5131004" y="5187284"/>
            <a:ext cx="958646" cy="594084"/>
          </a:xfrm>
          <a:prstGeom prst="ellipse">
            <a:avLst/>
          </a:prstGeom>
          <a:ln>
            <a:noFill/>
          </a:ln>
          <a:effectLst>
            <a:softEdge rad="112500"/>
          </a:effectLst>
        </p:spPr>
      </p:pic>
      <p:sp>
        <p:nvSpPr>
          <p:cNvPr id="22" name="Rounded Rectangular Callout 21"/>
          <p:cNvSpPr/>
          <p:nvPr/>
        </p:nvSpPr>
        <p:spPr>
          <a:xfrm>
            <a:off x="7384240" y="1659210"/>
            <a:ext cx="3717003" cy="2797218"/>
          </a:xfrm>
          <a:prstGeom prst="wedgeRoundRectCallout">
            <a:avLst>
              <a:gd name="adj1" fmla="val -68446"/>
              <a:gd name="adj2" fmla="val 37720"/>
              <a:gd name="adj3" fmla="val 16667"/>
            </a:avLst>
          </a:prstGeom>
          <a:ln w="190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lnRef>
          <a:fillRef idx="1">
            <a:schemeClr val="lt1"/>
          </a:fillRef>
          <a:effectRef idx="0">
            <a:schemeClr val="dk1"/>
          </a:effectRef>
          <a:fontRef idx="minor">
            <a:schemeClr val="dk1"/>
          </a:fontRef>
        </p:style>
        <p:txBody>
          <a:bodyPr rtlCol="0" anchor="ctr"/>
          <a:lstStyle/>
          <a:p>
            <a:pPr marR="30480" algn="just">
              <a:lnSpc>
                <a:spcPct val="115000"/>
              </a:lnSpc>
              <a:spcAft>
                <a:spcPts val="1200"/>
              </a:spcAft>
            </a:pPr>
            <a:r>
              <a:rPr lang="en-US" sz="2000" b="1" i="1" dirty="0">
                <a:solidFill>
                  <a:srgbClr val="0D0D0D"/>
                </a:solidFill>
                <a:latin typeface="Times New Roman" panose="02020603050405020304" pitchFamily="18" charset="0"/>
                <a:ea typeface="Times New Roman" panose="02020603050405020304" pitchFamily="18" charset="0"/>
              </a:rPr>
              <a:t>2</a:t>
            </a:r>
            <a:r>
              <a:rPr lang="en-US" sz="2000" b="1" i="1" dirty="0">
                <a:solidFill>
                  <a:schemeClr val="tx1"/>
                </a:solidFill>
                <a:latin typeface="Times New Roman" panose="02020603050405020304" pitchFamily="18" charset="0"/>
                <a:ea typeface="Times New Roman" panose="02020603050405020304" pitchFamily="18" charset="0"/>
              </a:rPr>
              <a:t>. Theo </a:t>
            </a:r>
            <a:r>
              <a:rPr lang="en-US" sz="2000" b="1" i="1" dirty="0" err="1">
                <a:solidFill>
                  <a:schemeClr val="tx1"/>
                </a:solidFill>
                <a:latin typeface="Times New Roman" panose="02020603050405020304" pitchFamily="18" charset="0"/>
                <a:ea typeface="Times New Roman" panose="02020603050405020304" pitchFamily="18" charset="0"/>
              </a:rPr>
              <a:t>em</a:t>
            </a:r>
            <a:r>
              <a:rPr lang="en-US" sz="2000" b="1" i="1" dirty="0">
                <a:solidFill>
                  <a:schemeClr val="tx1"/>
                </a:solidFill>
                <a:latin typeface="Times New Roman" panose="02020603050405020304" pitchFamily="18" charset="0"/>
                <a:ea typeface="Times New Roman" panose="02020603050405020304" pitchFamily="18" charset="0"/>
              </a:rPr>
              <a:t>, </a:t>
            </a:r>
            <a:r>
              <a:rPr lang="en-US" sz="2000" b="1" i="1" dirty="0" err="1">
                <a:solidFill>
                  <a:schemeClr val="tx1"/>
                </a:solidFill>
                <a:latin typeface="Times New Roman" panose="02020603050405020304" pitchFamily="18" charset="0"/>
                <a:ea typeface="Times New Roman" panose="02020603050405020304" pitchFamily="18" charset="0"/>
              </a:rPr>
              <a:t>tại</a:t>
            </a:r>
            <a:r>
              <a:rPr lang="en-US" sz="2000" b="1" i="1" dirty="0">
                <a:solidFill>
                  <a:schemeClr val="tx1"/>
                </a:solidFill>
                <a:latin typeface="Times New Roman" panose="02020603050405020304" pitchFamily="18" charset="0"/>
                <a:ea typeface="Times New Roman" panose="02020603050405020304" pitchFamily="18" charset="0"/>
              </a:rPr>
              <a:t> </a:t>
            </a:r>
            <a:r>
              <a:rPr lang="en-US" sz="2000" b="1" i="1" dirty="0" err="1">
                <a:solidFill>
                  <a:schemeClr val="tx1"/>
                </a:solidFill>
                <a:latin typeface="Times New Roman" panose="02020603050405020304" pitchFamily="18" charset="0"/>
                <a:ea typeface="Times New Roman" panose="02020603050405020304" pitchFamily="18" charset="0"/>
              </a:rPr>
              <a:t>sao</a:t>
            </a:r>
            <a:r>
              <a:rPr lang="en-US" sz="2000" b="1" i="1" dirty="0">
                <a:solidFill>
                  <a:schemeClr val="tx1"/>
                </a:solidFill>
                <a:latin typeface="Times New Roman" panose="02020603050405020304" pitchFamily="18" charset="0"/>
                <a:ea typeface="Times New Roman" panose="02020603050405020304" pitchFamily="18" charset="0"/>
              </a:rPr>
              <a:t> </a:t>
            </a:r>
            <a:r>
              <a:rPr lang="en-US" sz="2000" b="1" i="1" dirty="0" err="1">
                <a:solidFill>
                  <a:schemeClr val="tx1"/>
                </a:solidFill>
                <a:latin typeface="Times New Roman" panose="02020603050405020304" pitchFamily="18" charset="0"/>
                <a:ea typeface="Times New Roman" panose="02020603050405020304" pitchFamily="18" charset="0"/>
              </a:rPr>
              <a:t>các</a:t>
            </a:r>
            <a:r>
              <a:rPr lang="en-US" sz="2000" b="1" i="1" dirty="0">
                <a:solidFill>
                  <a:schemeClr val="tx1"/>
                </a:solidFill>
                <a:latin typeface="Times New Roman" panose="02020603050405020304" pitchFamily="18" charset="0"/>
                <a:ea typeface="Times New Roman" panose="02020603050405020304" pitchFamily="18" charset="0"/>
              </a:rPr>
              <a:t> </a:t>
            </a:r>
            <a:r>
              <a:rPr lang="en-US" sz="2000" b="1" i="1" dirty="0" err="1">
                <a:solidFill>
                  <a:schemeClr val="tx1"/>
                </a:solidFill>
                <a:latin typeface="Times New Roman" panose="02020603050405020304" pitchFamily="18" charset="0"/>
                <a:ea typeface="Times New Roman" panose="02020603050405020304" pitchFamily="18" charset="0"/>
              </a:rPr>
              <a:t>dòng</a:t>
            </a:r>
            <a:r>
              <a:rPr lang="en-US" sz="2000" b="1" i="1" dirty="0">
                <a:solidFill>
                  <a:schemeClr val="tx1"/>
                </a:solidFill>
                <a:latin typeface="Times New Roman" panose="02020603050405020304" pitchFamily="18" charset="0"/>
                <a:ea typeface="Times New Roman" panose="02020603050405020304" pitchFamily="18" charset="0"/>
              </a:rPr>
              <a:t> </a:t>
            </a:r>
            <a:r>
              <a:rPr lang="en-US" sz="2000" b="1" i="1" dirty="0" err="1">
                <a:solidFill>
                  <a:schemeClr val="tx1"/>
                </a:solidFill>
                <a:latin typeface="Times New Roman" panose="02020603050405020304" pitchFamily="18" charset="0"/>
                <a:ea typeface="Times New Roman" panose="02020603050405020304" pitchFamily="18" charset="0"/>
              </a:rPr>
              <a:t>thơ</a:t>
            </a:r>
            <a:r>
              <a:rPr lang="en-US" sz="2000" b="1" i="1" dirty="0">
                <a:solidFill>
                  <a:schemeClr val="tx1"/>
                </a:solidFill>
                <a:latin typeface="Times New Roman" panose="02020603050405020304" pitchFamily="18" charset="0"/>
                <a:ea typeface="Times New Roman" panose="02020603050405020304" pitchFamily="18" charset="0"/>
              </a:rPr>
              <a:t> 25, 26, 47 </a:t>
            </a:r>
            <a:r>
              <a:rPr lang="en-US" sz="2000" b="1" i="1" dirty="0" err="1">
                <a:solidFill>
                  <a:schemeClr val="tx1"/>
                </a:solidFill>
                <a:latin typeface="Times New Roman" panose="02020603050405020304" pitchFamily="18" charset="0"/>
                <a:ea typeface="Times New Roman" panose="02020603050405020304" pitchFamily="18" charset="0"/>
              </a:rPr>
              <a:t>lại</a:t>
            </a:r>
            <a:r>
              <a:rPr lang="en-US" sz="2000" b="1" i="1" dirty="0">
                <a:solidFill>
                  <a:schemeClr val="tx1"/>
                </a:solidFill>
                <a:latin typeface="Times New Roman" panose="02020603050405020304" pitchFamily="18" charset="0"/>
                <a:ea typeface="Times New Roman" panose="02020603050405020304" pitchFamily="18" charset="0"/>
              </a:rPr>
              <a:t> </a:t>
            </a:r>
            <a:r>
              <a:rPr lang="en-US" sz="2000" b="1" i="1" dirty="0" err="1">
                <a:solidFill>
                  <a:schemeClr val="tx1"/>
                </a:solidFill>
                <a:latin typeface="Times New Roman" panose="02020603050405020304" pitchFamily="18" charset="0"/>
                <a:ea typeface="Times New Roman" panose="02020603050405020304" pitchFamily="18" charset="0"/>
              </a:rPr>
              <a:t>được</a:t>
            </a:r>
            <a:r>
              <a:rPr lang="en-US" sz="2000" b="1" i="1" dirty="0">
                <a:solidFill>
                  <a:schemeClr val="tx1"/>
                </a:solidFill>
                <a:latin typeface="Times New Roman" panose="02020603050405020304" pitchFamily="18" charset="0"/>
                <a:ea typeface="Times New Roman" panose="02020603050405020304" pitchFamily="18" charset="0"/>
              </a:rPr>
              <a:t> </a:t>
            </a:r>
            <a:r>
              <a:rPr lang="en-US" sz="2000" b="1" i="1" dirty="0" err="1">
                <a:solidFill>
                  <a:schemeClr val="tx1"/>
                </a:solidFill>
                <a:latin typeface="Times New Roman" panose="02020603050405020304" pitchFamily="18" charset="0"/>
                <a:ea typeface="Times New Roman" panose="02020603050405020304" pitchFamily="18" charset="0"/>
              </a:rPr>
              <a:t>tách</a:t>
            </a:r>
            <a:r>
              <a:rPr lang="en-US" sz="2000" b="1" i="1" dirty="0">
                <a:solidFill>
                  <a:schemeClr val="tx1"/>
                </a:solidFill>
                <a:latin typeface="Times New Roman" panose="02020603050405020304" pitchFamily="18" charset="0"/>
                <a:ea typeface="Times New Roman" panose="02020603050405020304" pitchFamily="18" charset="0"/>
              </a:rPr>
              <a:t> </a:t>
            </a:r>
            <a:r>
              <a:rPr lang="en-US" sz="2000" b="1" i="1" dirty="0" err="1">
                <a:solidFill>
                  <a:schemeClr val="tx1"/>
                </a:solidFill>
                <a:latin typeface="Times New Roman" panose="02020603050405020304" pitchFamily="18" charset="0"/>
                <a:ea typeface="Times New Roman" panose="02020603050405020304" pitchFamily="18" charset="0"/>
              </a:rPr>
              <a:t>ra</a:t>
            </a:r>
            <a:r>
              <a:rPr lang="en-US" sz="2000" b="1" i="1" dirty="0">
                <a:solidFill>
                  <a:schemeClr val="tx1"/>
                </a:solidFill>
                <a:latin typeface="Times New Roman" panose="02020603050405020304" pitchFamily="18" charset="0"/>
                <a:ea typeface="Times New Roman" panose="02020603050405020304" pitchFamily="18" charset="0"/>
              </a:rPr>
              <a:t> </a:t>
            </a:r>
            <a:r>
              <a:rPr lang="en-US" sz="2000" b="1" i="1" dirty="0" err="1">
                <a:solidFill>
                  <a:schemeClr val="tx1"/>
                </a:solidFill>
                <a:latin typeface="Times New Roman" panose="02020603050405020304" pitchFamily="18" charset="0"/>
                <a:ea typeface="Times New Roman" panose="02020603050405020304" pitchFamily="18" charset="0"/>
              </a:rPr>
              <a:t>thành</a:t>
            </a:r>
            <a:r>
              <a:rPr lang="en-US" sz="2000" b="1" i="1" dirty="0">
                <a:solidFill>
                  <a:schemeClr val="tx1"/>
                </a:solidFill>
                <a:latin typeface="Times New Roman" panose="02020603050405020304" pitchFamily="18" charset="0"/>
                <a:ea typeface="Times New Roman" panose="02020603050405020304" pitchFamily="18" charset="0"/>
              </a:rPr>
              <a:t> </a:t>
            </a:r>
            <a:r>
              <a:rPr lang="en-US" sz="2000" b="1" i="1" dirty="0" err="1">
                <a:solidFill>
                  <a:schemeClr val="tx1"/>
                </a:solidFill>
                <a:latin typeface="Times New Roman" panose="02020603050405020304" pitchFamily="18" charset="0"/>
                <a:ea typeface="Times New Roman" panose="02020603050405020304" pitchFamily="18" charset="0"/>
              </a:rPr>
              <a:t>những</a:t>
            </a:r>
            <a:r>
              <a:rPr lang="en-US" sz="2000" b="1" i="1" dirty="0">
                <a:solidFill>
                  <a:schemeClr val="tx1"/>
                </a:solidFill>
                <a:latin typeface="Times New Roman" panose="02020603050405020304" pitchFamily="18" charset="0"/>
                <a:ea typeface="Times New Roman" panose="02020603050405020304" pitchFamily="18" charset="0"/>
              </a:rPr>
              <a:t> </a:t>
            </a:r>
            <a:r>
              <a:rPr lang="en-US" sz="2000" b="1" i="1" dirty="0" err="1">
                <a:solidFill>
                  <a:schemeClr val="tx1"/>
                </a:solidFill>
                <a:latin typeface="Times New Roman" panose="02020603050405020304" pitchFamily="18" charset="0"/>
                <a:ea typeface="Times New Roman" panose="02020603050405020304" pitchFamily="18" charset="0"/>
              </a:rPr>
              <a:t>khổ</a:t>
            </a:r>
            <a:r>
              <a:rPr lang="en-US" sz="2000" b="1" i="1" dirty="0">
                <a:solidFill>
                  <a:schemeClr val="tx1"/>
                </a:solidFill>
                <a:latin typeface="Times New Roman" panose="02020603050405020304" pitchFamily="18" charset="0"/>
                <a:ea typeface="Times New Roman" panose="02020603050405020304" pitchFamily="18" charset="0"/>
              </a:rPr>
              <a:t> </a:t>
            </a:r>
            <a:r>
              <a:rPr lang="en-US" sz="2000" b="1" i="1" dirty="0" err="1">
                <a:solidFill>
                  <a:schemeClr val="tx1"/>
                </a:solidFill>
                <a:latin typeface="Times New Roman" panose="02020603050405020304" pitchFamily="18" charset="0"/>
                <a:ea typeface="Times New Roman" panose="02020603050405020304" pitchFamily="18" charset="0"/>
              </a:rPr>
              <a:t>thơ</a:t>
            </a:r>
            <a:r>
              <a:rPr lang="en-US" sz="2000" b="1" i="1" dirty="0">
                <a:solidFill>
                  <a:schemeClr val="tx1"/>
                </a:solidFill>
                <a:latin typeface="Times New Roman" panose="02020603050405020304" pitchFamily="18" charset="0"/>
                <a:ea typeface="Times New Roman" panose="02020603050405020304" pitchFamily="18" charset="0"/>
              </a:rPr>
              <a:t> </a:t>
            </a:r>
            <a:r>
              <a:rPr lang="en-US" sz="2000" b="1" i="1" dirty="0" err="1">
                <a:solidFill>
                  <a:schemeClr val="tx1"/>
                </a:solidFill>
                <a:latin typeface="Times New Roman" panose="02020603050405020304" pitchFamily="18" charset="0"/>
                <a:ea typeface="Times New Roman" panose="02020603050405020304" pitchFamily="18" charset="0"/>
              </a:rPr>
              <a:t>riêng</a:t>
            </a:r>
            <a:r>
              <a:rPr lang="en-US" sz="2000" b="1" i="1" dirty="0">
                <a:solidFill>
                  <a:schemeClr val="tx1"/>
                </a:solidFill>
                <a:latin typeface="Times New Roman" panose="02020603050405020304" pitchFamily="18" charset="0"/>
                <a:ea typeface="Times New Roman" panose="02020603050405020304" pitchFamily="18" charset="0"/>
              </a:rPr>
              <a:t>?</a:t>
            </a:r>
            <a:endParaRPr lang="en-US" sz="2000" b="1" dirty="0">
              <a:solidFill>
                <a:schemeClr val="tx1"/>
              </a:solidFill>
              <a:latin typeface="Times New Roman" panose="02020603050405020304" pitchFamily="18" charset="0"/>
              <a:ea typeface="Times New Roman" panose="02020603050405020304" pitchFamily="18" charset="0"/>
            </a:endParaRPr>
          </a:p>
          <a:p>
            <a:pPr marL="457200" marR="30480" algn="just">
              <a:lnSpc>
                <a:spcPct val="115000"/>
              </a:lnSpc>
              <a:spcAft>
                <a:spcPts val="1200"/>
              </a:spcAft>
            </a:pPr>
            <a:r>
              <a:rPr lang="en-US" sz="2000" b="1" i="1" dirty="0">
                <a:solidFill>
                  <a:schemeClr val="tx1"/>
                </a:solidFill>
                <a:latin typeface="Times New Roman" panose="02020603050405020304" pitchFamily="18" charset="0"/>
                <a:ea typeface="Times New Roman" panose="02020603050405020304" pitchFamily="18" charset="0"/>
              </a:rPr>
              <a:t>“Ra </a:t>
            </a:r>
            <a:r>
              <a:rPr lang="en-US" sz="2000" b="1" i="1" dirty="0" err="1">
                <a:solidFill>
                  <a:schemeClr val="tx1"/>
                </a:solidFill>
                <a:latin typeface="Times New Roman" panose="02020603050405020304" pitchFamily="18" charset="0"/>
                <a:ea typeface="Times New Roman" panose="02020603050405020304" pitchFamily="18" charset="0"/>
              </a:rPr>
              <a:t>thế</a:t>
            </a:r>
            <a:endParaRPr lang="en-US" sz="2000" b="1" dirty="0">
              <a:solidFill>
                <a:schemeClr val="tx1"/>
              </a:solidFill>
              <a:latin typeface="Times New Roman" panose="02020603050405020304" pitchFamily="18" charset="0"/>
              <a:ea typeface="Times New Roman" panose="02020603050405020304" pitchFamily="18" charset="0"/>
            </a:endParaRPr>
          </a:p>
          <a:p>
            <a:pPr marL="457200" marR="30480" algn="just">
              <a:lnSpc>
                <a:spcPct val="115000"/>
              </a:lnSpc>
              <a:spcAft>
                <a:spcPts val="1200"/>
              </a:spcAft>
            </a:pPr>
            <a:r>
              <a:rPr lang="en-US" sz="2000" b="1" i="1" dirty="0" err="1">
                <a:solidFill>
                  <a:schemeClr val="tx1"/>
                </a:solidFill>
                <a:latin typeface="Times New Roman" panose="02020603050405020304" pitchFamily="18" charset="0"/>
                <a:ea typeface="Times New Roman" panose="02020603050405020304" pitchFamily="18" charset="0"/>
              </a:rPr>
              <a:t>Lượm</a:t>
            </a:r>
            <a:r>
              <a:rPr lang="en-US" sz="2000" b="1" i="1" dirty="0">
                <a:solidFill>
                  <a:schemeClr val="tx1"/>
                </a:solidFill>
                <a:latin typeface="Times New Roman" panose="02020603050405020304" pitchFamily="18" charset="0"/>
                <a:ea typeface="Times New Roman" panose="02020603050405020304" pitchFamily="18" charset="0"/>
              </a:rPr>
              <a:t> </a:t>
            </a:r>
            <a:r>
              <a:rPr lang="en-US" sz="2000" b="1" i="1" dirty="0" err="1">
                <a:solidFill>
                  <a:schemeClr val="tx1"/>
                </a:solidFill>
                <a:latin typeface="Times New Roman" panose="02020603050405020304" pitchFamily="18" charset="0"/>
                <a:ea typeface="Times New Roman" panose="02020603050405020304" pitchFamily="18" charset="0"/>
              </a:rPr>
              <a:t>ơi</a:t>
            </a:r>
            <a:r>
              <a:rPr lang="en-US" sz="2000" b="1" i="1" dirty="0">
                <a:solidFill>
                  <a:schemeClr val="tx1"/>
                </a:solidFill>
                <a:latin typeface="Times New Roman" panose="02020603050405020304" pitchFamily="18" charset="0"/>
                <a:ea typeface="Times New Roman" panose="02020603050405020304" pitchFamily="18" charset="0"/>
              </a:rPr>
              <a:t>”</a:t>
            </a:r>
            <a:endParaRPr lang="en-US" sz="2000" b="1" dirty="0">
              <a:solidFill>
                <a:schemeClr val="tx1"/>
              </a:solidFill>
              <a:latin typeface="Times New Roman" panose="02020603050405020304" pitchFamily="18" charset="0"/>
              <a:ea typeface="Times New Roman" panose="02020603050405020304" pitchFamily="18" charset="0"/>
            </a:endParaRPr>
          </a:p>
          <a:p>
            <a:pPr marR="30480" algn="just">
              <a:lnSpc>
                <a:spcPct val="115000"/>
              </a:lnSpc>
              <a:spcAft>
                <a:spcPts val="1200"/>
              </a:spcAft>
            </a:pPr>
            <a:r>
              <a:rPr lang="en-US" sz="2000" b="1" dirty="0" err="1">
                <a:solidFill>
                  <a:schemeClr val="tx1"/>
                </a:solidFill>
                <a:latin typeface="Times New Roman" panose="02020603050405020304" pitchFamily="18" charset="0"/>
                <a:ea typeface="Times New Roman" panose="02020603050405020304" pitchFamily="18" charset="0"/>
              </a:rPr>
              <a:t>Và</a:t>
            </a:r>
            <a:r>
              <a:rPr lang="en-US" sz="2000" b="1" i="1" dirty="0">
                <a:solidFill>
                  <a:schemeClr val="tx1"/>
                </a:solidFill>
                <a:latin typeface="Times New Roman" panose="02020603050405020304" pitchFamily="18" charset="0"/>
                <a:ea typeface="Times New Roman" panose="02020603050405020304" pitchFamily="18" charset="0"/>
              </a:rPr>
              <a:t> “</a:t>
            </a:r>
            <a:r>
              <a:rPr lang="en-US" sz="2000" b="1" i="1" dirty="0" err="1">
                <a:solidFill>
                  <a:schemeClr val="tx1"/>
                </a:solidFill>
                <a:latin typeface="Times New Roman" panose="02020603050405020304" pitchFamily="18" charset="0"/>
                <a:ea typeface="Times New Roman" panose="02020603050405020304" pitchFamily="18" charset="0"/>
              </a:rPr>
              <a:t>Lượm</a:t>
            </a:r>
            <a:r>
              <a:rPr lang="en-US" sz="2000" b="1" i="1" dirty="0">
                <a:solidFill>
                  <a:schemeClr val="tx1"/>
                </a:solidFill>
                <a:latin typeface="Times New Roman" panose="02020603050405020304" pitchFamily="18" charset="0"/>
                <a:ea typeface="Times New Roman" panose="02020603050405020304" pitchFamily="18" charset="0"/>
              </a:rPr>
              <a:t> </a:t>
            </a:r>
            <a:r>
              <a:rPr lang="en-US" sz="2000" b="1" i="1" dirty="0" err="1">
                <a:solidFill>
                  <a:schemeClr val="tx1"/>
                </a:solidFill>
                <a:latin typeface="Times New Roman" panose="02020603050405020304" pitchFamily="18" charset="0"/>
                <a:ea typeface="Times New Roman" panose="02020603050405020304" pitchFamily="18" charset="0"/>
              </a:rPr>
              <a:t>ơi</a:t>
            </a:r>
            <a:r>
              <a:rPr lang="en-US" sz="2000" b="1" i="1" dirty="0">
                <a:solidFill>
                  <a:schemeClr val="tx1"/>
                </a:solidFill>
                <a:latin typeface="Times New Roman" panose="02020603050405020304" pitchFamily="18" charset="0"/>
                <a:ea typeface="Times New Roman" panose="02020603050405020304" pitchFamily="18" charset="0"/>
              </a:rPr>
              <a:t>, </a:t>
            </a:r>
            <a:r>
              <a:rPr lang="en-US" sz="2000" b="1" i="1" dirty="0" err="1">
                <a:solidFill>
                  <a:schemeClr val="tx1"/>
                </a:solidFill>
                <a:latin typeface="Times New Roman" panose="02020603050405020304" pitchFamily="18" charset="0"/>
                <a:ea typeface="Times New Roman" panose="02020603050405020304" pitchFamily="18" charset="0"/>
              </a:rPr>
              <a:t>còn</a:t>
            </a:r>
            <a:r>
              <a:rPr lang="en-US" sz="2000" b="1" i="1" dirty="0">
                <a:solidFill>
                  <a:schemeClr val="tx1"/>
                </a:solidFill>
                <a:latin typeface="Times New Roman" panose="02020603050405020304" pitchFamily="18" charset="0"/>
                <a:ea typeface="Times New Roman" panose="02020603050405020304" pitchFamily="18" charset="0"/>
              </a:rPr>
              <a:t> </a:t>
            </a:r>
            <a:r>
              <a:rPr lang="en-US" sz="2000" b="1" i="1" dirty="0" err="1">
                <a:solidFill>
                  <a:schemeClr val="tx1"/>
                </a:solidFill>
                <a:latin typeface="Times New Roman" panose="02020603050405020304" pitchFamily="18" charset="0"/>
                <a:ea typeface="Times New Roman" panose="02020603050405020304" pitchFamily="18" charset="0"/>
              </a:rPr>
              <a:t>không</a:t>
            </a:r>
            <a:r>
              <a:rPr lang="en-US" sz="2000" b="1" i="1" dirty="0">
                <a:solidFill>
                  <a:schemeClr val="tx1"/>
                </a:solidFill>
                <a:latin typeface="Times New Roman" panose="02020603050405020304" pitchFamily="18" charset="0"/>
                <a:ea typeface="Times New Roman" panose="02020603050405020304" pitchFamily="18" charset="0"/>
              </a:rPr>
              <a:t>?”</a:t>
            </a:r>
            <a:endParaRPr lang="en-US" sz="2000" b="1" dirty="0">
              <a:solidFill>
                <a:schemeClr val="tx1"/>
              </a:solidFill>
              <a:effectLst/>
              <a:latin typeface="Times New Roman" panose="02020603050405020304" pitchFamily="18" charset="0"/>
              <a:ea typeface="Times New Roman" panose="02020603050405020304" pitchFamily="18" charset="0"/>
            </a:endParaRPr>
          </a:p>
        </p:txBody>
      </p:sp>
      <p:sp>
        <p:nvSpPr>
          <p:cNvPr id="23" name="Rounded Rectangular Callout 22"/>
          <p:cNvSpPr/>
          <p:nvPr/>
        </p:nvSpPr>
        <p:spPr>
          <a:xfrm>
            <a:off x="730764" y="2168016"/>
            <a:ext cx="3973971" cy="2000311"/>
          </a:xfrm>
          <a:prstGeom prst="wedgeRoundRectCallout">
            <a:avLst>
              <a:gd name="adj1" fmla="val 29308"/>
              <a:gd name="adj2" fmla="val 70556"/>
              <a:gd name="adj3" fmla="val 16667"/>
            </a:avLst>
          </a:prstGeom>
          <a:ln w="190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lnRef>
          <a:fillRef idx="1">
            <a:schemeClr val="lt1"/>
          </a:fillRef>
          <a:effectRef idx="0">
            <a:schemeClr val="dk1"/>
          </a:effectRef>
          <a:fontRef idx="minor">
            <a:schemeClr val="dk1"/>
          </a:fontRef>
        </p:style>
        <p:txBody>
          <a:bodyPr rtlCol="0" anchor="ctr"/>
          <a:lstStyle/>
          <a:p>
            <a:pPr marR="30480" algn="just">
              <a:lnSpc>
                <a:spcPct val="115000"/>
              </a:lnSpc>
              <a:spcAft>
                <a:spcPts val="1200"/>
              </a:spcAft>
            </a:pPr>
            <a:r>
              <a:rPr lang="en-US" sz="2000" b="1" i="1" dirty="0">
                <a:solidFill>
                  <a:srgbClr val="0D0D0D"/>
                </a:solidFill>
                <a:latin typeface="Times New Roman" panose="02020603050405020304" pitchFamily="18" charset="0"/>
                <a:ea typeface="Times New Roman" panose="02020603050405020304" pitchFamily="18" charset="0"/>
              </a:rPr>
              <a:t>3. </a:t>
            </a:r>
            <a:r>
              <a:rPr lang="en-US" sz="2000" b="1" i="1" dirty="0" err="1">
                <a:solidFill>
                  <a:srgbClr val="0D0D0D"/>
                </a:solidFill>
                <a:latin typeface="Times New Roman" panose="02020603050405020304" pitchFamily="18" charset="0"/>
                <a:ea typeface="Times New Roman" panose="02020603050405020304" pitchFamily="18" charset="0"/>
              </a:rPr>
              <a:t>Trong</a:t>
            </a:r>
            <a:r>
              <a:rPr lang="en-US" sz="2000" b="1" i="1" dirty="0">
                <a:solidFill>
                  <a:srgbClr val="0D0D0D"/>
                </a:solidFill>
                <a:latin typeface="Times New Roman" panose="02020603050405020304" pitchFamily="18" charset="0"/>
                <a:ea typeface="Times New Roman" panose="02020603050405020304" pitchFamily="18" charset="0"/>
              </a:rPr>
              <a:t> </a:t>
            </a:r>
            <a:r>
              <a:rPr lang="en-US" sz="2000" b="1" i="1" dirty="0" err="1">
                <a:solidFill>
                  <a:srgbClr val="0D0D0D"/>
                </a:solidFill>
                <a:latin typeface="Times New Roman" panose="02020603050405020304" pitchFamily="18" charset="0"/>
                <a:ea typeface="Times New Roman" panose="02020603050405020304" pitchFamily="18" charset="0"/>
              </a:rPr>
              <a:t>tác</a:t>
            </a:r>
            <a:r>
              <a:rPr lang="en-US" sz="2000" b="1" i="1" dirty="0">
                <a:solidFill>
                  <a:srgbClr val="0D0D0D"/>
                </a:solidFill>
                <a:latin typeface="Times New Roman" panose="02020603050405020304" pitchFamily="18" charset="0"/>
                <a:ea typeface="Times New Roman" panose="02020603050405020304" pitchFamily="18" charset="0"/>
              </a:rPr>
              <a:t> </a:t>
            </a:r>
            <a:r>
              <a:rPr lang="en-US" sz="2000" b="1" i="1" dirty="0" err="1">
                <a:solidFill>
                  <a:srgbClr val="0D0D0D"/>
                </a:solidFill>
                <a:latin typeface="Times New Roman" panose="02020603050405020304" pitchFamily="18" charset="0"/>
                <a:ea typeface="Times New Roman" panose="02020603050405020304" pitchFamily="18" charset="0"/>
              </a:rPr>
              <a:t>phẩm</a:t>
            </a:r>
            <a:r>
              <a:rPr lang="en-US" sz="2000" b="1" i="1" dirty="0">
                <a:solidFill>
                  <a:srgbClr val="0D0D0D"/>
                </a:solidFill>
                <a:latin typeface="Times New Roman" panose="02020603050405020304" pitchFamily="18" charset="0"/>
                <a:ea typeface="Times New Roman" panose="02020603050405020304" pitchFamily="18" charset="0"/>
              </a:rPr>
              <a:t>, </a:t>
            </a:r>
            <a:r>
              <a:rPr lang="en-US" sz="2000" b="1" i="1" dirty="0" err="1">
                <a:solidFill>
                  <a:srgbClr val="0D0D0D"/>
                </a:solidFill>
                <a:latin typeface="Times New Roman" panose="02020603050405020304" pitchFamily="18" charset="0"/>
                <a:ea typeface="Times New Roman" panose="02020603050405020304" pitchFamily="18" charset="0"/>
              </a:rPr>
              <a:t>tác</a:t>
            </a:r>
            <a:r>
              <a:rPr lang="en-US" sz="2000" b="1" i="1" dirty="0">
                <a:solidFill>
                  <a:srgbClr val="0D0D0D"/>
                </a:solidFill>
                <a:latin typeface="Times New Roman" panose="02020603050405020304" pitchFamily="18" charset="0"/>
                <a:ea typeface="Times New Roman" panose="02020603050405020304" pitchFamily="18" charset="0"/>
              </a:rPr>
              <a:t> </a:t>
            </a:r>
            <a:r>
              <a:rPr lang="en-US" sz="2000" b="1" i="1" dirty="0" err="1">
                <a:solidFill>
                  <a:srgbClr val="0D0D0D"/>
                </a:solidFill>
                <a:latin typeface="Times New Roman" panose="02020603050405020304" pitchFamily="18" charset="0"/>
                <a:ea typeface="Times New Roman" panose="02020603050405020304" pitchFamily="18" charset="0"/>
              </a:rPr>
              <a:t>giả</a:t>
            </a:r>
            <a:r>
              <a:rPr lang="en-US" sz="2000" b="1" i="1" dirty="0">
                <a:solidFill>
                  <a:srgbClr val="0D0D0D"/>
                </a:solidFill>
                <a:latin typeface="Times New Roman" panose="02020603050405020304" pitchFamily="18" charset="0"/>
                <a:ea typeface="Times New Roman" panose="02020603050405020304" pitchFamily="18" charset="0"/>
              </a:rPr>
              <a:t> g</a:t>
            </a:r>
            <a:r>
              <a:rPr lang="vi-VN" sz="2000" b="1" i="1" dirty="0">
                <a:solidFill>
                  <a:srgbClr val="363636"/>
                </a:solidFill>
                <a:latin typeface="Times New Roman" panose="02020603050405020304" pitchFamily="18" charset="0"/>
                <a:ea typeface="Times New Roman" panose="02020603050405020304" pitchFamily="18" charset="0"/>
              </a:rPr>
              <a:t>ọi Lượm bằng nhiều từ ngữ xưng hô khác nhau. Hãy tìm và cho biết mỗi từ ngữ đó thể hiện thái độ và tình cảm gì?</a:t>
            </a:r>
            <a:endParaRPr lang="en-US" b="1" dirty="0">
              <a:latin typeface="Times New Roman" panose="02020603050405020304" pitchFamily="18" charset="0"/>
              <a:ea typeface="Times New Roman" panose="02020603050405020304" pitchFamily="18" charset="0"/>
            </a:endParaRPr>
          </a:p>
        </p:txBody>
      </p:sp>
      <p:sp>
        <p:nvSpPr>
          <p:cNvPr id="24" name="Rounded Rectangular Callout 23"/>
          <p:cNvSpPr/>
          <p:nvPr/>
        </p:nvSpPr>
        <p:spPr>
          <a:xfrm>
            <a:off x="7497287" y="4649802"/>
            <a:ext cx="3717003" cy="1652623"/>
          </a:xfrm>
          <a:prstGeom prst="wedgeRoundRectCallout">
            <a:avLst>
              <a:gd name="adj1" fmla="val -66461"/>
              <a:gd name="adj2" fmla="val 2981"/>
              <a:gd name="adj3" fmla="val 16667"/>
            </a:avLst>
          </a:prstGeom>
          <a:ln w="190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lnRef>
          <a:fillRef idx="1">
            <a:schemeClr val="lt1"/>
          </a:fillRef>
          <a:effectRef idx="0">
            <a:schemeClr val="dk1"/>
          </a:effectRef>
          <a:fontRef idx="minor">
            <a:schemeClr val="dk1"/>
          </a:fontRef>
        </p:style>
        <p:txBody>
          <a:bodyPr rtlCol="0" anchor="ctr"/>
          <a:lstStyle/>
          <a:p>
            <a:pPr marR="30480" algn="just">
              <a:lnSpc>
                <a:spcPct val="115000"/>
              </a:lnSpc>
              <a:spcAft>
                <a:spcPts val="1200"/>
              </a:spcAft>
            </a:pPr>
            <a:r>
              <a:rPr lang="en-US" sz="2000" b="1" i="1" dirty="0">
                <a:solidFill>
                  <a:srgbClr val="0D0D0D"/>
                </a:solidFill>
                <a:latin typeface="Times New Roman" panose="02020603050405020304" pitchFamily="18" charset="0"/>
                <a:ea typeface="Times New Roman" panose="02020603050405020304" pitchFamily="18" charset="0"/>
              </a:rPr>
              <a:t>1. Qua </a:t>
            </a:r>
            <a:r>
              <a:rPr lang="en-US" sz="2000" b="1" i="1" dirty="0" err="1">
                <a:solidFill>
                  <a:srgbClr val="0D0D0D"/>
                </a:solidFill>
                <a:latin typeface="Times New Roman" panose="02020603050405020304" pitchFamily="18" charset="0"/>
                <a:ea typeface="Times New Roman" panose="02020603050405020304" pitchFamily="18" charset="0"/>
              </a:rPr>
              <a:t>miêu</a:t>
            </a:r>
            <a:r>
              <a:rPr lang="en-US" sz="2000" b="1" i="1" dirty="0">
                <a:solidFill>
                  <a:srgbClr val="0D0D0D"/>
                </a:solidFill>
                <a:latin typeface="Times New Roman" panose="02020603050405020304" pitchFamily="18" charset="0"/>
                <a:ea typeface="Times New Roman" panose="02020603050405020304" pitchFamily="18" charset="0"/>
              </a:rPr>
              <a:t> </a:t>
            </a:r>
            <a:r>
              <a:rPr lang="en-US" sz="2000" b="1" i="1" dirty="0" err="1">
                <a:solidFill>
                  <a:srgbClr val="0D0D0D"/>
                </a:solidFill>
                <a:latin typeface="Times New Roman" panose="02020603050405020304" pitchFamily="18" charset="0"/>
                <a:ea typeface="Times New Roman" panose="02020603050405020304" pitchFamily="18" charset="0"/>
              </a:rPr>
              <a:t>tả</a:t>
            </a:r>
            <a:r>
              <a:rPr lang="en-US" sz="2000" b="1" i="1" dirty="0">
                <a:solidFill>
                  <a:srgbClr val="0D0D0D"/>
                </a:solidFill>
                <a:latin typeface="Times New Roman" panose="02020603050405020304" pitchFamily="18" charset="0"/>
                <a:ea typeface="Times New Roman" panose="02020603050405020304" pitchFamily="18" charset="0"/>
              </a:rPr>
              <a:t> </a:t>
            </a:r>
            <a:r>
              <a:rPr lang="en-US" sz="2000" b="1" i="1" dirty="0" err="1">
                <a:solidFill>
                  <a:srgbClr val="0D0D0D"/>
                </a:solidFill>
                <a:latin typeface="Times New Roman" panose="02020603050405020304" pitchFamily="18" charset="0"/>
                <a:ea typeface="Times New Roman" panose="02020603050405020304" pitchFamily="18" charset="0"/>
              </a:rPr>
              <a:t>bức</a:t>
            </a:r>
            <a:r>
              <a:rPr lang="en-US" sz="2000" b="1" i="1" dirty="0">
                <a:solidFill>
                  <a:srgbClr val="0D0D0D"/>
                </a:solidFill>
                <a:latin typeface="Times New Roman" panose="02020603050405020304" pitchFamily="18" charset="0"/>
                <a:ea typeface="Times New Roman" panose="02020603050405020304" pitchFamily="18" charset="0"/>
              </a:rPr>
              <a:t> </a:t>
            </a:r>
            <a:r>
              <a:rPr lang="en-US" sz="2000" b="1" i="1" dirty="0" err="1">
                <a:solidFill>
                  <a:srgbClr val="0D0D0D"/>
                </a:solidFill>
                <a:latin typeface="Times New Roman" panose="02020603050405020304" pitchFamily="18" charset="0"/>
                <a:ea typeface="Times New Roman" panose="02020603050405020304" pitchFamily="18" charset="0"/>
              </a:rPr>
              <a:t>chân</a:t>
            </a:r>
            <a:r>
              <a:rPr lang="en-US" sz="2000" b="1" i="1" dirty="0">
                <a:solidFill>
                  <a:srgbClr val="0D0D0D"/>
                </a:solidFill>
                <a:latin typeface="Times New Roman" panose="02020603050405020304" pitchFamily="18" charset="0"/>
                <a:ea typeface="Times New Roman" panose="02020603050405020304" pitchFamily="18" charset="0"/>
              </a:rPr>
              <a:t> dung </a:t>
            </a:r>
            <a:r>
              <a:rPr lang="en-US" sz="2000" b="1" i="1" dirty="0" err="1">
                <a:solidFill>
                  <a:srgbClr val="0D0D0D"/>
                </a:solidFill>
                <a:latin typeface="Times New Roman" panose="02020603050405020304" pitchFamily="18" charset="0"/>
                <a:ea typeface="Times New Roman" panose="02020603050405020304" pitchFamily="18" charset="0"/>
              </a:rPr>
              <a:t>của</a:t>
            </a:r>
            <a:r>
              <a:rPr lang="en-US" sz="2000" b="1" i="1" dirty="0">
                <a:solidFill>
                  <a:srgbClr val="0D0D0D"/>
                </a:solidFill>
                <a:latin typeface="Times New Roman" panose="02020603050405020304" pitchFamily="18" charset="0"/>
                <a:ea typeface="Times New Roman" panose="02020603050405020304" pitchFamily="18" charset="0"/>
              </a:rPr>
              <a:t> </a:t>
            </a:r>
            <a:r>
              <a:rPr lang="en-US" sz="2000" b="1" i="1" dirty="0" err="1">
                <a:solidFill>
                  <a:srgbClr val="0D0D0D"/>
                </a:solidFill>
                <a:latin typeface="Times New Roman" panose="02020603050405020304" pitchFamily="18" charset="0"/>
                <a:ea typeface="Times New Roman" panose="02020603050405020304" pitchFamily="18" charset="0"/>
              </a:rPr>
              <a:t>Lượm</a:t>
            </a:r>
            <a:r>
              <a:rPr lang="en-US" sz="2000" b="1" i="1" dirty="0">
                <a:solidFill>
                  <a:srgbClr val="0D0D0D"/>
                </a:solidFill>
                <a:latin typeface="Times New Roman" panose="02020603050405020304" pitchFamily="18" charset="0"/>
                <a:ea typeface="Times New Roman" panose="02020603050405020304" pitchFamily="18" charset="0"/>
              </a:rPr>
              <a:t> ở 5 </a:t>
            </a:r>
            <a:r>
              <a:rPr lang="en-US" sz="2000" b="1" i="1" dirty="0" err="1">
                <a:solidFill>
                  <a:srgbClr val="0D0D0D"/>
                </a:solidFill>
                <a:latin typeface="Times New Roman" panose="02020603050405020304" pitchFamily="18" charset="0"/>
                <a:ea typeface="Times New Roman" panose="02020603050405020304" pitchFamily="18" charset="0"/>
              </a:rPr>
              <a:t>khổ</a:t>
            </a:r>
            <a:r>
              <a:rPr lang="en-US" sz="2000" b="1" i="1" dirty="0">
                <a:solidFill>
                  <a:srgbClr val="0D0D0D"/>
                </a:solidFill>
                <a:latin typeface="Times New Roman" panose="02020603050405020304" pitchFamily="18" charset="0"/>
                <a:ea typeface="Times New Roman" panose="02020603050405020304" pitchFamily="18" charset="0"/>
              </a:rPr>
              <a:t> </a:t>
            </a:r>
            <a:r>
              <a:rPr lang="en-US" sz="2000" b="1" i="1" dirty="0" err="1">
                <a:solidFill>
                  <a:srgbClr val="0D0D0D"/>
                </a:solidFill>
                <a:latin typeface="Times New Roman" panose="02020603050405020304" pitchFamily="18" charset="0"/>
                <a:ea typeface="Times New Roman" panose="02020603050405020304" pitchFamily="18" charset="0"/>
              </a:rPr>
              <a:t>thơ</a:t>
            </a:r>
            <a:r>
              <a:rPr lang="en-US" sz="2000" b="1" i="1" dirty="0">
                <a:solidFill>
                  <a:srgbClr val="0D0D0D"/>
                </a:solidFill>
                <a:latin typeface="Times New Roman" panose="02020603050405020304" pitchFamily="18" charset="0"/>
                <a:ea typeface="Times New Roman" panose="02020603050405020304" pitchFamily="18" charset="0"/>
              </a:rPr>
              <a:t> </a:t>
            </a:r>
            <a:r>
              <a:rPr lang="en-US" sz="2000" b="1" i="1" dirty="0" err="1">
                <a:solidFill>
                  <a:srgbClr val="0D0D0D"/>
                </a:solidFill>
                <a:latin typeface="Times New Roman" panose="02020603050405020304" pitchFamily="18" charset="0"/>
                <a:ea typeface="Times New Roman" panose="02020603050405020304" pitchFamily="18" charset="0"/>
              </a:rPr>
              <a:t>đầu</a:t>
            </a:r>
            <a:r>
              <a:rPr lang="en-US" sz="2000" b="1" i="1" dirty="0">
                <a:solidFill>
                  <a:srgbClr val="0D0D0D"/>
                </a:solidFill>
                <a:latin typeface="Times New Roman" panose="02020603050405020304" pitchFamily="18" charset="0"/>
                <a:ea typeface="Times New Roman" panose="02020603050405020304" pitchFamily="18" charset="0"/>
              </a:rPr>
              <a:t>, </a:t>
            </a:r>
            <a:r>
              <a:rPr lang="en-US" sz="2000" b="1" i="1" dirty="0" err="1">
                <a:solidFill>
                  <a:srgbClr val="0D0D0D"/>
                </a:solidFill>
                <a:latin typeface="Times New Roman" panose="02020603050405020304" pitchFamily="18" charset="0"/>
                <a:ea typeface="Times New Roman" panose="02020603050405020304" pitchFamily="18" charset="0"/>
              </a:rPr>
              <a:t>tác</a:t>
            </a:r>
            <a:r>
              <a:rPr lang="en-US" sz="2000" b="1" i="1" dirty="0">
                <a:solidFill>
                  <a:srgbClr val="0D0D0D"/>
                </a:solidFill>
                <a:latin typeface="Times New Roman" panose="02020603050405020304" pitchFamily="18" charset="0"/>
                <a:ea typeface="Times New Roman" panose="02020603050405020304" pitchFamily="18" charset="0"/>
              </a:rPr>
              <a:t> </a:t>
            </a:r>
            <a:r>
              <a:rPr lang="en-US" sz="2000" b="1" i="1" dirty="0" err="1">
                <a:solidFill>
                  <a:srgbClr val="0D0D0D"/>
                </a:solidFill>
                <a:latin typeface="Times New Roman" panose="02020603050405020304" pitchFamily="18" charset="0"/>
                <a:ea typeface="Times New Roman" panose="02020603050405020304" pitchFamily="18" charset="0"/>
              </a:rPr>
              <a:t>giả</a:t>
            </a:r>
            <a:r>
              <a:rPr lang="en-US" sz="2000" b="1" i="1" dirty="0">
                <a:solidFill>
                  <a:srgbClr val="0D0D0D"/>
                </a:solidFill>
                <a:latin typeface="Times New Roman" panose="02020603050405020304" pitchFamily="18" charset="0"/>
                <a:ea typeface="Times New Roman" panose="02020603050405020304" pitchFamily="18" charset="0"/>
              </a:rPr>
              <a:t> </a:t>
            </a:r>
            <a:r>
              <a:rPr lang="en-US" sz="2000" b="1" i="1" dirty="0" err="1">
                <a:solidFill>
                  <a:srgbClr val="0D0D0D"/>
                </a:solidFill>
                <a:latin typeface="Times New Roman" panose="02020603050405020304" pitchFamily="18" charset="0"/>
                <a:ea typeface="Times New Roman" panose="02020603050405020304" pitchFamily="18" charset="0"/>
              </a:rPr>
              <a:t>gián</a:t>
            </a:r>
            <a:r>
              <a:rPr lang="en-US" sz="2000" b="1" i="1" dirty="0">
                <a:solidFill>
                  <a:srgbClr val="0D0D0D"/>
                </a:solidFill>
                <a:latin typeface="Times New Roman" panose="02020603050405020304" pitchFamily="18" charset="0"/>
                <a:ea typeface="Times New Roman" panose="02020603050405020304" pitchFamily="18" charset="0"/>
              </a:rPr>
              <a:t> </a:t>
            </a:r>
            <a:r>
              <a:rPr lang="en-US" sz="2000" b="1" i="1" dirty="0" err="1">
                <a:solidFill>
                  <a:srgbClr val="0D0D0D"/>
                </a:solidFill>
                <a:latin typeface="Times New Roman" panose="02020603050405020304" pitchFamily="18" charset="0"/>
                <a:ea typeface="Times New Roman" panose="02020603050405020304" pitchFamily="18" charset="0"/>
              </a:rPr>
              <a:t>tiếp</a:t>
            </a:r>
            <a:r>
              <a:rPr lang="en-US" sz="2000" b="1" i="1" dirty="0">
                <a:solidFill>
                  <a:srgbClr val="0D0D0D"/>
                </a:solidFill>
                <a:latin typeface="Times New Roman" panose="02020603050405020304" pitchFamily="18" charset="0"/>
                <a:ea typeface="Times New Roman" panose="02020603050405020304" pitchFamily="18" charset="0"/>
              </a:rPr>
              <a:t> </a:t>
            </a:r>
            <a:r>
              <a:rPr lang="en-US" sz="2000" b="1" i="1" dirty="0" err="1">
                <a:solidFill>
                  <a:srgbClr val="0D0D0D"/>
                </a:solidFill>
                <a:latin typeface="Times New Roman" panose="02020603050405020304" pitchFamily="18" charset="0"/>
                <a:ea typeface="Times New Roman" panose="02020603050405020304" pitchFamily="18" charset="0"/>
              </a:rPr>
              <a:t>bày</a:t>
            </a:r>
            <a:r>
              <a:rPr lang="en-US" sz="2000" b="1" i="1" dirty="0">
                <a:solidFill>
                  <a:srgbClr val="0D0D0D"/>
                </a:solidFill>
                <a:latin typeface="Times New Roman" panose="02020603050405020304" pitchFamily="18" charset="0"/>
                <a:ea typeface="Times New Roman" panose="02020603050405020304" pitchFamily="18" charset="0"/>
              </a:rPr>
              <a:t> </a:t>
            </a:r>
            <a:r>
              <a:rPr lang="en-US" sz="2000" b="1" i="1" dirty="0" err="1">
                <a:solidFill>
                  <a:srgbClr val="0D0D0D"/>
                </a:solidFill>
                <a:latin typeface="Times New Roman" panose="02020603050405020304" pitchFamily="18" charset="0"/>
                <a:ea typeface="Times New Roman" panose="02020603050405020304" pitchFamily="18" charset="0"/>
              </a:rPr>
              <a:t>tỏ</a:t>
            </a:r>
            <a:r>
              <a:rPr lang="en-US" sz="2000" b="1" i="1" dirty="0">
                <a:solidFill>
                  <a:srgbClr val="0D0D0D"/>
                </a:solidFill>
                <a:latin typeface="Times New Roman" panose="02020603050405020304" pitchFamily="18" charset="0"/>
                <a:ea typeface="Times New Roman" panose="02020603050405020304" pitchFamily="18" charset="0"/>
              </a:rPr>
              <a:t> </a:t>
            </a:r>
            <a:r>
              <a:rPr lang="en-US" sz="2000" b="1" i="1" dirty="0" err="1">
                <a:solidFill>
                  <a:srgbClr val="0D0D0D"/>
                </a:solidFill>
                <a:latin typeface="Times New Roman" panose="02020603050405020304" pitchFamily="18" charset="0"/>
                <a:ea typeface="Times New Roman" panose="02020603050405020304" pitchFamily="18" charset="0"/>
              </a:rPr>
              <a:t>tình</a:t>
            </a:r>
            <a:r>
              <a:rPr lang="en-US" sz="2000" b="1" i="1" dirty="0">
                <a:solidFill>
                  <a:srgbClr val="0D0D0D"/>
                </a:solidFill>
                <a:latin typeface="Times New Roman" panose="02020603050405020304" pitchFamily="18" charset="0"/>
                <a:ea typeface="Times New Roman" panose="02020603050405020304" pitchFamily="18" charset="0"/>
              </a:rPr>
              <a:t> </a:t>
            </a:r>
            <a:r>
              <a:rPr lang="en-US" sz="2000" b="1" i="1" dirty="0" err="1">
                <a:solidFill>
                  <a:srgbClr val="0D0D0D"/>
                </a:solidFill>
                <a:latin typeface="Times New Roman" panose="02020603050405020304" pitchFamily="18" charset="0"/>
                <a:ea typeface="Times New Roman" panose="02020603050405020304" pitchFamily="18" charset="0"/>
              </a:rPr>
              <a:t>cảm</a:t>
            </a:r>
            <a:r>
              <a:rPr lang="en-US" sz="2000" b="1" i="1" dirty="0">
                <a:solidFill>
                  <a:srgbClr val="0D0D0D"/>
                </a:solidFill>
                <a:latin typeface="Times New Roman" panose="02020603050405020304" pitchFamily="18" charset="0"/>
                <a:ea typeface="Times New Roman" panose="02020603050405020304" pitchFamily="18" charset="0"/>
              </a:rPr>
              <a:t> </a:t>
            </a:r>
            <a:r>
              <a:rPr lang="en-US" sz="2000" b="1" i="1" dirty="0" err="1">
                <a:solidFill>
                  <a:srgbClr val="0D0D0D"/>
                </a:solidFill>
                <a:latin typeface="Times New Roman" panose="02020603050405020304" pitchFamily="18" charset="0"/>
                <a:ea typeface="Times New Roman" panose="02020603050405020304" pitchFamily="18" charset="0"/>
              </a:rPr>
              <a:t>gì</a:t>
            </a:r>
            <a:r>
              <a:rPr lang="en-US" sz="2000" b="1" i="1" dirty="0">
                <a:solidFill>
                  <a:srgbClr val="0D0D0D"/>
                </a:solidFill>
                <a:latin typeface="Times New Roman" panose="02020603050405020304" pitchFamily="18" charset="0"/>
                <a:ea typeface="Times New Roman" panose="02020603050405020304" pitchFamily="18" charset="0"/>
              </a:rPr>
              <a:t> </a:t>
            </a:r>
            <a:r>
              <a:rPr lang="en-US" sz="2000" b="1" i="1" dirty="0" err="1">
                <a:solidFill>
                  <a:srgbClr val="0D0D0D"/>
                </a:solidFill>
                <a:latin typeface="Times New Roman" panose="02020603050405020304" pitchFamily="18" charset="0"/>
                <a:ea typeface="Times New Roman" panose="02020603050405020304" pitchFamily="18" charset="0"/>
              </a:rPr>
              <a:t>với</a:t>
            </a:r>
            <a:r>
              <a:rPr lang="en-US" sz="2000" b="1" i="1" dirty="0">
                <a:solidFill>
                  <a:srgbClr val="0D0D0D"/>
                </a:solidFill>
                <a:latin typeface="Times New Roman" panose="02020603050405020304" pitchFamily="18" charset="0"/>
                <a:ea typeface="Times New Roman" panose="02020603050405020304" pitchFamily="18" charset="0"/>
              </a:rPr>
              <a:t> </a:t>
            </a:r>
            <a:r>
              <a:rPr lang="en-US" sz="2000" b="1" i="1" dirty="0" err="1">
                <a:solidFill>
                  <a:srgbClr val="0D0D0D"/>
                </a:solidFill>
                <a:latin typeface="Times New Roman" panose="02020603050405020304" pitchFamily="18" charset="0"/>
                <a:ea typeface="Times New Roman" panose="02020603050405020304" pitchFamily="18" charset="0"/>
              </a:rPr>
              <a:t>chú</a:t>
            </a:r>
            <a:r>
              <a:rPr lang="en-US" sz="2000" b="1" i="1" dirty="0">
                <a:solidFill>
                  <a:srgbClr val="0D0D0D"/>
                </a:solidFill>
                <a:latin typeface="Times New Roman" panose="02020603050405020304" pitchFamily="18" charset="0"/>
                <a:ea typeface="Times New Roman" panose="02020603050405020304" pitchFamily="18" charset="0"/>
              </a:rPr>
              <a:t> </a:t>
            </a:r>
            <a:r>
              <a:rPr lang="en-US" sz="2000" b="1" i="1" dirty="0" err="1">
                <a:solidFill>
                  <a:srgbClr val="0D0D0D"/>
                </a:solidFill>
                <a:latin typeface="Times New Roman" panose="02020603050405020304" pitchFamily="18" charset="0"/>
                <a:ea typeface="Times New Roman" panose="02020603050405020304" pitchFamily="18" charset="0"/>
              </a:rPr>
              <a:t>bé</a:t>
            </a:r>
            <a:r>
              <a:rPr lang="en-US" sz="2000" b="1" i="1" dirty="0">
                <a:solidFill>
                  <a:srgbClr val="0D0D0D"/>
                </a:solidFill>
                <a:latin typeface="Times New Roman" panose="02020603050405020304" pitchFamily="18" charset="0"/>
                <a:ea typeface="Times New Roman" panose="02020603050405020304" pitchFamily="18" charset="0"/>
              </a:rPr>
              <a:t>?</a:t>
            </a:r>
            <a:endParaRPr lang="en-US" b="1"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96878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circle(in)">
                                      <p:cBhvr>
                                        <p:cTn id="12" dur="20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circle(in)">
                                      <p:cBhvr>
                                        <p:cTn id="1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8508"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92100" algn="ctr" defTabSz="914400" rtl="0" eaLnBrk="1" fontAlgn="auto" latinLnBrk="0" hangingPunct="1">
              <a:lnSpc>
                <a:spcPct val="100000"/>
              </a:lnSpc>
              <a:spcBef>
                <a:spcPts val="60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Văn</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bản</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a:t>
            </a: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Segoe UI" panose="020B0502040204020203" pitchFamily="34" charset="0"/>
                <a:cs typeface="+mn-cs"/>
              </a:rPr>
              <a:t>2: LƯỢM </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Segoe UI" panose="020B0502040204020203" pitchFamily="34" charset="0"/>
                <a:cs typeface="+mn-cs"/>
              </a:rPr>
              <a:t>(TỐ HỮU)	</a:t>
            </a:r>
            <a:endParaRPr kumimoji="0" lang="en-US" sz="28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4381161" y="907023"/>
            <a:ext cx="360066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thành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thức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mới</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617045" y="1385487"/>
            <a:ext cx="6269601" cy="548099"/>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cảm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tác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giả</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Lượm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Chevron 5"/>
          <p:cNvSpPr/>
          <p:nvPr/>
        </p:nvSpPr>
        <p:spPr>
          <a:xfrm>
            <a:off x="948996" y="2440765"/>
            <a:ext cx="3035352" cy="2379228"/>
          </a:xfrm>
          <a:prstGeom prst="chevron">
            <a:avLst>
              <a:gd name="adj" fmla="val 4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Freeform 8"/>
          <p:cNvSpPr/>
          <p:nvPr/>
        </p:nvSpPr>
        <p:spPr>
          <a:xfrm>
            <a:off x="1758423" y="3035573"/>
            <a:ext cx="2563186" cy="2379228"/>
          </a:xfrm>
          <a:custGeom>
            <a:avLst/>
            <a:gdLst>
              <a:gd name="connsiteX0" fmla="*/ 0 w 2563186"/>
              <a:gd name="connsiteY0" fmla="*/ 117165 h 1171646"/>
              <a:gd name="connsiteX1" fmla="*/ 117165 w 2563186"/>
              <a:gd name="connsiteY1" fmla="*/ 0 h 1171646"/>
              <a:gd name="connsiteX2" fmla="*/ 2446021 w 2563186"/>
              <a:gd name="connsiteY2" fmla="*/ 0 h 1171646"/>
              <a:gd name="connsiteX3" fmla="*/ 2563186 w 2563186"/>
              <a:gd name="connsiteY3" fmla="*/ 117165 h 1171646"/>
              <a:gd name="connsiteX4" fmla="*/ 2563186 w 2563186"/>
              <a:gd name="connsiteY4" fmla="*/ 1054481 h 1171646"/>
              <a:gd name="connsiteX5" fmla="*/ 2446021 w 2563186"/>
              <a:gd name="connsiteY5" fmla="*/ 1171646 h 1171646"/>
              <a:gd name="connsiteX6" fmla="*/ 117165 w 2563186"/>
              <a:gd name="connsiteY6" fmla="*/ 1171646 h 1171646"/>
              <a:gd name="connsiteX7" fmla="*/ 0 w 2563186"/>
              <a:gd name="connsiteY7" fmla="*/ 1054481 h 1171646"/>
              <a:gd name="connsiteX8" fmla="*/ 0 w 2563186"/>
              <a:gd name="connsiteY8" fmla="*/ 117165 h 117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3186" h="1171646">
                <a:moveTo>
                  <a:pt x="0" y="117165"/>
                </a:moveTo>
                <a:cubicBezTo>
                  <a:pt x="0" y="52457"/>
                  <a:pt x="52457" y="0"/>
                  <a:pt x="117165" y="0"/>
                </a:cubicBezTo>
                <a:lnTo>
                  <a:pt x="2446021" y="0"/>
                </a:lnTo>
                <a:cubicBezTo>
                  <a:pt x="2510729" y="0"/>
                  <a:pt x="2563186" y="52457"/>
                  <a:pt x="2563186" y="117165"/>
                </a:cubicBezTo>
                <a:lnTo>
                  <a:pt x="2563186" y="1054481"/>
                </a:lnTo>
                <a:cubicBezTo>
                  <a:pt x="2563186" y="1119189"/>
                  <a:pt x="2510729" y="1171646"/>
                  <a:pt x="2446021" y="1171646"/>
                </a:cubicBezTo>
                <a:lnTo>
                  <a:pt x="117165" y="1171646"/>
                </a:lnTo>
                <a:cubicBezTo>
                  <a:pt x="52457" y="1171646"/>
                  <a:pt x="0" y="1119189"/>
                  <a:pt x="0" y="1054481"/>
                </a:cubicBezTo>
                <a:lnTo>
                  <a:pt x="0" y="117165"/>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8108" tIns="148108" rIns="148108" bIns="148108" numCol="1" spcCol="1270" anchor="ctr" anchorCtr="0">
            <a:noAutofit/>
          </a:bodyPr>
          <a:lstStyle/>
          <a:p>
            <a:pPr lvl="0" algn="ctr" defTabSz="7112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Tình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cảm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yêu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mến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trước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sự</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hồn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nhiên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vui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tươi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tinh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nghịch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lòng</a:t>
            </a:r>
            <a:r>
              <a:rPr lang="en-US" sz="2400" kern="1200" dirty="0" smtClean="0">
                <a:latin typeface="Times New Roman" panose="02020603050405020304" pitchFamily="18" charset="0"/>
                <a:cs typeface="Times New Roman" panose="02020603050405020304" pitchFamily="18" charset="0"/>
              </a:rPr>
              <a:t> say </a:t>
            </a:r>
            <a:r>
              <a:rPr lang="en-US" sz="2400" kern="1200" dirty="0" err="1" smtClean="0">
                <a:latin typeface="Times New Roman" panose="02020603050405020304" pitchFamily="18" charset="0"/>
                <a:cs typeface="Times New Roman" panose="02020603050405020304" pitchFamily="18" charset="0"/>
              </a:rPr>
              <a:t>mê</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cách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mạng</a:t>
            </a:r>
            <a:r>
              <a:rPr lang="en-US" sz="2400" kern="1200" dirty="0" smtClean="0">
                <a:latin typeface="Times New Roman" panose="02020603050405020304" pitchFamily="18" charset="0"/>
                <a:cs typeface="Times New Roman" panose="02020603050405020304" pitchFamily="18" charset="0"/>
              </a:rPr>
              <a:t> ở </a:t>
            </a:r>
            <a:r>
              <a:rPr lang="en-US" sz="2400" kern="1200" dirty="0" err="1" smtClean="0">
                <a:latin typeface="Times New Roman" panose="02020603050405020304" pitchFamily="18" charset="0"/>
                <a:cs typeface="Times New Roman" panose="02020603050405020304" pitchFamily="18" charset="0"/>
              </a:rPr>
              <a:t>chú</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bé</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7" name="Chevron 16"/>
          <p:cNvSpPr/>
          <p:nvPr/>
        </p:nvSpPr>
        <p:spPr>
          <a:xfrm>
            <a:off x="4416043" y="2440765"/>
            <a:ext cx="3035352" cy="2379228"/>
          </a:xfrm>
          <a:prstGeom prst="chevron">
            <a:avLst>
              <a:gd name="adj" fmla="val 4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Freeform 17"/>
          <p:cNvSpPr/>
          <p:nvPr/>
        </p:nvSpPr>
        <p:spPr>
          <a:xfrm>
            <a:off x="5225470" y="3035573"/>
            <a:ext cx="2563186" cy="2379228"/>
          </a:xfrm>
          <a:custGeom>
            <a:avLst/>
            <a:gdLst>
              <a:gd name="connsiteX0" fmla="*/ 0 w 2563186"/>
              <a:gd name="connsiteY0" fmla="*/ 117165 h 1171646"/>
              <a:gd name="connsiteX1" fmla="*/ 117165 w 2563186"/>
              <a:gd name="connsiteY1" fmla="*/ 0 h 1171646"/>
              <a:gd name="connsiteX2" fmla="*/ 2446021 w 2563186"/>
              <a:gd name="connsiteY2" fmla="*/ 0 h 1171646"/>
              <a:gd name="connsiteX3" fmla="*/ 2563186 w 2563186"/>
              <a:gd name="connsiteY3" fmla="*/ 117165 h 1171646"/>
              <a:gd name="connsiteX4" fmla="*/ 2563186 w 2563186"/>
              <a:gd name="connsiteY4" fmla="*/ 1054481 h 1171646"/>
              <a:gd name="connsiteX5" fmla="*/ 2446021 w 2563186"/>
              <a:gd name="connsiteY5" fmla="*/ 1171646 h 1171646"/>
              <a:gd name="connsiteX6" fmla="*/ 117165 w 2563186"/>
              <a:gd name="connsiteY6" fmla="*/ 1171646 h 1171646"/>
              <a:gd name="connsiteX7" fmla="*/ 0 w 2563186"/>
              <a:gd name="connsiteY7" fmla="*/ 1054481 h 1171646"/>
              <a:gd name="connsiteX8" fmla="*/ 0 w 2563186"/>
              <a:gd name="connsiteY8" fmla="*/ 117165 h 117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3186" h="1171646">
                <a:moveTo>
                  <a:pt x="0" y="117165"/>
                </a:moveTo>
                <a:cubicBezTo>
                  <a:pt x="0" y="52457"/>
                  <a:pt x="52457" y="0"/>
                  <a:pt x="117165" y="0"/>
                </a:cubicBezTo>
                <a:lnTo>
                  <a:pt x="2446021" y="0"/>
                </a:lnTo>
                <a:cubicBezTo>
                  <a:pt x="2510729" y="0"/>
                  <a:pt x="2563186" y="52457"/>
                  <a:pt x="2563186" y="117165"/>
                </a:cubicBezTo>
                <a:lnTo>
                  <a:pt x="2563186" y="1054481"/>
                </a:lnTo>
                <a:cubicBezTo>
                  <a:pt x="2563186" y="1119189"/>
                  <a:pt x="2510729" y="1171646"/>
                  <a:pt x="2446021" y="1171646"/>
                </a:cubicBezTo>
                <a:lnTo>
                  <a:pt x="117165" y="1171646"/>
                </a:lnTo>
                <a:cubicBezTo>
                  <a:pt x="52457" y="1171646"/>
                  <a:pt x="0" y="1119189"/>
                  <a:pt x="0" y="1054481"/>
                </a:cubicBezTo>
                <a:lnTo>
                  <a:pt x="0" y="117165"/>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8108" tIns="148108" rIns="148108" bIns="148108" numCol="1" spcCol="1270" anchor="ctr" anchorCtr="0">
            <a:noAutofit/>
          </a:bodyPr>
          <a:lstStyle/>
          <a:p>
            <a:pPr lvl="0" algn="ctr" defTabSz="7112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Niềm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đau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đớn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bàng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hoãng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xót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thương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vô</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hạn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trước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sự</a:t>
            </a:r>
            <a:r>
              <a:rPr lang="en-US" sz="2400" kern="1200" dirty="0" smtClean="0">
                <a:latin typeface="Times New Roman" panose="02020603050405020304" pitchFamily="18" charset="0"/>
                <a:cs typeface="Times New Roman" panose="02020603050405020304" pitchFamily="18" charset="0"/>
              </a:rPr>
              <a:t> hi </a:t>
            </a:r>
            <a:r>
              <a:rPr lang="en-US" sz="2400" kern="1200" dirty="0" err="1" smtClean="0">
                <a:latin typeface="Times New Roman" panose="02020603050405020304" pitchFamily="18" charset="0"/>
                <a:cs typeface="Times New Roman" panose="02020603050405020304" pitchFamily="18" charset="0"/>
              </a:rPr>
              <a:t>sinh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chú</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bé</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dũng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cảm</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9" name="Chevron 18"/>
          <p:cNvSpPr/>
          <p:nvPr/>
        </p:nvSpPr>
        <p:spPr>
          <a:xfrm>
            <a:off x="7883090" y="2440765"/>
            <a:ext cx="3035352" cy="2379228"/>
          </a:xfrm>
          <a:prstGeom prst="chevron">
            <a:avLst>
              <a:gd name="adj" fmla="val 4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5" name="Freeform 24"/>
          <p:cNvSpPr/>
          <p:nvPr/>
        </p:nvSpPr>
        <p:spPr>
          <a:xfrm>
            <a:off x="8692517" y="3035573"/>
            <a:ext cx="2563186" cy="2379228"/>
          </a:xfrm>
          <a:custGeom>
            <a:avLst/>
            <a:gdLst>
              <a:gd name="connsiteX0" fmla="*/ 0 w 2563186"/>
              <a:gd name="connsiteY0" fmla="*/ 117165 h 1171646"/>
              <a:gd name="connsiteX1" fmla="*/ 117165 w 2563186"/>
              <a:gd name="connsiteY1" fmla="*/ 0 h 1171646"/>
              <a:gd name="connsiteX2" fmla="*/ 2446021 w 2563186"/>
              <a:gd name="connsiteY2" fmla="*/ 0 h 1171646"/>
              <a:gd name="connsiteX3" fmla="*/ 2563186 w 2563186"/>
              <a:gd name="connsiteY3" fmla="*/ 117165 h 1171646"/>
              <a:gd name="connsiteX4" fmla="*/ 2563186 w 2563186"/>
              <a:gd name="connsiteY4" fmla="*/ 1054481 h 1171646"/>
              <a:gd name="connsiteX5" fmla="*/ 2446021 w 2563186"/>
              <a:gd name="connsiteY5" fmla="*/ 1171646 h 1171646"/>
              <a:gd name="connsiteX6" fmla="*/ 117165 w 2563186"/>
              <a:gd name="connsiteY6" fmla="*/ 1171646 h 1171646"/>
              <a:gd name="connsiteX7" fmla="*/ 0 w 2563186"/>
              <a:gd name="connsiteY7" fmla="*/ 1054481 h 1171646"/>
              <a:gd name="connsiteX8" fmla="*/ 0 w 2563186"/>
              <a:gd name="connsiteY8" fmla="*/ 117165 h 117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3186" h="1171646">
                <a:moveTo>
                  <a:pt x="0" y="117165"/>
                </a:moveTo>
                <a:cubicBezTo>
                  <a:pt x="0" y="52457"/>
                  <a:pt x="52457" y="0"/>
                  <a:pt x="117165" y="0"/>
                </a:cubicBezTo>
                <a:lnTo>
                  <a:pt x="2446021" y="0"/>
                </a:lnTo>
                <a:cubicBezTo>
                  <a:pt x="2510729" y="0"/>
                  <a:pt x="2563186" y="52457"/>
                  <a:pt x="2563186" y="117165"/>
                </a:cubicBezTo>
                <a:lnTo>
                  <a:pt x="2563186" y="1054481"/>
                </a:lnTo>
                <a:cubicBezTo>
                  <a:pt x="2563186" y="1119189"/>
                  <a:pt x="2510729" y="1171646"/>
                  <a:pt x="2446021" y="1171646"/>
                </a:cubicBezTo>
                <a:lnTo>
                  <a:pt x="117165" y="1171646"/>
                </a:lnTo>
                <a:cubicBezTo>
                  <a:pt x="52457" y="1171646"/>
                  <a:pt x="0" y="1119189"/>
                  <a:pt x="0" y="1054481"/>
                </a:cubicBezTo>
                <a:lnTo>
                  <a:pt x="0" y="117165"/>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8108" tIns="148108" rIns="148108" bIns="148108" numCol="1" spcCol="1270" anchor="ctr" anchorCtr="0">
            <a:noAutofit/>
          </a:bodyPr>
          <a:lstStyle/>
          <a:p>
            <a:pPr lvl="0" algn="ctr" defTabSz="7112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Tình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cảm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thiết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suy</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tưởng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về</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sự</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ra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sự</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bất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tử</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Lượm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trong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lòng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nhân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dân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đất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nước</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609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3000" fill="hold"/>
                                        <p:tgtEl>
                                          <p:spTgt spid="6"/>
                                        </p:tgtEl>
                                        <p:attrNameLst>
                                          <p:attrName>ppt_x</p:attrName>
                                        </p:attrNameLst>
                                      </p:cBhvr>
                                      <p:tavLst>
                                        <p:tav tm="0">
                                          <p:val>
                                            <p:strVal val="0-#ppt_w/2"/>
                                          </p:val>
                                        </p:tav>
                                        <p:tav tm="100000">
                                          <p:val>
                                            <p:strVal val="#ppt_x"/>
                                          </p:val>
                                        </p:tav>
                                      </p:tavLst>
                                    </p:anim>
                                    <p:anim calcmode="lin" valueType="num">
                                      <p:cBhvr additive="base">
                                        <p:cTn id="8" dur="3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3000" fill="hold"/>
                                        <p:tgtEl>
                                          <p:spTgt spid="17"/>
                                        </p:tgtEl>
                                        <p:attrNameLst>
                                          <p:attrName>ppt_x</p:attrName>
                                        </p:attrNameLst>
                                      </p:cBhvr>
                                      <p:tavLst>
                                        <p:tav tm="0">
                                          <p:val>
                                            <p:strVal val="0-#ppt_w/2"/>
                                          </p:val>
                                        </p:tav>
                                        <p:tav tm="100000">
                                          <p:val>
                                            <p:strVal val="#ppt_x"/>
                                          </p:val>
                                        </p:tav>
                                      </p:tavLst>
                                    </p:anim>
                                    <p:anim calcmode="lin" valueType="num">
                                      <p:cBhvr additive="base">
                                        <p:cTn id="12" dur="3000" fill="hold"/>
                                        <p:tgtEl>
                                          <p:spTgt spid="1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3000" fill="hold"/>
                                        <p:tgtEl>
                                          <p:spTgt spid="19"/>
                                        </p:tgtEl>
                                        <p:attrNameLst>
                                          <p:attrName>ppt_x</p:attrName>
                                        </p:attrNameLst>
                                      </p:cBhvr>
                                      <p:tavLst>
                                        <p:tav tm="0">
                                          <p:val>
                                            <p:strVal val="0-#ppt_w/2"/>
                                          </p:val>
                                        </p:tav>
                                        <p:tav tm="100000">
                                          <p:val>
                                            <p:strVal val="#ppt_x"/>
                                          </p:val>
                                        </p:tav>
                                      </p:tavLst>
                                    </p:anim>
                                    <p:anim calcmode="lin" valueType="num">
                                      <p:cBhvr additive="base">
                                        <p:cTn id="16" dur="30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ircle(in)">
                                      <p:cBhvr>
                                        <p:cTn id="21" dur="20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circle(in)">
                                      <p:cBhvr>
                                        <p:cTn id="26" dur="20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circle(in)">
                                      <p:cBhvr>
                                        <p:cTn id="31"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8" grpId="0" animBg="1"/>
      <p:bldP spid="2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8508"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92100" algn="ctr" defTabSz="914400" rtl="0" eaLnBrk="1" fontAlgn="auto" latinLnBrk="0" hangingPunct="1">
              <a:lnSpc>
                <a:spcPct val="100000"/>
              </a:lnSpc>
              <a:spcBef>
                <a:spcPts val="60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Văn</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bản</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a:t>
            </a: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Segoe UI" panose="020B0502040204020203" pitchFamily="34" charset="0"/>
                <a:cs typeface="+mn-cs"/>
              </a:rPr>
              <a:t>2: LƯỢM </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Segoe UI" panose="020B0502040204020203" pitchFamily="34" charset="0"/>
                <a:cs typeface="+mn-cs"/>
              </a:rPr>
              <a:t>(TỐ HỮU)	</a:t>
            </a:r>
            <a:endParaRPr kumimoji="0" lang="en-US" sz="28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4381161" y="907023"/>
            <a:ext cx="360066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thành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thức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mới</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617045" y="1385487"/>
            <a:ext cx="6269601" cy="548099"/>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cảm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tác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giả</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Lượm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94070" y="1854080"/>
            <a:ext cx="10286790" cy="517065"/>
          </a:xfrm>
          <a:prstGeom prst="rect">
            <a:avLst/>
          </a:prstGeom>
        </p:spPr>
        <p:txBody>
          <a:bodyPr wrap="none">
            <a:spAutoFit/>
          </a:bodyPr>
          <a:lstStyle/>
          <a:p>
            <a:pPr>
              <a:lnSpc>
                <a:spcPct val="115000"/>
              </a:lnSpc>
              <a:spcAft>
                <a:spcPts val="0"/>
              </a:spcAft>
            </a:pP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Bảng</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phân</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tích</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từ</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ngữ</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xưng</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hô</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và</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tình</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cảm</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tác</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giả</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dành</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cho</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chú</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bé</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Lượm</a:t>
            </a:r>
            <a:r>
              <a:rPr lang="en-US" sz="2400" b="1" dirty="0">
                <a:latin typeface="Times New Roman" panose="02020603050405020304" pitchFamily="18" charset="0"/>
                <a:ea typeface="Calibri" panose="020F0502020204030204" pitchFamily="34" charset="0"/>
              </a:rPr>
              <a:t>:</a:t>
            </a:r>
            <a:endParaRPr lang="en-US" sz="2400" dirty="0">
              <a:effectLst/>
              <a:latin typeface="Times New Roman" panose="02020603050405020304" pitchFamily="18" charset="0"/>
              <a:ea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751135381"/>
              </p:ext>
            </p:extLst>
          </p:nvPr>
        </p:nvGraphicFramePr>
        <p:xfrm>
          <a:off x="685801" y="2450084"/>
          <a:ext cx="10833099" cy="3785616"/>
        </p:xfrm>
        <a:graphic>
          <a:graphicData uri="http://schemas.openxmlformats.org/drawingml/2006/table">
            <a:tbl>
              <a:tblPr firstRow="1" firstCol="1" bandRow="1"/>
              <a:tblGrid>
                <a:gridCol w="1850923">
                  <a:extLst>
                    <a:ext uri="{9D8B030D-6E8A-4147-A177-3AD203B41FA5}">
                      <a16:colId xmlns:a16="http://schemas.microsoft.com/office/drawing/2014/main" xmlns="" val="3569199190"/>
                    </a:ext>
                  </a:extLst>
                </a:gridCol>
                <a:gridCol w="2414638">
                  <a:extLst>
                    <a:ext uri="{9D8B030D-6E8A-4147-A177-3AD203B41FA5}">
                      <a16:colId xmlns:a16="http://schemas.microsoft.com/office/drawing/2014/main" xmlns="" val="1568296302"/>
                    </a:ext>
                  </a:extLst>
                </a:gridCol>
                <a:gridCol w="6567538">
                  <a:extLst>
                    <a:ext uri="{9D8B030D-6E8A-4147-A177-3AD203B41FA5}">
                      <a16:colId xmlns:a16="http://schemas.microsoft.com/office/drawing/2014/main" xmlns="" val="960102662"/>
                    </a:ext>
                  </a:extLst>
                </a:gridCol>
              </a:tblGrid>
              <a:tr h="108335">
                <a:tc>
                  <a:txBody>
                    <a:bodyPr/>
                    <a:lstStyle/>
                    <a:p>
                      <a:pPr>
                        <a:lnSpc>
                          <a:spcPct val="115000"/>
                        </a:lnSpc>
                        <a:spcAft>
                          <a:spcPts val="0"/>
                        </a:spcAft>
                      </a:pPr>
                      <a:r>
                        <a:rPr lang="en-US" sz="2400" b="1" dirty="0" err="1">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400" b="1" dirty="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gọi</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574" marR="54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0CC"/>
                    </a:solidFill>
                  </a:tcPr>
                </a:tc>
                <a:tc>
                  <a:txBody>
                    <a:bodyPr/>
                    <a:lstStyle/>
                    <a:p>
                      <a:pPr>
                        <a:lnSpc>
                          <a:spcPct val="115000"/>
                        </a:lnSpc>
                        <a:spcAft>
                          <a:spcPts val="0"/>
                        </a:spcAft>
                      </a:pPr>
                      <a:r>
                        <a:rPr lang="en-US" sz="2400" b="1">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Dòng thơ</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574" marR="54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0CC"/>
                    </a:solidFill>
                  </a:tcPr>
                </a:tc>
                <a:tc>
                  <a:txBody>
                    <a:bodyPr/>
                    <a:lstStyle/>
                    <a:p>
                      <a:pPr>
                        <a:lnSpc>
                          <a:spcPct val="115000"/>
                        </a:lnSpc>
                        <a:spcAft>
                          <a:spcPts val="0"/>
                        </a:spcAft>
                      </a:pPr>
                      <a:r>
                        <a:rPr lang="en-US" sz="2400" b="1">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Giá trị biểu cảm</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574" marR="54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0CC"/>
                    </a:solidFill>
                  </a:tcPr>
                </a:tc>
                <a:extLst>
                  <a:ext uri="{0D108BD9-81ED-4DB2-BD59-A6C34878D82A}">
                    <a16:rowId xmlns:a16="http://schemas.microsoft.com/office/drawing/2014/main" xmlns="" val="1540621619"/>
                  </a:ext>
                </a:extLst>
              </a:tr>
              <a:tr h="108335">
                <a:tc>
                  <a:txBody>
                    <a:bodyPr/>
                    <a:lstStyle/>
                    <a:p>
                      <a:pPr>
                        <a:lnSpc>
                          <a:spcPct val="115000"/>
                        </a:lnSpc>
                        <a:spcAft>
                          <a:spcPts val="0"/>
                        </a:spcAft>
                      </a:pPr>
                      <a:r>
                        <a:rPr lang="en-US" sz="2400" i="1" dirty="0" err="1">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Cháu</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574" marR="54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40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D3, 17, 20, 21, 43</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574" marR="54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40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Quan hệ gần gũi, ruột thịt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574" marR="54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695878162"/>
                  </a:ext>
                </a:extLst>
              </a:tr>
              <a:tr h="110933">
                <a:tc>
                  <a:txBody>
                    <a:bodyPr/>
                    <a:lstStyle/>
                    <a:p>
                      <a:pPr>
                        <a:lnSpc>
                          <a:spcPct val="115000"/>
                        </a:lnSpc>
                        <a:spcAft>
                          <a:spcPts val="0"/>
                        </a:spcAft>
                      </a:pPr>
                      <a:r>
                        <a:rPr lang="en-US" sz="2400" i="1" dirty="0" err="1">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Chú</a:t>
                      </a:r>
                      <a:r>
                        <a:rPr lang="en-US" sz="2400" i="1"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bé</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574" marR="54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400" dirty="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D4, 37, 48</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574" marR="54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40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Lượm luôn sống mãi trong tâm trí nhà thơ (cách xưng hô xuất hiện ở đầu và cuối bài thơ)</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574" marR="54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382767269"/>
                  </a:ext>
                </a:extLst>
              </a:tr>
              <a:tr h="226098">
                <a:tc>
                  <a:txBody>
                    <a:bodyPr/>
                    <a:lstStyle/>
                    <a:p>
                      <a:pPr>
                        <a:lnSpc>
                          <a:spcPct val="115000"/>
                        </a:lnSpc>
                        <a:spcAft>
                          <a:spcPts val="0"/>
                        </a:spcAft>
                      </a:pPr>
                      <a:r>
                        <a:rPr lang="en-US" sz="2400" i="1" dirty="0" err="1">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2400" i="1"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chí</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574" marR="54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400" dirty="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D19, 29, 41</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574" marR="54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400" dirty="0" err="1">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2400" dirty="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hệ</a:t>
                      </a:r>
                      <a:r>
                        <a:rPr lang="en-US" sz="2400" dirty="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cùng</a:t>
                      </a:r>
                      <a:r>
                        <a:rPr lang="en-US" sz="2400" dirty="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lí</a:t>
                      </a:r>
                      <a:r>
                        <a:rPr lang="en-US" sz="2400" dirty="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2400" dirty="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2400" dirty="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đấu</a:t>
                      </a:r>
                      <a:r>
                        <a:rPr lang="en-US" sz="2400" dirty="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dirty="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thân</a:t>
                      </a:r>
                      <a:r>
                        <a:rPr lang="en-US" sz="2400" dirty="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mật</a:t>
                      </a:r>
                      <a:r>
                        <a:rPr lang="en-US" sz="2400" dirty="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Lượm</a:t>
                      </a:r>
                      <a:r>
                        <a:rPr lang="en-US" sz="2400" dirty="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hi </a:t>
                      </a:r>
                      <a:r>
                        <a:rPr lang="en-US" sz="2400" dirty="0" err="1">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400" dirty="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đang</a:t>
                      </a:r>
                      <a:r>
                        <a:rPr lang="en-US" sz="2400" dirty="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dirty="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nhiệm</a:t>
                      </a:r>
                      <a:r>
                        <a:rPr lang="en-US" sz="2400" dirty="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vụ</a:t>
                      </a:r>
                      <a:r>
                        <a:rPr lang="en-US" sz="2400" dirty="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574" marR="54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648418256"/>
                  </a:ext>
                </a:extLst>
              </a:tr>
              <a:tr h="133120">
                <a:tc>
                  <a:txBody>
                    <a:bodyPr/>
                    <a:lstStyle/>
                    <a:p>
                      <a:pPr>
                        <a:lnSpc>
                          <a:spcPct val="115000"/>
                        </a:lnSpc>
                        <a:spcAft>
                          <a:spcPts val="0"/>
                        </a:spcAft>
                      </a:pPr>
                      <a:r>
                        <a:rPr lang="en-US" sz="2400" i="1">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Lượm</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574" marR="54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40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D26, 40, 47</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574" marR="54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400" dirty="0" err="1">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Gọi</a:t>
                      </a:r>
                      <a:r>
                        <a:rPr lang="en-US" sz="2400" dirty="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2400" dirty="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tên</a:t>
                      </a:r>
                      <a:r>
                        <a:rPr lang="en-US" sz="2400" dirty="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chú</a:t>
                      </a:r>
                      <a:r>
                        <a:rPr lang="en-US" sz="2400" dirty="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bé</a:t>
                      </a:r>
                      <a:r>
                        <a:rPr lang="en-US" sz="2400" dirty="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nhấn</a:t>
                      </a:r>
                      <a:r>
                        <a:rPr lang="en-US" sz="2400" dirty="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mạnh</a:t>
                      </a:r>
                      <a:r>
                        <a:rPr lang="en-US" sz="2400" dirty="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dirty="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hi </a:t>
                      </a:r>
                      <a:r>
                        <a:rPr lang="en-US" sz="2400" dirty="0" err="1">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400" dirty="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Lượm</a:t>
                      </a:r>
                      <a:r>
                        <a:rPr lang="en-US" sz="2400" dirty="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400" dirty="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đau</a:t>
                      </a:r>
                      <a:r>
                        <a:rPr lang="en-US" sz="2400" dirty="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đớn</a:t>
                      </a:r>
                      <a:r>
                        <a:rPr lang="en-US" sz="2400" dirty="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ngỡ</a:t>
                      </a:r>
                      <a:r>
                        <a:rPr lang="en-US" sz="2400" dirty="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ngàng</a:t>
                      </a:r>
                      <a:r>
                        <a:rPr lang="en-US" sz="2400" dirty="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cua</a:t>
                      </a:r>
                      <a:r>
                        <a:rPr lang="en-US" sz="2400" dirty="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2400" dirty="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574" marR="54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798200240"/>
                  </a:ext>
                </a:extLst>
              </a:tr>
            </a:tbl>
          </a:graphicData>
        </a:graphic>
      </p:graphicFrame>
    </p:spTree>
    <p:extLst>
      <p:ext uri="{BB962C8B-B14F-4D97-AF65-F5344CB8AC3E}">
        <p14:creationId xmlns:p14="http://schemas.microsoft.com/office/powerpoint/2010/main" val="27316000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7480"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92100" algn="l" defTabSz="91440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Văn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bản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1: ĐÊM NAY BÁC KHÔNG NGỦ </a:t>
            </a:r>
            <a:endPar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Segoe UI" panose="020B0502040204020203" pitchFamily="34" charset="0"/>
              <a:cs typeface="+mn-cs"/>
            </a:endParaRPr>
          </a:p>
          <a:p>
            <a:pPr marL="0" marR="0" lvl="0" indent="292100" algn="l" defTabSz="91440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Minh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Huệ</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14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4332528" y="911497"/>
            <a:ext cx="369998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ĐỌC HIỂU VĂN 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660400" y="1298171"/>
            <a:ext cx="6595287" cy="1083374"/>
          </a:xfrm>
          <a:prstGeom prst="rect">
            <a:avLst/>
          </a:prstGeom>
        </p:spPr>
        <p:txBody>
          <a:bodyPr wrap="square">
            <a:spAutoFit/>
          </a:bodyPr>
          <a:lstStyle/>
          <a:p>
            <a:pPr algn="just">
              <a:lnSpc>
                <a:spcPct val="115000"/>
              </a:lnSpc>
              <a:spcAft>
                <a:spcPts val="0"/>
              </a:spcAft>
              <a:tabLst>
                <a:tab pos="1386840" algn="l"/>
              </a:tabLst>
            </a:pPr>
            <a:r>
              <a:rPr lang="en-US" sz="2800" b="1" dirty="0" smtClean="0">
                <a:solidFill>
                  <a:srgbClr val="FF0000"/>
                </a:solidFill>
                <a:latin typeface="Times New Roman" panose="02020603050405020304" pitchFamily="18" charset="0"/>
                <a:ea typeface="Times New Roman" panose="02020603050405020304" pitchFamily="18" charset="0"/>
              </a:rPr>
              <a:t>       II</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Tìm</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hiểu</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chung</a:t>
            </a:r>
            <a:endParaRPr lang="en-US" sz="2800" dirty="0">
              <a:latin typeface="Times New Roman" panose="02020603050405020304" pitchFamily="18" charset="0"/>
              <a:ea typeface="Times New Roman" panose="02020603050405020304" pitchFamily="18" charset="0"/>
            </a:endParaRPr>
          </a:p>
          <a:p>
            <a:pPr marL="342900" lvl="0" indent="-342900" algn="just">
              <a:lnSpc>
                <a:spcPct val="115000"/>
              </a:lnSpc>
              <a:spcAft>
                <a:spcPts val="0"/>
              </a:spcAft>
              <a:buFont typeface="+mj-lt"/>
              <a:buAutoNum type="arabicPeriod"/>
              <a:tabLst>
                <a:tab pos="1386840" algn="l"/>
              </a:tabLst>
            </a:pPr>
            <a:r>
              <a:rPr lang="en-US" sz="2800" b="1" dirty="0" err="1">
                <a:solidFill>
                  <a:srgbClr val="222222"/>
                </a:solidFill>
                <a:latin typeface="Times New Roman" panose="02020603050405020304" pitchFamily="18" charset="0"/>
                <a:ea typeface="Times New Roman" panose="02020603050405020304" pitchFamily="18" charset="0"/>
              </a:rPr>
              <a:t>Tác</a:t>
            </a:r>
            <a:r>
              <a:rPr lang="en-US" sz="2800" b="1" dirty="0">
                <a:solidFill>
                  <a:srgbClr val="222222"/>
                </a:solidFill>
                <a:latin typeface="Times New Roman" panose="02020603050405020304" pitchFamily="18" charset="0"/>
                <a:ea typeface="Times New Roman" panose="02020603050405020304" pitchFamily="18" charset="0"/>
              </a:rPr>
              <a:t> </a:t>
            </a:r>
            <a:r>
              <a:rPr lang="en-US" sz="2800" b="1" dirty="0" err="1">
                <a:solidFill>
                  <a:srgbClr val="222222"/>
                </a:solidFill>
                <a:latin typeface="Times New Roman" panose="02020603050405020304" pitchFamily="18" charset="0"/>
                <a:ea typeface="Times New Roman" panose="02020603050405020304" pitchFamily="18" charset="0"/>
              </a:rPr>
              <a:t>giả</a:t>
            </a:r>
            <a:r>
              <a:rPr lang="en-US" sz="2800" b="1" dirty="0">
                <a:solidFill>
                  <a:srgbClr val="222222"/>
                </a:solidFill>
                <a:latin typeface="Times New Roman" panose="02020603050405020304" pitchFamily="18" charset="0"/>
                <a:ea typeface="Times New Roman" panose="02020603050405020304" pitchFamily="18" charset="0"/>
              </a:rPr>
              <a:t> Minh </a:t>
            </a:r>
            <a:r>
              <a:rPr lang="en-US" sz="2800" b="1" dirty="0" err="1">
                <a:solidFill>
                  <a:srgbClr val="222222"/>
                </a:solidFill>
                <a:latin typeface="Times New Roman" panose="02020603050405020304" pitchFamily="18" charset="0"/>
                <a:ea typeface="Times New Roman" panose="02020603050405020304" pitchFamily="18" charset="0"/>
              </a:rPr>
              <a:t>Huệ</a:t>
            </a:r>
            <a:endParaRPr lang="en-US" sz="2800" dirty="0">
              <a:effectLst/>
              <a:latin typeface="Times New Roman" panose="02020603050405020304" pitchFamily="18" charset="0"/>
              <a:ea typeface="Times New Roman" panose="02020603050405020304" pitchFamily="18" charset="0"/>
            </a:endParaRPr>
          </a:p>
        </p:txBody>
      </p:sp>
      <p:pic>
        <p:nvPicPr>
          <p:cNvPr id="21" name="Picture 20"/>
          <p:cNvPicPr/>
          <p:nvPr/>
        </p:nvPicPr>
        <p:blipFill rotWithShape="1">
          <a:blip r:embed="rId11">
            <a:extLst>
              <a:ext uri="{28A0092B-C50C-407E-A947-70E740481C1C}">
                <a14:useLocalDpi xmlns:a14="http://schemas.microsoft.com/office/drawing/2010/main" val="0"/>
              </a:ext>
            </a:extLst>
          </a:blip>
          <a:srcRect l="11556" r="11401"/>
          <a:stretch/>
        </p:blipFill>
        <p:spPr>
          <a:xfrm>
            <a:off x="8911929" y="2830431"/>
            <a:ext cx="2433484" cy="2395837"/>
          </a:xfrm>
          <a:prstGeom prst="rect">
            <a:avLst/>
          </a:prstGeom>
          <a:ln w="228600" cap="sq" cmpd="thickThin">
            <a:solidFill>
              <a:srgbClr val="000000"/>
            </a:solidFill>
            <a:prstDash val="solid"/>
            <a:miter lim="800000"/>
          </a:ln>
          <a:effectLst>
            <a:innerShdw blurRad="76200">
              <a:srgbClr val="000000"/>
            </a:innerShdw>
          </a:effectLst>
        </p:spPr>
      </p:pic>
      <p:sp>
        <p:nvSpPr>
          <p:cNvPr id="6" name="Rectangle 5"/>
          <p:cNvSpPr/>
          <p:nvPr/>
        </p:nvSpPr>
        <p:spPr>
          <a:xfrm>
            <a:off x="8645733" y="5504329"/>
            <a:ext cx="2965877" cy="548099"/>
          </a:xfrm>
          <a:prstGeom prst="rect">
            <a:avLst/>
          </a:prstGeom>
        </p:spPr>
        <p:txBody>
          <a:bodyPr wrap="none">
            <a:spAutoFit/>
          </a:bodyPr>
          <a:lstStyle/>
          <a:p>
            <a:pPr>
              <a:lnSpc>
                <a:spcPct val="115000"/>
              </a:lnSpc>
              <a:spcAft>
                <a:spcPts val="0"/>
              </a:spcAft>
            </a:pPr>
            <a:r>
              <a:rPr lang="pt-BR" sz="2800" b="1" dirty="0">
                <a:solidFill>
                  <a:srgbClr val="0D0D0D"/>
                </a:solidFill>
                <a:latin typeface="Times New Roman" panose="02020603050405020304" pitchFamily="18" charset="0"/>
                <a:ea typeface="Times New Roman" panose="02020603050405020304" pitchFamily="18" charset="0"/>
              </a:rPr>
              <a:t>Tác giả Minh Huệ</a:t>
            </a:r>
            <a:endParaRPr lang="en-US" sz="2800" dirty="0">
              <a:effectLst/>
              <a:latin typeface="Times New Roman" panose="02020603050405020304" pitchFamily="18" charset="0"/>
              <a:ea typeface="Times New Roman" panose="02020603050405020304" pitchFamily="18" charset="0"/>
            </a:endParaRPr>
          </a:p>
        </p:txBody>
      </p:sp>
      <p:sp>
        <p:nvSpPr>
          <p:cNvPr id="9" name="Vertical Scroll 8"/>
          <p:cNvSpPr/>
          <p:nvPr/>
        </p:nvSpPr>
        <p:spPr>
          <a:xfrm>
            <a:off x="660400" y="2340554"/>
            <a:ext cx="7867349" cy="3932020"/>
          </a:xfrm>
          <a:prstGeom prst="verticalScroll">
            <a:avLst>
              <a:gd name="adj" fmla="val 6499"/>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72906" y="2608408"/>
            <a:ext cx="7136250" cy="3444020"/>
          </a:xfrm>
          <a:prstGeom prst="rect">
            <a:avLst/>
          </a:prstGeom>
        </p:spPr>
        <p:txBody>
          <a:bodyPr wrap="square">
            <a:spAutoFit/>
          </a:bodyPr>
          <a:lstStyle/>
          <a:p>
            <a:pPr marL="342900" indent="-342900" algn="just">
              <a:lnSpc>
                <a:spcPct val="115000"/>
              </a:lnSpc>
              <a:spcAft>
                <a:spcPts val="0"/>
              </a:spcAft>
              <a:buFont typeface="Wingdings" panose="05000000000000000000" pitchFamily="2" charset="2"/>
              <a:buChar char="Ø"/>
              <a:tabLst>
                <a:tab pos="1386840" algn="l"/>
              </a:tabLst>
            </a:pPr>
            <a:r>
              <a:rPr lang="en-US" sz="2200" b="1" dirty="0">
                <a:solidFill>
                  <a:srgbClr val="0D0D0D"/>
                </a:solidFill>
                <a:latin typeface="Times New Roman" panose="02020603050405020304" pitchFamily="18" charset="0"/>
                <a:ea typeface="Times New Roman" panose="02020603050405020304" pitchFamily="18" charset="0"/>
              </a:rPr>
              <a:t>Minh </a:t>
            </a:r>
            <a:r>
              <a:rPr lang="en-US" sz="2200" b="1" dirty="0" err="1">
                <a:solidFill>
                  <a:srgbClr val="0D0D0D"/>
                </a:solidFill>
                <a:latin typeface="Times New Roman" panose="02020603050405020304" pitchFamily="18" charset="0"/>
                <a:ea typeface="Times New Roman" panose="02020603050405020304" pitchFamily="18" charset="0"/>
              </a:rPr>
              <a:t>Huệ</a:t>
            </a:r>
            <a:r>
              <a:rPr lang="en-US" sz="2200" dirty="0">
                <a:solidFill>
                  <a:srgbClr val="0D0D0D"/>
                </a:solidFill>
                <a:latin typeface="Times New Roman" panose="02020603050405020304" pitchFamily="18" charset="0"/>
                <a:ea typeface="Times New Roman" panose="02020603050405020304" pitchFamily="18" charset="0"/>
              </a:rPr>
              <a:t> (3/10/1927 - 11/10/2003), </a:t>
            </a:r>
            <a:r>
              <a:rPr lang="en-US" sz="2200" dirty="0" err="1">
                <a:solidFill>
                  <a:srgbClr val="0D0D0D"/>
                </a:solidFill>
                <a:latin typeface="Times New Roman" panose="02020603050405020304" pitchFamily="18" charset="0"/>
                <a:ea typeface="Times New Roman" panose="02020603050405020304" pitchFamily="18" charset="0"/>
              </a:rPr>
              <a:t>tên</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khai</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sinh</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là</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Nguyễn</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Thái</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là</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một</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nhà</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thơ</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hiện</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đại</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của</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Việt</a:t>
            </a:r>
            <a:r>
              <a:rPr lang="en-US" sz="2200" dirty="0">
                <a:solidFill>
                  <a:srgbClr val="0D0D0D"/>
                </a:solidFill>
                <a:latin typeface="Times New Roman" panose="02020603050405020304" pitchFamily="18" charset="0"/>
                <a:ea typeface="Times New Roman" panose="02020603050405020304" pitchFamily="18" charset="0"/>
              </a:rPr>
              <a:t> Nam</a:t>
            </a:r>
            <a:r>
              <a:rPr lang="en-US" sz="2200" dirty="0" smtClean="0">
                <a:solidFill>
                  <a:srgbClr val="0D0D0D"/>
                </a:solidFill>
                <a:latin typeface="Times New Roman" panose="02020603050405020304" pitchFamily="18" charset="0"/>
                <a:ea typeface="Times New Roman" panose="02020603050405020304" pitchFamily="18" charset="0"/>
              </a:rPr>
              <a:t>.</a:t>
            </a:r>
            <a:endParaRPr lang="en-US" sz="2200" dirty="0">
              <a:latin typeface="Times New Roman" panose="02020603050405020304" pitchFamily="18" charset="0"/>
              <a:ea typeface="Times New Roman" panose="02020603050405020304" pitchFamily="18" charset="0"/>
            </a:endParaRPr>
          </a:p>
          <a:p>
            <a:pPr marL="342900" indent="-342900" algn="just">
              <a:lnSpc>
                <a:spcPct val="115000"/>
              </a:lnSpc>
              <a:spcAft>
                <a:spcPts val="0"/>
              </a:spcAft>
              <a:buFont typeface="Wingdings" panose="05000000000000000000" pitchFamily="2" charset="2"/>
              <a:buChar char="Ø"/>
              <a:tabLst>
                <a:tab pos="1386840" algn="l"/>
              </a:tabLst>
            </a:pPr>
            <a:r>
              <a:rPr lang="en-US" sz="2200" dirty="0" smtClean="0">
                <a:solidFill>
                  <a:srgbClr val="0D0D0D"/>
                </a:solidFill>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ea typeface="Times New Roman" panose="02020603050405020304" pitchFamily="18" charset="0"/>
              </a:rPr>
              <a:t>Quê</a:t>
            </a:r>
            <a:r>
              <a:rPr lang="en-US" sz="22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ea typeface="Times New Roman" panose="02020603050405020304" pitchFamily="18" charset="0"/>
              </a:rPr>
              <a:t>tại</a:t>
            </a:r>
            <a:r>
              <a:rPr lang="en-US" sz="22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ea typeface="Times New Roman" panose="02020603050405020304" pitchFamily="18" charset="0"/>
              </a:rPr>
              <a:t>Bến</a:t>
            </a:r>
            <a:r>
              <a:rPr lang="en-US" sz="22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ea typeface="Times New Roman" panose="02020603050405020304" pitchFamily="18" charset="0"/>
              </a:rPr>
              <a:t>Thủy</a:t>
            </a:r>
            <a:r>
              <a:rPr lang="en-US" sz="2200" dirty="0">
                <a:solidFill>
                  <a:schemeClr val="tx1">
                    <a:lumMod val="95000"/>
                    <a:lumOff val="5000"/>
                  </a:schemeClr>
                </a:solidFill>
                <a:latin typeface="Times New Roman" panose="02020603050405020304" pitchFamily="18" charset="0"/>
                <a:ea typeface="Times New Roman" panose="02020603050405020304" pitchFamily="18" charset="0"/>
              </a:rPr>
              <a:t>, nay </a:t>
            </a:r>
            <a:r>
              <a:rPr lang="en-US" sz="2200" dirty="0" err="1">
                <a:solidFill>
                  <a:schemeClr val="tx1">
                    <a:lumMod val="95000"/>
                    <a:lumOff val="5000"/>
                  </a:schemeClr>
                </a:solidFill>
                <a:latin typeface="Times New Roman" panose="02020603050405020304" pitchFamily="18" charset="0"/>
                <a:ea typeface="Times New Roman" panose="02020603050405020304" pitchFamily="18" charset="0"/>
              </a:rPr>
              <a:t>thuộc</a:t>
            </a:r>
            <a:r>
              <a:rPr lang="en-US" sz="22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ea typeface="Times New Roman" panose="02020603050405020304" pitchFamily="18" charset="0"/>
              </a:rPr>
              <a:t>phường</a:t>
            </a:r>
            <a:r>
              <a:rPr lang="en-US" sz="22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ea typeface="Times New Roman" panose="02020603050405020304" pitchFamily="18" charset="0"/>
              </a:rPr>
              <a:t>Quang</a:t>
            </a:r>
            <a:r>
              <a:rPr lang="en-US" sz="22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ea typeface="Times New Roman" panose="02020603050405020304" pitchFamily="18" charset="0"/>
              </a:rPr>
              <a:t>Trung</a:t>
            </a:r>
            <a:r>
              <a:rPr lang="en-US" sz="22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ea typeface="Times New Roman" panose="02020603050405020304" pitchFamily="18" charset="0"/>
              </a:rPr>
              <a:t>thành</a:t>
            </a:r>
            <a:r>
              <a:rPr lang="en-US" sz="22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ea typeface="Times New Roman" panose="02020603050405020304" pitchFamily="18" charset="0"/>
              </a:rPr>
              <a:t>phố</a:t>
            </a:r>
            <a:r>
              <a:rPr lang="en-US" sz="22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ea typeface="Times New Roman" panose="02020603050405020304" pitchFamily="18" charset="0"/>
                <a:hlinkClick r:id="rId12" tooltip="Vinh"/>
              </a:rPr>
              <a:t>Vinh</a:t>
            </a:r>
            <a:r>
              <a:rPr lang="en-US" sz="22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ea typeface="Times New Roman" panose="02020603050405020304" pitchFamily="18" charset="0"/>
              </a:rPr>
              <a:t>tỉnh</a:t>
            </a:r>
            <a:r>
              <a:rPr lang="en-US" sz="22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ea typeface="Times New Roman" panose="02020603050405020304" pitchFamily="18" charset="0"/>
                <a:hlinkClick r:id="rId13"/>
              </a:rPr>
              <a:t>Nghệ</a:t>
            </a:r>
            <a:r>
              <a:rPr lang="en-US" sz="2200" dirty="0">
                <a:solidFill>
                  <a:schemeClr val="tx1">
                    <a:lumMod val="95000"/>
                    <a:lumOff val="5000"/>
                  </a:schemeClr>
                </a:solidFill>
                <a:latin typeface="Times New Roman" panose="02020603050405020304" pitchFamily="18" charset="0"/>
                <a:ea typeface="Times New Roman" panose="02020603050405020304" pitchFamily="18" charset="0"/>
                <a:hlinkClick r:id="rId13"/>
              </a:rPr>
              <a:t> An</a:t>
            </a:r>
            <a:r>
              <a:rPr lang="en-US" sz="2200" dirty="0">
                <a:solidFill>
                  <a:schemeClr val="tx1">
                    <a:lumMod val="95000"/>
                    <a:lumOff val="5000"/>
                  </a:schemeClr>
                </a:solidFill>
                <a:latin typeface="Times New Roman" panose="02020603050405020304" pitchFamily="18" charset="0"/>
                <a:ea typeface="Times New Roman" panose="02020603050405020304" pitchFamily="18" charset="0"/>
              </a:rPr>
              <a:t>.</a:t>
            </a:r>
          </a:p>
          <a:p>
            <a:pPr marL="342900" indent="-342900" algn="just">
              <a:lnSpc>
                <a:spcPct val="115000"/>
              </a:lnSpc>
              <a:spcAft>
                <a:spcPts val="0"/>
              </a:spcAft>
              <a:buFont typeface="Wingdings" panose="05000000000000000000" pitchFamily="2" charset="2"/>
              <a:buChar char="Ø"/>
              <a:tabLst>
                <a:tab pos="1386840" algn="l"/>
              </a:tabLst>
            </a:pPr>
            <a:r>
              <a:rPr lang="en-US" sz="2200" dirty="0" err="1" smtClean="0">
                <a:solidFill>
                  <a:schemeClr val="tx1">
                    <a:lumMod val="95000"/>
                    <a:lumOff val="5000"/>
                  </a:schemeClr>
                </a:solidFill>
                <a:latin typeface="Times New Roman" panose="02020603050405020304" pitchFamily="18" charset="0"/>
                <a:ea typeface="Times New Roman" panose="02020603050405020304" pitchFamily="18" charset="0"/>
              </a:rPr>
              <a:t>Ông</a:t>
            </a:r>
            <a:r>
              <a:rPr lang="en-US" sz="2200" dirty="0" smtClean="0">
                <a:solidFill>
                  <a:schemeClr val="tx1">
                    <a:lumMod val="95000"/>
                    <a:lumOff val="5000"/>
                  </a:schemeClr>
                </a:solidFill>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ea typeface="Times New Roman" panose="02020603050405020304" pitchFamily="18" charset="0"/>
              </a:rPr>
              <a:t>hoạt</a:t>
            </a:r>
            <a:r>
              <a:rPr lang="en-US" sz="22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ea typeface="Times New Roman" panose="02020603050405020304" pitchFamily="18" charset="0"/>
              </a:rPr>
              <a:t>động</a:t>
            </a:r>
            <a:r>
              <a:rPr lang="en-US" sz="22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ea typeface="Times New Roman" panose="02020603050405020304" pitchFamily="18" charset="0"/>
              </a:rPr>
              <a:t>cho</a:t>
            </a:r>
            <a:r>
              <a:rPr lang="en-US" sz="22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ea typeface="Times New Roman" panose="02020603050405020304" pitchFamily="18" charset="0"/>
                <a:hlinkClick r:id="rId14" tooltip="Việt Minh"/>
              </a:rPr>
              <a:t>Việt</a:t>
            </a:r>
            <a:r>
              <a:rPr lang="en-US" sz="2200" dirty="0">
                <a:solidFill>
                  <a:schemeClr val="tx1">
                    <a:lumMod val="95000"/>
                    <a:lumOff val="5000"/>
                  </a:schemeClr>
                </a:solidFill>
                <a:latin typeface="Times New Roman" panose="02020603050405020304" pitchFamily="18" charset="0"/>
                <a:ea typeface="Times New Roman" panose="02020603050405020304" pitchFamily="18" charset="0"/>
                <a:hlinkClick r:id="rId14" tooltip="Việt Minh"/>
              </a:rPr>
              <a:t> Minh</a:t>
            </a:r>
            <a:r>
              <a:rPr lang="en-US" sz="22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ea typeface="Times New Roman" panose="02020603050405020304" pitchFamily="18" charset="0"/>
              </a:rPr>
              <a:t>từ</a:t>
            </a:r>
            <a:r>
              <a:rPr lang="en-US" sz="22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ea typeface="Times New Roman" panose="02020603050405020304" pitchFamily="18" charset="0"/>
              </a:rPr>
              <a:t>t</a:t>
            </a:r>
            <a:r>
              <a:rPr lang="en-US" sz="2200" dirty="0" err="1">
                <a:solidFill>
                  <a:srgbClr val="0D0D0D"/>
                </a:solidFill>
                <a:latin typeface="Times New Roman" panose="02020603050405020304" pitchFamily="18" charset="0"/>
                <a:ea typeface="Times New Roman" panose="02020603050405020304" pitchFamily="18" charset="0"/>
              </a:rPr>
              <a:t>háng</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a:solidFill>
                  <a:srgbClr val="202122"/>
                </a:solidFill>
                <a:latin typeface="Times New Roman" panose="02020603050405020304" pitchFamily="18" charset="0"/>
                <a:ea typeface="Times New Roman" panose="02020603050405020304" pitchFamily="18" charset="0"/>
              </a:rPr>
              <a:t>5 </a:t>
            </a:r>
            <a:r>
              <a:rPr lang="en-US" sz="2200" dirty="0" err="1">
                <a:solidFill>
                  <a:srgbClr val="202122"/>
                </a:solidFill>
                <a:latin typeface="Times New Roman" panose="02020603050405020304" pitchFamily="18" charset="0"/>
                <a:ea typeface="Times New Roman" panose="02020603050405020304" pitchFamily="18" charset="0"/>
              </a:rPr>
              <a:t>năm</a:t>
            </a:r>
            <a:r>
              <a:rPr lang="en-US" sz="2200" dirty="0">
                <a:solidFill>
                  <a:srgbClr val="202122"/>
                </a:solidFill>
                <a:latin typeface="Times New Roman" panose="02020603050405020304" pitchFamily="18" charset="0"/>
                <a:ea typeface="Times New Roman" panose="02020603050405020304" pitchFamily="18" charset="0"/>
              </a:rPr>
              <a:t> 1945; </a:t>
            </a:r>
            <a:r>
              <a:rPr lang="en-US" sz="2200" dirty="0" err="1">
                <a:solidFill>
                  <a:srgbClr val="202122"/>
                </a:solidFill>
                <a:latin typeface="Times New Roman" panose="02020603050405020304" pitchFamily="18" charset="0"/>
                <a:ea typeface="Times New Roman" panose="02020603050405020304" pitchFamily="18" charset="0"/>
              </a:rPr>
              <a:t>bắt</a:t>
            </a:r>
            <a:r>
              <a:rPr lang="en-US" sz="2200" dirty="0">
                <a:solidFill>
                  <a:srgbClr val="202122"/>
                </a:solidFill>
                <a:latin typeface="Times New Roman" panose="02020603050405020304" pitchFamily="18" charset="0"/>
                <a:ea typeface="Times New Roman" panose="02020603050405020304" pitchFamily="18" charset="0"/>
              </a:rPr>
              <a:t> </a:t>
            </a:r>
            <a:r>
              <a:rPr lang="en-US" sz="2200" dirty="0" err="1">
                <a:solidFill>
                  <a:srgbClr val="202122"/>
                </a:solidFill>
                <a:latin typeface="Times New Roman" panose="02020603050405020304" pitchFamily="18" charset="0"/>
                <a:ea typeface="Times New Roman" panose="02020603050405020304" pitchFamily="18" charset="0"/>
              </a:rPr>
              <a:t>đầu</a:t>
            </a:r>
            <a:r>
              <a:rPr lang="en-US" sz="2200" dirty="0">
                <a:solidFill>
                  <a:srgbClr val="202122"/>
                </a:solidFill>
                <a:latin typeface="Times New Roman" panose="02020603050405020304" pitchFamily="18" charset="0"/>
                <a:ea typeface="Times New Roman" panose="02020603050405020304" pitchFamily="18" charset="0"/>
              </a:rPr>
              <a:t> </a:t>
            </a:r>
            <a:r>
              <a:rPr lang="en-US" sz="2200" dirty="0" err="1">
                <a:solidFill>
                  <a:srgbClr val="202122"/>
                </a:solidFill>
                <a:latin typeface="Times New Roman" panose="02020603050405020304" pitchFamily="18" charset="0"/>
                <a:ea typeface="Times New Roman" panose="02020603050405020304" pitchFamily="18" charset="0"/>
              </a:rPr>
              <a:t>viết</a:t>
            </a:r>
            <a:r>
              <a:rPr lang="en-US" sz="2200" dirty="0">
                <a:solidFill>
                  <a:srgbClr val="202122"/>
                </a:solidFill>
                <a:latin typeface="Times New Roman" panose="02020603050405020304" pitchFamily="18" charset="0"/>
                <a:ea typeface="Times New Roman" panose="02020603050405020304" pitchFamily="18" charset="0"/>
              </a:rPr>
              <a:t> </a:t>
            </a:r>
            <a:r>
              <a:rPr lang="en-US" sz="2200" dirty="0" err="1">
                <a:solidFill>
                  <a:srgbClr val="202122"/>
                </a:solidFill>
                <a:latin typeface="Times New Roman" panose="02020603050405020304" pitchFamily="18" charset="0"/>
                <a:ea typeface="Times New Roman" panose="02020603050405020304" pitchFamily="18" charset="0"/>
              </a:rPr>
              <a:t>năm</a:t>
            </a:r>
            <a:r>
              <a:rPr lang="en-US" sz="2200" dirty="0">
                <a:solidFill>
                  <a:srgbClr val="202122"/>
                </a:solidFill>
                <a:latin typeface="Times New Roman" panose="02020603050405020304" pitchFamily="18" charset="0"/>
                <a:ea typeface="Times New Roman" panose="02020603050405020304" pitchFamily="18" charset="0"/>
              </a:rPr>
              <a:t> 1951, </a:t>
            </a:r>
            <a:r>
              <a:rPr lang="en-US" sz="2200" dirty="0" err="1">
                <a:solidFill>
                  <a:srgbClr val="202122"/>
                </a:solidFill>
                <a:latin typeface="Times New Roman" panose="02020603050405020304" pitchFamily="18" charset="0"/>
                <a:ea typeface="Times New Roman" panose="02020603050405020304" pitchFamily="18" charset="0"/>
              </a:rPr>
              <a:t>khi</a:t>
            </a:r>
            <a:r>
              <a:rPr lang="en-US" sz="2200" dirty="0">
                <a:solidFill>
                  <a:srgbClr val="202122"/>
                </a:solidFill>
                <a:latin typeface="Times New Roman" panose="02020603050405020304" pitchFamily="18" charset="0"/>
                <a:ea typeface="Times New Roman" panose="02020603050405020304" pitchFamily="18" charset="0"/>
              </a:rPr>
              <a:t> </a:t>
            </a:r>
            <a:r>
              <a:rPr lang="en-US" sz="2200" dirty="0" err="1">
                <a:solidFill>
                  <a:srgbClr val="202122"/>
                </a:solidFill>
                <a:latin typeface="Times New Roman" panose="02020603050405020304" pitchFamily="18" charset="0"/>
                <a:ea typeface="Times New Roman" panose="02020603050405020304" pitchFamily="18" charset="0"/>
              </a:rPr>
              <a:t>mới</a:t>
            </a:r>
            <a:r>
              <a:rPr lang="en-US" sz="2200" dirty="0">
                <a:solidFill>
                  <a:srgbClr val="202122"/>
                </a:solidFill>
                <a:latin typeface="Times New Roman" panose="02020603050405020304" pitchFamily="18" charset="0"/>
                <a:ea typeface="Times New Roman" panose="02020603050405020304" pitchFamily="18" charset="0"/>
              </a:rPr>
              <a:t> 24 </a:t>
            </a:r>
            <a:r>
              <a:rPr lang="en-US" sz="2200" dirty="0" err="1">
                <a:solidFill>
                  <a:srgbClr val="202122"/>
                </a:solidFill>
                <a:latin typeface="Times New Roman" panose="02020603050405020304" pitchFamily="18" charset="0"/>
                <a:ea typeface="Times New Roman" panose="02020603050405020304" pitchFamily="18" charset="0"/>
              </a:rPr>
              <a:t>tuổi</a:t>
            </a:r>
            <a:r>
              <a:rPr lang="en-US" sz="2200" dirty="0">
                <a:solidFill>
                  <a:srgbClr val="202122"/>
                </a:solidFill>
                <a:latin typeface="Times New Roman" panose="02020603050405020304" pitchFamily="18" charset="0"/>
                <a:ea typeface="Times New Roman" panose="02020603050405020304" pitchFamily="18" charset="0"/>
              </a:rPr>
              <a:t>.</a:t>
            </a:r>
            <a:endParaRPr lang="en-US" sz="2200" dirty="0">
              <a:latin typeface="Times New Roman" panose="02020603050405020304" pitchFamily="18" charset="0"/>
              <a:ea typeface="Times New Roman" panose="02020603050405020304" pitchFamily="18" charset="0"/>
            </a:endParaRPr>
          </a:p>
          <a:p>
            <a:pPr marL="342900" indent="-342900">
              <a:buFont typeface="Wingdings" panose="05000000000000000000" pitchFamily="2" charset="2"/>
              <a:buChar char="Ø"/>
            </a:pPr>
            <a:r>
              <a:rPr lang="en-US" sz="2200" dirty="0" smtClean="0">
                <a:solidFill>
                  <a:srgbClr val="202122"/>
                </a:solidFill>
                <a:latin typeface="Times New Roman" panose="02020603050405020304" pitchFamily="18" charset="0"/>
                <a:ea typeface="Times New Roman" panose="02020603050405020304" pitchFamily="18" charset="0"/>
              </a:rPr>
              <a:t>Minh </a:t>
            </a:r>
            <a:r>
              <a:rPr lang="en-US" sz="2200" dirty="0" err="1">
                <a:solidFill>
                  <a:srgbClr val="202122"/>
                </a:solidFill>
                <a:latin typeface="Times New Roman" panose="02020603050405020304" pitchFamily="18" charset="0"/>
                <a:ea typeface="Times New Roman" panose="02020603050405020304" pitchFamily="18" charset="0"/>
              </a:rPr>
              <a:t>Huệ</a:t>
            </a:r>
            <a:r>
              <a:rPr lang="en-US" sz="2200" dirty="0">
                <a:solidFill>
                  <a:srgbClr val="202122"/>
                </a:solidFill>
                <a:latin typeface="Times New Roman" panose="02020603050405020304" pitchFamily="18" charset="0"/>
                <a:ea typeface="Times New Roman" panose="02020603050405020304" pitchFamily="18" charset="0"/>
              </a:rPr>
              <a:t> </a:t>
            </a:r>
            <a:r>
              <a:rPr lang="en-US" sz="2200" dirty="0" err="1">
                <a:solidFill>
                  <a:srgbClr val="202122"/>
                </a:solidFill>
                <a:latin typeface="Times New Roman" panose="02020603050405020304" pitchFamily="18" charset="0"/>
                <a:ea typeface="Times New Roman" panose="02020603050405020304" pitchFamily="18" charset="0"/>
              </a:rPr>
              <a:t>được</a:t>
            </a:r>
            <a:r>
              <a:rPr lang="en-US" sz="2200" dirty="0">
                <a:solidFill>
                  <a:srgbClr val="202122"/>
                </a:solidFill>
                <a:latin typeface="Times New Roman" panose="02020603050405020304" pitchFamily="18" charset="0"/>
                <a:ea typeface="Times New Roman" panose="02020603050405020304" pitchFamily="18" charset="0"/>
              </a:rPr>
              <a:t> </a:t>
            </a:r>
            <a:r>
              <a:rPr lang="en-US" sz="2200" dirty="0" err="1">
                <a:solidFill>
                  <a:srgbClr val="202122"/>
                </a:solidFill>
                <a:latin typeface="Times New Roman" panose="02020603050405020304" pitchFamily="18" charset="0"/>
                <a:ea typeface="Times New Roman" panose="02020603050405020304" pitchFamily="18" charset="0"/>
              </a:rPr>
              <a:t>tặng</a:t>
            </a:r>
            <a:r>
              <a:rPr lang="en-US" sz="2200" dirty="0">
                <a:solidFill>
                  <a:srgbClr val="202122"/>
                </a:solidFill>
                <a:latin typeface="Times New Roman" panose="02020603050405020304" pitchFamily="18" charset="0"/>
                <a:ea typeface="Times New Roman" panose="02020603050405020304" pitchFamily="18" charset="0"/>
              </a:rPr>
              <a:t> </a:t>
            </a:r>
            <a:r>
              <a:rPr lang="en-US" sz="2200" dirty="0" err="1">
                <a:solidFill>
                  <a:srgbClr val="202122"/>
                </a:solidFill>
                <a:latin typeface="Times New Roman" panose="02020603050405020304" pitchFamily="18" charset="0"/>
                <a:ea typeface="Times New Roman" panose="02020603050405020304" pitchFamily="18" charset="0"/>
              </a:rPr>
              <a:t>giải</a:t>
            </a:r>
            <a:r>
              <a:rPr lang="en-US" sz="2200" dirty="0">
                <a:solidFill>
                  <a:srgbClr val="202122"/>
                </a:solidFill>
                <a:latin typeface="Times New Roman" panose="02020603050405020304" pitchFamily="18" charset="0"/>
                <a:ea typeface="Times New Roman" panose="02020603050405020304" pitchFamily="18" charset="0"/>
              </a:rPr>
              <a:t> </a:t>
            </a:r>
            <a:r>
              <a:rPr lang="en-US" sz="2200" dirty="0" err="1">
                <a:solidFill>
                  <a:srgbClr val="202122"/>
                </a:solidFill>
                <a:latin typeface="Times New Roman" panose="02020603050405020304" pitchFamily="18" charset="0"/>
                <a:ea typeface="Times New Roman" panose="02020603050405020304" pitchFamily="18" charset="0"/>
              </a:rPr>
              <a:t>thưởng</a:t>
            </a:r>
            <a:r>
              <a:rPr lang="en-US" sz="2200" dirty="0">
                <a:solidFill>
                  <a:srgbClr val="202122"/>
                </a:solidFill>
                <a:latin typeface="Times New Roman" panose="02020603050405020304" pitchFamily="18" charset="0"/>
                <a:ea typeface="Times New Roman" panose="02020603050405020304" pitchFamily="18" charset="0"/>
              </a:rPr>
              <a:t> </a:t>
            </a:r>
            <a:r>
              <a:rPr lang="en-US" sz="2200" dirty="0" err="1">
                <a:solidFill>
                  <a:srgbClr val="202122"/>
                </a:solidFill>
                <a:latin typeface="Times New Roman" panose="02020603050405020304" pitchFamily="18" charset="0"/>
                <a:ea typeface="Times New Roman" panose="02020603050405020304" pitchFamily="18" charset="0"/>
              </a:rPr>
              <a:t>Nhà</a:t>
            </a:r>
            <a:r>
              <a:rPr lang="en-US" sz="2200" dirty="0">
                <a:solidFill>
                  <a:srgbClr val="202122"/>
                </a:solidFill>
                <a:latin typeface="Times New Roman" panose="02020603050405020304" pitchFamily="18" charset="0"/>
                <a:ea typeface="Times New Roman" panose="02020603050405020304" pitchFamily="18" charset="0"/>
              </a:rPr>
              <a:t> </a:t>
            </a:r>
            <a:r>
              <a:rPr lang="en-US" sz="2200" dirty="0" err="1">
                <a:solidFill>
                  <a:srgbClr val="202122"/>
                </a:solidFill>
                <a:latin typeface="Times New Roman" panose="02020603050405020304" pitchFamily="18" charset="0"/>
                <a:ea typeface="Times New Roman" panose="02020603050405020304" pitchFamily="18" charset="0"/>
              </a:rPr>
              <a:t>nước</a:t>
            </a:r>
            <a:r>
              <a:rPr lang="en-US" sz="2200" dirty="0">
                <a:solidFill>
                  <a:srgbClr val="202122"/>
                </a:solidFill>
                <a:latin typeface="Times New Roman" panose="02020603050405020304" pitchFamily="18" charset="0"/>
                <a:ea typeface="Times New Roman" panose="02020603050405020304" pitchFamily="18" charset="0"/>
              </a:rPr>
              <a:t> </a:t>
            </a:r>
            <a:r>
              <a:rPr lang="en-US" sz="2200" dirty="0" err="1">
                <a:solidFill>
                  <a:srgbClr val="202122"/>
                </a:solidFill>
                <a:latin typeface="Times New Roman" panose="02020603050405020304" pitchFamily="18" charset="0"/>
                <a:ea typeface="Times New Roman" panose="02020603050405020304" pitchFamily="18" charset="0"/>
              </a:rPr>
              <a:t>về</a:t>
            </a:r>
            <a:r>
              <a:rPr lang="en-US" sz="2200" dirty="0">
                <a:solidFill>
                  <a:srgbClr val="202122"/>
                </a:solidFill>
                <a:latin typeface="Times New Roman" panose="02020603050405020304" pitchFamily="18" charset="0"/>
                <a:ea typeface="Times New Roman" panose="02020603050405020304" pitchFamily="18" charset="0"/>
              </a:rPr>
              <a:t> </a:t>
            </a:r>
            <a:r>
              <a:rPr lang="en-US" sz="2200" dirty="0" err="1">
                <a:solidFill>
                  <a:srgbClr val="202122"/>
                </a:solidFill>
                <a:latin typeface="Times New Roman" panose="02020603050405020304" pitchFamily="18" charset="0"/>
                <a:ea typeface="Times New Roman" panose="02020603050405020304" pitchFamily="18" charset="0"/>
              </a:rPr>
              <a:t>văn</a:t>
            </a:r>
            <a:r>
              <a:rPr lang="en-US" sz="2200" dirty="0">
                <a:solidFill>
                  <a:srgbClr val="202122"/>
                </a:solidFill>
                <a:latin typeface="Times New Roman" panose="02020603050405020304" pitchFamily="18" charset="0"/>
                <a:ea typeface="Times New Roman" panose="02020603050405020304" pitchFamily="18" charset="0"/>
              </a:rPr>
              <a:t> </a:t>
            </a:r>
            <a:r>
              <a:rPr lang="en-US" sz="2200" dirty="0" err="1">
                <a:solidFill>
                  <a:srgbClr val="202122"/>
                </a:solidFill>
                <a:latin typeface="Times New Roman" panose="02020603050405020304" pitchFamily="18" charset="0"/>
                <a:ea typeface="Times New Roman" panose="02020603050405020304" pitchFamily="18" charset="0"/>
              </a:rPr>
              <a:t>học</a:t>
            </a:r>
            <a:r>
              <a:rPr lang="en-US" sz="2200" dirty="0">
                <a:solidFill>
                  <a:srgbClr val="202122"/>
                </a:solidFill>
                <a:latin typeface="Times New Roman" panose="02020603050405020304" pitchFamily="18" charset="0"/>
                <a:ea typeface="Times New Roman" panose="02020603050405020304" pitchFamily="18" charset="0"/>
              </a:rPr>
              <a:t>, </a:t>
            </a:r>
            <a:r>
              <a:rPr lang="en-US" sz="2200" dirty="0" err="1">
                <a:solidFill>
                  <a:srgbClr val="202122"/>
                </a:solidFill>
                <a:latin typeface="Times New Roman" panose="02020603050405020304" pitchFamily="18" charset="0"/>
                <a:ea typeface="Times New Roman" panose="02020603050405020304" pitchFamily="18" charset="0"/>
              </a:rPr>
              <a:t>nghệ</a:t>
            </a:r>
            <a:r>
              <a:rPr lang="en-US" sz="2200" dirty="0">
                <a:solidFill>
                  <a:srgbClr val="202122"/>
                </a:solidFill>
                <a:latin typeface="Times New Roman" panose="02020603050405020304" pitchFamily="18" charset="0"/>
                <a:ea typeface="Times New Roman" panose="02020603050405020304" pitchFamily="18" charset="0"/>
              </a:rPr>
              <a:t> </a:t>
            </a:r>
            <a:r>
              <a:rPr lang="en-US" sz="2200" dirty="0" err="1">
                <a:solidFill>
                  <a:srgbClr val="202122"/>
                </a:solidFill>
                <a:latin typeface="Times New Roman" panose="02020603050405020304" pitchFamily="18" charset="0"/>
                <a:ea typeface="Times New Roman" panose="02020603050405020304" pitchFamily="18" charset="0"/>
              </a:rPr>
              <a:t>thuật</a:t>
            </a:r>
            <a:r>
              <a:rPr lang="en-US" sz="2200" dirty="0">
                <a:solidFill>
                  <a:srgbClr val="202122"/>
                </a:solidFill>
                <a:latin typeface="Times New Roman" panose="02020603050405020304" pitchFamily="18" charset="0"/>
                <a:ea typeface="Times New Roman" panose="02020603050405020304" pitchFamily="18" charset="0"/>
              </a:rPr>
              <a:t> </a:t>
            </a:r>
            <a:r>
              <a:rPr lang="en-US" sz="2200" dirty="0" err="1">
                <a:solidFill>
                  <a:srgbClr val="202122"/>
                </a:solidFill>
                <a:latin typeface="Times New Roman" panose="02020603050405020304" pitchFamily="18" charset="0"/>
                <a:ea typeface="Times New Roman" panose="02020603050405020304" pitchFamily="18" charset="0"/>
              </a:rPr>
              <a:t>với</a:t>
            </a:r>
            <a:r>
              <a:rPr lang="en-US" sz="2200" dirty="0">
                <a:solidFill>
                  <a:srgbClr val="202122"/>
                </a:solidFill>
                <a:latin typeface="Times New Roman" panose="02020603050405020304" pitchFamily="18" charset="0"/>
                <a:ea typeface="Times New Roman" panose="02020603050405020304" pitchFamily="18" charset="0"/>
              </a:rPr>
              <a:t> 3 </a:t>
            </a:r>
            <a:r>
              <a:rPr lang="en-US" sz="2200" dirty="0" err="1">
                <a:solidFill>
                  <a:srgbClr val="202122"/>
                </a:solidFill>
                <a:latin typeface="Times New Roman" panose="02020603050405020304" pitchFamily="18" charset="0"/>
                <a:ea typeface="Times New Roman" panose="02020603050405020304" pitchFamily="18" charset="0"/>
              </a:rPr>
              <a:t>tập</a:t>
            </a:r>
            <a:r>
              <a:rPr lang="en-US" sz="2200" dirty="0">
                <a:solidFill>
                  <a:srgbClr val="202122"/>
                </a:solidFill>
                <a:latin typeface="Times New Roman" panose="02020603050405020304" pitchFamily="18" charset="0"/>
                <a:ea typeface="Times New Roman" panose="02020603050405020304" pitchFamily="18" charset="0"/>
              </a:rPr>
              <a:t> </a:t>
            </a:r>
            <a:r>
              <a:rPr lang="en-US" sz="2200" dirty="0" err="1">
                <a:solidFill>
                  <a:srgbClr val="202122"/>
                </a:solidFill>
                <a:latin typeface="Times New Roman" panose="02020603050405020304" pitchFamily="18" charset="0"/>
                <a:ea typeface="Times New Roman" panose="02020603050405020304" pitchFamily="18" charset="0"/>
              </a:rPr>
              <a:t>thơ</a:t>
            </a:r>
            <a:r>
              <a:rPr lang="en-US" sz="2200" dirty="0">
                <a:solidFill>
                  <a:srgbClr val="202122"/>
                </a:solidFill>
                <a:latin typeface="Times New Roman" panose="02020603050405020304" pitchFamily="18" charset="0"/>
                <a:ea typeface="Times New Roman" panose="02020603050405020304" pitchFamily="18" charset="0"/>
              </a:rPr>
              <a:t>: </a:t>
            </a:r>
            <a:r>
              <a:rPr lang="en-US" sz="2200" dirty="0" err="1">
                <a:solidFill>
                  <a:srgbClr val="202122"/>
                </a:solidFill>
                <a:latin typeface="Times New Roman" panose="02020603050405020304" pitchFamily="18" charset="0"/>
                <a:ea typeface="Times New Roman" panose="02020603050405020304" pitchFamily="18" charset="0"/>
              </a:rPr>
              <a:t>Đêm</a:t>
            </a:r>
            <a:r>
              <a:rPr lang="en-US" sz="2200" dirty="0">
                <a:solidFill>
                  <a:srgbClr val="202122"/>
                </a:solidFill>
                <a:latin typeface="Times New Roman" panose="02020603050405020304" pitchFamily="18" charset="0"/>
                <a:ea typeface="Times New Roman" panose="02020603050405020304" pitchFamily="18" charset="0"/>
              </a:rPr>
              <a:t> nay </a:t>
            </a:r>
            <a:r>
              <a:rPr lang="en-US" sz="2200" dirty="0" err="1">
                <a:solidFill>
                  <a:srgbClr val="202122"/>
                </a:solidFill>
                <a:latin typeface="Times New Roman" panose="02020603050405020304" pitchFamily="18" charset="0"/>
                <a:ea typeface="Times New Roman" panose="02020603050405020304" pitchFamily="18" charset="0"/>
              </a:rPr>
              <a:t>Bác</a:t>
            </a:r>
            <a:r>
              <a:rPr lang="en-US" sz="2200" dirty="0">
                <a:solidFill>
                  <a:srgbClr val="202122"/>
                </a:solidFill>
                <a:latin typeface="Times New Roman" panose="02020603050405020304" pitchFamily="18" charset="0"/>
                <a:ea typeface="Times New Roman" panose="02020603050405020304" pitchFamily="18" charset="0"/>
              </a:rPr>
              <a:t> </a:t>
            </a:r>
            <a:r>
              <a:rPr lang="en-US" sz="2200" dirty="0" err="1">
                <a:solidFill>
                  <a:srgbClr val="202122"/>
                </a:solidFill>
                <a:latin typeface="Times New Roman" panose="02020603050405020304" pitchFamily="18" charset="0"/>
                <a:ea typeface="Times New Roman" panose="02020603050405020304" pitchFamily="18" charset="0"/>
              </a:rPr>
              <a:t>không</a:t>
            </a:r>
            <a:r>
              <a:rPr lang="en-US" sz="2200" dirty="0">
                <a:solidFill>
                  <a:srgbClr val="202122"/>
                </a:solidFill>
                <a:latin typeface="Times New Roman" panose="02020603050405020304" pitchFamily="18" charset="0"/>
                <a:ea typeface="Times New Roman" panose="02020603050405020304" pitchFamily="18" charset="0"/>
              </a:rPr>
              <a:t> </a:t>
            </a:r>
            <a:r>
              <a:rPr lang="en-US" sz="2200" dirty="0" err="1">
                <a:solidFill>
                  <a:srgbClr val="202122"/>
                </a:solidFill>
                <a:latin typeface="Times New Roman" panose="02020603050405020304" pitchFamily="18" charset="0"/>
                <a:ea typeface="Times New Roman" panose="02020603050405020304" pitchFamily="18" charset="0"/>
              </a:rPr>
              <a:t>ngủ</a:t>
            </a:r>
            <a:r>
              <a:rPr lang="en-US" sz="2200" dirty="0">
                <a:solidFill>
                  <a:srgbClr val="202122"/>
                </a:solidFill>
                <a:latin typeface="Times New Roman" panose="02020603050405020304" pitchFamily="18" charset="0"/>
                <a:ea typeface="Times New Roman" panose="02020603050405020304" pitchFamily="18" charset="0"/>
              </a:rPr>
              <a:t> (1985); </a:t>
            </a:r>
            <a:r>
              <a:rPr lang="en-US" sz="2200" dirty="0" err="1">
                <a:solidFill>
                  <a:srgbClr val="202122"/>
                </a:solidFill>
                <a:latin typeface="Times New Roman" panose="02020603050405020304" pitchFamily="18" charset="0"/>
                <a:ea typeface="Times New Roman" panose="02020603050405020304" pitchFamily="18" charset="0"/>
              </a:rPr>
              <a:t>Tiếng</a:t>
            </a:r>
            <a:r>
              <a:rPr lang="en-US" sz="2200" dirty="0">
                <a:solidFill>
                  <a:srgbClr val="202122"/>
                </a:solidFill>
                <a:latin typeface="Times New Roman" panose="02020603050405020304" pitchFamily="18" charset="0"/>
                <a:ea typeface="Times New Roman" panose="02020603050405020304" pitchFamily="18" charset="0"/>
              </a:rPr>
              <a:t> </a:t>
            </a:r>
            <a:r>
              <a:rPr lang="en-US" sz="2200" dirty="0" err="1">
                <a:solidFill>
                  <a:srgbClr val="202122"/>
                </a:solidFill>
                <a:latin typeface="Times New Roman" panose="02020603050405020304" pitchFamily="18" charset="0"/>
                <a:ea typeface="Times New Roman" panose="02020603050405020304" pitchFamily="18" charset="0"/>
              </a:rPr>
              <a:t>hát</a:t>
            </a:r>
            <a:r>
              <a:rPr lang="en-US" sz="2200" dirty="0">
                <a:solidFill>
                  <a:srgbClr val="202122"/>
                </a:solidFill>
                <a:latin typeface="Times New Roman" panose="02020603050405020304" pitchFamily="18" charset="0"/>
                <a:ea typeface="Times New Roman" panose="02020603050405020304" pitchFamily="18" charset="0"/>
              </a:rPr>
              <a:t> </a:t>
            </a:r>
            <a:r>
              <a:rPr lang="en-US" sz="2200" dirty="0" err="1">
                <a:solidFill>
                  <a:srgbClr val="202122"/>
                </a:solidFill>
                <a:latin typeface="Times New Roman" panose="02020603050405020304" pitchFamily="18" charset="0"/>
                <a:ea typeface="Times New Roman" panose="02020603050405020304" pitchFamily="18" charset="0"/>
              </a:rPr>
              <a:t>quê</a:t>
            </a:r>
            <a:r>
              <a:rPr lang="en-US" sz="2200" dirty="0">
                <a:solidFill>
                  <a:srgbClr val="202122"/>
                </a:solidFill>
                <a:latin typeface="Times New Roman" panose="02020603050405020304" pitchFamily="18" charset="0"/>
                <a:ea typeface="Times New Roman" panose="02020603050405020304" pitchFamily="18" charset="0"/>
              </a:rPr>
              <a:t> </a:t>
            </a:r>
            <a:r>
              <a:rPr lang="en-US" sz="2200" dirty="0" err="1">
                <a:solidFill>
                  <a:srgbClr val="202122"/>
                </a:solidFill>
                <a:latin typeface="Times New Roman" panose="02020603050405020304" pitchFamily="18" charset="0"/>
                <a:ea typeface="Times New Roman" panose="02020603050405020304" pitchFamily="18" charset="0"/>
              </a:rPr>
              <a:t>hương</a:t>
            </a:r>
            <a:r>
              <a:rPr lang="en-US" sz="2200" dirty="0">
                <a:solidFill>
                  <a:srgbClr val="202122"/>
                </a:solidFill>
                <a:latin typeface="Times New Roman" panose="02020603050405020304" pitchFamily="18" charset="0"/>
                <a:ea typeface="Times New Roman" panose="02020603050405020304" pitchFamily="18" charset="0"/>
              </a:rPr>
              <a:t> (1959); </a:t>
            </a:r>
            <a:r>
              <a:rPr lang="en-US" sz="2200" dirty="0" err="1">
                <a:solidFill>
                  <a:srgbClr val="202122"/>
                </a:solidFill>
                <a:latin typeface="Times New Roman" panose="02020603050405020304" pitchFamily="18" charset="0"/>
                <a:ea typeface="Times New Roman" panose="02020603050405020304" pitchFamily="18" charset="0"/>
              </a:rPr>
              <a:t>và</a:t>
            </a:r>
            <a:r>
              <a:rPr lang="en-US" sz="2200" dirty="0">
                <a:solidFill>
                  <a:srgbClr val="202122"/>
                </a:solidFill>
                <a:latin typeface="Times New Roman" panose="02020603050405020304" pitchFamily="18" charset="0"/>
                <a:ea typeface="Times New Roman" panose="02020603050405020304" pitchFamily="18" charset="0"/>
              </a:rPr>
              <a:t> </a:t>
            </a:r>
            <a:r>
              <a:rPr lang="en-US" sz="2200" dirty="0" err="1">
                <a:solidFill>
                  <a:srgbClr val="202122"/>
                </a:solidFill>
                <a:latin typeface="Times New Roman" panose="02020603050405020304" pitchFamily="18" charset="0"/>
                <a:ea typeface="Times New Roman" panose="02020603050405020304" pitchFamily="18" charset="0"/>
              </a:rPr>
              <a:t>Đất</a:t>
            </a:r>
            <a:r>
              <a:rPr lang="en-US" sz="2200" dirty="0">
                <a:solidFill>
                  <a:srgbClr val="202122"/>
                </a:solidFill>
                <a:latin typeface="Times New Roman" panose="02020603050405020304" pitchFamily="18" charset="0"/>
                <a:ea typeface="Times New Roman" panose="02020603050405020304" pitchFamily="18" charset="0"/>
              </a:rPr>
              <a:t> </a:t>
            </a:r>
            <a:r>
              <a:rPr lang="en-US" sz="2200" dirty="0" err="1">
                <a:solidFill>
                  <a:srgbClr val="202122"/>
                </a:solidFill>
                <a:latin typeface="Times New Roman" panose="02020603050405020304" pitchFamily="18" charset="0"/>
                <a:ea typeface="Times New Roman" panose="02020603050405020304" pitchFamily="18" charset="0"/>
              </a:rPr>
              <a:t>chiến</a:t>
            </a:r>
            <a:r>
              <a:rPr lang="en-US" sz="2200" dirty="0">
                <a:solidFill>
                  <a:srgbClr val="202122"/>
                </a:solidFill>
                <a:latin typeface="Times New Roman" panose="02020603050405020304" pitchFamily="18" charset="0"/>
                <a:ea typeface="Times New Roman" panose="02020603050405020304" pitchFamily="18" charset="0"/>
              </a:rPr>
              <a:t> </a:t>
            </a:r>
            <a:r>
              <a:rPr lang="en-US" sz="2200" dirty="0" err="1">
                <a:solidFill>
                  <a:srgbClr val="202122"/>
                </a:solidFill>
                <a:latin typeface="Times New Roman" panose="02020603050405020304" pitchFamily="18" charset="0"/>
                <a:ea typeface="Times New Roman" panose="02020603050405020304" pitchFamily="18" charset="0"/>
              </a:rPr>
              <a:t>hào</a:t>
            </a:r>
            <a:r>
              <a:rPr lang="en-US" sz="2200" dirty="0">
                <a:solidFill>
                  <a:srgbClr val="202122"/>
                </a:solidFill>
                <a:latin typeface="Times New Roman" panose="02020603050405020304" pitchFamily="18" charset="0"/>
                <a:ea typeface="Times New Roman" panose="02020603050405020304" pitchFamily="18" charset="0"/>
              </a:rPr>
              <a:t> (1970).</a:t>
            </a:r>
            <a:endParaRPr lang="en-US" sz="2200" dirty="0"/>
          </a:p>
        </p:txBody>
      </p:sp>
    </p:spTree>
    <p:extLst>
      <p:ext uri="{BB962C8B-B14F-4D97-AF65-F5344CB8AC3E}">
        <p14:creationId xmlns:p14="http://schemas.microsoft.com/office/powerpoint/2010/main" val="324979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xEl>
                                              <p:pRg st="1" end="1"/>
                                            </p:txEl>
                                          </p:spTgt>
                                        </p:tgtEl>
                                        <p:attrNameLst>
                                          <p:attrName>style.visibility</p:attrName>
                                        </p:attrNameLst>
                                      </p:cBhvr>
                                      <p:to>
                                        <p:strVal val="visible"/>
                                      </p:to>
                                    </p:set>
                                    <p:animEffect transition="in" filter="fade">
                                      <p:cBhvr>
                                        <p:cTn id="14" dur="1000"/>
                                        <p:tgtEl>
                                          <p:spTgt spid="17">
                                            <p:txEl>
                                              <p:pRg st="1" end="1"/>
                                            </p:txEl>
                                          </p:spTgt>
                                        </p:tgtEl>
                                      </p:cBhvr>
                                    </p:animEffect>
                                    <p:anim calcmode="lin" valueType="num">
                                      <p:cBhvr>
                                        <p:cTn id="15"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xEl>
                                              <p:pRg st="2" end="2"/>
                                            </p:txEl>
                                          </p:spTgt>
                                        </p:tgtEl>
                                        <p:attrNameLst>
                                          <p:attrName>style.visibility</p:attrName>
                                        </p:attrNameLst>
                                      </p:cBhvr>
                                      <p:to>
                                        <p:strVal val="visible"/>
                                      </p:to>
                                    </p:set>
                                    <p:animEffect transition="in" filter="fade">
                                      <p:cBhvr>
                                        <p:cTn id="21" dur="1000"/>
                                        <p:tgtEl>
                                          <p:spTgt spid="17">
                                            <p:txEl>
                                              <p:pRg st="2" end="2"/>
                                            </p:txEl>
                                          </p:spTgt>
                                        </p:tgtEl>
                                      </p:cBhvr>
                                    </p:animEffect>
                                    <p:anim calcmode="lin" valueType="num">
                                      <p:cBhvr>
                                        <p:cTn id="22"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xEl>
                                              <p:pRg st="3" end="3"/>
                                            </p:txEl>
                                          </p:spTgt>
                                        </p:tgtEl>
                                        <p:attrNameLst>
                                          <p:attrName>style.visibility</p:attrName>
                                        </p:attrNameLst>
                                      </p:cBhvr>
                                      <p:to>
                                        <p:strVal val="visible"/>
                                      </p:to>
                                    </p:set>
                                    <p:animEffect transition="in" filter="fade">
                                      <p:cBhvr>
                                        <p:cTn id="28" dur="1000"/>
                                        <p:tgtEl>
                                          <p:spTgt spid="17">
                                            <p:txEl>
                                              <p:pRg st="3" end="3"/>
                                            </p:txEl>
                                          </p:spTgt>
                                        </p:tgtEl>
                                      </p:cBhvr>
                                    </p:animEffect>
                                    <p:anim calcmode="lin" valueType="num">
                                      <p:cBhvr>
                                        <p:cTn id="29" dur="1000" fill="hold"/>
                                        <p:tgtEl>
                                          <p:spTgt spid="1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8508"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92100" algn="ctr" defTabSz="914400" rtl="0" eaLnBrk="1" fontAlgn="auto" latinLnBrk="0" hangingPunct="1">
              <a:lnSpc>
                <a:spcPct val="100000"/>
              </a:lnSpc>
              <a:spcBef>
                <a:spcPts val="60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Văn</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bản</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a:t>
            </a: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Segoe UI" panose="020B0502040204020203" pitchFamily="34" charset="0"/>
                <a:cs typeface="+mn-cs"/>
              </a:rPr>
              <a:t>2: LƯỢM </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Segoe UI" panose="020B0502040204020203" pitchFamily="34" charset="0"/>
                <a:cs typeface="+mn-cs"/>
              </a:rPr>
              <a:t>(TỐ HỮU)	</a:t>
            </a:r>
            <a:endParaRPr kumimoji="0" lang="en-US" sz="28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4381161" y="907023"/>
            <a:ext cx="360066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thành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thức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mới</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872348" y="1312019"/>
            <a:ext cx="6301982" cy="523220"/>
          </a:xfrm>
          <a:prstGeom prst="rect">
            <a:avLst/>
          </a:prstGeom>
        </p:spPr>
        <p:txBody>
          <a:bodyPr wrap="none">
            <a:spAutoFit/>
          </a:bodyPr>
          <a:lstStyle/>
          <a:p>
            <a:pPr marR="182880">
              <a:spcAft>
                <a:spcPts val="0"/>
              </a:spcAft>
            </a:pPr>
            <a:r>
              <a:rPr lang="en-US" sz="2800" b="1" dirty="0">
                <a:latin typeface="Times New Roman" panose="02020603050405020304" pitchFamily="18" charset="0"/>
                <a:ea typeface="Times New Roman" panose="02020603050405020304" pitchFamily="18" charset="0"/>
              </a:rPr>
              <a:t>3.Yếu </a:t>
            </a:r>
            <a:r>
              <a:rPr lang="en-US" sz="2800" b="1" dirty="0" err="1">
                <a:latin typeface="Times New Roman" panose="02020603050405020304" pitchFamily="18" charset="0"/>
                <a:ea typeface="Times New Roman" panose="02020603050405020304" pitchFamily="18" charset="0"/>
              </a:rPr>
              <a:t>tố</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tự</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sự</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và</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miêu</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tả</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trong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bài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thơ</a:t>
            </a:r>
            <a:endParaRPr lang="en-US" sz="2800" dirty="0">
              <a:effectLst/>
              <a:latin typeface="Times New Roman" panose="02020603050405020304" pitchFamily="18" charset="0"/>
              <a:ea typeface="Times New Roman" panose="02020603050405020304" pitchFamily="18" charset="0"/>
            </a:endParaRPr>
          </a:p>
        </p:txBody>
      </p:sp>
      <p:sp>
        <p:nvSpPr>
          <p:cNvPr id="18" name="Freeform 17"/>
          <p:cNvSpPr/>
          <p:nvPr/>
        </p:nvSpPr>
        <p:spPr>
          <a:xfrm>
            <a:off x="1632318" y="2490916"/>
            <a:ext cx="3047740" cy="3645873"/>
          </a:xfrm>
          <a:custGeom>
            <a:avLst/>
            <a:gdLst>
              <a:gd name="connsiteX0" fmla="*/ 0 w 1823369"/>
              <a:gd name="connsiteY0" fmla="*/ 0 h 1216187"/>
              <a:gd name="connsiteX1" fmla="*/ 1823369 w 1823369"/>
              <a:gd name="connsiteY1" fmla="*/ 0 h 1216187"/>
              <a:gd name="connsiteX2" fmla="*/ 1823369 w 1823369"/>
              <a:gd name="connsiteY2" fmla="*/ 1216187 h 1216187"/>
              <a:gd name="connsiteX3" fmla="*/ 0 w 1823369"/>
              <a:gd name="connsiteY3" fmla="*/ 1216187 h 1216187"/>
              <a:gd name="connsiteX4" fmla="*/ 0 w 1823369"/>
              <a:gd name="connsiteY4" fmla="*/ 0 h 1216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369" h="1216187">
                <a:moveTo>
                  <a:pt x="0" y="0"/>
                </a:moveTo>
                <a:lnTo>
                  <a:pt x="1823369" y="0"/>
                </a:lnTo>
                <a:lnTo>
                  <a:pt x="1823369" y="1216187"/>
                </a:lnTo>
                <a:lnTo>
                  <a:pt x="0" y="121618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91739" tIns="71120" rIns="71120" bIns="71120" numCol="1" spcCol="1270" anchor="ctr" anchorCtr="0">
            <a:noAutofit/>
          </a:bodyPr>
          <a:lstStyle/>
          <a:p>
            <a:pPr lvl="0" algn="l" defTabSz="4445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Bài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thơ</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viết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theo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hình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thức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một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câu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truyện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thơ</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tự</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sự</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kể</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theo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trật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tự</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gian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câu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chuyện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về</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cuộc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chú</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bé</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liên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lạc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tên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Lượm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hiện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lên</a:t>
            </a:r>
            <a:r>
              <a:rPr lang="en-US" sz="2400" kern="1200" dirty="0" smtClean="0">
                <a:latin typeface="Times New Roman" panose="02020603050405020304" pitchFamily="18" charset="0"/>
                <a:cs typeface="Times New Roman" panose="02020603050405020304" pitchFamily="18" charset="0"/>
              </a:rPr>
              <a:t> qua </a:t>
            </a:r>
            <a:r>
              <a:rPr lang="en-US" sz="2400" kern="1200" dirty="0" err="1" smtClean="0">
                <a:latin typeface="Times New Roman" panose="02020603050405020304" pitchFamily="18" charset="0"/>
                <a:cs typeface="Times New Roman" panose="02020603050405020304" pitchFamily="18" charset="0"/>
              </a:rPr>
              <a:t>hồi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tưởng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tác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giả</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người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kể</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chuyện</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9" name="Freeform 18"/>
          <p:cNvSpPr/>
          <p:nvPr/>
        </p:nvSpPr>
        <p:spPr>
          <a:xfrm>
            <a:off x="660398" y="1835239"/>
            <a:ext cx="1433871" cy="1296225"/>
          </a:xfrm>
          <a:custGeom>
            <a:avLst/>
            <a:gdLst>
              <a:gd name="connsiteX0" fmla="*/ 0 w 1215579"/>
              <a:gd name="connsiteY0" fmla="*/ 607790 h 1215579"/>
              <a:gd name="connsiteX1" fmla="*/ 607790 w 1215579"/>
              <a:gd name="connsiteY1" fmla="*/ 0 h 1215579"/>
              <a:gd name="connsiteX2" fmla="*/ 1215580 w 1215579"/>
              <a:gd name="connsiteY2" fmla="*/ 607790 h 1215579"/>
              <a:gd name="connsiteX3" fmla="*/ 607790 w 1215579"/>
              <a:gd name="connsiteY3" fmla="*/ 1215580 h 1215579"/>
              <a:gd name="connsiteX4" fmla="*/ 0 w 1215579"/>
              <a:gd name="connsiteY4" fmla="*/ 607790 h 1215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5579" h="1215579">
                <a:moveTo>
                  <a:pt x="0" y="607790"/>
                </a:moveTo>
                <a:cubicBezTo>
                  <a:pt x="0" y="272117"/>
                  <a:pt x="272117" y="0"/>
                  <a:pt x="607790" y="0"/>
                </a:cubicBezTo>
                <a:cubicBezTo>
                  <a:pt x="943463" y="0"/>
                  <a:pt x="1215580" y="272117"/>
                  <a:pt x="1215580" y="607790"/>
                </a:cubicBezTo>
                <a:cubicBezTo>
                  <a:pt x="1215580" y="943463"/>
                  <a:pt x="943463" y="1215580"/>
                  <a:pt x="607790" y="1215580"/>
                </a:cubicBezTo>
                <a:cubicBezTo>
                  <a:pt x="272117" y="1215580"/>
                  <a:pt x="0" y="943463"/>
                  <a:pt x="0" y="607790"/>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8017" tIns="178017" rIns="178017" bIns="178017" numCol="1" spcCol="1270" anchor="ctr" anchorCtr="0">
            <a:noAutofit/>
          </a:bodyPr>
          <a:lstStyle/>
          <a:p>
            <a:pPr lvl="0" algn="ctr" defTabSz="1244600">
              <a:lnSpc>
                <a:spcPct val="90000"/>
              </a:lnSpc>
              <a:spcBef>
                <a:spcPct val="0"/>
              </a:spcBef>
              <a:spcAft>
                <a:spcPct val="35000"/>
              </a:spcAft>
            </a:pPr>
            <a:r>
              <a:rPr lang="en-US" sz="2400"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Yếu</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tố</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tự</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sự</a:t>
            </a:r>
            <a:r>
              <a:rPr lang="en-US" sz="2400" kern="1200" dirty="0" smtClean="0">
                <a:latin typeface="Times New Roman" panose="02020603050405020304" pitchFamily="18" charset="0"/>
                <a:cs typeface="Times New Roman" panose="02020603050405020304" pitchFamily="18" charset="0"/>
              </a:rPr>
              <a:t>: </a:t>
            </a:r>
            <a:endParaRPr lang="en-US" sz="2400" kern="1200" dirty="0">
              <a:latin typeface="Times New Roman" panose="02020603050405020304" pitchFamily="18" charset="0"/>
              <a:cs typeface="Times New Roman" panose="02020603050405020304" pitchFamily="18" charset="0"/>
            </a:endParaRPr>
          </a:p>
        </p:txBody>
      </p:sp>
      <p:sp>
        <p:nvSpPr>
          <p:cNvPr id="20" name="Freeform 19"/>
          <p:cNvSpPr/>
          <p:nvPr/>
        </p:nvSpPr>
        <p:spPr>
          <a:xfrm>
            <a:off x="6317814" y="2541703"/>
            <a:ext cx="5108657" cy="1216187"/>
          </a:xfrm>
          <a:custGeom>
            <a:avLst/>
            <a:gdLst>
              <a:gd name="connsiteX0" fmla="*/ 0 w 3709558"/>
              <a:gd name="connsiteY0" fmla="*/ 0 h 1216187"/>
              <a:gd name="connsiteX1" fmla="*/ 3709558 w 3709558"/>
              <a:gd name="connsiteY1" fmla="*/ 0 h 1216187"/>
              <a:gd name="connsiteX2" fmla="*/ 3709558 w 3709558"/>
              <a:gd name="connsiteY2" fmla="*/ 1216187 h 1216187"/>
              <a:gd name="connsiteX3" fmla="*/ 0 w 3709558"/>
              <a:gd name="connsiteY3" fmla="*/ 1216187 h 1216187"/>
              <a:gd name="connsiteX4" fmla="*/ 0 w 3709558"/>
              <a:gd name="connsiteY4" fmla="*/ 0 h 1216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9558" h="1216187">
                <a:moveTo>
                  <a:pt x="0" y="0"/>
                </a:moveTo>
                <a:lnTo>
                  <a:pt x="3709558" y="0"/>
                </a:lnTo>
                <a:lnTo>
                  <a:pt x="3709558" y="1216187"/>
                </a:lnTo>
                <a:lnTo>
                  <a:pt x="0" y="121618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93530" tIns="71120" rIns="71119" bIns="71120" numCol="1" spcCol="1270" anchor="ctr" anchorCtr="0">
            <a:noAutofit/>
          </a:bodyPr>
          <a:lstStyle/>
          <a:p>
            <a:pPr lvl="0" algn="l" defTabSz="4445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Miêu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tả</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hoàn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cảnh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gặp</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gỡ</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tác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giả</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với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chú</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bé</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Lượm</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21" name="Freeform 20"/>
          <p:cNvSpPr/>
          <p:nvPr/>
        </p:nvSpPr>
        <p:spPr>
          <a:xfrm>
            <a:off x="6317812" y="3704415"/>
            <a:ext cx="5108658" cy="1216187"/>
          </a:xfrm>
          <a:custGeom>
            <a:avLst/>
            <a:gdLst>
              <a:gd name="connsiteX0" fmla="*/ 0 w 3873288"/>
              <a:gd name="connsiteY0" fmla="*/ 0 h 1216187"/>
              <a:gd name="connsiteX1" fmla="*/ 3873288 w 3873288"/>
              <a:gd name="connsiteY1" fmla="*/ 0 h 1216187"/>
              <a:gd name="connsiteX2" fmla="*/ 3873288 w 3873288"/>
              <a:gd name="connsiteY2" fmla="*/ 1216187 h 1216187"/>
              <a:gd name="connsiteX3" fmla="*/ 0 w 3873288"/>
              <a:gd name="connsiteY3" fmla="*/ 1216187 h 1216187"/>
              <a:gd name="connsiteX4" fmla="*/ 0 w 3873288"/>
              <a:gd name="connsiteY4" fmla="*/ 0 h 1216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3288" h="1216187">
                <a:moveTo>
                  <a:pt x="0" y="0"/>
                </a:moveTo>
                <a:lnTo>
                  <a:pt x="3873288" y="0"/>
                </a:lnTo>
                <a:lnTo>
                  <a:pt x="3873288" y="1216187"/>
                </a:lnTo>
                <a:lnTo>
                  <a:pt x="0" y="121618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19726" tIns="71120" rIns="71120" bIns="71120" numCol="1" spcCol="1270" anchor="ctr" anchorCtr="0">
            <a:noAutofit/>
          </a:bodyPr>
          <a:lstStyle/>
          <a:p>
            <a:pPr lvl="0" algn="l" defTabSz="4445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Miêu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tả</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bức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chân</a:t>
            </a:r>
            <a:r>
              <a:rPr lang="en-US" sz="2400" kern="1200" dirty="0" smtClean="0">
                <a:latin typeface="Times New Roman" panose="02020603050405020304" pitchFamily="18" charset="0"/>
                <a:cs typeface="Times New Roman" panose="02020603050405020304" pitchFamily="18" charset="0"/>
              </a:rPr>
              <a:t> dung </a:t>
            </a:r>
            <a:r>
              <a:rPr lang="en-US" sz="2400" kern="1200" dirty="0" err="1" smtClean="0">
                <a:latin typeface="Times New Roman" panose="02020603050405020304" pitchFamily="18" charset="0"/>
                <a:cs typeface="Times New Roman" panose="02020603050405020304" pitchFamily="18" charset="0"/>
              </a:rPr>
              <a:t>đáng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yêu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dễ</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mến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chú</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bé</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22" name="Freeform 21"/>
          <p:cNvSpPr/>
          <p:nvPr/>
        </p:nvSpPr>
        <p:spPr>
          <a:xfrm>
            <a:off x="6317812" y="4920602"/>
            <a:ext cx="5108660" cy="1216187"/>
          </a:xfrm>
          <a:custGeom>
            <a:avLst/>
            <a:gdLst>
              <a:gd name="connsiteX0" fmla="*/ 0 w 3739057"/>
              <a:gd name="connsiteY0" fmla="*/ 0 h 1216187"/>
              <a:gd name="connsiteX1" fmla="*/ 3739057 w 3739057"/>
              <a:gd name="connsiteY1" fmla="*/ 0 h 1216187"/>
              <a:gd name="connsiteX2" fmla="*/ 3739057 w 3739057"/>
              <a:gd name="connsiteY2" fmla="*/ 1216187 h 1216187"/>
              <a:gd name="connsiteX3" fmla="*/ 0 w 3739057"/>
              <a:gd name="connsiteY3" fmla="*/ 1216187 h 1216187"/>
              <a:gd name="connsiteX4" fmla="*/ 0 w 3739057"/>
              <a:gd name="connsiteY4" fmla="*/ 0 h 1216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9057" h="1216187">
                <a:moveTo>
                  <a:pt x="0" y="0"/>
                </a:moveTo>
                <a:lnTo>
                  <a:pt x="3739057" y="0"/>
                </a:lnTo>
                <a:lnTo>
                  <a:pt x="3739057" y="1216187"/>
                </a:lnTo>
                <a:lnTo>
                  <a:pt x="0" y="121618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98249" tIns="71120" rIns="71120" bIns="71120" numCol="1" spcCol="1270" anchor="ctr" anchorCtr="0">
            <a:noAutofit/>
          </a:bodyPr>
          <a:lstStyle/>
          <a:p>
            <a:pPr lvl="0" algn="l" defTabSz="4445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Miêu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tả</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lại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chuyến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liên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lạc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cuối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cùng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cùng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sự</a:t>
            </a:r>
            <a:r>
              <a:rPr lang="en-US" sz="2400" kern="1200" dirty="0" smtClean="0">
                <a:latin typeface="Times New Roman" panose="02020603050405020304" pitchFamily="18" charset="0"/>
                <a:cs typeface="Times New Roman" panose="02020603050405020304" pitchFamily="18" charset="0"/>
              </a:rPr>
              <a:t> hi </a:t>
            </a:r>
            <a:r>
              <a:rPr lang="en-US" sz="2400" kern="1200" dirty="0" err="1" smtClean="0">
                <a:latin typeface="Times New Roman" panose="02020603050405020304" pitchFamily="18" charset="0"/>
                <a:cs typeface="Times New Roman" panose="02020603050405020304" pitchFamily="18" charset="0"/>
              </a:rPr>
              <a:t>sinh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anh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dũng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Lượm</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23" name="Freeform 22"/>
          <p:cNvSpPr/>
          <p:nvPr/>
        </p:nvSpPr>
        <p:spPr>
          <a:xfrm>
            <a:off x="5161935" y="1857360"/>
            <a:ext cx="1474837" cy="1372486"/>
          </a:xfrm>
          <a:custGeom>
            <a:avLst/>
            <a:gdLst>
              <a:gd name="connsiteX0" fmla="*/ 0 w 1215579"/>
              <a:gd name="connsiteY0" fmla="*/ 607790 h 1215579"/>
              <a:gd name="connsiteX1" fmla="*/ 607790 w 1215579"/>
              <a:gd name="connsiteY1" fmla="*/ 0 h 1215579"/>
              <a:gd name="connsiteX2" fmla="*/ 1215580 w 1215579"/>
              <a:gd name="connsiteY2" fmla="*/ 607790 h 1215579"/>
              <a:gd name="connsiteX3" fmla="*/ 607790 w 1215579"/>
              <a:gd name="connsiteY3" fmla="*/ 1215580 h 1215579"/>
              <a:gd name="connsiteX4" fmla="*/ 0 w 1215579"/>
              <a:gd name="connsiteY4" fmla="*/ 607790 h 1215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5579" h="1215579">
                <a:moveTo>
                  <a:pt x="0" y="607790"/>
                </a:moveTo>
                <a:cubicBezTo>
                  <a:pt x="0" y="272117"/>
                  <a:pt x="272117" y="0"/>
                  <a:pt x="607790" y="0"/>
                </a:cubicBezTo>
                <a:cubicBezTo>
                  <a:pt x="943463" y="0"/>
                  <a:pt x="1215580" y="272117"/>
                  <a:pt x="1215580" y="607790"/>
                </a:cubicBezTo>
                <a:cubicBezTo>
                  <a:pt x="1215580" y="943463"/>
                  <a:pt x="943463" y="1215580"/>
                  <a:pt x="607790" y="1215580"/>
                </a:cubicBezTo>
                <a:cubicBezTo>
                  <a:pt x="272117" y="1215580"/>
                  <a:pt x="0" y="943463"/>
                  <a:pt x="0" y="607790"/>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8017" tIns="178017" rIns="178017" bIns="178017" numCol="1" spcCol="1270" anchor="ctr" anchorCtr="0">
            <a:noAutofit/>
          </a:bodyPr>
          <a:lstStyle/>
          <a:p>
            <a:pPr lvl="0" algn="ctr" defTabSz="889000">
              <a:lnSpc>
                <a:spcPct val="90000"/>
              </a:lnSpc>
              <a:spcBef>
                <a:spcPct val="0"/>
              </a:spcBef>
              <a:spcAft>
                <a:spcPct val="35000"/>
              </a:spcAft>
            </a:pPr>
            <a:r>
              <a:rPr lang="en-US" sz="2400" kern="1200" dirty="0" smtClean="0">
                <a:latin typeface="Times New Roman" panose="02020603050405020304" pitchFamily="18" charset="0"/>
                <a:cs typeface="Times New Roman" panose="02020603050405020304" pitchFamily="18" charset="0"/>
              </a:rPr>
              <a:t>*</a:t>
            </a:r>
            <a:r>
              <a:rPr lang="en-US" sz="2400" b="1" kern="1200" dirty="0" err="1" smtClean="0">
                <a:latin typeface="Times New Roman" panose="02020603050405020304" pitchFamily="18" charset="0"/>
                <a:cs typeface="Times New Roman" panose="02020603050405020304" pitchFamily="18" charset="0"/>
              </a:rPr>
              <a:t>Yếu</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tố</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miêu</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tả</a:t>
            </a:r>
            <a:r>
              <a:rPr lang="en-US" sz="2400" b="1" kern="1200" dirty="0" smtClean="0">
                <a:latin typeface="Times New Roman" panose="02020603050405020304" pitchFamily="18" charset="0"/>
                <a:cs typeface="Times New Roman" panose="02020603050405020304" pitchFamily="18" charset="0"/>
              </a:rPr>
              <a:t>:</a:t>
            </a:r>
            <a:r>
              <a:rPr lang="en-US" sz="2400" kern="1200" dirty="0" smtClean="0">
                <a:latin typeface="Times New Roman" panose="02020603050405020304" pitchFamily="18" charset="0"/>
                <a:cs typeface="Times New Roman" panose="02020603050405020304" pitchFamily="18" charset="0"/>
              </a:rPr>
              <a:t> </a:t>
            </a:r>
            <a:endParaRPr lang="en-US" sz="24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9572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2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circle(in)">
                                      <p:cBhvr>
                                        <p:cTn id="17" dur="20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circle(in)">
                                      <p:cBhvr>
                                        <p:cTn id="22" dur="20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circle(in)">
                                      <p:cBhvr>
                                        <p:cTn id="27" dur="20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circle(in)">
                                      <p:cBhvr>
                                        <p:cTn id="32"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8508"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92100" algn="ctr" defTabSz="914400" rtl="0" eaLnBrk="1" fontAlgn="auto" latinLnBrk="0" hangingPunct="1">
              <a:lnSpc>
                <a:spcPct val="100000"/>
              </a:lnSpc>
              <a:spcBef>
                <a:spcPts val="60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Văn</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bản</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a:t>
            </a: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Segoe UI" panose="020B0502040204020203" pitchFamily="34" charset="0"/>
                <a:cs typeface="+mn-cs"/>
              </a:rPr>
              <a:t>2: LƯỢM </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Segoe UI" panose="020B0502040204020203" pitchFamily="34" charset="0"/>
                <a:cs typeface="+mn-cs"/>
              </a:rPr>
              <a:t>(TỐ HỮU)	</a:t>
            </a:r>
            <a:endParaRPr kumimoji="0" lang="en-US" sz="28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4381161" y="907023"/>
            <a:ext cx="360066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thành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thức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mới</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872348" y="1312019"/>
            <a:ext cx="6301982" cy="523220"/>
          </a:xfrm>
          <a:prstGeom prst="rect">
            <a:avLst/>
          </a:prstGeom>
        </p:spPr>
        <p:txBody>
          <a:bodyPr wrap="none">
            <a:spAutoFit/>
          </a:bodyPr>
          <a:lstStyle/>
          <a:p>
            <a:pPr marL="0" marR="18288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3.Yếu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tố</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tự</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sự</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miêu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tả</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thơ</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3" name="Group 2"/>
          <p:cNvGrpSpPr/>
          <p:nvPr/>
        </p:nvGrpSpPr>
        <p:grpSpPr>
          <a:xfrm>
            <a:off x="2038350" y="1945851"/>
            <a:ext cx="8128000" cy="4192481"/>
            <a:chOff x="2032000" y="1945851"/>
            <a:chExt cx="8128000" cy="4192481"/>
          </a:xfrm>
          <a:scene3d>
            <a:camera prst="orthographicFront">
              <a:rot lat="0" lon="0" rev="0"/>
            </a:camera>
            <a:lightRig rig="soft" dir="t">
              <a:rot lat="0" lon="0" rev="0"/>
            </a:lightRig>
          </a:scene3d>
        </p:grpSpPr>
        <mc:AlternateContent xmlns:mc="http://schemas.openxmlformats.org/markup-compatibility/2006" xmlns:a14="http://schemas.microsoft.com/office/drawing/2010/main">
          <mc:Choice Requires="a14">
            <p:sp>
              <p:nvSpPr>
                <p:cNvPr id="4" name="Freeform 3"/>
                <p:cNvSpPr/>
                <p:nvPr/>
              </p:nvSpPr>
              <p:spPr>
                <a:xfrm>
                  <a:off x="2032000" y="1945851"/>
                  <a:ext cx="8128000" cy="1257744"/>
                </a:xfrm>
                <a:custGeom>
                  <a:avLst/>
                  <a:gdLst>
                    <a:gd name="connsiteX0" fmla="*/ 0 w 8128000"/>
                    <a:gd name="connsiteY0" fmla="*/ 0 h 1257744"/>
                    <a:gd name="connsiteX1" fmla="*/ 8128000 w 8128000"/>
                    <a:gd name="connsiteY1" fmla="*/ 0 h 1257744"/>
                    <a:gd name="connsiteX2" fmla="*/ 8128000 w 8128000"/>
                    <a:gd name="connsiteY2" fmla="*/ 1257744 h 1257744"/>
                    <a:gd name="connsiteX3" fmla="*/ 0 w 8128000"/>
                    <a:gd name="connsiteY3" fmla="*/ 1257744 h 1257744"/>
                    <a:gd name="connsiteX4" fmla="*/ 0 w 8128000"/>
                    <a:gd name="connsiteY4" fmla="*/ 0 h 1257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0" h="1257744">
                      <a:moveTo>
                        <a:pt x="0" y="0"/>
                      </a:moveTo>
                      <a:lnTo>
                        <a:pt x="8128000" y="0"/>
                      </a:lnTo>
                      <a:lnTo>
                        <a:pt x="8128000" y="1257744"/>
                      </a:lnTo>
                      <a:lnTo>
                        <a:pt x="0" y="1257744"/>
                      </a:lnTo>
                      <a:lnTo>
                        <a:pt x="0" y="0"/>
                      </a:lnTo>
                      <a:close/>
                    </a:path>
                  </a:pathLst>
                </a:custGeom>
                <a:ln>
                  <a:noFill/>
                </a:ln>
                <a:effectLst>
                  <a:outerShdw blurRad="107950" dist="12700" dir="5400000" algn="ctr">
                    <a:srgbClr val="000000"/>
                  </a:outerShdw>
                </a:effectLst>
                <a:sp3d contourW="44450" prstMaterial="matte">
                  <a:bevelT w="63500" h="63500" prst="artDeco"/>
                  <a:contourClr>
                    <a:srgbClr val="FFFFFF"/>
                  </a:contourClr>
                </a:sp3d>
              </p:spPr>
              <p:style>
                <a:lnRef idx="0">
                  <a:scrgbClr r="0" g="0" b="0"/>
                </a:lnRef>
                <a:fillRef idx="1">
                  <a:schemeClr val="accent1">
                    <a:shade val="80000"/>
                    <a:hueOff val="0"/>
                    <a:satOff val="0"/>
                    <a:lumOff val="0"/>
                    <a:alphaOff val="0"/>
                  </a:schemeClr>
                </a:fillRef>
                <a:effectRef idx="0">
                  <a:scrgbClr r="0" g="0" b="0"/>
                </a:effectRef>
                <a:fontRef idx="minor">
                  <a:schemeClr val="lt1">
                    <a:hueOff val="0"/>
                    <a:satOff val="0"/>
                    <a:lumOff val="0"/>
                    <a:alphaOff val="0"/>
                  </a:schemeClr>
                </a:fontRef>
              </p:style>
              <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14:m>
                    <m:oMath xmlns:m="http://schemas.openxmlformats.org/officeDocument/2006/math">
                      <m:r>
                        <a:rPr lang="en-US" sz="3800" i="1" kern="1200" smtClean="0">
                          <a:latin typeface="Cambria Math" panose="02040503050406030204" pitchFamily="18" charset="0"/>
                          <a:ea typeface="Cambria Math" panose="02040503050406030204" pitchFamily="18" charset="0"/>
                        </a:rPr>
                        <m:t>→</m:t>
                      </m:r>
                    </m:oMath>
                  </a14:m>
                  <a:r>
                    <a:rPr lang="en-US" sz="3800" kern="1200" dirty="0" err="1" smtClean="0">
                      <a:latin typeface="Times New Roman" panose="02020603050405020304" pitchFamily="18" charset="0"/>
                      <a:cs typeface="Times New Roman" panose="02020603050405020304" pitchFamily="18" charset="0"/>
                    </a:rPr>
                    <a:t>Tác</a:t>
                  </a:r>
                  <a:r>
                    <a:rPr lang="en-US" sz="3800" kern="1200" dirty="0" smtClean="0">
                      <a:latin typeface="Times New Roman" panose="02020603050405020304" pitchFamily="18" charset="0"/>
                      <a:cs typeface="Times New Roman" panose="02020603050405020304" pitchFamily="18" charset="0"/>
                    </a:rPr>
                    <a:t> </a:t>
                  </a:r>
                  <a:r>
                    <a:rPr lang="en-US" sz="3800" kern="1200" dirty="0" err="1" smtClean="0">
                      <a:latin typeface="Times New Roman" panose="02020603050405020304" pitchFamily="18" charset="0"/>
                      <a:cs typeface="Times New Roman" panose="02020603050405020304" pitchFamily="18" charset="0"/>
                    </a:rPr>
                    <a:t>dụng</a:t>
                  </a:r>
                  <a:r>
                    <a:rPr lang="en-US" sz="3800" kern="1200" dirty="0" smtClean="0">
                      <a:latin typeface="Times New Roman" panose="02020603050405020304" pitchFamily="18" charset="0"/>
                      <a:cs typeface="Times New Roman" panose="02020603050405020304" pitchFamily="18" charset="0"/>
                    </a:rPr>
                    <a:t> </a:t>
                  </a:r>
                  <a:r>
                    <a:rPr lang="en-US" sz="3800" kern="1200" dirty="0" err="1" smtClean="0">
                      <a:latin typeface="Times New Roman" panose="02020603050405020304" pitchFamily="18" charset="0"/>
                      <a:cs typeface="Times New Roman" panose="02020603050405020304" pitchFamily="18" charset="0"/>
                    </a:rPr>
                    <a:t>của</a:t>
                  </a:r>
                  <a:r>
                    <a:rPr lang="en-US" sz="3800" kern="1200" dirty="0" smtClean="0">
                      <a:latin typeface="Times New Roman" panose="02020603050405020304" pitchFamily="18" charset="0"/>
                      <a:cs typeface="Times New Roman" panose="02020603050405020304" pitchFamily="18" charset="0"/>
                    </a:rPr>
                    <a:t> </a:t>
                  </a:r>
                  <a:r>
                    <a:rPr lang="en-US" sz="3800" kern="1200" dirty="0" err="1" smtClean="0">
                      <a:latin typeface="Times New Roman" panose="02020603050405020304" pitchFamily="18" charset="0"/>
                      <a:cs typeface="Times New Roman" panose="02020603050405020304" pitchFamily="18" charset="0"/>
                    </a:rPr>
                    <a:t>yếu</a:t>
                  </a:r>
                  <a:r>
                    <a:rPr lang="en-US" sz="3800" kern="1200" dirty="0" smtClean="0">
                      <a:latin typeface="Times New Roman" panose="02020603050405020304" pitchFamily="18" charset="0"/>
                      <a:cs typeface="Times New Roman" panose="02020603050405020304" pitchFamily="18" charset="0"/>
                    </a:rPr>
                    <a:t> </a:t>
                  </a:r>
                  <a:r>
                    <a:rPr lang="en-US" sz="3800" kern="1200" dirty="0" err="1" smtClean="0">
                      <a:latin typeface="Times New Roman" panose="02020603050405020304" pitchFamily="18" charset="0"/>
                      <a:cs typeface="Times New Roman" panose="02020603050405020304" pitchFamily="18" charset="0"/>
                    </a:rPr>
                    <a:t>tố</a:t>
                  </a:r>
                  <a:r>
                    <a:rPr lang="en-US" sz="3800" kern="1200" dirty="0" smtClean="0">
                      <a:latin typeface="Times New Roman" panose="02020603050405020304" pitchFamily="18" charset="0"/>
                      <a:cs typeface="Times New Roman" panose="02020603050405020304" pitchFamily="18" charset="0"/>
                    </a:rPr>
                    <a:t> </a:t>
                  </a:r>
                  <a:r>
                    <a:rPr lang="en-US" sz="3800" kern="1200" dirty="0" err="1" smtClean="0">
                      <a:latin typeface="Times New Roman" panose="02020603050405020304" pitchFamily="18" charset="0"/>
                      <a:cs typeface="Times New Roman" panose="02020603050405020304" pitchFamily="18" charset="0"/>
                    </a:rPr>
                    <a:t>miêu</a:t>
                  </a:r>
                  <a:r>
                    <a:rPr lang="en-US" sz="3800" kern="1200" dirty="0" smtClean="0">
                      <a:latin typeface="Times New Roman" panose="02020603050405020304" pitchFamily="18" charset="0"/>
                      <a:cs typeface="Times New Roman" panose="02020603050405020304" pitchFamily="18" charset="0"/>
                    </a:rPr>
                    <a:t> </a:t>
                  </a:r>
                  <a:r>
                    <a:rPr lang="en-US" sz="3800" kern="1200" dirty="0" err="1" smtClean="0">
                      <a:latin typeface="Times New Roman" panose="02020603050405020304" pitchFamily="18" charset="0"/>
                      <a:cs typeface="Times New Roman" panose="02020603050405020304" pitchFamily="18" charset="0"/>
                    </a:rPr>
                    <a:t>tả</a:t>
                  </a:r>
                  <a:r>
                    <a:rPr lang="en-US" sz="3800" kern="1200" dirty="0" smtClean="0">
                      <a:latin typeface="Times New Roman" panose="02020603050405020304" pitchFamily="18" charset="0"/>
                      <a:cs typeface="Times New Roman" panose="02020603050405020304" pitchFamily="18" charset="0"/>
                    </a:rPr>
                    <a:t> </a:t>
                  </a:r>
                  <a:r>
                    <a:rPr lang="en-US" sz="3800" kern="1200" dirty="0" err="1" smtClean="0">
                      <a:latin typeface="Times New Roman" panose="02020603050405020304" pitchFamily="18" charset="0"/>
                      <a:cs typeface="Times New Roman" panose="02020603050405020304" pitchFamily="18" charset="0"/>
                    </a:rPr>
                    <a:t>và</a:t>
                  </a:r>
                  <a:r>
                    <a:rPr lang="en-US" sz="3800" kern="1200" dirty="0" smtClean="0">
                      <a:latin typeface="Times New Roman" panose="02020603050405020304" pitchFamily="18" charset="0"/>
                      <a:cs typeface="Times New Roman" panose="02020603050405020304" pitchFamily="18" charset="0"/>
                    </a:rPr>
                    <a:t> </a:t>
                  </a:r>
                  <a:r>
                    <a:rPr lang="en-US" sz="3800" kern="1200" dirty="0" err="1" smtClean="0">
                      <a:latin typeface="Times New Roman" panose="02020603050405020304" pitchFamily="18" charset="0"/>
                      <a:cs typeface="Times New Roman" panose="02020603050405020304" pitchFamily="18" charset="0"/>
                    </a:rPr>
                    <a:t>tự</a:t>
                  </a:r>
                  <a:r>
                    <a:rPr lang="en-US" sz="3800" kern="1200" dirty="0" smtClean="0">
                      <a:latin typeface="Times New Roman" panose="02020603050405020304" pitchFamily="18" charset="0"/>
                      <a:cs typeface="Times New Roman" panose="02020603050405020304" pitchFamily="18" charset="0"/>
                    </a:rPr>
                    <a:t> </a:t>
                  </a:r>
                  <a:r>
                    <a:rPr lang="en-US" sz="3800" kern="1200" dirty="0" err="1" smtClean="0">
                      <a:latin typeface="Times New Roman" panose="02020603050405020304" pitchFamily="18" charset="0"/>
                      <a:cs typeface="Times New Roman" panose="02020603050405020304" pitchFamily="18" charset="0"/>
                    </a:rPr>
                    <a:t>sự</a:t>
                  </a:r>
                  <a:r>
                    <a:rPr lang="en-US" sz="3800" kern="1200" dirty="0" smtClean="0">
                      <a:latin typeface="Times New Roman" panose="02020603050405020304" pitchFamily="18" charset="0"/>
                      <a:cs typeface="Times New Roman" panose="02020603050405020304" pitchFamily="18" charset="0"/>
                    </a:rPr>
                    <a:t>:</a:t>
                  </a:r>
                  <a:endParaRPr lang="en-US" sz="3800" kern="1200" dirty="0">
                    <a:latin typeface="Times New Roman" panose="02020603050405020304" pitchFamily="18" charset="0"/>
                    <a:cs typeface="Times New Roman" panose="02020603050405020304" pitchFamily="18" charset="0"/>
                  </a:endParaRPr>
                </a:p>
              </p:txBody>
            </p:sp>
          </mc:Choice>
          <mc:Fallback xmlns="">
            <p:sp>
              <p:nvSpPr>
                <p:cNvPr id="4" name="Freeform 3"/>
                <p:cNvSpPr>
                  <a:spLocks noRot="1" noChangeAspect="1" noMove="1" noResize="1" noEditPoints="1" noAdjustHandles="1" noChangeArrowheads="1" noChangeShapeType="1" noTextEdit="1"/>
                </p:cNvSpPr>
                <p:nvPr/>
              </p:nvSpPr>
              <p:spPr>
                <a:xfrm>
                  <a:off x="2032000" y="1945851"/>
                  <a:ext cx="8128000" cy="1257744"/>
                </a:xfrm>
                <a:custGeom>
                  <a:avLst/>
                  <a:gdLst>
                    <a:gd name="connsiteX0" fmla="*/ 0 w 8128000"/>
                    <a:gd name="connsiteY0" fmla="*/ 0 h 1257744"/>
                    <a:gd name="connsiteX1" fmla="*/ 8128000 w 8128000"/>
                    <a:gd name="connsiteY1" fmla="*/ 0 h 1257744"/>
                    <a:gd name="connsiteX2" fmla="*/ 8128000 w 8128000"/>
                    <a:gd name="connsiteY2" fmla="*/ 1257744 h 1257744"/>
                    <a:gd name="connsiteX3" fmla="*/ 0 w 8128000"/>
                    <a:gd name="connsiteY3" fmla="*/ 1257744 h 1257744"/>
                    <a:gd name="connsiteX4" fmla="*/ 0 w 8128000"/>
                    <a:gd name="connsiteY4" fmla="*/ 0 h 1257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0" h="1257744">
                      <a:moveTo>
                        <a:pt x="0" y="0"/>
                      </a:moveTo>
                      <a:lnTo>
                        <a:pt x="8128000" y="0"/>
                      </a:lnTo>
                      <a:lnTo>
                        <a:pt x="8128000" y="1257744"/>
                      </a:lnTo>
                      <a:lnTo>
                        <a:pt x="0" y="1257744"/>
                      </a:lnTo>
                      <a:lnTo>
                        <a:pt x="0" y="0"/>
                      </a:lnTo>
                      <a:close/>
                    </a:path>
                  </a:pathLst>
                </a:custGeom>
                <a:blipFill>
                  <a:blip r:embed="rId11"/>
                  <a:stretch>
                    <a:fillRect/>
                  </a:stretch>
                </a:blipFill>
                <a:ln>
                  <a:noFill/>
                </a:ln>
                <a:effectLst>
                  <a:outerShdw blurRad="107950" dist="12700" dir="5400000" algn="ctr">
                    <a:srgbClr val="000000"/>
                  </a:outerShdw>
                </a:effectLst>
              </p:spPr>
              <p:txBody>
                <a:bodyPr/>
                <a:lstStyle/>
                <a:p>
                  <a:r>
                    <a:rPr lang="en-US">
                      <a:noFill/>
                    </a:rPr>
                    <a:t> </a:t>
                  </a:r>
                </a:p>
              </p:txBody>
            </p:sp>
          </mc:Fallback>
        </mc:AlternateContent>
        <p:sp>
          <p:nvSpPr>
            <p:cNvPr id="9" name="Freeform 8"/>
            <p:cNvSpPr/>
            <p:nvPr/>
          </p:nvSpPr>
          <p:spPr>
            <a:xfrm>
              <a:off x="2032000" y="3203595"/>
              <a:ext cx="4064000" cy="2641263"/>
            </a:xfrm>
            <a:custGeom>
              <a:avLst/>
              <a:gdLst>
                <a:gd name="connsiteX0" fmla="*/ 0 w 4064000"/>
                <a:gd name="connsiteY0" fmla="*/ 0 h 2641263"/>
                <a:gd name="connsiteX1" fmla="*/ 4064000 w 4064000"/>
                <a:gd name="connsiteY1" fmla="*/ 0 h 2641263"/>
                <a:gd name="connsiteX2" fmla="*/ 4064000 w 4064000"/>
                <a:gd name="connsiteY2" fmla="*/ 2641263 h 2641263"/>
                <a:gd name="connsiteX3" fmla="*/ 0 w 4064000"/>
                <a:gd name="connsiteY3" fmla="*/ 2641263 h 2641263"/>
                <a:gd name="connsiteX4" fmla="*/ 0 w 4064000"/>
                <a:gd name="connsiteY4" fmla="*/ 0 h 2641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000" h="2641263">
                  <a:moveTo>
                    <a:pt x="0" y="0"/>
                  </a:moveTo>
                  <a:lnTo>
                    <a:pt x="4064000" y="0"/>
                  </a:lnTo>
                  <a:lnTo>
                    <a:pt x="4064000" y="2641263"/>
                  </a:lnTo>
                  <a:lnTo>
                    <a:pt x="0" y="2641263"/>
                  </a:lnTo>
                  <a:lnTo>
                    <a:pt x="0" y="0"/>
                  </a:lnTo>
                  <a:close/>
                </a:path>
              </a:pathLst>
            </a:custGeom>
            <a:ln>
              <a:noFill/>
            </a:ln>
            <a:effectLst>
              <a:outerShdw blurRad="107950" dist="12700" dir="5400000" algn="ctr">
                <a:srgbClr val="000000"/>
              </a:outerShdw>
            </a:effectLst>
            <a:sp3d contourW="44450" prstMaterial="matte">
              <a:bevelT w="63500" h="63500" prst="artDeco"/>
              <a:contourClr>
                <a:srgbClr val="FFFFFF"/>
              </a:contourClr>
            </a:sp3d>
          </p:spPr>
          <p:style>
            <a:lnRef idx="2">
              <a:scrgbClr r="0" g="0" b="0"/>
            </a:lnRef>
            <a:fillRef idx="1">
              <a:schemeClr val="accent1">
                <a:hueOff val="0"/>
                <a:satOff val="0"/>
                <a:lumOff val="0"/>
                <a:alphaOff val="0"/>
              </a:schemeClr>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err="1" smtClean="0">
                  <a:latin typeface="Times New Roman" panose="02020603050405020304" pitchFamily="18" charset="0"/>
                  <a:cs typeface="Times New Roman" panose="02020603050405020304" pitchFamily="18" charset="0"/>
                </a:rPr>
                <a:t>Tạo</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nên</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hình</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thức</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câu</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chuyện</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kể</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liền</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mạch</a:t>
              </a:r>
              <a:r>
                <a:rPr lang="en-US" sz="2900" kern="1200" dirty="0" smtClean="0">
                  <a:latin typeface="Times New Roman" panose="02020603050405020304" pitchFamily="18" charset="0"/>
                  <a:cs typeface="Times New Roman" panose="02020603050405020304" pitchFamily="18" charset="0"/>
                </a:rPr>
                <a:t>.</a:t>
              </a:r>
              <a:endParaRPr lang="en-US" sz="2900" kern="1200" dirty="0">
                <a:latin typeface="Times New Roman" panose="02020603050405020304" pitchFamily="18" charset="0"/>
                <a:cs typeface="Times New Roman" panose="02020603050405020304" pitchFamily="18" charset="0"/>
              </a:endParaRPr>
            </a:p>
          </p:txBody>
        </p:sp>
        <p:sp>
          <p:nvSpPr>
            <p:cNvPr id="17" name="Freeform 16"/>
            <p:cNvSpPr/>
            <p:nvPr/>
          </p:nvSpPr>
          <p:spPr>
            <a:xfrm>
              <a:off x="6096000" y="3203595"/>
              <a:ext cx="4064000" cy="2641263"/>
            </a:xfrm>
            <a:custGeom>
              <a:avLst/>
              <a:gdLst>
                <a:gd name="connsiteX0" fmla="*/ 0 w 4064000"/>
                <a:gd name="connsiteY0" fmla="*/ 0 h 2641263"/>
                <a:gd name="connsiteX1" fmla="*/ 4064000 w 4064000"/>
                <a:gd name="connsiteY1" fmla="*/ 0 h 2641263"/>
                <a:gd name="connsiteX2" fmla="*/ 4064000 w 4064000"/>
                <a:gd name="connsiteY2" fmla="*/ 2641263 h 2641263"/>
                <a:gd name="connsiteX3" fmla="*/ 0 w 4064000"/>
                <a:gd name="connsiteY3" fmla="*/ 2641263 h 2641263"/>
                <a:gd name="connsiteX4" fmla="*/ 0 w 4064000"/>
                <a:gd name="connsiteY4" fmla="*/ 0 h 2641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000" h="2641263">
                  <a:moveTo>
                    <a:pt x="0" y="0"/>
                  </a:moveTo>
                  <a:lnTo>
                    <a:pt x="4064000" y="0"/>
                  </a:lnTo>
                  <a:lnTo>
                    <a:pt x="4064000" y="2641263"/>
                  </a:lnTo>
                  <a:lnTo>
                    <a:pt x="0" y="2641263"/>
                  </a:lnTo>
                  <a:lnTo>
                    <a:pt x="0" y="0"/>
                  </a:lnTo>
                  <a:close/>
                </a:path>
              </a:pathLst>
            </a:custGeom>
            <a:ln>
              <a:noFill/>
            </a:ln>
            <a:effectLst>
              <a:outerShdw blurRad="107950" dist="12700" dir="5400000" algn="ctr">
                <a:srgbClr val="000000"/>
              </a:outerShdw>
            </a:effectLst>
            <a:sp3d contourW="44450" prstMaterial="matte">
              <a:bevelT w="63500" h="63500" prst="artDeco"/>
              <a:contourClr>
                <a:srgbClr val="FFFFFF"/>
              </a:contourClr>
            </a:sp3d>
          </p:spPr>
          <p:style>
            <a:lnRef idx="2">
              <a:scrgbClr r="0" g="0" b="0"/>
            </a:lnRef>
            <a:fillRef idx="1">
              <a:schemeClr val="accent1">
                <a:hueOff val="0"/>
                <a:satOff val="0"/>
                <a:lumOff val="0"/>
                <a:alphaOff val="0"/>
              </a:schemeClr>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lvl="0" defTabSz="1289050">
                <a:lnSpc>
                  <a:spcPct val="90000"/>
                </a:lnSpc>
                <a:spcBef>
                  <a:spcPct val="0"/>
                </a:spcBef>
                <a:spcAft>
                  <a:spcPct val="35000"/>
                </a:spcAft>
              </a:pP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Các</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yếu</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tố</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miêu</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tả</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đã</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khắc</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hoạ</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miêu</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tả</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về</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chú</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bé</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Lượm</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góp</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phần</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tạo</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dựng</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bối</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cảnh</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cho</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câu</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chuyện</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thể</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hiện</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tình</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cảm</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của</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người</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kể</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chuyện</a:t>
              </a:r>
              <a:r>
                <a:rPr lang="en-US" sz="2900" kern="1200" dirty="0" smtClean="0">
                  <a:latin typeface="Times New Roman" panose="02020603050405020304" pitchFamily="18" charset="0"/>
                  <a:cs typeface="Times New Roman" panose="02020603050405020304" pitchFamily="18" charset="0"/>
                </a:rPr>
                <a:t>.</a:t>
              </a:r>
              <a:endParaRPr lang="en-US" sz="2900" kern="1200" dirty="0">
                <a:latin typeface="Times New Roman" panose="02020603050405020304" pitchFamily="18" charset="0"/>
                <a:cs typeface="Times New Roman" panose="02020603050405020304" pitchFamily="18" charset="0"/>
              </a:endParaRPr>
            </a:p>
          </p:txBody>
        </p:sp>
        <p:sp>
          <p:nvSpPr>
            <p:cNvPr id="24" name="Rectangle 23"/>
            <p:cNvSpPr/>
            <p:nvPr/>
          </p:nvSpPr>
          <p:spPr>
            <a:xfrm>
              <a:off x="2032000" y="5844859"/>
              <a:ext cx="8128000" cy="293473"/>
            </a:xfrm>
            <a:prstGeom prst="rect">
              <a:avLst/>
            </a:prstGeom>
            <a:ln>
              <a:noFill/>
            </a:ln>
            <a:effectLst>
              <a:outerShdw blurRad="107950" dist="12700" dir="5400000" algn="ctr">
                <a:srgbClr val="000000"/>
              </a:outerShdw>
            </a:effectLst>
            <a:sp3d contourW="44450" prstMaterial="matte">
              <a:bevelT w="63500" h="63500" prst="artDeco"/>
              <a:contourClr>
                <a:srgbClr val="FFFFFF"/>
              </a:contourClr>
            </a:sp3d>
          </p:spPr>
          <p:style>
            <a:lnRef idx="0">
              <a:schemeClr val="accent1">
                <a:hueOff val="0"/>
                <a:satOff val="0"/>
                <a:lumOff val="0"/>
                <a:alphaOff val="0"/>
              </a:schemeClr>
            </a:lnRef>
            <a:fillRef idx="1">
              <a:schemeClr val="accent1">
                <a:shade val="80000"/>
                <a:hueOff val="0"/>
                <a:satOff val="0"/>
                <a:lumOff val="0"/>
                <a:alphaOff val="0"/>
              </a:schemeClr>
            </a:fillRef>
            <a:effectRef idx="0">
              <a:schemeClr val="accent1">
                <a:shade val="80000"/>
                <a:hueOff val="0"/>
                <a:satOff val="0"/>
                <a:lumOff val="0"/>
                <a:alphaOff val="0"/>
              </a:schemeClr>
            </a:effectRef>
            <a:fontRef idx="minor">
              <a:schemeClr val="lt1">
                <a:hueOff val="0"/>
                <a:satOff val="0"/>
                <a:lumOff val="0"/>
                <a:alphaOff val="0"/>
              </a:schemeClr>
            </a:fontRef>
          </p:style>
        </p:sp>
      </p:grpSp>
    </p:spTree>
    <p:extLst>
      <p:ext uri="{BB962C8B-B14F-4D97-AF65-F5344CB8AC3E}">
        <p14:creationId xmlns:p14="http://schemas.microsoft.com/office/powerpoint/2010/main" val="219682536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8508"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92100" algn="ctr" defTabSz="914400" rtl="0" eaLnBrk="1" fontAlgn="auto" latinLnBrk="0" hangingPunct="1">
              <a:lnSpc>
                <a:spcPct val="100000"/>
              </a:lnSpc>
              <a:spcBef>
                <a:spcPts val="60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Văn</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bản</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a:t>
            </a: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Segoe UI" panose="020B0502040204020203" pitchFamily="34" charset="0"/>
                <a:cs typeface="+mn-cs"/>
              </a:rPr>
              <a:t>2: LƯỢM </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Segoe UI" panose="020B0502040204020203" pitchFamily="34" charset="0"/>
                <a:cs typeface="+mn-cs"/>
              </a:rPr>
              <a:t>(TỐ HỮU)	</a:t>
            </a:r>
            <a:endParaRPr kumimoji="0" lang="en-US" sz="28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4381161" y="907023"/>
            <a:ext cx="360066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thành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thức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mới</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8" name="Group 17"/>
          <p:cNvGrpSpPr/>
          <p:nvPr/>
        </p:nvGrpSpPr>
        <p:grpSpPr>
          <a:xfrm>
            <a:off x="972906" y="2245472"/>
            <a:ext cx="10545994" cy="4264303"/>
            <a:chOff x="3079304" y="1501342"/>
            <a:chExt cx="6028843" cy="4264303"/>
          </a:xfrm>
        </p:grpSpPr>
        <p:sp>
          <p:nvSpPr>
            <p:cNvPr id="19" name="Freeform 18"/>
            <p:cNvSpPr/>
            <p:nvPr/>
          </p:nvSpPr>
          <p:spPr>
            <a:xfrm>
              <a:off x="3079304" y="1501342"/>
              <a:ext cx="1880165" cy="692436"/>
            </a:xfrm>
            <a:custGeom>
              <a:avLst/>
              <a:gdLst>
                <a:gd name="connsiteX0" fmla="*/ 0 w 2786319"/>
                <a:gd name="connsiteY0" fmla="*/ 69244 h 692436"/>
                <a:gd name="connsiteX1" fmla="*/ 69244 w 2786319"/>
                <a:gd name="connsiteY1" fmla="*/ 0 h 692436"/>
                <a:gd name="connsiteX2" fmla="*/ 2717075 w 2786319"/>
                <a:gd name="connsiteY2" fmla="*/ 0 h 692436"/>
                <a:gd name="connsiteX3" fmla="*/ 2786319 w 2786319"/>
                <a:gd name="connsiteY3" fmla="*/ 69244 h 692436"/>
                <a:gd name="connsiteX4" fmla="*/ 2786319 w 2786319"/>
                <a:gd name="connsiteY4" fmla="*/ 623192 h 692436"/>
                <a:gd name="connsiteX5" fmla="*/ 2717075 w 2786319"/>
                <a:gd name="connsiteY5" fmla="*/ 692436 h 692436"/>
                <a:gd name="connsiteX6" fmla="*/ 69244 w 2786319"/>
                <a:gd name="connsiteY6" fmla="*/ 692436 h 692436"/>
                <a:gd name="connsiteX7" fmla="*/ 0 w 2786319"/>
                <a:gd name="connsiteY7" fmla="*/ 623192 h 692436"/>
                <a:gd name="connsiteX8" fmla="*/ 0 w 2786319"/>
                <a:gd name="connsiteY8" fmla="*/ 69244 h 692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86319" h="692436">
                  <a:moveTo>
                    <a:pt x="0" y="69244"/>
                  </a:moveTo>
                  <a:cubicBezTo>
                    <a:pt x="0" y="31002"/>
                    <a:pt x="31002" y="0"/>
                    <a:pt x="69244" y="0"/>
                  </a:cubicBezTo>
                  <a:lnTo>
                    <a:pt x="2717075" y="0"/>
                  </a:lnTo>
                  <a:cubicBezTo>
                    <a:pt x="2755317" y="0"/>
                    <a:pt x="2786319" y="31002"/>
                    <a:pt x="2786319" y="69244"/>
                  </a:cubicBezTo>
                  <a:lnTo>
                    <a:pt x="2786319" y="623192"/>
                  </a:lnTo>
                  <a:cubicBezTo>
                    <a:pt x="2786319" y="661434"/>
                    <a:pt x="2755317" y="692436"/>
                    <a:pt x="2717075" y="692436"/>
                  </a:cubicBezTo>
                  <a:lnTo>
                    <a:pt x="69244" y="692436"/>
                  </a:lnTo>
                  <a:cubicBezTo>
                    <a:pt x="31002" y="692436"/>
                    <a:pt x="0" y="661434"/>
                    <a:pt x="0" y="623192"/>
                  </a:cubicBezTo>
                  <a:lnTo>
                    <a:pt x="0" y="69244"/>
                  </a:lnTo>
                  <a:close/>
                </a:path>
              </a:pathLst>
            </a:custGeom>
            <a:solidFill>
              <a:schemeClr val="accent5">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146" tIns="62191" rIns="83146" bIns="62191" numCol="1" spcCol="1270" anchor="ctr" anchorCtr="0">
              <a:noAutofit/>
            </a:bodyPr>
            <a:lstStyle/>
            <a:p>
              <a:pPr marL="0" marR="0" lvl="0" indent="0" algn="ctr" defTabSz="1466850" rtl="0" eaLnBrk="1" fontAlgn="auto" latinLnBrk="0" hangingPunct="1">
                <a:lnSpc>
                  <a:spcPct val="90000"/>
                </a:lnSpc>
                <a:spcBef>
                  <a:spcPct val="0"/>
                </a:spcBef>
                <a:spcAft>
                  <a:spcPct val="35000"/>
                </a:spcAft>
                <a:buClrTx/>
                <a:buSzTx/>
                <a:buFontTx/>
                <a:buNone/>
                <a:tabLst/>
                <a:defRPr/>
              </a:pPr>
              <a:r>
                <a:rPr kumimoji="0" lang="en-US" sz="33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33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Nghệ</a:t>
              </a:r>
              <a:r>
                <a:rPr kumimoji="0" lang="en-US" sz="33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3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thuật</a:t>
              </a:r>
              <a:r>
                <a:rPr kumimoji="0" lang="en-US" sz="33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sz="33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0" name="Freeform 19"/>
            <p:cNvSpPr/>
            <p:nvPr/>
          </p:nvSpPr>
          <p:spPr>
            <a:xfrm>
              <a:off x="3349783" y="2256943"/>
              <a:ext cx="278631" cy="815578"/>
            </a:xfrm>
            <a:custGeom>
              <a:avLst/>
              <a:gdLst/>
              <a:ahLst/>
              <a:cxnLst/>
              <a:rect l="0" t="0" r="0" b="0"/>
              <a:pathLst>
                <a:path>
                  <a:moveTo>
                    <a:pt x="0" y="0"/>
                  </a:moveTo>
                  <a:lnTo>
                    <a:pt x="0" y="815578"/>
                  </a:lnTo>
                  <a:lnTo>
                    <a:pt x="278631" y="815578"/>
                  </a:lnTo>
                </a:path>
              </a:pathLst>
            </a:custGeom>
            <a:noFill/>
            <a:ln w="19050">
              <a:solidFill>
                <a:srgbClr val="C00000"/>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1" name="Freeform 20"/>
            <p:cNvSpPr/>
            <p:nvPr/>
          </p:nvSpPr>
          <p:spPr>
            <a:xfrm>
              <a:off x="3493779" y="2299435"/>
              <a:ext cx="2913378" cy="1570114"/>
            </a:xfrm>
            <a:custGeom>
              <a:avLst/>
              <a:gdLst>
                <a:gd name="connsiteX0" fmla="*/ 0 w 2448248"/>
                <a:gd name="connsiteY0" fmla="*/ 108744 h 1087437"/>
                <a:gd name="connsiteX1" fmla="*/ 108744 w 2448248"/>
                <a:gd name="connsiteY1" fmla="*/ 0 h 1087437"/>
                <a:gd name="connsiteX2" fmla="*/ 2339504 w 2448248"/>
                <a:gd name="connsiteY2" fmla="*/ 0 h 1087437"/>
                <a:gd name="connsiteX3" fmla="*/ 2448248 w 2448248"/>
                <a:gd name="connsiteY3" fmla="*/ 108744 h 1087437"/>
                <a:gd name="connsiteX4" fmla="*/ 2448248 w 2448248"/>
                <a:gd name="connsiteY4" fmla="*/ 978693 h 1087437"/>
                <a:gd name="connsiteX5" fmla="*/ 2339504 w 2448248"/>
                <a:gd name="connsiteY5" fmla="*/ 1087437 h 1087437"/>
                <a:gd name="connsiteX6" fmla="*/ 108744 w 2448248"/>
                <a:gd name="connsiteY6" fmla="*/ 1087437 h 1087437"/>
                <a:gd name="connsiteX7" fmla="*/ 0 w 2448248"/>
                <a:gd name="connsiteY7" fmla="*/ 978693 h 1087437"/>
                <a:gd name="connsiteX8" fmla="*/ 0 w 2448248"/>
                <a:gd name="connsiteY8" fmla="*/ 108744 h 108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8248" h="1087437">
                  <a:moveTo>
                    <a:pt x="0" y="108744"/>
                  </a:moveTo>
                  <a:cubicBezTo>
                    <a:pt x="0" y="48686"/>
                    <a:pt x="48686" y="0"/>
                    <a:pt x="108744" y="0"/>
                  </a:cubicBezTo>
                  <a:lnTo>
                    <a:pt x="2339504" y="0"/>
                  </a:lnTo>
                  <a:cubicBezTo>
                    <a:pt x="2399562" y="0"/>
                    <a:pt x="2448248" y="48686"/>
                    <a:pt x="2448248" y="108744"/>
                  </a:cubicBezTo>
                  <a:lnTo>
                    <a:pt x="2448248" y="978693"/>
                  </a:lnTo>
                  <a:cubicBezTo>
                    <a:pt x="2448248" y="1038751"/>
                    <a:pt x="2399562" y="1087437"/>
                    <a:pt x="2339504" y="1087437"/>
                  </a:cubicBezTo>
                  <a:lnTo>
                    <a:pt x="108744" y="1087437"/>
                  </a:lnTo>
                  <a:cubicBezTo>
                    <a:pt x="48686" y="1087437"/>
                    <a:pt x="0" y="1038751"/>
                    <a:pt x="0" y="978693"/>
                  </a:cubicBezTo>
                  <a:lnTo>
                    <a:pt x="0" y="108744"/>
                  </a:lnTo>
                  <a:close/>
                </a:path>
              </a:pathLst>
            </a:custGeom>
            <a:ln w="19050">
              <a:solidFill>
                <a:srgbClr val="C0000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0900" tIns="44550" rIns="50900" bIns="44550" numCol="1" spcCol="1270" anchor="ctr"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vi-VN" sz="23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Cách gọi tên khác nhau: Bằng nhiều đại từ xưng hô (</a:t>
              </a:r>
              <a:r>
                <a:rPr kumimoji="0" lang="vi-VN" sz="23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chú bé, cháu, Lượm, chú đồng chí nhỏ</a:t>
              </a:r>
              <a:r>
                <a:rPr kumimoji="0" lang="vi-VN" sz="23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thể hiện sắc thái quan hệ và tình cảm khác nhau giữa người kể chuyện và nhân vật.</a:t>
              </a:r>
              <a:endParaRPr kumimoji="0" lang="en-US" sz="23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sp>
          <p:nvSpPr>
            <p:cNvPr id="22" name="Freeform 21"/>
            <p:cNvSpPr/>
            <p:nvPr/>
          </p:nvSpPr>
          <p:spPr>
            <a:xfrm>
              <a:off x="3349783" y="2256943"/>
              <a:ext cx="278631" cy="2174874"/>
            </a:xfrm>
            <a:custGeom>
              <a:avLst/>
              <a:gdLst/>
              <a:ahLst/>
              <a:cxnLst/>
              <a:rect l="0" t="0" r="0" b="0"/>
              <a:pathLst>
                <a:path>
                  <a:moveTo>
                    <a:pt x="0" y="0"/>
                  </a:moveTo>
                  <a:lnTo>
                    <a:pt x="0" y="2174874"/>
                  </a:lnTo>
                  <a:lnTo>
                    <a:pt x="278631" y="2174874"/>
                  </a:lnTo>
                </a:path>
              </a:pathLst>
            </a:custGeom>
            <a:noFill/>
            <a:ln>
              <a:solidFill>
                <a:srgbClr val="C00000"/>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3" name="Freeform 22"/>
            <p:cNvSpPr/>
            <p:nvPr/>
          </p:nvSpPr>
          <p:spPr>
            <a:xfrm>
              <a:off x="3493778" y="3939714"/>
              <a:ext cx="2933792" cy="1087437"/>
            </a:xfrm>
            <a:custGeom>
              <a:avLst/>
              <a:gdLst>
                <a:gd name="connsiteX0" fmla="*/ 0 w 2465403"/>
                <a:gd name="connsiteY0" fmla="*/ 108744 h 1087437"/>
                <a:gd name="connsiteX1" fmla="*/ 108744 w 2465403"/>
                <a:gd name="connsiteY1" fmla="*/ 0 h 1087437"/>
                <a:gd name="connsiteX2" fmla="*/ 2356659 w 2465403"/>
                <a:gd name="connsiteY2" fmla="*/ 0 h 1087437"/>
                <a:gd name="connsiteX3" fmla="*/ 2465403 w 2465403"/>
                <a:gd name="connsiteY3" fmla="*/ 108744 h 1087437"/>
                <a:gd name="connsiteX4" fmla="*/ 2465403 w 2465403"/>
                <a:gd name="connsiteY4" fmla="*/ 978693 h 1087437"/>
                <a:gd name="connsiteX5" fmla="*/ 2356659 w 2465403"/>
                <a:gd name="connsiteY5" fmla="*/ 1087437 h 1087437"/>
                <a:gd name="connsiteX6" fmla="*/ 108744 w 2465403"/>
                <a:gd name="connsiteY6" fmla="*/ 1087437 h 1087437"/>
                <a:gd name="connsiteX7" fmla="*/ 0 w 2465403"/>
                <a:gd name="connsiteY7" fmla="*/ 978693 h 1087437"/>
                <a:gd name="connsiteX8" fmla="*/ 0 w 2465403"/>
                <a:gd name="connsiteY8" fmla="*/ 108744 h 108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5403" h="1087437">
                  <a:moveTo>
                    <a:pt x="0" y="108744"/>
                  </a:moveTo>
                  <a:cubicBezTo>
                    <a:pt x="0" y="48686"/>
                    <a:pt x="48686" y="0"/>
                    <a:pt x="108744" y="0"/>
                  </a:cubicBezTo>
                  <a:lnTo>
                    <a:pt x="2356659" y="0"/>
                  </a:lnTo>
                  <a:cubicBezTo>
                    <a:pt x="2416717" y="0"/>
                    <a:pt x="2465403" y="48686"/>
                    <a:pt x="2465403" y="108744"/>
                  </a:cubicBezTo>
                  <a:lnTo>
                    <a:pt x="2465403" y="978693"/>
                  </a:lnTo>
                  <a:cubicBezTo>
                    <a:pt x="2465403" y="1038751"/>
                    <a:pt x="2416717" y="1087437"/>
                    <a:pt x="2356659" y="1087437"/>
                  </a:cubicBezTo>
                  <a:lnTo>
                    <a:pt x="108744" y="1087437"/>
                  </a:lnTo>
                  <a:cubicBezTo>
                    <a:pt x="48686" y="1087437"/>
                    <a:pt x="0" y="1038751"/>
                    <a:pt x="0" y="978693"/>
                  </a:cubicBezTo>
                  <a:lnTo>
                    <a:pt x="0" y="108744"/>
                  </a:lnTo>
                  <a:close/>
                </a:path>
              </a:pathLst>
            </a:custGeom>
            <a:ln w="19050">
              <a:solidFill>
                <a:srgbClr val="C0000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0900" tIns="44550" rIns="50900" bIns="44550" numCol="1" spcCol="1270" anchor="ctr"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Thể</a:t>
              </a:r>
              <a:r>
                <a:rPr kumimoji="0" lang="en-US" sz="24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thơ</a:t>
              </a:r>
              <a:r>
                <a:rPr kumimoji="0" lang="en-US" sz="24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4 </a:t>
              </a:r>
              <a:r>
                <a:rPr kumimoji="0" lang="en-US" sz="24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chữ</a:t>
              </a:r>
              <a:r>
                <a:rPr kumimoji="0" lang="en-US" sz="24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sử</a:t>
              </a:r>
              <a:r>
                <a:rPr kumimoji="0" lang="en-US" sz="24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dụng</a:t>
              </a:r>
              <a:r>
                <a:rPr kumimoji="0" lang="en-US" sz="24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nhiều</a:t>
              </a:r>
              <a:r>
                <a:rPr kumimoji="0" lang="en-US" sz="24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từ</a:t>
              </a:r>
              <a:r>
                <a:rPr kumimoji="0" lang="en-US" sz="24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láy</a:t>
              </a:r>
              <a:r>
                <a:rPr kumimoji="0" lang="en-US" sz="24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gợi</a:t>
              </a:r>
              <a:r>
                <a:rPr kumimoji="0" lang="en-US" sz="24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hình</a:t>
              </a:r>
              <a:r>
                <a:rPr kumimoji="0" lang="en-US" sz="24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so </a:t>
              </a:r>
              <a:r>
                <a:rPr kumimoji="0" lang="en-US" sz="24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sánh</a:t>
              </a:r>
              <a:r>
                <a:rPr kumimoji="0" lang="en-US" sz="24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hoán</a:t>
              </a:r>
              <a:r>
                <a:rPr kumimoji="0" lang="en-US" sz="24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dụ</a:t>
              </a:r>
              <a:r>
                <a:rPr kumimoji="0" lang="en-US" sz="24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câu</a:t>
              </a:r>
              <a:r>
                <a:rPr kumimoji="0" lang="en-US" sz="24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cảm</a:t>
              </a:r>
              <a:r>
                <a:rPr kumimoji="0" lang="en-US" sz="24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thán</a:t>
              </a:r>
              <a:r>
                <a:rPr kumimoji="0" lang="en-US" sz="24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a:t>
              </a:r>
              <a:endParaRPr kumimoji="0" lang="en-US" sz="24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sp>
          <p:nvSpPr>
            <p:cNvPr id="25" name="Freeform 24"/>
            <p:cNvSpPr/>
            <p:nvPr/>
          </p:nvSpPr>
          <p:spPr>
            <a:xfrm>
              <a:off x="3349783" y="2256943"/>
              <a:ext cx="278631" cy="3239976"/>
            </a:xfrm>
            <a:custGeom>
              <a:avLst/>
              <a:gdLst/>
              <a:ahLst/>
              <a:cxnLst/>
              <a:rect l="0" t="0" r="0" b="0"/>
              <a:pathLst>
                <a:path>
                  <a:moveTo>
                    <a:pt x="0" y="0"/>
                  </a:moveTo>
                  <a:lnTo>
                    <a:pt x="0" y="3239976"/>
                  </a:lnTo>
                  <a:lnTo>
                    <a:pt x="278631" y="3239976"/>
                  </a:lnTo>
                </a:path>
              </a:pathLst>
            </a:custGeom>
            <a:noFill/>
            <a:ln w="19050">
              <a:solidFill>
                <a:srgbClr val="C00000"/>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6" name="Freeform 25"/>
            <p:cNvSpPr/>
            <p:nvPr/>
          </p:nvSpPr>
          <p:spPr>
            <a:xfrm>
              <a:off x="3493778" y="5120439"/>
              <a:ext cx="2913379" cy="645206"/>
            </a:xfrm>
            <a:custGeom>
              <a:avLst/>
              <a:gdLst>
                <a:gd name="connsiteX0" fmla="*/ 0 w 2372632"/>
                <a:gd name="connsiteY0" fmla="*/ 49905 h 499046"/>
                <a:gd name="connsiteX1" fmla="*/ 49905 w 2372632"/>
                <a:gd name="connsiteY1" fmla="*/ 0 h 499046"/>
                <a:gd name="connsiteX2" fmla="*/ 2322727 w 2372632"/>
                <a:gd name="connsiteY2" fmla="*/ 0 h 499046"/>
                <a:gd name="connsiteX3" fmla="*/ 2372632 w 2372632"/>
                <a:gd name="connsiteY3" fmla="*/ 49905 h 499046"/>
                <a:gd name="connsiteX4" fmla="*/ 2372632 w 2372632"/>
                <a:gd name="connsiteY4" fmla="*/ 449141 h 499046"/>
                <a:gd name="connsiteX5" fmla="*/ 2322727 w 2372632"/>
                <a:gd name="connsiteY5" fmla="*/ 499046 h 499046"/>
                <a:gd name="connsiteX6" fmla="*/ 49905 w 2372632"/>
                <a:gd name="connsiteY6" fmla="*/ 499046 h 499046"/>
                <a:gd name="connsiteX7" fmla="*/ 0 w 2372632"/>
                <a:gd name="connsiteY7" fmla="*/ 449141 h 499046"/>
                <a:gd name="connsiteX8" fmla="*/ 0 w 2372632"/>
                <a:gd name="connsiteY8" fmla="*/ 49905 h 49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2632" h="499046">
                  <a:moveTo>
                    <a:pt x="0" y="49905"/>
                  </a:moveTo>
                  <a:cubicBezTo>
                    <a:pt x="0" y="22343"/>
                    <a:pt x="22343" y="0"/>
                    <a:pt x="49905" y="0"/>
                  </a:cubicBezTo>
                  <a:lnTo>
                    <a:pt x="2322727" y="0"/>
                  </a:lnTo>
                  <a:cubicBezTo>
                    <a:pt x="2350289" y="0"/>
                    <a:pt x="2372632" y="22343"/>
                    <a:pt x="2372632" y="49905"/>
                  </a:cubicBezTo>
                  <a:lnTo>
                    <a:pt x="2372632" y="449141"/>
                  </a:lnTo>
                  <a:cubicBezTo>
                    <a:pt x="2372632" y="476703"/>
                    <a:pt x="2350289" y="499046"/>
                    <a:pt x="2322727" y="499046"/>
                  </a:cubicBezTo>
                  <a:lnTo>
                    <a:pt x="49905" y="499046"/>
                  </a:lnTo>
                  <a:cubicBezTo>
                    <a:pt x="22343" y="499046"/>
                    <a:pt x="0" y="476703"/>
                    <a:pt x="0" y="449141"/>
                  </a:cubicBezTo>
                  <a:lnTo>
                    <a:pt x="0" y="49905"/>
                  </a:lnTo>
                  <a:close/>
                </a:path>
              </a:pathLst>
            </a:custGeom>
            <a:ln w="19050">
              <a:solidFill>
                <a:srgbClr val="C0000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3667" tIns="27317" rIns="33667" bIns="27317" numCol="1" spcCol="1270" anchor="ctr"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vi-VN" sz="24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Biểu cảm + Miêu tả + kể chuyện</a:t>
              </a:r>
              <a:endParaRPr kumimoji="0" lang="en-US" sz="24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sp>
          <p:nvSpPr>
            <p:cNvPr id="27" name="Freeform 26"/>
            <p:cNvSpPr/>
            <p:nvPr/>
          </p:nvSpPr>
          <p:spPr>
            <a:xfrm>
              <a:off x="6401189" y="1564506"/>
              <a:ext cx="1807115" cy="705703"/>
            </a:xfrm>
            <a:custGeom>
              <a:avLst/>
              <a:gdLst>
                <a:gd name="connsiteX0" fmla="*/ 0 w 2706958"/>
                <a:gd name="connsiteY0" fmla="*/ 70570 h 705703"/>
                <a:gd name="connsiteX1" fmla="*/ 70570 w 2706958"/>
                <a:gd name="connsiteY1" fmla="*/ 0 h 705703"/>
                <a:gd name="connsiteX2" fmla="*/ 2636388 w 2706958"/>
                <a:gd name="connsiteY2" fmla="*/ 0 h 705703"/>
                <a:gd name="connsiteX3" fmla="*/ 2706958 w 2706958"/>
                <a:gd name="connsiteY3" fmla="*/ 70570 h 705703"/>
                <a:gd name="connsiteX4" fmla="*/ 2706958 w 2706958"/>
                <a:gd name="connsiteY4" fmla="*/ 635133 h 705703"/>
                <a:gd name="connsiteX5" fmla="*/ 2636388 w 2706958"/>
                <a:gd name="connsiteY5" fmla="*/ 705703 h 705703"/>
                <a:gd name="connsiteX6" fmla="*/ 70570 w 2706958"/>
                <a:gd name="connsiteY6" fmla="*/ 705703 h 705703"/>
                <a:gd name="connsiteX7" fmla="*/ 0 w 2706958"/>
                <a:gd name="connsiteY7" fmla="*/ 635133 h 705703"/>
                <a:gd name="connsiteX8" fmla="*/ 0 w 2706958"/>
                <a:gd name="connsiteY8" fmla="*/ 70570 h 705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6958" h="705703">
                  <a:moveTo>
                    <a:pt x="0" y="70570"/>
                  </a:moveTo>
                  <a:cubicBezTo>
                    <a:pt x="0" y="31595"/>
                    <a:pt x="31595" y="0"/>
                    <a:pt x="70570" y="0"/>
                  </a:cubicBezTo>
                  <a:lnTo>
                    <a:pt x="2636388" y="0"/>
                  </a:lnTo>
                  <a:cubicBezTo>
                    <a:pt x="2675363" y="0"/>
                    <a:pt x="2706958" y="31595"/>
                    <a:pt x="2706958" y="70570"/>
                  </a:cubicBezTo>
                  <a:lnTo>
                    <a:pt x="2706958" y="635133"/>
                  </a:lnTo>
                  <a:cubicBezTo>
                    <a:pt x="2706958" y="674108"/>
                    <a:pt x="2675363" y="705703"/>
                    <a:pt x="2636388" y="705703"/>
                  </a:cubicBezTo>
                  <a:lnTo>
                    <a:pt x="70570" y="705703"/>
                  </a:lnTo>
                  <a:cubicBezTo>
                    <a:pt x="31595" y="705703"/>
                    <a:pt x="0" y="674108"/>
                    <a:pt x="0" y="635133"/>
                  </a:cubicBezTo>
                  <a:lnTo>
                    <a:pt x="0" y="70570"/>
                  </a:lnTo>
                  <a:close/>
                </a:path>
              </a:pathLst>
            </a:custGeom>
            <a:solidFill>
              <a:schemeClr val="accent5">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534" tIns="62579" rIns="83534" bIns="62579" numCol="1" spcCol="1270" anchor="ctr" anchorCtr="0">
              <a:noAutofit/>
            </a:bodyPr>
            <a:lstStyle/>
            <a:p>
              <a:pPr marL="0" marR="0" lvl="0" indent="0" algn="ctr" defTabSz="1466850" rtl="0" eaLnBrk="1" fontAlgn="auto" latinLnBrk="0" hangingPunct="1">
                <a:lnSpc>
                  <a:spcPct val="90000"/>
                </a:lnSpc>
                <a:spcBef>
                  <a:spcPct val="0"/>
                </a:spcBef>
                <a:spcAft>
                  <a:spcPct val="35000"/>
                </a:spcAft>
                <a:buClrTx/>
                <a:buSzTx/>
                <a:buFontTx/>
                <a:buNone/>
                <a:tabLst/>
                <a:defRPr/>
              </a:pPr>
              <a:r>
                <a:rPr kumimoji="0" lang="pt-BR" sz="33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2. Nội dung:</a:t>
              </a:r>
              <a:endParaRPr kumimoji="0" lang="en-US" sz="33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8" name="Freeform 27"/>
            <p:cNvSpPr/>
            <p:nvPr/>
          </p:nvSpPr>
          <p:spPr>
            <a:xfrm>
              <a:off x="6671885" y="2270210"/>
              <a:ext cx="270695" cy="1225158"/>
            </a:xfrm>
            <a:custGeom>
              <a:avLst/>
              <a:gdLst/>
              <a:ahLst/>
              <a:cxnLst/>
              <a:rect l="0" t="0" r="0" b="0"/>
              <a:pathLst>
                <a:path>
                  <a:moveTo>
                    <a:pt x="0" y="0"/>
                  </a:moveTo>
                  <a:lnTo>
                    <a:pt x="0" y="815578"/>
                  </a:lnTo>
                  <a:lnTo>
                    <a:pt x="270695" y="815578"/>
                  </a:lnTo>
                </a:path>
              </a:pathLst>
            </a:custGeom>
            <a:noFill/>
            <a:ln>
              <a:solidFill>
                <a:srgbClr val="C00000"/>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9" name="Freeform 28"/>
            <p:cNvSpPr/>
            <p:nvPr/>
          </p:nvSpPr>
          <p:spPr>
            <a:xfrm>
              <a:off x="6839913" y="2633422"/>
              <a:ext cx="2268234" cy="3023247"/>
            </a:xfrm>
            <a:custGeom>
              <a:avLst/>
              <a:gdLst>
                <a:gd name="connsiteX0" fmla="*/ 0 w 1739899"/>
                <a:gd name="connsiteY0" fmla="*/ 108744 h 1087437"/>
                <a:gd name="connsiteX1" fmla="*/ 108744 w 1739899"/>
                <a:gd name="connsiteY1" fmla="*/ 0 h 1087437"/>
                <a:gd name="connsiteX2" fmla="*/ 1631155 w 1739899"/>
                <a:gd name="connsiteY2" fmla="*/ 0 h 1087437"/>
                <a:gd name="connsiteX3" fmla="*/ 1739899 w 1739899"/>
                <a:gd name="connsiteY3" fmla="*/ 108744 h 1087437"/>
                <a:gd name="connsiteX4" fmla="*/ 1739899 w 1739899"/>
                <a:gd name="connsiteY4" fmla="*/ 978693 h 1087437"/>
                <a:gd name="connsiteX5" fmla="*/ 1631155 w 1739899"/>
                <a:gd name="connsiteY5" fmla="*/ 1087437 h 1087437"/>
                <a:gd name="connsiteX6" fmla="*/ 108744 w 1739899"/>
                <a:gd name="connsiteY6" fmla="*/ 1087437 h 1087437"/>
                <a:gd name="connsiteX7" fmla="*/ 0 w 1739899"/>
                <a:gd name="connsiteY7" fmla="*/ 978693 h 1087437"/>
                <a:gd name="connsiteX8" fmla="*/ 0 w 1739899"/>
                <a:gd name="connsiteY8" fmla="*/ 108744 h 108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9899" h="1087437">
                  <a:moveTo>
                    <a:pt x="0" y="108744"/>
                  </a:moveTo>
                  <a:cubicBezTo>
                    <a:pt x="0" y="48686"/>
                    <a:pt x="48686" y="0"/>
                    <a:pt x="108744" y="0"/>
                  </a:cubicBezTo>
                  <a:lnTo>
                    <a:pt x="1631155" y="0"/>
                  </a:lnTo>
                  <a:cubicBezTo>
                    <a:pt x="1691213" y="0"/>
                    <a:pt x="1739899" y="48686"/>
                    <a:pt x="1739899" y="108744"/>
                  </a:cubicBezTo>
                  <a:lnTo>
                    <a:pt x="1739899" y="978693"/>
                  </a:lnTo>
                  <a:cubicBezTo>
                    <a:pt x="1739899" y="1038751"/>
                    <a:pt x="1691213" y="1087437"/>
                    <a:pt x="1631155" y="1087437"/>
                  </a:cubicBezTo>
                  <a:lnTo>
                    <a:pt x="108744" y="1087437"/>
                  </a:lnTo>
                  <a:cubicBezTo>
                    <a:pt x="48686" y="1087437"/>
                    <a:pt x="0" y="1038751"/>
                    <a:pt x="0" y="978693"/>
                  </a:cubicBezTo>
                  <a:lnTo>
                    <a:pt x="0" y="108744"/>
                  </a:lnTo>
                  <a:close/>
                </a:path>
              </a:pathLst>
            </a:custGeom>
            <a:ln>
              <a:solidFill>
                <a:srgbClr val="C0000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0900" tIns="44550" rIns="50900" bIns="44550" numCol="1" spcCol="1270" anchor="ctr" anchorCtr="0">
              <a:noAutofit/>
            </a:bodyPr>
            <a:lstStyle/>
            <a:p>
              <a:pPr lvl="0" defTabSz="444500">
                <a:lnSpc>
                  <a:spcPct val="90000"/>
                </a:lnSpc>
                <a:spcBef>
                  <a:spcPct val="0"/>
                </a:spcBef>
                <a:spcAft>
                  <a:spcPct val="35000"/>
                </a:spcAft>
                <a:defRPr/>
              </a:pPr>
              <a:r>
                <a:rPr kumimoji="0" lang="en-US" sz="24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Bằng</a:t>
              </a:r>
              <a:r>
                <a:rPr kumimoji="0" lang="en-US" sz="22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cách</a:t>
              </a:r>
              <a:r>
                <a:rPr kumimoji="0" lang="en-US" sz="22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kết</a:t>
              </a:r>
              <a:r>
                <a:rPr kumimoji="0" lang="en-US" sz="22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hợp</a:t>
              </a:r>
              <a:r>
                <a:rPr kumimoji="0" lang="en-US" sz="22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miêu</a:t>
              </a:r>
              <a:r>
                <a:rPr kumimoji="0" lang="en-US" sz="22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tả</a:t>
              </a:r>
              <a:r>
                <a:rPr kumimoji="0" lang="en-US" sz="22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với</a:t>
              </a:r>
              <a:r>
                <a:rPr kumimoji="0" lang="en-US" sz="22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kể</a:t>
              </a:r>
              <a:r>
                <a:rPr kumimoji="0" lang="en-US" sz="22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chuyện</a:t>
              </a:r>
              <a:r>
                <a:rPr kumimoji="0" lang="en-US" sz="22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và</a:t>
              </a:r>
              <a:r>
                <a:rPr kumimoji="0" lang="en-US" sz="22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biểu</a:t>
              </a:r>
              <a:r>
                <a:rPr kumimoji="0" lang="en-US" sz="22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hiện</a:t>
              </a:r>
              <a:r>
                <a:rPr kumimoji="0" lang="en-US" sz="22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cảm</a:t>
              </a:r>
              <a:r>
                <a:rPr kumimoji="0" lang="en-US" sz="22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xúc</a:t>
              </a:r>
              <a:r>
                <a:rPr kumimoji="0" lang="en-US" sz="22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bài</a:t>
              </a:r>
              <a:r>
                <a:rPr kumimoji="0" lang="en-US" sz="22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thơ</a:t>
              </a:r>
              <a:r>
                <a:rPr kumimoji="0" lang="en-US" sz="22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đã</a:t>
              </a:r>
              <a:r>
                <a:rPr kumimoji="0" lang="en-US" sz="22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khắc</a:t>
              </a:r>
              <a:r>
                <a:rPr kumimoji="0" lang="en-US" sz="22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họa</a:t>
              </a:r>
              <a:r>
                <a:rPr kumimoji="0" lang="en-US" sz="22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hình</a:t>
              </a:r>
              <a:r>
                <a:rPr kumimoji="0" lang="en-US" sz="22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ảnh</a:t>
              </a:r>
              <a:r>
                <a:rPr kumimoji="0" lang="en-US" sz="22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chú</a:t>
              </a:r>
              <a:r>
                <a:rPr kumimoji="0" lang="en-US" sz="22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bé</a:t>
              </a:r>
              <a:r>
                <a:rPr kumimoji="0" lang="en-US" sz="22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liên</a:t>
              </a:r>
              <a:r>
                <a:rPr kumimoji="0" lang="en-US" sz="22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lạc</a:t>
              </a:r>
              <a:r>
                <a:rPr kumimoji="0" lang="en-US" sz="22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Lượm</a:t>
              </a:r>
              <a:r>
                <a:rPr kumimoji="0" lang="en-US" sz="22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hồn</a:t>
              </a:r>
              <a:r>
                <a:rPr kumimoji="0" lang="en-US" sz="22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nhiên</a:t>
              </a:r>
              <a:r>
                <a:rPr kumimoji="0" lang="en-US" sz="22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vui</a:t>
              </a:r>
              <a:r>
                <a:rPr kumimoji="0" lang="en-US" sz="22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tươi</a:t>
              </a:r>
              <a:r>
                <a:rPr kumimoji="0" lang="en-US" sz="22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hăng</a:t>
              </a:r>
              <a:r>
                <a:rPr kumimoji="0" lang="en-US" sz="22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hái</a:t>
              </a:r>
              <a:r>
                <a:rPr kumimoji="0" lang="en-US" sz="22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dũng</a:t>
              </a:r>
              <a:r>
                <a:rPr kumimoji="0" lang="en-US" sz="22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cảm</a:t>
              </a:r>
              <a:r>
                <a:rPr kumimoji="0" lang="en-US" sz="22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Lượm</a:t>
              </a:r>
              <a:r>
                <a:rPr kumimoji="0" lang="en-US" sz="22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đã</a:t>
              </a:r>
              <a:r>
                <a:rPr kumimoji="0" lang="en-US" sz="22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hi </a:t>
              </a:r>
              <a:r>
                <a:rPr kumimoji="0" lang="en-US" sz="22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sinh</a:t>
              </a:r>
              <a:r>
                <a:rPr kumimoji="0" lang="en-US" sz="22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nhưng</a:t>
              </a:r>
              <a:r>
                <a:rPr kumimoji="0" lang="en-US" sz="22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hình</a:t>
              </a:r>
              <a:r>
                <a:rPr kumimoji="0" lang="en-US" sz="22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ảnh</a:t>
              </a:r>
              <a:r>
                <a:rPr kumimoji="0" lang="en-US" sz="22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của</a:t>
              </a:r>
              <a:r>
                <a:rPr kumimoji="0" lang="en-US" sz="22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em</a:t>
              </a:r>
              <a:r>
                <a:rPr kumimoji="0" lang="en-US" sz="22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smtClean="0">
                  <a:ln>
                    <a:noFill/>
                  </a:ln>
                  <a:solidFill>
                    <a:prstClr val="black">
                      <a:hueOff val="0"/>
                      <a:satOff val="0"/>
                      <a:lumOff val="0"/>
                      <a:alphaOff val="0"/>
                    </a:prstClr>
                  </a:solidFill>
                  <a:effectLst/>
                  <a:uLnTx/>
                  <a:uFillTx/>
                  <a:latin typeface="Calibri" panose="020F0502020204030204"/>
                </a:rPr>
                <a:t>còn</a:t>
              </a:r>
              <a:r>
                <a:rPr kumimoji="0" lang="en-US" sz="2200" b="0" i="0" u="none" strike="noStrike" kern="1200" cap="none" spc="0" normalizeH="0" baseline="0" noProof="0" dirty="0" smtClean="0">
                  <a:ln>
                    <a:noFill/>
                  </a:ln>
                  <a:solidFill>
                    <a:prstClr val="black">
                      <a:hueOff val="0"/>
                      <a:satOff val="0"/>
                      <a:lumOff val="0"/>
                      <a:alphaOff val="0"/>
                    </a:prstClr>
                  </a:solidFill>
                  <a:effectLst/>
                  <a:uLnTx/>
                  <a:uFillTx/>
                  <a:latin typeface="Calibri" panose="020F0502020204030204"/>
                </a:rPr>
                <a:t> </a:t>
              </a:r>
              <a:r>
                <a:rPr lang="en-US" sz="2200" dirty="0" err="1"/>
                <a:t>mãi</a:t>
              </a:r>
              <a:r>
                <a:rPr lang="en-US" sz="2200" dirty="0"/>
                <a:t> </a:t>
              </a:r>
              <a:r>
                <a:rPr lang="en-US" sz="2200" dirty="0" err="1"/>
                <a:t>với</a:t>
              </a:r>
              <a:r>
                <a:rPr lang="en-US" sz="2200" dirty="0"/>
                <a:t> </a:t>
              </a:r>
              <a:r>
                <a:rPr lang="en-US" sz="2200" dirty="0" err="1"/>
                <a:t>quê</a:t>
              </a:r>
              <a:r>
                <a:rPr lang="en-US" sz="2200" dirty="0"/>
                <a:t> </a:t>
              </a:r>
              <a:r>
                <a:rPr lang="en-US" sz="2200" dirty="0" err="1"/>
                <a:t>hương</a:t>
              </a:r>
              <a:r>
                <a:rPr lang="en-US" sz="2200" dirty="0"/>
                <a:t>, </a:t>
              </a:r>
              <a:r>
                <a:rPr lang="en-US" sz="2200" dirty="0" err="1"/>
                <a:t>đất</a:t>
              </a:r>
              <a:r>
                <a:rPr lang="en-US" sz="2200" dirty="0"/>
                <a:t> </a:t>
              </a:r>
              <a:r>
                <a:rPr lang="en-US" sz="2200" dirty="0" err="1"/>
                <a:t>nước</a:t>
              </a:r>
              <a:r>
                <a:rPr lang="en-US" sz="2200" dirty="0"/>
                <a:t> </a:t>
              </a:r>
              <a:r>
                <a:rPr lang="en-US" sz="2200" dirty="0" err="1"/>
                <a:t>và</a:t>
              </a:r>
              <a:r>
                <a:rPr lang="en-US" sz="2200" dirty="0"/>
                <a:t> </a:t>
              </a:r>
              <a:r>
                <a:rPr lang="en-US" sz="2200" dirty="0" err="1"/>
                <a:t>trong</a:t>
              </a:r>
              <a:r>
                <a:rPr lang="en-US" sz="2200" dirty="0"/>
                <a:t> </a:t>
              </a:r>
              <a:r>
                <a:rPr lang="en-US" sz="2200" dirty="0" err="1"/>
                <a:t>lòng</a:t>
              </a:r>
              <a:r>
                <a:rPr lang="en-US" sz="2200" dirty="0"/>
                <a:t> </a:t>
              </a:r>
              <a:r>
                <a:rPr lang="en-US" sz="2200" dirty="0" err="1"/>
                <a:t>mọi</a:t>
              </a:r>
              <a:r>
                <a:rPr lang="en-US" sz="2200" dirty="0"/>
                <a:t> </a:t>
              </a:r>
              <a:r>
                <a:rPr lang="en-US" sz="2200" dirty="0" err="1"/>
                <a:t>người</a:t>
              </a:r>
              <a:r>
                <a:rPr lang="en-US" sz="2200" dirty="0"/>
                <a:t>.</a:t>
              </a:r>
              <a:endParaRPr kumimoji="0" lang="en-US" sz="2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ndParaRPr>
            </a:p>
          </p:txBody>
        </p:sp>
      </p:grpSp>
      <p:sp>
        <p:nvSpPr>
          <p:cNvPr id="32" name="Oval 31"/>
          <p:cNvSpPr/>
          <p:nvPr/>
        </p:nvSpPr>
        <p:spPr>
          <a:xfrm>
            <a:off x="3645416" y="1483080"/>
            <a:ext cx="3849331" cy="762392"/>
          </a:xfrm>
          <a:prstGeom prst="ellipse">
            <a:avLst/>
          </a:prstGeom>
          <a:solidFill>
            <a:schemeClr val="accent5">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III. TỔNG KẾT</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024197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8508"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92100" algn="ctr" defTabSz="914400" rtl="0" eaLnBrk="1" fontAlgn="auto" latinLnBrk="0" hangingPunct="1">
              <a:lnSpc>
                <a:spcPct val="100000"/>
              </a:lnSpc>
              <a:spcBef>
                <a:spcPts val="60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Văn</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bản</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a:t>
            </a: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Segoe UI" panose="020B0502040204020203" pitchFamily="34" charset="0"/>
                <a:cs typeface="+mn-cs"/>
              </a:rPr>
              <a:t>2: LƯỢM </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Segoe UI" panose="020B0502040204020203" pitchFamily="34" charset="0"/>
                <a:cs typeface="+mn-cs"/>
              </a:rPr>
              <a:t>(TỐ HỮU)	</a:t>
            </a:r>
            <a:endParaRPr kumimoji="0" lang="en-US" sz="28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5226148" y="828272"/>
            <a:ext cx="1752404" cy="587853"/>
          </a:xfrm>
          <a:prstGeom prst="rect">
            <a:avLst/>
          </a:prstGeom>
        </p:spPr>
        <p:txBody>
          <a:bodyPr wrap="none">
            <a:spAutoFit/>
          </a:bodyPr>
          <a:lstStyle/>
          <a:p>
            <a:pPr algn="ctr">
              <a:lnSpc>
                <a:spcPct val="115000"/>
              </a:lnSpc>
              <a:spcBef>
                <a:spcPts val="600"/>
              </a:spcBef>
              <a:spcAft>
                <a:spcPts val="0"/>
              </a:spcAft>
            </a:pPr>
            <a:r>
              <a:rPr lang="en-US" sz="2800" b="1" dirty="0" err="1">
                <a:latin typeface="Times New Roman" panose="02020603050405020304" pitchFamily="18" charset="0"/>
                <a:ea typeface="Times New Roman" panose="02020603050405020304" pitchFamily="18" charset="0"/>
              </a:rPr>
              <a:t>Luyện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tập</a:t>
            </a:r>
            <a:endParaRPr lang="en-US" sz="2800" dirty="0">
              <a:effectLst/>
              <a:latin typeface="Times New Roman" panose="02020603050405020304" pitchFamily="18" charset="0"/>
              <a:ea typeface="Times New Roman" panose="02020603050405020304" pitchFamily="18" charset="0"/>
            </a:endParaRPr>
          </a:p>
        </p:txBody>
      </p:sp>
      <p:pic>
        <p:nvPicPr>
          <p:cNvPr id="6" name="Picture 5"/>
          <p:cNvPicPr>
            <a:picLocks noChangeAspect="1"/>
          </p:cNvPicPr>
          <p:nvPr/>
        </p:nvPicPr>
        <p:blipFill>
          <a:blip r:embed="rId11"/>
          <a:stretch>
            <a:fillRect/>
          </a:stretch>
        </p:blipFill>
        <p:spPr>
          <a:xfrm>
            <a:off x="803992" y="1549148"/>
            <a:ext cx="10596716" cy="4703600"/>
          </a:xfrm>
          <a:prstGeom prst="rect">
            <a:avLst/>
          </a:prstGeom>
        </p:spPr>
      </p:pic>
      <p:sp>
        <p:nvSpPr>
          <p:cNvPr id="30" name="Rectangle 29"/>
          <p:cNvSpPr/>
          <p:nvPr/>
        </p:nvSpPr>
        <p:spPr>
          <a:xfrm>
            <a:off x="1848260" y="2036727"/>
            <a:ext cx="3726429" cy="3065455"/>
          </a:xfrm>
          <a:prstGeom prst="rect">
            <a:avLst/>
          </a:prstGeom>
        </p:spPr>
        <p:txBody>
          <a:bodyPr wrap="square">
            <a:spAutoFit/>
          </a:bodyPr>
          <a:lstStyle/>
          <a:p>
            <a:pPr algn="just">
              <a:lnSpc>
                <a:spcPct val="115000"/>
              </a:lnSpc>
            </a:pPr>
            <a:r>
              <a:rPr lang="en-US" sz="2800" b="1" dirty="0" err="1">
                <a:latin typeface="Times New Roman" panose="02020603050405020304" pitchFamily="18" charset="0"/>
                <a:ea typeface="Times New Roman" panose="02020603050405020304" pitchFamily="18" charset="0"/>
              </a:rPr>
              <a:t>Bài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tập</a:t>
            </a:r>
            <a:r>
              <a:rPr lang="en-US" sz="2800" b="1" dirty="0">
                <a:latin typeface="Times New Roman" panose="02020603050405020304" pitchFamily="18" charset="0"/>
                <a:ea typeface="Times New Roman" panose="02020603050405020304" pitchFamily="18" charset="0"/>
              </a:rPr>
              <a:t> 1: </a:t>
            </a:r>
            <a:r>
              <a:rPr lang="en-US" sz="2800" dirty="0">
                <a:latin typeface="Times New Roman" panose="02020603050405020304" pitchFamily="18" charset="0"/>
                <a:ea typeface="Times New Roman" panose="02020603050405020304" pitchFamily="18" charset="0"/>
              </a:rPr>
              <a:t>HS </a:t>
            </a:r>
            <a:r>
              <a:rPr lang="en-US" sz="2800" dirty="0" err="1">
                <a:latin typeface="Times New Roman" panose="02020603050405020304" pitchFamily="18" charset="0"/>
                <a:ea typeface="Times New Roman" panose="02020603050405020304" pitchFamily="18" charset="0"/>
              </a:rPr>
              <a:t>bày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tỏ</a:t>
            </a:r>
            <a:r>
              <a:rPr lang="en-US" sz="2800" dirty="0">
                <a:latin typeface="Times New Roman" panose="02020603050405020304" pitchFamily="18" charset="0"/>
                <a:ea typeface="Times New Roman" panose="02020603050405020304" pitchFamily="18" charset="0"/>
              </a:rPr>
              <a:t>, chia </a:t>
            </a:r>
            <a:r>
              <a:rPr lang="en-US" sz="2800" dirty="0" err="1">
                <a:latin typeface="Times New Roman" panose="02020603050405020304" pitchFamily="18" charset="0"/>
                <a:ea typeface="Times New Roman" panose="02020603050405020304" pitchFamily="18" charset="0"/>
              </a:rPr>
              <a:t>sẻ</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ấn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tượng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trang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phục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chỉ</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nói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Lượm</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9" name="Rectangle 8"/>
          <p:cNvSpPr/>
          <p:nvPr/>
        </p:nvSpPr>
        <p:spPr>
          <a:xfrm>
            <a:off x="6515621" y="2140174"/>
            <a:ext cx="3603523" cy="3065455"/>
          </a:xfrm>
          <a:prstGeom prst="rect">
            <a:avLst/>
          </a:prstGeom>
        </p:spPr>
        <p:txBody>
          <a:bodyPr wrap="square">
            <a:spAutoFit/>
          </a:bodyPr>
          <a:lstStyle/>
          <a:p>
            <a:pPr marR="30480" algn="just">
              <a:lnSpc>
                <a:spcPct val="115000"/>
              </a:lnSpc>
              <a:spcAft>
                <a:spcPts val="1200"/>
              </a:spcAft>
            </a:pPr>
            <a:r>
              <a:rPr lang="en-US" sz="2800" b="1" dirty="0">
                <a:latin typeface="Times New Roman" panose="02020603050405020304" pitchFamily="18" charset="0"/>
                <a:ea typeface="Times New Roman" panose="02020603050405020304" pitchFamily="18" charset="0"/>
              </a:rPr>
              <a:t>BT 2</a:t>
            </a:r>
            <a:r>
              <a:rPr lang="en-US" sz="2800" b="1" dirty="0" smtClean="0">
                <a:latin typeface="Times New Roman" panose="02020603050405020304" pitchFamily="18" charset="0"/>
                <a:ea typeface="Times New Roman" panose="02020603050405020304" pitchFamily="18" charset="0"/>
              </a:rPr>
              <a:t>:</a:t>
            </a:r>
            <a:r>
              <a:rPr lang="en-US" sz="2800" dirty="0" smtClean="0">
                <a:solidFill>
                  <a:srgbClr val="0000FF"/>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Viết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đoạn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khoảng</a:t>
            </a:r>
            <a:r>
              <a:rPr lang="en-US" sz="2800" dirty="0">
                <a:solidFill>
                  <a:srgbClr val="000000"/>
                </a:solidFill>
                <a:latin typeface="Times New Roman" panose="02020603050405020304" pitchFamily="18" charset="0"/>
                <a:ea typeface="Times New Roman" panose="02020603050405020304" pitchFamily="18" charset="0"/>
              </a:rPr>
              <a:t> 5 – 7 </a:t>
            </a:r>
            <a:r>
              <a:rPr lang="en-US" sz="2800" dirty="0" err="1">
                <a:solidFill>
                  <a:srgbClr val="000000"/>
                </a:solidFill>
                <a:latin typeface="Times New Roman" panose="02020603050405020304" pitchFamily="18" charset="0"/>
                <a:ea typeface="Times New Roman" panose="02020603050405020304" pitchFamily="18" charset="0"/>
              </a:rPr>
              <a:t>câu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nêu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cảm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nhận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em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sự</a:t>
            </a:r>
            <a:r>
              <a:rPr lang="en-US" sz="2800" dirty="0">
                <a:solidFill>
                  <a:srgbClr val="000000"/>
                </a:solidFill>
                <a:latin typeface="Times New Roman" panose="02020603050405020304" pitchFamily="18" charset="0"/>
                <a:ea typeface="Times New Roman" panose="02020603050405020304" pitchFamily="18" charset="0"/>
              </a:rPr>
              <a:t> hi </a:t>
            </a:r>
            <a:r>
              <a:rPr lang="en-US" sz="2800" dirty="0" err="1">
                <a:solidFill>
                  <a:srgbClr val="000000"/>
                </a:solidFill>
                <a:latin typeface="Times New Roman" panose="02020603050405020304" pitchFamily="18" charset="0"/>
                <a:ea typeface="Times New Roman" panose="02020603050405020304" pitchFamily="18" charset="0"/>
              </a:rPr>
              <a:t>sinh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chú</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bé</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Lượm</a:t>
            </a:r>
            <a:r>
              <a:rPr lang="en-US" sz="2800" dirty="0">
                <a:solidFill>
                  <a:srgbClr val="000000"/>
                </a:solidFill>
                <a:latin typeface="Times New Roman" panose="02020603050405020304" pitchFamily="18" charset="0"/>
                <a:ea typeface="Times New Roman" panose="02020603050405020304" pitchFamily="18" charset="0"/>
              </a:rPr>
              <a:t> ở 6 </a:t>
            </a:r>
            <a:r>
              <a:rPr lang="en-US" sz="2800" dirty="0" err="1">
                <a:solidFill>
                  <a:srgbClr val="000000"/>
                </a:solidFill>
                <a:latin typeface="Times New Roman" panose="02020603050405020304" pitchFamily="18" charset="0"/>
                <a:ea typeface="Times New Roman" panose="02020603050405020304" pitchFamily="18" charset="0"/>
              </a:rPr>
              <a:t>khổ</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cuối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bài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thơ</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3694791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8508"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92100" algn="ctr" defTabSz="914400" rtl="0" eaLnBrk="1" fontAlgn="auto" latinLnBrk="0" hangingPunct="1">
              <a:lnSpc>
                <a:spcPct val="100000"/>
              </a:lnSpc>
              <a:spcBef>
                <a:spcPts val="60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Văn</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bản</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a:t>
            </a: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Segoe UI" panose="020B0502040204020203" pitchFamily="34" charset="0"/>
                <a:cs typeface="+mn-cs"/>
              </a:rPr>
              <a:t>2: LƯỢM </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Segoe UI" panose="020B0502040204020203" pitchFamily="34" charset="0"/>
                <a:cs typeface="+mn-cs"/>
              </a:rPr>
              <a:t>(TỐ HỮU)	</a:t>
            </a:r>
            <a:endParaRPr kumimoji="0" lang="en-US" sz="28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5226148" y="828272"/>
            <a:ext cx="1752404" cy="587853"/>
          </a:xfrm>
          <a:prstGeom prst="rect">
            <a:avLst/>
          </a:prstGeom>
        </p:spPr>
        <p:txBody>
          <a:bodyPr wrap="none">
            <a:spAutoFit/>
          </a:bodyPr>
          <a:lstStyle/>
          <a:p>
            <a:pPr marL="0" marR="0" lvl="0" indent="0" algn="ctr" defTabSz="914400" rtl="0" eaLnBrk="1" fontAlgn="auto" latinLnBrk="0" hangingPunct="1">
              <a:lnSpc>
                <a:spcPct val="115000"/>
              </a:lnSpc>
              <a:spcBef>
                <a:spcPts val="60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Luyện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tập</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73100" y="1335022"/>
            <a:ext cx="10833100" cy="5185522"/>
          </a:xfrm>
          <a:prstGeom prst="rect">
            <a:avLst/>
          </a:prstGeom>
        </p:spPr>
        <p:txBody>
          <a:bodyPr>
            <a:spAutoFit/>
          </a:bodyPr>
          <a:lstStyle/>
          <a:p>
            <a:pPr algn="just">
              <a:lnSpc>
                <a:spcPct val="150000"/>
              </a:lnSpc>
            </a:pPr>
            <a:r>
              <a:rPr lang="en-US" sz="2800" b="1" dirty="0" err="1">
                <a:latin typeface="Times New Roman" panose="02020603050405020304" pitchFamily="18" charset="0"/>
                <a:ea typeface="Times New Roman" panose="02020603050405020304" pitchFamily="18" charset="0"/>
              </a:rPr>
              <a:t>Bài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tập</a:t>
            </a:r>
            <a:r>
              <a:rPr lang="en-US" sz="2800" b="1" dirty="0">
                <a:latin typeface="Times New Roman" panose="02020603050405020304" pitchFamily="18" charset="0"/>
                <a:ea typeface="Times New Roman" panose="02020603050405020304" pitchFamily="18" charset="0"/>
              </a:rPr>
              <a:t> 2: </a:t>
            </a:r>
            <a:r>
              <a:rPr lang="en-US" sz="2800" b="1" dirty="0" err="1">
                <a:latin typeface="Times New Roman" panose="02020603050405020304" pitchFamily="18" charset="0"/>
                <a:ea typeface="Times New Roman" panose="02020603050405020304" pitchFamily="18" charset="0"/>
              </a:rPr>
              <a:t>Viết</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đoạn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văn</a:t>
            </a:r>
            <a:r>
              <a:rPr lang="en-US" sz="2800" b="1"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lnSpc>
                <a:spcPct val="150000"/>
              </a:lnSpc>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Nội</a:t>
            </a:r>
            <a:r>
              <a:rPr lang="en-US" sz="2800" dirty="0">
                <a:solidFill>
                  <a:srgbClr val="000000"/>
                </a:solidFill>
                <a:latin typeface="Times New Roman" panose="02020603050405020304" pitchFamily="18" charset="0"/>
                <a:ea typeface="Times New Roman" panose="02020603050405020304" pitchFamily="18" charset="0"/>
              </a:rPr>
              <a:t> dung </a:t>
            </a:r>
            <a:r>
              <a:rPr lang="en-US" sz="2800" dirty="0" err="1">
                <a:solidFill>
                  <a:srgbClr val="000000"/>
                </a:solidFill>
                <a:latin typeface="Times New Roman" panose="02020603050405020304" pitchFamily="18" charset="0"/>
                <a:ea typeface="Times New Roman" panose="02020603050405020304" pitchFamily="18" charset="0"/>
              </a:rPr>
              <a:t>đoạn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văn</a:t>
            </a:r>
            <a:endParaRPr lang="en-US" sz="2800" dirty="0">
              <a:latin typeface="Times New Roman" panose="02020603050405020304" pitchFamily="18" charset="0"/>
              <a:ea typeface="Times New Roman" panose="02020603050405020304" pitchFamily="18" charset="0"/>
            </a:endParaRPr>
          </a:p>
          <a:p>
            <a:pPr algn="just">
              <a:lnSpc>
                <a:spcPct val="150000"/>
              </a:lnSpc>
            </a:pPr>
            <a:r>
              <a:rPr lang="en-US" sz="2800" dirty="0">
                <a:solidFill>
                  <a:srgbClr val="000000"/>
                </a:solidFill>
                <a:latin typeface="Times New Roman" panose="02020603050405020304" pitchFamily="18" charset="0"/>
                <a:ea typeface="Times New Roman" panose="02020603050405020304" pitchFamily="18" charset="0"/>
              </a:rPr>
              <a:t>   - </a:t>
            </a:r>
            <a:r>
              <a:rPr lang="en-US" sz="2800" dirty="0" err="1">
                <a:solidFill>
                  <a:srgbClr val="000000"/>
                </a:solidFill>
                <a:latin typeface="Times New Roman" panose="02020603050405020304" pitchFamily="18" charset="0"/>
                <a:ea typeface="Times New Roman" panose="02020603050405020304" pitchFamily="18" charset="0"/>
              </a:rPr>
              <a:t>Xác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định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nội</a:t>
            </a:r>
            <a:r>
              <a:rPr lang="en-US" sz="2800" dirty="0">
                <a:solidFill>
                  <a:srgbClr val="000000"/>
                </a:solidFill>
                <a:latin typeface="Times New Roman" panose="02020603050405020304" pitchFamily="18" charset="0"/>
                <a:ea typeface="Times New Roman" panose="02020603050405020304" pitchFamily="18" charset="0"/>
              </a:rPr>
              <a:t> dung </a:t>
            </a:r>
            <a:r>
              <a:rPr lang="en-US" sz="2800" dirty="0" err="1">
                <a:solidFill>
                  <a:srgbClr val="000000"/>
                </a:solidFill>
                <a:latin typeface="Times New Roman" panose="02020603050405020304" pitchFamily="18" charset="0"/>
                <a:ea typeface="Times New Roman" panose="02020603050405020304" pitchFamily="18" charset="0"/>
              </a:rPr>
              <a:t>chính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sự</a:t>
            </a:r>
            <a:r>
              <a:rPr lang="en-US" sz="2800" dirty="0">
                <a:solidFill>
                  <a:srgbClr val="000000"/>
                </a:solidFill>
                <a:latin typeface="Times New Roman" panose="02020603050405020304" pitchFamily="18" charset="0"/>
                <a:ea typeface="Times New Roman" panose="02020603050405020304" pitchFamily="18" charset="0"/>
              </a:rPr>
              <a:t> hi </a:t>
            </a:r>
            <a:r>
              <a:rPr lang="en-US" sz="2800" dirty="0" err="1">
                <a:solidFill>
                  <a:srgbClr val="000000"/>
                </a:solidFill>
                <a:latin typeface="Times New Roman" panose="02020603050405020304" pitchFamily="18" charset="0"/>
                <a:ea typeface="Times New Roman" panose="02020603050405020304" pitchFamily="18" charset="0"/>
              </a:rPr>
              <a:t>sinh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chú</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bé</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Lượm</a:t>
            </a:r>
            <a:r>
              <a:rPr lang="en-US" sz="2800" dirty="0">
                <a:solidFill>
                  <a:srgbClr val="000000"/>
                </a:solidFill>
                <a:latin typeface="Times New Roman" panose="02020603050405020304" pitchFamily="18" charset="0"/>
                <a:ea typeface="Times New Roman" panose="02020603050405020304" pitchFamily="18" charset="0"/>
              </a:rPr>
              <a:t> ở 6 </a:t>
            </a:r>
            <a:r>
              <a:rPr lang="en-US" sz="2800" dirty="0" err="1">
                <a:solidFill>
                  <a:srgbClr val="000000"/>
                </a:solidFill>
                <a:latin typeface="Times New Roman" panose="02020603050405020304" pitchFamily="18" charset="0"/>
                <a:ea typeface="Times New Roman" panose="02020603050405020304" pitchFamily="18" charset="0"/>
              </a:rPr>
              <a:t>khổ</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cuối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bài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thơ</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lnSpc>
                <a:spcPct val="150000"/>
              </a:lnSpc>
            </a:pPr>
            <a:r>
              <a:rPr lang="en-US" sz="2800" dirty="0">
                <a:solidFill>
                  <a:srgbClr val="000000"/>
                </a:solidFill>
                <a:latin typeface="Times New Roman" panose="02020603050405020304" pitchFamily="18" charset="0"/>
                <a:ea typeface="Times New Roman" panose="02020603050405020304" pitchFamily="18" charset="0"/>
              </a:rPr>
              <a:t>   - </a:t>
            </a:r>
            <a:r>
              <a:rPr lang="en-US" sz="2800" dirty="0" err="1">
                <a:solidFill>
                  <a:srgbClr val="000000"/>
                </a:solidFill>
                <a:latin typeface="Times New Roman" panose="02020603050405020304" pitchFamily="18" charset="0"/>
                <a:ea typeface="Times New Roman" panose="02020603050405020304" pitchFamily="18" charset="0"/>
              </a:rPr>
              <a:t>Bày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tỏ</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cảm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nhận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bản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thân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trước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sự</a:t>
            </a:r>
            <a:r>
              <a:rPr lang="en-US" sz="2800" dirty="0">
                <a:solidFill>
                  <a:srgbClr val="000000"/>
                </a:solidFill>
                <a:latin typeface="Times New Roman" panose="02020603050405020304" pitchFamily="18" charset="0"/>
                <a:ea typeface="Times New Roman" panose="02020603050405020304" pitchFamily="18" charset="0"/>
              </a:rPr>
              <a:t> hi </a:t>
            </a:r>
            <a:r>
              <a:rPr lang="en-US" sz="2800" dirty="0" err="1">
                <a:solidFill>
                  <a:srgbClr val="000000"/>
                </a:solidFill>
                <a:latin typeface="Times New Roman" panose="02020603050405020304" pitchFamily="18" charset="0"/>
                <a:ea typeface="Times New Roman" panose="02020603050405020304" pitchFamily="18" charset="0"/>
              </a:rPr>
              <a:t>sinh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đầy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anh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dũng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quả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cảm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chú</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bé</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Lượm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Rút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sự</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bất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tử</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Lượm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lòng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dân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tộc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rút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bài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bản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thân</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lnSpc>
                <a:spcPct val="150000"/>
              </a:lnSpc>
            </a:pPr>
            <a:r>
              <a:rPr lang="vi-VN" sz="2800" dirty="0">
                <a:latin typeface="Times New Roman" panose="02020603050405020304" pitchFamily="18" charset="0"/>
                <a:ea typeface="Times New Roman" panose="02020603050405020304" pitchFamily="18" charset="0"/>
              </a:rPr>
              <a:t>* Hình thức đoạn 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đảm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đoạn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dung </a:t>
            </a:r>
            <a:r>
              <a:rPr lang="en-US" sz="2800" dirty="0" err="1">
                <a:latin typeface="Times New Roman" panose="02020603050405020304" pitchFamily="18" charset="0"/>
                <a:ea typeface="Times New Roman" panose="02020603050405020304" pitchFamily="18" charset="0"/>
              </a:rPr>
              <a:t>lượng</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79314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8508"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92100" algn="ctr" defTabSz="914400" rtl="0" eaLnBrk="1" fontAlgn="auto" latinLnBrk="0" hangingPunct="1">
              <a:lnSpc>
                <a:spcPct val="100000"/>
              </a:lnSpc>
              <a:spcBef>
                <a:spcPts val="60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Văn</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bản</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a:t>
            </a: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Segoe UI" panose="020B0502040204020203" pitchFamily="34" charset="0"/>
                <a:cs typeface="+mn-cs"/>
              </a:rPr>
              <a:t>2: LƯỢM </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Segoe UI" panose="020B0502040204020203" pitchFamily="34" charset="0"/>
                <a:cs typeface="+mn-cs"/>
              </a:rPr>
              <a:t>(TỐ HỮU)	</a:t>
            </a:r>
            <a:endParaRPr kumimoji="0" lang="en-US" sz="28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5255001" y="828272"/>
            <a:ext cx="1694696" cy="548099"/>
          </a:xfrm>
          <a:prstGeom prst="rect">
            <a:avLst/>
          </a:prstGeom>
        </p:spPr>
        <p:txBody>
          <a:bodyPr wrap="none">
            <a:spAutoFit/>
          </a:bodyPr>
          <a:lstStyle/>
          <a:p>
            <a:pPr marL="0" marR="0" lvl="0" indent="0" algn="ctr" defTabSz="914400" rtl="0" eaLnBrk="1" fontAlgn="auto" latinLnBrk="0" hangingPunct="1">
              <a:lnSpc>
                <a:spcPct val="115000"/>
              </a:lnSpc>
              <a:spcBef>
                <a:spcPts val="600"/>
              </a:spcBef>
              <a:spcAft>
                <a:spcPts val="0"/>
              </a:spcAft>
              <a:buClrTx/>
              <a:buSzTx/>
              <a:buFontTx/>
              <a:buNone/>
              <a:tabLst/>
              <a:defRPr/>
            </a:pPr>
            <a:r>
              <a:rPr lang="en-US" sz="2800" b="1" dirty="0" err="1" smtClean="0">
                <a:solidFill>
                  <a:prstClr val="black"/>
                </a:solidFill>
                <a:latin typeface="Times New Roman" panose="02020603050405020304" pitchFamily="18" charset="0"/>
                <a:ea typeface="Times New Roman" panose="02020603050405020304" pitchFamily="18" charset="0"/>
              </a:rPr>
              <a:t>Vận</a:t>
            </a:r>
            <a:r>
              <a:rPr lang="en-US" sz="2800" b="1" dirty="0" smtClean="0">
                <a:solidFill>
                  <a:prstClr val="black"/>
                </a:solidFill>
                <a:latin typeface="Times New Roman" panose="02020603050405020304" pitchFamily="18" charset="0"/>
                <a:ea typeface="Times New Roman" panose="02020603050405020304" pitchFamily="18" charset="0"/>
              </a:rPr>
              <a:t> </a:t>
            </a:r>
            <a:r>
              <a:rPr lang="en-US" sz="2800" b="1" dirty="0" err="1" smtClean="0">
                <a:solidFill>
                  <a:prstClr val="black"/>
                </a:solidFill>
                <a:latin typeface="Times New Roman" panose="02020603050405020304" pitchFamily="18" charset="0"/>
                <a:ea typeface="Times New Roman" panose="02020603050405020304" pitchFamily="18" charset="0"/>
              </a:rPr>
              <a:t>dụng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79450" y="2158038"/>
            <a:ext cx="10833100" cy="1877437"/>
          </a:xfrm>
          <a:prstGeom prst="rect">
            <a:avLst/>
          </a:prstGeom>
        </p:spPr>
        <p:txBody>
          <a:bodyPr>
            <a:spAutoFit/>
          </a:bodyPr>
          <a:lstStyle/>
          <a:p>
            <a:pPr algn="ctr"/>
            <a:r>
              <a:rPr lang="nl-NL" sz="3200" b="1" dirty="0" smtClean="0">
                <a:solidFill>
                  <a:srgbClr val="0070C0"/>
                </a:solidFill>
                <a:latin typeface="Times New Roman" panose="02020603050405020304" pitchFamily="18" charset="0"/>
                <a:cs typeface="Times New Roman" panose="02020603050405020304" pitchFamily="18" charset="0"/>
              </a:rPr>
              <a:t>Câu hỏi thảo luận theo bàn:</a:t>
            </a:r>
          </a:p>
          <a:p>
            <a:r>
              <a:rPr lang="nl-NL" sz="2800" dirty="0" smtClean="0">
                <a:latin typeface="Times New Roman" panose="02020603050405020304" pitchFamily="18" charset="0"/>
                <a:cs typeface="Times New Roman" panose="02020603050405020304" pitchFamily="18" charset="0"/>
              </a:rPr>
              <a:t>  Chia </a:t>
            </a:r>
            <a:r>
              <a:rPr lang="nl-NL" sz="2800" dirty="0">
                <a:latin typeface="Times New Roman" panose="02020603050405020304" pitchFamily="18" charset="0"/>
                <a:cs typeface="Times New Roman" panose="02020603050405020304" pitchFamily="18" charset="0"/>
              </a:rPr>
              <a:t>sẻ về bài học em rút ra qua nhân vật chú bé </a:t>
            </a:r>
            <a:r>
              <a:rPr lang="nl-NL" sz="2800" dirty="0" smtClean="0">
                <a:latin typeface="Times New Roman" panose="02020603050405020304" pitchFamily="18" charset="0"/>
                <a:cs typeface="Times New Roman" panose="02020603050405020304" pitchFamily="18" charset="0"/>
              </a:rPr>
              <a:t>Lượm:</a:t>
            </a:r>
            <a:endParaRPr lang="en-US" sz="2800" dirty="0">
              <a:latin typeface="Times New Roman" panose="02020603050405020304" pitchFamily="18" charset="0"/>
              <a:cs typeface="Times New Roman" panose="02020603050405020304" pitchFamily="18" charset="0"/>
            </a:endParaRPr>
          </a:p>
          <a:p>
            <a:r>
              <a:rPr lang="nl-NL" sz="2800" dirty="0">
                <a:latin typeface="Times New Roman" panose="02020603050405020304" pitchFamily="18" charset="0"/>
                <a:cs typeface="Times New Roman" panose="02020603050405020304" pitchFamily="18" charset="0"/>
              </a:rPr>
              <a:t> </a:t>
            </a:r>
            <a:r>
              <a:rPr lang="nl-NL" sz="2800" dirty="0" smtClean="0">
                <a:latin typeface="Times New Roman" panose="02020603050405020304" pitchFamily="18" charset="0"/>
                <a:cs typeface="Times New Roman" panose="02020603050405020304" pitchFamily="18" charset="0"/>
              </a:rPr>
              <a:t>? </a:t>
            </a:r>
            <a:r>
              <a:rPr lang="nl-NL" sz="2800" i="1" dirty="0" smtClean="0">
                <a:latin typeface="Times New Roman" panose="02020603050405020304" pitchFamily="18" charset="0"/>
                <a:cs typeface="Times New Roman" panose="02020603050405020304" pitchFamily="18" charset="0"/>
              </a:rPr>
              <a:t>Từ </a:t>
            </a:r>
            <a:r>
              <a:rPr lang="nl-NL" sz="2800" i="1" dirty="0">
                <a:latin typeface="Times New Roman" panose="02020603050405020304" pitchFamily="18" charset="0"/>
                <a:cs typeface="Times New Roman" panose="02020603050405020304" pitchFamily="18" charset="0"/>
              </a:rPr>
              <a:t>tấm gương của chú bé Lượm, theo em, khi gặp khó khăn trong học tập, em cần làm gì?</a:t>
            </a:r>
            <a:endParaRPr lang="en-US" sz="28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7767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8508"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92100" algn="ctr" defTabSz="914400" rtl="0" eaLnBrk="1" fontAlgn="auto" latinLnBrk="0" hangingPunct="1">
              <a:lnSpc>
                <a:spcPct val="100000"/>
              </a:lnSpc>
              <a:spcBef>
                <a:spcPts val="60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rPr>
              <a:t>THỰC</a:t>
            </a:r>
            <a:r>
              <a:rPr kumimoji="0" lang="en-US" sz="2000" b="1" i="0" u="none" strike="noStrike" kern="1200" cap="none" spc="0" normalizeH="0" noProof="0" dirty="0" smtClean="0">
                <a:ln>
                  <a:noFill/>
                </a:ln>
                <a:solidFill>
                  <a:prstClr val="white"/>
                </a:solidFill>
                <a:effectLst/>
                <a:uLnTx/>
                <a:uFillTx/>
                <a:latin typeface="Segoe Script" panose="030B0504020000000003" pitchFamily="66" charset="0"/>
                <a:ea typeface="Segoe UI" panose="020B0502040204020203" pitchFamily="34" charset="0"/>
              </a:rPr>
              <a:t> HÀNH TIẾNG VIỆT</a:t>
            </a:r>
          </a:p>
          <a:p>
            <a:pPr marL="0" marR="0" lvl="0" indent="292100" algn="ctr" defTabSz="914400" rtl="0" eaLnBrk="1" fontAlgn="auto" latinLnBrk="0" hangingPunct="1">
              <a:lnSpc>
                <a:spcPct val="100000"/>
              </a:lnSpc>
              <a:spcBef>
                <a:spcPts val="600"/>
              </a:spcBef>
              <a:spcAft>
                <a:spcPts val="0"/>
              </a:spcAft>
              <a:buClrTx/>
              <a:buSzTx/>
              <a:buFontTx/>
              <a:buNone/>
              <a:tabLst/>
              <a:defRPr/>
            </a:pPr>
            <a:r>
              <a:rPr lang="en-US" sz="2000" b="1" baseline="0" dirty="0" err="1" smtClean="0">
                <a:solidFill>
                  <a:prstClr val="white"/>
                </a:solidFill>
                <a:latin typeface="Segoe Script" panose="030B0504020000000003" pitchFamily="66" charset="0"/>
                <a:ea typeface="Segoe UI" panose="020B0502040204020203" pitchFamily="34" charset="0"/>
              </a:rPr>
              <a:t>Biện</a:t>
            </a:r>
            <a:r>
              <a:rPr lang="en-US" sz="2000" b="1" dirty="0" smtClean="0">
                <a:solidFill>
                  <a:prstClr val="white"/>
                </a:solidFill>
                <a:latin typeface="Segoe Script" panose="030B0504020000000003" pitchFamily="66" charset="0"/>
                <a:ea typeface="Segoe UI" panose="020B0502040204020203" pitchFamily="34" charset="0"/>
              </a:rPr>
              <a:t> </a:t>
            </a:r>
            <a:r>
              <a:rPr lang="en-US" sz="2000" b="1" dirty="0" err="1" smtClean="0">
                <a:solidFill>
                  <a:prstClr val="white"/>
                </a:solidFill>
                <a:latin typeface="Segoe Script" panose="030B0504020000000003" pitchFamily="66" charset="0"/>
                <a:ea typeface="Segoe UI" panose="020B0502040204020203" pitchFamily="34" charset="0"/>
              </a:rPr>
              <a:t>pháp</a:t>
            </a:r>
            <a:r>
              <a:rPr lang="en-US" sz="2000" b="1" dirty="0" smtClean="0">
                <a:solidFill>
                  <a:prstClr val="white"/>
                </a:solidFill>
                <a:latin typeface="Segoe Script" panose="030B0504020000000003" pitchFamily="66" charset="0"/>
                <a:ea typeface="Segoe UI" panose="020B0502040204020203" pitchFamily="34" charset="0"/>
              </a:rPr>
              <a:t> </a:t>
            </a:r>
            <a:r>
              <a:rPr lang="en-US" sz="2000" b="1" dirty="0" err="1" smtClean="0">
                <a:solidFill>
                  <a:prstClr val="white"/>
                </a:solidFill>
                <a:latin typeface="Segoe Script" panose="030B0504020000000003" pitchFamily="66" charset="0"/>
                <a:ea typeface="Segoe UI" panose="020B0502040204020203" pitchFamily="34" charset="0"/>
              </a:rPr>
              <a:t>tu</a:t>
            </a:r>
            <a:r>
              <a:rPr lang="en-US" sz="2000" b="1" dirty="0" smtClean="0">
                <a:solidFill>
                  <a:prstClr val="white"/>
                </a:solidFill>
                <a:latin typeface="Segoe Script" panose="030B0504020000000003" pitchFamily="66" charset="0"/>
                <a:ea typeface="Segoe UI" panose="020B0502040204020203" pitchFamily="34" charset="0"/>
              </a:rPr>
              <a:t> </a:t>
            </a:r>
            <a:r>
              <a:rPr lang="en-US" sz="2000" b="1" dirty="0" err="1" smtClean="0">
                <a:solidFill>
                  <a:prstClr val="white"/>
                </a:solidFill>
                <a:latin typeface="Segoe Script" panose="030B0504020000000003" pitchFamily="66" charset="0"/>
                <a:ea typeface="Segoe UI" panose="020B0502040204020203" pitchFamily="34" charset="0"/>
              </a:rPr>
              <a:t>từ</a:t>
            </a:r>
            <a:r>
              <a:rPr lang="en-US" sz="2000" b="1" dirty="0" smtClean="0">
                <a:solidFill>
                  <a:prstClr val="white"/>
                </a:solidFill>
                <a:latin typeface="Segoe Script" panose="030B0504020000000003" pitchFamily="66" charset="0"/>
                <a:ea typeface="Segoe UI" panose="020B0502040204020203" pitchFamily="34" charset="0"/>
              </a:rPr>
              <a:t> </a:t>
            </a:r>
            <a:r>
              <a:rPr lang="en-US" sz="2000" b="1" dirty="0" err="1" smtClean="0">
                <a:solidFill>
                  <a:prstClr val="white"/>
                </a:solidFill>
                <a:latin typeface="Segoe Script" panose="030B0504020000000003" pitchFamily="66" charset="0"/>
                <a:ea typeface="Segoe UI" panose="020B0502040204020203" pitchFamily="34" charset="0"/>
              </a:rPr>
              <a:t>hoán</a:t>
            </a:r>
            <a:r>
              <a:rPr lang="en-US" sz="2000" b="1" dirty="0" smtClean="0">
                <a:solidFill>
                  <a:prstClr val="white"/>
                </a:solidFill>
                <a:latin typeface="Segoe Script" panose="030B0504020000000003" pitchFamily="66" charset="0"/>
                <a:ea typeface="Segoe UI" panose="020B0502040204020203" pitchFamily="34" charset="0"/>
              </a:rPr>
              <a:t> </a:t>
            </a:r>
            <a:r>
              <a:rPr lang="en-US" sz="2000" b="1" dirty="0" err="1" smtClean="0">
                <a:solidFill>
                  <a:prstClr val="white"/>
                </a:solidFill>
                <a:latin typeface="Segoe Script" panose="030B0504020000000003" pitchFamily="66" charset="0"/>
                <a:ea typeface="Segoe UI" panose="020B0502040204020203" pitchFamily="34" charset="0"/>
              </a:rPr>
              <a:t>dụ</a:t>
            </a:r>
            <a:endParaRPr kumimoji="0" lang="en-US" sz="2000" b="1" i="0" u="none" strike="noStrike" kern="1200" cap="none" spc="0" normalizeH="0" baseline="0" noProof="0" dirty="0">
              <a:ln>
                <a:noFill/>
              </a:ln>
              <a:solidFill>
                <a:prstClr val="white"/>
              </a:solidFill>
              <a:effectLst/>
              <a:uLnTx/>
              <a:uFillTx/>
              <a:latin typeface="Segoe Script" panose="030B0504020000000003" pitchFamily="66" charset="0"/>
              <a:ea typeface="Segoe UI" panose="020B0502040204020203" pitchFamily="34" charset="0"/>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5196493" y="867212"/>
            <a:ext cx="1811714" cy="587853"/>
          </a:xfrm>
          <a:prstGeom prst="rect">
            <a:avLst/>
          </a:prstGeom>
        </p:spPr>
        <p:txBody>
          <a:bodyPr wrap="none">
            <a:spAutoFit/>
          </a:bodyPr>
          <a:lstStyle/>
          <a:p>
            <a:pPr algn="ctr">
              <a:lnSpc>
                <a:spcPct val="115000"/>
              </a:lnSpc>
              <a:spcAft>
                <a:spcPts val="0"/>
              </a:spcAft>
            </a:pPr>
            <a:r>
              <a:rPr lang="en-US" sz="2800" b="1" dirty="0" err="1">
                <a:solidFill>
                  <a:srgbClr val="7030A0"/>
                </a:solidFill>
                <a:latin typeface="Times New Roman" panose="02020603050405020304" pitchFamily="18" charset="0"/>
                <a:ea typeface="Arial" panose="020B0604020202020204" pitchFamily="34" charset="0"/>
              </a:rPr>
              <a:t>Khởi</a:t>
            </a:r>
            <a:r>
              <a:rPr lang="en-US" sz="2800" b="1" dirty="0">
                <a:solidFill>
                  <a:srgbClr val="7030A0"/>
                </a:solidFill>
                <a:latin typeface="Times New Roman" panose="02020603050405020304" pitchFamily="18" charset="0"/>
                <a:ea typeface="Arial" panose="020B0604020202020204" pitchFamily="34" charset="0"/>
              </a:rPr>
              <a:t> </a:t>
            </a:r>
            <a:r>
              <a:rPr lang="en-US" sz="2800" b="1" dirty="0" err="1">
                <a:solidFill>
                  <a:srgbClr val="7030A0"/>
                </a:solidFill>
                <a:latin typeface="Times New Roman" panose="02020603050405020304" pitchFamily="18" charset="0"/>
                <a:ea typeface="Arial" panose="020B0604020202020204" pitchFamily="34" charset="0"/>
              </a:rPr>
              <a:t>động</a:t>
            </a:r>
            <a:endParaRPr lang="en-US" sz="2800" dirty="0">
              <a:effectLst/>
              <a:latin typeface="Times New Roman" panose="02020603050405020304" pitchFamily="18" charset="0"/>
              <a:ea typeface="Times New Roman" panose="02020603050405020304" pitchFamily="18" charset="0"/>
            </a:endParaRPr>
          </a:p>
        </p:txBody>
      </p:sp>
      <p:sp>
        <p:nvSpPr>
          <p:cNvPr id="6" name="Horizontal Scroll 5"/>
          <p:cNvSpPr/>
          <p:nvPr/>
        </p:nvSpPr>
        <p:spPr>
          <a:xfrm>
            <a:off x="1086995" y="1973940"/>
            <a:ext cx="4778272" cy="3182720"/>
          </a:xfrm>
          <a:prstGeom prst="horizontalScroll">
            <a:avLst>
              <a:gd name="adj" fmla="val 10640"/>
            </a:avLst>
          </a:prstGeom>
          <a:blipFill>
            <a:blip r:embed="rId11"/>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57150" algn="ctr">
              <a:spcAft>
                <a:spcPts val="0"/>
              </a:spcAft>
              <a:tabLst>
                <a:tab pos="1386840" algn="l"/>
              </a:tabLst>
            </a:pPr>
            <a:r>
              <a:rPr lang="en-US" sz="3600" i="1" dirty="0">
                <a:solidFill>
                  <a:srgbClr val="FF0000"/>
                </a:solidFill>
                <a:latin typeface="Times New Roman" panose="02020603050405020304" pitchFamily="18" charset="0"/>
                <a:ea typeface="Times New Roman" panose="02020603050405020304" pitchFamily="18" charset="0"/>
              </a:rPr>
              <a:t>“</a:t>
            </a:r>
            <a:r>
              <a:rPr lang="en-US" sz="2800" i="1" dirty="0" err="1">
                <a:solidFill>
                  <a:srgbClr val="FF0000"/>
                </a:solidFill>
                <a:latin typeface="Segoe Script" panose="030B0504020000000003" pitchFamily="66" charset="0"/>
                <a:ea typeface="Times New Roman" panose="02020603050405020304" pitchFamily="18" charset="0"/>
              </a:rPr>
              <a:t>Ngày</a:t>
            </a:r>
            <a:r>
              <a:rPr lang="en-US" sz="2800" i="1" dirty="0">
                <a:solidFill>
                  <a:srgbClr val="FF0000"/>
                </a:solidFill>
                <a:latin typeface="Segoe Script" panose="030B0504020000000003" pitchFamily="66" charset="0"/>
                <a:ea typeface="Times New Roman" panose="02020603050405020304" pitchFamily="18" charset="0"/>
              </a:rPr>
              <a:t> </a:t>
            </a:r>
            <a:r>
              <a:rPr lang="en-US" sz="2800" i="1" dirty="0" err="1">
                <a:solidFill>
                  <a:srgbClr val="FF0000"/>
                </a:solidFill>
                <a:latin typeface="Segoe Script" panose="030B0504020000000003" pitchFamily="66" charset="0"/>
                <a:ea typeface="Times New Roman" panose="02020603050405020304" pitchFamily="18" charset="0"/>
              </a:rPr>
              <a:t>Huế</a:t>
            </a:r>
            <a:r>
              <a:rPr lang="en-US" sz="2800" i="1" dirty="0">
                <a:solidFill>
                  <a:srgbClr val="FF0000"/>
                </a:solidFill>
                <a:latin typeface="Segoe Script" panose="030B0504020000000003" pitchFamily="66" charset="0"/>
                <a:ea typeface="Times New Roman" panose="02020603050405020304" pitchFamily="18" charset="0"/>
              </a:rPr>
              <a:t> </a:t>
            </a:r>
            <a:r>
              <a:rPr lang="en-US" sz="2800" i="1" dirty="0" err="1">
                <a:solidFill>
                  <a:srgbClr val="FF0000"/>
                </a:solidFill>
                <a:latin typeface="Segoe Script" panose="030B0504020000000003" pitchFamily="66" charset="0"/>
                <a:ea typeface="Times New Roman" panose="02020603050405020304" pitchFamily="18" charset="0"/>
              </a:rPr>
              <a:t>đổ</a:t>
            </a:r>
            <a:r>
              <a:rPr lang="en-US" sz="2800" i="1" dirty="0">
                <a:solidFill>
                  <a:srgbClr val="FF0000"/>
                </a:solidFill>
                <a:latin typeface="Segoe Script" panose="030B0504020000000003" pitchFamily="66" charset="0"/>
                <a:ea typeface="Times New Roman" panose="02020603050405020304" pitchFamily="18" charset="0"/>
              </a:rPr>
              <a:t> </a:t>
            </a:r>
            <a:r>
              <a:rPr lang="en-US" sz="2800" i="1" dirty="0" err="1">
                <a:solidFill>
                  <a:srgbClr val="FF0000"/>
                </a:solidFill>
                <a:latin typeface="Segoe Script" panose="030B0504020000000003" pitchFamily="66" charset="0"/>
                <a:ea typeface="Times New Roman" panose="02020603050405020304" pitchFamily="18" charset="0"/>
              </a:rPr>
              <a:t>máu</a:t>
            </a:r>
            <a:r>
              <a:rPr lang="en-US" sz="2800" i="1" dirty="0">
                <a:solidFill>
                  <a:srgbClr val="FF0000"/>
                </a:solidFill>
                <a:latin typeface="Segoe Script" panose="030B0504020000000003" pitchFamily="66" charset="0"/>
                <a:ea typeface="Times New Roman" panose="02020603050405020304" pitchFamily="18" charset="0"/>
              </a:rPr>
              <a:t/>
            </a:r>
            <a:br>
              <a:rPr lang="en-US" sz="2800" i="1" dirty="0">
                <a:solidFill>
                  <a:srgbClr val="FF0000"/>
                </a:solidFill>
                <a:latin typeface="Segoe Script" panose="030B0504020000000003" pitchFamily="66" charset="0"/>
                <a:ea typeface="Times New Roman" panose="02020603050405020304" pitchFamily="18" charset="0"/>
              </a:rPr>
            </a:br>
            <a:r>
              <a:rPr lang="en-US" sz="2800" i="1" dirty="0" err="1">
                <a:solidFill>
                  <a:srgbClr val="FF0000"/>
                </a:solidFill>
                <a:latin typeface="Segoe Script" panose="030B0504020000000003" pitchFamily="66" charset="0"/>
                <a:ea typeface="Times New Roman" panose="02020603050405020304" pitchFamily="18" charset="0"/>
              </a:rPr>
              <a:t>Chú</a:t>
            </a:r>
            <a:r>
              <a:rPr lang="en-US" sz="2800" i="1" dirty="0">
                <a:solidFill>
                  <a:srgbClr val="FF0000"/>
                </a:solidFill>
                <a:latin typeface="Segoe Script" panose="030B0504020000000003" pitchFamily="66" charset="0"/>
                <a:ea typeface="Times New Roman" panose="02020603050405020304" pitchFamily="18" charset="0"/>
              </a:rPr>
              <a:t> </a:t>
            </a:r>
            <a:r>
              <a:rPr lang="en-US" sz="2800" i="1" dirty="0" err="1">
                <a:solidFill>
                  <a:srgbClr val="FF0000"/>
                </a:solidFill>
                <a:latin typeface="Segoe Script" panose="030B0504020000000003" pitchFamily="66" charset="0"/>
                <a:ea typeface="Times New Roman" panose="02020603050405020304" pitchFamily="18" charset="0"/>
              </a:rPr>
              <a:t>Hà</a:t>
            </a:r>
            <a:r>
              <a:rPr lang="en-US" sz="2800" i="1" dirty="0">
                <a:solidFill>
                  <a:srgbClr val="FF0000"/>
                </a:solidFill>
                <a:latin typeface="Segoe Script" panose="030B0504020000000003" pitchFamily="66" charset="0"/>
                <a:ea typeface="Times New Roman" panose="02020603050405020304" pitchFamily="18" charset="0"/>
              </a:rPr>
              <a:t> </a:t>
            </a:r>
            <a:r>
              <a:rPr lang="en-US" sz="2800" i="1" dirty="0" err="1">
                <a:solidFill>
                  <a:srgbClr val="FF0000"/>
                </a:solidFill>
                <a:latin typeface="Segoe Script" panose="030B0504020000000003" pitchFamily="66" charset="0"/>
                <a:ea typeface="Times New Roman" panose="02020603050405020304" pitchFamily="18" charset="0"/>
              </a:rPr>
              <a:t>Nội</a:t>
            </a:r>
            <a:r>
              <a:rPr lang="en-US" sz="2800" i="1" dirty="0">
                <a:solidFill>
                  <a:srgbClr val="FF0000"/>
                </a:solidFill>
                <a:latin typeface="Segoe Script" panose="030B0504020000000003" pitchFamily="66" charset="0"/>
                <a:ea typeface="Times New Roman" panose="02020603050405020304" pitchFamily="18" charset="0"/>
              </a:rPr>
              <a:t> </a:t>
            </a:r>
            <a:r>
              <a:rPr lang="en-US" sz="2800" i="1" dirty="0" err="1">
                <a:solidFill>
                  <a:srgbClr val="FF0000"/>
                </a:solidFill>
                <a:latin typeface="Segoe Script" panose="030B0504020000000003" pitchFamily="66" charset="0"/>
                <a:ea typeface="Times New Roman" panose="02020603050405020304" pitchFamily="18" charset="0"/>
              </a:rPr>
              <a:t>về</a:t>
            </a:r>
            <a:r>
              <a:rPr lang="en-US" sz="2800" i="1" dirty="0">
                <a:solidFill>
                  <a:srgbClr val="FF0000"/>
                </a:solidFill>
                <a:latin typeface="Segoe Script" panose="030B0504020000000003" pitchFamily="66" charset="0"/>
                <a:ea typeface="Times New Roman" panose="02020603050405020304" pitchFamily="18" charset="0"/>
              </a:rPr>
              <a:t/>
            </a:r>
            <a:br>
              <a:rPr lang="en-US" sz="2800" i="1" dirty="0">
                <a:solidFill>
                  <a:srgbClr val="FF0000"/>
                </a:solidFill>
                <a:latin typeface="Segoe Script" panose="030B0504020000000003" pitchFamily="66" charset="0"/>
                <a:ea typeface="Times New Roman" panose="02020603050405020304" pitchFamily="18" charset="0"/>
              </a:rPr>
            </a:br>
            <a:r>
              <a:rPr lang="en-US" sz="2800" i="1" dirty="0" err="1">
                <a:solidFill>
                  <a:srgbClr val="FF0000"/>
                </a:solidFill>
                <a:latin typeface="Segoe Script" panose="030B0504020000000003" pitchFamily="66" charset="0"/>
                <a:ea typeface="Times New Roman" panose="02020603050405020304" pitchFamily="18" charset="0"/>
              </a:rPr>
              <a:t>Tình</a:t>
            </a:r>
            <a:r>
              <a:rPr lang="en-US" sz="2800" i="1" dirty="0">
                <a:solidFill>
                  <a:srgbClr val="FF0000"/>
                </a:solidFill>
                <a:latin typeface="Segoe Script" panose="030B0504020000000003" pitchFamily="66" charset="0"/>
                <a:ea typeface="Times New Roman" panose="02020603050405020304" pitchFamily="18" charset="0"/>
              </a:rPr>
              <a:t> </a:t>
            </a:r>
            <a:r>
              <a:rPr lang="en-US" sz="2800" i="1" dirty="0" err="1">
                <a:solidFill>
                  <a:srgbClr val="FF0000"/>
                </a:solidFill>
                <a:latin typeface="Segoe Script" panose="030B0504020000000003" pitchFamily="66" charset="0"/>
                <a:ea typeface="Times New Roman" panose="02020603050405020304" pitchFamily="18" charset="0"/>
              </a:rPr>
              <a:t>cờ</a:t>
            </a:r>
            <a:r>
              <a:rPr lang="en-US" sz="2800" i="1" dirty="0">
                <a:solidFill>
                  <a:srgbClr val="FF0000"/>
                </a:solidFill>
                <a:latin typeface="Segoe Script" panose="030B0504020000000003" pitchFamily="66" charset="0"/>
                <a:ea typeface="Times New Roman" panose="02020603050405020304" pitchFamily="18" charset="0"/>
              </a:rPr>
              <a:t> </a:t>
            </a:r>
            <a:r>
              <a:rPr lang="en-US" sz="2800" i="1" dirty="0" err="1">
                <a:solidFill>
                  <a:srgbClr val="FF0000"/>
                </a:solidFill>
                <a:latin typeface="Segoe Script" panose="030B0504020000000003" pitchFamily="66" charset="0"/>
                <a:ea typeface="Times New Roman" panose="02020603050405020304" pitchFamily="18" charset="0"/>
              </a:rPr>
              <a:t>chú</a:t>
            </a:r>
            <a:r>
              <a:rPr lang="en-US" sz="2800" i="1" dirty="0">
                <a:solidFill>
                  <a:srgbClr val="FF0000"/>
                </a:solidFill>
                <a:latin typeface="Segoe Script" panose="030B0504020000000003" pitchFamily="66" charset="0"/>
                <a:ea typeface="Times New Roman" panose="02020603050405020304" pitchFamily="18" charset="0"/>
              </a:rPr>
              <a:t> </a:t>
            </a:r>
            <a:r>
              <a:rPr lang="en-US" sz="2800" i="1" dirty="0" err="1">
                <a:solidFill>
                  <a:srgbClr val="FF0000"/>
                </a:solidFill>
                <a:latin typeface="Segoe Script" panose="030B0504020000000003" pitchFamily="66" charset="0"/>
                <a:ea typeface="Times New Roman" panose="02020603050405020304" pitchFamily="18" charset="0"/>
              </a:rPr>
              <a:t>cháu</a:t>
            </a:r>
            <a:r>
              <a:rPr lang="en-US" sz="2800" i="1" dirty="0">
                <a:solidFill>
                  <a:srgbClr val="FF0000"/>
                </a:solidFill>
                <a:latin typeface="Segoe Script" panose="030B0504020000000003" pitchFamily="66" charset="0"/>
                <a:ea typeface="Times New Roman" panose="02020603050405020304" pitchFamily="18" charset="0"/>
              </a:rPr>
              <a:t/>
            </a:r>
            <a:br>
              <a:rPr lang="en-US" sz="2800" i="1" dirty="0">
                <a:solidFill>
                  <a:srgbClr val="FF0000"/>
                </a:solidFill>
                <a:latin typeface="Segoe Script" panose="030B0504020000000003" pitchFamily="66" charset="0"/>
                <a:ea typeface="Times New Roman" panose="02020603050405020304" pitchFamily="18" charset="0"/>
              </a:rPr>
            </a:br>
            <a:r>
              <a:rPr lang="en-US" sz="2800" i="1" dirty="0" err="1">
                <a:solidFill>
                  <a:srgbClr val="FF0000"/>
                </a:solidFill>
                <a:latin typeface="Segoe Script" panose="030B0504020000000003" pitchFamily="66" charset="0"/>
                <a:ea typeface="Times New Roman" panose="02020603050405020304" pitchFamily="18" charset="0"/>
              </a:rPr>
              <a:t>Gặp</a:t>
            </a:r>
            <a:r>
              <a:rPr lang="en-US" sz="2800" i="1" dirty="0">
                <a:solidFill>
                  <a:srgbClr val="FF0000"/>
                </a:solidFill>
                <a:latin typeface="Segoe Script" panose="030B0504020000000003" pitchFamily="66" charset="0"/>
                <a:ea typeface="Times New Roman" panose="02020603050405020304" pitchFamily="18" charset="0"/>
              </a:rPr>
              <a:t> </a:t>
            </a:r>
            <a:r>
              <a:rPr lang="en-US" sz="2800" i="1" dirty="0" err="1">
                <a:solidFill>
                  <a:srgbClr val="FF0000"/>
                </a:solidFill>
                <a:latin typeface="Segoe Script" panose="030B0504020000000003" pitchFamily="66" charset="0"/>
                <a:ea typeface="Times New Roman" panose="02020603050405020304" pitchFamily="18" charset="0"/>
              </a:rPr>
              <a:t>nhau</a:t>
            </a:r>
            <a:r>
              <a:rPr lang="en-US" sz="2800" i="1" dirty="0">
                <a:solidFill>
                  <a:srgbClr val="FF0000"/>
                </a:solidFill>
                <a:latin typeface="Segoe Script" panose="030B0504020000000003" pitchFamily="66" charset="0"/>
                <a:ea typeface="Times New Roman" panose="02020603050405020304" pitchFamily="18" charset="0"/>
              </a:rPr>
              <a:t> </a:t>
            </a:r>
            <a:r>
              <a:rPr lang="en-US" sz="2800" i="1" dirty="0" err="1">
                <a:solidFill>
                  <a:srgbClr val="FF0000"/>
                </a:solidFill>
                <a:latin typeface="Segoe Script" panose="030B0504020000000003" pitchFamily="66" charset="0"/>
                <a:ea typeface="Times New Roman" panose="02020603050405020304" pitchFamily="18" charset="0"/>
              </a:rPr>
              <a:t>Hàng</a:t>
            </a:r>
            <a:r>
              <a:rPr lang="en-US" sz="2800" i="1" dirty="0">
                <a:solidFill>
                  <a:srgbClr val="FF0000"/>
                </a:solidFill>
                <a:latin typeface="Segoe Script" panose="030B0504020000000003" pitchFamily="66" charset="0"/>
                <a:ea typeface="Times New Roman" panose="02020603050405020304" pitchFamily="18" charset="0"/>
              </a:rPr>
              <a:t> </a:t>
            </a:r>
            <a:r>
              <a:rPr lang="en-US" sz="2800" i="1" dirty="0" err="1">
                <a:solidFill>
                  <a:srgbClr val="FF0000"/>
                </a:solidFill>
                <a:latin typeface="Segoe Script" panose="030B0504020000000003" pitchFamily="66" charset="0"/>
                <a:ea typeface="Times New Roman" panose="02020603050405020304" pitchFamily="18" charset="0"/>
              </a:rPr>
              <a:t>Bè</a:t>
            </a:r>
            <a:r>
              <a:rPr lang="en-US" sz="2800" i="1" dirty="0">
                <a:solidFill>
                  <a:srgbClr val="FF0000"/>
                </a:solidFill>
                <a:latin typeface="Segoe Script" panose="030B0504020000000003" pitchFamily="66" charset="0"/>
                <a:ea typeface="Times New Roman" panose="02020603050405020304" pitchFamily="18" charset="0"/>
              </a:rPr>
              <a:t>.”</a:t>
            </a:r>
            <a:endParaRPr lang="en-US" sz="2800" dirty="0">
              <a:solidFill>
                <a:srgbClr val="FF0000"/>
              </a:solidFill>
              <a:effectLst/>
              <a:latin typeface="Segoe Script" panose="030B0504020000000003" pitchFamily="66" charset="0"/>
              <a:ea typeface="Times New Roman" panose="02020603050405020304" pitchFamily="18" charset="0"/>
            </a:endParaRPr>
          </a:p>
        </p:txBody>
      </p:sp>
      <p:sp>
        <p:nvSpPr>
          <p:cNvPr id="9" name="Cloud Callout 8"/>
          <p:cNvSpPr/>
          <p:nvPr/>
        </p:nvSpPr>
        <p:spPr>
          <a:xfrm>
            <a:off x="6162959" y="4418940"/>
            <a:ext cx="4415248" cy="1938194"/>
          </a:xfrm>
          <a:prstGeom prst="cloudCallout">
            <a:avLst>
              <a:gd name="adj1" fmla="val -64732"/>
              <a:gd name="adj2" fmla="val -37311"/>
            </a:avLst>
          </a:prstGeom>
        </p:spPr>
        <p:style>
          <a:lnRef idx="2">
            <a:schemeClr val="accent2"/>
          </a:lnRef>
          <a:fillRef idx="1">
            <a:schemeClr val="lt1"/>
          </a:fillRef>
          <a:effectRef idx="0">
            <a:schemeClr val="accent2"/>
          </a:effectRef>
          <a:fontRef idx="minor">
            <a:schemeClr val="dk1"/>
          </a:fontRef>
        </p:style>
        <p:txBody>
          <a:bodyPr rtlCol="0" anchor="ctr"/>
          <a:lstStyle/>
          <a:p>
            <a:pPr indent="-57150" algn="ctr">
              <a:spcAft>
                <a:spcPts val="0"/>
              </a:spcAft>
              <a:tabLst>
                <a:tab pos="1386840" algn="l"/>
              </a:tabLst>
            </a:pPr>
            <a:r>
              <a:rPr lang="en-US" sz="2800" dirty="0" err="1">
                <a:solidFill>
                  <a:srgbClr val="000000"/>
                </a:solidFill>
                <a:latin typeface="Times New Roman" panose="02020603050405020304" pitchFamily="18" charset="0"/>
                <a:ea typeface="Times New Roman" panose="02020603050405020304" pitchFamily="18" charset="0"/>
              </a:rPr>
              <a:t>Rút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luận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câu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sử</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dụng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biện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pháp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nào</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17" name="Cloud Callout 16"/>
          <p:cNvSpPr/>
          <p:nvPr/>
        </p:nvSpPr>
        <p:spPr>
          <a:xfrm>
            <a:off x="6196355" y="1585399"/>
            <a:ext cx="4936357" cy="2636685"/>
          </a:xfrm>
          <a:prstGeom prst="cloudCallout">
            <a:avLst>
              <a:gd name="adj1" fmla="val -58159"/>
              <a:gd name="adj2" fmla="val 25428"/>
            </a:avLst>
          </a:prstGeom>
        </p:spPr>
        <p:style>
          <a:lnRef idx="2">
            <a:schemeClr val="accent2"/>
          </a:lnRef>
          <a:fillRef idx="1">
            <a:schemeClr val="lt1"/>
          </a:fillRef>
          <a:effectRef idx="0">
            <a:schemeClr val="accent2"/>
          </a:effectRef>
          <a:fontRef idx="minor">
            <a:schemeClr val="dk1"/>
          </a:fontRef>
        </p:style>
        <p:txBody>
          <a:bodyPr rtlCol="0" anchor="ctr"/>
          <a:lstStyle/>
          <a:p>
            <a:pPr indent="-57150" algn="ctr">
              <a:spcAft>
                <a:spcPts val="0"/>
              </a:spcAft>
              <a:tabLst>
                <a:tab pos="1386840" algn="l"/>
              </a:tabLst>
            </a:pP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Hãy</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biết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câu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đầu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khổ</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sau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chỉ</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sự</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việc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nào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Vì</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sao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em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biết</a:t>
            </a:r>
            <a:r>
              <a:rPr lang="en-US" sz="2800" dirty="0" smtClean="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12906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8508"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92100" defTabSz="914400" rtl="0" eaLnBrk="1" fontAlgn="auto" latinLnBrk="0" hangingPunct="1">
              <a:lnSpc>
                <a:spcPct val="100000"/>
              </a:lnSpc>
              <a:spcBef>
                <a:spcPts val="60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THỰC HÀNH TIẾNG VIỆT</a:t>
            </a:r>
          </a:p>
          <a:p>
            <a:pPr marL="0" marR="0" lvl="0" indent="292100" algn="ctr" defTabSz="914400" rtl="0" eaLnBrk="1" fontAlgn="auto" latinLnBrk="0" hangingPunct="1">
              <a:lnSpc>
                <a:spcPct val="100000"/>
              </a:lnSpc>
              <a:spcBef>
                <a:spcPts val="60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Biện</a:t>
            </a: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pháp</a:t>
            </a: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tu</a:t>
            </a: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từ</a:t>
            </a: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hoán</a:t>
            </a: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dụ</a:t>
            </a:r>
            <a:endParaRPr kumimoji="0" lang="en-US" sz="2000" b="1" i="0" u="none" strike="noStrike" kern="1200" cap="none" spc="0" normalizeH="0" baseline="0" noProof="0" dirty="0">
              <a:ln>
                <a:noFill/>
              </a:ln>
              <a:solidFill>
                <a:prstClr val="white"/>
              </a:solidFill>
              <a:effectLst/>
              <a:uLnTx/>
              <a:uFillTx/>
              <a:latin typeface="Segoe Script" panose="030B0504020000000003" pitchFamily="66"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4069612" y="923822"/>
            <a:ext cx="4052776" cy="483017"/>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HÌNH</a:t>
            </a:r>
            <a:r>
              <a:rPr kumimoji="0" lang="en-US" sz="2400" b="1" i="0" u="none" strike="noStrike" kern="1200" cap="none" spc="0" normalizeH="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THÀNH KIẾN THỨC</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685800" y="1311288"/>
            <a:ext cx="6096000" cy="548099"/>
          </a:xfrm>
          <a:prstGeom prst="rect">
            <a:avLst/>
          </a:prstGeom>
        </p:spPr>
        <p:txBody>
          <a:bodyPr>
            <a:spAutoFit/>
          </a:bodyPr>
          <a:lstStyle/>
          <a:p>
            <a:pPr>
              <a:lnSpc>
                <a:spcPct val="115000"/>
              </a:lnSpc>
              <a:spcAft>
                <a:spcPts val="0"/>
              </a:spcAft>
            </a:pPr>
            <a:r>
              <a:rPr lang="en-US" sz="2800" b="1" dirty="0">
                <a:latin typeface="Times New Roman" panose="02020603050405020304" pitchFamily="18" charset="0"/>
                <a:ea typeface="Arial" panose="020B0604020202020204" pitchFamily="34" charset="0"/>
              </a:rPr>
              <a:t>I. </a:t>
            </a:r>
            <a:r>
              <a:rPr lang="en-US" sz="2800" b="1" dirty="0" err="1">
                <a:latin typeface="Times New Roman" panose="02020603050405020304" pitchFamily="18" charset="0"/>
                <a:ea typeface="Arial" panose="020B0604020202020204" pitchFamily="34" charset="0"/>
              </a:rPr>
              <a:t>Lý</a:t>
            </a:r>
            <a:r>
              <a:rPr lang="en-US" sz="2800" b="1" dirty="0">
                <a:latin typeface="Times New Roman" panose="02020603050405020304" pitchFamily="18" charset="0"/>
                <a:ea typeface="Arial" panose="020B0604020202020204" pitchFamily="34" charset="0"/>
              </a:rPr>
              <a:t> </a:t>
            </a:r>
            <a:r>
              <a:rPr lang="en-US" sz="2800" b="1" dirty="0" err="1">
                <a:latin typeface="Times New Roman" panose="02020603050405020304" pitchFamily="18" charset="0"/>
                <a:ea typeface="Arial" panose="020B0604020202020204" pitchFamily="34" charset="0"/>
              </a:rPr>
              <a:t>thuyết</a:t>
            </a:r>
            <a:r>
              <a:rPr lang="en-US" sz="2800" b="1" dirty="0">
                <a:latin typeface="Times New Roman" panose="02020603050405020304" pitchFamily="18" charset="0"/>
                <a:ea typeface="Arial" panose="020B0604020202020204" pitchFamily="34" charset="0"/>
              </a:rPr>
              <a:t> </a:t>
            </a:r>
            <a:r>
              <a:rPr lang="en-US" sz="2800" b="1" dirty="0" err="1">
                <a:latin typeface="Times New Roman" panose="02020603050405020304" pitchFamily="18" charset="0"/>
                <a:ea typeface="Arial" panose="020B0604020202020204" pitchFamily="34" charset="0"/>
              </a:rPr>
              <a:t>về</a:t>
            </a:r>
            <a:r>
              <a:rPr lang="en-US" sz="2800" b="1" dirty="0">
                <a:latin typeface="Times New Roman" panose="02020603050405020304" pitchFamily="18" charset="0"/>
                <a:ea typeface="Arial" panose="020B0604020202020204" pitchFamily="34" charset="0"/>
              </a:rPr>
              <a:t> </a:t>
            </a:r>
            <a:r>
              <a:rPr lang="en-US" sz="2800" b="1" dirty="0" err="1">
                <a:latin typeface="Times New Roman" panose="02020603050405020304" pitchFamily="18" charset="0"/>
                <a:ea typeface="Arial" panose="020B0604020202020204" pitchFamily="34" charset="0"/>
              </a:rPr>
              <a:t>phép</a:t>
            </a:r>
            <a:r>
              <a:rPr lang="en-US" sz="2800" b="1" dirty="0">
                <a:latin typeface="Times New Roman" panose="02020603050405020304" pitchFamily="18" charset="0"/>
                <a:ea typeface="Arial" panose="020B0604020202020204" pitchFamily="34" charset="0"/>
              </a:rPr>
              <a:t> </a:t>
            </a:r>
            <a:r>
              <a:rPr lang="en-US" sz="2800" b="1" dirty="0" err="1">
                <a:latin typeface="Times New Roman" panose="02020603050405020304" pitchFamily="18" charset="0"/>
                <a:ea typeface="Arial" panose="020B0604020202020204" pitchFamily="34" charset="0"/>
              </a:rPr>
              <a:t>tu</a:t>
            </a:r>
            <a:r>
              <a:rPr lang="en-US" sz="2800" b="1" dirty="0">
                <a:latin typeface="Times New Roman" panose="02020603050405020304" pitchFamily="18" charset="0"/>
                <a:ea typeface="Arial" panose="020B0604020202020204" pitchFamily="34" charset="0"/>
              </a:rPr>
              <a:t> </a:t>
            </a:r>
            <a:r>
              <a:rPr lang="en-US" sz="2800" b="1" dirty="0" err="1">
                <a:latin typeface="Times New Roman" panose="02020603050405020304" pitchFamily="18" charset="0"/>
                <a:ea typeface="Arial" panose="020B0604020202020204" pitchFamily="34" charset="0"/>
              </a:rPr>
              <a:t>từ</a:t>
            </a:r>
            <a:r>
              <a:rPr lang="en-US" sz="2800" b="1" dirty="0">
                <a:latin typeface="Times New Roman" panose="02020603050405020304" pitchFamily="18" charset="0"/>
                <a:ea typeface="Arial" panose="020B0604020202020204" pitchFamily="34" charset="0"/>
              </a:rPr>
              <a:t> </a:t>
            </a:r>
            <a:r>
              <a:rPr lang="en-US" sz="2800" b="1" dirty="0" err="1">
                <a:latin typeface="Times New Roman" panose="02020603050405020304" pitchFamily="18" charset="0"/>
                <a:ea typeface="Arial" panose="020B0604020202020204" pitchFamily="34" charset="0"/>
              </a:rPr>
              <a:t>hoán</a:t>
            </a:r>
            <a:r>
              <a:rPr lang="en-US" sz="2800" b="1" dirty="0">
                <a:latin typeface="Times New Roman" panose="02020603050405020304" pitchFamily="18" charset="0"/>
                <a:ea typeface="Arial" panose="020B0604020202020204" pitchFamily="34" charset="0"/>
              </a:rPr>
              <a:t> </a:t>
            </a:r>
            <a:r>
              <a:rPr lang="en-US" sz="2800" b="1" dirty="0" err="1" smtClean="0">
                <a:latin typeface="Times New Roman" panose="02020603050405020304" pitchFamily="18" charset="0"/>
                <a:ea typeface="Arial" panose="020B0604020202020204" pitchFamily="34" charset="0"/>
              </a:rPr>
              <a:t>dụ</a:t>
            </a:r>
            <a:endParaRPr lang="en-US" sz="2800" dirty="0">
              <a:latin typeface="Times New Roman" panose="02020603050405020304" pitchFamily="18" charset="0"/>
              <a:ea typeface="Times New Roman" panose="02020603050405020304" pitchFamily="18" charset="0"/>
            </a:endParaRPr>
          </a:p>
        </p:txBody>
      </p:sp>
      <p:grpSp>
        <p:nvGrpSpPr>
          <p:cNvPr id="4" name="Group 3"/>
          <p:cNvGrpSpPr/>
          <p:nvPr/>
        </p:nvGrpSpPr>
        <p:grpSpPr>
          <a:xfrm>
            <a:off x="439113" y="1851655"/>
            <a:ext cx="6088403" cy="3310280"/>
            <a:chOff x="985109" y="1560247"/>
            <a:chExt cx="5396044" cy="3842691"/>
          </a:xfrm>
          <a:scene3d>
            <a:camera prst="orthographicFront">
              <a:rot lat="0" lon="0" rev="0"/>
            </a:camera>
            <a:lightRig rig="soft" dir="t">
              <a:rot lat="0" lon="0" rev="0"/>
            </a:lightRig>
          </a:scene3d>
        </p:grpSpPr>
        <p:sp>
          <p:nvSpPr>
            <p:cNvPr id="18" name="Freeform 17"/>
            <p:cNvSpPr/>
            <p:nvPr/>
          </p:nvSpPr>
          <p:spPr>
            <a:xfrm>
              <a:off x="2410419" y="1792720"/>
              <a:ext cx="3970734" cy="3610218"/>
            </a:xfrm>
            <a:custGeom>
              <a:avLst/>
              <a:gdLst>
                <a:gd name="connsiteX0" fmla="*/ 0 w 3970734"/>
                <a:gd name="connsiteY0" fmla="*/ 0 h 2648479"/>
                <a:gd name="connsiteX1" fmla="*/ 3970734 w 3970734"/>
                <a:gd name="connsiteY1" fmla="*/ 0 h 2648479"/>
                <a:gd name="connsiteX2" fmla="*/ 3970734 w 3970734"/>
                <a:gd name="connsiteY2" fmla="*/ 2648479 h 2648479"/>
                <a:gd name="connsiteX3" fmla="*/ 0 w 3970734"/>
                <a:gd name="connsiteY3" fmla="*/ 2648479 h 2648479"/>
                <a:gd name="connsiteX4" fmla="*/ 0 w 3970734"/>
                <a:gd name="connsiteY4" fmla="*/ 0 h 2648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734" h="2648479">
                  <a:moveTo>
                    <a:pt x="0" y="0"/>
                  </a:moveTo>
                  <a:lnTo>
                    <a:pt x="3970734" y="0"/>
                  </a:lnTo>
                  <a:lnTo>
                    <a:pt x="3970734" y="2648479"/>
                  </a:lnTo>
                  <a:lnTo>
                    <a:pt x="0" y="2648479"/>
                  </a:lnTo>
                  <a:lnTo>
                    <a:pt x="0" y="0"/>
                  </a:lnTo>
                  <a:close/>
                </a:path>
              </a:pathLst>
            </a:custGeom>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35317" tIns="156464" rIns="156465" bIns="156464" numCol="1" spcCol="1270" anchor="ctr" anchorCtr="0">
              <a:noAutofit/>
            </a:bodyPr>
            <a:lstStyle/>
            <a:p>
              <a:pPr lvl="0" algn="l" defTabSz="977900">
                <a:lnSpc>
                  <a:spcPct val="90000"/>
                </a:lnSpc>
                <a:spcBef>
                  <a:spcPct val="0"/>
                </a:spcBef>
                <a:spcAft>
                  <a:spcPct val="35000"/>
                </a:spcAft>
              </a:pPr>
              <a:r>
                <a:rPr lang="en-US" sz="2800" kern="1200" dirty="0" smtClean="0">
                  <a:latin typeface="+mj-lt"/>
                </a:rPr>
                <a:t> </a:t>
              </a:r>
              <a:r>
                <a:rPr lang="vi-VN" sz="2600" kern="1200" dirty="0" smtClean="0">
                  <a:latin typeface="+mj-lt"/>
                </a:rPr>
                <a:t>Hoán dụ là biện pháp tu từ, theo đó, một sự vật, hiện tượng được gọi bằng tên sự vật, hiện tượng khác có mối quan hệ gần gũi với nó nhằm tăng sức gợi hình, gợi cảm cho sự diễn đạt.</a:t>
              </a:r>
              <a:endParaRPr lang="en-US" sz="2600" kern="1200" dirty="0">
                <a:latin typeface="+mj-lt"/>
              </a:endParaRPr>
            </a:p>
          </p:txBody>
        </p:sp>
        <p:sp>
          <p:nvSpPr>
            <p:cNvPr id="19" name="Freeform 18"/>
            <p:cNvSpPr/>
            <p:nvPr/>
          </p:nvSpPr>
          <p:spPr>
            <a:xfrm>
              <a:off x="985109" y="1560247"/>
              <a:ext cx="1944163" cy="1409208"/>
            </a:xfrm>
            <a:custGeom>
              <a:avLst/>
              <a:gdLst>
                <a:gd name="connsiteX0" fmla="*/ 0 w 2647156"/>
                <a:gd name="connsiteY0" fmla="*/ 1323578 h 2647156"/>
                <a:gd name="connsiteX1" fmla="*/ 1323578 w 2647156"/>
                <a:gd name="connsiteY1" fmla="*/ 0 h 2647156"/>
                <a:gd name="connsiteX2" fmla="*/ 2647156 w 2647156"/>
                <a:gd name="connsiteY2" fmla="*/ 1323578 h 2647156"/>
                <a:gd name="connsiteX3" fmla="*/ 1323578 w 2647156"/>
                <a:gd name="connsiteY3" fmla="*/ 2647156 h 2647156"/>
                <a:gd name="connsiteX4" fmla="*/ 0 w 2647156"/>
                <a:gd name="connsiteY4" fmla="*/ 1323578 h 2647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7156" h="2647156">
                  <a:moveTo>
                    <a:pt x="0" y="1323578"/>
                  </a:moveTo>
                  <a:cubicBezTo>
                    <a:pt x="0" y="592586"/>
                    <a:pt x="592586" y="0"/>
                    <a:pt x="1323578" y="0"/>
                  </a:cubicBezTo>
                  <a:cubicBezTo>
                    <a:pt x="2054570" y="0"/>
                    <a:pt x="2647156" y="592586"/>
                    <a:pt x="2647156" y="1323578"/>
                  </a:cubicBezTo>
                  <a:cubicBezTo>
                    <a:pt x="2647156" y="2054570"/>
                    <a:pt x="2054570" y="2647156"/>
                    <a:pt x="1323578" y="2647156"/>
                  </a:cubicBezTo>
                  <a:cubicBezTo>
                    <a:pt x="592586" y="2647156"/>
                    <a:pt x="0" y="2054570"/>
                    <a:pt x="0" y="1323578"/>
                  </a:cubicBezTo>
                  <a:close/>
                </a:path>
              </a:pathLst>
            </a:custGeom>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7667" tIns="387667" rIns="387667" bIns="387667" numCol="1" spcCol="1270" anchor="ctr" anchorCtr="0">
              <a:noAutofit/>
            </a:bodyPr>
            <a:lstStyle/>
            <a:p>
              <a:pPr lvl="0" algn="ctr" defTabSz="2089150">
                <a:lnSpc>
                  <a:spcPct val="90000"/>
                </a:lnSpc>
                <a:spcBef>
                  <a:spcPct val="0"/>
                </a:spcBef>
                <a:spcAft>
                  <a:spcPct val="35000"/>
                </a:spcAft>
              </a:pPr>
              <a:r>
                <a:rPr lang="en-US" sz="2800" b="1" kern="1200" dirty="0" smtClean="0">
                  <a:latin typeface="Times New Roman" panose="02020603050405020304" pitchFamily="18" charset="0"/>
                  <a:ea typeface="Arial" panose="020B0604020202020204" pitchFamily="34" charset="0"/>
                </a:rPr>
                <a:t>1. </a:t>
              </a:r>
              <a:r>
                <a:rPr lang="en-US" sz="2800" b="1" kern="1200" dirty="0" err="1" smtClean="0">
                  <a:latin typeface="Times New Roman" panose="02020603050405020304" pitchFamily="18" charset="0"/>
                  <a:ea typeface="Arial" panose="020B0604020202020204" pitchFamily="34" charset="0"/>
                </a:rPr>
                <a:t>Khái</a:t>
              </a:r>
              <a:r>
                <a:rPr lang="en-US" sz="2800" b="1" kern="1200" dirty="0" smtClean="0">
                  <a:latin typeface="Times New Roman" panose="02020603050405020304" pitchFamily="18" charset="0"/>
                  <a:ea typeface="Arial" panose="020B0604020202020204" pitchFamily="34" charset="0"/>
                </a:rPr>
                <a:t> </a:t>
              </a:r>
              <a:r>
                <a:rPr lang="en-US" sz="2800" b="1" kern="1200" dirty="0" err="1" smtClean="0">
                  <a:latin typeface="Times New Roman" panose="02020603050405020304" pitchFamily="18" charset="0"/>
                  <a:ea typeface="Arial" panose="020B0604020202020204" pitchFamily="34" charset="0"/>
                </a:rPr>
                <a:t>niệm</a:t>
              </a:r>
              <a:endParaRPr lang="en-US" sz="2800" kern="1200" dirty="0"/>
            </a:p>
          </p:txBody>
        </p:sp>
      </p:grpSp>
      <p:sp>
        <p:nvSpPr>
          <p:cNvPr id="21" name="Freeform 20"/>
          <p:cNvSpPr/>
          <p:nvPr/>
        </p:nvSpPr>
        <p:spPr>
          <a:xfrm>
            <a:off x="6781800" y="2051918"/>
            <a:ext cx="4737099" cy="3110017"/>
          </a:xfrm>
          <a:custGeom>
            <a:avLst/>
            <a:gdLst>
              <a:gd name="connsiteX0" fmla="*/ 0 w 3970734"/>
              <a:gd name="connsiteY0" fmla="*/ 0 h 2648479"/>
              <a:gd name="connsiteX1" fmla="*/ 3970734 w 3970734"/>
              <a:gd name="connsiteY1" fmla="*/ 0 h 2648479"/>
              <a:gd name="connsiteX2" fmla="*/ 3970734 w 3970734"/>
              <a:gd name="connsiteY2" fmla="*/ 2648479 h 2648479"/>
              <a:gd name="connsiteX3" fmla="*/ 0 w 3970734"/>
              <a:gd name="connsiteY3" fmla="*/ 2648479 h 2648479"/>
              <a:gd name="connsiteX4" fmla="*/ 0 w 3970734"/>
              <a:gd name="connsiteY4" fmla="*/ 0 h 2648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734" h="2648479">
                <a:moveTo>
                  <a:pt x="0" y="0"/>
                </a:moveTo>
                <a:lnTo>
                  <a:pt x="3970734" y="0"/>
                </a:lnTo>
                <a:lnTo>
                  <a:pt x="3970734" y="2648479"/>
                </a:lnTo>
                <a:lnTo>
                  <a:pt x="0" y="2648479"/>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35317" tIns="156464" rIns="156465" bIns="156464" numCol="1" spcCol="1270" anchor="ctr" anchorCtr="0">
            <a:noAutofit/>
          </a:bodyPr>
          <a:lstStyle/>
          <a:p>
            <a:pPr>
              <a:spcAft>
                <a:spcPts val="1200"/>
              </a:spcAft>
            </a:pPr>
            <a:r>
              <a:rPr lang="vi-VN" sz="2000" b="1" dirty="0">
                <a:solidFill>
                  <a:srgbClr val="0D0D0D"/>
                </a:solidFill>
                <a:latin typeface="Times New Roman" panose="02020603050405020304" pitchFamily="18" charset="0"/>
                <a:ea typeface="Times New Roman" panose="02020603050405020304" pitchFamily="18" charset="0"/>
              </a:rPr>
              <a:t>Ví dụ: </a:t>
            </a:r>
            <a:r>
              <a:rPr lang="vi-VN" sz="2000" dirty="0">
                <a:solidFill>
                  <a:srgbClr val="0D0D0D"/>
                </a:solidFill>
                <a:latin typeface="Times New Roman" panose="02020603050405020304" pitchFamily="18" charset="0"/>
                <a:ea typeface="Times New Roman" panose="02020603050405020304" pitchFamily="18" charset="0"/>
              </a:rPr>
              <a:t>Trong câu thơ "</a:t>
            </a:r>
            <a:r>
              <a:rPr lang="vi-VN" sz="2000" i="1" dirty="0">
                <a:solidFill>
                  <a:srgbClr val="0D0D0D"/>
                </a:solidFill>
                <a:latin typeface="Times New Roman" panose="02020603050405020304" pitchFamily="18" charset="0"/>
                <a:ea typeface="Times New Roman" panose="02020603050405020304" pitchFamily="18" charset="0"/>
              </a:rPr>
              <a:t>Áo chàm đưa buổi phân li/ Cầm tay nhau biết nói gì hôm này..."</a:t>
            </a:r>
            <a:r>
              <a:rPr lang="vi-VN" sz="2000" dirty="0">
                <a:solidFill>
                  <a:srgbClr val="0D0D0D"/>
                </a:solidFill>
                <a:latin typeface="Times New Roman" panose="02020603050405020304" pitchFamily="18" charset="0"/>
                <a:ea typeface="Times New Roman" panose="02020603050405020304" pitchFamily="18" charset="0"/>
              </a:rPr>
              <a:t> (Tố Hữu), việc dùng cụm từ áo chàm vốn chỉ trang phục đặc trưng của đồng bào dân tộc thiểu số ở Việt Bắc để chỉ những người mang trang phục đó trong buổi chia tay đã gợi lên tình cảm gần gũi, thân thương giữa cán bộ kháng chiến với người dân Việt Bắc.</a:t>
            </a:r>
            <a:endParaRPr lang="en-US" sz="2000" dirty="0">
              <a:effectLst/>
              <a:latin typeface="Times New Roman" panose="02020603050405020304" pitchFamily="18" charset="0"/>
              <a:ea typeface="Times New Roman" panose="02020603050405020304" pitchFamily="18" charset="0"/>
            </a:endParaRPr>
          </a:p>
        </p:txBody>
      </p:sp>
      <p:sp>
        <p:nvSpPr>
          <p:cNvPr id="23" name="Rectangle 22"/>
          <p:cNvSpPr/>
          <p:nvPr/>
        </p:nvSpPr>
        <p:spPr>
          <a:xfrm>
            <a:off x="4905547" y="5168620"/>
            <a:ext cx="2393605" cy="523220"/>
          </a:xfrm>
          <a:prstGeom prst="rect">
            <a:avLst/>
          </a:prstGeom>
        </p:spPr>
        <p:txBody>
          <a:bodyPr wrap="none">
            <a:spAutoFit/>
          </a:bodyPr>
          <a:lstStyle/>
          <a:p>
            <a:pPr algn="ctr">
              <a:spcAft>
                <a:spcPts val="1200"/>
              </a:spcAft>
            </a:pPr>
            <a:r>
              <a:rPr lang="vi-VN" sz="2800" b="1" dirty="0">
                <a:solidFill>
                  <a:srgbClr val="363636"/>
                </a:solidFill>
                <a:latin typeface="Times New Roman" panose="02020603050405020304" pitchFamily="18" charset="0"/>
                <a:ea typeface="Times New Roman" panose="02020603050405020304" pitchFamily="18" charset="0"/>
              </a:rPr>
              <a:t>Sơ đồ hoán dụ</a:t>
            </a:r>
            <a:endParaRPr lang="en-US" sz="2800" dirty="0">
              <a:effectLst/>
              <a:latin typeface="Times New Roman" panose="02020603050405020304" pitchFamily="18" charset="0"/>
              <a:ea typeface="Times New Roman" panose="02020603050405020304" pitchFamily="18" charset="0"/>
            </a:endParaRPr>
          </a:p>
        </p:txBody>
      </p:sp>
      <p:sp>
        <p:nvSpPr>
          <p:cNvPr id="24" name="Oval 23"/>
          <p:cNvSpPr/>
          <p:nvPr/>
        </p:nvSpPr>
        <p:spPr>
          <a:xfrm>
            <a:off x="7418164" y="5491716"/>
            <a:ext cx="1912556" cy="810231"/>
          </a:xfrm>
          <a:prstGeom prst="ellipse">
            <a:avLst/>
          </a:prstGeom>
          <a:solidFill>
            <a:srgbClr val="94C600"/>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B</a:t>
            </a:r>
            <a:endParaRPr kumimoji="0" lang="en-US" sz="2800" b="0" i="0" u="none" strike="noStrike" kern="0" cap="none" spc="0" normalizeH="0" baseline="0" noProof="0" dirty="0">
              <a:ln>
                <a:noFill/>
              </a:ln>
              <a:solidFill>
                <a:sysClr val="window" lastClr="FFFFFF"/>
              </a:solidFill>
              <a:effectLst/>
              <a:uLnTx/>
              <a:uFillTx/>
              <a:latin typeface="Times New Roman" panose="02020603050405020304" pitchFamily="18" charset="0"/>
              <a:ea typeface="Times New Roman" panose="02020603050405020304" pitchFamily="18" charset="0"/>
              <a:cs typeface="+mn-cs"/>
            </a:endParaRPr>
          </a:p>
        </p:txBody>
      </p:sp>
      <p:sp>
        <p:nvSpPr>
          <p:cNvPr id="25" name="Oval 24"/>
          <p:cNvSpPr/>
          <p:nvPr/>
        </p:nvSpPr>
        <p:spPr>
          <a:xfrm>
            <a:off x="2873476" y="5503013"/>
            <a:ext cx="1972565" cy="824002"/>
          </a:xfrm>
          <a:prstGeom prst="ellipse">
            <a:avLst/>
          </a:prstGeom>
          <a:solidFill>
            <a:srgbClr val="FEA022"/>
          </a:solidFill>
          <a:ln w="1905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A</a:t>
            </a:r>
            <a:endParaRPr kumimoji="0" lang="en-US" sz="2800" b="0" i="0" u="none" strike="noStrike" kern="0" cap="none" spc="0" normalizeH="0" baseline="0" noProof="0" dirty="0">
              <a:ln>
                <a:noFill/>
              </a:ln>
              <a:solidFill>
                <a:sysClr val="window" lastClr="FFFFFF"/>
              </a:solidFill>
              <a:effectLst/>
              <a:uLnTx/>
              <a:uFillTx/>
              <a:latin typeface="Times New Roman" panose="02020603050405020304" pitchFamily="18" charset="0"/>
              <a:ea typeface="Times New Roman" panose="02020603050405020304" pitchFamily="18" charset="0"/>
              <a:cs typeface="+mn-cs"/>
            </a:endParaRPr>
          </a:p>
        </p:txBody>
      </p:sp>
      <p:sp>
        <p:nvSpPr>
          <p:cNvPr id="26" name="Right Arrow 25"/>
          <p:cNvSpPr/>
          <p:nvPr/>
        </p:nvSpPr>
        <p:spPr>
          <a:xfrm>
            <a:off x="5372193" y="5656652"/>
            <a:ext cx="1652268" cy="480360"/>
          </a:xfrm>
          <a:prstGeom prst="rightArrow">
            <a:avLst/>
          </a:prstGeom>
          <a:solidFill>
            <a:schemeClr val="accent6">
              <a:lumMod val="50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7" name="Rectangle 26"/>
          <p:cNvSpPr/>
          <p:nvPr/>
        </p:nvSpPr>
        <p:spPr>
          <a:xfrm>
            <a:off x="4746851" y="6077177"/>
            <a:ext cx="2710999" cy="587853"/>
          </a:xfrm>
          <a:prstGeom prst="rect">
            <a:avLst/>
          </a:prstGeom>
        </p:spPr>
        <p:txBody>
          <a:bodyPr wrap="none">
            <a:spAutoFit/>
          </a:bodyPr>
          <a:lstStyle/>
          <a:p>
            <a:pPr>
              <a:lnSpc>
                <a:spcPct val="115000"/>
              </a:lnSpc>
              <a:spcAft>
                <a:spcPts val="0"/>
              </a:spcAft>
            </a:pPr>
            <a:r>
              <a:rPr lang="en-US" sz="2800" b="1" dirty="0" err="1">
                <a:latin typeface="Times New Roman" panose="02020603050405020304" pitchFamily="18" charset="0"/>
                <a:ea typeface="Arial" panose="020B0604020202020204" pitchFamily="34" charset="0"/>
              </a:rPr>
              <a:t>Quan</a:t>
            </a:r>
            <a:r>
              <a:rPr lang="en-US" sz="2800" b="1" dirty="0">
                <a:latin typeface="Times New Roman" panose="02020603050405020304" pitchFamily="18" charset="0"/>
                <a:ea typeface="Arial" panose="020B0604020202020204" pitchFamily="34" charset="0"/>
              </a:rPr>
              <a:t> </a:t>
            </a:r>
            <a:r>
              <a:rPr lang="en-US" sz="2800" b="1" dirty="0" err="1" smtClean="0">
                <a:latin typeface="Times New Roman" panose="02020603050405020304" pitchFamily="18" charset="0"/>
                <a:ea typeface="Arial" panose="020B0604020202020204" pitchFamily="34" charset="0"/>
              </a:rPr>
              <a:t>hệ</a:t>
            </a:r>
            <a:r>
              <a:rPr lang="en-US" sz="2800" b="1" dirty="0" smtClean="0">
                <a:latin typeface="Times New Roman" panose="02020603050405020304" pitchFamily="18" charset="0"/>
                <a:ea typeface="Arial" panose="020B0604020202020204" pitchFamily="34" charset="0"/>
              </a:rPr>
              <a:t> </a:t>
            </a:r>
            <a:r>
              <a:rPr lang="en-US" sz="2800" b="1" dirty="0" err="1">
                <a:latin typeface="Times New Roman" panose="02020603050405020304" pitchFamily="18" charset="0"/>
                <a:ea typeface="Arial" panose="020B0604020202020204" pitchFamily="34" charset="0"/>
              </a:rPr>
              <a:t>gần</a:t>
            </a:r>
            <a:r>
              <a:rPr lang="en-US" sz="2800" b="1" dirty="0">
                <a:latin typeface="Times New Roman" panose="02020603050405020304" pitchFamily="18" charset="0"/>
                <a:ea typeface="Arial" panose="020B0604020202020204" pitchFamily="34" charset="0"/>
              </a:rPr>
              <a:t> </a:t>
            </a:r>
            <a:r>
              <a:rPr lang="en-US" sz="2800" b="1" dirty="0" err="1">
                <a:latin typeface="Times New Roman" panose="02020603050405020304" pitchFamily="18" charset="0"/>
                <a:ea typeface="Arial" panose="020B0604020202020204" pitchFamily="34" charset="0"/>
              </a:rPr>
              <a:t>gũi</a:t>
            </a:r>
            <a:endParaRPr lang="en-US" sz="2800" b="1" dirty="0">
              <a:effectLst/>
              <a:latin typeface="Times New Roman" panose="02020603050405020304" pitchFamily="18" charset="0"/>
              <a:ea typeface="Times New Roman" panose="02020603050405020304" pitchFamily="18" charset="0"/>
            </a:endParaRPr>
          </a:p>
        </p:txBody>
      </p:sp>
      <p:sp>
        <p:nvSpPr>
          <p:cNvPr id="28" name="Cloud Callout 27"/>
          <p:cNvSpPr/>
          <p:nvPr/>
        </p:nvSpPr>
        <p:spPr>
          <a:xfrm>
            <a:off x="2923334" y="2363734"/>
            <a:ext cx="7335384" cy="2446074"/>
          </a:xfrm>
          <a:prstGeom prst="cloudCallout">
            <a:avLst/>
          </a:prstGeom>
        </p:spPr>
        <p:style>
          <a:lnRef idx="2">
            <a:schemeClr val="accent2"/>
          </a:lnRef>
          <a:fillRef idx="1">
            <a:schemeClr val="lt1"/>
          </a:fillRef>
          <a:effectRef idx="0">
            <a:schemeClr val="accent2"/>
          </a:effectRef>
          <a:fontRef idx="minor">
            <a:schemeClr val="dk1"/>
          </a:fontRef>
        </p:style>
        <p:txBody>
          <a:bodyPr rtlCol="0" anchor="ctr"/>
          <a:lstStyle/>
          <a:p>
            <a:pPr>
              <a:lnSpc>
                <a:spcPct val="115000"/>
              </a:lnSpc>
              <a:spcAft>
                <a:spcPts val="750"/>
              </a:spcAft>
            </a:pP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Thế</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nào</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là</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phép</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tu</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từ</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hoán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dụ</a:t>
            </a:r>
            <a:r>
              <a:rPr lang="en-US" sz="2400" i="1" dirty="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nSpc>
                <a:spcPct val="115000"/>
              </a:lnSpc>
              <a:spcAft>
                <a:spcPts val="750"/>
              </a:spcAft>
            </a:pP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Lấy</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ví</a:t>
            </a:r>
            <a:r>
              <a:rPr lang="en-US" sz="2400" i="1" dirty="0">
                <a:latin typeface="Times New Roman" panose="02020603050405020304" pitchFamily="18" charset="0"/>
                <a:ea typeface="Times New Roman" panose="02020603050405020304" pitchFamily="18" charset="0"/>
              </a:rPr>
              <a:t> </a:t>
            </a:r>
            <a:r>
              <a:rPr lang="en-US" sz="2400" i="1" dirty="0" err="1" smtClean="0">
                <a:latin typeface="Times New Roman" panose="02020603050405020304" pitchFamily="18" charset="0"/>
                <a:ea typeface="Times New Roman" panose="02020603050405020304" pitchFamily="18" charset="0"/>
              </a:rPr>
              <a:t>dụ</a:t>
            </a:r>
            <a:r>
              <a:rPr lang="en-US" sz="2400" i="1" dirty="0" smtClean="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nSpc>
                <a:spcPct val="115000"/>
              </a:lnSpc>
              <a:spcAft>
                <a:spcPts val="750"/>
              </a:spcAft>
            </a:pP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Phân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biệt</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phép</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ẩn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dụ</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và</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hoán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dụ</a:t>
            </a:r>
            <a:r>
              <a:rPr lang="en-US" sz="2400" i="1" dirty="0">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14358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8"/>
                                        </p:tgtEl>
                                        <p:attrNameLst>
                                          <p:attrName>ppt_x</p:attrName>
                                        </p:attrNameLst>
                                      </p:cBhvr>
                                      <p:tavLst>
                                        <p:tav tm="0">
                                          <p:val>
                                            <p:strVal val="ppt_x"/>
                                          </p:val>
                                        </p:tav>
                                        <p:tav tm="100000">
                                          <p:val>
                                            <p:strVal val="ppt_x"/>
                                          </p:val>
                                        </p:tav>
                                      </p:tavLst>
                                    </p:anim>
                                    <p:anim calcmode="lin" valueType="num">
                                      <p:cBhvr additive="base">
                                        <p:cTn id="7" dur="500"/>
                                        <p:tgtEl>
                                          <p:spTgt spid="28"/>
                                        </p:tgtEl>
                                        <p:attrNameLst>
                                          <p:attrName>ppt_y</p:attrName>
                                        </p:attrNameLst>
                                      </p:cBhvr>
                                      <p:tavLst>
                                        <p:tav tm="0">
                                          <p:val>
                                            <p:strVal val="ppt_y"/>
                                          </p:val>
                                        </p:tav>
                                        <p:tav tm="100000">
                                          <p:val>
                                            <p:strVal val="1+ppt_h/2"/>
                                          </p:val>
                                        </p:tav>
                                      </p:tavLst>
                                    </p:anim>
                                    <p:set>
                                      <p:cBhvr>
                                        <p:cTn id="8" dur="1" fill="hold">
                                          <p:stCondLst>
                                            <p:cond delay="499"/>
                                          </p:stCondLst>
                                        </p:cTn>
                                        <p:tgtEl>
                                          <p:spTgt spid="2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circle(in)">
                                      <p:cBhvr>
                                        <p:cTn id="18" dur="20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circle(in)">
                                      <p:cBhvr>
                                        <p:cTn id="23" dur="20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circle(in)">
                                      <p:cBhvr>
                                        <p:cTn id="28" dur="20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circle(in)">
                                      <p:cBhvr>
                                        <p:cTn id="33" dur="20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circle(in)">
                                      <p:cBhvr>
                                        <p:cTn id="38" dur="20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circle(in)">
                                      <p:cBhvr>
                                        <p:cTn id="43"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P spid="24" grpId="0" animBg="1"/>
      <p:bldP spid="25" grpId="0" animBg="1"/>
      <p:bldP spid="26" grpId="0" animBg="1"/>
      <p:bldP spid="27" grpId="0"/>
      <p:bldP spid="2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8508"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92100" algn="l" defTabSz="914400" rtl="0" eaLnBrk="1" fontAlgn="auto" latinLnBrk="0" hangingPunct="1">
              <a:lnSpc>
                <a:spcPct val="100000"/>
              </a:lnSpc>
              <a:spcBef>
                <a:spcPts val="60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THỰC HÀNH TIẾNG VIỆT</a:t>
            </a:r>
          </a:p>
          <a:p>
            <a:pPr marL="0" marR="0" lvl="0" indent="292100" algn="ctr" defTabSz="914400" rtl="0" eaLnBrk="1" fontAlgn="auto" latinLnBrk="0" hangingPunct="1">
              <a:lnSpc>
                <a:spcPct val="100000"/>
              </a:lnSpc>
              <a:spcBef>
                <a:spcPts val="60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Biện</a:t>
            </a: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pháp</a:t>
            </a: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tu</a:t>
            </a: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từ</a:t>
            </a: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hoán</a:t>
            </a: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dụ</a:t>
            </a:r>
            <a:endParaRPr kumimoji="0" lang="en-US" sz="2000" b="1" i="0" u="none" strike="noStrike" kern="1200" cap="none" spc="0" normalizeH="0" baseline="0" noProof="0" dirty="0">
              <a:ln>
                <a:noFill/>
              </a:ln>
              <a:solidFill>
                <a:prstClr val="white"/>
              </a:solidFill>
              <a:effectLst/>
              <a:uLnTx/>
              <a:uFillTx/>
              <a:latin typeface="Segoe Script" panose="030B0504020000000003" pitchFamily="66"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4069612" y="923822"/>
            <a:ext cx="4052776" cy="483017"/>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685800" y="1311288"/>
            <a:ext cx="6096000" cy="548099"/>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Lý</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thuyết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phép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tu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từ</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hoán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mn-cs"/>
              </a:rPr>
              <a:t>dụ</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85800" y="1845570"/>
            <a:ext cx="10833100" cy="4616648"/>
          </a:xfrm>
          <a:prstGeom prst="rect">
            <a:avLst/>
          </a:prstGeom>
        </p:spPr>
        <p:txBody>
          <a:bodyPr>
            <a:spAutoFit/>
          </a:bodyPr>
          <a:lstStyle/>
          <a:p>
            <a:pPr>
              <a:lnSpc>
                <a:spcPct val="150000"/>
              </a:lnSpc>
              <a:spcAft>
                <a:spcPts val="0"/>
              </a:spcAft>
            </a:pPr>
            <a:r>
              <a:rPr lang="en-US" sz="2800" b="1" dirty="0">
                <a:solidFill>
                  <a:srgbClr val="0070C0"/>
                </a:solidFill>
                <a:latin typeface="Times New Roman" panose="02020603050405020304" pitchFamily="18" charset="0"/>
                <a:ea typeface="Arial" panose="020B0604020202020204" pitchFamily="34" charset="0"/>
              </a:rPr>
              <a:t>2. So </a:t>
            </a:r>
            <a:r>
              <a:rPr lang="en-US" sz="2800" b="1" dirty="0" err="1">
                <a:solidFill>
                  <a:srgbClr val="0070C0"/>
                </a:solidFill>
                <a:latin typeface="Times New Roman" panose="02020603050405020304" pitchFamily="18" charset="0"/>
                <a:ea typeface="Arial" panose="020B0604020202020204" pitchFamily="34" charset="0"/>
              </a:rPr>
              <a:t>sánh</a:t>
            </a:r>
            <a:r>
              <a:rPr lang="en-US" sz="2800" b="1" dirty="0">
                <a:solidFill>
                  <a:srgbClr val="0070C0"/>
                </a:solidFill>
                <a:latin typeface="Times New Roman" panose="02020603050405020304" pitchFamily="18" charset="0"/>
                <a:ea typeface="Arial" panose="020B0604020202020204" pitchFamily="34" charset="0"/>
              </a:rPr>
              <a:t> </a:t>
            </a:r>
            <a:r>
              <a:rPr lang="en-US" sz="2800" b="1" dirty="0" err="1">
                <a:solidFill>
                  <a:srgbClr val="0070C0"/>
                </a:solidFill>
                <a:latin typeface="Times New Roman" panose="02020603050405020304" pitchFamily="18" charset="0"/>
                <a:ea typeface="Arial" panose="020B0604020202020204" pitchFamily="34" charset="0"/>
              </a:rPr>
              <a:t>ẩn</a:t>
            </a:r>
            <a:r>
              <a:rPr lang="en-US" sz="2800" b="1" dirty="0">
                <a:solidFill>
                  <a:srgbClr val="0070C0"/>
                </a:solidFill>
                <a:latin typeface="Times New Roman" panose="02020603050405020304" pitchFamily="18" charset="0"/>
                <a:ea typeface="Arial" panose="020B0604020202020204" pitchFamily="34" charset="0"/>
              </a:rPr>
              <a:t> </a:t>
            </a:r>
            <a:r>
              <a:rPr lang="en-US" sz="2800" b="1" dirty="0" err="1">
                <a:solidFill>
                  <a:srgbClr val="0070C0"/>
                </a:solidFill>
                <a:latin typeface="Times New Roman" panose="02020603050405020304" pitchFamily="18" charset="0"/>
                <a:ea typeface="Arial" panose="020B0604020202020204" pitchFamily="34" charset="0"/>
              </a:rPr>
              <a:t>dụ</a:t>
            </a:r>
            <a:r>
              <a:rPr lang="en-US" sz="2800" b="1" dirty="0">
                <a:solidFill>
                  <a:srgbClr val="0070C0"/>
                </a:solidFill>
                <a:latin typeface="Times New Roman" panose="02020603050405020304" pitchFamily="18" charset="0"/>
                <a:ea typeface="Arial" panose="020B0604020202020204" pitchFamily="34" charset="0"/>
              </a:rPr>
              <a:t> </a:t>
            </a:r>
            <a:r>
              <a:rPr lang="en-US" sz="2800" b="1" dirty="0" err="1">
                <a:solidFill>
                  <a:srgbClr val="0070C0"/>
                </a:solidFill>
                <a:latin typeface="Times New Roman" panose="02020603050405020304" pitchFamily="18" charset="0"/>
                <a:ea typeface="Arial" panose="020B0604020202020204" pitchFamily="34" charset="0"/>
              </a:rPr>
              <a:t>và</a:t>
            </a:r>
            <a:r>
              <a:rPr lang="en-US" sz="2800" b="1" dirty="0">
                <a:solidFill>
                  <a:srgbClr val="0070C0"/>
                </a:solidFill>
                <a:latin typeface="Times New Roman" panose="02020603050405020304" pitchFamily="18" charset="0"/>
                <a:ea typeface="Arial" panose="020B0604020202020204" pitchFamily="34" charset="0"/>
              </a:rPr>
              <a:t> </a:t>
            </a:r>
            <a:r>
              <a:rPr lang="en-US" sz="2800" b="1" dirty="0" err="1">
                <a:solidFill>
                  <a:srgbClr val="0070C0"/>
                </a:solidFill>
                <a:latin typeface="Times New Roman" panose="02020603050405020304" pitchFamily="18" charset="0"/>
                <a:ea typeface="Arial" panose="020B0604020202020204" pitchFamily="34" charset="0"/>
              </a:rPr>
              <a:t>hoán</a:t>
            </a:r>
            <a:r>
              <a:rPr lang="en-US" sz="2800" b="1" dirty="0">
                <a:solidFill>
                  <a:srgbClr val="0070C0"/>
                </a:solidFill>
                <a:latin typeface="Times New Roman" panose="02020603050405020304" pitchFamily="18" charset="0"/>
                <a:ea typeface="Arial" panose="020B0604020202020204" pitchFamily="34" charset="0"/>
              </a:rPr>
              <a:t> </a:t>
            </a:r>
            <a:r>
              <a:rPr lang="en-US" sz="2800" b="1" dirty="0" err="1">
                <a:solidFill>
                  <a:srgbClr val="0070C0"/>
                </a:solidFill>
                <a:latin typeface="Times New Roman" panose="02020603050405020304" pitchFamily="18" charset="0"/>
                <a:ea typeface="Arial" panose="020B0604020202020204" pitchFamily="34" charset="0"/>
              </a:rPr>
              <a:t>dụ</a:t>
            </a:r>
            <a:endParaRPr lang="en-US" sz="2800" dirty="0">
              <a:latin typeface="Times New Roman" panose="02020603050405020304" pitchFamily="18" charset="0"/>
              <a:ea typeface="Times New Roman" panose="02020603050405020304" pitchFamily="18" charset="0"/>
            </a:endParaRPr>
          </a:p>
          <a:p>
            <a:pPr>
              <a:lnSpc>
                <a:spcPct val="150000"/>
              </a:lnSpc>
            </a:pPr>
            <a:r>
              <a:rPr lang="vi-VN" sz="2800" b="1" i="1" dirty="0">
                <a:solidFill>
                  <a:srgbClr val="0070C0"/>
                </a:solidFill>
                <a:latin typeface="Times New Roman" panose="02020603050405020304" pitchFamily="18" charset="0"/>
                <a:ea typeface="Times New Roman" panose="02020603050405020304" pitchFamily="18" charset="0"/>
              </a:rPr>
              <a:t>a. Giống nhau</a:t>
            </a:r>
            <a:endParaRPr lang="en-US" sz="2800" dirty="0">
              <a:latin typeface="Times New Roman" panose="02020603050405020304" pitchFamily="18" charset="0"/>
              <a:ea typeface="Times New Roman" panose="02020603050405020304" pitchFamily="18" charset="0"/>
            </a:endParaRPr>
          </a:p>
          <a:p>
            <a:pPr marL="457200" lvl="0" indent="-457200">
              <a:lnSpc>
                <a:spcPct val="150000"/>
              </a:lnSpc>
              <a:spcAft>
                <a:spcPts val="0"/>
              </a:spcAft>
              <a:buSzPts val="1000"/>
              <a:buFont typeface="Wingdings" panose="05000000000000000000" pitchFamily="2" charset="2"/>
              <a:buChar char="v"/>
              <a:tabLst>
                <a:tab pos="457200" algn="l"/>
              </a:tabLst>
            </a:pPr>
            <a:r>
              <a:rPr lang="en-US" sz="2800" dirty="0" err="1">
                <a:solidFill>
                  <a:srgbClr val="000000"/>
                </a:solidFill>
                <a:latin typeface="Times New Roman" panose="02020603050405020304" pitchFamily="18" charset="0"/>
                <a:ea typeface="Times New Roman" panose="02020603050405020304" pitchFamily="18" charset="0"/>
              </a:rPr>
              <a:t>Bản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chất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cùng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sự</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chuyển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đổi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gọi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gọi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sự</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vật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hiện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tượng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bằng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gọi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khác</a:t>
            </a:r>
            <a:r>
              <a:rPr lang="en-US" sz="2800" dirty="0">
                <a:solidFill>
                  <a:srgbClr val="000000"/>
                </a:solidFill>
                <a:latin typeface="Times New Roman" panose="02020603050405020304" pitchFamily="18" charset="0"/>
                <a:ea typeface="Times New Roman" panose="02020603050405020304" pitchFamily="18" charset="0"/>
              </a:rPr>
              <a:t>.</a:t>
            </a:r>
          </a:p>
          <a:p>
            <a:pPr marL="457200" lvl="0" indent="-457200">
              <a:lnSpc>
                <a:spcPct val="150000"/>
              </a:lnSpc>
              <a:spcAft>
                <a:spcPts val="0"/>
              </a:spcAft>
              <a:buSzPts val="1000"/>
              <a:buFont typeface="Wingdings" panose="05000000000000000000" pitchFamily="2" charset="2"/>
              <a:buChar char="v"/>
              <a:tabLst>
                <a:tab pos="457200" algn="l"/>
              </a:tabLst>
            </a:pPr>
            <a:r>
              <a:rPr lang="en-US" sz="2800" dirty="0" err="1">
                <a:solidFill>
                  <a:srgbClr val="000000"/>
                </a:solidFill>
                <a:latin typeface="Times New Roman" panose="02020603050405020304" pitchFamily="18" charset="0"/>
                <a:ea typeface="Times New Roman" panose="02020603050405020304" pitchFamily="18" charset="0"/>
              </a:rPr>
              <a:t>Cùng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dựa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quy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luật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liên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tưởng</a:t>
            </a:r>
            <a:r>
              <a:rPr lang="en-US" sz="2800" dirty="0">
                <a:solidFill>
                  <a:srgbClr val="000000"/>
                </a:solidFill>
                <a:latin typeface="Times New Roman" panose="02020603050405020304" pitchFamily="18" charset="0"/>
                <a:ea typeface="Times New Roman" panose="02020603050405020304" pitchFamily="18" charset="0"/>
              </a:rPr>
              <a:t>.</a:t>
            </a:r>
          </a:p>
          <a:p>
            <a:pPr marL="457200" lvl="0" indent="-457200">
              <a:lnSpc>
                <a:spcPct val="150000"/>
              </a:lnSpc>
              <a:spcAft>
                <a:spcPts val="0"/>
              </a:spcAft>
              <a:buSzPts val="1000"/>
              <a:buFont typeface="Wingdings" panose="05000000000000000000" pitchFamily="2" charset="2"/>
              <a:buChar char="v"/>
              <a:tabLst>
                <a:tab pos="457200" algn="l"/>
              </a:tabLst>
            </a:pPr>
            <a:r>
              <a:rPr lang="en-US" sz="2800" dirty="0" err="1">
                <a:solidFill>
                  <a:srgbClr val="000000"/>
                </a:solidFill>
                <a:latin typeface="Times New Roman" panose="02020603050405020304" pitchFamily="18" charset="0"/>
                <a:ea typeface="Times New Roman" panose="02020603050405020304" pitchFamily="18" charset="0"/>
              </a:rPr>
              <a:t>Tác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dụng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ẩn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dụ</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hoán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dụ</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tăng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sức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gợi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gợi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cảm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biểu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đạt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cảm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xúc</a:t>
            </a:r>
            <a:endParaRPr lang="en-US" sz="2800" dirty="0">
              <a:solidFill>
                <a:srgbClr val="00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56227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8508"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92100" algn="l" defTabSz="914400" rtl="0" eaLnBrk="1" fontAlgn="auto" latinLnBrk="0" hangingPunct="1">
              <a:lnSpc>
                <a:spcPct val="100000"/>
              </a:lnSpc>
              <a:spcBef>
                <a:spcPts val="60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THỰC HÀNH TIẾNG VIỆT</a:t>
            </a:r>
          </a:p>
          <a:p>
            <a:pPr marL="0" marR="0" lvl="0" indent="292100" algn="ctr" defTabSz="914400" rtl="0" eaLnBrk="1" fontAlgn="auto" latinLnBrk="0" hangingPunct="1">
              <a:lnSpc>
                <a:spcPct val="100000"/>
              </a:lnSpc>
              <a:spcBef>
                <a:spcPts val="60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Biện</a:t>
            </a: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pháp</a:t>
            </a: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tu</a:t>
            </a: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từ</a:t>
            </a: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hoán</a:t>
            </a: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dụ</a:t>
            </a:r>
            <a:endParaRPr kumimoji="0" lang="en-US" sz="2000" b="1" i="0" u="none" strike="noStrike" kern="1200" cap="none" spc="0" normalizeH="0" baseline="0" noProof="0" dirty="0">
              <a:ln>
                <a:noFill/>
              </a:ln>
              <a:solidFill>
                <a:prstClr val="white"/>
              </a:solidFill>
              <a:effectLst/>
              <a:uLnTx/>
              <a:uFillTx/>
              <a:latin typeface="Segoe Script" panose="030B0504020000000003" pitchFamily="66"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4069612" y="923822"/>
            <a:ext cx="4052776" cy="483017"/>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60400" y="1224235"/>
            <a:ext cx="10833100" cy="661207"/>
          </a:xfrm>
          <a:prstGeom prst="rect">
            <a:avLst/>
          </a:prstGeom>
        </p:spPr>
        <p:txBody>
          <a:bodyP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mn-cs"/>
              </a:rPr>
              <a:t>2. So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Arial" panose="020B0604020202020204" pitchFamily="34" charset="0"/>
                <a:cs typeface="+mn-cs"/>
              </a:rPr>
              <a:t>sánh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Arial" panose="020B0604020202020204" pitchFamily="34" charset="0"/>
                <a:cs typeface="+mn-cs"/>
              </a:rPr>
              <a:t>ẩn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Arial" panose="020B0604020202020204" pitchFamily="34" charset="0"/>
                <a:cs typeface="+mn-cs"/>
              </a:rPr>
              <a:t>dụ</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Arial" panose="020B0604020202020204" pitchFamily="34" charset="0"/>
                <a:cs typeface="+mn-cs"/>
              </a:rPr>
              <a:t>và</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Arial" panose="020B0604020202020204" pitchFamily="34" charset="0"/>
                <a:cs typeface="+mn-cs"/>
              </a:rPr>
              <a:t>hoán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Arial" panose="020B0604020202020204" pitchFamily="34" charset="0"/>
                <a:cs typeface="+mn-cs"/>
              </a:rPr>
              <a:t>dụ</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660400" y="1808491"/>
            <a:ext cx="10833100" cy="4524315"/>
          </a:xfrm>
          <a:prstGeom prst="rect">
            <a:avLst/>
          </a:prstGeom>
        </p:spPr>
        <p:txBody>
          <a:bodyPr>
            <a:spAutoFit/>
          </a:bodyPr>
          <a:lstStyle/>
          <a:p>
            <a:r>
              <a:rPr lang="vi-VN" sz="2400" b="1" i="1" dirty="0">
                <a:latin typeface="Times New Roman" panose="02020603050405020304" pitchFamily="18" charset="0"/>
                <a:ea typeface="Times New Roman" panose="02020603050405020304" pitchFamily="18" charset="0"/>
              </a:rPr>
              <a:t>b. Khác nhau</a:t>
            </a:r>
            <a:r>
              <a:rPr lang="vi-VN" sz="2400" dirty="0">
                <a:latin typeface="Times New Roman" panose="02020603050405020304" pitchFamily="18" charset="0"/>
                <a:ea typeface="Times New Roman" panose="02020603050405020304" pitchFamily="18" charset="0"/>
              </a:rPr>
              <a:t/>
            </a:r>
            <a:br>
              <a:rPr lang="vi-VN" sz="2400" dirty="0">
                <a:latin typeface="Times New Roman" panose="02020603050405020304" pitchFamily="18" charset="0"/>
                <a:ea typeface="Times New Roman" panose="02020603050405020304" pitchFamily="18" charset="0"/>
              </a:rPr>
            </a:br>
            <a:r>
              <a:rPr lang="vi-VN" sz="2400" dirty="0">
                <a:solidFill>
                  <a:srgbClr val="000000"/>
                </a:solidFill>
                <a:latin typeface="Times New Roman" panose="02020603050405020304" pitchFamily="18" charset="0"/>
                <a:ea typeface="Times New Roman" panose="02020603050405020304" pitchFamily="18" charset="0"/>
              </a:rPr>
              <a:t>- Cơ sở liên tưởng khác nhau:</a:t>
            </a:r>
            <a:endParaRPr lang="en-US" sz="2400" dirty="0">
              <a:latin typeface="Times New Roman" panose="02020603050405020304" pitchFamily="18" charset="0"/>
              <a:ea typeface="Times New Roman" panose="02020603050405020304" pitchFamily="18" charset="0"/>
            </a:endParaRPr>
          </a:p>
          <a:p>
            <a:pPr marL="342900" lvl="0" indent="-342900">
              <a:spcAft>
                <a:spcPts val="0"/>
              </a:spcAft>
              <a:buSzPts val="1000"/>
              <a:buFont typeface="Wingdings" panose="05000000000000000000" pitchFamily="2" charset="2"/>
              <a:buChar char="v"/>
              <a:tabLst>
                <a:tab pos="457200" algn="l"/>
              </a:tabLst>
            </a:pPr>
            <a:r>
              <a:rPr lang="en-US" sz="2400" dirty="0" err="1">
                <a:solidFill>
                  <a:srgbClr val="000000"/>
                </a:solidFill>
                <a:latin typeface="Times New Roman" panose="02020603050405020304" pitchFamily="18" charset="0"/>
                <a:ea typeface="Times New Roman" panose="02020603050405020304" pitchFamily="18" charset="0"/>
              </a:rPr>
              <a:t>Ẩn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dụ</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dựa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vào</a:t>
            </a:r>
            <a:r>
              <a:rPr lang="en-US" sz="2400"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sự</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liên</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tưởng</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tương</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đồng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dù</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hai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sự</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vật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không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liên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quan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đến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nhau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nhưng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giữa</a:t>
            </a:r>
            <a:r>
              <a:rPr lang="en-US" sz="2400" dirty="0">
                <a:solidFill>
                  <a:srgbClr val="000000"/>
                </a:solidFill>
                <a:latin typeface="Times New Roman" panose="02020603050405020304" pitchFamily="18" charset="0"/>
                <a:ea typeface="Times New Roman" panose="02020603050405020304" pitchFamily="18" charset="0"/>
              </a:rPr>
              <a:t> A </a:t>
            </a:r>
            <a:r>
              <a:rPr lang="en-US" sz="2400" dirty="0" err="1">
                <a:solidFill>
                  <a:srgbClr val="000000"/>
                </a:solidFill>
                <a:latin typeface="Times New Roman" panose="02020603050405020304" pitchFamily="18" charset="0"/>
                <a:ea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rPr>
              <a:t> B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điểm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gì</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giống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nhau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nên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rPr>
              <a:t> ta </a:t>
            </a:r>
            <a:r>
              <a:rPr lang="en-US" sz="2400" dirty="0" err="1">
                <a:solidFill>
                  <a:srgbClr val="000000"/>
                </a:solidFill>
                <a:latin typeface="Times New Roman" panose="02020603050405020304" pitchFamily="18" charset="0"/>
                <a:ea typeface="Times New Roman" panose="02020603050405020304" pitchFamily="18" charset="0"/>
              </a:rPr>
              <a:t>dùng</a:t>
            </a:r>
            <a:r>
              <a:rPr lang="en-US" sz="2400" dirty="0">
                <a:solidFill>
                  <a:srgbClr val="000000"/>
                </a:solidFill>
                <a:latin typeface="Times New Roman" panose="02020603050405020304" pitchFamily="18" charset="0"/>
                <a:ea typeface="Times New Roman" panose="02020603050405020304" pitchFamily="18" charset="0"/>
              </a:rPr>
              <a:t> A </a:t>
            </a:r>
            <a:r>
              <a:rPr lang="en-US" sz="2400" dirty="0" err="1">
                <a:solidFill>
                  <a:srgbClr val="000000"/>
                </a:solidFill>
                <a:latin typeface="Times New Roman" panose="02020603050405020304" pitchFamily="18" charset="0"/>
                <a:ea typeface="Times New Roman" panose="02020603050405020304" pitchFamily="18" charset="0"/>
              </a:rPr>
              <a:t>để</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thay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tên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gọi</a:t>
            </a:r>
            <a:r>
              <a:rPr lang="en-US" sz="2400" dirty="0">
                <a:solidFill>
                  <a:srgbClr val="000000"/>
                </a:solidFill>
                <a:latin typeface="Times New Roman" panose="02020603050405020304" pitchFamily="18" charset="0"/>
                <a:ea typeface="Times New Roman" panose="02020603050405020304" pitchFamily="18" charset="0"/>
              </a:rPr>
              <a:t> B.  Do </a:t>
            </a:r>
            <a:r>
              <a:rPr lang="en-US" sz="2400" dirty="0" err="1">
                <a:solidFill>
                  <a:srgbClr val="000000"/>
                </a:solidFill>
                <a:latin typeface="Times New Roman" panose="02020603050405020304" pitchFamily="18" charset="0"/>
                <a:ea typeface="Times New Roman" panose="02020603050405020304" pitchFamily="18" charset="0"/>
              </a:rPr>
              <a:t>đó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trường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hợp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này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sự</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vật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chuyển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đổi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tên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gọi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sự</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vật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được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chuyển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đổi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tên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gọi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thường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phạm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trù</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hoàn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toàn</a:t>
            </a:r>
            <a:r>
              <a:rPr lang="en-US" sz="2400" dirty="0">
                <a:solidFill>
                  <a:srgbClr val="000000"/>
                </a:solidFill>
                <a:latin typeface="Times New Roman" panose="02020603050405020304" pitchFamily="18" charset="0"/>
                <a:ea typeface="Times New Roman" panose="02020603050405020304" pitchFamily="18" charset="0"/>
              </a:rPr>
              <a:t>.</a:t>
            </a:r>
          </a:p>
          <a:p>
            <a:r>
              <a:rPr lang="vi-VN" sz="2400" dirty="0">
                <a:solidFill>
                  <a:srgbClr val="000000"/>
                </a:solidFill>
                <a:latin typeface="Times New Roman" panose="02020603050405020304" pitchFamily="18" charset="0"/>
                <a:ea typeface="Times New Roman" panose="02020603050405020304" pitchFamily="18" charset="0"/>
              </a:rPr>
              <a:t>Ví dụ :</a:t>
            </a:r>
            <a:endParaRPr lang="en-US" sz="2400" dirty="0">
              <a:latin typeface="Times New Roman" panose="02020603050405020304" pitchFamily="18" charset="0"/>
              <a:ea typeface="Times New Roman" panose="02020603050405020304" pitchFamily="18" charset="0"/>
            </a:endParaRPr>
          </a:p>
          <a:p>
            <a:pPr algn="ctr"/>
            <a:r>
              <a:rPr lang="vi-VN" sz="2400" i="1" dirty="0">
                <a:solidFill>
                  <a:srgbClr val="000000"/>
                </a:solidFill>
                <a:latin typeface="Times New Roman" panose="02020603050405020304" pitchFamily="18" charset="0"/>
                <a:ea typeface="Times New Roman" panose="02020603050405020304" pitchFamily="18" charset="0"/>
              </a:rPr>
              <a:t>Thuyền về có nhớ bến chăng?</a:t>
            </a:r>
            <a:endParaRPr lang="en-US" sz="2400" dirty="0">
              <a:latin typeface="Times New Roman" panose="02020603050405020304" pitchFamily="18" charset="0"/>
              <a:ea typeface="Times New Roman" panose="02020603050405020304" pitchFamily="18" charset="0"/>
            </a:endParaRPr>
          </a:p>
          <a:p>
            <a:r>
              <a:rPr lang="vi-VN" sz="2400" dirty="0" smtClean="0">
                <a:solidFill>
                  <a:srgbClr val="000000"/>
                </a:solidFill>
                <a:latin typeface="Times New Roman" panose="02020603050405020304" pitchFamily="18" charset="0"/>
                <a:ea typeface="Times New Roman" panose="02020603050405020304" pitchFamily="18" charset="0"/>
              </a:rPr>
              <a:t>-</a:t>
            </a:r>
            <a:r>
              <a:rPr lang="en-US" sz="2400" dirty="0" smtClean="0">
                <a:solidFill>
                  <a:srgbClr val="000000"/>
                </a:solidFill>
                <a:latin typeface="Times New Roman" panose="02020603050405020304" pitchFamily="18" charset="0"/>
                <a:ea typeface="Times New Roman" panose="02020603050405020304" pitchFamily="18" charset="0"/>
              </a:rPr>
              <a:t> </a:t>
            </a:r>
            <a:r>
              <a:rPr lang="vi-VN" sz="2400" dirty="0" smtClean="0">
                <a:solidFill>
                  <a:srgbClr val="000000"/>
                </a:solidFill>
                <a:latin typeface="Times New Roman" panose="02020603050405020304" pitchFamily="18" charset="0"/>
                <a:ea typeface="Times New Roman" panose="02020603050405020304" pitchFamily="18" charset="0"/>
              </a:rPr>
              <a:t>Như </a:t>
            </a:r>
            <a:r>
              <a:rPr lang="vi-VN" sz="2400" dirty="0">
                <a:solidFill>
                  <a:srgbClr val="000000"/>
                </a:solidFill>
                <a:latin typeface="Times New Roman" panose="02020603050405020304" pitchFamily="18" charset="0"/>
                <a:ea typeface="Times New Roman" panose="02020603050405020304" pitchFamily="18" charset="0"/>
              </a:rPr>
              <a:t>vậy, thuyền và bến trên thực tế không liên quan đến con người, nhưng dựa vào đặc tính giống nhau ta thấy được hình ảnh ẩn dụ.</a:t>
            </a:r>
            <a:endParaRPr lang="en-US" sz="2400" dirty="0">
              <a:latin typeface="Times New Roman" panose="02020603050405020304" pitchFamily="18" charset="0"/>
              <a:ea typeface="Times New Roman" panose="02020603050405020304" pitchFamily="18" charset="0"/>
            </a:endParaRPr>
          </a:p>
          <a:p>
            <a:r>
              <a:rPr lang="vi-VN" sz="2400" i="1" dirty="0">
                <a:solidFill>
                  <a:srgbClr val="000000"/>
                </a:solidFill>
                <a:latin typeface="Times New Roman" panose="02020603050405020304" pitchFamily="18" charset="0"/>
                <a:ea typeface="Times New Roman" panose="02020603050405020304" pitchFamily="18" charset="0"/>
              </a:rPr>
              <a:t> thuyền</a:t>
            </a:r>
            <a:r>
              <a:rPr lang="vi-VN" sz="2400" dirty="0">
                <a:solidFill>
                  <a:srgbClr val="000000"/>
                </a:solidFill>
                <a:latin typeface="Times New Roman" panose="02020603050405020304" pitchFamily="18" charset="0"/>
                <a:ea typeface="Times New Roman" panose="02020603050405020304" pitchFamily="18" charset="0"/>
              </a:rPr>
              <a:t> - ng­ười con trai (người đang xuôi ngược, đi lại - di động)</a:t>
            </a:r>
            <a:endParaRPr lang="en-US" sz="2400" dirty="0">
              <a:latin typeface="Times New Roman" panose="02020603050405020304" pitchFamily="18" charset="0"/>
              <a:ea typeface="Times New Roman" panose="02020603050405020304" pitchFamily="18" charset="0"/>
            </a:endParaRPr>
          </a:p>
          <a:p>
            <a:r>
              <a:rPr lang="vi-VN" sz="2400" i="1" dirty="0">
                <a:solidFill>
                  <a:srgbClr val="000000"/>
                </a:solidFill>
                <a:latin typeface="Times New Roman" panose="02020603050405020304" pitchFamily="18" charset="0"/>
                <a:ea typeface="Times New Roman" panose="02020603050405020304" pitchFamily="18" charset="0"/>
              </a:rPr>
              <a:t> bến</a:t>
            </a:r>
            <a:r>
              <a:rPr lang="vi-VN" sz="2400" dirty="0">
                <a:solidFill>
                  <a:srgbClr val="000000"/>
                </a:solidFill>
                <a:latin typeface="Times New Roman" panose="02020603050405020304" pitchFamily="18" charset="0"/>
                <a:ea typeface="Times New Roman" panose="02020603050405020304" pitchFamily="18" charset="0"/>
              </a:rPr>
              <a:t> -  ngư­ời con gái (kẻ đang đứng đó, ở lại - cố định)</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13560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5" end="5"/>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fade">
                                      <p:cBhvr>
                                        <p:cTn id="47" dur="1000"/>
                                        <p:tgtEl>
                                          <p:spTgt spid="4">
                                            <p:txEl>
                                              <p:pRg st="6" end="6"/>
                                            </p:txEl>
                                          </p:spTgt>
                                        </p:tgtEl>
                                      </p:cBhvr>
                                    </p:animEffect>
                                    <p:anim calcmode="lin" valueType="num">
                                      <p:cBhvr>
                                        <p:cTn id="48"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9"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7480"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92100" algn="l" defTabSz="91440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Văn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bản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1: ĐÊM NAY BÁC KHÔNG NGỦ </a:t>
            </a:r>
            <a:endPar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Segoe UI" panose="020B0502040204020203" pitchFamily="34" charset="0"/>
              <a:cs typeface="+mn-cs"/>
            </a:endParaRPr>
          </a:p>
          <a:p>
            <a:pPr marL="0" marR="0" lvl="0" indent="292100" algn="l" defTabSz="91440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Minh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Huệ</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14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4332528" y="911497"/>
            <a:ext cx="369998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ĐỌC HIỂU VĂN 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60400" y="1573629"/>
            <a:ext cx="6096000" cy="1083374"/>
          </a:xfrm>
          <a:prstGeom prst="rect">
            <a:avLst/>
          </a:prstGeom>
        </p:spPr>
        <p:txBody>
          <a:bodyPr>
            <a:spAutoFit/>
          </a:bodyPr>
          <a:lstStyle/>
          <a:p>
            <a:pPr lvl="0">
              <a:lnSpc>
                <a:spcPct val="115000"/>
              </a:lnSpc>
              <a:spcAft>
                <a:spcPts val="0"/>
              </a:spcAft>
              <a:tabLst>
                <a:tab pos="1386840" algn="l"/>
              </a:tabLst>
            </a:pPr>
            <a:r>
              <a:rPr lang="en-US" sz="2800" b="1" dirty="0" smtClean="0">
                <a:solidFill>
                  <a:srgbClr val="0D0D0D"/>
                </a:solidFill>
                <a:latin typeface="Times New Roman" panose="02020603050405020304" pitchFamily="18" charset="0"/>
                <a:ea typeface="MS Mincho"/>
              </a:rPr>
              <a:t>2. </a:t>
            </a:r>
            <a:r>
              <a:rPr lang="en-US" sz="2800" b="1" dirty="0" err="1" smtClean="0">
                <a:solidFill>
                  <a:srgbClr val="0D0D0D"/>
                </a:solidFill>
                <a:latin typeface="Times New Roman" panose="02020603050405020304" pitchFamily="18" charset="0"/>
                <a:ea typeface="MS Mincho"/>
              </a:rPr>
              <a:t>Bài</a:t>
            </a:r>
            <a:r>
              <a:rPr lang="en-US" sz="2800" b="1" dirty="0" smtClean="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thơ</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Đêm</a:t>
            </a:r>
            <a:r>
              <a:rPr lang="en-US" sz="2800" b="1" dirty="0">
                <a:solidFill>
                  <a:srgbClr val="0D0D0D"/>
                </a:solidFill>
                <a:latin typeface="Times New Roman" panose="02020603050405020304" pitchFamily="18" charset="0"/>
                <a:ea typeface="MS Mincho"/>
              </a:rPr>
              <a:t> nay </a:t>
            </a:r>
            <a:r>
              <a:rPr lang="en-US" sz="2800" b="1" dirty="0" err="1">
                <a:solidFill>
                  <a:srgbClr val="0D0D0D"/>
                </a:solidFill>
                <a:latin typeface="Times New Roman" panose="02020603050405020304" pitchFamily="18" charset="0"/>
                <a:ea typeface="MS Mincho"/>
              </a:rPr>
              <a:t>Bác</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không</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ngủ</a:t>
            </a:r>
            <a:r>
              <a:rPr lang="en-US" sz="2800" b="1" dirty="0">
                <a:solidFill>
                  <a:srgbClr val="0D0D0D"/>
                </a:solidFill>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marL="342900" lvl="0" indent="-342900">
              <a:lnSpc>
                <a:spcPct val="115000"/>
              </a:lnSpc>
              <a:spcAft>
                <a:spcPts val="0"/>
              </a:spcAft>
              <a:buFont typeface="+mj-lt"/>
              <a:buAutoNum type="alphaLcPeriod"/>
              <a:tabLst>
                <a:tab pos="1386840" algn="l"/>
              </a:tabLst>
            </a:pPr>
            <a:r>
              <a:rPr lang="en-US" sz="2800" b="1" dirty="0" err="1">
                <a:solidFill>
                  <a:srgbClr val="0D0D0D"/>
                </a:solidFill>
                <a:latin typeface="Times New Roman" panose="02020603050405020304" pitchFamily="18" charset="0"/>
                <a:ea typeface="MS Mincho"/>
              </a:rPr>
              <a:t>Hoàn</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cảnh</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sáng</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tác</a:t>
            </a:r>
            <a:r>
              <a:rPr lang="en-US" sz="2800" b="1" dirty="0">
                <a:solidFill>
                  <a:srgbClr val="0D0D0D"/>
                </a:solidFill>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grpSp>
        <p:nvGrpSpPr>
          <p:cNvPr id="19" name="Group 18"/>
          <p:cNvGrpSpPr/>
          <p:nvPr/>
        </p:nvGrpSpPr>
        <p:grpSpPr>
          <a:xfrm>
            <a:off x="2011896" y="2657003"/>
            <a:ext cx="8148104" cy="3889222"/>
            <a:chOff x="2011896" y="719667"/>
            <a:chExt cx="8148104" cy="5294923"/>
          </a:xfrm>
          <a:scene3d>
            <a:camera prst="orthographicFront">
              <a:rot lat="0" lon="0" rev="0"/>
            </a:camera>
            <a:lightRig rig="contrasting" dir="t">
              <a:rot lat="0" lon="0" rev="1500000"/>
            </a:lightRig>
          </a:scene3d>
        </p:grpSpPr>
        <p:sp>
          <p:nvSpPr>
            <p:cNvPr id="20" name="Rounded Rectangle 19"/>
            <p:cNvSpPr/>
            <p:nvPr/>
          </p:nvSpPr>
          <p:spPr>
            <a:xfrm>
              <a:off x="2032000" y="719667"/>
              <a:ext cx="8128000" cy="2187870"/>
            </a:xfrm>
            <a:prstGeom prst="roundRect">
              <a:avLst>
                <a:gd name="adj" fmla="val 10000"/>
              </a:avLst>
            </a:prstGeom>
            <a:solidFill>
              <a:srgbClr val="94C600">
                <a:alpha val="90000"/>
                <a:tint val="40000"/>
                <a:hueOff val="0"/>
                <a:satOff val="0"/>
                <a:lumOff val="0"/>
                <a:alphaOff val="0"/>
              </a:srgbClr>
            </a:solidFill>
            <a:ln w="12700" cap="flat" cmpd="sng" algn="ctr">
              <a:noFill/>
              <a:prstDash val="solid"/>
              <a:miter lim="800000"/>
            </a:ln>
            <a:effectLst>
              <a:outerShdw blurRad="149987" dist="250190" dir="8460000" algn="ctr">
                <a:srgbClr val="000000">
                  <a:alpha val="28000"/>
                </a:srgbClr>
              </a:outerShdw>
            </a:effectLst>
            <a:sp3d prstMaterial="metal">
              <a:bevelT w="88900" h="88900"/>
            </a:sp3d>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22" name="Rounded Rectangle 21"/>
            <p:cNvSpPr/>
            <p:nvPr/>
          </p:nvSpPr>
          <p:spPr>
            <a:xfrm>
              <a:off x="2317626" y="898052"/>
              <a:ext cx="1934931" cy="1788160"/>
            </a:xfrm>
            <a:prstGeom prst="roundRect">
              <a:avLst>
                <a:gd name="adj" fmla="val 10000"/>
              </a:avLst>
            </a:prstGeom>
            <a:blipFill rotWithShape="1">
              <a:blip r:embed="rId11"/>
              <a:stretch>
                <a:fillRect/>
              </a:stretch>
            </a:blipFill>
            <a:ln w="12700" cap="flat" cmpd="sng" algn="ctr">
              <a:noFill/>
              <a:prstDash val="solid"/>
              <a:miter lim="800000"/>
            </a:ln>
            <a:effectLst>
              <a:outerShdw blurRad="149987" dist="250190" dir="8460000" algn="ctr">
                <a:srgbClr val="000000">
                  <a:alpha val="28000"/>
                </a:srgbClr>
              </a:outerShdw>
            </a:effectLst>
            <a:sp3d prstMaterial="metal">
              <a:bevelT w="88900" h="88900"/>
            </a:sp3d>
          </p:spPr>
          <p:style>
            <a:lnRef idx="2">
              <a:scrgbClr r="0" g="0" b="0"/>
            </a:lnRef>
            <a:fillRef idx="1">
              <a:scrgbClr r="0" g="0" b="0"/>
            </a:fillRef>
            <a:effectRef idx="0">
              <a:scrgbClr r="0" g="0" b="0"/>
            </a:effectRef>
            <a:fontRef idx="minor">
              <a:schemeClr val="lt1">
                <a:hueOff val="0"/>
                <a:satOff val="0"/>
                <a:lumOff val="0"/>
                <a:alphaOff val="0"/>
              </a:schemeClr>
            </a:fontRef>
          </p:style>
        </p:sp>
        <p:sp>
          <p:nvSpPr>
            <p:cNvPr id="23" name="Freeform 22"/>
            <p:cNvSpPr/>
            <p:nvPr/>
          </p:nvSpPr>
          <p:spPr>
            <a:xfrm>
              <a:off x="2011896" y="3034323"/>
              <a:ext cx="2387600" cy="2980266"/>
            </a:xfrm>
            <a:custGeom>
              <a:avLst/>
              <a:gdLst>
                <a:gd name="connsiteX0" fmla="*/ 250698 w 2387600"/>
                <a:gd name="connsiteY0" fmla="*/ 0 h 2980266"/>
                <a:gd name="connsiteX1" fmla="*/ 2136902 w 2387600"/>
                <a:gd name="connsiteY1" fmla="*/ 0 h 2980266"/>
                <a:gd name="connsiteX2" fmla="*/ 2387600 w 2387600"/>
                <a:gd name="connsiteY2" fmla="*/ 250698 h 2980266"/>
                <a:gd name="connsiteX3" fmla="*/ 2387600 w 2387600"/>
                <a:gd name="connsiteY3" fmla="*/ 2980266 h 2980266"/>
                <a:gd name="connsiteX4" fmla="*/ 2387600 w 2387600"/>
                <a:gd name="connsiteY4" fmla="*/ 2980266 h 2980266"/>
                <a:gd name="connsiteX5" fmla="*/ 0 w 2387600"/>
                <a:gd name="connsiteY5" fmla="*/ 2980266 h 2980266"/>
                <a:gd name="connsiteX6" fmla="*/ 0 w 2387600"/>
                <a:gd name="connsiteY6" fmla="*/ 2980266 h 2980266"/>
                <a:gd name="connsiteX7" fmla="*/ 0 w 2387600"/>
                <a:gd name="connsiteY7" fmla="*/ 250698 h 2980266"/>
                <a:gd name="connsiteX8" fmla="*/ 250698 w 2387600"/>
                <a:gd name="connsiteY8" fmla="*/ 0 h 298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7600" h="2980266">
                  <a:moveTo>
                    <a:pt x="2136902" y="2980266"/>
                  </a:moveTo>
                  <a:lnTo>
                    <a:pt x="250698" y="2980266"/>
                  </a:lnTo>
                  <a:cubicBezTo>
                    <a:pt x="112241" y="2980266"/>
                    <a:pt x="0" y="2868025"/>
                    <a:pt x="0" y="2729568"/>
                  </a:cubicBezTo>
                  <a:lnTo>
                    <a:pt x="0" y="0"/>
                  </a:lnTo>
                  <a:lnTo>
                    <a:pt x="0" y="0"/>
                  </a:lnTo>
                  <a:lnTo>
                    <a:pt x="2387600" y="0"/>
                  </a:lnTo>
                  <a:lnTo>
                    <a:pt x="2387600" y="0"/>
                  </a:lnTo>
                  <a:lnTo>
                    <a:pt x="2387600" y="2729568"/>
                  </a:lnTo>
                  <a:cubicBezTo>
                    <a:pt x="2387600" y="2868025"/>
                    <a:pt x="2275359" y="2980266"/>
                    <a:pt x="2136902" y="2980266"/>
                  </a:cubicBezTo>
                  <a:close/>
                </a:path>
              </a:pathLst>
            </a:custGeom>
            <a:solidFill>
              <a:srgbClr val="94C600">
                <a:hueOff val="0"/>
                <a:satOff val="0"/>
                <a:lumOff val="0"/>
                <a:alphaOff val="0"/>
              </a:srgbClr>
            </a:solidFill>
            <a:ln w="12700" cap="flat" cmpd="sng" algn="ctr">
              <a:noFill/>
              <a:prstDash val="solid"/>
              <a:miter lim="800000"/>
            </a:ln>
            <a:effectLst>
              <a:outerShdw blurRad="149987" dist="250190" dir="8460000" algn="ctr">
                <a:srgbClr val="000000">
                  <a:alpha val="28000"/>
                </a:srgbClr>
              </a:outerShdw>
            </a:effectLst>
            <a:sp3d prstMaterial="metal">
              <a:bevelT w="88900" h="88900"/>
            </a:sp3d>
          </p:spPr>
          <p:style>
            <a:lnRef idx="2">
              <a:scrgbClr r="0" g="0" b="0"/>
            </a:lnRef>
            <a:fillRef idx="1">
              <a:scrgbClr r="0" g="0" b="0"/>
            </a:fillRef>
            <a:effectRef idx="0">
              <a:scrgbClr r="0" g="0" b="0"/>
            </a:effectRef>
            <a:fontRef idx="minor">
              <a:schemeClr val="lt1"/>
            </a:fontRef>
          </p:style>
          <p:txBody>
            <a:bodyPr spcFirstLastPara="0" vert="horz" wrap="square" lIns="229891" tIns="156464" rIns="229891" bIns="229891" numCol="1" spcCol="1270" anchor="t" anchorCtr="0">
              <a:noAutofit/>
            </a:bodyPr>
            <a:lstStyle/>
            <a:p>
              <a:pPr lvl="0" algn="ctr" defTabSz="977900">
                <a:lnSpc>
                  <a:spcPct val="90000"/>
                </a:lnSpc>
                <a:spcBef>
                  <a:spcPct val="0"/>
                </a:spcBef>
                <a:spcAft>
                  <a:spcPct val="35000"/>
                </a:spcAft>
              </a:pPr>
              <a:r>
                <a:rPr lang="en-US" sz="2200" i="1" kern="1200" dirty="0" err="1" smtClean="0">
                  <a:latin typeface="Times New Roman" panose="02020603050405020304" pitchFamily="18" charset="0"/>
                  <a:cs typeface="Times New Roman" panose="02020603050405020304" pitchFamily="18" charset="0"/>
                </a:rPr>
                <a:t>Đêm</a:t>
              </a:r>
              <a:r>
                <a:rPr lang="en-US" sz="2200" i="1" kern="1200" dirty="0" smtClean="0">
                  <a:latin typeface="Times New Roman" panose="02020603050405020304" pitchFamily="18" charset="0"/>
                  <a:cs typeface="Times New Roman" panose="02020603050405020304" pitchFamily="18" charset="0"/>
                </a:rPr>
                <a:t> nay </a:t>
              </a:r>
              <a:r>
                <a:rPr lang="en-US" sz="2200" i="1" kern="1200" dirty="0" err="1" smtClean="0">
                  <a:latin typeface="Times New Roman" panose="02020603050405020304" pitchFamily="18" charset="0"/>
                  <a:cs typeface="Times New Roman" panose="02020603050405020304" pitchFamily="18" charset="0"/>
                </a:rPr>
                <a:t>Bác</a:t>
              </a:r>
              <a:r>
                <a:rPr lang="en-US" sz="2200" i="1" kern="1200" dirty="0" smtClean="0">
                  <a:latin typeface="Times New Roman" panose="02020603050405020304" pitchFamily="18" charset="0"/>
                  <a:cs typeface="Times New Roman" panose="02020603050405020304" pitchFamily="18" charset="0"/>
                </a:rPr>
                <a:t> </a:t>
              </a:r>
              <a:r>
                <a:rPr lang="en-US" sz="2200" i="1" kern="1200" dirty="0" err="1" smtClean="0">
                  <a:latin typeface="Times New Roman" panose="02020603050405020304" pitchFamily="18" charset="0"/>
                  <a:cs typeface="Times New Roman" panose="02020603050405020304" pitchFamily="18" charset="0"/>
                </a:rPr>
                <a:t>không</a:t>
              </a:r>
              <a:r>
                <a:rPr lang="en-US" sz="2200" i="1" kern="1200" dirty="0" smtClean="0">
                  <a:latin typeface="Times New Roman" panose="02020603050405020304" pitchFamily="18" charset="0"/>
                  <a:cs typeface="Times New Roman" panose="02020603050405020304" pitchFamily="18" charset="0"/>
                </a:rPr>
                <a:t> </a:t>
              </a:r>
              <a:r>
                <a:rPr lang="en-US" sz="2200" i="1" kern="1200" dirty="0" err="1" smtClean="0">
                  <a:latin typeface="Times New Roman" panose="02020603050405020304" pitchFamily="18" charset="0"/>
                  <a:cs typeface="Times New Roman" panose="02020603050405020304" pitchFamily="18" charset="0"/>
                </a:rPr>
                <a:t>ngủ</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là</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bài</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thơ</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nổi</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tiếng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nhất</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của</a:t>
              </a:r>
              <a:r>
                <a:rPr lang="en-US" sz="2200" kern="1200" dirty="0" smtClean="0">
                  <a:latin typeface="Times New Roman" panose="02020603050405020304" pitchFamily="18" charset="0"/>
                  <a:cs typeface="Times New Roman" panose="02020603050405020304" pitchFamily="18" charset="0"/>
                </a:rPr>
                <a:t> Minh </a:t>
              </a:r>
              <a:r>
                <a:rPr lang="en-US" sz="2200" kern="1200" dirty="0" err="1" smtClean="0">
                  <a:latin typeface="Times New Roman" panose="02020603050405020304" pitchFamily="18" charset="0"/>
                  <a:cs typeface="Times New Roman" panose="02020603050405020304" pitchFamily="18" charset="0"/>
                </a:rPr>
                <a:t>Huệ</a:t>
              </a:r>
              <a:r>
                <a:rPr lang="en-US" sz="2200" kern="1200" dirty="0" smtClean="0">
                  <a:latin typeface="Times New Roman" panose="02020603050405020304" pitchFamily="18" charset="0"/>
                  <a:cs typeface="Times New Roman" panose="02020603050405020304" pitchFamily="18" charset="0"/>
                </a:rPr>
                <a:t>.</a:t>
              </a:r>
              <a:endParaRPr lang="en-US" sz="2200" kern="1200" dirty="0">
                <a:solidFill>
                  <a:sysClr val="window" lastClr="FFFFFF"/>
                </a:solidFill>
                <a:latin typeface="Times New Roman" panose="02020603050405020304" pitchFamily="18" charset="0"/>
                <a:ea typeface="+mn-ea"/>
                <a:cs typeface="Times New Roman" panose="02020603050405020304" pitchFamily="18" charset="0"/>
              </a:endParaRPr>
            </a:p>
          </p:txBody>
        </p:sp>
        <p:sp>
          <p:nvSpPr>
            <p:cNvPr id="24" name="Rounded Rectangle 23"/>
            <p:cNvSpPr/>
            <p:nvPr/>
          </p:nvSpPr>
          <p:spPr>
            <a:xfrm>
              <a:off x="5117005" y="919522"/>
              <a:ext cx="2000045" cy="1788160"/>
            </a:xfrm>
            <a:prstGeom prst="roundRect">
              <a:avLst>
                <a:gd name="adj" fmla="val 10000"/>
              </a:avLst>
            </a:prstGeom>
            <a:blipFill rotWithShape="1">
              <a:blip r:embed="rId12"/>
              <a:stretch>
                <a:fillRect/>
              </a:stretch>
            </a:blipFill>
            <a:ln w="12700" cap="flat" cmpd="sng" algn="ctr">
              <a:noFill/>
              <a:prstDash val="solid"/>
              <a:miter lim="800000"/>
            </a:ln>
            <a:effectLst>
              <a:outerShdw blurRad="149987" dist="250190" dir="8460000" algn="ctr">
                <a:srgbClr val="000000">
                  <a:alpha val="28000"/>
                </a:srgbClr>
              </a:outerShdw>
            </a:effectLst>
            <a:sp3d prstMaterial="metal">
              <a:bevelT w="88900" h="88900"/>
            </a:sp3d>
          </p:spPr>
          <p:style>
            <a:lnRef idx="2">
              <a:scrgbClr r="0" g="0" b="0"/>
            </a:lnRef>
            <a:fillRef idx="1">
              <a:scrgbClr r="0" g="0" b="0"/>
            </a:fillRef>
            <a:effectRef idx="0">
              <a:scrgbClr r="0" g="0" b="0"/>
            </a:effectRef>
            <a:fontRef idx="minor">
              <a:schemeClr val="lt1">
                <a:hueOff val="0"/>
                <a:satOff val="0"/>
                <a:lumOff val="0"/>
                <a:alphaOff val="0"/>
              </a:schemeClr>
            </a:fontRef>
          </p:style>
        </p:sp>
        <p:sp>
          <p:nvSpPr>
            <p:cNvPr id="25" name="Freeform 24"/>
            <p:cNvSpPr/>
            <p:nvPr/>
          </p:nvSpPr>
          <p:spPr>
            <a:xfrm>
              <a:off x="4580408" y="3034323"/>
              <a:ext cx="2990975" cy="2980267"/>
            </a:xfrm>
            <a:custGeom>
              <a:avLst/>
              <a:gdLst>
                <a:gd name="connsiteX0" fmla="*/ 250698 w 2387600"/>
                <a:gd name="connsiteY0" fmla="*/ 0 h 2980266"/>
                <a:gd name="connsiteX1" fmla="*/ 2136902 w 2387600"/>
                <a:gd name="connsiteY1" fmla="*/ 0 h 2980266"/>
                <a:gd name="connsiteX2" fmla="*/ 2387600 w 2387600"/>
                <a:gd name="connsiteY2" fmla="*/ 250698 h 2980266"/>
                <a:gd name="connsiteX3" fmla="*/ 2387600 w 2387600"/>
                <a:gd name="connsiteY3" fmla="*/ 2980266 h 2980266"/>
                <a:gd name="connsiteX4" fmla="*/ 2387600 w 2387600"/>
                <a:gd name="connsiteY4" fmla="*/ 2980266 h 2980266"/>
                <a:gd name="connsiteX5" fmla="*/ 0 w 2387600"/>
                <a:gd name="connsiteY5" fmla="*/ 2980266 h 2980266"/>
                <a:gd name="connsiteX6" fmla="*/ 0 w 2387600"/>
                <a:gd name="connsiteY6" fmla="*/ 2980266 h 2980266"/>
                <a:gd name="connsiteX7" fmla="*/ 0 w 2387600"/>
                <a:gd name="connsiteY7" fmla="*/ 250698 h 2980266"/>
                <a:gd name="connsiteX8" fmla="*/ 250698 w 2387600"/>
                <a:gd name="connsiteY8" fmla="*/ 0 h 298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7600" h="2980266">
                  <a:moveTo>
                    <a:pt x="2136902" y="2980266"/>
                  </a:moveTo>
                  <a:lnTo>
                    <a:pt x="250698" y="2980266"/>
                  </a:lnTo>
                  <a:cubicBezTo>
                    <a:pt x="112241" y="2980266"/>
                    <a:pt x="0" y="2868025"/>
                    <a:pt x="0" y="2729568"/>
                  </a:cubicBezTo>
                  <a:lnTo>
                    <a:pt x="0" y="0"/>
                  </a:lnTo>
                  <a:lnTo>
                    <a:pt x="0" y="0"/>
                  </a:lnTo>
                  <a:lnTo>
                    <a:pt x="2387600" y="0"/>
                  </a:lnTo>
                  <a:lnTo>
                    <a:pt x="2387600" y="0"/>
                  </a:lnTo>
                  <a:lnTo>
                    <a:pt x="2387600" y="2729568"/>
                  </a:lnTo>
                  <a:cubicBezTo>
                    <a:pt x="2387600" y="2868025"/>
                    <a:pt x="2275359" y="2980266"/>
                    <a:pt x="2136902" y="2980266"/>
                  </a:cubicBezTo>
                  <a:close/>
                </a:path>
              </a:pathLst>
            </a:custGeom>
            <a:solidFill>
              <a:srgbClr val="94C600">
                <a:hueOff val="0"/>
                <a:satOff val="0"/>
                <a:lumOff val="0"/>
                <a:alphaOff val="0"/>
              </a:srgbClr>
            </a:solidFill>
            <a:ln w="12700" cap="flat" cmpd="sng" algn="ctr">
              <a:noFill/>
              <a:prstDash val="solid"/>
              <a:miter lim="800000"/>
            </a:ln>
            <a:effectLst>
              <a:outerShdw blurRad="149987" dist="250190" dir="8460000" algn="ctr">
                <a:srgbClr val="000000">
                  <a:alpha val="28000"/>
                </a:srgbClr>
              </a:outerShdw>
            </a:effectLst>
            <a:sp3d prstMaterial="metal">
              <a:bevelT w="88900" h="88900"/>
            </a:sp3d>
          </p:spPr>
          <p:style>
            <a:lnRef idx="2">
              <a:scrgbClr r="0" g="0" b="0"/>
            </a:lnRef>
            <a:fillRef idx="1">
              <a:scrgbClr r="0" g="0" b="0"/>
            </a:fillRef>
            <a:effectRef idx="0">
              <a:scrgbClr r="0" g="0" b="0"/>
            </a:effectRef>
            <a:fontRef idx="minor">
              <a:schemeClr val="lt1"/>
            </a:fontRef>
          </p:style>
          <p:txBody>
            <a:bodyPr spcFirstLastPara="0" vert="horz" wrap="square" lIns="229891" tIns="156465" rIns="229891" bIns="229891" numCol="1" spcCol="1270" anchor="t" anchorCtr="0">
              <a:noAutofit/>
            </a:bodyPr>
            <a:lstStyle/>
            <a:p>
              <a:pPr lvl="0" algn="ctr" defTabSz="977900">
                <a:lnSpc>
                  <a:spcPct val="90000"/>
                </a:lnSpc>
                <a:spcBef>
                  <a:spcPct val="0"/>
                </a:spcBef>
                <a:spcAft>
                  <a:spcPct val="35000"/>
                </a:spcAft>
              </a:pPr>
              <a:r>
                <a:rPr lang="en-US" sz="2200" kern="1200" dirty="0" err="1" smtClean="0">
                  <a:latin typeface="Times New Roman" panose="02020603050405020304" pitchFamily="18" charset="0"/>
                  <a:cs typeface="Times New Roman" panose="02020603050405020304" pitchFamily="18" charset="0"/>
                </a:rPr>
                <a:t>Bài</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thơ</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được</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gợi</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cảm</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hứng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từ</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việc</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tác</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giả</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được</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nghe</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câu</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chuyện</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có</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thật</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của</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Bác</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khi</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đi</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chiến</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dịch</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biên</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giới</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cuối</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năm</a:t>
              </a:r>
              <a:r>
                <a:rPr lang="en-US" sz="2200" kern="1200" dirty="0" smtClean="0">
                  <a:latin typeface="Times New Roman" panose="02020603050405020304" pitchFamily="18" charset="0"/>
                  <a:cs typeface="Times New Roman" panose="02020603050405020304" pitchFamily="18" charset="0"/>
                </a:rPr>
                <a:t> 1950.</a:t>
              </a:r>
              <a:endParaRPr lang="en-US" sz="2200" kern="1200" dirty="0">
                <a:solidFill>
                  <a:sysClr val="window" lastClr="FFFFFF"/>
                </a:solidFill>
                <a:latin typeface="Times New Roman" panose="02020603050405020304" pitchFamily="18" charset="0"/>
                <a:ea typeface="+mn-ea"/>
                <a:cs typeface="Times New Roman" panose="02020603050405020304" pitchFamily="18" charset="0"/>
              </a:endParaRPr>
            </a:p>
          </p:txBody>
        </p:sp>
        <p:sp>
          <p:nvSpPr>
            <p:cNvPr id="26" name="Rounded Rectangle 25"/>
            <p:cNvSpPr/>
            <p:nvPr/>
          </p:nvSpPr>
          <p:spPr>
            <a:xfrm>
              <a:off x="7981498" y="919522"/>
              <a:ext cx="1969402" cy="1788160"/>
            </a:xfrm>
            <a:prstGeom prst="roundRect">
              <a:avLst>
                <a:gd name="adj" fmla="val 10000"/>
              </a:avLst>
            </a:prstGeom>
            <a:blipFill rotWithShape="1">
              <a:blip r:embed="rId13"/>
              <a:stretch>
                <a:fillRect/>
              </a:stretch>
            </a:blipFill>
            <a:ln w="12700" cap="flat" cmpd="sng" algn="ctr">
              <a:noFill/>
              <a:prstDash val="solid"/>
              <a:miter lim="800000"/>
            </a:ln>
            <a:effectLst>
              <a:outerShdw blurRad="149987" dist="250190" dir="8460000" algn="ctr">
                <a:srgbClr val="000000">
                  <a:alpha val="28000"/>
                </a:srgbClr>
              </a:outerShdw>
            </a:effectLst>
            <a:sp3d prstMaterial="metal">
              <a:bevelT w="88900" h="88900"/>
            </a:sp3d>
          </p:spPr>
          <p:style>
            <a:lnRef idx="2">
              <a:scrgbClr r="0" g="0" b="0"/>
            </a:lnRef>
            <a:fillRef idx="1">
              <a:scrgbClr r="0" g="0" b="0"/>
            </a:fillRef>
            <a:effectRef idx="0">
              <a:scrgbClr r="0" g="0" b="0"/>
            </a:effectRef>
            <a:fontRef idx="minor">
              <a:schemeClr val="lt1">
                <a:hueOff val="0"/>
                <a:satOff val="0"/>
                <a:lumOff val="0"/>
                <a:alphaOff val="0"/>
              </a:schemeClr>
            </a:fontRef>
          </p:style>
        </p:sp>
        <p:sp>
          <p:nvSpPr>
            <p:cNvPr id="27" name="Freeform 26"/>
            <p:cNvSpPr/>
            <p:nvPr/>
          </p:nvSpPr>
          <p:spPr>
            <a:xfrm>
              <a:off x="7752295" y="3034323"/>
              <a:ext cx="2387601" cy="2980266"/>
            </a:xfrm>
            <a:custGeom>
              <a:avLst/>
              <a:gdLst>
                <a:gd name="connsiteX0" fmla="*/ 250698 w 2387600"/>
                <a:gd name="connsiteY0" fmla="*/ 0 h 2980266"/>
                <a:gd name="connsiteX1" fmla="*/ 2136902 w 2387600"/>
                <a:gd name="connsiteY1" fmla="*/ 0 h 2980266"/>
                <a:gd name="connsiteX2" fmla="*/ 2387600 w 2387600"/>
                <a:gd name="connsiteY2" fmla="*/ 250698 h 2980266"/>
                <a:gd name="connsiteX3" fmla="*/ 2387600 w 2387600"/>
                <a:gd name="connsiteY3" fmla="*/ 2980266 h 2980266"/>
                <a:gd name="connsiteX4" fmla="*/ 2387600 w 2387600"/>
                <a:gd name="connsiteY4" fmla="*/ 2980266 h 2980266"/>
                <a:gd name="connsiteX5" fmla="*/ 0 w 2387600"/>
                <a:gd name="connsiteY5" fmla="*/ 2980266 h 2980266"/>
                <a:gd name="connsiteX6" fmla="*/ 0 w 2387600"/>
                <a:gd name="connsiteY6" fmla="*/ 2980266 h 2980266"/>
                <a:gd name="connsiteX7" fmla="*/ 0 w 2387600"/>
                <a:gd name="connsiteY7" fmla="*/ 250698 h 2980266"/>
                <a:gd name="connsiteX8" fmla="*/ 250698 w 2387600"/>
                <a:gd name="connsiteY8" fmla="*/ 0 h 298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7600" h="2980266">
                  <a:moveTo>
                    <a:pt x="2136902" y="2980266"/>
                  </a:moveTo>
                  <a:lnTo>
                    <a:pt x="250698" y="2980266"/>
                  </a:lnTo>
                  <a:cubicBezTo>
                    <a:pt x="112241" y="2980266"/>
                    <a:pt x="0" y="2868025"/>
                    <a:pt x="0" y="2729568"/>
                  </a:cubicBezTo>
                  <a:lnTo>
                    <a:pt x="0" y="0"/>
                  </a:lnTo>
                  <a:lnTo>
                    <a:pt x="0" y="0"/>
                  </a:lnTo>
                  <a:lnTo>
                    <a:pt x="2387600" y="0"/>
                  </a:lnTo>
                  <a:lnTo>
                    <a:pt x="2387600" y="0"/>
                  </a:lnTo>
                  <a:lnTo>
                    <a:pt x="2387600" y="2729568"/>
                  </a:lnTo>
                  <a:cubicBezTo>
                    <a:pt x="2387600" y="2868025"/>
                    <a:pt x="2275359" y="2980266"/>
                    <a:pt x="2136902" y="2980266"/>
                  </a:cubicBezTo>
                  <a:close/>
                </a:path>
              </a:pathLst>
            </a:custGeom>
            <a:solidFill>
              <a:srgbClr val="94C600">
                <a:hueOff val="0"/>
                <a:satOff val="0"/>
                <a:lumOff val="0"/>
                <a:alphaOff val="0"/>
              </a:srgbClr>
            </a:solidFill>
            <a:ln w="12700" cap="flat" cmpd="sng" algn="ctr">
              <a:noFill/>
              <a:prstDash val="solid"/>
              <a:miter lim="800000"/>
            </a:ln>
            <a:effectLst>
              <a:outerShdw blurRad="149987" dist="250190" dir="8460000" algn="ctr">
                <a:srgbClr val="000000">
                  <a:alpha val="28000"/>
                </a:srgbClr>
              </a:outerShdw>
            </a:effectLst>
            <a:sp3d prstMaterial="metal">
              <a:bevelT w="88900" h="88900"/>
            </a:sp3d>
          </p:spPr>
          <p:style>
            <a:lnRef idx="2">
              <a:scrgbClr r="0" g="0" b="0"/>
            </a:lnRef>
            <a:fillRef idx="1">
              <a:scrgbClr r="0" g="0" b="0"/>
            </a:fillRef>
            <a:effectRef idx="0">
              <a:scrgbClr r="0" g="0" b="0"/>
            </a:effectRef>
            <a:fontRef idx="minor">
              <a:schemeClr val="lt1"/>
            </a:fontRef>
          </p:style>
          <p:txBody>
            <a:bodyPr spcFirstLastPara="0" vert="horz" wrap="square" lIns="229891" tIns="156464" rIns="229892" bIns="229891" numCol="1" spcCol="1270" anchor="t" anchorCtr="0">
              <a:noAutofit/>
            </a:bodyPr>
            <a:lstStyle/>
            <a:p>
              <a:pPr lvl="0" algn="ctr" defTabSz="977900">
                <a:lnSpc>
                  <a:spcPct val="90000"/>
                </a:lnSpc>
                <a:spcBef>
                  <a:spcPct val="0"/>
                </a:spcBef>
                <a:spcAft>
                  <a:spcPct val="35000"/>
                </a:spcAft>
              </a:pPr>
              <a:r>
                <a:rPr lang="en-US" sz="2200" kern="1200" dirty="0" err="1" smtClean="0">
                  <a:latin typeface="Times New Roman" panose="02020603050405020304" pitchFamily="18" charset="0"/>
                  <a:cs typeface="Times New Roman" panose="02020603050405020304" pitchFamily="18" charset="0"/>
                </a:rPr>
                <a:t>Khi</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sáng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tác</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bài</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thơ</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này</a:t>
              </a:r>
              <a:r>
                <a:rPr lang="en-US" sz="2200" kern="1200" dirty="0" smtClean="0">
                  <a:latin typeface="Times New Roman" panose="02020603050405020304" pitchFamily="18" charset="0"/>
                  <a:cs typeface="Times New Roman" panose="02020603050405020304" pitchFamily="18" charset="0"/>
                </a:rPr>
                <a:t>, Minh </a:t>
              </a:r>
              <a:r>
                <a:rPr lang="en-US" sz="2200" kern="1200" dirty="0" err="1" smtClean="0">
                  <a:latin typeface="Times New Roman" panose="02020603050405020304" pitchFamily="18" charset="0"/>
                  <a:cs typeface="Times New Roman" panose="02020603050405020304" pitchFamily="18" charset="0"/>
                </a:rPr>
                <a:t>Huệ</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còn</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rất</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trẻ</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rất</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gần</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với</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tuổi</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của</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anh</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đội</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viên</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trong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bài</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thơ</a:t>
              </a:r>
              <a:r>
                <a:rPr lang="en-US" sz="2200" kern="1200" dirty="0" smtClean="0">
                  <a:latin typeface="Times New Roman" panose="02020603050405020304" pitchFamily="18" charset="0"/>
                  <a:cs typeface="Times New Roman" panose="02020603050405020304" pitchFamily="18" charset="0"/>
                </a:rPr>
                <a:t>. </a:t>
              </a:r>
              <a:endParaRPr lang="en-US" sz="2200" kern="1200" dirty="0">
                <a:solidFill>
                  <a:sysClr val="window" lastClr="FFFFFF"/>
                </a:solidFill>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363662724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8508"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92100" algn="l" defTabSz="914400" rtl="0" eaLnBrk="1" fontAlgn="auto" latinLnBrk="0" hangingPunct="1">
              <a:lnSpc>
                <a:spcPct val="100000"/>
              </a:lnSpc>
              <a:spcBef>
                <a:spcPts val="60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THỰC HÀNH TIẾNG VIỆT</a:t>
            </a:r>
          </a:p>
          <a:p>
            <a:pPr marL="0" marR="0" lvl="0" indent="292100" algn="ctr" defTabSz="914400" rtl="0" eaLnBrk="1" fontAlgn="auto" latinLnBrk="0" hangingPunct="1">
              <a:lnSpc>
                <a:spcPct val="100000"/>
              </a:lnSpc>
              <a:spcBef>
                <a:spcPts val="60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Biện</a:t>
            </a: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pháp</a:t>
            </a: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tu</a:t>
            </a: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từ</a:t>
            </a: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hoán</a:t>
            </a: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dụ</a:t>
            </a:r>
            <a:endParaRPr kumimoji="0" lang="en-US" sz="2000" b="1" i="0" u="none" strike="noStrike" kern="1200" cap="none" spc="0" normalizeH="0" baseline="0" noProof="0" dirty="0">
              <a:ln>
                <a:noFill/>
              </a:ln>
              <a:solidFill>
                <a:prstClr val="white"/>
              </a:solidFill>
              <a:effectLst/>
              <a:uLnTx/>
              <a:uFillTx/>
              <a:latin typeface="Segoe Script" panose="030B0504020000000003" pitchFamily="66"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4069612" y="923822"/>
            <a:ext cx="4052776" cy="483017"/>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60400" y="1224235"/>
            <a:ext cx="10833100" cy="661207"/>
          </a:xfrm>
          <a:prstGeom prst="rect">
            <a:avLst/>
          </a:prstGeom>
        </p:spPr>
        <p:txBody>
          <a:bodyP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mn-cs"/>
              </a:rPr>
              <a:t>2. So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Arial" panose="020B0604020202020204" pitchFamily="34" charset="0"/>
                <a:cs typeface="+mn-cs"/>
              </a:rPr>
              <a:t>sánh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Arial" panose="020B0604020202020204" pitchFamily="34" charset="0"/>
                <a:cs typeface="+mn-cs"/>
              </a:rPr>
              <a:t>ẩn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Arial" panose="020B0604020202020204" pitchFamily="34" charset="0"/>
                <a:cs typeface="+mn-cs"/>
              </a:rPr>
              <a:t>dụ</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Arial" panose="020B0604020202020204" pitchFamily="34" charset="0"/>
                <a:cs typeface="+mn-cs"/>
              </a:rPr>
              <a:t>và</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Arial" panose="020B0604020202020204" pitchFamily="34" charset="0"/>
                <a:cs typeface="+mn-cs"/>
              </a:rPr>
              <a:t>hoán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Arial" panose="020B0604020202020204" pitchFamily="34" charset="0"/>
                <a:cs typeface="+mn-cs"/>
              </a:rPr>
              <a:t>dụ</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657686" y="2310191"/>
            <a:ext cx="10833100" cy="3539430"/>
          </a:xfrm>
          <a:prstGeom prst="rect">
            <a:avLst/>
          </a:prstGeom>
        </p:spPr>
        <p:txBody>
          <a:bodyPr>
            <a:spAutoFit/>
          </a:bodyPr>
          <a:lstStyle/>
          <a:p>
            <a:pPr marL="457200" lvl="0" indent="-457200">
              <a:spcAft>
                <a:spcPts val="0"/>
              </a:spcAft>
              <a:buSzPts val="1000"/>
              <a:buFont typeface="Wingdings" panose="05000000000000000000" pitchFamily="2" charset="2"/>
              <a:buChar char="v"/>
              <a:tabLst>
                <a:tab pos="457200" algn="l"/>
              </a:tabLst>
            </a:pPr>
            <a:r>
              <a:rPr lang="en-US" sz="2800" dirty="0" err="1">
                <a:solidFill>
                  <a:srgbClr val="000000"/>
                </a:solidFill>
                <a:latin typeface="Times New Roman" panose="02020603050405020304" pitchFamily="18" charset="0"/>
                <a:ea typeface="Times New Roman" panose="02020603050405020304" pitchFamily="18" charset="0"/>
              </a:rPr>
              <a:t>Hoán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dụ</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dựa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vào</a:t>
            </a:r>
            <a:r>
              <a:rPr lang="en-US" sz="2800"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sự</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liên</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tưởng</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tương</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cận</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smtClean="0">
                <a:solidFill>
                  <a:srgbClr val="000000"/>
                </a:solidFill>
                <a:latin typeface="Times New Roman" panose="02020603050405020304" pitchFamily="18" charset="0"/>
                <a:ea typeface="Times New Roman" panose="02020603050405020304" pitchFamily="18" charset="0"/>
              </a:rPr>
              <a:t>(</a:t>
            </a:r>
            <a:r>
              <a:rPr lang="en-US" sz="2800" b="1" i="1" dirty="0" err="1" smtClean="0">
                <a:solidFill>
                  <a:srgbClr val="000000"/>
                </a:solidFill>
                <a:latin typeface="Times New Roman" panose="02020603050405020304" pitchFamily="18" charset="0"/>
                <a:ea typeface="Times New Roman" panose="02020603050405020304" pitchFamily="18" charset="0"/>
              </a:rPr>
              <a:t>gẫn</a:t>
            </a:r>
            <a:r>
              <a:rPr lang="en-US" sz="2800" b="1" i="1" dirty="0" smtClean="0">
                <a:solidFill>
                  <a:srgbClr val="000000"/>
                </a:solidFill>
                <a:latin typeface="Times New Roman" panose="02020603050405020304" pitchFamily="18" charset="0"/>
                <a:ea typeface="Times New Roman" panose="02020603050405020304" pitchFamily="18" charset="0"/>
              </a:rPr>
              <a:t> </a:t>
            </a:r>
            <a:r>
              <a:rPr lang="en-US" sz="2800" b="1" i="1" dirty="0" err="1" smtClean="0">
                <a:solidFill>
                  <a:srgbClr val="000000"/>
                </a:solidFill>
                <a:latin typeface="Times New Roman" panose="02020603050405020304" pitchFamily="18" charset="0"/>
                <a:ea typeface="Times New Roman" panose="02020603050405020304" pitchFamily="18" charset="0"/>
              </a:rPr>
              <a:t>gũi</a:t>
            </a:r>
            <a:r>
              <a:rPr lang="en-US" sz="2800" b="1" i="1" dirty="0" smtClean="0">
                <a:solidFill>
                  <a:srgbClr val="000000"/>
                </a:solidFill>
                <a:latin typeface="Times New Roman" panose="02020603050405020304" pitchFamily="18" charset="0"/>
                <a:ea typeface="Times New Roman" panose="02020603050405020304" pitchFamily="18" charset="0"/>
              </a:rPr>
              <a: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giữa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đối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tượng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tức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ảnh</a:t>
            </a:r>
            <a:r>
              <a:rPr lang="en-US" sz="2800" dirty="0">
                <a:solidFill>
                  <a:srgbClr val="000000"/>
                </a:solidFill>
                <a:latin typeface="Times New Roman" panose="02020603050405020304" pitchFamily="18" charset="0"/>
                <a:ea typeface="Times New Roman" panose="02020603050405020304" pitchFamily="18" charset="0"/>
              </a:rPr>
              <a:t> A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B có </a:t>
            </a:r>
            <a:r>
              <a:rPr lang="en-US" sz="2800" dirty="0" err="1">
                <a:solidFill>
                  <a:srgbClr val="000000"/>
                </a:solidFill>
                <a:latin typeface="Times New Roman" panose="02020603050405020304" pitchFamily="18" charset="0"/>
                <a:ea typeface="Times New Roman" panose="02020603050405020304" pitchFamily="18" charset="0"/>
              </a:rPr>
              <a:t>liên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quan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đến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nhau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Mối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quan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hệ</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giữa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mới</a:t>
            </a:r>
            <a:r>
              <a:rPr lang="en-US" sz="2800" dirty="0">
                <a:solidFill>
                  <a:srgbClr val="000000"/>
                </a:solidFill>
                <a:latin typeface="Times New Roman" panose="02020603050405020304" pitchFamily="18" charset="0"/>
                <a:ea typeface="Times New Roman" panose="02020603050405020304" pitchFamily="18" charset="0"/>
              </a:rPr>
              <a:t> (A)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cũ</a:t>
            </a:r>
            <a:r>
              <a:rPr lang="en-US" sz="2800" dirty="0">
                <a:solidFill>
                  <a:srgbClr val="000000"/>
                </a:solidFill>
                <a:latin typeface="Times New Roman" panose="02020603050405020304" pitchFamily="18" charset="0"/>
                <a:ea typeface="Times New Roman" panose="02020603050405020304" pitchFamily="18" charset="0"/>
              </a:rPr>
              <a:t> (B)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mối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quan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hệ</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gần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kề</a:t>
            </a:r>
            <a:endParaRPr lang="en-US" sz="2800" dirty="0">
              <a:solidFill>
                <a:srgbClr val="000000"/>
              </a:solidFill>
              <a:latin typeface="Times New Roman" panose="02020603050405020304" pitchFamily="18" charset="0"/>
              <a:ea typeface="Times New Roman" panose="02020603050405020304" pitchFamily="18" charset="0"/>
            </a:endParaRPr>
          </a:p>
          <a:p>
            <a:r>
              <a:rPr lang="vi-VN" sz="2800" dirty="0">
                <a:solidFill>
                  <a:srgbClr val="000000"/>
                </a:solidFill>
                <a:latin typeface="Times New Roman" panose="02020603050405020304" pitchFamily="18" charset="0"/>
                <a:ea typeface="Times New Roman" panose="02020603050405020304" pitchFamily="18" charset="0"/>
              </a:rPr>
              <a:t>Ví dụ :</a:t>
            </a:r>
            <a:endParaRPr lang="en-US" sz="2800" dirty="0">
              <a:latin typeface="Times New Roman" panose="02020603050405020304" pitchFamily="18" charset="0"/>
              <a:ea typeface="Times New Roman" panose="02020603050405020304" pitchFamily="18" charset="0"/>
            </a:endParaRPr>
          </a:p>
          <a:p>
            <a:pPr algn="ctr"/>
            <a:r>
              <a:rPr lang="vi-VN" sz="2800" i="1" dirty="0">
                <a:solidFill>
                  <a:srgbClr val="000000"/>
                </a:solidFill>
                <a:latin typeface="Times New Roman" panose="02020603050405020304" pitchFamily="18" charset="0"/>
                <a:ea typeface="Times New Roman" panose="02020603050405020304" pitchFamily="18" charset="0"/>
              </a:rPr>
              <a:t>Áo chàm đưa buổi phân li</a:t>
            </a:r>
            <a:endParaRPr lang="en-US" sz="2800" dirty="0">
              <a:latin typeface="Times New Roman" panose="02020603050405020304" pitchFamily="18" charset="0"/>
              <a:ea typeface="Times New Roman" panose="02020603050405020304" pitchFamily="18" charset="0"/>
            </a:endParaRPr>
          </a:p>
          <a:p>
            <a:pPr algn="ctr"/>
            <a:r>
              <a:rPr lang="vi-VN" sz="2800" i="1" dirty="0">
                <a:solidFill>
                  <a:srgbClr val="000000"/>
                </a:solidFill>
                <a:latin typeface="Times New Roman" panose="02020603050405020304" pitchFamily="18" charset="0"/>
                <a:ea typeface="Times New Roman" panose="02020603050405020304" pitchFamily="18" charset="0"/>
              </a:rPr>
              <a:t>Cầm tay nhau biết nói gì hôm nay.</a:t>
            </a:r>
            <a:endParaRPr lang="en-US" sz="2800" dirty="0">
              <a:latin typeface="Times New Roman" panose="02020603050405020304" pitchFamily="18" charset="0"/>
              <a:ea typeface="Times New Roman" panose="02020603050405020304" pitchFamily="18" charset="0"/>
            </a:endParaRPr>
          </a:p>
          <a:p>
            <a:r>
              <a:rPr lang="vi-VN" sz="2800" i="1" dirty="0">
                <a:solidFill>
                  <a:srgbClr val="000000"/>
                </a:solidFill>
                <a:latin typeface="Times New Roman" panose="02020603050405020304" pitchFamily="18" charset="0"/>
                <a:ea typeface="Times New Roman" panose="02020603050405020304" pitchFamily="18" charset="0"/>
              </a:rPr>
              <a:t>Áo chàm là chiếc áo của người dân vùng Việt Bắc thường mặc hàng ngày, vì vậy khiến ta liên tưởng đến đồng bào sinh sống ở Việt Bắc</a:t>
            </a:r>
            <a:endParaRPr lang="en-US" sz="2800" dirty="0">
              <a:effectLst/>
              <a:latin typeface="Times New Roman" panose="02020603050405020304" pitchFamily="18" charset="0"/>
              <a:ea typeface="Times New Roman" panose="02020603050405020304" pitchFamily="18" charset="0"/>
            </a:endParaRPr>
          </a:p>
        </p:txBody>
      </p:sp>
      <p:sp>
        <p:nvSpPr>
          <p:cNvPr id="6" name="Rectangle 5"/>
          <p:cNvSpPr/>
          <p:nvPr/>
        </p:nvSpPr>
        <p:spPr>
          <a:xfrm>
            <a:off x="657686" y="1844410"/>
            <a:ext cx="2191626" cy="523220"/>
          </a:xfrm>
          <a:prstGeom prst="rect">
            <a:avLst/>
          </a:prstGeom>
        </p:spPr>
        <p:txBody>
          <a:bodyPr wrap="none">
            <a:spAutoFit/>
          </a:bodyPr>
          <a:lstStyle/>
          <a:p>
            <a:r>
              <a:rPr lang="vi-VN" sz="2800" b="1" i="1" dirty="0">
                <a:solidFill>
                  <a:prstClr val="black"/>
                </a:solidFill>
                <a:latin typeface="Times New Roman" panose="02020603050405020304" pitchFamily="18" charset="0"/>
                <a:ea typeface="Times New Roman" panose="02020603050405020304" pitchFamily="18" charset="0"/>
              </a:rPr>
              <a:t>b. Khác nhau</a:t>
            </a:r>
            <a:endParaRPr lang="en-US" sz="2800" dirty="0"/>
          </a:p>
        </p:txBody>
      </p:sp>
    </p:spTree>
    <p:extLst>
      <p:ext uri="{BB962C8B-B14F-4D97-AF65-F5344CB8AC3E}">
        <p14:creationId xmlns:p14="http://schemas.microsoft.com/office/powerpoint/2010/main" val="997632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Effect transition="in" filter="fade">
                                      <p:cBhvr>
                                        <p:cTn id="26" dur="1000"/>
                                        <p:tgtEl>
                                          <p:spTgt spid="2">
                                            <p:txEl>
                                              <p:pRg st="3" end="3"/>
                                            </p:txEl>
                                          </p:spTgt>
                                        </p:tgtEl>
                                      </p:cBhvr>
                                    </p:animEffect>
                                    <p:anim calcmode="lin" valueType="num">
                                      <p:cBhvr>
                                        <p:cTn id="27"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
                                            <p:txEl>
                                              <p:pRg st="4" end="4"/>
                                            </p:txEl>
                                          </p:spTgt>
                                        </p:tgtEl>
                                        <p:attrNameLst>
                                          <p:attrName>style.visibility</p:attrName>
                                        </p:attrNameLst>
                                      </p:cBhvr>
                                      <p:to>
                                        <p:strVal val="visible"/>
                                      </p:to>
                                    </p:set>
                                    <p:animEffect transition="in" filter="fade">
                                      <p:cBhvr>
                                        <p:cTn id="33" dur="1000"/>
                                        <p:tgtEl>
                                          <p:spTgt spid="2">
                                            <p:txEl>
                                              <p:pRg st="4" end="4"/>
                                            </p:txEl>
                                          </p:spTgt>
                                        </p:tgtEl>
                                      </p:cBhvr>
                                    </p:animEffect>
                                    <p:anim calcmode="lin" valueType="num">
                                      <p:cBhvr>
                                        <p:cTn id="34"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8508"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92100" algn="l" defTabSz="914400" rtl="0" eaLnBrk="1" fontAlgn="auto" latinLnBrk="0" hangingPunct="1">
              <a:lnSpc>
                <a:spcPct val="100000"/>
              </a:lnSpc>
              <a:spcBef>
                <a:spcPts val="60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THỰC HÀNH TIẾNG VIỆT</a:t>
            </a:r>
          </a:p>
          <a:p>
            <a:pPr marL="0" marR="0" lvl="0" indent="292100" algn="ctr" defTabSz="914400" rtl="0" eaLnBrk="1" fontAlgn="auto" latinLnBrk="0" hangingPunct="1">
              <a:lnSpc>
                <a:spcPct val="100000"/>
              </a:lnSpc>
              <a:spcBef>
                <a:spcPts val="60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Biện</a:t>
            </a: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pháp</a:t>
            </a: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tu</a:t>
            </a: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từ</a:t>
            </a: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hoán</a:t>
            </a: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dụ</a:t>
            </a:r>
            <a:endParaRPr kumimoji="0" lang="en-US" sz="2000" b="1" i="0" u="none" strike="noStrike" kern="1200" cap="none" spc="0" normalizeH="0" baseline="0" noProof="0" dirty="0">
              <a:ln>
                <a:noFill/>
              </a:ln>
              <a:solidFill>
                <a:prstClr val="white"/>
              </a:solidFill>
              <a:effectLst/>
              <a:uLnTx/>
              <a:uFillTx/>
              <a:latin typeface="Segoe Script" panose="030B0504020000000003" pitchFamily="66"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390471" y="894783"/>
            <a:ext cx="3423758" cy="587853"/>
          </a:xfrm>
          <a:prstGeom prst="rect">
            <a:avLst/>
          </a:prstGeom>
        </p:spPr>
        <p:txBody>
          <a:bodyPr wrap="none">
            <a:spAutoFit/>
          </a:bodyPr>
          <a:lstStyle/>
          <a:p>
            <a:pPr algn="ctr">
              <a:lnSpc>
                <a:spcPct val="115000"/>
              </a:lnSpc>
              <a:spcAft>
                <a:spcPts val="0"/>
              </a:spcAft>
              <a:tabLst>
                <a:tab pos="2110105" algn="l"/>
              </a:tabLst>
            </a:pPr>
            <a:r>
              <a:rPr lang="pt-BR" sz="2800" b="1" dirty="0">
                <a:solidFill>
                  <a:srgbClr val="7030A0"/>
                </a:solidFill>
                <a:latin typeface="Times New Roman" panose="02020603050405020304" pitchFamily="18" charset="0"/>
                <a:ea typeface="MS Mincho"/>
              </a:rPr>
              <a:t>Thực hành tiếng Việt</a:t>
            </a:r>
            <a:endParaRPr lang="en-US" sz="2800" dirty="0">
              <a:effectLst/>
              <a:latin typeface="Times New Roman" panose="02020603050405020304" pitchFamily="18" charset="0"/>
              <a:ea typeface="Times New Roman" panose="02020603050405020304" pitchFamily="18" charset="0"/>
            </a:endParaRPr>
          </a:p>
        </p:txBody>
      </p:sp>
      <p:sp>
        <p:nvSpPr>
          <p:cNvPr id="9" name="Rectangle 8"/>
          <p:cNvSpPr/>
          <p:nvPr/>
        </p:nvSpPr>
        <p:spPr>
          <a:xfrm>
            <a:off x="685800" y="1298517"/>
            <a:ext cx="2236510" cy="548099"/>
          </a:xfrm>
          <a:prstGeom prst="rect">
            <a:avLst/>
          </a:prstGeom>
        </p:spPr>
        <p:txBody>
          <a:bodyPr wrap="none">
            <a:spAutoFit/>
          </a:bodyPr>
          <a:lstStyle/>
          <a:p>
            <a:pPr>
              <a:lnSpc>
                <a:spcPct val="115000"/>
              </a:lnSpc>
              <a:spcAft>
                <a:spcPts val="0"/>
              </a:spcAft>
              <a:tabLst>
                <a:tab pos="1386840" algn="l"/>
              </a:tabLst>
            </a:pPr>
            <a:r>
              <a:rPr lang="en-US" sz="2800" b="1" dirty="0" err="1">
                <a:latin typeface="Times New Roman" panose="02020603050405020304" pitchFamily="18" charset="0"/>
                <a:ea typeface="Times New Roman" panose="02020603050405020304" pitchFamily="18" charset="0"/>
              </a:rPr>
              <a:t>II.Thực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hành</a:t>
            </a:r>
            <a:endParaRPr lang="en-US" sz="2800" dirty="0">
              <a:effectLst/>
              <a:latin typeface="Times New Roman" panose="02020603050405020304" pitchFamily="18" charset="0"/>
              <a:ea typeface="Times New Roman" panose="02020603050405020304" pitchFamily="18" charset="0"/>
            </a:endParaRPr>
          </a:p>
        </p:txBody>
      </p:sp>
      <p:pic>
        <p:nvPicPr>
          <p:cNvPr id="18" name="Picture 17"/>
          <p:cNvPicPr>
            <a:picLocks noChangeAspect="1"/>
          </p:cNvPicPr>
          <p:nvPr/>
        </p:nvPicPr>
        <p:blipFill>
          <a:blip r:embed="rId11"/>
          <a:stretch>
            <a:fillRect/>
          </a:stretch>
        </p:blipFill>
        <p:spPr>
          <a:xfrm>
            <a:off x="1705263" y="1898231"/>
            <a:ext cx="8794174" cy="4620555"/>
          </a:xfrm>
          <a:prstGeom prst="rect">
            <a:avLst/>
          </a:prstGeom>
        </p:spPr>
      </p:pic>
      <p:sp>
        <p:nvSpPr>
          <p:cNvPr id="19" name="Rectangle 18"/>
          <p:cNvSpPr/>
          <p:nvPr/>
        </p:nvSpPr>
        <p:spPr>
          <a:xfrm>
            <a:off x="3989806" y="2902433"/>
            <a:ext cx="4766229" cy="3046988"/>
          </a:xfrm>
          <a:prstGeom prst="rect">
            <a:avLst/>
          </a:prstGeom>
        </p:spPr>
        <p:txBody>
          <a:bodyPr wrap="square">
            <a:spAutoFit/>
          </a:bodyPr>
          <a:lstStyle/>
          <a:p>
            <a:r>
              <a:rPr lang="en-US" sz="2400" b="1" u="sng" dirty="0" err="1">
                <a:solidFill>
                  <a:srgbClr val="0D0D0D"/>
                </a:solidFill>
                <a:latin typeface="Times New Roman" panose="02020603050405020304" pitchFamily="18" charset="0"/>
                <a:ea typeface="Times New Roman" panose="02020603050405020304" pitchFamily="18" charset="0"/>
              </a:rPr>
              <a:t>Bài</a:t>
            </a:r>
            <a:r>
              <a:rPr lang="en-US" sz="2400" b="1" u="sng" dirty="0">
                <a:solidFill>
                  <a:srgbClr val="0D0D0D"/>
                </a:solidFill>
                <a:latin typeface="Times New Roman" panose="02020603050405020304" pitchFamily="18" charset="0"/>
                <a:ea typeface="Times New Roman" panose="02020603050405020304" pitchFamily="18" charset="0"/>
              </a:rPr>
              <a:t> </a:t>
            </a:r>
            <a:r>
              <a:rPr lang="en-US" sz="2400" b="1" u="sng" dirty="0" err="1">
                <a:solidFill>
                  <a:srgbClr val="0D0D0D"/>
                </a:solidFill>
                <a:latin typeface="Times New Roman" panose="02020603050405020304" pitchFamily="18" charset="0"/>
                <a:ea typeface="Times New Roman" panose="02020603050405020304" pitchFamily="18" charset="0"/>
              </a:rPr>
              <a:t>tập</a:t>
            </a:r>
            <a:r>
              <a:rPr lang="en-US" sz="2400" b="1" u="sng" dirty="0">
                <a:solidFill>
                  <a:srgbClr val="0D0D0D"/>
                </a:solidFill>
                <a:latin typeface="Times New Roman" panose="02020603050405020304" pitchFamily="18" charset="0"/>
                <a:ea typeface="Times New Roman" panose="02020603050405020304" pitchFamily="18" charset="0"/>
              </a:rPr>
              <a:t> 1:</a:t>
            </a:r>
            <a:r>
              <a:rPr lang="en-US" sz="2400" b="1" dirty="0">
                <a:solidFill>
                  <a:srgbClr val="0D0D0D"/>
                </a:solidFill>
                <a:latin typeface="Times New Roman" panose="02020603050405020304" pitchFamily="18" charset="0"/>
                <a:ea typeface="Times New Roman" panose="02020603050405020304" pitchFamily="18" charset="0"/>
              </a:rPr>
              <a:t> </a:t>
            </a:r>
            <a:r>
              <a:rPr lang="vi-VN" sz="2400" b="1" dirty="0">
                <a:solidFill>
                  <a:srgbClr val="0D0D0D"/>
                </a:solidFill>
                <a:latin typeface="Times New Roman" panose="02020603050405020304" pitchFamily="18" charset="0"/>
                <a:ea typeface="Times New Roman" panose="02020603050405020304" pitchFamily="18" charset="0"/>
              </a:rPr>
              <a:t>Tìm các từ được viết hoa trong hai bài thơ </a:t>
            </a:r>
            <a:r>
              <a:rPr lang="vi-VN" sz="2400" b="1" i="1" dirty="0">
                <a:solidFill>
                  <a:srgbClr val="0D0D0D"/>
                </a:solidFill>
                <a:latin typeface="Times New Roman" panose="02020603050405020304" pitchFamily="18" charset="0"/>
                <a:ea typeface="Times New Roman" panose="02020603050405020304" pitchFamily="18" charset="0"/>
              </a:rPr>
              <a:t>Đêm nay Bác không ngủ</a:t>
            </a:r>
            <a:r>
              <a:rPr lang="vi-VN" sz="2400" b="1" dirty="0">
                <a:solidFill>
                  <a:srgbClr val="0D0D0D"/>
                </a:solidFill>
                <a:latin typeface="Times New Roman" panose="02020603050405020304" pitchFamily="18" charset="0"/>
                <a:ea typeface="Times New Roman" panose="02020603050405020304" pitchFamily="18" charset="0"/>
              </a:rPr>
              <a:t> của Minh Huệ và </a:t>
            </a:r>
            <a:r>
              <a:rPr lang="vi-VN" sz="2400" b="1" i="1" dirty="0">
                <a:solidFill>
                  <a:srgbClr val="0D0D0D"/>
                </a:solidFill>
                <a:latin typeface="Times New Roman" panose="02020603050405020304" pitchFamily="18" charset="0"/>
                <a:ea typeface="Times New Roman" panose="02020603050405020304" pitchFamily="18" charset="0"/>
              </a:rPr>
              <a:t>Lượm </a:t>
            </a:r>
            <a:r>
              <a:rPr lang="vi-VN" sz="2400" b="1" dirty="0">
                <a:solidFill>
                  <a:srgbClr val="0D0D0D"/>
                </a:solidFill>
                <a:latin typeface="Times New Roman" panose="02020603050405020304" pitchFamily="18" charset="0"/>
                <a:ea typeface="Times New Roman" panose="02020603050405020304" pitchFamily="18" charset="0"/>
              </a:rPr>
              <a:t>của Tổ Hữu. Xếp các từ được viết hoa vào hai nhóm:</a:t>
            </a:r>
            <a:endParaRPr lang="en-US" sz="2400" dirty="0">
              <a:latin typeface="Times New Roman" panose="02020603050405020304" pitchFamily="18" charset="0"/>
              <a:ea typeface="Times New Roman" panose="02020603050405020304" pitchFamily="18" charset="0"/>
            </a:endParaRPr>
          </a:p>
          <a:p>
            <a:r>
              <a:rPr lang="vi-VN" sz="2400" dirty="0">
                <a:solidFill>
                  <a:srgbClr val="0D0D0D"/>
                </a:solidFill>
                <a:latin typeface="Times New Roman" panose="02020603050405020304" pitchFamily="18" charset="0"/>
                <a:ea typeface="Times New Roman" panose="02020603050405020304" pitchFamily="18" charset="0"/>
              </a:rPr>
              <a:t>a) Viết hoa tên riêng.</a:t>
            </a:r>
            <a:endParaRPr lang="en-US" sz="2400" dirty="0">
              <a:latin typeface="Times New Roman" panose="02020603050405020304" pitchFamily="18" charset="0"/>
              <a:ea typeface="Times New Roman" panose="02020603050405020304" pitchFamily="18" charset="0"/>
            </a:endParaRPr>
          </a:p>
          <a:p>
            <a:r>
              <a:rPr lang="vi-VN" sz="2400" dirty="0">
                <a:solidFill>
                  <a:srgbClr val="0D0D0D"/>
                </a:solidFill>
                <a:latin typeface="Times New Roman" panose="02020603050405020304" pitchFamily="18" charset="0"/>
                <a:ea typeface="Times New Roman" panose="02020603050405020304" pitchFamily="18" charset="0"/>
              </a:rPr>
              <a:t>b) Viết hoa tu từ (viết hoa để thế hiện sự kính trọng).</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6275834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8508"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92100" algn="l" defTabSz="914400" rtl="0" eaLnBrk="1" fontAlgn="auto" latinLnBrk="0" hangingPunct="1">
              <a:lnSpc>
                <a:spcPct val="100000"/>
              </a:lnSpc>
              <a:spcBef>
                <a:spcPts val="60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THỰC HÀNH TIẾNG VIỆT</a:t>
            </a:r>
          </a:p>
          <a:p>
            <a:pPr marL="0" marR="0" lvl="0" indent="292100" algn="ctr" defTabSz="914400" rtl="0" eaLnBrk="1" fontAlgn="auto" latinLnBrk="0" hangingPunct="1">
              <a:lnSpc>
                <a:spcPct val="100000"/>
              </a:lnSpc>
              <a:spcBef>
                <a:spcPts val="60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Biện</a:t>
            </a: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pháp</a:t>
            </a: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tu</a:t>
            </a: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từ</a:t>
            </a: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hoán</a:t>
            </a: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dụ</a:t>
            </a:r>
            <a:endParaRPr kumimoji="0" lang="en-US" sz="2000" b="1" i="0" u="none" strike="noStrike" kern="1200" cap="none" spc="0" normalizeH="0" baseline="0" noProof="0" dirty="0">
              <a:ln>
                <a:noFill/>
              </a:ln>
              <a:solidFill>
                <a:prstClr val="white"/>
              </a:solidFill>
              <a:effectLst/>
              <a:uLnTx/>
              <a:uFillTx/>
              <a:latin typeface="Segoe Script" panose="030B0504020000000003" pitchFamily="66"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390471" y="894783"/>
            <a:ext cx="3423758" cy="587853"/>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685800" y="1298517"/>
            <a:ext cx="2236510" cy="548099"/>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II.Thực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hành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685800" y="1846616"/>
            <a:ext cx="10833100" cy="3785652"/>
          </a:xfrm>
          <a:prstGeom prst="rect">
            <a:avLst/>
          </a:prstGeom>
        </p:spPr>
        <p:txBody>
          <a:bodyPr>
            <a:spAutoFit/>
          </a:bodyPr>
          <a:lstStyle/>
          <a:p>
            <a:pPr>
              <a:lnSpc>
                <a:spcPct val="150000"/>
              </a:lnSpc>
              <a:spcAft>
                <a:spcPts val="0"/>
              </a:spcAft>
              <a:tabLst>
                <a:tab pos="1386840" algn="l"/>
              </a:tabLst>
            </a:pPr>
            <a:r>
              <a:rPr lang="en-US" sz="3200" b="1" dirty="0">
                <a:solidFill>
                  <a:srgbClr val="0070C0"/>
                </a:solidFill>
                <a:latin typeface="Times New Roman" panose="02020603050405020304" pitchFamily="18" charset="0"/>
                <a:ea typeface="Times New Roman" panose="02020603050405020304" pitchFamily="18" charset="0"/>
              </a:rPr>
              <a:t>1. </a:t>
            </a:r>
            <a:r>
              <a:rPr lang="en-US" sz="3200" b="1" dirty="0" err="1">
                <a:solidFill>
                  <a:srgbClr val="0070C0"/>
                </a:solidFill>
                <a:latin typeface="Times New Roman" panose="02020603050405020304" pitchFamily="18" charset="0"/>
                <a:ea typeface="Times New Roman" panose="02020603050405020304" pitchFamily="18" charset="0"/>
              </a:rPr>
              <a:t>Bài</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tập</a:t>
            </a:r>
            <a:r>
              <a:rPr lang="en-US" sz="3200" b="1" dirty="0">
                <a:solidFill>
                  <a:srgbClr val="0070C0"/>
                </a:solidFill>
                <a:latin typeface="Times New Roman" panose="02020603050405020304" pitchFamily="18" charset="0"/>
                <a:ea typeface="Times New Roman" panose="02020603050405020304" pitchFamily="18" charset="0"/>
              </a:rPr>
              <a:t> 1</a:t>
            </a:r>
            <a:endParaRPr lang="en-US" sz="3200" dirty="0">
              <a:latin typeface="Times New Roman" panose="02020603050405020304" pitchFamily="18" charset="0"/>
              <a:ea typeface="Times New Roman" panose="02020603050405020304" pitchFamily="18" charset="0"/>
            </a:endParaRPr>
          </a:p>
          <a:p>
            <a:pPr marL="91440" marR="182880">
              <a:lnSpc>
                <a:spcPct val="150000"/>
              </a:lnSpc>
              <a:spcAft>
                <a:spcPts val="0"/>
              </a:spcAft>
            </a:pPr>
            <a:r>
              <a:rPr lang="en-US" sz="3200" dirty="0">
                <a:latin typeface="Times New Roman" panose="02020603050405020304" pitchFamily="18" charset="0"/>
                <a:ea typeface="Times New Roman" panose="02020603050405020304" pitchFamily="18" charset="0"/>
              </a:rPr>
              <a:t>a) </a:t>
            </a:r>
            <a:r>
              <a:rPr lang="en-US" sz="3200" dirty="0" err="1" smtClean="0">
                <a:latin typeface="Times New Roman" panose="02020603050405020304" pitchFamily="18" charset="0"/>
                <a:ea typeface="Times New Roman" panose="02020603050405020304" pitchFamily="18" charset="0"/>
              </a:rPr>
              <a:t>Viết</a:t>
            </a:r>
            <a:r>
              <a:rPr lang="en-US" sz="3200" dirty="0" smtClean="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hoa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tên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riêng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Hồ</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Chí</a:t>
            </a:r>
            <a:r>
              <a:rPr lang="en-US" sz="3200" dirty="0">
                <a:latin typeface="Times New Roman" panose="02020603050405020304" pitchFamily="18" charset="0"/>
                <a:ea typeface="Times New Roman" panose="02020603050405020304" pitchFamily="18" charset="0"/>
              </a:rPr>
              <a:t> Minh, </a:t>
            </a:r>
            <a:r>
              <a:rPr lang="en-US" sz="3200" dirty="0" err="1">
                <a:latin typeface="Times New Roman" panose="02020603050405020304" pitchFamily="18" charset="0"/>
                <a:ea typeface="Times New Roman" panose="02020603050405020304" pitchFamily="18" charset="0"/>
              </a:rPr>
              <a:t>Huế</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Nội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Hàng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Bè</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Mang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Cá</a:t>
            </a:r>
            <a:endParaRPr lang="en-US" sz="3200" dirty="0">
              <a:latin typeface="Times New Roman" panose="02020603050405020304" pitchFamily="18" charset="0"/>
              <a:ea typeface="Times New Roman" panose="02020603050405020304" pitchFamily="18" charset="0"/>
            </a:endParaRPr>
          </a:p>
          <a:p>
            <a:pPr marL="91440" marR="182880">
              <a:lnSpc>
                <a:spcPct val="150000"/>
              </a:lnSpc>
              <a:spcAft>
                <a:spcPts val="0"/>
              </a:spcAft>
            </a:pPr>
            <a:r>
              <a:rPr lang="en-US" sz="3200" dirty="0">
                <a:latin typeface="Times New Roman" panose="02020603050405020304" pitchFamily="18" charset="0"/>
                <a:ea typeface="Times New Roman" panose="02020603050405020304" pitchFamily="18" charset="0"/>
              </a:rPr>
              <a:t>b) </a:t>
            </a:r>
            <a:r>
              <a:rPr lang="en-US" sz="3200" dirty="0" err="1">
                <a:latin typeface="Times New Roman" panose="02020603050405020304" pitchFamily="18" charset="0"/>
                <a:ea typeface="Times New Roman" panose="02020603050405020304" pitchFamily="18" charset="0"/>
              </a:rPr>
              <a:t>Viết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hoa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từ</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viết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hoa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để</a:t>
            </a:r>
            <a:r>
              <a:rPr lang="en-US" sz="3200" dirty="0">
                <a:latin typeface="Times New Roman" panose="02020603050405020304" pitchFamily="18" charset="0"/>
                <a:ea typeface="Times New Roman" panose="02020603050405020304" pitchFamily="18" charset="0"/>
              </a:rPr>
              <a:t> </a:t>
            </a:r>
            <a:r>
              <a:rPr lang="en-US" sz="3200" dirty="0" err="1" smtClean="0">
                <a:latin typeface="Times New Roman" panose="02020603050405020304" pitchFamily="18" charset="0"/>
                <a:ea typeface="Times New Roman" panose="02020603050405020304" pitchFamily="18" charset="0"/>
              </a:rPr>
              <a:t>thể</a:t>
            </a:r>
            <a:r>
              <a:rPr lang="en-US" sz="3200" dirty="0" smtClean="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hiện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sự</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kính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trọng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Bác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người</a:t>
            </a:r>
            <a:r>
              <a:rPr lang="en-US" sz="3200" dirty="0">
                <a:latin typeface="Times New Roman" panose="02020603050405020304" pitchFamily="18" charset="0"/>
                <a:ea typeface="Times New Roman" panose="02020603050405020304" pitchFamily="18" charset="0"/>
              </a:rPr>
              <a:t> </a:t>
            </a:r>
            <a:r>
              <a:rPr lang="en-US" sz="3200" dirty="0" smtClean="0">
                <a:latin typeface="Times New Roman" panose="02020603050405020304" pitchFamily="18" charset="0"/>
                <a:ea typeface="Times New Roman" panose="02020603050405020304" pitchFamily="18" charset="0"/>
              </a:rPr>
              <a:t>Cha</a:t>
            </a:r>
            <a:r>
              <a:rPr lang="en-US" sz="3200" dirty="0">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97161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8508"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92100" algn="l" defTabSz="914400" rtl="0" eaLnBrk="1" fontAlgn="auto" latinLnBrk="0" hangingPunct="1">
              <a:lnSpc>
                <a:spcPct val="100000"/>
              </a:lnSpc>
              <a:spcBef>
                <a:spcPts val="60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THỰC HÀNH TIẾNG VIỆT</a:t>
            </a:r>
          </a:p>
          <a:p>
            <a:pPr marL="0" marR="0" lvl="0" indent="292100" algn="ctr" defTabSz="914400" rtl="0" eaLnBrk="1" fontAlgn="auto" latinLnBrk="0" hangingPunct="1">
              <a:lnSpc>
                <a:spcPct val="100000"/>
              </a:lnSpc>
              <a:spcBef>
                <a:spcPts val="60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Biện</a:t>
            </a: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pháp</a:t>
            </a: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tu</a:t>
            </a: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từ</a:t>
            </a: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hoán</a:t>
            </a: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dụ</a:t>
            </a:r>
            <a:endParaRPr kumimoji="0" lang="en-US" sz="2000" b="1" i="0" u="none" strike="noStrike" kern="1200" cap="none" spc="0" normalizeH="0" baseline="0" noProof="0" dirty="0">
              <a:ln>
                <a:noFill/>
              </a:ln>
              <a:solidFill>
                <a:prstClr val="white"/>
              </a:solidFill>
              <a:effectLst/>
              <a:uLnTx/>
              <a:uFillTx/>
              <a:latin typeface="Segoe Script" panose="030B0504020000000003" pitchFamily="66"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390471" y="894783"/>
            <a:ext cx="3423758" cy="587853"/>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685800" y="1298517"/>
            <a:ext cx="2236510" cy="548099"/>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II.Thực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hành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3" name="Picture 2"/>
          <p:cNvPicPr>
            <a:picLocks noChangeAspect="1"/>
          </p:cNvPicPr>
          <p:nvPr/>
        </p:nvPicPr>
        <p:blipFill>
          <a:blip r:embed="rId11"/>
          <a:stretch>
            <a:fillRect/>
          </a:stretch>
        </p:blipFill>
        <p:spPr>
          <a:xfrm>
            <a:off x="1968128" y="1954068"/>
            <a:ext cx="8268443" cy="4281632"/>
          </a:xfrm>
          <a:prstGeom prst="rect">
            <a:avLst/>
          </a:prstGeom>
        </p:spPr>
      </p:pic>
      <p:sp>
        <p:nvSpPr>
          <p:cNvPr id="5" name="Rectangle 4"/>
          <p:cNvSpPr/>
          <p:nvPr/>
        </p:nvSpPr>
        <p:spPr>
          <a:xfrm>
            <a:off x="2287191" y="2642978"/>
            <a:ext cx="3798734" cy="3065455"/>
          </a:xfrm>
          <a:prstGeom prst="rect">
            <a:avLst/>
          </a:prstGeom>
        </p:spPr>
        <p:txBody>
          <a:bodyPr wrap="square">
            <a:spAutoFit/>
          </a:bodyPr>
          <a:lstStyle/>
          <a:p>
            <a:pPr>
              <a:lnSpc>
                <a:spcPct val="115000"/>
              </a:lnSpc>
              <a:spcAft>
                <a:spcPts val="0"/>
              </a:spcAft>
              <a:tabLst>
                <a:tab pos="1386840" algn="l"/>
              </a:tabLst>
            </a:pPr>
            <a:r>
              <a:rPr lang="en-US" sz="2800" b="1" u="sng" dirty="0" err="1">
                <a:latin typeface="Times New Roman" panose="02020603050405020304" pitchFamily="18" charset="0"/>
                <a:ea typeface="Times New Roman" panose="02020603050405020304" pitchFamily="18" charset="0"/>
              </a:rPr>
              <a:t>Bài</a:t>
            </a:r>
            <a:r>
              <a:rPr lang="en-US" sz="2800" b="1" u="sng" dirty="0">
                <a:latin typeface="Times New Roman" panose="02020603050405020304" pitchFamily="18" charset="0"/>
                <a:ea typeface="Times New Roman" panose="02020603050405020304" pitchFamily="18" charset="0"/>
              </a:rPr>
              <a:t> </a:t>
            </a:r>
            <a:r>
              <a:rPr lang="en-US" sz="2800" b="1" u="sng" dirty="0" err="1">
                <a:latin typeface="Times New Roman" panose="02020603050405020304" pitchFamily="18" charset="0"/>
                <a:ea typeface="Times New Roman" panose="02020603050405020304" pitchFamily="18" charset="0"/>
              </a:rPr>
              <a:t>tập</a:t>
            </a:r>
            <a:r>
              <a:rPr lang="en-US" sz="2800" b="1" u="sng" dirty="0">
                <a:latin typeface="Times New Roman" panose="02020603050405020304" pitchFamily="18" charset="0"/>
                <a:ea typeface="Times New Roman" panose="02020603050405020304" pitchFamily="18" charset="0"/>
              </a:rPr>
              <a:t> 2:</a:t>
            </a:r>
            <a:r>
              <a:rPr lang="en-US" sz="2800" b="1" dirty="0">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Tìm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smtClean="0">
                <a:solidFill>
                  <a:srgbClr val="0D0D0D"/>
                </a:solidFill>
                <a:latin typeface="Times New Roman" panose="02020603050405020304" pitchFamily="18" charset="0"/>
                <a:ea typeface="Times New Roman" panose="02020603050405020304" pitchFamily="18" charset="0"/>
              </a:rPr>
              <a:t>từ</a:t>
            </a:r>
            <a:r>
              <a:rPr lang="en-US" sz="2800" dirty="0" smtClean="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láy</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trong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bài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thơ</a:t>
            </a:r>
            <a:r>
              <a:rPr lang="en-US" sz="2800"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Đêm</a:t>
            </a:r>
            <a:r>
              <a:rPr lang="en-US" sz="2800" i="1" dirty="0">
                <a:solidFill>
                  <a:srgbClr val="0D0D0D"/>
                </a:solidFill>
                <a:latin typeface="Times New Roman" panose="02020603050405020304" pitchFamily="18" charset="0"/>
                <a:ea typeface="Times New Roman" panose="02020603050405020304" pitchFamily="18" charset="0"/>
              </a:rPr>
              <a:t> nay </a:t>
            </a:r>
            <a:r>
              <a:rPr lang="en-US" sz="2800" i="1" dirty="0" err="1">
                <a:solidFill>
                  <a:srgbClr val="0D0D0D"/>
                </a:solidFill>
                <a:latin typeface="Times New Roman" panose="02020603050405020304" pitchFamily="18" charset="0"/>
                <a:ea typeface="Times New Roman" panose="02020603050405020304" pitchFamily="18" charset="0"/>
              </a:rPr>
              <a:t>Bác</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không</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ngủ</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Phân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tích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dụng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miêu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tả</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hoặc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biểu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cảm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một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từ</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láy</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trong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số</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đó</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6" name="Rectangle 5"/>
          <p:cNvSpPr/>
          <p:nvPr/>
        </p:nvSpPr>
        <p:spPr>
          <a:xfrm>
            <a:off x="6412440" y="2467451"/>
            <a:ext cx="3352555" cy="3254865"/>
          </a:xfrm>
          <a:prstGeom prst="rect">
            <a:avLst/>
          </a:prstGeom>
        </p:spPr>
        <p:txBody>
          <a:bodyPr wrap="square">
            <a:spAutoFit/>
          </a:bodyPr>
          <a:lstStyle/>
          <a:p>
            <a:pPr>
              <a:lnSpc>
                <a:spcPct val="150000"/>
              </a:lnSpc>
            </a:pPr>
            <a:r>
              <a:rPr lang="en-US" sz="2800" b="1" u="sng" dirty="0" err="1">
                <a:solidFill>
                  <a:srgbClr val="0D0D0D"/>
                </a:solidFill>
                <a:latin typeface="Times New Roman" panose="02020603050405020304" pitchFamily="18" charset="0"/>
                <a:ea typeface="Times New Roman" panose="02020603050405020304" pitchFamily="18" charset="0"/>
              </a:rPr>
              <a:t>Bài</a:t>
            </a:r>
            <a:r>
              <a:rPr lang="en-US" sz="2800" b="1" u="sng" dirty="0">
                <a:solidFill>
                  <a:srgbClr val="0D0D0D"/>
                </a:solidFill>
                <a:latin typeface="Times New Roman" panose="02020603050405020304" pitchFamily="18" charset="0"/>
                <a:ea typeface="Times New Roman" panose="02020603050405020304" pitchFamily="18" charset="0"/>
              </a:rPr>
              <a:t> </a:t>
            </a:r>
            <a:r>
              <a:rPr lang="en-US" sz="2800" b="1" u="sng" dirty="0" err="1">
                <a:solidFill>
                  <a:srgbClr val="0D0D0D"/>
                </a:solidFill>
                <a:latin typeface="Times New Roman" panose="02020603050405020304" pitchFamily="18" charset="0"/>
                <a:ea typeface="Times New Roman" panose="02020603050405020304" pitchFamily="18" charset="0"/>
              </a:rPr>
              <a:t>tập</a:t>
            </a:r>
            <a:r>
              <a:rPr lang="en-US" sz="2800" b="1" u="sng" dirty="0">
                <a:solidFill>
                  <a:srgbClr val="0D0D0D"/>
                </a:solidFill>
                <a:latin typeface="Times New Roman" panose="02020603050405020304" pitchFamily="18" charset="0"/>
                <a:ea typeface="Times New Roman" panose="02020603050405020304" pitchFamily="18" charset="0"/>
              </a:rPr>
              <a:t> 3</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từ</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láy</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trong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khổ</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thơ</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đầu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bài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thơ</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Lượm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giúp</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em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hình</a:t>
            </a:r>
            <a:r>
              <a:rPr lang="en-US" sz="2800" dirty="0">
                <a:solidFill>
                  <a:srgbClr val="0D0D0D"/>
                </a:solidFill>
                <a:latin typeface="Times New Roman" panose="02020603050405020304" pitchFamily="18" charset="0"/>
                <a:ea typeface="Times New Roman" panose="02020603050405020304" pitchFamily="18" charset="0"/>
              </a:rPr>
              <a:t> dung </a:t>
            </a:r>
            <a:r>
              <a:rPr lang="en-US" sz="2800" dirty="0" err="1">
                <a:solidFill>
                  <a:srgbClr val="0D0D0D"/>
                </a:solidFill>
                <a:latin typeface="Times New Roman" panose="02020603050405020304" pitchFamily="18" charset="0"/>
                <a:ea typeface="Times New Roman" panose="02020603050405020304" pitchFamily="18" charset="0"/>
              </a:rPr>
              <a:t>chú</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bé</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Lượm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như</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thế</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nào</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p>
        </p:txBody>
      </p:sp>
      <p:sp>
        <p:nvSpPr>
          <p:cNvPr id="17" name="TextBox 16"/>
          <p:cNvSpPr txBox="1"/>
          <p:nvPr/>
        </p:nvSpPr>
        <p:spPr>
          <a:xfrm>
            <a:off x="3371791" y="2236618"/>
            <a:ext cx="1636987" cy="461665"/>
          </a:xfrm>
          <a:prstGeom prst="rect">
            <a:avLst/>
          </a:prstGeom>
          <a:no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NHÓM 1,2</a:t>
            </a:r>
            <a:endParaRPr lang="en-US" sz="2400" b="1"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6995735" y="2181313"/>
            <a:ext cx="1636987" cy="461665"/>
          </a:xfrm>
          <a:prstGeom prst="rect">
            <a:avLst/>
          </a:prstGeom>
          <a:no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NHÓM 3,4</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8334445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8508"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92100" algn="l" defTabSz="914400" rtl="0" eaLnBrk="1" fontAlgn="auto" latinLnBrk="0" hangingPunct="1">
              <a:lnSpc>
                <a:spcPct val="100000"/>
              </a:lnSpc>
              <a:spcBef>
                <a:spcPts val="60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THỰC HÀNH TIẾNG VIỆT</a:t>
            </a:r>
          </a:p>
          <a:p>
            <a:pPr marL="0" marR="0" lvl="0" indent="292100" algn="ctr" defTabSz="914400" rtl="0" eaLnBrk="1" fontAlgn="auto" latinLnBrk="0" hangingPunct="1">
              <a:lnSpc>
                <a:spcPct val="100000"/>
              </a:lnSpc>
              <a:spcBef>
                <a:spcPts val="60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Biện</a:t>
            </a: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pháp</a:t>
            </a: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tu</a:t>
            </a: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từ</a:t>
            </a: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hoán</a:t>
            </a: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dụ</a:t>
            </a:r>
            <a:endParaRPr kumimoji="0" lang="en-US" sz="2000" b="1" i="0" u="none" strike="noStrike" kern="1200" cap="none" spc="0" normalizeH="0" baseline="0" noProof="0" dirty="0">
              <a:ln>
                <a:noFill/>
              </a:ln>
              <a:solidFill>
                <a:prstClr val="white"/>
              </a:solidFill>
              <a:effectLst/>
              <a:uLnTx/>
              <a:uFillTx/>
              <a:latin typeface="Segoe Script" panose="030B0504020000000003" pitchFamily="66"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390471" y="894783"/>
            <a:ext cx="3423758" cy="587853"/>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685800" y="1298517"/>
            <a:ext cx="2236510" cy="548099"/>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II.Thực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hành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685800" y="1778628"/>
            <a:ext cx="10833100" cy="4616648"/>
          </a:xfrm>
          <a:prstGeom prst="rect">
            <a:avLst/>
          </a:prstGeom>
        </p:spPr>
        <p:txBody>
          <a:bodyPr>
            <a:spAutoFit/>
          </a:bodyPr>
          <a:lstStyle/>
          <a:p>
            <a:pPr>
              <a:lnSpc>
                <a:spcPct val="150000"/>
              </a:lnSpc>
              <a:spcAft>
                <a:spcPts val="0"/>
              </a:spcAft>
              <a:tabLst>
                <a:tab pos="1386840" algn="l"/>
              </a:tabLst>
            </a:pPr>
            <a:r>
              <a:rPr lang="en-US" sz="2800" b="1" dirty="0">
                <a:solidFill>
                  <a:srgbClr val="0070C0"/>
                </a:solidFill>
                <a:latin typeface="Times New Roman" panose="02020603050405020304" pitchFamily="18" charset="0"/>
                <a:ea typeface="Times New Roman" panose="02020603050405020304" pitchFamily="18" charset="0"/>
              </a:rPr>
              <a:t>2. </a:t>
            </a:r>
            <a:r>
              <a:rPr lang="en-US" sz="2800" b="1" dirty="0" err="1">
                <a:solidFill>
                  <a:srgbClr val="0070C0"/>
                </a:solidFill>
                <a:latin typeface="Times New Roman" panose="02020603050405020304" pitchFamily="18" charset="0"/>
                <a:ea typeface="Times New Roman" panose="02020603050405020304" pitchFamily="18" charset="0"/>
              </a:rPr>
              <a:t>Bài</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tập</a:t>
            </a:r>
            <a:r>
              <a:rPr lang="en-US" sz="2800" b="1" dirty="0">
                <a:solidFill>
                  <a:srgbClr val="0070C0"/>
                </a:solidFill>
                <a:latin typeface="Times New Roman" panose="02020603050405020304" pitchFamily="18" charset="0"/>
                <a:ea typeface="Times New Roman" panose="02020603050405020304" pitchFamily="18" charset="0"/>
              </a:rPr>
              <a:t> 2:</a:t>
            </a:r>
            <a:endParaRPr lang="en-US" sz="2800" dirty="0">
              <a:latin typeface="Times New Roman" panose="02020603050405020304" pitchFamily="18" charset="0"/>
              <a:ea typeface="Times New Roman" panose="02020603050405020304" pitchFamily="18" charset="0"/>
            </a:endParaRPr>
          </a:p>
          <a:p>
            <a:pPr marL="91440" marR="182880">
              <a:lnSpc>
                <a:spcPct val="150000"/>
              </a:lnSpc>
              <a:spcAft>
                <a:spcPts val="0"/>
              </a:spcAft>
            </a:pP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Từ</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láy</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trong</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bài</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thơ</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i="1" dirty="0" err="1">
                <a:solidFill>
                  <a:srgbClr val="0D0D0D"/>
                </a:solidFill>
                <a:latin typeface="Times New Roman" panose="02020603050405020304" pitchFamily="18" charset="0"/>
                <a:ea typeface="Times New Roman" panose="02020603050405020304" pitchFamily="18" charset="0"/>
              </a:rPr>
              <a:t>Đêm</a:t>
            </a:r>
            <a:r>
              <a:rPr lang="en-US" sz="2800" b="1" i="1" dirty="0">
                <a:solidFill>
                  <a:srgbClr val="0D0D0D"/>
                </a:solidFill>
                <a:latin typeface="Times New Roman" panose="02020603050405020304" pitchFamily="18" charset="0"/>
                <a:ea typeface="Times New Roman" panose="02020603050405020304" pitchFamily="18" charset="0"/>
              </a:rPr>
              <a:t> nay </a:t>
            </a:r>
            <a:r>
              <a:rPr lang="en-US" sz="2800" b="1" i="1" dirty="0" err="1">
                <a:solidFill>
                  <a:srgbClr val="0D0D0D"/>
                </a:solidFill>
                <a:latin typeface="Times New Roman" panose="02020603050405020304" pitchFamily="18" charset="0"/>
                <a:ea typeface="Times New Roman" panose="02020603050405020304" pitchFamily="18" charset="0"/>
              </a:rPr>
              <a:t>Bác</a:t>
            </a:r>
            <a:r>
              <a:rPr lang="en-US" sz="2800" b="1" i="1" dirty="0">
                <a:solidFill>
                  <a:srgbClr val="0D0D0D"/>
                </a:solidFill>
                <a:latin typeface="Times New Roman" panose="02020603050405020304" pitchFamily="18" charset="0"/>
                <a:ea typeface="Times New Roman" panose="02020603050405020304" pitchFamily="18" charset="0"/>
              </a:rPr>
              <a:t> </a:t>
            </a:r>
            <a:r>
              <a:rPr lang="en-US" sz="2800" b="1" i="1" dirty="0" err="1">
                <a:solidFill>
                  <a:srgbClr val="0D0D0D"/>
                </a:solidFill>
                <a:latin typeface="Times New Roman" panose="02020603050405020304" pitchFamily="18" charset="0"/>
                <a:ea typeface="Times New Roman" panose="02020603050405020304" pitchFamily="18" charset="0"/>
              </a:rPr>
              <a:t>không</a:t>
            </a:r>
            <a:r>
              <a:rPr lang="en-US" sz="2800" b="1" i="1" dirty="0">
                <a:solidFill>
                  <a:srgbClr val="0D0D0D"/>
                </a:solidFill>
                <a:latin typeface="Times New Roman" panose="02020603050405020304" pitchFamily="18" charset="0"/>
                <a:ea typeface="Times New Roman" panose="02020603050405020304" pitchFamily="18" charset="0"/>
              </a:rPr>
              <a:t> </a:t>
            </a:r>
            <a:r>
              <a:rPr lang="en-US" sz="2800" b="1" i="1" dirty="0" err="1">
                <a:solidFill>
                  <a:srgbClr val="0D0D0D"/>
                </a:solidFill>
                <a:latin typeface="Times New Roman" panose="02020603050405020304" pitchFamily="18" charset="0"/>
                <a:ea typeface="Times New Roman" panose="02020603050405020304" pitchFamily="18" charset="0"/>
              </a:rPr>
              <a:t>ngủ</a:t>
            </a:r>
            <a:r>
              <a:rPr lang="en-US" sz="2800" b="1" dirty="0">
                <a:solidFill>
                  <a:srgbClr val="0D0D0D"/>
                </a:solidFill>
                <a:latin typeface="Times New Roman" panose="02020603050405020304" pitchFamily="18" charset="0"/>
                <a:ea typeface="Times New Roman" panose="02020603050405020304" pitchFamily="18" charset="0"/>
              </a:rPr>
              <a:t>:</a:t>
            </a:r>
            <a:r>
              <a:rPr lang="en-US" sz="2800" dirty="0">
                <a:solidFill>
                  <a:srgbClr val="0D0D0D"/>
                </a:solidFill>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trầm</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ngâm</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lâm</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thâm</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xơ</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xác</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nhẹ</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nhàng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mơ</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màng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lồng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lộng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thổn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thức</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thầm</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thì</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ngủ</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ngon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bồn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chồn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bề</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bộn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hốt</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hoảng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đinh</a:t>
            </a:r>
            <a:r>
              <a:rPr lang="en-US" sz="2800" i="1" dirty="0">
                <a:latin typeface="Times New Roman" panose="02020603050405020304" pitchFamily="18" charset="0"/>
                <a:ea typeface="Times New Roman" panose="02020603050405020304" pitchFamily="18" charset="0"/>
              </a:rPr>
              <a:t> </a:t>
            </a:r>
            <a:r>
              <a:rPr lang="en-US" sz="2800" i="1" dirty="0" err="1" smtClean="0">
                <a:latin typeface="Times New Roman" panose="02020603050405020304" pitchFamily="18" charset="0"/>
                <a:ea typeface="Times New Roman" panose="02020603050405020304" pitchFamily="18" charset="0"/>
              </a:rPr>
              <a:t>ninh</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phăng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phắc</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vội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vàng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nằng</a:t>
            </a:r>
            <a:r>
              <a:rPr lang="en-US" sz="2800" i="1" dirty="0">
                <a:latin typeface="Times New Roman" panose="02020603050405020304" pitchFamily="18" charset="0"/>
                <a:ea typeface="Times New Roman" panose="02020603050405020304" pitchFamily="18" charset="0"/>
              </a:rPr>
              <a:t> </a:t>
            </a:r>
            <a:r>
              <a:rPr lang="en-US" sz="2800" i="1" dirty="0" err="1" smtClean="0">
                <a:latin typeface="Times New Roman" panose="02020603050405020304" pitchFamily="18" charset="0"/>
                <a:ea typeface="Times New Roman" panose="02020603050405020304" pitchFamily="18" charset="0"/>
              </a:rPr>
              <a:t>nặc</a:t>
            </a:r>
            <a:r>
              <a:rPr lang="en-US" sz="2800" i="1" dirty="0" smtClean="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mênh</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mông</a:t>
            </a:r>
            <a:r>
              <a:rPr lang="en-US" sz="2800" i="1"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marL="91440" marR="182880">
              <a:lnSpc>
                <a:spcPct val="150000"/>
              </a:lnSpc>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láy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dụng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như</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yếu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tố</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thuật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nổi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vẻ</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đặc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sắc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riêng</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43355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8508"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92100" algn="l" defTabSz="914400" rtl="0" eaLnBrk="1" fontAlgn="auto" latinLnBrk="0" hangingPunct="1">
              <a:lnSpc>
                <a:spcPct val="100000"/>
              </a:lnSpc>
              <a:spcBef>
                <a:spcPts val="60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THỰC HÀNH TIẾNG VIỆT</a:t>
            </a:r>
          </a:p>
          <a:p>
            <a:pPr marL="0" marR="0" lvl="0" indent="292100" algn="ctr" defTabSz="914400" rtl="0" eaLnBrk="1" fontAlgn="auto" latinLnBrk="0" hangingPunct="1">
              <a:lnSpc>
                <a:spcPct val="100000"/>
              </a:lnSpc>
              <a:spcBef>
                <a:spcPts val="60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Biện</a:t>
            </a: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pháp</a:t>
            </a: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tu</a:t>
            </a: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từ</a:t>
            </a: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hoán</a:t>
            </a: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dụ</a:t>
            </a:r>
            <a:endParaRPr kumimoji="0" lang="en-US" sz="2000" b="1" i="0" u="none" strike="noStrike" kern="1200" cap="none" spc="0" normalizeH="0" baseline="0" noProof="0" dirty="0">
              <a:ln>
                <a:noFill/>
              </a:ln>
              <a:solidFill>
                <a:prstClr val="white"/>
              </a:solidFill>
              <a:effectLst/>
              <a:uLnTx/>
              <a:uFillTx/>
              <a:latin typeface="Segoe Script" panose="030B0504020000000003" pitchFamily="66"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390471" y="894783"/>
            <a:ext cx="3423758" cy="587853"/>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685800" y="1298517"/>
            <a:ext cx="2236510" cy="548099"/>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II.Thực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hành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685800" y="1778628"/>
            <a:ext cx="10833100" cy="661207"/>
          </a:xfrm>
          <a:prstGeom prst="rect">
            <a:avLst/>
          </a:prstGeom>
        </p:spPr>
        <p:txBody>
          <a:bodyPr>
            <a:spAutoFit/>
          </a:bodyPr>
          <a:lstStyle/>
          <a:p>
            <a:pPr marL="0" marR="0" lvl="0" indent="0" algn="l" defTabSz="914400" rtl="0" eaLnBrk="1" fontAlgn="auto" latinLnBrk="0" hangingPunct="1">
              <a:lnSpc>
                <a:spcPct val="15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tập</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2</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85800" y="2528685"/>
            <a:ext cx="10833100" cy="2958502"/>
          </a:xfrm>
          <a:prstGeom prst="rect">
            <a:avLst/>
          </a:prstGeom>
        </p:spPr>
        <p:txBody>
          <a:bodyPr>
            <a:spAutoFit/>
          </a:bodyPr>
          <a:lstStyle/>
          <a:p>
            <a:pPr marL="91440" marR="182880">
              <a:lnSpc>
                <a:spcPct val="150000"/>
              </a:lnSpc>
              <a:spcAft>
                <a:spcPts val="0"/>
              </a:spcAft>
            </a:pP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Từ</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láy</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có</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tác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dụng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miêu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tả</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tạo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hình</a:t>
            </a:r>
            <a:r>
              <a:rPr lang="en-US" sz="3200"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trầm</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ngâm</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xơ</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xác</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đinh</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ninh</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lồng</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lộng</a:t>
            </a:r>
            <a:r>
              <a:rPr lang="en-US" sz="3200" dirty="0">
                <a:latin typeface="Times New Roman" panose="02020603050405020304" pitchFamily="18" charset="0"/>
                <a:ea typeface="Times New Roman" panose="02020603050405020304" pitchFamily="18" charset="0"/>
              </a:rPr>
              <a:t>…</a:t>
            </a:r>
          </a:p>
          <a:p>
            <a:pPr marL="91440" marR="182880">
              <a:lnSpc>
                <a:spcPct val="150000"/>
              </a:lnSpc>
              <a:spcAft>
                <a:spcPts val="0"/>
              </a:spcAft>
            </a:pP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Từ</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láy</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làm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tăng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giá</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trị</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biểu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cảm</a:t>
            </a:r>
            <a:r>
              <a:rPr lang="en-US" sz="3200"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mơ</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màng</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thổn</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thức</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thầm</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thì</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bồn</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chồn</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hốt</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hoảng</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nằng</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nặc</a:t>
            </a:r>
            <a:r>
              <a:rPr lang="en-US" sz="3200" i="1" dirty="0">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66290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8508"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92100" algn="l" defTabSz="914400" rtl="0" eaLnBrk="1" fontAlgn="auto" latinLnBrk="0" hangingPunct="1">
              <a:lnSpc>
                <a:spcPct val="100000"/>
              </a:lnSpc>
              <a:spcBef>
                <a:spcPts val="60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THỰC HÀNH TIẾNG VIỆT</a:t>
            </a:r>
          </a:p>
          <a:p>
            <a:pPr marL="0" marR="0" lvl="0" indent="292100" algn="ctr" defTabSz="914400" rtl="0" eaLnBrk="1" fontAlgn="auto" latinLnBrk="0" hangingPunct="1">
              <a:lnSpc>
                <a:spcPct val="100000"/>
              </a:lnSpc>
              <a:spcBef>
                <a:spcPts val="60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Biện</a:t>
            </a: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pháp</a:t>
            </a: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tu</a:t>
            </a: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từ</a:t>
            </a: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hoán</a:t>
            </a: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dụ</a:t>
            </a:r>
            <a:endParaRPr kumimoji="0" lang="en-US" sz="2000" b="1" i="0" u="none" strike="noStrike" kern="1200" cap="none" spc="0" normalizeH="0" baseline="0" noProof="0" dirty="0">
              <a:ln>
                <a:noFill/>
              </a:ln>
              <a:solidFill>
                <a:prstClr val="white"/>
              </a:solidFill>
              <a:effectLst/>
              <a:uLnTx/>
              <a:uFillTx/>
              <a:latin typeface="Segoe Script" panose="030B0504020000000003" pitchFamily="66"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390471" y="894783"/>
            <a:ext cx="3423758" cy="587853"/>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685800" y="1432572"/>
            <a:ext cx="2529860" cy="613245"/>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II.Thực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hành</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685800" y="1918222"/>
            <a:ext cx="10833100" cy="2968057"/>
          </a:xfrm>
          <a:prstGeom prst="rect">
            <a:avLst/>
          </a:prstGeom>
        </p:spPr>
        <p:txBody>
          <a:bodyPr>
            <a:spAutoFit/>
          </a:bodyPr>
          <a:lstStyle/>
          <a:p>
            <a:pPr algn="just">
              <a:lnSpc>
                <a:spcPct val="150000"/>
              </a:lnSpc>
              <a:spcAft>
                <a:spcPts val="0"/>
              </a:spcAft>
            </a:pPr>
            <a:r>
              <a:rPr lang="en-US" sz="3200" b="1" dirty="0">
                <a:solidFill>
                  <a:srgbClr val="0070C0"/>
                </a:solidFill>
                <a:latin typeface="Times New Roman" panose="02020603050405020304" pitchFamily="18" charset="0"/>
                <a:ea typeface="Arial" panose="020B0604020202020204" pitchFamily="34" charset="0"/>
              </a:rPr>
              <a:t>3. </a:t>
            </a:r>
            <a:r>
              <a:rPr lang="en-US" sz="3200" b="1" dirty="0" err="1">
                <a:solidFill>
                  <a:srgbClr val="0070C0"/>
                </a:solidFill>
                <a:latin typeface="Times New Roman" panose="02020603050405020304" pitchFamily="18" charset="0"/>
                <a:ea typeface="Arial" panose="020B0604020202020204" pitchFamily="34" charset="0"/>
              </a:rPr>
              <a:t>Bài</a:t>
            </a:r>
            <a:r>
              <a:rPr lang="en-US" sz="3200" b="1" dirty="0">
                <a:solidFill>
                  <a:srgbClr val="0070C0"/>
                </a:solidFill>
                <a:latin typeface="Times New Roman" panose="02020603050405020304" pitchFamily="18" charset="0"/>
                <a:ea typeface="Arial" panose="020B0604020202020204" pitchFamily="34" charset="0"/>
              </a:rPr>
              <a:t> </a:t>
            </a:r>
            <a:r>
              <a:rPr lang="en-US" sz="3200" b="1" dirty="0" err="1">
                <a:solidFill>
                  <a:srgbClr val="0070C0"/>
                </a:solidFill>
                <a:latin typeface="Times New Roman" panose="02020603050405020304" pitchFamily="18" charset="0"/>
                <a:ea typeface="Arial" panose="020B0604020202020204" pitchFamily="34" charset="0"/>
              </a:rPr>
              <a:t>tập</a:t>
            </a:r>
            <a:r>
              <a:rPr lang="en-US" sz="3200" b="1" dirty="0">
                <a:solidFill>
                  <a:srgbClr val="0070C0"/>
                </a:solidFill>
                <a:latin typeface="Times New Roman" panose="02020603050405020304" pitchFamily="18" charset="0"/>
                <a:ea typeface="Arial" panose="020B0604020202020204" pitchFamily="34" charset="0"/>
              </a:rPr>
              <a:t> 3</a:t>
            </a:r>
            <a:r>
              <a:rPr lang="en-US" sz="3200" i="1" dirty="0">
                <a:latin typeface="Times New Roman" panose="02020603050405020304" pitchFamily="18" charset="0"/>
                <a:ea typeface="Arial" panose="020B0604020202020204" pitchFamily="34" charset="0"/>
              </a:rPr>
              <a:t>:</a:t>
            </a:r>
            <a:endParaRPr lang="en-US" sz="3200" dirty="0">
              <a:latin typeface="Times New Roman" panose="02020603050405020304" pitchFamily="18" charset="0"/>
              <a:ea typeface="Times New Roman" panose="02020603050405020304" pitchFamily="18" charset="0"/>
            </a:endParaRPr>
          </a:p>
          <a:p>
            <a:pPr marL="91440" marR="182880">
              <a:lnSpc>
                <a:spcPct val="150000"/>
              </a:lnSpc>
              <a:spcAft>
                <a:spcPts val="0"/>
              </a:spcAft>
            </a:pP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Các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từ</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láy</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loắt</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choắt</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xinh</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xinh</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thoăn</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thoắt</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nghênh</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nghênh</a:t>
            </a:r>
            <a:endParaRPr lang="en-US" sz="3200" dirty="0">
              <a:latin typeface="Times New Roman" panose="02020603050405020304" pitchFamily="18" charset="0"/>
              <a:ea typeface="Times New Roman" panose="02020603050405020304" pitchFamily="18" charset="0"/>
            </a:endParaRPr>
          </a:p>
          <a:p>
            <a:pPr>
              <a:lnSpc>
                <a:spcPct val="150000"/>
              </a:lnSpc>
            </a:pP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Tác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dụng</a:t>
            </a:r>
            <a:r>
              <a:rPr lang="en-US" sz="3200" dirty="0">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Gợi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ra</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dáng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vẻ</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tinh</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nghịch</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nhanh</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nhẹn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dễ</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thương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của</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chú</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bé</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Lượm</a:t>
            </a:r>
            <a:r>
              <a:rPr lang="en-US" sz="3200" dirty="0">
                <a:solidFill>
                  <a:srgbClr val="0D0D0D"/>
                </a:solidFill>
                <a:latin typeface="Times New Roman" panose="02020603050405020304" pitchFamily="18" charset="0"/>
                <a:ea typeface="Times New Roman" panose="02020603050405020304" pitchFamily="18" charset="0"/>
              </a:rPr>
              <a:t>.</a:t>
            </a:r>
            <a:endParaRPr lang="en-US" sz="3200" dirty="0"/>
          </a:p>
        </p:txBody>
      </p:sp>
    </p:spTree>
    <p:extLst>
      <p:ext uri="{BB962C8B-B14F-4D97-AF65-F5344CB8AC3E}">
        <p14:creationId xmlns:p14="http://schemas.microsoft.com/office/powerpoint/2010/main" val="3770527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8508"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92100" algn="l" defTabSz="914400" rtl="0" eaLnBrk="1" fontAlgn="auto" latinLnBrk="0" hangingPunct="1">
              <a:lnSpc>
                <a:spcPct val="100000"/>
              </a:lnSpc>
              <a:spcBef>
                <a:spcPts val="60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THỰC HÀNH TIẾNG VIỆT</a:t>
            </a:r>
          </a:p>
          <a:p>
            <a:pPr marL="0" marR="0" lvl="0" indent="292100" algn="ctr" defTabSz="914400" rtl="0" eaLnBrk="1" fontAlgn="auto" latinLnBrk="0" hangingPunct="1">
              <a:lnSpc>
                <a:spcPct val="100000"/>
              </a:lnSpc>
              <a:spcBef>
                <a:spcPts val="60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Biện</a:t>
            </a: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pháp</a:t>
            </a: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tu</a:t>
            </a: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từ</a:t>
            </a: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hoán</a:t>
            </a: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dụ</a:t>
            </a:r>
            <a:endParaRPr kumimoji="0" lang="en-US" sz="2000" b="1" i="0" u="none" strike="noStrike" kern="1200" cap="none" spc="0" normalizeH="0" baseline="0" noProof="0" dirty="0">
              <a:ln>
                <a:noFill/>
              </a:ln>
              <a:solidFill>
                <a:prstClr val="white"/>
              </a:solidFill>
              <a:effectLst/>
              <a:uLnTx/>
              <a:uFillTx/>
              <a:latin typeface="Segoe Script" panose="030B0504020000000003" pitchFamily="66"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412591" y="879426"/>
            <a:ext cx="3423758" cy="587853"/>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660400" y="1256640"/>
            <a:ext cx="2529860" cy="613245"/>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II.Thực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hành</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685800" y="1884209"/>
            <a:ext cx="5157765" cy="4056495"/>
          </a:xfrm>
          <a:prstGeom prst="rect">
            <a:avLst/>
          </a:prstGeom>
        </p:spPr>
        <p:txBody>
          <a:bodyPr wrap="square">
            <a:spAutoFit/>
          </a:bodyPr>
          <a:lstStyle/>
          <a:p>
            <a:pPr algn="just">
              <a:lnSpc>
                <a:spcPct val="115000"/>
              </a:lnSpc>
              <a:spcAft>
                <a:spcPts val="0"/>
              </a:spcAft>
            </a:pPr>
            <a:r>
              <a:rPr lang="en-US" sz="2800" b="1" u="sng" dirty="0" err="1">
                <a:solidFill>
                  <a:srgbClr val="1F1E16"/>
                </a:solidFill>
                <a:latin typeface="Times New Roman" panose="02020603050405020304" pitchFamily="18" charset="0"/>
                <a:ea typeface="Times New Roman" panose="02020603050405020304" pitchFamily="18" charset="0"/>
              </a:rPr>
              <a:t>Bài</a:t>
            </a:r>
            <a:r>
              <a:rPr lang="en-US" sz="2800" b="1" u="sng" dirty="0">
                <a:solidFill>
                  <a:srgbClr val="1F1E16"/>
                </a:solidFill>
                <a:latin typeface="Times New Roman" panose="02020603050405020304" pitchFamily="18" charset="0"/>
                <a:ea typeface="Times New Roman" panose="02020603050405020304" pitchFamily="18" charset="0"/>
              </a:rPr>
              <a:t> </a:t>
            </a:r>
            <a:r>
              <a:rPr lang="en-US" sz="2800" b="1" u="sng" dirty="0" err="1">
                <a:solidFill>
                  <a:srgbClr val="1F1E16"/>
                </a:solidFill>
                <a:latin typeface="Times New Roman" panose="02020603050405020304" pitchFamily="18" charset="0"/>
                <a:ea typeface="Times New Roman" panose="02020603050405020304" pitchFamily="18" charset="0"/>
              </a:rPr>
              <a:t>tập</a:t>
            </a:r>
            <a:r>
              <a:rPr lang="en-US" sz="2800" b="1" u="sng" dirty="0">
                <a:solidFill>
                  <a:srgbClr val="1F1E16"/>
                </a:solidFill>
                <a:latin typeface="Times New Roman" panose="02020603050405020304" pitchFamily="18" charset="0"/>
                <a:ea typeface="Times New Roman" panose="02020603050405020304" pitchFamily="18" charset="0"/>
              </a:rPr>
              <a:t> 4:</a:t>
            </a:r>
            <a:endParaRPr lang="en-US" sz="2800" dirty="0">
              <a:latin typeface="Times New Roman" panose="02020603050405020304" pitchFamily="18" charset="0"/>
              <a:ea typeface="Times New Roman" panose="02020603050405020304" pitchFamily="18" charset="0"/>
            </a:endParaRPr>
          </a:p>
          <a:p>
            <a:pPr algn="just">
              <a:lnSpc>
                <a:spcPct val="115000"/>
              </a:lnSpc>
              <a:spcAft>
                <a:spcPts val="0"/>
              </a:spcAft>
            </a:pPr>
            <a:r>
              <a:rPr lang="en-US" sz="2800" dirty="0" err="1">
                <a:solidFill>
                  <a:srgbClr val="1F1E16"/>
                </a:solidFill>
                <a:latin typeface="Times New Roman" panose="02020603050405020304" pitchFamily="18" charset="0"/>
                <a:ea typeface="Times New Roman" panose="02020603050405020304" pitchFamily="18" charset="0"/>
              </a:rPr>
              <a:t>Trong</a:t>
            </a:r>
            <a:r>
              <a:rPr lang="en-US" sz="2800" dirty="0">
                <a:solidFill>
                  <a:srgbClr val="1F1E16"/>
                </a:solidFill>
                <a:latin typeface="Times New Roman" panose="02020603050405020304" pitchFamily="18" charset="0"/>
                <a:ea typeface="Times New Roman" panose="02020603050405020304" pitchFamily="18" charset="0"/>
              </a:rPr>
              <a:t> </a:t>
            </a:r>
            <a:r>
              <a:rPr lang="en-US" sz="2800" dirty="0" err="1">
                <a:solidFill>
                  <a:srgbClr val="1F1E16"/>
                </a:solidFill>
                <a:latin typeface="Times New Roman" panose="02020603050405020304" pitchFamily="18" charset="0"/>
                <a:ea typeface="Times New Roman" panose="02020603050405020304" pitchFamily="18" charset="0"/>
              </a:rPr>
              <a:t>những</a:t>
            </a:r>
            <a:r>
              <a:rPr lang="en-US" sz="2800" dirty="0">
                <a:solidFill>
                  <a:srgbClr val="1F1E16"/>
                </a:solidFill>
                <a:latin typeface="Times New Roman" panose="02020603050405020304" pitchFamily="18" charset="0"/>
                <a:ea typeface="Times New Roman" panose="02020603050405020304" pitchFamily="18" charset="0"/>
              </a:rPr>
              <a:t> </a:t>
            </a:r>
            <a:r>
              <a:rPr lang="en-US" sz="2800" dirty="0" err="1">
                <a:solidFill>
                  <a:srgbClr val="1F1E16"/>
                </a:solidFill>
                <a:latin typeface="Times New Roman" panose="02020603050405020304" pitchFamily="18" charset="0"/>
                <a:ea typeface="Times New Roman" panose="02020603050405020304" pitchFamily="18" charset="0"/>
              </a:rPr>
              <a:t>câu</a:t>
            </a:r>
            <a:r>
              <a:rPr lang="en-US" sz="2800" dirty="0">
                <a:solidFill>
                  <a:srgbClr val="1F1E16"/>
                </a:solidFill>
                <a:latin typeface="Times New Roman" panose="02020603050405020304" pitchFamily="18" charset="0"/>
                <a:ea typeface="Times New Roman" panose="02020603050405020304" pitchFamily="18" charset="0"/>
              </a:rPr>
              <a:t> </a:t>
            </a:r>
            <a:r>
              <a:rPr lang="en-US" sz="2800" dirty="0" err="1">
                <a:solidFill>
                  <a:srgbClr val="1F1E16"/>
                </a:solidFill>
                <a:latin typeface="Times New Roman" panose="02020603050405020304" pitchFamily="18" charset="0"/>
                <a:ea typeface="Times New Roman" panose="02020603050405020304" pitchFamily="18" charset="0"/>
              </a:rPr>
              <a:t>thơ</a:t>
            </a:r>
            <a:r>
              <a:rPr lang="en-US" sz="2800" dirty="0">
                <a:solidFill>
                  <a:srgbClr val="1F1E16"/>
                </a:solidFill>
                <a:latin typeface="Times New Roman" panose="02020603050405020304" pitchFamily="18" charset="0"/>
                <a:ea typeface="Times New Roman" panose="02020603050405020304" pitchFamily="18" charset="0"/>
              </a:rPr>
              <a:t> </a:t>
            </a:r>
            <a:r>
              <a:rPr lang="en-US" sz="2800" dirty="0" err="1">
                <a:solidFill>
                  <a:srgbClr val="1F1E16"/>
                </a:solidFill>
                <a:latin typeface="Times New Roman" panose="02020603050405020304" pitchFamily="18" charset="0"/>
                <a:ea typeface="Times New Roman" panose="02020603050405020304" pitchFamily="18" charset="0"/>
              </a:rPr>
              <a:t>dưới</a:t>
            </a:r>
            <a:r>
              <a:rPr lang="en-US" sz="2800" dirty="0">
                <a:solidFill>
                  <a:srgbClr val="1F1E16"/>
                </a:solidFill>
                <a:latin typeface="Times New Roman" panose="02020603050405020304" pitchFamily="18" charset="0"/>
                <a:ea typeface="Times New Roman" panose="02020603050405020304" pitchFamily="18" charset="0"/>
              </a:rPr>
              <a:t> </a:t>
            </a:r>
            <a:r>
              <a:rPr lang="en-US" sz="2800" dirty="0" err="1">
                <a:solidFill>
                  <a:srgbClr val="1F1E16"/>
                </a:solidFill>
                <a:latin typeface="Times New Roman" panose="02020603050405020304" pitchFamily="18" charset="0"/>
                <a:ea typeface="Times New Roman" panose="02020603050405020304" pitchFamily="18" charset="0"/>
              </a:rPr>
              <a:t>đây</a:t>
            </a:r>
            <a:r>
              <a:rPr lang="en-US" sz="2800" dirty="0">
                <a:solidFill>
                  <a:srgbClr val="1F1E16"/>
                </a:solidFill>
                <a:latin typeface="Times New Roman" panose="02020603050405020304" pitchFamily="18" charset="0"/>
                <a:ea typeface="Times New Roman" panose="02020603050405020304" pitchFamily="18" charset="0"/>
              </a:rPr>
              <a:t>, </a:t>
            </a:r>
            <a:r>
              <a:rPr lang="en-US" sz="2800" dirty="0" err="1">
                <a:solidFill>
                  <a:srgbClr val="1F1E16"/>
                </a:solidFill>
                <a:latin typeface="Times New Roman" panose="02020603050405020304" pitchFamily="18" charset="0"/>
                <a:ea typeface="Times New Roman" panose="02020603050405020304" pitchFamily="18" charset="0"/>
              </a:rPr>
              <a:t>các</a:t>
            </a:r>
            <a:r>
              <a:rPr lang="en-US" sz="2800" dirty="0">
                <a:solidFill>
                  <a:srgbClr val="1F1E16"/>
                </a:solidFill>
                <a:latin typeface="Times New Roman" panose="02020603050405020304" pitchFamily="18" charset="0"/>
                <a:ea typeface="Times New Roman" panose="02020603050405020304" pitchFamily="18" charset="0"/>
              </a:rPr>
              <a:t> </a:t>
            </a:r>
            <a:r>
              <a:rPr lang="en-US" sz="2800" dirty="0" err="1">
                <a:solidFill>
                  <a:srgbClr val="1F1E16"/>
                </a:solidFill>
                <a:latin typeface="Times New Roman" panose="02020603050405020304" pitchFamily="18" charset="0"/>
                <a:ea typeface="Times New Roman" panose="02020603050405020304" pitchFamily="18" charset="0"/>
              </a:rPr>
              <a:t>từ</a:t>
            </a:r>
            <a:r>
              <a:rPr lang="en-US" sz="2800" dirty="0">
                <a:solidFill>
                  <a:srgbClr val="1F1E16"/>
                </a:solidFill>
                <a:latin typeface="Times New Roman" panose="02020603050405020304" pitchFamily="18" charset="0"/>
                <a:ea typeface="Times New Roman" panose="02020603050405020304" pitchFamily="18" charset="0"/>
              </a:rPr>
              <a:t> </a:t>
            </a:r>
            <a:r>
              <a:rPr lang="en-US" sz="2800" dirty="0" err="1">
                <a:solidFill>
                  <a:srgbClr val="1F1E16"/>
                </a:solidFill>
                <a:latin typeface="Times New Roman" panose="02020603050405020304" pitchFamily="18" charset="0"/>
                <a:ea typeface="Times New Roman" panose="02020603050405020304" pitchFamily="18" charset="0"/>
              </a:rPr>
              <a:t>ngữ</a:t>
            </a:r>
            <a:r>
              <a:rPr lang="en-US" sz="2800" dirty="0">
                <a:solidFill>
                  <a:srgbClr val="1F1E16"/>
                </a:solidFill>
                <a:latin typeface="Times New Roman" panose="02020603050405020304" pitchFamily="18" charset="0"/>
                <a:ea typeface="Times New Roman" panose="02020603050405020304" pitchFamily="18" charset="0"/>
              </a:rPr>
              <a:t> in </a:t>
            </a:r>
            <a:r>
              <a:rPr lang="en-US" sz="2800" dirty="0" err="1">
                <a:solidFill>
                  <a:srgbClr val="1F1E16"/>
                </a:solidFill>
                <a:latin typeface="Times New Roman" panose="02020603050405020304" pitchFamily="18" charset="0"/>
                <a:ea typeface="Times New Roman" panose="02020603050405020304" pitchFamily="18" charset="0"/>
              </a:rPr>
              <a:t>đậm</a:t>
            </a:r>
            <a:r>
              <a:rPr lang="en-US" sz="2800" dirty="0">
                <a:solidFill>
                  <a:srgbClr val="1F1E16"/>
                </a:solidFill>
                <a:latin typeface="Times New Roman" panose="02020603050405020304" pitchFamily="18" charset="0"/>
                <a:ea typeface="Times New Roman" panose="02020603050405020304" pitchFamily="18" charset="0"/>
              </a:rPr>
              <a:t> </a:t>
            </a:r>
            <a:r>
              <a:rPr lang="en-US" sz="2800" dirty="0" err="1">
                <a:solidFill>
                  <a:srgbClr val="1F1E16"/>
                </a:solidFill>
                <a:latin typeface="Times New Roman" panose="02020603050405020304" pitchFamily="18" charset="0"/>
                <a:ea typeface="Times New Roman" panose="02020603050405020304" pitchFamily="18" charset="0"/>
              </a:rPr>
              <a:t>chỉ</a:t>
            </a:r>
            <a:r>
              <a:rPr lang="en-US" sz="2800" dirty="0">
                <a:solidFill>
                  <a:srgbClr val="1F1E16"/>
                </a:solidFill>
                <a:latin typeface="Times New Roman" panose="02020603050405020304" pitchFamily="18" charset="0"/>
                <a:ea typeface="Times New Roman" panose="02020603050405020304" pitchFamily="18" charset="0"/>
              </a:rPr>
              <a:t> </a:t>
            </a:r>
            <a:r>
              <a:rPr lang="en-US" sz="2800" dirty="0" err="1">
                <a:solidFill>
                  <a:srgbClr val="1F1E16"/>
                </a:solidFill>
                <a:latin typeface="Times New Roman" panose="02020603050405020304" pitchFamily="18" charset="0"/>
                <a:ea typeface="Times New Roman" panose="02020603050405020304" pitchFamily="18" charset="0"/>
              </a:rPr>
              <a:t>ai</a:t>
            </a:r>
            <a:r>
              <a:rPr lang="en-US" sz="2800" dirty="0">
                <a:solidFill>
                  <a:srgbClr val="1F1E16"/>
                </a:solidFill>
                <a:latin typeface="Times New Roman" panose="02020603050405020304" pitchFamily="18" charset="0"/>
                <a:ea typeface="Times New Roman" panose="02020603050405020304" pitchFamily="18" charset="0"/>
              </a:rPr>
              <a:t>, </a:t>
            </a:r>
            <a:r>
              <a:rPr lang="en-US" sz="2800" dirty="0" err="1">
                <a:solidFill>
                  <a:srgbClr val="1F1E16"/>
                </a:solidFill>
                <a:latin typeface="Times New Roman" panose="02020603050405020304" pitchFamily="18" charset="0"/>
                <a:ea typeface="Times New Roman" panose="02020603050405020304" pitchFamily="18" charset="0"/>
              </a:rPr>
              <a:t>chỉ</a:t>
            </a:r>
            <a:r>
              <a:rPr lang="en-US" sz="2800" dirty="0">
                <a:solidFill>
                  <a:srgbClr val="1F1E16"/>
                </a:solidFill>
                <a:latin typeface="Times New Roman" panose="02020603050405020304" pitchFamily="18" charset="0"/>
                <a:ea typeface="Times New Roman" panose="02020603050405020304" pitchFamily="18" charset="0"/>
              </a:rPr>
              <a:t> </a:t>
            </a:r>
            <a:r>
              <a:rPr lang="en-US" sz="2800" dirty="0" err="1">
                <a:solidFill>
                  <a:srgbClr val="1F1E16"/>
                </a:solidFill>
                <a:latin typeface="Times New Roman" panose="02020603050405020304" pitchFamily="18" charset="0"/>
                <a:ea typeface="Times New Roman" panose="02020603050405020304" pitchFamily="18" charset="0"/>
              </a:rPr>
              <a:t>cái</a:t>
            </a:r>
            <a:r>
              <a:rPr lang="en-US" sz="2800" dirty="0">
                <a:solidFill>
                  <a:srgbClr val="1F1E16"/>
                </a:solidFill>
                <a:latin typeface="Times New Roman" panose="02020603050405020304" pitchFamily="18" charset="0"/>
                <a:ea typeface="Times New Roman" panose="02020603050405020304" pitchFamily="18" charset="0"/>
              </a:rPr>
              <a:t> </a:t>
            </a:r>
            <a:r>
              <a:rPr lang="en-US" sz="2800" dirty="0" err="1">
                <a:solidFill>
                  <a:srgbClr val="1F1E16"/>
                </a:solidFill>
                <a:latin typeface="Times New Roman" panose="02020603050405020304" pitchFamily="18" charset="0"/>
                <a:ea typeface="Times New Roman" panose="02020603050405020304" pitchFamily="18" charset="0"/>
              </a:rPr>
              <a:t>gì</a:t>
            </a:r>
            <a:r>
              <a:rPr lang="en-US" sz="2800" dirty="0">
                <a:solidFill>
                  <a:srgbClr val="1F1E16"/>
                </a:solidFill>
                <a:latin typeface="Times New Roman" panose="02020603050405020304" pitchFamily="18" charset="0"/>
                <a:ea typeface="Times New Roman" panose="02020603050405020304" pitchFamily="18" charset="0"/>
              </a:rPr>
              <a:t>, </a:t>
            </a:r>
            <a:r>
              <a:rPr lang="en-US" sz="2800" dirty="0" err="1">
                <a:solidFill>
                  <a:srgbClr val="1F1E16"/>
                </a:solidFill>
                <a:latin typeface="Times New Roman" panose="02020603050405020304" pitchFamily="18" charset="0"/>
                <a:ea typeface="Times New Roman" panose="02020603050405020304" pitchFamily="18" charset="0"/>
              </a:rPr>
              <a:t>việc</a:t>
            </a:r>
            <a:r>
              <a:rPr lang="en-US" sz="2800" dirty="0">
                <a:solidFill>
                  <a:srgbClr val="1F1E16"/>
                </a:solidFill>
                <a:latin typeface="Times New Roman" panose="02020603050405020304" pitchFamily="18" charset="0"/>
                <a:ea typeface="Times New Roman" panose="02020603050405020304" pitchFamily="18" charset="0"/>
              </a:rPr>
              <a:t> </a:t>
            </a:r>
            <a:r>
              <a:rPr lang="en-US" sz="2800" dirty="0" err="1">
                <a:solidFill>
                  <a:srgbClr val="1F1E16"/>
                </a:solidFill>
                <a:latin typeface="Times New Roman" panose="02020603050405020304" pitchFamily="18" charset="0"/>
                <a:ea typeface="Times New Roman" panose="02020603050405020304" pitchFamily="18" charset="0"/>
              </a:rPr>
              <a:t>gì</a:t>
            </a:r>
            <a:r>
              <a:rPr lang="en-US" sz="2800" dirty="0">
                <a:solidFill>
                  <a:srgbClr val="1F1E16"/>
                </a:solidFill>
                <a:latin typeface="Times New Roman" panose="02020603050405020304" pitchFamily="18" charset="0"/>
                <a:ea typeface="Times New Roman" panose="02020603050405020304" pitchFamily="18" charset="0"/>
              </a:rPr>
              <a:t>? </a:t>
            </a:r>
            <a:r>
              <a:rPr lang="en-US" sz="2800" dirty="0" err="1">
                <a:solidFill>
                  <a:srgbClr val="1F1E16"/>
                </a:solidFill>
                <a:latin typeface="Times New Roman" panose="02020603050405020304" pitchFamily="18" charset="0"/>
                <a:ea typeface="Times New Roman" panose="02020603050405020304" pitchFamily="18" charset="0"/>
              </a:rPr>
              <a:t>Giữa</a:t>
            </a:r>
            <a:r>
              <a:rPr lang="en-US" sz="2800" dirty="0">
                <a:solidFill>
                  <a:srgbClr val="1F1E16"/>
                </a:solidFill>
                <a:latin typeface="Times New Roman" panose="02020603050405020304" pitchFamily="18" charset="0"/>
                <a:ea typeface="Times New Roman" panose="02020603050405020304" pitchFamily="18" charset="0"/>
              </a:rPr>
              <a:t> </a:t>
            </a:r>
            <a:r>
              <a:rPr lang="en-US" sz="2800" dirty="0" err="1">
                <a:solidFill>
                  <a:srgbClr val="1F1E16"/>
                </a:solidFill>
                <a:latin typeface="Times New Roman" panose="02020603050405020304" pitchFamily="18" charset="0"/>
                <a:ea typeface="Times New Roman" panose="02020603050405020304" pitchFamily="18" charset="0"/>
              </a:rPr>
              <a:t>sự</a:t>
            </a:r>
            <a:r>
              <a:rPr lang="en-US" sz="2800" dirty="0">
                <a:solidFill>
                  <a:srgbClr val="1F1E16"/>
                </a:solidFill>
                <a:latin typeface="Times New Roman" panose="02020603050405020304" pitchFamily="18" charset="0"/>
                <a:ea typeface="Times New Roman" panose="02020603050405020304" pitchFamily="18" charset="0"/>
              </a:rPr>
              <a:t> </a:t>
            </a:r>
            <a:r>
              <a:rPr lang="en-US" sz="2800" dirty="0" err="1">
                <a:solidFill>
                  <a:srgbClr val="1F1E16"/>
                </a:solidFill>
                <a:latin typeface="Times New Roman" panose="02020603050405020304" pitchFamily="18" charset="0"/>
                <a:ea typeface="Times New Roman" panose="02020603050405020304" pitchFamily="18" charset="0"/>
              </a:rPr>
              <a:t>vật</a:t>
            </a:r>
            <a:r>
              <a:rPr lang="en-US" sz="2800" dirty="0">
                <a:solidFill>
                  <a:srgbClr val="1F1E16"/>
                </a:solidFill>
                <a:latin typeface="Times New Roman" panose="02020603050405020304" pitchFamily="18" charset="0"/>
                <a:ea typeface="Times New Roman" panose="02020603050405020304" pitchFamily="18" charset="0"/>
              </a:rPr>
              <a:t>, </a:t>
            </a:r>
            <a:r>
              <a:rPr lang="en-US" sz="2800" dirty="0" err="1">
                <a:solidFill>
                  <a:srgbClr val="1F1E16"/>
                </a:solidFill>
                <a:latin typeface="Times New Roman" panose="02020603050405020304" pitchFamily="18" charset="0"/>
                <a:ea typeface="Times New Roman" panose="02020603050405020304" pitchFamily="18" charset="0"/>
              </a:rPr>
              <a:t>sự</a:t>
            </a:r>
            <a:r>
              <a:rPr lang="en-US" sz="2800" dirty="0">
                <a:solidFill>
                  <a:srgbClr val="1F1E16"/>
                </a:solidFill>
                <a:latin typeface="Times New Roman" panose="02020603050405020304" pitchFamily="18" charset="0"/>
                <a:ea typeface="Times New Roman" panose="02020603050405020304" pitchFamily="18" charset="0"/>
              </a:rPr>
              <a:t> </a:t>
            </a:r>
            <a:r>
              <a:rPr lang="en-US" sz="2800" dirty="0" err="1">
                <a:solidFill>
                  <a:srgbClr val="1F1E16"/>
                </a:solidFill>
                <a:latin typeface="Times New Roman" panose="02020603050405020304" pitchFamily="18" charset="0"/>
                <a:ea typeface="Times New Roman" panose="02020603050405020304" pitchFamily="18" charset="0"/>
              </a:rPr>
              <a:t>việc</a:t>
            </a:r>
            <a:r>
              <a:rPr lang="en-US" sz="2800" dirty="0">
                <a:solidFill>
                  <a:srgbClr val="1F1E16"/>
                </a:solidFill>
                <a:latin typeface="Times New Roman" panose="02020603050405020304" pitchFamily="18" charset="0"/>
                <a:ea typeface="Times New Roman" panose="02020603050405020304" pitchFamily="18" charset="0"/>
              </a:rPr>
              <a:t> </a:t>
            </a:r>
            <a:r>
              <a:rPr lang="en-US" sz="2800" dirty="0" err="1">
                <a:solidFill>
                  <a:srgbClr val="1F1E16"/>
                </a:solidFill>
                <a:latin typeface="Times New Roman" panose="02020603050405020304" pitchFamily="18" charset="0"/>
                <a:ea typeface="Times New Roman" panose="02020603050405020304" pitchFamily="18" charset="0"/>
              </a:rPr>
              <a:t>mà</a:t>
            </a:r>
            <a:r>
              <a:rPr lang="en-US" sz="2800" dirty="0">
                <a:solidFill>
                  <a:srgbClr val="1F1E16"/>
                </a:solidFill>
                <a:latin typeface="Times New Roman" panose="02020603050405020304" pitchFamily="18" charset="0"/>
                <a:ea typeface="Times New Roman" panose="02020603050405020304" pitchFamily="18" charset="0"/>
              </a:rPr>
              <a:t> </a:t>
            </a:r>
            <a:r>
              <a:rPr lang="en-US" sz="2800" dirty="0" err="1">
                <a:solidFill>
                  <a:srgbClr val="1F1E16"/>
                </a:solidFill>
                <a:latin typeface="Times New Roman" panose="02020603050405020304" pitchFamily="18" charset="0"/>
                <a:ea typeface="Times New Roman" panose="02020603050405020304" pitchFamily="18" charset="0"/>
              </a:rPr>
              <a:t>các</a:t>
            </a:r>
            <a:r>
              <a:rPr lang="en-US" sz="2800" dirty="0">
                <a:solidFill>
                  <a:srgbClr val="1F1E16"/>
                </a:solidFill>
                <a:latin typeface="Times New Roman" panose="02020603050405020304" pitchFamily="18" charset="0"/>
                <a:ea typeface="Times New Roman" panose="02020603050405020304" pitchFamily="18" charset="0"/>
              </a:rPr>
              <a:t> </a:t>
            </a:r>
            <a:r>
              <a:rPr lang="en-US" sz="2800" dirty="0" err="1">
                <a:solidFill>
                  <a:srgbClr val="1F1E16"/>
                </a:solidFill>
                <a:latin typeface="Times New Roman" panose="02020603050405020304" pitchFamily="18" charset="0"/>
                <a:ea typeface="Times New Roman" panose="02020603050405020304" pitchFamily="18" charset="0"/>
              </a:rPr>
              <a:t>từ</a:t>
            </a:r>
            <a:r>
              <a:rPr lang="en-US" sz="2800" dirty="0">
                <a:solidFill>
                  <a:srgbClr val="1F1E16"/>
                </a:solidFill>
                <a:latin typeface="Times New Roman" panose="02020603050405020304" pitchFamily="18" charset="0"/>
                <a:ea typeface="Times New Roman" panose="02020603050405020304" pitchFamily="18" charset="0"/>
              </a:rPr>
              <a:t> </a:t>
            </a:r>
            <a:r>
              <a:rPr lang="en-US" sz="2800" dirty="0" err="1">
                <a:solidFill>
                  <a:srgbClr val="1F1E16"/>
                </a:solidFill>
                <a:latin typeface="Times New Roman" panose="02020603050405020304" pitchFamily="18" charset="0"/>
                <a:ea typeface="Times New Roman" panose="02020603050405020304" pitchFamily="18" charset="0"/>
              </a:rPr>
              <a:t>ngữ</a:t>
            </a:r>
            <a:r>
              <a:rPr lang="en-US" sz="2800" dirty="0">
                <a:solidFill>
                  <a:srgbClr val="1F1E16"/>
                </a:solidFill>
                <a:latin typeface="Times New Roman" panose="02020603050405020304" pitchFamily="18" charset="0"/>
                <a:ea typeface="Times New Roman" panose="02020603050405020304" pitchFamily="18" charset="0"/>
              </a:rPr>
              <a:t> </a:t>
            </a:r>
            <a:r>
              <a:rPr lang="en-US" sz="2800" dirty="0" err="1">
                <a:solidFill>
                  <a:srgbClr val="1F1E16"/>
                </a:solidFill>
                <a:latin typeface="Times New Roman" panose="02020603050405020304" pitchFamily="18" charset="0"/>
                <a:ea typeface="Times New Roman" panose="02020603050405020304" pitchFamily="18" charset="0"/>
              </a:rPr>
              <a:t>ấy</a:t>
            </a:r>
            <a:r>
              <a:rPr lang="en-US" sz="2800" dirty="0">
                <a:solidFill>
                  <a:srgbClr val="1F1E16"/>
                </a:solidFill>
                <a:latin typeface="Times New Roman" panose="02020603050405020304" pitchFamily="18" charset="0"/>
                <a:ea typeface="Times New Roman" panose="02020603050405020304" pitchFamily="18" charset="0"/>
              </a:rPr>
              <a:t> </a:t>
            </a:r>
            <a:r>
              <a:rPr lang="en-US" sz="2800" dirty="0" err="1">
                <a:solidFill>
                  <a:srgbClr val="1F1E16"/>
                </a:solidFill>
                <a:latin typeface="Times New Roman" panose="02020603050405020304" pitchFamily="18" charset="0"/>
                <a:ea typeface="Times New Roman" panose="02020603050405020304" pitchFamily="18" charset="0"/>
              </a:rPr>
              <a:t>biểu</a:t>
            </a:r>
            <a:r>
              <a:rPr lang="en-US" sz="2800" dirty="0">
                <a:solidFill>
                  <a:srgbClr val="1F1E16"/>
                </a:solidFill>
                <a:latin typeface="Times New Roman" panose="02020603050405020304" pitchFamily="18" charset="0"/>
                <a:ea typeface="Times New Roman" panose="02020603050405020304" pitchFamily="18" charset="0"/>
              </a:rPr>
              <a:t> </a:t>
            </a:r>
            <a:r>
              <a:rPr lang="en-US" sz="2800" dirty="0" err="1">
                <a:solidFill>
                  <a:srgbClr val="1F1E16"/>
                </a:solidFill>
                <a:latin typeface="Times New Roman" panose="02020603050405020304" pitchFamily="18" charset="0"/>
                <a:ea typeface="Times New Roman" panose="02020603050405020304" pitchFamily="18" charset="0"/>
              </a:rPr>
              <a:t>thị</a:t>
            </a:r>
            <a:r>
              <a:rPr lang="en-US" sz="2800" dirty="0">
                <a:solidFill>
                  <a:srgbClr val="1F1E16"/>
                </a:solidFill>
                <a:latin typeface="Times New Roman" panose="02020603050405020304" pitchFamily="18" charset="0"/>
                <a:ea typeface="Times New Roman" panose="02020603050405020304" pitchFamily="18" charset="0"/>
              </a:rPr>
              <a:t> </a:t>
            </a:r>
            <a:r>
              <a:rPr lang="en-US" sz="2800" dirty="0" err="1">
                <a:solidFill>
                  <a:srgbClr val="1F1E16"/>
                </a:solidFill>
                <a:latin typeface="Times New Roman" panose="02020603050405020304" pitchFamily="18" charset="0"/>
                <a:ea typeface="Times New Roman" panose="02020603050405020304" pitchFamily="18" charset="0"/>
              </a:rPr>
              <a:t>với</a:t>
            </a:r>
            <a:r>
              <a:rPr lang="en-US" sz="2800" dirty="0">
                <a:solidFill>
                  <a:srgbClr val="1F1E16"/>
                </a:solidFill>
                <a:latin typeface="Times New Roman" panose="02020603050405020304" pitchFamily="18" charset="0"/>
                <a:ea typeface="Times New Roman" panose="02020603050405020304" pitchFamily="18" charset="0"/>
              </a:rPr>
              <a:t> </a:t>
            </a:r>
            <a:r>
              <a:rPr lang="en-US" sz="2800" dirty="0" err="1">
                <a:solidFill>
                  <a:srgbClr val="1F1E16"/>
                </a:solidFill>
                <a:latin typeface="Times New Roman" panose="02020603050405020304" pitchFamily="18" charset="0"/>
                <a:ea typeface="Times New Roman" panose="02020603050405020304" pitchFamily="18" charset="0"/>
              </a:rPr>
              <a:t>sự</a:t>
            </a:r>
            <a:r>
              <a:rPr lang="en-US" sz="2800" dirty="0">
                <a:solidFill>
                  <a:srgbClr val="1F1E16"/>
                </a:solidFill>
                <a:latin typeface="Times New Roman" panose="02020603050405020304" pitchFamily="18" charset="0"/>
                <a:ea typeface="Times New Roman" panose="02020603050405020304" pitchFamily="18" charset="0"/>
              </a:rPr>
              <a:t> </a:t>
            </a:r>
            <a:r>
              <a:rPr lang="en-US" sz="2800" dirty="0" err="1">
                <a:solidFill>
                  <a:srgbClr val="1F1E16"/>
                </a:solidFill>
                <a:latin typeface="Times New Roman" panose="02020603050405020304" pitchFamily="18" charset="0"/>
                <a:ea typeface="Times New Roman" panose="02020603050405020304" pitchFamily="18" charset="0"/>
              </a:rPr>
              <a:t>vật</a:t>
            </a:r>
            <a:r>
              <a:rPr lang="en-US" sz="2800" dirty="0">
                <a:solidFill>
                  <a:srgbClr val="1F1E16"/>
                </a:solidFill>
                <a:latin typeface="Times New Roman" panose="02020603050405020304" pitchFamily="18" charset="0"/>
                <a:ea typeface="Times New Roman" panose="02020603050405020304" pitchFamily="18" charset="0"/>
              </a:rPr>
              <a:t>, </a:t>
            </a:r>
            <a:r>
              <a:rPr lang="en-US" sz="2800" dirty="0" err="1">
                <a:solidFill>
                  <a:srgbClr val="1F1E16"/>
                </a:solidFill>
                <a:latin typeface="Times New Roman" panose="02020603050405020304" pitchFamily="18" charset="0"/>
                <a:ea typeface="Times New Roman" panose="02020603050405020304" pitchFamily="18" charset="0"/>
              </a:rPr>
              <a:t>sự</a:t>
            </a:r>
            <a:r>
              <a:rPr lang="en-US" sz="2800" dirty="0">
                <a:solidFill>
                  <a:srgbClr val="1F1E16"/>
                </a:solidFill>
                <a:latin typeface="Times New Roman" panose="02020603050405020304" pitchFamily="18" charset="0"/>
                <a:ea typeface="Times New Roman" panose="02020603050405020304" pitchFamily="18" charset="0"/>
              </a:rPr>
              <a:t> </a:t>
            </a:r>
            <a:r>
              <a:rPr lang="en-US" sz="2800" dirty="0" err="1">
                <a:solidFill>
                  <a:srgbClr val="1F1E16"/>
                </a:solidFill>
                <a:latin typeface="Times New Roman" panose="02020603050405020304" pitchFamily="18" charset="0"/>
                <a:ea typeface="Times New Roman" panose="02020603050405020304" pitchFamily="18" charset="0"/>
              </a:rPr>
              <a:t>việc</a:t>
            </a:r>
            <a:r>
              <a:rPr lang="en-US" sz="2800" dirty="0">
                <a:solidFill>
                  <a:srgbClr val="1F1E16"/>
                </a:solidFill>
                <a:latin typeface="Times New Roman" panose="02020603050405020304" pitchFamily="18" charset="0"/>
                <a:ea typeface="Times New Roman" panose="02020603050405020304" pitchFamily="18" charset="0"/>
              </a:rPr>
              <a:t> </a:t>
            </a:r>
            <a:r>
              <a:rPr lang="en-US" sz="2800" dirty="0" err="1">
                <a:solidFill>
                  <a:srgbClr val="1F1E16"/>
                </a:solidFill>
                <a:latin typeface="Times New Roman" panose="02020603050405020304" pitchFamily="18" charset="0"/>
                <a:ea typeface="Times New Roman" panose="02020603050405020304" pitchFamily="18" charset="0"/>
              </a:rPr>
              <a:t>mà</a:t>
            </a:r>
            <a:r>
              <a:rPr lang="en-US" sz="2800" dirty="0">
                <a:solidFill>
                  <a:srgbClr val="1F1E16"/>
                </a:solidFill>
                <a:latin typeface="Times New Roman" panose="02020603050405020304" pitchFamily="18" charset="0"/>
                <a:ea typeface="Times New Roman" panose="02020603050405020304" pitchFamily="18" charset="0"/>
              </a:rPr>
              <a:t> </a:t>
            </a:r>
            <a:r>
              <a:rPr lang="en-US" sz="2800" dirty="0" err="1">
                <a:solidFill>
                  <a:srgbClr val="1F1E16"/>
                </a:solidFill>
                <a:latin typeface="Times New Roman" panose="02020603050405020304" pitchFamily="18" charset="0"/>
                <a:ea typeface="Times New Roman" panose="02020603050405020304" pitchFamily="18" charset="0"/>
              </a:rPr>
              <a:t>các</a:t>
            </a:r>
            <a:r>
              <a:rPr lang="en-US" sz="2800" dirty="0">
                <a:solidFill>
                  <a:srgbClr val="1F1E16"/>
                </a:solidFill>
                <a:latin typeface="Times New Roman" panose="02020603050405020304" pitchFamily="18" charset="0"/>
                <a:ea typeface="Times New Roman" panose="02020603050405020304" pitchFamily="18" charset="0"/>
              </a:rPr>
              <a:t> </a:t>
            </a:r>
            <a:r>
              <a:rPr lang="en-US" sz="2800" dirty="0" err="1">
                <a:solidFill>
                  <a:srgbClr val="1F1E16"/>
                </a:solidFill>
                <a:latin typeface="Times New Roman" panose="02020603050405020304" pitchFamily="18" charset="0"/>
                <a:ea typeface="Times New Roman" panose="02020603050405020304" pitchFamily="18" charset="0"/>
              </a:rPr>
              <a:t>từ</a:t>
            </a:r>
            <a:r>
              <a:rPr lang="en-US" sz="2800" dirty="0">
                <a:solidFill>
                  <a:srgbClr val="1F1E16"/>
                </a:solidFill>
                <a:latin typeface="Times New Roman" panose="02020603050405020304" pitchFamily="18" charset="0"/>
                <a:ea typeface="Times New Roman" panose="02020603050405020304" pitchFamily="18" charset="0"/>
              </a:rPr>
              <a:t> </a:t>
            </a:r>
            <a:r>
              <a:rPr lang="en-US" sz="2800" dirty="0" err="1">
                <a:solidFill>
                  <a:srgbClr val="1F1E16"/>
                </a:solidFill>
                <a:latin typeface="Times New Roman" panose="02020603050405020304" pitchFamily="18" charset="0"/>
                <a:ea typeface="Times New Roman" panose="02020603050405020304" pitchFamily="18" charset="0"/>
              </a:rPr>
              <a:t>ngữ</a:t>
            </a:r>
            <a:r>
              <a:rPr lang="en-US" sz="2800" dirty="0">
                <a:solidFill>
                  <a:srgbClr val="1F1E16"/>
                </a:solidFill>
                <a:latin typeface="Times New Roman" panose="02020603050405020304" pitchFamily="18" charset="0"/>
                <a:ea typeface="Times New Roman" panose="02020603050405020304" pitchFamily="18" charset="0"/>
              </a:rPr>
              <a:t> </a:t>
            </a:r>
            <a:r>
              <a:rPr lang="en-US" sz="2800" dirty="0" err="1">
                <a:solidFill>
                  <a:srgbClr val="1F1E16"/>
                </a:solidFill>
                <a:latin typeface="Times New Roman" panose="02020603050405020304" pitchFamily="18" charset="0"/>
                <a:ea typeface="Times New Roman" panose="02020603050405020304" pitchFamily="18" charset="0"/>
              </a:rPr>
              <a:t>ấy</a:t>
            </a:r>
            <a:r>
              <a:rPr lang="en-US" sz="2800" dirty="0">
                <a:solidFill>
                  <a:srgbClr val="1F1E16"/>
                </a:solidFill>
                <a:latin typeface="Times New Roman" panose="02020603050405020304" pitchFamily="18" charset="0"/>
                <a:ea typeface="Times New Roman" panose="02020603050405020304" pitchFamily="18" charset="0"/>
              </a:rPr>
              <a:t> </a:t>
            </a:r>
            <a:r>
              <a:rPr lang="en-US" sz="2800" dirty="0" err="1">
                <a:solidFill>
                  <a:srgbClr val="1F1E16"/>
                </a:solidFill>
                <a:latin typeface="Times New Roman" panose="02020603050405020304" pitchFamily="18" charset="0"/>
                <a:ea typeface="Times New Roman" panose="02020603050405020304" pitchFamily="18" charset="0"/>
              </a:rPr>
              <a:t>hàm</a:t>
            </a:r>
            <a:r>
              <a:rPr lang="en-US" sz="2800" dirty="0">
                <a:solidFill>
                  <a:srgbClr val="1F1E16"/>
                </a:solidFill>
                <a:latin typeface="Times New Roman" panose="02020603050405020304" pitchFamily="18" charset="0"/>
                <a:ea typeface="Times New Roman" panose="02020603050405020304" pitchFamily="18" charset="0"/>
              </a:rPr>
              <a:t> ý </a:t>
            </a:r>
            <a:r>
              <a:rPr lang="en-US" sz="2800" dirty="0" err="1">
                <a:solidFill>
                  <a:srgbClr val="1F1E16"/>
                </a:solidFill>
                <a:latin typeface="Times New Roman" panose="02020603050405020304" pitchFamily="18" charset="0"/>
                <a:ea typeface="Times New Roman" panose="02020603050405020304" pitchFamily="18" charset="0"/>
              </a:rPr>
              <a:t>có</a:t>
            </a:r>
            <a:r>
              <a:rPr lang="en-US" sz="2800" dirty="0">
                <a:solidFill>
                  <a:srgbClr val="1F1E16"/>
                </a:solidFill>
                <a:latin typeface="Times New Roman" panose="02020603050405020304" pitchFamily="18" charset="0"/>
                <a:ea typeface="Times New Roman" panose="02020603050405020304" pitchFamily="18" charset="0"/>
              </a:rPr>
              <a:t> </a:t>
            </a:r>
            <a:r>
              <a:rPr lang="en-US" sz="2800" dirty="0" err="1">
                <a:solidFill>
                  <a:srgbClr val="1F1E16"/>
                </a:solidFill>
                <a:latin typeface="Times New Roman" panose="02020603050405020304" pitchFamily="18" charset="0"/>
                <a:ea typeface="Times New Roman" panose="02020603050405020304" pitchFamily="18" charset="0"/>
              </a:rPr>
              <a:t>mỗi</a:t>
            </a:r>
            <a:r>
              <a:rPr lang="en-US" sz="2800" dirty="0">
                <a:solidFill>
                  <a:srgbClr val="1F1E16"/>
                </a:solidFill>
                <a:latin typeface="Times New Roman" panose="02020603050405020304" pitchFamily="18" charset="0"/>
                <a:ea typeface="Times New Roman" panose="02020603050405020304" pitchFamily="18" charset="0"/>
              </a:rPr>
              <a:t> </a:t>
            </a:r>
            <a:r>
              <a:rPr lang="en-US" sz="2800" dirty="0" err="1">
                <a:solidFill>
                  <a:srgbClr val="1F1E16"/>
                </a:solidFill>
                <a:latin typeface="Times New Roman" panose="02020603050405020304" pitchFamily="18" charset="0"/>
                <a:ea typeface="Times New Roman" panose="02020603050405020304" pitchFamily="18" charset="0"/>
              </a:rPr>
              <a:t>liên</a:t>
            </a:r>
            <a:r>
              <a:rPr lang="en-US" sz="2800" dirty="0">
                <a:solidFill>
                  <a:srgbClr val="1F1E16"/>
                </a:solidFill>
                <a:latin typeface="Times New Roman" panose="02020603050405020304" pitchFamily="18" charset="0"/>
                <a:ea typeface="Times New Roman" panose="02020603050405020304" pitchFamily="18" charset="0"/>
              </a:rPr>
              <a:t> </a:t>
            </a:r>
            <a:r>
              <a:rPr lang="en-US" sz="2800" dirty="0" err="1">
                <a:solidFill>
                  <a:srgbClr val="1F1E16"/>
                </a:solidFill>
                <a:latin typeface="Times New Roman" panose="02020603050405020304" pitchFamily="18" charset="0"/>
                <a:ea typeface="Times New Roman" panose="02020603050405020304" pitchFamily="18" charset="0"/>
              </a:rPr>
              <a:t>hệ</a:t>
            </a:r>
            <a:r>
              <a:rPr lang="en-US" sz="2800" dirty="0">
                <a:solidFill>
                  <a:srgbClr val="1F1E16"/>
                </a:solidFill>
                <a:latin typeface="Times New Roman" panose="02020603050405020304" pitchFamily="18" charset="0"/>
                <a:ea typeface="Times New Roman" panose="02020603050405020304" pitchFamily="18" charset="0"/>
              </a:rPr>
              <a:t> </a:t>
            </a:r>
            <a:r>
              <a:rPr lang="en-US" sz="2800" dirty="0" err="1">
                <a:solidFill>
                  <a:srgbClr val="1F1E16"/>
                </a:solidFill>
                <a:latin typeface="Times New Roman" panose="02020603050405020304" pitchFamily="18" charset="0"/>
                <a:ea typeface="Times New Roman" panose="02020603050405020304" pitchFamily="18" charset="0"/>
              </a:rPr>
              <a:t>như</a:t>
            </a:r>
            <a:r>
              <a:rPr lang="en-US" sz="2800" dirty="0">
                <a:solidFill>
                  <a:srgbClr val="1F1E16"/>
                </a:solidFill>
                <a:latin typeface="Times New Roman" panose="02020603050405020304" pitchFamily="18" charset="0"/>
                <a:ea typeface="Times New Roman" panose="02020603050405020304" pitchFamily="18" charset="0"/>
              </a:rPr>
              <a:t> </a:t>
            </a:r>
            <a:r>
              <a:rPr lang="en-US" sz="2800" dirty="0" err="1">
                <a:solidFill>
                  <a:srgbClr val="1F1E16"/>
                </a:solidFill>
                <a:latin typeface="Times New Roman" panose="02020603050405020304" pitchFamily="18" charset="0"/>
                <a:ea typeface="Times New Roman" panose="02020603050405020304" pitchFamily="18" charset="0"/>
              </a:rPr>
              <a:t>thế</a:t>
            </a:r>
            <a:r>
              <a:rPr lang="en-US" sz="2800" dirty="0">
                <a:solidFill>
                  <a:srgbClr val="1F1E16"/>
                </a:solidFill>
                <a:latin typeface="Times New Roman" panose="02020603050405020304" pitchFamily="18" charset="0"/>
                <a:ea typeface="Times New Roman" panose="02020603050405020304" pitchFamily="18" charset="0"/>
              </a:rPr>
              <a:t> </a:t>
            </a:r>
            <a:r>
              <a:rPr lang="en-US" sz="2800" dirty="0" err="1">
                <a:solidFill>
                  <a:srgbClr val="1F1E16"/>
                </a:solidFill>
                <a:latin typeface="Times New Roman" panose="02020603050405020304" pitchFamily="18" charset="0"/>
                <a:ea typeface="Times New Roman" panose="02020603050405020304" pitchFamily="18" charset="0"/>
              </a:rPr>
              <a:t>nào</a:t>
            </a:r>
            <a:r>
              <a:rPr lang="en-US" sz="2800" dirty="0">
                <a:solidFill>
                  <a:srgbClr val="1F1E16"/>
                </a:solidFill>
                <a:latin typeface="Times New Roman" panose="02020603050405020304" pitchFamily="18" charset="0"/>
                <a:ea typeface="Times New Roman" panose="02020603050405020304" pitchFamily="18" charset="0"/>
              </a:rPr>
              <a:t>? </a:t>
            </a:r>
            <a:r>
              <a:rPr lang="en-US" sz="2800" dirty="0" err="1">
                <a:solidFill>
                  <a:srgbClr val="1F1E16"/>
                </a:solidFill>
                <a:latin typeface="Times New Roman" panose="02020603050405020304" pitchFamily="18" charset="0"/>
                <a:ea typeface="Times New Roman" panose="02020603050405020304" pitchFamily="18" charset="0"/>
              </a:rPr>
              <a:t>Cách</a:t>
            </a:r>
            <a:r>
              <a:rPr lang="en-US" sz="2800" dirty="0">
                <a:solidFill>
                  <a:srgbClr val="1F1E16"/>
                </a:solidFill>
                <a:latin typeface="Times New Roman" panose="02020603050405020304" pitchFamily="18" charset="0"/>
                <a:ea typeface="Times New Roman" panose="02020603050405020304" pitchFamily="18" charset="0"/>
              </a:rPr>
              <a:t> </a:t>
            </a:r>
            <a:r>
              <a:rPr lang="en-US" sz="2800" dirty="0" err="1">
                <a:solidFill>
                  <a:srgbClr val="1F1E16"/>
                </a:solidFill>
                <a:latin typeface="Times New Roman" panose="02020603050405020304" pitchFamily="18" charset="0"/>
                <a:ea typeface="Times New Roman" panose="02020603050405020304" pitchFamily="18" charset="0"/>
              </a:rPr>
              <a:t>diễn</a:t>
            </a:r>
            <a:r>
              <a:rPr lang="en-US" sz="2800" dirty="0">
                <a:solidFill>
                  <a:srgbClr val="1F1E16"/>
                </a:solidFill>
                <a:latin typeface="Times New Roman" panose="02020603050405020304" pitchFamily="18" charset="0"/>
                <a:ea typeface="Times New Roman" panose="02020603050405020304" pitchFamily="18" charset="0"/>
              </a:rPr>
              <a:t> </a:t>
            </a:r>
            <a:r>
              <a:rPr lang="en-US" sz="2800" dirty="0" err="1">
                <a:solidFill>
                  <a:srgbClr val="1F1E16"/>
                </a:solidFill>
                <a:latin typeface="Times New Roman" panose="02020603050405020304" pitchFamily="18" charset="0"/>
                <a:ea typeface="Times New Roman" panose="02020603050405020304" pitchFamily="18" charset="0"/>
              </a:rPr>
              <a:t>đạt</a:t>
            </a:r>
            <a:r>
              <a:rPr lang="en-US" sz="2800" dirty="0">
                <a:solidFill>
                  <a:srgbClr val="1F1E16"/>
                </a:solidFill>
                <a:latin typeface="Times New Roman" panose="02020603050405020304" pitchFamily="18" charset="0"/>
                <a:ea typeface="Times New Roman" panose="02020603050405020304" pitchFamily="18" charset="0"/>
              </a:rPr>
              <a:t> </a:t>
            </a:r>
            <a:r>
              <a:rPr lang="en-US" sz="2800" dirty="0" err="1">
                <a:solidFill>
                  <a:srgbClr val="1F1E16"/>
                </a:solidFill>
                <a:latin typeface="Times New Roman" panose="02020603050405020304" pitchFamily="18" charset="0"/>
                <a:ea typeface="Times New Roman" panose="02020603050405020304" pitchFamily="18" charset="0"/>
              </a:rPr>
              <a:t>này</a:t>
            </a:r>
            <a:r>
              <a:rPr lang="en-US" sz="2800" dirty="0">
                <a:solidFill>
                  <a:srgbClr val="1F1E16"/>
                </a:solidFill>
                <a:latin typeface="Times New Roman" panose="02020603050405020304" pitchFamily="18" charset="0"/>
                <a:ea typeface="Times New Roman" panose="02020603050405020304" pitchFamily="18" charset="0"/>
              </a:rPr>
              <a:t> </a:t>
            </a:r>
            <a:r>
              <a:rPr lang="en-US" sz="2800" dirty="0" err="1">
                <a:solidFill>
                  <a:srgbClr val="1F1E16"/>
                </a:solidFill>
                <a:latin typeface="Times New Roman" panose="02020603050405020304" pitchFamily="18" charset="0"/>
                <a:ea typeface="Times New Roman" panose="02020603050405020304" pitchFamily="18" charset="0"/>
              </a:rPr>
              <a:t>có</a:t>
            </a:r>
            <a:r>
              <a:rPr lang="en-US" sz="2800" dirty="0">
                <a:solidFill>
                  <a:srgbClr val="1F1E16"/>
                </a:solidFill>
                <a:latin typeface="Times New Roman" panose="02020603050405020304" pitchFamily="18" charset="0"/>
                <a:ea typeface="Times New Roman" panose="02020603050405020304" pitchFamily="18" charset="0"/>
              </a:rPr>
              <a:t> </a:t>
            </a:r>
            <a:r>
              <a:rPr lang="en-US" sz="2800" dirty="0" err="1">
                <a:solidFill>
                  <a:srgbClr val="1F1E16"/>
                </a:solidFill>
                <a:latin typeface="Times New Roman" panose="02020603050405020304" pitchFamily="18" charset="0"/>
                <a:ea typeface="Times New Roman" panose="02020603050405020304" pitchFamily="18" charset="0"/>
              </a:rPr>
              <a:t>tác</a:t>
            </a:r>
            <a:r>
              <a:rPr lang="en-US" sz="2800" dirty="0">
                <a:solidFill>
                  <a:srgbClr val="1F1E16"/>
                </a:solidFill>
                <a:latin typeface="Times New Roman" panose="02020603050405020304" pitchFamily="18" charset="0"/>
                <a:ea typeface="Times New Roman" panose="02020603050405020304" pitchFamily="18" charset="0"/>
              </a:rPr>
              <a:t> </a:t>
            </a:r>
            <a:r>
              <a:rPr lang="en-US" sz="2800" dirty="0" err="1">
                <a:solidFill>
                  <a:srgbClr val="1F1E16"/>
                </a:solidFill>
                <a:latin typeface="Times New Roman" panose="02020603050405020304" pitchFamily="18" charset="0"/>
                <a:ea typeface="Times New Roman" panose="02020603050405020304" pitchFamily="18" charset="0"/>
              </a:rPr>
              <a:t>dụng</a:t>
            </a:r>
            <a:r>
              <a:rPr lang="en-US" sz="2800" dirty="0">
                <a:solidFill>
                  <a:srgbClr val="1F1E16"/>
                </a:solidFill>
                <a:latin typeface="Times New Roman" panose="02020603050405020304" pitchFamily="18" charset="0"/>
                <a:ea typeface="Times New Roman" panose="02020603050405020304" pitchFamily="18" charset="0"/>
              </a:rPr>
              <a:t> </a:t>
            </a:r>
            <a:r>
              <a:rPr lang="en-US" sz="2800" dirty="0" err="1">
                <a:solidFill>
                  <a:srgbClr val="1F1E16"/>
                </a:solidFill>
                <a:latin typeface="Times New Roman" panose="02020603050405020304" pitchFamily="18" charset="0"/>
                <a:ea typeface="Times New Roman" panose="02020603050405020304" pitchFamily="18" charset="0"/>
              </a:rPr>
              <a:t>gì</a:t>
            </a:r>
            <a:r>
              <a:rPr lang="en-US" sz="2800" dirty="0">
                <a:solidFill>
                  <a:srgbClr val="1F1E16"/>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3" name="Rectangle 2"/>
          <p:cNvSpPr/>
          <p:nvPr/>
        </p:nvSpPr>
        <p:spPr>
          <a:xfrm>
            <a:off x="6569346" y="2350857"/>
            <a:ext cx="4735666" cy="3246530"/>
          </a:xfrm>
          <a:prstGeom prst="rect">
            <a:avLst/>
          </a:prstGeom>
        </p:spPr>
        <p:txBody>
          <a:bodyPr wrap="square">
            <a:spAutoFit/>
          </a:bodyPr>
          <a:lstStyle/>
          <a:p>
            <a:pPr algn="just">
              <a:lnSpc>
                <a:spcPct val="150000"/>
              </a:lnSpc>
              <a:spcAft>
                <a:spcPts val="0"/>
              </a:spcAft>
            </a:pPr>
            <a:r>
              <a:rPr lang="en-US" sz="2800" b="1" u="sng" dirty="0" err="1">
                <a:solidFill>
                  <a:srgbClr val="1F1E16"/>
                </a:solidFill>
                <a:latin typeface="Times New Roman" panose="02020603050405020304" pitchFamily="18" charset="0"/>
                <a:ea typeface="Times New Roman" panose="02020603050405020304" pitchFamily="18" charset="0"/>
              </a:rPr>
              <a:t>Bài</a:t>
            </a:r>
            <a:r>
              <a:rPr lang="en-US" sz="2800" b="1" u="sng" dirty="0">
                <a:solidFill>
                  <a:srgbClr val="1F1E16"/>
                </a:solidFill>
                <a:latin typeface="Times New Roman" panose="02020603050405020304" pitchFamily="18" charset="0"/>
                <a:ea typeface="Times New Roman" panose="02020603050405020304" pitchFamily="18" charset="0"/>
              </a:rPr>
              <a:t> </a:t>
            </a:r>
            <a:r>
              <a:rPr lang="en-US" sz="2800" b="1" u="sng" dirty="0" err="1">
                <a:solidFill>
                  <a:srgbClr val="1F1E16"/>
                </a:solidFill>
                <a:latin typeface="Times New Roman" panose="02020603050405020304" pitchFamily="18" charset="0"/>
                <a:ea typeface="Times New Roman" panose="02020603050405020304" pitchFamily="18" charset="0"/>
              </a:rPr>
              <a:t>tập</a:t>
            </a:r>
            <a:r>
              <a:rPr lang="en-US" sz="2800" b="1" u="sng" dirty="0">
                <a:solidFill>
                  <a:srgbClr val="1F1E16"/>
                </a:solidFill>
                <a:latin typeface="Times New Roman" panose="02020603050405020304" pitchFamily="18" charset="0"/>
                <a:ea typeface="Times New Roman" panose="02020603050405020304" pitchFamily="18" charset="0"/>
              </a:rPr>
              <a:t> 5</a:t>
            </a:r>
            <a:r>
              <a:rPr lang="en-US" sz="2800" dirty="0">
                <a:solidFill>
                  <a:srgbClr val="1F1E16"/>
                </a:solidFill>
                <a:latin typeface="Times New Roman" panose="02020603050405020304" pitchFamily="18" charset="0"/>
                <a:ea typeface="Times New Roman" panose="02020603050405020304" pitchFamily="18" charset="0"/>
              </a:rPr>
              <a:t>: </a:t>
            </a:r>
            <a:r>
              <a:rPr lang="en-US" sz="2800" dirty="0" err="1">
                <a:solidFill>
                  <a:srgbClr val="1F1E16"/>
                </a:solidFill>
                <a:latin typeface="Times New Roman" panose="02020603050405020304" pitchFamily="18" charset="0"/>
                <a:ea typeface="Times New Roman" panose="02020603050405020304" pitchFamily="18" charset="0"/>
              </a:rPr>
              <a:t>Ghép</a:t>
            </a:r>
            <a:r>
              <a:rPr lang="en-US" sz="2800" dirty="0">
                <a:solidFill>
                  <a:srgbClr val="1F1E16"/>
                </a:solidFill>
                <a:latin typeface="Times New Roman" panose="02020603050405020304" pitchFamily="18" charset="0"/>
                <a:ea typeface="Times New Roman" panose="02020603050405020304" pitchFamily="18" charset="0"/>
              </a:rPr>
              <a:t> </a:t>
            </a:r>
            <a:r>
              <a:rPr lang="en-US" sz="2800" dirty="0" err="1">
                <a:solidFill>
                  <a:srgbClr val="1F1E16"/>
                </a:solidFill>
                <a:latin typeface="Times New Roman" panose="02020603050405020304" pitchFamily="18" charset="0"/>
                <a:ea typeface="Times New Roman" panose="02020603050405020304" pitchFamily="18" charset="0"/>
              </a:rPr>
              <a:t>thành</a:t>
            </a:r>
            <a:r>
              <a:rPr lang="en-US" sz="2800" dirty="0">
                <a:solidFill>
                  <a:srgbClr val="1F1E16"/>
                </a:solidFill>
                <a:latin typeface="Times New Roman" panose="02020603050405020304" pitchFamily="18" charset="0"/>
                <a:ea typeface="Times New Roman" panose="02020603050405020304" pitchFamily="18" charset="0"/>
              </a:rPr>
              <a:t> </a:t>
            </a:r>
            <a:r>
              <a:rPr lang="en-US" sz="2800" dirty="0" err="1">
                <a:solidFill>
                  <a:srgbClr val="1F1E16"/>
                </a:solidFill>
                <a:latin typeface="Times New Roman" panose="02020603050405020304" pitchFamily="18" charset="0"/>
                <a:ea typeface="Times New Roman" panose="02020603050405020304" pitchFamily="18" charset="0"/>
              </a:rPr>
              <a:t>ngữ</a:t>
            </a:r>
            <a:r>
              <a:rPr lang="en-US" sz="2800" dirty="0">
                <a:solidFill>
                  <a:srgbClr val="1F1E16"/>
                </a:solidFill>
                <a:latin typeface="Times New Roman" panose="02020603050405020304" pitchFamily="18" charset="0"/>
                <a:ea typeface="Times New Roman" panose="02020603050405020304" pitchFamily="18" charset="0"/>
              </a:rPr>
              <a:t> ở </a:t>
            </a:r>
            <a:r>
              <a:rPr lang="en-US" sz="2800" dirty="0" err="1">
                <a:solidFill>
                  <a:srgbClr val="1F1E16"/>
                </a:solidFill>
                <a:latin typeface="Times New Roman" panose="02020603050405020304" pitchFamily="18" charset="0"/>
                <a:ea typeface="Times New Roman" panose="02020603050405020304" pitchFamily="18" charset="0"/>
              </a:rPr>
              <a:t>cột</a:t>
            </a:r>
            <a:r>
              <a:rPr lang="en-US" sz="2800" dirty="0">
                <a:solidFill>
                  <a:srgbClr val="1F1E16"/>
                </a:solidFill>
                <a:latin typeface="Times New Roman" panose="02020603050405020304" pitchFamily="18" charset="0"/>
                <a:ea typeface="Times New Roman" panose="02020603050405020304" pitchFamily="18" charset="0"/>
              </a:rPr>
              <a:t> </a:t>
            </a:r>
            <a:r>
              <a:rPr lang="en-US" sz="2800" dirty="0" err="1">
                <a:solidFill>
                  <a:srgbClr val="1F1E16"/>
                </a:solidFill>
                <a:latin typeface="Times New Roman" panose="02020603050405020304" pitchFamily="18" charset="0"/>
                <a:ea typeface="Times New Roman" panose="02020603050405020304" pitchFamily="18" charset="0"/>
              </a:rPr>
              <a:t>bên</a:t>
            </a:r>
            <a:r>
              <a:rPr lang="en-US" sz="2800" dirty="0">
                <a:solidFill>
                  <a:srgbClr val="1F1E16"/>
                </a:solidFill>
                <a:latin typeface="Times New Roman" panose="02020603050405020304" pitchFamily="18" charset="0"/>
                <a:ea typeface="Times New Roman" panose="02020603050405020304" pitchFamily="18" charset="0"/>
              </a:rPr>
              <a:t> </a:t>
            </a:r>
            <a:r>
              <a:rPr lang="en-US" sz="2800" dirty="0" err="1">
                <a:solidFill>
                  <a:srgbClr val="1F1E16"/>
                </a:solidFill>
                <a:latin typeface="Times New Roman" panose="02020603050405020304" pitchFamily="18" charset="0"/>
                <a:ea typeface="Times New Roman" panose="02020603050405020304" pitchFamily="18" charset="0"/>
              </a:rPr>
              <a:t>trái</a:t>
            </a:r>
            <a:r>
              <a:rPr lang="en-US" sz="2800" dirty="0">
                <a:solidFill>
                  <a:srgbClr val="1F1E16"/>
                </a:solidFill>
                <a:latin typeface="Times New Roman" panose="02020603050405020304" pitchFamily="18" charset="0"/>
                <a:ea typeface="Times New Roman" panose="02020603050405020304" pitchFamily="18" charset="0"/>
              </a:rPr>
              <a:t> </a:t>
            </a:r>
            <a:r>
              <a:rPr lang="en-US" sz="2800" dirty="0" err="1">
                <a:solidFill>
                  <a:srgbClr val="1F1E16"/>
                </a:solidFill>
                <a:latin typeface="Times New Roman" panose="02020603050405020304" pitchFamily="18" charset="0"/>
                <a:ea typeface="Times New Roman" panose="02020603050405020304" pitchFamily="18" charset="0"/>
              </a:rPr>
              <a:t>với</a:t>
            </a:r>
            <a:r>
              <a:rPr lang="en-US" sz="2800" dirty="0">
                <a:solidFill>
                  <a:srgbClr val="1F1E16"/>
                </a:solidFill>
                <a:latin typeface="Times New Roman" panose="02020603050405020304" pitchFamily="18" charset="0"/>
                <a:ea typeface="Times New Roman" panose="02020603050405020304" pitchFamily="18" charset="0"/>
              </a:rPr>
              <a:t> </a:t>
            </a:r>
            <a:r>
              <a:rPr lang="en-US" sz="2800" dirty="0" err="1">
                <a:solidFill>
                  <a:srgbClr val="1F1E16"/>
                </a:solidFill>
                <a:latin typeface="Times New Roman" panose="02020603050405020304" pitchFamily="18" charset="0"/>
                <a:ea typeface="Times New Roman" panose="02020603050405020304" pitchFamily="18" charset="0"/>
              </a:rPr>
              <a:t>nghĩa</a:t>
            </a:r>
            <a:r>
              <a:rPr lang="en-US" sz="2800" dirty="0">
                <a:solidFill>
                  <a:srgbClr val="1F1E16"/>
                </a:solidFill>
                <a:latin typeface="Times New Roman" panose="02020603050405020304" pitchFamily="18" charset="0"/>
                <a:ea typeface="Times New Roman" panose="02020603050405020304" pitchFamily="18" charset="0"/>
              </a:rPr>
              <a:t> </a:t>
            </a:r>
            <a:r>
              <a:rPr lang="en-US" sz="2800" dirty="0" err="1">
                <a:solidFill>
                  <a:srgbClr val="1F1E16"/>
                </a:solidFill>
                <a:latin typeface="Times New Roman" panose="02020603050405020304" pitchFamily="18" charset="0"/>
                <a:ea typeface="Times New Roman" panose="02020603050405020304" pitchFamily="18" charset="0"/>
              </a:rPr>
              <a:t>tương</a:t>
            </a:r>
            <a:r>
              <a:rPr lang="en-US" sz="2800" dirty="0">
                <a:solidFill>
                  <a:srgbClr val="1F1E16"/>
                </a:solidFill>
                <a:latin typeface="Times New Roman" panose="02020603050405020304" pitchFamily="18" charset="0"/>
                <a:ea typeface="Times New Roman" panose="02020603050405020304" pitchFamily="18" charset="0"/>
              </a:rPr>
              <a:t> </a:t>
            </a:r>
            <a:r>
              <a:rPr lang="en-US" sz="2800" dirty="0" err="1">
                <a:solidFill>
                  <a:srgbClr val="1F1E16"/>
                </a:solidFill>
                <a:latin typeface="Times New Roman" panose="02020603050405020304" pitchFamily="18" charset="0"/>
                <a:ea typeface="Times New Roman" panose="02020603050405020304" pitchFamily="18" charset="0"/>
              </a:rPr>
              <a:t>ứng</a:t>
            </a:r>
            <a:r>
              <a:rPr lang="en-US" sz="2800" dirty="0">
                <a:solidFill>
                  <a:srgbClr val="1F1E16"/>
                </a:solidFill>
                <a:latin typeface="Times New Roman" panose="02020603050405020304" pitchFamily="18" charset="0"/>
                <a:ea typeface="Times New Roman" panose="02020603050405020304" pitchFamily="18" charset="0"/>
              </a:rPr>
              <a:t> ở </a:t>
            </a:r>
            <a:r>
              <a:rPr lang="en-US" sz="2800" dirty="0" err="1">
                <a:solidFill>
                  <a:srgbClr val="1F1E16"/>
                </a:solidFill>
                <a:latin typeface="Times New Roman" panose="02020603050405020304" pitchFamily="18" charset="0"/>
                <a:ea typeface="Times New Roman" panose="02020603050405020304" pitchFamily="18" charset="0"/>
              </a:rPr>
              <a:t>cột</a:t>
            </a:r>
            <a:r>
              <a:rPr lang="en-US" sz="2800" dirty="0">
                <a:solidFill>
                  <a:srgbClr val="1F1E16"/>
                </a:solidFill>
                <a:latin typeface="Times New Roman" panose="02020603050405020304" pitchFamily="18" charset="0"/>
                <a:ea typeface="Times New Roman" panose="02020603050405020304" pitchFamily="18" charset="0"/>
              </a:rPr>
              <a:t> </a:t>
            </a:r>
            <a:r>
              <a:rPr lang="en-US" sz="2800" dirty="0" err="1">
                <a:solidFill>
                  <a:srgbClr val="1F1E16"/>
                </a:solidFill>
                <a:latin typeface="Times New Roman" panose="02020603050405020304" pitchFamily="18" charset="0"/>
                <a:ea typeface="Times New Roman" panose="02020603050405020304" pitchFamily="18" charset="0"/>
              </a:rPr>
              <a:t>bên</a:t>
            </a:r>
            <a:r>
              <a:rPr lang="en-US" sz="2800" dirty="0">
                <a:solidFill>
                  <a:srgbClr val="1F1E16"/>
                </a:solidFill>
                <a:latin typeface="Times New Roman" panose="02020603050405020304" pitchFamily="18" charset="0"/>
                <a:ea typeface="Times New Roman" panose="02020603050405020304" pitchFamily="18" charset="0"/>
              </a:rPr>
              <a:t> </a:t>
            </a:r>
            <a:r>
              <a:rPr lang="en-US" sz="2800" dirty="0" err="1">
                <a:solidFill>
                  <a:srgbClr val="1F1E16"/>
                </a:solidFill>
                <a:latin typeface="Times New Roman" panose="02020603050405020304" pitchFamily="18" charset="0"/>
                <a:ea typeface="Times New Roman" panose="02020603050405020304" pitchFamily="18" charset="0"/>
              </a:rPr>
              <a:t>phải</a:t>
            </a:r>
            <a:r>
              <a:rPr lang="en-US" sz="2800" dirty="0">
                <a:solidFill>
                  <a:srgbClr val="1F1E16"/>
                </a:solidFill>
                <a:latin typeface="Times New Roman" panose="02020603050405020304" pitchFamily="18" charset="0"/>
                <a:ea typeface="Times New Roman" panose="02020603050405020304" pitchFamily="18" charset="0"/>
              </a:rPr>
              <a:t>. </a:t>
            </a:r>
            <a:r>
              <a:rPr lang="en-US" sz="2800" dirty="0" err="1">
                <a:solidFill>
                  <a:srgbClr val="1F1E16"/>
                </a:solidFill>
                <a:latin typeface="Times New Roman" panose="02020603050405020304" pitchFamily="18" charset="0"/>
                <a:ea typeface="Times New Roman" panose="02020603050405020304" pitchFamily="18" charset="0"/>
              </a:rPr>
              <a:t>Nêu</a:t>
            </a:r>
            <a:r>
              <a:rPr lang="en-US" sz="2800" dirty="0">
                <a:solidFill>
                  <a:srgbClr val="1F1E16"/>
                </a:solidFill>
                <a:latin typeface="Times New Roman" panose="02020603050405020304" pitchFamily="18" charset="0"/>
                <a:ea typeface="Times New Roman" panose="02020603050405020304" pitchFamily="18" charset="0"/>
              </a:rPr>
              <a:t> </a:t>
            </a:r>
            <a:r>
              <a:rPr lang="en-US" sz="2800" dirty="0" err="1">
                <a:solidFill>
                  <a:srgbClr val="1F1E16"/>
                </a:solidFill>
                <a:latin typeface="Times New Roman" panose="02020603050405020304" pitchFamily="18" charset="0"/>
                <a:ea typeface="Times New Roman" panose="02020603050405020304" pitchFamily="18" charset="0"/>
              </a:rPr>
              <a:t>tác</a:t>
            </a:r>
            <a:r>
              <a:rPr lang="en-US" sz="2800" dirty="0">
                <a:solidFill>
                  <a:srgbClr val="1F1E16"/>
                </a:solidFill>
                <a:latin typeface="Times New Roman" panose="02020603050405020304" pitchFamily="18" charset="0"/>
                <a:ea typeface="Times New Roman" panose="02020603050405020304" pitchFamily="18" charset="0"/>
              </a:rPr>
              <a:t> </a:t>
            </a:r>
            <a:r>
              <a:rPr lang="en-US" sz="2800" dirty="0" err="1">
                <a:solidFill>
                  <a:srgbClr val="1F1E16"/>
                </a:solidFill>
                <a:latin typeface="Times New Roman" panose="02020603050405020304" pitchFamily="18" charset="0"/>
                <a:ea typeface="Times New Roman" panose="02020603050405020304" pitchFamily="18" charset="0"/>
              </a:rPr>
              <a:t>dụng</a:t>
            </a:r>
            <a:r>
              <a:rPr lang="en-US" sz="2800" dirty="0">
                <a:solidFill>
                  <a:srgbClr val="1F1E16"/>
                </a:solidFill>
                <a:latin typeface="Times New Roman" panose="02020603050405020304" pitchFamily="18" charset="0"/>
                <a:ea typeface="Times New Roman" panose="02020603050405020304" pitchFamily="18" charset="0"/>
              </a:rPr>
              <a:t> </a:t>
            </a:r>
            <a:r>
              <a:rPr lang="en-US" sz="2800" dirty="0" err="1">
                <a:solidFill>
                  <a:srgbClr val="1F1E16"/>
                </a:solidFill>
                <a:latin typeface="Times New Roman" panose="02020603050405020304" pitchFamily="18" charset="0"/>
                <a:ea typeface="Times New Roman" panose="02020603050405020304" pitchFamily="18" charset="0"/>
              </a:rPr>
              <a:t>của</a:t>
            </a:r>
            <a:r>
              <a:rPr lang="en-US" sz="2800" dirty="0">
                <a:solidFill>
                  <a:srgbClr val="1F1E16"/>
                </a:solidFill>
                <a:latin typeface="Times New Roman" panose="02020603050405020304" pitchFamily="18" charset="0"/>
                <a:ea typeface="Times New Roman" panose="02020603050405020304" pitchFamily="18" charset="0"/>
              </a:rPr>
              <a:t> </a:t>
            </a:r>
            <a:r>
              <a:rPr lang="en-US" sz="2800" dirty="0" err="1">
                <a:solidFill>
                  <a:srgbClr val="1F1E16"/>
                </a:solidFill>
                <a:latin typeface="Times New Roman" panose="02020603050405020304" pitchFamily="18" charset="0"/>
                <a:ea typeface="Times New Roman" panose="02020603050405020304" pitchFamily="18" charset="0"/>
              </a:rPr>
              <a:t>biện</a:t>
            </a:r>
            <a:r>
              <a:rPr lang="en-US" sz="2800" dirty="0">
                <a:solidFill>
                  <a:srgbClr val="1F1E16"/>
                </a:solidFill>
                <a:latin typeface="Times New Roman" panose="02020603050405020304" pitchFamily="18" charset="0"/>
                <a:ea typeface="Times New Roman" panose="02020603050405020304" pitchFamily="18" charset="0"/>
              </a:rPr>
              <a:t> </a:t>
            </a:r>
            <a:r>
              <a:rPr lang="en-US" sz="2800" dirty="0" err="1">
                <a:solidFill>
                  <a:srgbClr val="1F1E16"/>
                </a:solidFill>
                <a:latin typeface="Times New Roman" panose="02020603050405020304" pitchFamily="18" charset="0"/>
                <a:ea typeface="Times New Roman" panose="02020603050405020304" pitchFamily="18" charset="0"/>
              </a:rPr>
              <a:t>pháp</a:t>
            </a:r>
            <a:r>
              <a:rPr lang="en-US" sz="2800" dirty="0">
                <a:solidFill>
                  <a:srgbClr val="1F1E16"/>
                </a:solidFill>
                <a:latin typeface="Times New Roman" panose="02020603050405020304" pitchFamily="18" charset="0"/>
                <a:ea typeface="Times New Roman" panose="02020603050405020304" pitchFamily="18" charset="0"/>
              </a:rPr>
              <a:t> </a:t>
            </a:r>
            <a:r>
              <a:rPr lang="en-US" sz="2800" dirty="0" err="1">
                <a:solidFill>
                  <a:srgbClr val="1F1E16"/>
                </a:solidFill>
                <a:latin typeface="Times New Roman" panose="02020603050405020304" pitchFamily="18" charset="0"/>
                <a:ea typeface="Times New Roman" panose="02020603050405020304" pitchFamily="18" charset="0"/>
              </a:rPr>
              <a:t>tu</a:t>
            </a:r>
            <a:r>
              <a:rPr lang="en-US" sz="2800" dirty="0">
                <a:solidFill>
                  <a:srgbClr val="1F1E16"/>
                </a:solidFill>
                <a:latin typeface="Times New Roman" panose="02020603050405020304" pitchFamily="18" charset="0"/>
                <a:ea typeface="Times New Roman" panose="02020603050405020304" pitchFamily="18" charset="0"/>
              </a:rPr>
              <a:t> </a:t>
            </a:r>
            <a:r>
              <a:rPr lang="en-US" sz="2800" dirty="0" err="1">
                <a:solidFill>
                  <a:srgbClr val="1F1E16"/>
                </a:solidFill>
                <a:latin typeface="Times New Roman" panose="02020603050405020304" pitchFamily="18" charset="0"/>
                <a:ea typeface="Times New Roman" panose="02020603050405020304" pitchFamily="18" charset="0"/>
              </a:rPr>
              <a:t>từ</a:t>
            </a:r>
            <a:r>
              <a:rPr lang="en-US" sz="2800" dirty="0">
                <a:solidFill>
                  <a:srgbClr val="1F1E16"/>
                </a:solidFill>
                <a:latin typeface="Times New Roman" panose="02020603050405020304" pitchFamily="18" charset="0"/>
                <a:ea typeface="Times New Roman" panose="02020603050405020304" pitchFamily="18" charset="0"/>
              </a:rPr>
              <a:t> </a:t>
            </a:r>
            <a:r>
              <a:rPr lang="en-US" sz="2800" dirty="0" err="1">
                <a:solidFill>
                  <a:srgbClr val="1F1E16"/>
                </a:solidFill>
                <a:latin typeface="Times New Roman" panose="02020603050405020304" pitchFamily="18" charset="0"/>
                <a:ea typeface="Times New Roman" panose="02020603050405020304" pitchFamily="18" charset="0"/>
              </a:rPr>
              <a:t>hoán</a:t>
            </a:r>
            <a:r>
              <a:rPr lang="en-US" sz="2800" dirty="0">
                <a:solidFill>
                  <a:srgbClr val="1F1E16"/>
                </a:solidFill>
                <a:latin typeface="Times New Roman" panose="02020603050405020304" pitchFamily="18" charset="0"/>
                <a:ea typeface="Times New Roman" panose="02020603050405020304" pitchFamily="18" charset="0"/>
              </a:rPr>
              <a:t> </a:t>
            </a:r>
            <a:r>
              <a:rPr lang="en-US" sz="2800" dirty="0" err="1">
                <a:solidFill>
                  <a:srgbClr val="1F1E16"/>
                </a:solidFill>
                <a:latin typeface="Times New Roman" panose="02020603050405020304" pitchFamily="18" charset="0"/>
                <a:ea typeface="Times New Roman" panose="02020603050405020304" pitchFamily="18" charset="0"/>
              </a:rPr>
              <a:t>dụ</a:t>
            </a:r>
            <a:r>
              <a:rPr lang="en-US" sz="2800" dirty="0">
                <a:solidFill>
                  <a:srgbClr val="1F1E16"/>
                </a:solidFill>
                <a:latin typeface="Times New Roman" panose="02020603050405020304" pitchFamily="18" charset="0"/>
                <a:ea typeface="Times New Roman" panose="02020603050405020304" pitchFamily="18" charset="0"/>
              </a:rPr>
              <a:t> ở </a:t>
            </a:r>
            <a:r>
              <a:rPr lang="en-US" sz="2800" dirty="0" err="1">
                <a:solidFill>
                  <a:srgbClr val="1F1E16"/>
                </a:solidFill>
                <a:latin typeface="Times New Roman" panose="02020603050405020304" pitchFamily="18" charset="0"/>
                <a:ea typeface="Times New Roman" panose="02020603050405020304" pitchFamily="18" charset="0"/>
              </a:rPr>
              <a:t>các</a:t>
            </a:r>
            <a:r>
              <a:rPr lang="en-US" sz="2800" dirty="0">
                <a:solidFill>
                  <a:srgbClr val="1F1E16"/>
                </a:solidFill>
                <a:latin typeface="Times New Roman" panose="02020603050405020304" pitchFamily="18" charset="0"/>
                <a:ea typeface="Times New Roman" panose="02020603050405020304" pitchFamily="18" charset="0"/>
              </a:rPr>
              <a:t> </a:t>
            </a:r>
            <a:r>
              <a:rPr lang="en-US" sz="2800" dirty="0" err="1">
                <a:solidFill>
                  <a:srgbClr val="1F1E16"/>
                </a:solidFill>
                <a:latin typeface="Times New Roman" panose="02020603050405020304" pitchFamily="18" charset="0"/>
                <a:ea typeface="Times New Roman" panose="02020603050405020304" pitchFamily="18" charset="0"/>
              </a:rPr>
              <a:t>thành</a:t>
            </a:r>
            <a:r>
              <a:rPr lang="en-US" sz="2800" dirty="0">
                <a:solidFill>
                  <a:srgbClr val="1F1E16"/>
                </a:solidFill>
                <a:latin typeface="Times New Roman" panose="02020603050405020304" pitchFamily="18" charset="0"/>
                <a:ea typeface="Times New Roman" panose="02020603050405020304" pitchFamily="18" charset="0"/>
              </a:rPr>
              <a:t> </a:t>
            </a:r>
            <a:r>
              <a:rPr lang="en-US" sz="2800" dirty="0" err="1">
                <a:solidFill>
                  <a:srgbClr val="1F1E16"/>
                </a:solidFill>
                <a:latin typeface="Times New Roman" panose="02020603050405020304" pitchFamily="18" charset="0"/>
                <a:ea typeface="Times New Roman" panose="02020603050405020304" pitchFamily="18" charset="0"/>
              </a:rPr>
              <a:t>ngữ</a:t>
            </a:r>
            <a:r>
              <a:rPr lang="en-US" sz="2800" dirty="0">
                <a:solidFill>
                  <a:srgbClr val="1F1E16"/>
                </a:solidFill>
                <a:latin typeface="Times New Roman" panose="02020603050405020304" pitchFamily="18" charset="0"/>
                <a:ea typeface="Times New Roman" panose="02020603050405020304" pitchFamily="18" charset="0"/>
              </a:rPr>
              <a:t> </a:t>
            </a:r>
            <a:r>
              <a:rPr lang="en-US" sz="2800" dirty="0" err="1">
                <a:solidFill>
                  <a:srgbClr val="1F1E16"/>
                </a:solidFill>
                <a:latin typeface="Times New Roman" panose="02020603050405020304" pitchFamily="18" charset="0"/>
                <a:ea typeface="Times New Roman" panose="02020603050405020304" pitchFamily="18" charset="0"/>
              </a:rPr>
              <a:t>này</a:t>
            </a:r>
            <a:r>
              <a:rPr lang="en-US" sz="2800" dirty="0">
                <a:solidFill>
                  <a:srgbClr val="1F1E16"/>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6" name="Can 5"/>
          <p:cNvSpPr/>
          <p:nvPr/>
        </p:nvSpPr>
        <p:spPr>
          <a:xfrm>
            <a:off x="6124470" y="2168013"/>
            <a:ext cx="132735" cy="4067687"/>
          </a:xfrm>
          <a:prstGeom prst="can">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841866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8508"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92100" algn="l" defTabSz="914400" rtl="0" eaLnBrk="1" fontAlgn="auto" latinLnBrk="0" hangingPunct="1">
              <a:lnSpc>
                <a:spcPct val="100000"/>
              </a:lnSpc>
              <a:spcBef>
                <a:spcPts val="60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THỰC HÀNH TIẾNG VIỆT</a:t>
            </a:r>
          </a:p>
          <a:p>
            <a:pPr marL="0" marR="0" lvl="0" indent="292100" algn="ctr" defTabSz="914400" rtl="0" eaLnBrk="1" fontAlgn="auto" latinLnBrk="0" hangingPunct="1">
              <a:lnSpc>
                <a:spcPct val="100000"/>
              </a:lnSpc>
              <a:spcBef>
                <a:spcPts val="60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Biện</a:t>
            </a: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pháp</a:t>
            </a: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tu</a:t>
            </a: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từ</a:t>
            </a: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hoán</a:t>
            </a: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dụ</a:t>
            </a:r>
            <a:endParaRPr kumimoji="0" lang="en-US" sz="2000" b="1" i="0" u="none" strike="noStrike" kern="1200" cap="none" spc="0" normalizeH="0" baseline="0" noProof="0" dirty="0">
              <a:ln>
                <a:noFill/>
              </a:ln>
              <a:solidFill>
                <a:prstClr val="white"/>
              </a:solidFill>
              <a:effectLst/>
              <a:uLnTx/>
              <a:uFillTx/>
              <a:latin typeface="Segoe Script" panose="030B0504020000000003" pitchFamily="66"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412591" y="879426"/>
            <a:ext cx="3423758" cy="587853"/>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660400" y="1256640"/>
            <a:ext cx="2529860" cy="613245"/>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II.Thực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hành</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673100" y="1736885"/>
            <a:ext cx="10833100" cy="3892861"/>
          </a:xfrm>
          <a:prstGeom prst="rect">
            <a:avLst/>
          </a:prstGeom>
        </p:spPr>
        <p:txBody>
          <a:bodyPr>
            <a:spAutoFit/>
          </a:bodyPr>
          <a:lstStyle/>
          <a:p>
            <a:pPr algn="just">
              <a:lnSpc>
                <a:spcPct val="150000"/>
              </a:lnSpc>
              <a:spcAft>
                <a:spcPts val="0"/>
              </a:spcAft>
            </a:pPr>
            <a:r>
              <a:rPr lang="en-US" sz="2800" b="1" dirty="0">
                <a:solidFill>
                  <a:srgbClr val="0070C0"/>
                </a:solidFill>
                <a:latin typeface="Times New Roman" panose="02020603050405020304" pitchFamily="18" charset="0"/>
                <a:ea typeface="Arial" panose="020B0604020202020204" pitchFamily="34" charset="0"/>
              </a:rPr>
              <a:t>4.  </a:t>
            </a:r>
            <a:r>
              <a:rPr lang="en-US" sz="2800" b="1" dirty="0" err="1">
                <a:solidFill>
                  <a:srgbClr val="0070C0"/>
                </a:solidFill>
                <a:latin typeface="Times New Roman" panose="02020603050405020304" pitchFamily="18" charset="0"/>
                <a:ea typeface="Arial" panose="020B0604020202020204" pitchFamily="34" charset="0"/>
              </a:rPr>
              <a:t>Bài</a:t>
            </a:r>
            <a:r>
              <a:rPr lang="en-US" sz="2800" b="1" dirty="0">
                <a:solidFill>
                  <a:srgbClr val="0070C0"/>
                </a:solidFill>
                <a:latin typeface="Times New Roman" panose="02020603050405020304" pitchFamily="18" charset="0"/>
                <a:ea typeface="Arial" panose="020B0604020202020204" pitchFamily="34" charset="0"/>
              </a:rPr>
              <a:t> </a:t>
            </a:r>
            <a:r>
              <a:rPr lang="en-US" sz="2800" b="1" dirty="0" err="1">
                <a:solidFill>
                  <a:srgbClr val="0070C0"/>
                </a:solidFill>
                <a:latin typeface="Times New Roman" panose="02020603050405020304" pitchFamily="18" charset="0"/>
                <a:ea typeface="Arial" panose="020B0604020202020204" pitchFamily="34" charset="0"/>
              </a:rPr>
              <a:t>tập</a:t>
            </a:r>
            <a:r>
              <a:rPr lang="en-US" sz="2800" b="1" dirty="0">
                <a:solidFill>
                  <a:srgbClr val="0070C0"/>
                </a:solidFill>
                <a:latin typeface="Times New Roman" panose="02020603050405020304" pitchFamily="18" charset="0"/>
                <a:ea typeface="Arial" panose="020B0604020202020204" pitchFamily="34" charset="0"/>
              </a:rPr>
              <a:t> 4</a:t>
            </a:r>
            <a:r>
              <a:rPr lang="en-US" sz="2800" i="1" dirty="0">
                <a:solidFill>
                  <a:srgbClr val="0070C0"/>
                </a:solidFill>
                <a:latin typeface="Times New Roman" panose="02020603050405020304" pitchFamily="18" charset="0"/>
                <a:ea typeface="Arial" panose="020B0604020202020204" pitchFamily="34" charset="0"/>
              </a:rPr>
              <a:t>:</a:t>
            </a:r>
            <a:endParaRPr lang="en-US" sz="2800" dirty="0">
              <a:latin typeface="Times New Roman" panose="02020603050405020304" pitchFamily="18" charset="0"/>
              <a:ea typeface="Times New Roman" panose="02020603050405020304" pitchFamily="18" charset="0"/>
            </a:endParaRPr>
          </a:p>
          <a:p>
            <a:pPr algn="just">
              <a:lnSpc>
                <a:spcPct val="150000"/>
              </a:lnSpc>
              <a:spcAft>
                <a:spcPts val="0"/>
              </a:spcAft>
            </a:pPr>
            <a:r>
              <a:rPr lang="vi-VN" sz="2800" dirty="0">
                <a:solidFill>
                  <a:srgbClr val="0D0D0D"/>
                </a:solidFill>
                <a:latin typeface="Times New Roman" panose="02020603050405020304" pitchFamily="18" charset="0"/>
                <a:ea typeface="Times New Roman" panose="02020603050405020304" pitchFamily="18" charset="0"/>
              </a:rPr>
              <a:t>a) </a:t>
            </a:r>
            <a:r>
              <a:rPr lang="vi-VN" sz="2800" b="1" i="1" dirty="0">
                <a:solidFill>
                  <a:srgbClr val="0D0D0D"/>
                </a:solidFill>
                <a:latin typeface="Times New Roman" panose="02020603050405020304" pitchFamily="18" charset="0"/>
                <a:ea typeface="Times New Roman" panose="02020603050405020304" pitchFamily="18" charset="0"/>
              </a:rPr>
              <a:t>Bàn tay mẹ</a:t>
            </a:r>
            <a:r>
              <a:rPr lang="vi-VN" sz="2800" dirty="0">
                <a:solidFill>
                  <a:srgbClr val="0D0D0D"/>
                </a:solidFill>
                <a:latin typeface="Times New Roman" panose="02020603050405020304" pitchFamily="18" charset="0"/>
                <a:ea typeface="Times New Roman" panose="02020603050405020304" pitchFamily="18" charset="0"/>
              </a:rPr>
              <a:t> chỉ sự lao động vất vả nhọc nhằn của người mẹ. → Mối quan hệ tương đồng – ẩn dụ. </a:t>
            </a:r>
            <a:endParaRPr lang="en-US" sz="2800" dirty="0">
              <a:latin typeface="Times New Roman" panose="02020603050405020304" pitchFamily="18" charset="0"/>
              <a:ea typeface="Times New Roman" panose="02020603050405020304" pitchFamily="18" charset="0"/>
            </a:endParaRPr>
          </a:p>
          <a:p>
            <a:pPr algn="just">
              <a:lnSpc>
                <a:spcPct val="150000"/>
              </a:lnSpc>
              <a:spcAft>
                <a:spcPts val="0"/>
              </a:spcAft>
            </a:pPr>
            <a:r>
              <a:rPr lang="vi-VN" sz="2800" dirty="0">
                <a:solidFill>
                  <a:srgbClr val="0D0D0D"/>
                </a:solidFill>
                <a:latin typeface="Times New Roman" panose="02020603050405020304" pitchFamily="18" charset="0"/>
                <a:ea typeface="Times New Roman" panose="02020603050405020304" pitchFamily="18" charset="0"/>
              </a:rPr>
              <a:t>Tác dụng: Làm nổi bật những gian truân, vất vả mà người mẹ đã trải qua và đồng thời đó cũng là sự dịu dàng, ấm áp của tình mẫu tử thiêng liêng, vĩ đại của người mẹ dành cho người con bé bỏng của mình.</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50102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8508"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92100" algn="l" defTabSz="914400" rtl="0" eaLnBrk="1" fontAlgn="auto" latinLnBrk="0" hangingPunct="1">
              <a:lnSpc>
                <a:spcPct val="100000"/>
              </a:lnSpc>
              <a:spcBef>
                <a:spcPts val="60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THỰC HÀNH TIẾNG VIỆT</a:t>
            </a:r>
          </a:p>
          <a:p>
            <a:pPr marL="0" marR="0" lvl="0" indent="292100" algn="ctr" defTabSz="914400" rtl="0" eaLnBrk="1" fontAlgn="auto" latinLnBrk="0" hangingPunct="1">
              <a:lnSpc>
                <a:spcPct val="100000"/>
              </a:lnSpc>
              <a:spcBef>
                <a:spcPts val="60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Biện</a:t>
            </a: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pháp</a:t>
            </a: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tu</a:t>
            </a: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từ</a:t>
            </a: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hoán</a:t>
            </a: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dụ</a:t>
            </a:r>
            <a:endParaRPr kumimoji="0" lang="en-US" sz="2000" b="1" i="0" u="none" strike="noStrike" kern="1200" cap="none" spc="0" normalizeH="0" baseline="0" noProof="0" dirty="0">
              <a:ln>
                <a:noFill/>
              </a:ln>
              <a:solidFill>
                <a:prstClr val="white"/>
              </a:solidFill>
              <a:effectLst/>
              <a:uLnTx/>
              <a:uFillTx/>
              <a:latin typeface="Segoe Script" panose="030B0504020000000003" pitchFamily="66"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412591" y="879426"/>
            <a:ext cx="3423758" cy="587853"/>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660400" y="2017829"/>
            <a:ext cx="10833100" cy="4856971"/>
          </a:xfrm>
          <a:prstGeom prst="rect">
            <a:avLst/>
          </a:prstGeom>
        </p:spPr>
        <p:txBody>
          <a:bodyPr>
            <a:spAutoFit/>
          </a:bodyPr>
          <a:lstStyle/>
          <a:p>
            <a:pPr algn="just">
              <a:spcAft>
                <a:spcPts val="0"/>
              </a:spcAft>
            </a:pPr>
            <a:r>
              <a:rPr lang="vi-VN" sz="2800" dirty="0">
                <a:solidFill>
                  <a:srgbClr val="0D0D0D"/>
                </a:solidFill>
                <a:latin typeface="Times New Roman" panose="02020603050405020304" pitchFamily="18" charset="0"/>
                <a:ea typeface="Times New Roman" panose="02020603050405020304" pitchFamily="18" charset="0"/>
              </a:rPr>
              <a:t>b) </a:t>
            </a:r>
            <a:r>
              <a:rPr lang="vi-VN" sz="2800" b="1" i="1" dirty="0">
                <a:solidFill>
                  <a:srgbClr val="0D0D0D"/>
                </a:solidFill>
                <a:latin typeface="Times New Roman" panose="02020603050405020304" pitchFamily="18" charset="0"/>
                <a:ea typeface="Times New Roman" panose="02020603050405020304" pitchFamily="18" charset="0"/>
              </a:rPr>
              <a:t>Đổ máu </a:t>
            </a:r>
            <a:r>
              <a:rPr lang="vi-VN" sz="2800" dirty="0">
                <a:solidFill>
                  <a:srgbClr val="0D0D0D"/>
                </a:solidFill>
                <a:latin typeface="Times New Roman" panose="02020603050405020304" pitchFamily="18" charset="0"/>
                <a:ea typeface="Times New Roman" panose="02020603050405020304" pitchFamily="18" charset="0"/>
              </a:rPr>
              <a:t>là dấu hiệu của mất mát – ám chỉ chiến tranh. → Mối quan hệ tương cận: lấy dấu hiệu của sự vật để chỉ sự vật – hoán dụ. </a:t>
            </a:r>
            <a:endParaRPr lang="en-US" sz="2800" dirty="0">
              <a:latin typeface="Times New Roman" panose="02020603050405020304" pitchFamily="18" charset="0"/>
              <a:ea typeface="Times New Roman" panose="02020603050405020304" pitchFamily="18" charset="0"/>
            </a:endParaRPr>
          </a:p>
          <a:p>
            <a:pPr algn="just">
              <a:spcAft>
                <a:spcPts val="0"/>
              </a:spcAft>
            </a:pPr>
            <a:r>
              <a:rPr lang="vi-VN" sz="2800" dirty="0">
                <a:solidFill>
                  <a:srgbClr val="0D0D0D"/>
                </a:solidFill>
                <a:latin typeface="Times New Roman" panose="02020603050405020304" pitchFamily="18" charset="0"/>
                <a:ea typeface="Times New Roman" panose="02020603050405020304" pitchFamily="18" charset="0"/>
              </a:rPr>
              <a:t>Tác dụng: Làm giảm bớt sự đau thương, mất mát của đất nước trong bối cảnh chiến tranh.</a:t>
            </a:r>
            <a:endParaRPr lang="en-US" sz="2800" dirty="0">
              <a:latin typeface="Times New Roman" panose="02020603050405020304" pitchFamily="18" charset="0"/>
              <a:ea typeface="Times New Roman" panose="02020603050405020304" pitchFamily="18" charset="0"/>
            </a:endParaRPr>
          </a:p>
          <a:p>
            <a:pPr algn="just">
              <a:spcAft>
                <a:spcPts val="0"/>
              </a:spcAft>
            </a:pPr>
            <a:r>
              <a:rPr lang="vi-VN" sz="2800" dirty="0">
                <a:solidFill>
                  <a:srgbClr val="0D0D0D"/>
                </a:solidFill>
                <a:latin typeface="Times New Roman" panose="02020603050405020304" pitchFamily="18" charset="0"/>
                <a:ea typeface="Times New Roman" panose="02020603050405020304" pitchFamily="18" charset="0"/>
              </a:rPr>
              <a:t>c)</a:t>
            </a:r>
            <a:endParaRPr lang="en-US" sz="2800" dirty="0">
              <a:latin typeface="Times New Roman" panose="02020603050405020304" pitchFamily="18" charset="0"/>
              <a:ea typeface="Times New Roman" panose="02020603050405020304" pitchFamily="18" charset="0"/>
            </a:endParaRPr>
          </a:p>
          <a:p>
            <a:pPr algn="just">
              <a:spcAft>
                <a:spcPts val="0"/>
              </a:spcAft>
            </a:pPr>
            <a:r>
              <a:rPr lang="vi-VN" sz="2800" dirty="0">
                <a:solidFill>
                  <a:srgbClr val="0D0D0D"/>
                </a:solidFill>
                <a:latin typeface="Times New Roman" panose="02020603050405020304" pitchFamily="18" charset="0"/>
                <a:ea typeface="Times New Roman" panose="02020603050405020304" pitchFamily="18" charset="0"/>
              </a:rPr>
              <a:t>- </a:t>
            </a:r>
            <a:r>
              <a:rPr lang="vi-VN" sz="2800" b="1" i="1" dirty="0">
                <a:solidFill>
                  <a:srgbClr val="0D0D0D"/>
                </a:solidFill>
                <a:latin typeface="Times New Roman" panose="02020603050405020304" pitchFamily="18" charset="0"/>
                <a:ea typeface="Times New Roman" panose="02020603050405020304" pitchFamily="18" charset="0"/>
              </a:rPr>
              <a:t>Mười năm </a:t>
            </a:r>
            <a:r>
              <a:rPr lang="vi-VN" sz="2800" dirty="0">
                <a:solidFill>
                  <a:srgbClr val="0D0D0D"/>
                </a:solidFill>
                <a:latin typeface="Times New Roman" panose="02020603050405020304" pitchFamily="18" charset="0"/>
                <a:ea typeface="Times New Roman" panose="02020603050405020304" pitchFamily="18" charset="0"/>
              </a:rPr>
              <a:t>chỉ thời gian trước mắt</a:t>
            </a:r>
            <a:endParaRPr lang="en-US" sz="2800" dirty="0">
              <a:latin typeface="Times New Roman" panose="02020603050405020304" pitchFamily="18" charset="0"/>
              <a:ea typeface="Times New Roman" panose="02020603050405020304" pitchFamily="18" charset="0"/>
            </a:endParaRPr>
          </a:p>
          <a:p>
            <a:pPr algn="just">
              <a:spcAft>
                <a:spcPts val="0"/>
              </a:spcAft>
            </a:pPr>
            <a:r>
              <a:rPr lang="vi-VN" sz="2800" dirty="0">
                <a:solidFill>
                  <a:srgbClr val="0D0D0D"/>
                </a:solidFill>
                <a:latin typeface="Times New Roman" panose="02020603050405020304" pitchFamily="18" charset="0"/>
                <a:ea typeface="Times New Roman" panose="02020603050405020304" pitchFamily="18" charset="0"/>
              </a:rPr>
              <a:t>- </a:t>
            </a:r>
            <a:r>
              <a:rPr lang="vi-VN" sz="2800" b="1" i="1" dirty="0">
                <a:solidFill>
                  <a:srgbClr val="0D0D0D"/>
                </a:solidFill>
                <a:latin typeface="Times New Roman" panose="02020603050405020304" pitchFamily="18" charset="0"/>
                <a:ea typeface="Times New Roman" panose="02020603050405020304" pitchFamily="18" charset="0"/>
              </a:rPr>
              <a:t>Trăm năm </a:t>
            </a:r>
            <a:r>
              <a:rPr lang="vi-VN" sz="2800" dirty="0">
                <a:solidFill>
                  <a:srgbClr val="0D0D0D"/>
                </a:solidFill>
                <a:latin typeface="Times New Roman" panose="02020603050405020304" pitchFamily="18" charset="0"/>
                <a:ea typeface="Times New Roman" panose="02020603050405020304" pitchFamily="18" charset="0"/>
              </a:rPr>
              <a:t>chỉ thời gian lâu dài</a:t>
            </a:r>
            <a:endParaRPr lang="en-US" sz="2800" dirty="0">
              <a:latin typeface="Times New Roman" panose="02020603050405020304" pitchFamily="18" charset="0"/>
              <a:ea typeface="Times New Roman" panose="02020603050405020304" pitchFamily="18" charset="0"/>
            </a:endParaRPr>
          </a:p>
          <a:p>
            <a:pPr algn="just">
              <a:spcAft>
                <a:spcPts val="0"/>
              </a:spcAft>
            </a:pPr>
            <a:r>
              <a:rPr lang="vi-VN" sz="2800" dirty="0">
                <a:solidFill>
                  <a:srgbClr val="0D0D0D"/>
                </a:solidFill>
                <a:latin typeface="Times New Roman" panose="02020603050405020304" pitchFamily="18" charset="0"/>
                <a:ea typeface="Times New Roman" panose="02020603050405020304" pitchFamily="18" charset="0"/>
              </a:rPr>
              <a:t>→ Mối quan hệ tương cận: lấy cái cụ thể để gọi cái trừu tượng – hoán dụ.</a:t>
            </a:r>
            <a:endParaRPr lang="en-US" sz="2800" dirty="0">
              <a:latin typeface="Times New Roman" panose="02020603050405020304" pitchFamily="18" charset="0"/>
              <a:ea typeface="Times New Roman" panose="02020603050405020304" pitchFamily="18" charset="0"/>
            </a:endParaRPr>
          </a:p>
          <a:p>
            <a:pPr algn="just">
              <a:spcAft>
                <a:spcPts val="0"/>
              </a:spcAft>
            </a:pPr>
            <a:r>
              <a:rPr lang="vi-VN" sz="2800" dirty="0">
                <a:solidFill>
                  <a:srgbClr val="0D0D0D"/>
                </a:solidFill>
                <a:latin typeface="Times New Roman" panose="02020603050405020304" pitchFamily="18" charset="0"/>
                <a:ea typeface="Times New Roman" panose="02020603050405020304" pitchFamily="18" charset="0"/>
              </a:rPr>
              <a:t>Tác dụng: Nhấn muốn có lợi ý lâu dài thì phải chú trọng vào việc giáo dục con người.</a:t>
            </a:r>
            <a:endParaRPr lang="en-US" sz="2800" dirty="0">
              <a:latin typeface="Times New Roman" panose="02020603050405020304" pitchFamily="18" charset="0"/>
              <a:ea typeface="Times New Roman" panose="02020603050405020304" pitchFamily="18" charset="0"/>
            </a:endParaRPr>
          </a:p>
          <a:p>
            <a:pPr algn="just">
              <a:lnSpc>
                <a:spcPct val="115000"/>
              </a:lnSpc>
              <a:spcAft>
                <a:spcPts val="0"/>
              </a:spcAft>
              <a:tabLst>
                <a:tab pos="2110105" algn="l"/>
              </a:tabLst>
            </a:pPr>
            <a:r>
              <a:rPr lang="pt-BR" sz="2800" b="1" dirty="0">
                <a:solidFill>
                  <a:srgbClr val="0D0D0D"/>
                </a:solidFill>
                <a:latin typeface="Times New Roman" panose="02020603050405020304" pitchFamily="18" charset="0"/>
                <a:ea typeface="MS Mincho"/>
              </a:rPr>
              <a:t> </a:t>
            </a:r>
            <a:endParaRPr lang="en-US" sz="2800" dirty="0">
              <a:effectLst/>
              <a:latin typeface="Times New Roman" panose="02020603050405020304" pitchFamily="18" charset="0"/>
              <a:ea typeface="Times New Roman" panose="02020603050405020304" pitchFamily="18" charset="0"/>
            </a:endParaRPr>
          </a:p>
        </p:txBody>
      </p:sp>
      <p:sp>
        <p:nvSpPr>
          <p:cNvPr id="3" name="Rectangle 2"/>
          <p:cNvSpPr/>
          <p:nvPr/>
        </p:nvSpPr>
        <p:spPr>
          <a:xfrm>
            <a:off x="827273" y="1516387"/>
            <a:ext cx="2130711" cy="548099"/>
          </a:xfrm>
          <a:prstGeom prst="rect">
            <a:avLst/>
          </a:prstGeom>
        </p:spPr>
        <p:txBody>
          <a:bodyPr wrap="none">
            <a:spAutoFit/>
          </a:bodyPr>
          <a:lstStyle/>
          <a:p>
            <a:pPr algn="just">
              <a:lnSpc>
                <a:spcPct val="115000"/>
              </a:lnSpc>
              <a:spcAft>
                <a:spcPts val="0"/>
              </a:spcAft>
            </a:pPr>
            <a:r>
              <a:rPr lang="en-US" sz="2800" b="1" dirty="0">
                <a:latin typeface="Times New Roman" panose="02020603050405020304" pitchFamily="18" charset="0"/>
                <a:ea typeface="Arial" panose="020B0604020202020204" pitchFamily="34" charset="0"/>
              </a:rPr>
              <a:t>4.  </a:t>
            </a:r>
            <a:r>
              <a:rPr lang="en-US" sz="2800" b="1" dirty="0" err="1">
                <a:latin typeface="Times New Roman" panose="02020603050405020304" pitchFamily="18" charset="0"/>
                <a:ea typeface="Arial" panose="020B0604020202020204" pitchFamily="34" charset="0"/>
              </a:rPr>
              <a:t>Bài</a:t>
            </a:r>
            <a:r>
              <a:rPr lang="en-US" sz="2800" b="1" dirty="0">
                <a:latin typeface="Times New Roman" panose="02020603050405020304" pitchFamily="18" charset="0"/>
                <a:ea typeface="Arial" panose="020B0604020202020204" pitchFamily="34" charset="0"/>
              </a:rPr>
              <a:t> </a:t>
            </a:r>
            <a:r>
              <a:rPr lang="en-US" sz="2800" b="1" dirty="0" err="1">
                <a:latin typeface="Times New Roman" panose="02020603050405020304" pitchFamily="18" charset="0"/>
                <a:ea typeface="Arial" panose="020B0604020202020204" pitchFamily="34" charset="0"/>
              </a:rPr>
              <a:t>tập</a:t>
            </a:r>
            <a:r>
              <a:rPr lang="en-US" sz="2800" b="1" dirty="0">
                <a:latin typeface="Times New Roman" panose="02020603050405020304" pitchFamily="18" charset="0"/>
                <a:ea typeface="Arial" panose="020B0604020202020204" pitchFamily="34" charset="0"/>
              </a:rPr>
              <a:t> 4</a:t>
            </a:r>
            <a:r>
              <a:rPr lang="en-US" sz="2800" i="1" dirty="0">
                <a:latin typeface="Times New Roman" panose="02020603050405020304" pitchFamily="18" charset="0"/>
                <a:ea typeface="Arial" panose="020B0604020202020204" pitchFamily="34"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464736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7480"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92100" algn="l" defTabSz="91440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Văn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bản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1: ĐÊM NAY BÁC KHÔNG NGỦ </a:t>
            </a:r>
            <a:endPar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Segoe UI" panose="020B0502040204020203" pitchFamily="34" charset="0"/>
              <a:cs typeface="+mn-cs"/>
            </a:endParaRPr>
          </a:p>
          <a:p>
            <a:pPr marL="0" marR="0" lvl="0" indent="292100" algn="l" defTabSz="91440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Minh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Huệ</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14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4332528" y="911497"/>
            <a:ext cx="369998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ĐỌC HIỂU VĂN 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60400" y="1573629"/>
            <a:ext cx="6096000" cy="548099"/>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2. </a:t>
            </a:r>
            <a:r>
              <a:rPr kumimoji="0" lang="en-US" sz="28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MS Mincho"/>
                <a:cs typeface="+mn-cs"/>
              </a:rPr>
              <a:t>Bài</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thơ</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Đêm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nay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Bác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không</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ngủ</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660400" y="2173344"/>
            <a:ext cx="10858500" cy="3560975"/>
          </a:xfrm>
          <a:prstGeom prst="rect">
            <a:avLst/>
          </a:prstGeom>
        </p:spPr>
        <p:txBody>
          <a:bodyPr>
            <a:spAutoFit/>
          </a:bodyPr>
          <a:lstStyle/>
          <a:p>
            <a:pPr marR="182880" lvl="0" algn="just">
              <a:lnSpc>
                <a:spcPct val="115000"/>
              </a:lnSpc>
              <a:spcAft>
                <a:spcPts val="0"/>
              </a:spcAft>
              <a:buSzPts val="1400"/>
            </a:pPr>
            <a:r>
              <a:rPr lang="en-US" sz="2800" b="1" spc="-5" dirty="0" smtClean="0">
                <a:latin typeface="Times New Roman" panose="02020603050405020304" pitchFamily="18" charset="0"/>
                <a:ea typeface="Calibri" panose="020F0502020204030204" pitchFamily="34" charset="0"/>
              </a:rPr>
              <a:t>b. </a:t>
            </a:r>
            <a:r>
              <a:rPr lang="en-US" sz="2800" b="1" spc="-5" dirty="0" err="1" smtClean="0">
                <a:latin typeface="Times New Roman" panose="02020603050405020304" pitchFamily="18" charset="0"/>
                <a:ea typeface="Calibri" panose="020F0502020204030204" pitchFamily="34" charset="0"/>
              </a:rPr>
              <a:t>Kiểu</a:t>
            </a:r>
            <a:r>
              <a:rPr lang="en-US" sz="2800" b="1" spc="-5" dirty="0" smtClean="0">
                <a:latin typeface="Times New Roman" panose="02020603050405020304" pitchFamily="18" charset="0"/>
                <a:ea typeface="Calibri" panose="020F0502020204030204" pitchFamily="34" charset="0"/>
              </a:rPr>
              <a:t> </a:t>
            </a:r>
            <a:r>
              <a:rPr lang="en-US" sz="2800" b="1" spc="-5" dirty="0" err="1">
                <a:latin typeface="Times New Roman" panose="02020603050405020304" pitchFamily="18" charset="0"/>
                <a:ea typeface="Calibri" panose="020F0502020204030204" pitchFamily="34" charset="0"/>
              </a:rPr>
              <a:t>văn</a:t>
            </a:r>
            <a:r>
              <a:rPr lang="en-US" sz="2800" b="1" spc="-5" dirty="0">
                <a:latin typeface="Times New Roman" panose="02020603050405020304" pitchFamily="18" charset="0"/>
                <a:ea typeface="Calibri" panose="020F0502020204030204" pitchFamily="34" charset="0"/>
              </a:rPr>
              <a:t> </a:t>
            </a:r>
            <a:r>
              <a:rPr lang="en-US" sz="2800" b="1" spc="-5" dirty="0" err="1">
                <a:latin typeface="Times New Roman" panose="02020603050405020304" pitchFamily="18" charset="0"/>
                <a:ea typeface="Calibri" panose="020F0502020204030204" pitchFamily="34" charset="0"/>
              </a:rPr>
              <a:t>bản</a:t>
            </a:r>
            <a:r>
              <a:rPr lang="en-US" sz="2800" b="1" spc="-5" dirty="0">
                <a:latin typeface="Times New Roman" panose="02020603050405020304" pitchFamily="18" charset="0"/>
                <a:ea typeface="Calibri" panose="020F0502020204030204" pitchFamily="34" charset="0"/>
              </a:rPr>
              <a:t> </a:t>
            </a:r>
            <a:r>
              <a:rPr lang="en-US" sz="2800" b="1" spc="-5" dirty="0" err="1">
                <a:latin typeface="Times New Roman" panose="02020603050405020304" pitchFamily="18" charset="0"/>
                <a:ea typeface="Calibri" panose="020F0502020204030204" pitchFamily="34" charset="0"/>
              </a:rPr>
              <a:t>và</a:t>
            </a:r>
            <a:r>
              <a:rPr lang="en-US" sz="2800" b="1" spc="-5" dirty="0">
                <a:latin typeface="Times New Roman" panose="02020603050405020304" pitchFamily="18" charset="0"/>
                <a:ea typeface="Calibri" panose="020F0502020204030204" pitchFamily="34" charset="0"/>
              </a:rPr>
              <a:t> PTBĐ</a:t>
            </a:r>
            <a:endParaRPr lang="en-US" sz="2800" dirty="0">
              <a:latin typeface="Times New Roman" panose="02020603050405020304" pitchFamily="18" charset="0"/>
              <a:ea typeface="Times New Roman" panose="02020603050405020304" pitchFamily="18" charset="0"/>
            </a:endParaRPr>
          </a:p>
          <a:p>
            <a:pPr marL="342900" marR="182880" lvl="0" indent="-342900" algn="just">
              <a:lnSpc>
                <a:spcPct val="115000"/>
              </a:lnSpc>
              <a:spcAft>
                <a:spcPts val="0"/>
              </a:spcAft>
              <a:buSzPts val="1400"/>
              <a:buFont typeface="Times New Roman" panose="02020603050405020304" pitchFamily="18" charset="0"/>
              <a:buChar char="-"/>
            </a:pPr>
            <a:r>
              <a:rPr lang="en-US" sz="2800" b="1" spc="-5" dirty="0">
                <a:latin typeface="Times New Roman" panose="02020603050405020304" pitchFamily="18" charset="0"/>
                <a:ea typeface="Calibri" panose="020F0502020204030204" pitchFamily="34" charset="0"/>
              </a:rPr>
              <a:t>T</a:t>
            </a:r>
            <a:r>
              <a:rPr lang="vi-VN" sz="2800" b="1" spc="-10" dirty="0">
                <a:latin typeface="Times New Roman" panose="02020603050405020304" pitchFamily="18" charset="0"/>
                <a:ea typeface="Calibri" panose="020F0502020204030204" pitchFamily="34" charset="0"/>
              </a:rPr>
              <a:t>hể thơ</a:t>
            </a:r>
            <a:r>
              <a:rPr lang="vi-VN" sz="2800" spc="-10" dirty="0">
                <a:latin typeface="Times New Roman" panose="02020603050405020304" pitchFamily="18" charset="0"/>
                <a:ea typeface="Calibri" panose="020F0502020204030204" pitchFamily="34" charset="0"/>
              </a:rPr>
              <a:t>: 5 chữ</a:t>
            </a:r>
            <a:endParaRPr lang="en-US" sz="2800" dirty="0">
              <a:latin typeface="Times New Roman" panose="02020603050405020304" pitchFamily="18" charset="0"/>
              <a:ea typeface="Times New Roman" panose="02020603050405020304" pitchFamily="18" charset="0"/>
            </a:endParaRPr>
          </a:p>
          <a:p>
            <a:pPr marR="182880" algn="just">
              <a:lnSpc>
                <a:spcPct val="115000"/>
              </a:lnSpc>
              <a:spcAft>
                <a:spcPts val="0"/>
              </a:spcAft>
              <a:tabLst>
                <a:tab pos="243205" algn="l"/>
              </a:tabLst>
            </a:pPr>
            <a:r>
              <a:rPr lang="en-US" sz="2800" b="1" spc="-5" dirty="0">
                <a:latin typeface="Times New Roman" panose="02020603050405020304" pitchFamily="18" charset="0"/>
                <a:ea typeface="Calibri" panose="020F0502020204030204" pitchFamily="34" charset="0"/>
              </a:rPr>
              <a:t>- PTBĐ</a:t>
            </a:r>
            <a:r>
              <a:rPr lang="en-US" sz="2800" spc="-5" dirty="0">
                <a:latin typeface="Times New Roman" panose="02020603050405020304" pitchFamily="18" charset="0"/>
                <a:ea typeface="Calibri" panose="020F0502020204030204" pitchFamily="34" charset="0"/>
              </a:rPr>
              <a:t>:</a:t>
            </a:r>
            <a:r>
              <a:rPr lang="en-US" sz="2800" spc="5" dirty="0">
                <a:latin typeface="Times New Roman" panose="02020603050405020304" pitchFamily="18" charset="0"/>
                <a:ea typeface="Calibri" panose="020F0502020204030204" pitchFamily="34" charset="0"/>
              </a:rPr>
              <a:t> </a:t>
            </a:r>
            <a:r>
              <a:rPr lang="en-US" sz="2800" spc="-5" dirty="0" err="1">
                <a:latin typeface="Times New Roman" panose="02020603050405020304" pitchFamily="18" charset="0"/>
                <a:ea typeface="Calibri" panose="020F0502020204030204" pitchFamily="34" charset="0"/>
              </a:rPr>
              <a:t>B</a:t>
            </a:r>
            <a:r>
              <a:rPr lang="en-US" sz="2800" spc="-5" dirty="0" err="1" smtClean="0">
                <a:latin typeface="Times New Roman" panose="02020603050405020304" pitchFamily="18" charset="0"/>
                <a:ea typeface="Calibri" panose="020F0502020204030204" pitchFamily="34" charset="0"/>
              </a:rPr>
              <a:t>iểu</a:t>
            </a:r>
            <a:r>
              <a:rPr lang="en-US" sz="2800" spc="-5" dirty="0" smtClean="0">
                <a:latin typeface="Times New Roman" panose="02020603050405020304" pitchFamily="18" charset="0"/>
                <a:ea typeface="Calibri" panose="020F0502020204030204" pitchFamily="34" charset="0"/>
              </a:rPr>
              <a:t> </a:t>
            </a:r>
            <a:r>
              <a:rPr lang="en-US" sz="2800" spc="-5" dirty="0" err="1" smtClean="0">
                <a:latin typeface="Times New Roman" panose="02020603050405020304" pitchFamily="18" charset="0"/>
                <a:ea typeface="Calibri" panose="020F0502020204030204" pitchFamily="34" charset="0"/>
              </a:rPr>
              <a:t>cảm</a:t>
            </a:r>
            <a:r>
              <a:rPr lang="en-US" sz="2800" spc="-5" dirty="0">
                <a:latin typeface="Times New Roman" panose="02020603050405020304" pitchFamily="18" charset="0"/>
                <a:ea typeface="Calibri" panose="020F0502020204030204" pitchFamily="34" charset="0"/>
              </a:rPr>
              <a:t> </a:t>
            </a:r>
            <a:r>
              <a:rPr lang="en-US" sz="2800" spc="-5" dirty="0" err="1" smtClean="0">
                <a:latin typeface="Times New Roman" panose="02020603050405020304" pitchFamily="18" charset="0"/>
                <a:ea typeface="Calibri" panose="020F0502020204030204" pitchFamily="34" charset="0"/>
              </a:rPr>
              <a:t>kết</a:t>
            </a:r>
            <a:r>
              <a:rPr lang="en-US" sz="2800" spc="-5" dirty="0" smtClean="0">
                <a:latin typeface="Times New Roman" panose="02020603050405020304" pitchFamily="18" charset="0"/>
                <a:ea typeface="Calibri" panose="020F0502020204030204" pitchFamily="34" charset="0"/>
              </a:rPr>
              <a:t> </a:t>
            </a:r>
            <a:r>
              <a:rPr lang="en-US" sz="2800" spc="-5" dirty="0" err="1" smtClean="0">
                <a:latin typeface="Times New Roman" panose="02020603050405020304" pitchFamily="18" charset="0"/>
                <a:ea typeface="Calibri" panose="020F0502020204030204" pitchFamily="34" charset="0"/>
              </a:rPr>
              <a:t>hợp</a:t>
            </a:r>
            <a:r>
              <a:rPr lang="en-US" sz="2800" spc="-5" dirty="0" smtClean="0">
                <a:latin typeface="Times New Roman" panose="02020603050405020304" pitchFamily="18" charset="0"/>
                <a:ea typeface="Calibri" panose="020F0502020204030204" pitchFamily="34" charset="0"/>
              </a:rPr>
              <a:t> </a:t>
            </a:r>
            <a:r>
              <a:rPr lang="en-US" sz="2800" spc="-5" dirty="0" err="1" smtClean="0">
                <a:latin typeface="Times New Roman" panose="02020603050405020304" pitchFamily="18" charset="0"/>
                <a:ea typeface="Calibri" panose="020F0502020204030204" pitchFamily="34" charset="0"/>
              </a:rPr>
              <a:t>tự</a:t>
            </a:r>
            <a:r>
              <a:rPr lang="en-US" sz="2800" spc="-5" dirty="0" smtClean="0">
                <a:latin typeface="Times New Roman" panose="02020603050405020304" pitchFamily="18" charset="0"/>
                <a:ea typeface="Calibri" panose="020F0502020204030204" pitchFamily="34" charset="0"/>
              </a:rPr>
              <a:t> </a:t>
            </a:r>
            <a:r>
              <a:rPr lang="en-US" sz="2800" spc="-5" dirty="0" err="1" smtClean="0">
                <a:latin typeface="Times New Roman" panose="02020603050405020304" pitchFamily="18" charset="0"/>
                <a:ea typeface="Calibri" panose="020F0502020204030204" pitchFamily="34" charset="0"/>
              </a:rPr>
              <a:t>sự</a:t>
            </a:r>
            <a:r>
              <a:rPr lang="en-US" sz="2800" spc="-5" dirty="0" smtClean="0">
                <a:latin typeface="Times New Roman" panose="02020603050405020304" pitchFamily="18" charset="0"/>
                <a:ea typeface="Calibri" panose="020F0502020204030204" pitchFamily="34" charset="0"/>
              </a:rPr>
              <a:t>, </a:t>
            </a:r>
            <a:r>
              <a:rPr lang="en-US" sz="2800" spc="-5" dirty="0" err="1" smtClean="0">
                <a:latin typeface="Times New Roman" panose="02020603050405020304" pitchFamily="18" charset="0"/>
                <a:ea typeface="Calibri" panose="020F0502020204030204" pitchFamily="34" charset="0"/>
              </a:rPr>
              <a:t>miêu</a:t>
            </a:r>
            <a:r>
              <a:rPr lang="en-US" sz="2800" spc="-5" dirty="0" smtClean="0">
                <a:latin typeface="Times New Roman" panose="02020603050405020304" pitchFamily="18" charset="0"/>
                <a:ea typeface="Calibri" panose="020F0502020204030204" pitchFamily="34" charset="0"/>
              </a:rPr>
              <a:t> </a:t>
            </a:r>
            <a:r>
              <a:rPr lang="en-US" sz="2800" spc="-5" dirty="0" err="1" smtClean="0">
                <a:latin typeface="Times New Roman" panose="02020603050405020304" pitchFamily="18" charset="0"/>
                <a:ea typeface="Calibri" panose="020F0502020204030204" pitchFamily="34" charset="0"/>
              </a:rPr>
              <a:t>tả</a:t>
            </a:r>
            <a:r>
              <a:rPr lang="en-US" sz="2800" spc="-5" dirty="0" smtClean="0">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Times New Roman" panose="02020603050405020304" pitchFamily="18" charset="0"/>
            </a:endParaRPr>
          </a:p>
          <a:p>
            <a:pPr marR="182880" algn="just">
              <a:lnSpc>
                <a:spcPct val="115000"/>
              </a:lnSpc>
              <a:spcAft>
                <a:spcPts val="0"/>
              </a:spcAft>
              <a:tabLst>
                <a:tab pos="243205" algn="l"/>
              </a:tabLst>
            </a:pPr>
            <a:r>
              <a:rPr lang="en-US" sz="2800"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Ngôi</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kể</a:t>
            </a:r>
            <a:r>
              <a:rPr lang="en-US" sz="2800" b="1" dirty="0">
                <a:latin typeface="Times New Roman" panose="02020603050405020304" pitchFamily="18" charset="0"/>
                <a:ea typeface="Calibri" panose="020F0502020204030204" pitchFamily="34" charset="0"/>
              </a:rPr>
              <a: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ngôi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thứ</a:t>
            </a:r>
            <a:r>
              <a:rPr lang="en-US" sz="2800" dirty="0">
                <a:latin typeface="Times New Roman" panose="02020603050405020304" pitchFamily="18" charset="0"/>
                <a:ea typeface="Calibri" panose="020F0502020204030204" pitchFamily="34" charset="0"/>
              </a:rPr>
              <a:t> 3.</a:t>
            </a:r>
            <a:endParaRPr lang="en-US" sz="2800" dirty="0">
              <a:latin typeface="Times New Roman" panose="02020603050405020304" pitchFamily="18" charset="0"/>
              <a:ea typeface="Times New Roman" panose="02020603050405020304" pitchFamily="18" charset="0"/>
            </a:endParaRPr>
          </a:p>
          <a:p>
            <a:pPr marR="182880" algn="just">
              <a:lnSpc>
                <a:spcPct val="115000"/>
              </a:lnSpc>
              <a:spcAft>
                <a:spcPts val="0"/>
              </a:spcAft>
              <a:tabLst>
                <a:tab pos="243205" algn="l"/>
              </a:tabLst>
            </a:pPr>
            <a:r>
              <a:rPr lang="vi-VN" sz="2800" dirty="0">
                <a:latin typeface="Times New Roman" panose="02020603050405020304" pitchFamily="18" charset="0"/>
                <a:ea typeface="Calibri" panose="020F0502020204030204" pitchFamily="34" charset="0"/>
              </a:rPr>
              <a:t>- </a:t>
            </a:r>
            <a:r>
              <a:rPr lang="vi-VN" sz="2800" b="1" dirty="0">
                <a:latin typeface="Times New Roman" panose="02020603050405020304" pitchFamily="18" charset="0"/>
                <a:ea typeface="Calibri" panose="020F0502020204030204" pitchFamily="34" charset="0"/>
              </a:rPr>
              <a:t>Cách kể chuyện</a:t>
            </a:r>
            <a:r>
              <a:rPr lang="vi-VN" sz="2800" dirty="0">
                <a:latin typeface="Times New Roman" panose="02020603050405020304" pitchFamily="18" charset="0"/>
                <a:ea typeface="Calibri" panose="020F0502020204030204" pitchFamily="34" charset="0"/>
              </a:rPr>
              <a:t>: B</a:t>
            </a:r>
            <a:r>
              <a:rPr lang="en-US" sz="2800" dirty="0" err="1">
                <a:latin typeface="Times New Roman" panose="02020603050405020304" pitchFamily="18" charset="0"/>
                <a:ea typeface="Calibri" panose="020F0502020204030204" pitchFamily="34" charset="0"/>
              </a:rPr>
              <a:t>ài</a:t>
            </a:r>
            <a:r>
              <a:rPr lang="en-US" sz="2800" dirty="0">
                <a:latin typeface="Times New Roman" panose="02020603050405020304" pitchFamily="18" charset="0"/>
                <a:ea typeface="Calibri" panose="020F0502020204030204" pitchFamily="34" charset="0"/>
              </a:rPr>
              <a:t> </a:t>
            </a:r>
            <a:r>
              <a:rPr lang="vi-VN" sz="2800" dirty="0">
                <a:latin typeface="Times New Roman" panose="02020603050405020304" pitchFamily="18" charset="0"/>
                <a:ea typeface="Calibri" panose="020F0502020204030204" pitchFamily="34" charset="0"/>
              </a:rPr>
              <a:t>thơ được trình bày như một câu chuyện về một đêm không ngủ của Bác Hồ trên đường đi chiến dịch trong thời kì kháng chiến chống thực dân Pháp.</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61000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8508"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92100" algn="l" defTabSz="914400" rtl="0" eaLnBrk="1" fontAlgn="auto" latinLnBrk="0" hangingPunct="1">
              <a:lnSpc>
                <a:spcPct val="100000"/>
              </a:lnSpc>
              <a:spcBef>
                <a:spcPts val="60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THỰC HÀNH TIẾNG VIỆT</a:t>
            </a:r>
          </a:p>
          <a:p>
            <a:pPr marL="0" marR="0" lvl="0" indent="292100" algn="ctr" defTabSz="914400" rtl="0" eaLnBrk="1" fontAlgn="auto" latinLnBrk="0" hangingPunct="1">
              <a:lnSpc>
                <a:spcPct val="100000"/>
              </a:lnSpc>
              <a:spcBef>
                <a:spcPts val="60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Biện</a:t>
            </a: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pháp</a:t>
            </a: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tu</a:t>
            </a: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từ</a:t>
            </a: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hoán</a:t>
            </a: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dụ</a:t>
            </a:r>
            <a:endParaRPr kumimoji="0" lang="en-US" sz="2000" b="1" i="0" u="none" strike="noStrike" kern="1200" cap="none" spc="0" normalizeH="0" baseline="0" noProof="0" dirty="0">
              <a:ln>
                <a:noFill/>
              </a:ln>
              <a:solidFill>
                <a:prstClr val="white"/>
              </a:solidFill>
              <a:effectLst/>
              <a:uLnTx/>
              <a:uFillTx/>
              <a:latin typeface="Segoe Script" panose="030B0504020000000003" pitchFamily="66"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412591" y="879426"/>
            <a:ext cx="3423758" cy="587853"/>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721906" y="1454405"/>
            <a:ext cx="2130711" cy="548099"/>
          </a:xfrm>
          <a:prstGeom prst="rect">
            <a:avLst/>
          </a:prstGeom>
        </p:spPr>
        <p:txBody>
          <a:bodyPr wrap="none">
            <a:spAutoFit/>
          </a:bodyPr>
          <a:lstStyle/>
          <a:p>
            <a:pPr algn="just">
              <a:lnSpc>
                <a:spcPct val="115000"/>
              </a:lnSpc>
              <a:spcAft>
                <a:spcPts val="0"/>
              </a:spcAft>
              <a:tabLst>
                <a:tab pos="2110105" algn="l"/>
              </a:tabLst>
            </a:pPr>
            <a:r>
              <a:rPr lang="pt-BR" sz="2800" b="1" dirty="0">
                <a:latin typeface="Times New Roman" panose="02020603050405020304" pitchFamily="18" charset="0"/>
                <a:ea typeface="MS Mincho"/>
              </a:rPr>
              <a:t>5. Bài tập 5: </a:t>
            </a:r>
            <a:endParaRPr lang="en-US" sz="2800" dirty="0">
              <a:effectLst/>
              <a:latin typeface="Times New Roman" panose="02020603050405020304" pitchFamily="18" charset="0"/>
              <a:ea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034586720"/>
              </p:ext>
            </p:extLst>
          </p:nvPr>
        </p:nvGraphicFramePr>
        <p:xfrm>
          <a:off x="660400" y="2094270"/>
          <a:ext cx="10833100" cy="3729356"/>
        </p:xfrm>
        <a:graphic>
          <a:graphicData uri="http://schemas.openxmlformats.org/drawingml/2006/table">
            <a:tbl>
              <a:tblPr firstRow="1" firstCol="1" bandRow="1"/>
              <a:tblGrid>
                <a:gridCol w="3601884">
                  <a:extLst>
                    <a:ext uri="{9D8B030D-6E8A-4147-A177-3AD203B41FA5}">
                      <a16:colId xmlns:a16="http://schemas.microsoft.com/office/drawing/2014/main" xmlns="" val="2693889033"/>
                    </a:ext>
                  </a:extLst>
                </a:gridCol>
                <a:gridCol w="1504335">
                  <a:extLst>
                    <a:ext uri="{9D8B030D-6E8A-4147-A177-3AD203B41FA5}">
                      <a16:colId xmlns:a16="http://schemas.microsoft.com/office/drawing/2014/main" xmlns="" val="1301857078"/>
                    </a:ext>
                  </a:extLst>
                </a:gridCol>
                <a:gridCol w="5726881">
                  <a:extLst>
                    <a:ext uri="{9D8B030D-6E8A-4147-A177-3AD203B41FA5}">
                      <a16:colId xmlns:a16="http://schemas.microsoft.com/office/drawing/2014/main" xmlns="" val="819224255"/>
                    </a:ext>
                  </a:extLst>
                </a:gridCol>
              </a:tblGrid>
              <a:tr h="333580">
                <a:tc>
                  <a:txBody>
                    <a:bodyPr/>
                    <a:lstStyle/>
                    <a:p>
                      <a:pPr marL="91440" marR="182880" algn="ctr">
                        <a:lnSpc>
                          <a:spcPct val="107000"/>
                        </a:lnSpc>
                        <a:spcAft>
                          <a:spcPts val="0"/>
                        </a:spcAft>
                      </a:pP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ngữ</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 marR="6403" marT="6403" marB="64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0CC"/>
                    </a:solidFill>
                  </a:tcPr>
                </a:tc>
                <a:tc>
                  <a:txBody>
                    <a:bodyPr/>
                    <a:lstStyle/>
                    <a:p>
                      <a:pPr marL="91440" marR="182880" algn="ctr">
                        <a:lnSpc>
                          <a:spcPct val="107000"/>
                        </a:lnSpc>
                        <a:spcAft>
                          <a:spcPts val="0"/>
                        </a:spcAft>
                      </a:pP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Ghép</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 marR="6403" marT="6403" marB="640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0CC"/>
                    </a:solidFill>
                  </a:tcPr>
                </a:tc>
                <a:tc>
                  <a:txBody>
                    <a:bodyPr/>
                    <a:lstStyle/>
                    <a:p>
                      <a:pPr marL="91440" marR="182880" algn="ctr">
                        <a:lnSpc>
                          <a:spcPct val="107000"/>
                        </a:lnSpc>
                        <a:spcAft>
                          <a:spcPts val="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Nghĩa</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 marR="6403" marT="6403" marB="64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0CC"/>
                    </a:solidFill>
                  </a:tcPr>
                </a:tc>
                <a:extLst>
                  <a:ext uri="{0D108BD9-81ED-4DB2-BD59-A6C34878D82A}">
                    <a16:rowId xmlns:a16="http://schemas.microsoft.com/office/drawing/2014/main" xmlns="" val="929404911"/>
                  </a:ext>
                </a:extLst>
              </a:tr>
              <a:tr h="159591">
                <a:tc>
                  <a:txBody>
                    <a:bodyPr/>
                    <a:lstStyle/>
                    <a:p>
                      <a:pPr marL="91440" marR="182880">
                        <a:lnSpc>
                          <a:spcPct val="107000"/>
                        </a:lnSpc>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1. Buôn thúng bán mẹt</a:t>
                      </a:r>
                    </a:p>
                  </a:txBody>
                  <a:tcPr marL="6403" marR="6403" marT="6403" marB="64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1440" marR="182880">
                        <a:lnSpc>
                          <a:spcPct val="107000"/>
                        </a:lnSpc>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1 - c</a:t>
                      </a:r>
                    </a:p>
                  </a:txBody>
                  <a:tcPr marL="6403" marR="6403" marT="6403" marB="640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1440" marR="182880">
                        <a:lnSpc>
                          <a:spcPct val="107000"/>
                        </a:lnSpc>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a. giúp nhau lúc khó khăn, thiếu thốn</a:t>
                      </a:r>
                    </a:p>
                  </a:txBody>
                  <a:tcPr marL="6403" marR="6403" marT="6403" marB="64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741181754"/>
                  </a:ext>
                </a:extLst>
              </a:tr>
              <a:tr h="196467">
                <a:tc>
                  <a:txBody>
                    <a:bodyPr/>
                    <a:lstStyle/>
                    <a:p>
                      <a:pPr marL="91440" marR="182880">
                        <a:lnSpc>
                          <a:spcPct val="107000"/>
                        </a:lnSpc>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lấm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tay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bùn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 marR="6403" marT="6403" marB="64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1440" marR="182880">
                        <a:lnSpc>
                          <a:spcPct val="107000"/>
                        </a:lnSpc>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2 - e</a:t>
                      </a:r>
                    </a:p>
                    <a:p>
                      <a:pPr marL="91440" marR="182880">
                        <a:lnSpc>
                          <a:spcPct val="107000"/>
                        </a:lnSpc>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403" marR="6403" marT="6403" marB="640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1440" marR="182880">
                        <a:lnSpc>
                          <a:spcPct val="107000"/>
                        </a:lnSpc>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b. Làm lụng vất vat dãi dầu sương nắng</a:t>
                      </a:r>
                    </a:p>
                  </a:txBody>
                  <a:tcPr marL="6403" marR="6403" marT="6403" marB="64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145494459"/>
                  </a:ext>
                </a:extLst>
              </a:tr>
              <a:tr h="133386">
                <a:tc>
                  <a:txBody>
                    <a:bodyPr/>
                    <a:lstStyle/>
                    <a:p>
                      <a:pPr marL="91440" marR="182880">
                        <a:lnSpc>
                          <a:spcPct val="107000"/>
                        </a:lnSpc>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3. Gạo chợ nước sông</a:t>
                      </a:r>
                    </a:p>
                  </a:txBody>
                  <a:tcPr marL="6403" marR="6403" marT="6403" marB="64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1440" marR="182880">
                        <a:lnSpc>
                          <a:spcPct val="107000"/>
                        </a:lnSpc>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3 – d</a:t>
                      </a:r>
                    </a:p>
                  </a:txBody>
                  <a:tcPr marL="6403" marR="6403" marT="6403" marB="640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1440" marR="182880">
                        <a:lnSpc>
                          <a:spcPct val="107000"/>
                        </a:lnSpc>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c. Buôn bán vặt ở đầu đường, góc chợ</a:t>
                      </a:r>
                    </a:p>
                  </a:txBody>
                  <a:tcPr marL="6403" marR="6403" marT="6403" marB="64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670137642"/>
                  </a:ext>
                </a:extLst>
              </a:tr>
              <a:tr h="133386">
                <a:tc>
                  <a:txBody>
                    <a:bodyPr/>
                    <a:lstStyle/>
                    <a:p>
                      <a:pPr marL="91440" marR="182880">
                        <a:lnSpc>
                          <a:spcPct val="107000"/>
                        </a:lnSpc>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4. Một nắng hai sương</a:t>
                      </a:r>
                    </a:p>
                  </a:txBody>
                  <a:tcPr marL="6403" marR="6403" marT="6403" marB="64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1440" marR="182880">
                        <a:lnSpc>
                          <a:spcPct val="107000"/>
                        </a:lnSpc>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4 - b</a:t>
                      </a:r>
                    </a:p>
                  </a:txBody>
                  <a:tcPr marL="6403" marR="6403" marT="6403" marB="640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1440" marR="182880">
                        <a:lnSpc>
                          <a:spcPct val="107000"/>
                        </a:lnSpc>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d. cuộc sống bấp bênh, phụ thuộc</a:t>
                      </a:r>
                    </a:p>
                  </a:txBody>
                  <a:tcPr marL="6403" marR="6403" marT="6403" marB="64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555642027"/>
                  </a:ext>
                </a:extLst>
              </a:tr>
              <a:tr h="159591">
                <a:tc>
                  <a:txBody>
                    <a:bodyPr/>
                    <a:lstStyle/>
                    <a:p>
                      <a:pPr marL="91440" marR="182880">
                        <a:lnSpc>
                          <a:spcPct val="107000"/>
                        </a:lnSpc>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5. Nhường cơm sẻ áo</a:t>
                      </a:r>
                    </a:p>
                  </a:txBody>
                  <a:tcPr marL="6403" marR="6403" marT="6403" marB="64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1440" marR="182880">
                        <a:lnSpc>
                          <a:spcPct val="107000"/>
                        </a:lnSpc>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5 - a</a:t>
                      </a:r>
                    </a:p>
                  </a:txBody>
                  <a:tcPr marL="6403" marR="6403" marT="6403" marB="640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1440" marR="182880">
                        <a:lnSpc>
                          <a:spcPct val="107000"/>
                        </a:lnSpc>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e.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lam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lũ</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cực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nhọc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áng</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 marR="6403" marT="6403" marB="64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131620676"/>
                  </a:ext>
                </a:extLst>
              </a:tr>
            </a:tbl>
          </a:graphicData>
        </a:graphic>
      </p:graphicFrame>
    </p:spTree>
    <p:extLst>
      <p:ext uri="{BB962C8B-B14F-4D97-AF65-F5344CB8AC3E}">
        <p14:creationId xmlns:p14="http://schemas.microsoft.com/office/powerpoint/2010/main" val="2339453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8508"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92100" algn="l" defTabSz="914400" rtl="0" eaLnBrk="1" fontAlgn="auto" latinLnBrk="0" hangingPunct="1">
              <a:lnSpc>
                <a:spcPct val="100000"/>
              </a:lnSpc>
              <a:spcBef>
                <a:spcPts val="60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THỰC HÀNH TIẾNG VIỆT</a:t>
            </a:r>
          </a:p>
          <a:p>
            <a:pPr marL="0" marR="0" lvl="0" indent="292100" algn="ctr" defTabSz="914400" rtl="0" eaLnBrk="1" fontAlgn="auto" latinLnBrk="0" hangingPunct="1">
              <a:lnSpc>
                <a:spcPct val="100000"/>
              </a:lnSpc>
              <a:spcBef>
                <a:spcPts val="60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Biện</a:t>
            </a: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pháp</a:t>
            </a: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tu</a:t>
            </a: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từ</a:t>
            </a: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hoán</a:t>
            </a: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dụ</a:t>
            </a:r>
            <a:endParaRPr kumimoji="0" lang="en-US" sz="2000" b="1" i="0" u="none" strike="noStrike" kern="1200" cap="none" spc="0" normalizeH="0" baseline="0" noProof="0" dirty="0">
              <a:ln>
                <a:noFill/>
              </a:ln>
              <a:solidFill>
                <a:prstClr val="white"/>
              </a:solidFill>
              <a:effectLst/>
              <a:uLnTx/>
              <a:uFillTx/>
              <a:latin typeface="Segoe Script" panose="030B0504020000000003" pitchFamily="66"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5255002" y="844619"/>
            <a:ext cx="1694695" cy="523220"/>
          </a:xfrm>
          <a:prstGeom prst="rect">
            <a:avLst/>
          </a:prstGeom>
        </p:spPr>
        <p:txBody>
          <a:bodyPr wrap="none">
            <a:spAutoFit/>
          </a:bodyPr>
          <a:lstStyle/>
          <a:p>
            <a:r>
              <a:rPr lang="en-US" sz="2800" b="1" dirty="0" err="1">
                <a:solidFill>
                  <a:srgbClr val="7030A0"/>
                </a:solidFill>
                <a:latin typeface="Times New Roman" panose="02020603050405020304" pitchFamily="18" charset="0"/>
                <a:ea typeface="Arial" panose="020B0604020202020204" pitchFamily="34" charset="0"/>
              </a:rPr>
              <a:t>Vận</a:t>
            </a:r>
            <a:r>
              <a:rPr lang="en-US" sz="2800" b="1" dirty="0">
                <a:solidFill>
                  <a:srgbClr val="7030A0"/>
                </a:solidFill>
                <a:latin typeface="Times New Roman" panose="02020603050405020304" pitchFamily="18" charset="0"/>
                <a:ea typeface="Arial" panose="020B0604020202020204" pitchFamily="34" charset="0"/>
              </a:rPr>
              <a:t> </a:t>
            </a:r>
            <a:r>
              <a:rPr lang="en-US" sz="2800" b="1" dirty="0" err="1">
                <a:solidFill>
                  <a:srgbClr val="7030A0"/>
                </a:solidFill>
                <a:latin typeface="Times New Roman" panose="02020603050405020304" pitchFamily="18" charset="0"/>
                <a:ea typeface="Arial" panose="020B0604020202020204" pitchFamily="34" charset="0"/>
              </a:rPr>
              <a:t>dụng</a:t>
            </a:r>
            <a:endParaRPr lang="en-US" sz="2800" dirty="0"/>
          </a:p>
        </p:txBody>
      </p:sp>
      <p:pic>
        <p:nvPicPr>
          <p:cNvPr id="9" name="Picture 8"/>
          <p:cNvPicPr>
            <a:picLocks noChangeAspect="1"/>
          </p:cNvPicPr>
          <p:nvPr/>
        </p:nvPicPr>
        <p:blipFill>
          <a:blip r:embed="rId11"/>
          <a:stretch>
            <a:fillRect/>
          </a:stretch>
        </p:blipFill>
        <p:spPr>
          <a:xfrm>
            <a:off x="2838040" y="1790811"/>
            <a:ext cx="6528619" cy="4343289"/>
          </a:xfrm>
          <a:prstGeom prst="rect">
            <a:avLst/>
          </a:prstGeom>
        </p:spPr>
      </p:pic>
      <p:sp>
        <p:nvSpPr>
          <p:cNvPr id="17" name="Rectangle 16"/>
          <p:cNvSpPr/>
          <p:nvPr/>
        </p:nvSpPr>
        <p:spPr>
          <a:xfrm>
            <a:off x="3718898" y="2830457"/>
            <a:ext cx="4653219" cy="2677656"/>
          </a:xfrm>
          <a:prstGeom prst="rect">
            <a:avLst/>
          </a:prstGeom>
        </p:spPr>
        <p:txBody>
          <a:bodyPr wrap="square">
            <a:spAutoFit/>
          </a:bodyPr>
          <a:lstStyle/>
          <a:p>
            <a:pPr algn="just">
              <a:lnSpc>
                <a:spcPct val="150000"/>
              </a:lnSpc>
              <a:spcAft>
                <a:spcPts val="0"/>
              </a:spcAft>
            </a:pPr>
            <a:r>
              <a:rPr lang="en-US" sz="2800" dirty="0" err="1">
                <a:solidFill>
                  <a:srgbClr val="0D0D0D"/>
                </a:solidFill>
                <a:latin typeface="Times New Roman" panose="02020603050405020304" pitchFamily="18" charset="0"/>
                <a:ea typeface="Times New Roman" panose="02020603050405020304" pitchFamily="18" charset="0"/>
              </a:rPr>
              <a:t>Viết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một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đoạn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văn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ngắn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khoảng</a:t>
            </a:r>
            <a:r>
              <a:rPr lang="en-US" sz="2800" dirty="0">
                <a:solidFill>
                  <a:srgbClr val="0D0D0D"/>
                </a:solidFill>
                <a:latin typeface="Times New Roman" panose="02020603050405020304" pitchFamily="18" charset="0"/>
                <a:ea typeface="Times New Roman" panose="02020603050405020304" pitchFamily="18" charset="0"/>
              </a:rPr>
              <a:t> 5 – 7 </a:t>
            </a:r>
            <a:r>
              <a:rPr lang="en-US" sz="2800" dirty="0" err="1">
                <a:solidFill>
                  <a:srgbClr val="0D0D0D"/>
                </a:solidFill>
                <a:latin typeface="Times New Roman" panose="02020603050405020304" pitchFamily="18" charset="0"/>
                <a:ea typeface="Times New Roman" panose="02020603050405020304" pitchFamily="18" charset="0"/>
              </a:rPr>
              <a:t>dòng</a:t>
            </a:r>
            <a:r>
              <a:rPr lang="en-US" sz="2800" dirty="0">
                <a:solidFill>
                  <a:srgbClr val="0D0D0D"/>
                </a:solidFill>
                <a:latin typeface="Times New Roman" panose="02020603050405020304" pitchFamily="18" charset="0"/>
                <a:ea typeface="Times New Roman" panose="02020603050405020304" pitchFamily="18" charset="0"/>
              </a:rPr>
              <a:t>) </a:t>
            </a:r>
            <a:r>
              <a:rPr lang="nl-NL" sz="2800" dirty="0">
                <a:latin typeface="Times New Roman" panose="02020603050405020304" pitchFamily="18" charset="0"/>
                <a:ea typeface="Arial" panose="020B0604020202020204" pitchFamily="34" charset="0"/>
              </a:rPr>
              <a:t>trong đó sử dụng ít nhất một thành ngữ trong bài tập 5.</a:t>
            </a:r>
            <a:endParaRPr lang="en-US" sz="2800" dirty="0">
              <a:effectLst/>
              <a:latin typeface="Times New Roman" panose="02020603050405020304" pitchFamily="18" charset="0"/>
              <a:ea typeface="Times New Roman" panose="02020603050405020304" pitchFamily="18" charset="0"/>
            </a:endParaRPr>
          </a:p>
        </p:txBody>
      </p:sp>
      <p:sp>
        <p:nvSpPr>
          <p:cNvPr id="18" name="Rectangle 17"/>
          <p:cNvSpPr/>
          <p:nvPr/>
        </p:nvSpPr>
        <p:spPr>
          <a:xfrm>
            <a:off x="612089" y="1581166"/>
            <a:ext cx="1813317" cy="587853"/>
          </a:xfrm>
          <a:prstGeom prst="rect">
            <a:avLst/>
          </a:prstGeom>
        </p:spPr>
        <p:txBody>
          <a:bodyPr wrap="none">
            <a:spAutoFit/>
          </a:bodyPr>
          <a:lstStyle/>
          <a:p>
            <a:pPr algn="just">
              <a:lnSpc>
                <a:spcPct val="115000"/>
              </a:lnSpc>
              <a:spcAft>
                <a:spcPts val="1200"/>
              </a:spcAft>
            </a:pPr>
            <a:r>
              <a:rPr lang="en-US" sz="13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Bài</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tập</a:t>
            </a:r>
            <a:r>
              <a:rPr lang="en-US" sz="2800" b="1" dirty="0">
                <a:solidFill>
                  <a:srgbClr val="0070C0"/>
                </a:solidFill>
                <a:latin typeface="Times New Roman" panose="02020603050405020304" pitchFamily="18" charset="0"/>
                <a:ea typeface="Times New Roman" panose="02020603050405020304" pitchFamily="18" charset="0"/>
              </a:rPr>
              <a:t> 6: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4270521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8508"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92100" algn="l" defTabSz="914400" rtl="0" eaLnBrk="1" fontAlgn="auto" latinLnBrk="0" hangingPunct="1">
              <a:lnSpc>
                <a:spcPct val="100000"/>
              </a:lnSpc>
              <a:spcBef>
                <a:spcPts val="60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THỰC HÀNH TIẾNG VIỆT</a:t>
            </a:r>
          </a:p>
          <a:p>
            <a:pPr marL="0" marR="0" lvl="0" indent="292100" algn="ctr" defTabSz="914400" rtl="0" eaLnBrk="1" fontAlgn="auto" latinLnBrk="0" hangingPunct="1">
              <a:lnSpc>
                <a:spcPct val="100000"/>
              </a:lnSpc>
              <a:spcBef>
                <a:spcPts val="60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Biện</a:t>
            </a: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pháp</a:t>
            </a: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tu</a:t>
            </a: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từ</a:t>
            </a: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hoán</a:t>
            </a:r>
            <a:r>
              <a:rPr kumimoji="0" lang="en-US" sz="2000" b="1" i="0" u="none" strike="noStrike" kern="1200" cap="none" spc="0" normalizeH="0" baseline="0" noProof="0" dirty="0" smtClean="0">
                <a:ln>
                  <a:noFill/>
                </a:ln>
                <a:solidFill>
                  <a:prstClr val="white"/>
                </a:solidFill>
                <a:effectLst/>
                <a:uLnTx/>
                <a:uFillTx/>
                <a:latin typeface="Segoe Script" panose="030B0504020000000003" pitchFamily="66" charset="0"/>
                <a:ea typeface="Segoe UI" panose="020B0502040204020203" pitchFamily="34" charset="0"/>
                <a:cs typeface="+mn-cs"/>
              </a:rPr>
              <a:t> </a:t>
            </a:r>
            <a:r>
              <a:rPr kumimoji="0" lang="en-US" sz="2000" b="1" i="0" u="none" strike="noStrike" kern="1200" cap="none" spc="0" normalizeH="0" baseline="0" noProof="0" dirty="0" err="1" smtClean="0">
                <a:ln>
                  <a:noFill/>
                </a:ln>
                <a:solidFill>
                  <a:prstClr val="white"/>
                </a:solidFill>
                <a:effectLst/>
                <a:uLnTx/>
                <a:uFillTx/>
                <a:latin typeface="Segoe Script" panose="030B0504020000000003" pitchFamily="66" charset="0"/>
                <a:ea typeface="Segoe UI" panose="020B0502040204020203" pitchFamily="34" charset="0"/>
                <a:cs typeface="+mn-cs"/>
              </a:rPr>
              <a:t>dụ</a:t>
            </a:r>
            <a:endParaRPr kumimoji="0" lang="en-US" sz="2000" b="1" i="0" u="none" strike="noStrike" kern="1200" cap="none" spc="0" normalizeH="0" baseline="0" noProof="0" dirty="0">
              <a:ln>
                <a:noFill/>
              </a:ln>
              <a:solidFill>
                <a:prstClr val="white"/>
              </a:solidFill>
              <a:effectLst/>
              <a:uLnTx/>
              <a:uFillTx/>
              <a:latin typeface="Segoe Script" panose="030B0504020000000003" pitchFamily="66"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5255002" y="844619"/>
            <a:ext cx="169469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Arial" panose="020B0604020202020204" pitchFamily="34" charset="0"/>
                <a:cs typeface="+mn-cs"/>
              </a:rPr>
              <a:t>Vận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Arial" panose="020B0604020202020204" pitchFamily="34" charset="0"/>
                <a:cs typeface="+mn-cs"/>
              </a:rPr>
              <a:t>dụng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ectangle 17"/>
          <p:cNvSpPr/>
          <p:nvPr/>
        </p:nvSpPr>
        <p:spPr>
          <a:xfrm>
            <a:off x="612089" y="1581166"/>
            <a:ext cx="1813317" cy="587853"/>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1200"/>
              </a:spcAft>
              <a:buClrTx/>
              <a:buSzTx/>
              <a:buFontTx/>
              <a:buNone/>
              <a:tabLst/>
              <a:defRPr/>
            </a:pPr>
            <a:r>
              <a:rPr kumimoji="0" lang="en-US" sz="13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tập</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6: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85800" y="2138718"/>
            <a:ext cx="10833100" cy="3598677"/>
          </a:xfrm>
          <a:prstGeom prst="rect">
            <a:avLst/>
          </a:prstGeom>
        </p:spPr>
        <p:txBody>
          <a:bodyPr>
            <a:spAutoFit/>
          </a:bodyPr>
          <a:lstStyle/>
          <a:p>
            <a:pPr algn="just">
              <a:lnSpc>
                <a:spcPct val="115000"/>
              </a:lnSpc>
            </a:pPr>
            <a:r>
              <a:rPr lang="en-US" sz="3200" dirty="0" err="1">
                <a:solidFill>
                  <a:srgbClr val="000000"/>
                </a:solidFill>
                <a:latin typeface="Times New Roman" panose="02020603050405020304" pitchFamily="18" charset="0"/>
                <a:ea typeface="Times New Roman" panose="02020603050405020304" pitchFamily="18" charset="0"/>
              </a:rPr>
              <a:t>Đoạn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văn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của</a:t>
            </a:r>
            <a:r>
              <a:rPr lang="en-US" sz="3200" dirty="0">
                <a:solidFill>
                  <a:srgbClr val="000000"/>
                </a:solidFill>
                <a:latin typeface="Times New Roman" panose="02020603050405020304" pitchFamily="18" charset="0"/>
                <a:ea typeface="Times New Roman" panose="02020603050405020304" pitchFamily="18" charset="0"/>
              </a:rPr>
              <a:t> HS </a:t>
            </a:r>
            <a:r>
              <a:rPr lang="en-US" sz="3200" dirty="0" err="1">
                <a:solidFill>
                  <a:srgbClr val="000000"/>
                </a:solidFill>
                <a:latin typeface="Times New Roman" panose="02020603050405020304" pitchFamily="18" charset="0"/>
                <a:ea typeface="Times New Roman" panose="02020603050405020304" pitchFamily="18" charset="0"/>
              </a:rPr>
              <a:t>cần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đảm</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bảo</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các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yêu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cầu</a:t>
            </a:r>
            <a:r>
              <a:rPr lang="en-US" sz="3200" dirty="0">
                <a:solidFill>
                  <a:srgbClr val="000000"/>
                </a:solidFill>
                <a:latin typeface="Times New Roman" panose="02020603050405020304" pitchFamily="18" charset="0"/>
                <a:ea typeface="Times New Roman" panose="02020603050405020304" pitchFamily="18" charset="0"/>
              </a:rPr>
              <a:t>: </a:t>
            </a:r>
            <a:endParaRPr lang="en-US" sz="3200" dirty="0">
              <a:latin typeface="Times New Roman" panose="02020603050405020304" pitchFamily="18" charset="0"/>
              <a:ea typeface="Times New Roman" panose="02020603050405020304" pitchFamily="18" charset="0"/>
            </a:endParaRPr>
          </a:p>
          <a:p>
            <a:pPr algn="just">
              <a:lnSpc>
                <a:spcPct val="115000"/>
              </a:lnSpc>
            </a:pPr>
            <a:r>
              <a:rPr lang="en-US" sz="3200" dirty="0">
                <a:solidFill>
                  <a:srgbClr val="000000"/>
                </a:solidFill>
                <a:latin typeface="Times New Roman" panose="02020603050405020304" pitchFamily="18" charset="0"/>
                <a:ea typeface="Times New Roman" panose="02020603050405020304" pitchFamily="18" charset="0"/>
              </a:rPr>
              <a:t>- Dung </a:t>
            </a:r>
            <a:r>
              <a:rPr lang="en-US" sz="3200" dirty="0" err="1">
                <a:solidFill>
                  <a:srgbClr val="000000"/>
                </a:solidFill>
                <a:latin typeface="Times New Roman" panose="02020603050405020304" pitchFamily="18" charset="0"/>
                <a:ea typeface="Times New Roman" panose="02020603050405020304" pitchFamily="18" charset="0"/>
              </a:rPr>
              <a:t>lượng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đoạn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văn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từ</a:t>
            </a:r>
            <a:r>
              <a:rPr lang="en-US" sz="3200" dirty="0">
                <a:solidFill>
                  <a:srgbClr val="000000"/>
                </a:solidFill>
                <a:latin typeface="Times New Roman" panose="02020603050405020304" pitchFamily="18" charset="0"/>
                <a:ea typeface="Times New Roman" panose="02020603050405020304" pitchFamily="18" charset="0"/>
              </a:rPr>
              <a:t> 5-7 </a:t>
            </a:r>
            <a:r>
              <a:rPr lang="en-US" sz="3200" dirty="0" err="1">
                <a:solidFill>
                  <a:srgbClr val="000000"/>
                </a:solidFill>
                <a:latin typeface="Times New Roman" panose="02020603050405020304" pitchFamily="18" charset="0"/>
                <a:ea typeface="Times New Roman" panose="02020603050405020304" pitchFamily="18" charset="0"/>
              </a:rPr>
              <a:t>dòng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đảm</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bảo</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hình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thức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đoạn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văn</a:t>
            </a:r>
            <a:r>
              <a:rPr lang="en-US" sz="3200" dirty="0">
                <a:solidFill>
                  <a:srgbClr val="000000"/>
                </a:solidFill>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a:p>
            <a:pPr algn="just">
              <a:lnSpc>
                <a:spcPct val="115000"/>
              </a:lnSpc>
              <a:spcAft>
                <a:spcPts val="1200"/>
              </a:spcAft>
            </a:pP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Nội</a:t>
            </a:r>
            <a:r>
              <a:rPr lang="en-US" sz="3200" dirty="0">
                <a:solidFill>
                  <a:srgbClr val="000000"/>
                </a:solidFill>
                <a:latin typeface="Times New Roman" panose="02020603050405020304" pitchFamily="18" charset="0"/>
                <a:ea typeface="Times New Roman" panose="02020603050405020304" pitchFamily="18" charset="0"/>
              </a:rPr>
              <a:t> dung </a:t>
            </a:r>
            <a:r>
              <a:rPr lang="en-US" sz="3200" dirty="0" err="1">
                <a:solidFill>
                  <a:srgbClr val="000000"/>
                </a:solidFill>
                <a:latin typeface="Times New Roman" panose="02020603050405020304" pitchFamily="18" charset="0"/>
                <a:ea typeface="Times New Roman" panose="02020603050405020304" pitchFamily="18" charset="0"/>
              </a:rPr>
              <a:t>của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đoạn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văn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tuỳ</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chọn</a:t>
            </a:r>
            <a:r>
              <a:rPr lang="en-US" sz="3200" dirty="0">
                <a:solidFill>
                  <a:srgbClr val="000000"/>
                </a:solidFill>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a:p>
            <a:pPr algn="just">
              <a:lnSpc>
                <a:spcPct val="115000"/>
              </a:lnSpc>
              <a:spcAft>
                <a:spcPts val="1200"/>
              </a:spcAft>
            </a:pP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Đoạn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văn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có</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sử</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dụng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ít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nhất</a:t>
            </a:r>
            <a:r>
              <a:rPr lang="en-US" sz="3200" dirty="0">
                <a:solidFill>
                  <a:srgbClr val="000000"/>
                </a:solidFill>
                <a:latin typeface="Times New Roman" panose="02020603050405020304" pitchFamily="18" charset="0"/>
                <a:ea typeface="Times New Roman" panose="02020603050405020304" pitchFamily="18" charset="0"/>
              </a:rPr>
              <a:t> 01 </a:t>
            </a:r>
            <a:r>
              <a:rPr lang="en-US" sz="3200" dirty="0" err="1">
                <a:solidFill>
                  <a:srgbClr val="000000"/>
                </a:solidFill>
                <a:latin typeface="Times New Roman" panose="02020603050405020304" pitchFamily="18" charset="0"/>
                <a:ea typeface="Times New Roman" panose="02020603050405020304" pitchFamily="18" charset="0"/>
              </a:rPr>
              <a:t>thành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ngữ</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trong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bài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tập</a:t>
            </a:r>
            <a:r>
              <a:rPr lang="en-US" sz="3200" dirty="0">
                <a:solidFill>
                  <a:srgbClr val="000000"/>
                </a:solidFill>
                <a:latin typeface="Times New Roman" panose="02020603050405020304" pitchFamily="18" charset="0"/>
                <a:ea typeface="Times New Roman" panose="02020603050405020304" pitchFamily="18" charset="0"/>
              </a:rPr>
              <a:t> 5; </a:t>
            </a:r>
            <a:r>
              <a:rPr lang="en-US" sz="3200" dirty="0" err="1">
                <a:solidFill>
                  <a:srgbClr val="000000"/>
                </a:solidFill>
                <a:latin typeface="Times New Roman" panose="02020603050405020304" pitchFamily="18" charset="0"/>
                <a:ea typeface="Times New Roman" panose="02020603050405020304" pitchFamily="18" charset="0"/>
              </a:rPr>
              <a:t>gạch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chân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thành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ngữ</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đó</a:t>
            </a:r>
            <a:r>
              <a:rPr lang="en-US" sz="3200" dirty="0">
                <a:solidFill>
                  <a:srgbClr val="000000"/>
                </a:solidFill>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00288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83622329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8508"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0"/>
              </a:spcAft>
            </a:pPr>
            <a:r>
              <a:rPr lang="en-US" b="1" dirty="0">
                <a:solidFill>
                  <a:schemeClr val="bg1"/>
                </a:solidFill>
                <a:latin typeface="Times New Roman" panose="02020603050405020304" pitchFamily="18" charset="0"/>
                <a:ea typeface="Times New Roman" panose="02020603050405020304" pitchFamily="18" charset="0"/>
              </a:rPr>
              <a:t>THỰC HÀNH ĐỌC  HIỂU:</a:t>
            </a:r>
            <a:endParaRPr lang="en-US" dirty="0">
              <a:solidFill>
                <a:schemeClr val="bg1"/>
              </a:solidFill>
              <a:latin typeface="Times New Roman" panose="02020603050405020304" pitchFamily="18" charset="0"/>
              <a:ea typeface="Times New Roman" panose="02020603050405020304" pitchFamily="18" charset="0"/>
            </a:endParaRPr>
          </a:p>
          <a:p>
            <a:r>
              <a:rPr lang="en-US" b="1" dirty="0">
                <a:solidFill>
                  <a:schemeClr val="bg1"/>
                </a:solidFill>
                <a:latin typeface="Times New Roman" panose="02020603050405020304" pitchFamily="18" charset="0"/>
                <a:ea typeface="Times New Roman" panose="02020603050405020304" pitchFamily="18" charset="0"/>
              </a:rPr>
              <a:t>VĂN BẢN: GẤU CON CHÂN VÒNG KIỀNG (A. A U-XA-CHỐP)</a:t>
            </a:r>
            <a:endParaRPr kumimoji="0" lang="en-US" b="1" i="0" u="none" strike="noStrike" kern="1200" cap="none" spc="0" normalizeH="0" baseline="0" noProof="0" dirty="0">
              <a:ln>
                <a:noFill/>
              </a:ln>
              <a:solidFill>
                <a:schemeClr val="bg1"/>
              </a:solidFill>
              <a:effectLst/>
              <a:uLnTx/>
              <a:uFillTx/>
              <a:latin typeface="Segoe Script" panose="030B0504020000000003" pitchFamily="66" charset="0"/>
              <a:ea typeface="Segoe UI" panose="020B0502040204020203" pitchFamily="34" charset="0"/>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Bef>
                <a:spcPts val="600"/>
              </a:spcBef>
              <a:spcAft>
                <a:spcPts val="0"/>
              </a:spcAft>
            </a:pPr>
            <a:r>
              <a:rPr lang="en-US" sz="2800" b="1" dirty="0" err="1">
                <a:solidFill>
                  <a:srgbClr val="7030A0"/>
                </a:solidFill>
                <a:latin typeface="Times New Roman" panose="02020603050405020304" pitchFamily="18" charset="0"/>
                <a:ea typeface="Times New Roman" panose="02020603050405020304" pitchFamily="18" charset="0"/>
              </a:rPr>
              <a:t>Khởi</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động</a:t>
            </a:r>
            <a:endParaRPr lang="en-US" sz="2800" dirty="0">
              <a:effectLst/>
              <a:latin typeface="Times New Roman" panose="02020603050405020304" pitchFamily="18" charset="0"/>
              <a:ea typeface="Times New Roman" panose="02020603050405020304" pitchFamily="18" charset="0"/>
            </a:endParaRPr>
          </a:p>
        </p:txBody>
      </p:sp>
      <p:grpSp>
        <p:nvGrpSpPr>
          <p:cNvPr id="17" name="Group 16"/>
          <p:cNvGrpSpPr/>
          <p:nvPr/>
        </p:nvGrpSpPr>
        <p:grpSpPr>
          <a:xfrm>
            <a:off x="4269990" y="1790811"/>
            <a:ext cx="6831253" cy="4543451"/>
            <a:chOff x="4174498" y="1798212"/>
            <a:chExt cx="6831253" cy="4543451"/>
          </a:xfrm>
        </p:grpSpPr>
        <p:sp>
          <p:nvSpPr>
            <p:cNvPr id="19" name="Rectangle 18"/>
            <p:cNvSpPr/>
            <p:nvPr/>
          </p:nvSpPr>
          <p:spPr>
            <a:xfrm>
              <a:off x="5045820" y="1798212"/>
              <a:ext cx="2338894" cy="1967177"/>
            </a:xfrm>
            <a:prstGeom prst="rect">
              <a:avLst/>
            </a:prstGeom>
            <a:blipFill>
              <a:blip r:embed="rId11"/>
              <a:srcRect/>
              <a:stretch>
                <a:fillRect t="-7000" b="-7000"/>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0" name="Freeform 19"/>
            <p:cNvSpPr/>
            <p:nvPr/>
          </p:nvSpPr>
          <p:spPr>
            <a:xfrm>
              <a:off x="4174498" y="2625178"/>
              <a:ext cx="1267597" cy="1267597"/>
            </a:xfrm>
            <a:custGeom>
              <a:avLst/>
              <a:gdLst>
                <a:gd name="connsiteX0" fmla="*/ 0 w 1267597"/>
                <a:gd name="connsiteY0" fmla="*/ 0 h 1267597"/>
                <a:gd name="connsiteX1" fmla="*/ 1267597 w 1267597"/>
                <a:gd name="connsiteY1" fmla="*/ 0 h 1267597"/>
                <a:gd name="connsiteX2" fmla="*/ 1267597 w 1267597"/>
                <a:gd name="connsiteY2" fmla="*/ 1267597 h 1267597"/>
                <a:gd name="connsiteX3" fmla="*/ 0 w 1267597"/>
                <a:gd name="connsiteY3" fmla="*/ 1267597 h 1267597"/>
                <a:gd name="connsiteX4" fmla="*/ 0 w 1267597"/>
                <a:gd name="connsiteY4" fmla="*/ 0 h 1267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7597" h="1267597">
                  <a:moveTo>
                    <a:pt x="0" y="0"/>
                  </a:moveTo>
                  <a:lnTo>
                    <a:pt x="1267597" y="0"/>
                  </a:lnTo>
                  <a:lnTo>
                    <a:pt x="1267597" y="1267597"/>
                  </a:lnTo>
                  <a:lnTo>
                    <a:pt x="0" y="126759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b="1" kern="1200" dirty="0" err="1" smtClean="0">
                  <a:latin typeface="Times New Roman" panose="02020603050405020304" pitchFamily="18" charset="0"/>
                  <a:cs typeface="Times New Roman" panose="02020603050405020304" pitchFamily="18" charset="0"/>
                </a:rPr>
                <a:t>Diễn</a:t>
              </a:r>
              <a:r>
                <a:rPr lang="en-US" sz="2100" b="1" kern="1200" dirty="0" smtClean="0">
                  <a:latin typeface="Times New Roman" panose="02020603050405020304" pitchFamily="18" charset="0"/>
                  <a:cs typeface="Times New Roman" panose="02020603050405020304" pitchFamily="18" charset="0"/>
                </a:rPr>
                <a:t> </a:t>
              </a:r>
              <a:r>
                <a:rPr lang="en-US" sz="2100" b="1" kern="1200" dirty="0" err="1" smtClean="0">
                  <a:latin typeface="Times New Roman" panose="02020603050405020304" pitchFamily="18" charset="0"/>
                  <a:cs typeface="Times New Roman" panose="02020603050405020304" pitchFamily="18" charset="0"/>
                </a:rPr>
                <a:t>giả</a:t>
              </a:r>
              <a:r>
                <a:rPr lang="en-US" sz="2100" b="1" kern="1200" dirty="0" smtClean="0">
                  <a:latin typeface="Times New Roman" panose="02020603050405020304" pitchFamily="18" charset="0"/>
                  <a:cs typeface="Times New Roman" panose="02020603050405020304" pitchFamily="18" charset="0"/>
                </a:rPr>
                <a:t> Nick </a:t>
              </a:r>
              <a:r>
                <a:rPr lang="en-US" sz="2100" b="1" kern="1200" dirty="0" err="1" smtClean="0">
                  <a:latin typeface="Times New Roman" panose="02020603050405020304" pitchFamily="18" charset="0"/>
                  <a:cs typeface="Times New Roman" panose="02020603050405020304" pitchFamily="18" charset="0"/>
                </a:rPr>
                <a:t>Vujicic</a:t>
              </a:r>
              <a:endParaRPr lang="en-US" sz="2100" kern="1200" dirty="0">
                <a:latin typeface="Times New Roman" panose="02020603050405020304" pitchFamily="18" charset="0"/>
                <a:cs typeface="Times New Roman" panose="02020603050405020304" pitchFamily="18" charset="0"/>
              </a:endParaRPr>
            </a:p>
          </p:txBody>
        </p:sp>
        <p:sp>
          <p:nvSpPr>
            <p:cNvPr id="21" name="Rectangle 20"/>
            <p:cNvSpPr/>
            <p:nvPr/>
          </p:nvSpPr>
          <p:spPr>
            <a:xfrm>
              <a:off x="8666857" y="1798212"/>
              <a:ext cx="2338894" cy="1967177"/>
            </a:xfrm>
            <a:prstGeom prst="rect">
              <a:avLst/>
            </a:prstGeom>
            <a:blipFill>
              <a:blip r:embed="rId12"/>
              <a:srcRect/>
              <a:stretch>
                <a:fillRect t="-14000" b="-14000"/>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2" name="Freeform 21"/>
            <p:cNvSpPr/>
            <p:nvPr/>
          </p:nvSpPr>
          <p:spPr>
            <a:xfrm>
              <a:off x="7795535" y="2625178"/>
              <a:ext cx="1267597" cy="1267597"/>
            </a:xfrm>
            <a:custGeom>
              <a:avLst/>
              <a:gdLst>
                <a:gd name="connsiteX0" fmla="*/ 0 w 1267597"/>
                <a:gd name="connsiteY0" fmla="*/ 0 h 1267597"/>
                <a:gd name="connsiteX1" fmla="*/ 1267597 w 1267597"/>
                <a:gd name="connsiteY1" fmla="*/ 0 h 1267597"/>
                <a:gd name="connsiteX2" fmla="*/ 1267597 w 1267597"/>
                <a:gd name="connsiteY2" fmla="*/ 1267597 h 1267597"/>
                <a:gd name="connsiteX3" fmla="*/ 0 w 1267597"/>
                <a:gd name="connsiteY3" fmla="*/ 1267597 h 1267597"/>
                <a:gd name="connsiteX4" fmla="*/ 0 w 1267597"/>
                <a:gd name="connsiteY4" fmla="*/ 0 h 1267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7597" h="1267597">
                  <a:moveTo>
                    <a:pt x="0" y="0"/>
                  </a:moveTo>
                  <a:lnTo>
                    <a:pt x="1267597" y="0"/>
                  </a:lnTo>
                  <a:lnTo>
                    <a:pt x="1267597" y="1267597"/>
                  </a:lnTo>
                  <a:lnTo>
                    <a:pt x="0" y="126759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b="1" kern="1200" dirty="0" err="1" smtClean="0">
                  <a:latin typeface="Times New Roman" panose="02020603050405020304" pitchFamily="18" charset="0"/>
                  <a:cs typeface="Times New Roman" panose="02020603050405020304" pitchFamily="18" charset="0"/>
                </a:rPr>
                <a:t>Diễn</a:t>
              </a:r>
              <a:r>
                <a:rPr lang="en-US" sz="2100" b="1" kern="1200" dirty="0" smtClean="0">
                  <a:latin typeface="Times New Roman" panose="02020603050405020304" pitchFamily="18" charset="0"/>
                  <a:cs typeface="Times New Roman" panose="02020603050405020304" pitchFamily="18" charset="0"/>
                </a:rPr>
                <a:t> </a:t>
              </a:r>
              <a:r>
                <a:rPr lang="en-US" sz="2100" b="1" kern="1200" dirty="0" err="1" smtClean="0">
                  <a:latin typeface="Times New Roman" panose="02020603050405020304" pitchFamily="18" charset="0"/>
                  <a:cs typeface="Times New Roman" panose="02020603050405020304" pitchFamily="18" charset="0"/>
                </a:rPr>
                <a:t>giả</a:t>
              </a:r>
              <a:r>
                <a:rPr lang="en-US" sz="2100" b="1" kern="1200" dirty="0" smtClean="0">
                  <a:latin typeface="Times New Roman" panose="02020603050405020304" pitchFamily="18" charset="0"/>
                  <a:cs typeface="Times New Roman" panose="02020603050405020304" pitchFamily="18" charset="0"/>
                </a:rPr>
                <a:t> </a:t>
              </a:r>
              <a:r>
                <a:rPr lang="en-US" sz="2100" b="1" kern="1200" dirty="0" err="1" smtClean="0">
                  <a:latin typeface="Times New Roman" panose="02020603050405020304" pitchFamily="18" charset="0"/>
                  <a:cs typeface="Times New Roman" panose="02020603050405020304" pitchFamily="18" charset="0"/>
                </a:rPr>
                <a:t>Nguyễn</a:t>
              </a:r>
              <a:r>
                <a:rPr lang="en-US" sz="2100" b="1" kern="1200" dirty="0" smtClean="0">
                  <a:latin typeface="Times New Roman" panose="02020603050405020304" pitchFamily="18" charset="0"/>
                  <a:cs typeface="Times New Roman" panose="02020603050405020304" pitchFamily="18" charset="0"/>
                </a:rPr>
                <a:t> </a:t>
              </a:r>
              <a:r>
                <a:rPr lang="en-US" sz="2100" b="1" kern="1200" dirty="0" err="1" smtClean="0">
                  <a:latin typeface="Times New Roman" panose="02020603050405020304" pitchFamily="18" charset="0"/>
                  <a:cs typeface="Times New Roman" panose="02020603050405020304" pitchFamily="18" charset="0"/>
                </a:rPr>
                <a:t>Sơn</a:t>
              </a:r>
              <a:r>
                <a:rPr lang="en-US" sz="2100" b="1" kern="1200" dirty="0" smtClean="0">
                  <a:latin typeface="Times New Roman" panose="02020603050405020304" pitchFamily="18" charset="0"/>
                  <a:cs typeface="Times New Roman" panose="02020603050405020304" pitchFamily="18" charset="0"/>
                </a:rPr>
                <a:t> </a:t>
              </a:r>
              <a:r>
                <a:rPr lang="en-US" sz="2100" b="1" kern="1200" dirty="0" err="1" smtClean="0">
                  <a:latin typeface="Times New Roman" panose="02020603050405020304" pitchFamily="18" charset="0"/>
                  <a:cs typeface="Times New Roman" panose="02020603050405020304" pitchFamily="18" charset="0"/>
                </a:rPr>
                <a:t>Lâm</a:t>
              </a:r>
              <a:endParaRPr lang="en-US" sz="2100" kern="1200" dirty="0">
                <a:latin typeface="Times New Roman" panose="02020603050405020304" pitchFamily="18" charset="0"/>
                <a:cs typeface="Times New Roman" panose="02020603050405020304" pitchFamily="18" charset="0"/>
              </a:endParaRPr>
            </a:p>
          </p:txBody>
        </p:sp>
        <p:sp>
          <p:nvSpPr>
            <p:cNvPr id="23" name="Rectangle 22"/>
            <p:cNvSpPr/>
            <p:nvPr/>
          </p:nvSpPr>
          <p:spPr>
            <a:xfrm>
              <a:off x="6856339" y="4247099"/>
              <a:ext cx="2338894" cy="1967177"/>
            </a:xfrm>
            <a:prstGeom prst="rect">
              <a:avLst/>
            </a:prstGeom>
            <a:blipFill>
              <a:blip r:embed="rId13"/>
              <a:srcRect/>
              <a:stretch>
                <a:fillRect t="-2000" b="-2000"/>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4" name="Freeform 23"/>
            <p:cNvSpPr/>
            <p:nvPr/>
          </p:nvSpPr>
          <p:spPr>
            <a:xfrm>
              <a:off x="5985017" y="5074066"/>
              <a:ext cx="1267597" cy="1267597"/>
            </a:xfrm>
            <a:custGeom>
              <a:avLst/>
              <a:gdLst>
                <a:gd name="connsiteX0" fmla="*/ 0 w 1267597"/>
                <a:gd name="connsiteY0" fmla="*/ 0 h 1267597"/>
                <a:gd name="connsiteX1" fmla="*/ 1267597 w 1267597"/>
                <a:gd name="connsiteY1" fmla="*/ 0 h 1267597"/>
                <a:gd name="connsiteX2" fmla="*/ 1267597 w 1267597"/>
                <a:gd name="connsiteY2" fmla="*/ 1267597 h 1267597"/>
                <a:gd name="connsiteX3" fmla="*/ 0 w 1267597"/>
                <a:gd name="connsiteY3" fmla="*/ 1267597 h 1267597"/>
                <a:gd name="connsiteX4" fmla="*/ 0 w 1267597"/>
                <a:gd name="connsiteY4" fmla="*/ 0 h 1267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7597" h="1267597">
                  <a:moveTo>
                    <a:pt x="0" y="0"/>
                  </a:moveTo>
                  <a:lnTo>
                    <a:pt x="1267597" y="0"/>
                  </a:lnTo>
                  <a:lnTo>
                    <a:pt x="1267597" y="1267597"/>
                  </a:lnTo>
                  <a:lnTo>
                    <a:pt x="0" y="126759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b="1" kern="1200" dirty="0" err="1" smtClean="0">
                  <a:latin typeface="Times New Roman" panose="02020603050405020304" pitchFamily="18" charset="0"/>
                  <a:cs typeface="Times New Roman" panose="02020603050405020304" pitchFamily="18" charset="0"/>
                </a:rPr>
                <a:t>Thầy</a:t>
              </a:r>
              <a:r>
                <a:rPr lang="en-US" sz="2100" b="1" kern="1200" dirty="0" smtClean="0">
                  <a:latin typeface="Times New Roman" panose="02020603050405020304" pitchFamily="18" charset="0"/>
                  <a:cs typeface="Times New Roman" panose="02020603050405020304" pitchFamily="18" charset="0"/>
                </a:rPr>
                <a:t> </a:t>
              </a:r>
              <a:r>
                <a:rPr lang="en-US" sz="2100" b="1" kern="1200" dirty="0" err="1" smtClean="0">
                  <a:latin typeface="Times New Roman" panose="02020603050405020304" pitchFamily="18" charset="0"/>
                  <a:cs typeface="Times New Roman" panose="02020603050405020304" pitchFamily="18" charset="0"/>
                </a:rPr>
                <a:t>giáo</a:t>
              </a:r>
              <a:r>
                <a:rPr lang="en-US" sz="2100" b="1" kern="1200" dirty="0" smtClean="0">
                  <a:latin typeface="Times New Roman" panose="02020603050405020304" pitchFamily="18" charset="0"/>
                  <a:cs typeface="Times New Roman" panose="02020603050405020304" pitchFamily="18" charset="0"/>
                </a:rPr>
                <a:t> </a:t>
              </a:r>
              <a:r>
                <a:rPr lang="en-US" sz="2100" b="1" kern="1200" dirty="0" err="1" smtClean="0">
                  <a:latin typeface="Times New Roman" panose="02020603050405020304" pitchFamily="18" charset="0"/>
                  <a:cs typeface="Times New Roman" panose="02020603050405020304" pitchFamily="18" charset="0"/>
                </a:rPr>
                <a:t>Nguyễn</a:t>
              </a:r>
              <a:r>
                <a:rPr lang="en-US" sz="2100" b="1" kern="1200" dirty="0" smtClean="0">
                  <a:latin typeface="Times New Roman" panose="02020603050405020304" pitchFamily="18" charset="0"/>
                  <a:cs typeface="Times New Roman" panose="02020603050405020304" pitchFamily="18" charset="0"/>
                </a:rPr>
                <a:t> </a:t>
              </a:r>
              <a:r>
                <a:rPr lang="en-US" sz="2100" b="1" kern="1200" dirty="0" err="1" smtClean="0">
                  <a:latin typeface="Times New Roman" panose="02020603050405020304" pitchFamily="18" charset="0"/>
                  <a:cs typeface="Times New Roman" panose="02020603050405020304" pitchFamily="18" charset="0"/>
                </a:rPr>
                <a:t>Ngọc</a:t>
              </a:r>
              <a:r>
                <a:rPr lang="en-US" sz="2100" b="1" kern="1200" dirty="0" smtClean="0">
                  <a:latin typeface="Times New Roman" panose="02020603050405020304" pitchFamily="18" charset="0"/>
                  <a:cs typeface="Times New Roman" panose="02020603050405020304" pitchFamily="18" charset="0"/>
                </a:rPr>
                <a:t> </a:t>
              </a:r>
              <a:r>
                <a:rPr lang="en-US" sz="2100" b="1" kern="1200" dirty="0" err="1" smtClean="0">
                  <a:latin typeface="Times New Roman" panose="02020603050405020304" pitchFamily="18" charset="0"/>
                  <a:cs typeface="Times New Roman" panose="02020603050405020304" pitchFamily="18" charset="0"/>
                </a:rPr>
                <a:t>Ký</a:t>
              </a:r>
              <a:endParaRPr lang="en-US" sz="2100" kern="1200" dirty="0">
                <a:latin typeface="Times New Roman" panose="02020603050405020304" pitchFamily="18" charset="0"/>
                <a:cs typeface="Times New Roman" panose="02020603050405020304" pitchFamily="18" charset="0"/>
              </a:endParaRPr>
            </a:p>
          </p:txBody>
        </p:sp>
      </p:grpSp>
      <p:sp>
        <p:nvSpPr>
          <p:cNvPr id="26" name="Right Arrow Callout 25"/>
          <p:cNvSpPr/>
          <p:nvPr/>
        </p:nvSpPr>
        <p:spPr>
          <a:xfrm>
            <a:off x="641445" y="3199130"/>
            <a:ext cx="3856513" cy="3193088"/>
          </a:xfrm>
          <a:prstGeom prst="rightArrowCallout">
            <a:avLst>
              <a:gd name="adj1" fmla="val 38043"/>
              <a:gd name="adj2" fmla="val 38043"/>
              <a:gd name="adj3" fmla="val 25000"/>
              <a:gd name="adj4" fmla="val 64977"/>
            </a:avLst>
          </a:prstGeom>
          <a:blipFill>
            <a:blip r:embed="rId14"/>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0"/>
              </a:spcAft>
            </a:pPr>
            <a:r>
              <a:rPr lang="en-US" sz="2000" b="1" dirty="0" err="1">
                <a:solidFill>
                  <a:schemeClr val="tx1">
                    <a:lumMod val="95000"/>
                    <a:lumOff val="5000"/>
                  </a:schemeClr>
                </a:solidFill>
                <a:latin typeface="Times New Roman" panose="02020603050405020304" pitchFamily="18" charset="0"/>
                <a:ea typeface="Times New Roman" panose="02020603050405020304" pitchFamily="18" charset="0"/>
              </a:rPr>
              <a:t>Đã</a:t>
            </a:r>
            <a:r>
              <a:rPr lang="en-US" sz="2000" b="1"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000" b="1" dirty="0" err="1">
                <a:solidFill>
                  <a:schemeClr val="tx1">
                    <a:lumMod val="95000"/>
                    <a:lumOff val="5000"/>
                  </a:schemeClr>
                </a:solidFill>
                <a:latin typeface="Times New Roman" panose="02020603050405020304" pitchFamily="18" charset="0"/>
                <a:ea typeface="Times New Roman" panose="02020603050405020304" pitchFamily="18" charset="0"/>
              </a:rPr>
              <a:t>bao</a:t>
            </a:r>
            <a:r>
              <a:rPr lang="en-US" sz="2000" b="1"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000" b="1" dirty="0" err="1">
                <a:solidFill>
                  <a:schemeClr val="tx1">
                    <a:lumMod val="95000"/>
                    <a:lumOff val="5000"/>
                  </a:schemeClr>
                </a:solidFill>
                <a:latin typeface="Times New Roman" panose="02020603050405020304" pitchFamily="18" charset="0"/>
                <a:ea typeface="Times New Roman" panose="02020603050405020304" pitchFamily="18" charset="0"/>
              </a:rPr>
              <a:t>giờ</a:t>
            </a:r>
            <a:r>
              <a:rPr lang="en-US" sz="2000" b="1"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000" b="1" dirty="0" err="1">
                <a:solidFill>
                  <a:schemeClr val="tx1">
                    <a:lumMod val="95000"/>
                    <a:lumOff val="5000"/>
                  </a:schemeClr>
                </a:solidFill>
                <a:latin typeface="Times New Roman" panose="02020603050405020304" pitchFamily="18" charset="0"/>
                <a:ea typeface="Times New Roman" panose="02020603050405020304" pitchFamily="18" charset="0"/>
              </a:rPr>
              <a:t>em</a:t>
            </a:r>
            <a:r>
              <a:rPr lang="en-US" sz="2000" b="1"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000" b="1" dirty="0" err="1">
                <a:solidFill>
                  <a:schemeClr val="tx1">
                    <a:lumMod val="95000"/>
                    <a:lumOff val="5000"/>
                  </a:schemeClr>
                </a:solidFill>
                <a:latin typeface="Times New Roman" panose="02020603050405020304" pitchFamily="18" charset="0"/>
                <a:ea typeface="Times New Roman" panose="02020603050405020304" pitchFamily="18" charset="0"/>
              </a:rPr>
              <a:t>đánh</a:t>
            </a:r>
            <a:r>
              <a:rPr lang="en-US" sz="2000" b="1"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000" b="1" dirty="0" err="1">
                <a:solidFill>
                  <a:schemeClr val="tx1">
                    <a:lumMod val="95000"/>
                    <a:lumOff val="5000"/>
                  </a:schemeClr>
                </a:solidFill>
                <a:latin typeface="Times New Roman" panose="02020603050405020304" pitchFamily="18" charset="0"/>
                <a:ea typeface="Times New Roman" panose="02020603050405020304" pitchFamily="18" charset="0"/>
              </a:rPr>
              <a:t>giá</a:t>
            </a:r>
            <a:r>
              <a:rPr lang="en-US" sz="2000" b="1"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000" b="1" dirty="0" err="1">
                <a:solidFill>
                  <a:schemeClr val="tx1">
                    <a:lumMod val="95000"/>
                    <a:lumOff val="5000"/>
                  </a:schemeClr>
                </a:solidFill>
                <a:latin typeface="Times New Roman" panose="02020603050405020304" pitchFamily="18" charset="0"/>
                <a:ea typeface="Times New Roman" panose="02020603050405020304" pitchFamily="18" charset="0"/>
              </a:rPr>
              <a:t>người</a:t>
            </a:r>
            <a:r>
              <a:rPr lang="en-US" sz="2000" b="1"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000" b="1" dirty="0" err="1">
                <a:solidFill>
                  <a:schemeClr val="tx1">
                    <a:lumMod val="95000"/>
                    <a:lumOff val="5000"/>
                  </a:schemeClr>
                </a:solidFill>
                <a:latin typeface="Times New Roman" panose="02020603050405020304" pitchFamily="18" charset="0"/>
                <a:ea typeface="Times New Roman" panose="02020603050405020304" pitchFamily="18" charset="0"/>
              </a:rPr>
              <a:t>khác</a:t>
            </a:r>
            <a:r>
              <a:rPr lang="en-US" sz="2000" b="1"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000" b="1" dirty="0" err="1">
                <a:solidFill>
                  <a:schemeClr val="tx1">
                    <a:lumMod val="95000"/>
                    <a:lumOff val="5000"/>
                  </a:schemeClr>
                </a:solidFill>
                <a:latin typeface="Times New Roman" panose="02020603050405020304" pitchFamily="18" charset="0"/>
                <a:ea typeface="Times New Roman" panose="02020603050405020304" pitchFamily="18" charset="0"/>
              </a:rPr>
              <a:t>chỉ</a:t>
            </a:r>
            <a:r>
              <a:rPr lang="en-US" sz="2000" b="1" dirty="0">
                <a:solidFill>
                  <a:schemeClr val="tx1">
                    <a:lumMod val="95000"/>
                    <a:lumOff val="5000"/>
                  </a:schemeClr>
                </a:solidFill>
                <a:latin typeface="Times New Roman" panose="02020603050405020304" pitchFamily="18" charset="0"/>
                <a:ea typeface="Times New Roman" panose="02020603050405020304" pitchFamily="18" charset="0"/>
              </a:rPr>
              <a:t> qua </a:t>
            </a:r>
            <a:r>
              <a:rPr lang="en-US" sz="2000" b="1" dirty="0" err="1">
                <a:solidFill>
                  <a:schemeClr val="tx1">
                    <a:lumMod val="95000"/>
                    <a:lumOff val="5000"/>
                  </a:schemeClr>
                </a:solidFill>
                <a:latin typeface="Times New Roman" panose="02020603050405020304" pitchFamily="18" charset="0"/>
                <a:ea typeface="Times New Roman" panose="02020603050405020304" pitchFamily="18" charset="0"/>
              </a:rPr>
              <a:t>hình</a:t>
            </a:r>
            <a:r>
              <a:rPr lang="en-US" sz="2000" b="1"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000" b="1" dirty="0" err="1">
                <a:solidFill>
                  <a:schemeClr val="tx1">
                    <a:lumMod val="95000"/>
                    <a:lumOff val="5000"/>
                  </a:schemeClr>
                </a:solidFill>
                <a:latin typeface="Times New Roman" panose="02020603050405020304" pitchFamily="18" charset="0"/>
                <a:ea typeface="Times New Roman" panose="02020603050405020304" pitchFamily="18" charset="0"/>
              </a:rPr>
              <a:t>thức</a:t>
            </a:r>
            <a:r>
              <a:rPr lang="en-US" sz="2000" b="1"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000" b="1" dirty="0" err="1">
                <a:solidFill>
                  <a:schemeClr val="tx1">
                    <a:lumMod val="95000"/>
                    <a:lumOff val="5000"/>
                  </a:schemeClr>
                </a:solidFill>
                <a:latin typeface="Times New Roman" panose="02020603050405020304" pitchFamily="18" charset="0"/>
                <a:ea typeface="Times New Roman" panose="02020603050405020304" pitchFamily="18" charset="0"/>
              </a:rPr>
              <a:t>bên</a:t>
            </a:r>
            <a:r>
              <a:rPr lang="en-US" sz="2000" b="1"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000" b="1" dirty="0" err="1" smtClean="0">
                <a:solidFill>
                  <a:schemeClr val="tx1">
                    <a:lumMod val="95000"/>
                    <a:lumOff val="5000"/>
                  </a:schemeClr>
                </a:solidFill>
                <a:latin typeface="Times New Roman" panose="02020603050405020304" pitchFamily="18" charset="0"/>
                <a:ea typeface="Times New Roman" panose="02020603050405020304" pitchFamily="18" charset="0"/>
              </a:rPr>
              <a:t>ngoài</a:t>
            </a:r>
            <a:r>
              <a:rPr lang="en-US" sz="2000" b="1" dirty="0" smtClean="0">
                <a:solidFill>
                  <a:schemeClr val="tx1">
                    <a:lumMod val="95000"/>
                    <a:lumOff val="5000"/>
                  </a:schemeClr>
                </a:solidFill>
                <a:latin typeface="Times New Roman" panose="02020603050405020304" pitchFamily="18" charset="0"/>
                <a:ea typeface="Times New Roman" panose="02020603050405020304" pitchFamily="18" charset="0"/>
              </a:rPr>
              <a:t> </a:t>
            </a:r>
            <a:r>
              <a:rPr lang="en-US" sz="2000" b="1" dirty="0" err="1" smtClean="0">
                <a:solidFill>
                  <a:schemeClr val="tx1">
                    <a:lumMod val="95000"/>
                    <a:lumOff val="5000"/>
                  </a:schemeClr>
                </a:solidFill>
                <a:latin typeface="Times New Roman" panose="02020603050405020304" pitchFamily="18" charset="0"/>
                <a:ea typeface="Times New Roman" panose="02020603050405020304" pitchFamily="18" charset="0"/>
              </a:rPr>
              <a:t>chưa</a:t>
            </a:r>
            <a:r>
              <a:rPr lang="en-US" sz="2000" b="1" dirty="0" smtClean="0">
                <a:solidFill>
                  <a:schemeClr val="tx1">
                    <a:lumMod val="95000"/>
                    <a:lumOff val="5000"/>
                  </a:schemeClr>
                </a:solidFill>
                <a:latin typeface="Times New Roman" panose="02020603050405020304" pitchFamily="18" charset="0"/>
                <a:ea typeface="Times New Roman" panose="02020603050405020304" pitchFamily="18" charset="0"/>
              </a:rPr>
              <a:t>? </a:t>
            </a:r>
            <a:r>
              <a:rPr lang="en-US" sz="2000" b="1" dirty="0" err="1">
                <a:solidFill>
                  <a:schemeClr val="tx1">
                    <a:lumMod val="95000"/>
                    <a:lumOff val="5000"/>
                  </a:schemeClr>
                </a:solidFill>
                <a:latin typeface="Times New Roman" panose="02020603050405020304" pitchFamily="18" charset="0"/>
                <a:ea typeface="Times New Roman" panose="02020603050405020304" pitchFamily="18" charset="0"/>
              </a:rPr>
              <a:t>Cách</a:t>
            </a:r>
            <a:r>
              <a:rPr lang="en-US" sz="2000" b="1"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000" b="1" dirty="0" err="1">
                <a:solidFill>
                  <a:schemeClr val="tx1">
                    <a:lumMod val="95000"/>
                    <a:lumOff val="5000"/>
                  </a:schemeClr>
                </a:solidFill>
                <a:latin typeface="Times New Roman" panose="02020603050405020304" pitchFamily="18" charset="0"/>
                <a:ea typeface="Times New Roman" panose="02020603050405020304" pitchFamily="18" charset="0"/>
              </a:rPr>
              <a:t>đánh</a:t>
            </a:r>
            <a:r>
              <a:rPr lang="en-US" sz="2000" b="1"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000" b="1" dirty="0" err="1">
                <a:solidFill>
                  <a:schemeClr val="tx1">
                    <a:lumMod val="95000"/>
                    <a:lumOff val="5000"/>
                  </a:schemeClr>
                </a:solidFill>
                <a:latin typeface="Times New Roman" panose="02020603050405020304" pitchFamily="18" charset="0"/>
                <a:ea typeface="Times New Roman" panose="02020603050405020304" pitchFamily="18" charset="0"/>
              </a:rPr>
              <a:t>giá</a:t>
            </a:r>
            <a:r>
              <a:rPr lang="en-US" sz="2000" b="1"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000" b="1" dirty="0" err="1">
                <a:solidFill>
                  <a:schemeClr val="tx1">
                    <a:lumMod val="95000"/>
                    <a:lumOff val="5000"/>
                  </a:schemeClr>
                </a:solidFill>
                <a:latin typeface="Times New Roman" panose="02020603050405020304" pitchFamily="18" charset="0"/>
                <a:ea typeface="Times New Roman" panose="02020603050405020304" pitchFamily="18" charset="0"/>
              </a:rPr>
              <a:t>như</a:t>
            </a:r>
            <a:r>
              <a:rPr lang="en-US" sz="2000" b="1"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000" b="1" dirty="0" err="1">
                <a:solidFill>
                  <a:schemeClr val="tx1">
                    <a:lumMod val="95000"/>
                    <a:lumOff val="5000"/>
                  </a:schemeClr>
                </a:solidFill>
                <a:latin typeface="Times New Roman" panose="02020603050405020304" pitchFamily="18" charset="0"/>
                <a:ea typeface="Times New Roman" panose="02020603050405020304" pitchFamily="18" charset="0"/>
              </a:rPr>
              <a:t>vậy</a:t>
            </a:r>
            <a:r>
              <a:rPr lang="en-US" sz="2000" b="1"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000" b="1" dirty="0" err="1">
                <a:solidFill>
                  <a:schemeClr val="tx1">
                    <a:lumMod val="95000"/>
                    <a:lumOff val="5000"/>
                  </a:schemeClr>
                </a:solidFill>
                <a:latin typeface="Times New Roman" panose="02020603050405020304" pitchFamily="18" charset="0"/>
                <a:ea typeface="Times New Roman" panose="02020603050405020304" pitchFamily="18" charset="0"/>
              </a:rPr>
              <a:t>có</a:t>
            </a:r>
            <a:r>
              <a:rPr lang="en-US" sz="2000" b="1"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000" b="1" dirty="0" err="1">
                <a:solidFill>
                  <a:schemeClr val="tx1">
                    <a:lumMod val="95000"/>
                    <a:lumOff val="5000"/>
                  </a:schemeClr>
                </a:solidFill>
                <a:latin typeface="Times New Roman" panose="02020603050405020304" pitchFamily="18" charset="0"/>
                <a:ea typeface="Times New Roman" panose="02020603050405020304" pitchFamily="18" charset="0"/>
              </a:rPr>
              <a:t>chính</a:t>
            </a:r>
            <a:r>
              <a:rPr lang="en-US" sz="2000" b="1"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000" b="1" dirty="0" err="1">
                <a:solidFill>
                  <a:schemeClr val="tx1">
                    <a:lumMod val="95000"/>
                    <a:lumOff val="5000"/>
                  </a:schemeClr>
                </a:solidFill>
                <a:latin typeface="Times New Roman" panose="02020603050405020304" pitchFamily="18" charset="0"/>
                <a:ea typeface="Times New Roman" panose="02020603050405020304" pitchFamily="18" charset="0"/>
              </a:rPr>
              <a:t>xác</a:t>
            </a:r>
            <a:r>
              <a:rPr lang="en-US" sz="2000" b="1"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000" b="1" dirty="0" err="1">
                <a:solidFill>
                  <a:schemeClr val="tx1">
                    <a:lumMod val="95000"/>
                    <a:lumOff val="5000"/>
                  </a:schemeClr>
                </a:solidFill>
                <a:latin typeface="Times New Roman" panose="02020603050405020304" pitchFamily="18" charset="0"/>
                <a:ea typeface="Times New Roman" panose="02020603050405020304" pitchFamily="18" charset="0"/>
              </a:rPr>
              <a:t>không</a:t>
            </a:r>
            <a:r>
              <a:rPr lang="en-US" sz="2000" b="1" dirty="0">
                <a:solidFill>
                  <a:schemeClr val="tx1">
                    <a:lumMod val="95000"/>
                    <a:lumOff val="5000"/>
                  </a:schemeClr>
                </a:solidFill>
                <a:latin typeface="Times New Roman" panose="02020603050405020304" pitchFamily="18" charset="0"/>
                <a:ea typeface="Times New Roman" panose="02020603050405020304" pitchFamily="18" charset="0"/>
              </a:rPr>
              <a:t>?</a:t>
            </a:r>
            <a:endParaRPr lang="en-US" sz="1600" b="1" dirty="0">
              <a:solidFill>
                <a:schemeClr val="tx1">
                  <a:lumMod val="95000"/>
                  <a:lumOff val="5000"/>
                </a:schemeClr>
              </a:solidFill>
              <a:effectLst/>
              <a:latin typeface="Times New Roman" panose="02020603050405020304" pitchFamily="18" charset="0"/>
              <a:ea typeface="Times New Roman" panose="02020603050405020304" pitchFamily="18" charset="0"/>
            </a:endParaRPr>
          </a:p>
        </p:txBody>
      </p:sp>
      <p:pic>
        <p:nvPicPr>
          <p:cNvPr id="27" name="Picture 26"/>
          <p:cNvPicPr>
            <a:picLocks noChangeAspect="1"/>
          </p:cNvPicPr>
          <p:nvPr/>
        </p:nvPicPr>
        <p:blipFill>
          <a:blip r:embed="rId15"/>
          <a:stretch>
            <a:fillRect/>
          </a:stretch>
        </p:blipFill>
        <p:spPr>
          <a:xfrm>
            <a:off x="1354107" y="1681558"/>
            <a:ext cx="2234363" cy="993826"/>
          </a:xfrm>
          <a:prstGeom prst="rect">
            <a:avLst/>
          </a:prstGeom>
        </p:spPr>
      </p:pic>
    </p:spTree>
    <p:extLst>
      <p:ext uri="{BB962C8B-B14F-4D97-AF65-F5344CB8AC3E}">
        <p14:creationId xmlns:p14="http://schemas.microsoft.com/office/powerpoint/2010/main" val="325795553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8508"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THỰC HÀNH ĐỌC  HIỂU:</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VĂN BẢN: GẤU CON CHÂN VÒNG KIỀNG (A. A U-XA-CHỐP)</a:t>
            </a:r>
            <a:endParaRPr kumimoji="0" lang="en-US" sz="1800" b="1" i="0" u="none" strike="noStrike" kern="1200" cap="none" spc="0" normalizeH="0" baseline="0" noProof="0" dirty="0">
              <a:ln>
                <a:noFill/>
              </a:ln>
              <a:solidFill>
                <a:prstClr val="white"/>
              </a:solidFill>
              <a:effectLst/>
              <a:uLnTx/>
              <a:uFillTx/>
              <a:latin typeface="Segoe Script" panose="030B0504020000000003" pitchFamily="66"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60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Khởi</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động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685800" y="1573629"/>
            <a:ext cx="10833100" cy="5047536"/>
          </a:xfrm>
          <a:prstGeom prst="rect">
            <a:avLst/>
          </a:prstGeom>
        </p:spPr>
        <p:txBody>
          <a:bodyPr>
            <a:spAutoFit/>
          </a:bodyPr>
          <a:lstStyle/>
          <a:p>
            <a:pPr lvl="0" algn="just">
              <a:lnSpc>
                <a:spcPct val="115000"/>
              </a:lnSpc>
              <a:spcAft>
                <a:spcPts val="0"/>
              </a:spcAft>
              <a:buSzPts val="1400"/>
            </a:pPr>
            <a:r>
              <a:rPr lang="en-US" sz="2800" dirty="0" smtClean="0">
                <a:solidFill>
                  <a:srgbClr val="0D0D0D"/>
                </a:solidFill>
                <a:latin typeface="Times New Roman" panose="02020603050405020304" pitchFamily="18" charset="0"/>
                <a:ea typeface="Times New Roman" panose="02020603050405020304" pitchFamily="18" charset="0"/>
              </a:rPr>
              <a:t>      </a:t>
            </a:r>
            <a:r>
              <a:rPr lang="en-US" sz="2800" dirty="0" err="1" smtClean="0">
                <a:solidFill>
                  <a:srgbClr val="0D0D0D"/>
                </a:solidFill>
                <a:latin typeface="Times New Roman" panose="02020603050405020304" pitchFamily="18" charset="0"/>
                <a:ea typeface="Times New Roman" panose="02020603050405020304" pitchFamily="18" charset="0"/>
              </a:rPr>
              <a:t>Chúng</a:t>
            </a:r>
            <a:r>
              <a:rPr lang="en-US" sz="2800" dirty="0" smtClean="0">
                <a:solidFill>
                  <a:srgbClr val="0D0D0D"/>
                </a:solidFill>
                <a:latin typeface="Times New Roman" panose="02020603050405020304" pitchFamily="18" charset="0"/>
                <a:ea typeface="Times New Roman" panose="02020603050405020304" pitchFamily="18" charset="0"/>
              </a:rPr>
              <a:t> </a:t>
            </a:r>
            <a:r>
              <a:rPr lang="en-US" sz="2800" dirty="0">
                <a:solidFill>
                  <a:srgbClr val="0D0D0D"/>
                </a:solidFill>
                <a:latin typeface="Times New Roman" panose="02020603050405020304" pitchFamily="18" charset="0"/>
                <a:ea typeface="Times New Roman" panose="02020603050405020304" pitchFamily="18" charset="0"/>
              </a:rPr>
              <a:t>ta </a:t>
            </a:r>
            <a:r>
              <a:rPr lang="en-US" sz="2800" dirty="0" err="1" smtClean="0">
                <a:solidFill>
                  <a:srgbClr val="0D0D0D"/>
                </a:solidFill>
                <a:latin typeface="Times New Roman" panose="02020603050405020304" pitchFamily="18" charset="0"/>
                <a:ea typeface="Times New Roman" panose="02020603050405020304" pitchFamily="18" charset="0"/>
              </a:rPr>
              <a:t>không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smtClean="0">
                <a:solidFill>
                  <a:srgbClr val="0D0D0D"/>
                </a:solidFill>
                <a:latin typeface="Times New Roman" panose="02020603050405020304" pitchFamily="18" charset="0"/>
                <a:ea typeface="Times New Roman" panose="02020603050405020304" pitchFamily="18" charset="0"/>
              </a:rPr>
              <a:t>nên</a:t>
            </a:r>
            <a:r>
              <a:rPr lang="en-US" sz="2800" dirty="0" smtClean="0">
                <a:solidFill>
                  <a:srgbClr val="0D0D0D"/>
                </a:solidFill>
                <a:latin typeface="Times New Roman" panose="02020603050405020304" pitchFamily="18" charset="0"/>
                <a:ea typeface="Times New Roman" panose="02020603050405020304" pitchFamily="18" charset="0"/>
              </a:rPr>
              <a:t> </a:t>
            </a:r>
            <a:r>
              <a:rPr lang="en-US" sz="2800" dirty="0" err="1" smtClean="0">
                <a:solidFill>
                  <a:srgbClr val="0D0D0D"/>
                </a:solidFill>
                <a:latin typeface="Times New Roman" panose="02020603050405020304" pitchFamily="18" charset="0"/>
                <a:ea typeface="Times New Roman" panose="02020603050405020304" pitchFamily="18" charset="0"/>
              </a:rPr>
              <a:t>chỉ</a:t>
            </a:r>
            <a:r>
              <a:rPr lang="en-US" sz="2800" dirty="0" smtClean="0">
                <a:solidFill>
                  <a:srgbClr val="0D0D0D"/>
                </a:solidFill>
                <a:latin typeface="Times New Roman" panose="02020603050405020304" pitchFamily="18" charset="0"/>
                <a:ea typeface="Times New Roman" panose="02020603050405020304" pitchFamily="18" charset="0"/>
              </a:rPr>
              <a:t> </a:t>
            </a:r>
            <a:r>
              <a:rPr lang="en-US" sz="2800" dirty="0" err="1" smtClean="0">
                <a:solidFill>
                  <a:srgbClr val="0D0D0D"/>
                </a:solidFill>
                <a:latin typeface="Times New Roman" panose="02020603050405020304" pitchFamily="18" charset="0"/>
                <a:ea typeface="Times New Roman" panose="02020603050405020304" pitchFamily="18" charset="0"/>
              </a:rPr>
              <a:t>dựa</a:t>
            </a:r>
            <a:r>
              <a:rPr lang="en-US" sz="2800" dirty="0" smtClean="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vào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ngoại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hình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để</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đánh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giá</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giá</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trị</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người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Đã</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có</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rất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nhiều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người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khuyết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tật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có</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đặc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điểm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dị</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thường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về</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ngoại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hình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nhưng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họ</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đã</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biết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vươn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lên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số</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phận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cống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hiến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cộng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đồng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trờ</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thành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những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tấm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gương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truyền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cảm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hứng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sống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tích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cực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hàng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triệu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người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có</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thể</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kể</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đến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như</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diễn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giả</a:t>
            </a:r>
            <a:r>
              <a:rPr lang="en-US" sz="2800" dirty="0">
                <a:solidFill>
                  <a:srgbClr val="0D0D0D"/>
                </a:solidFill>
                <a:latin typeface="Times New Roman" panose="02020603050405020304" pitchFamily="18" charset="0"/>
                <a:ea typeface="Times New Roman" panose="02020603050405020304" pitchFamily="18" charset="0"/>
              </a:rPr>
              <a:t> </a:t>
            </a:r>
            <a:r>
              <a:rPr lang="en-US" sz="2800" b="1" dirty="0">
                <a:solidFill>
                  <a:srgbClr val="0D0D0D"/>
                </a:solidFill>
                <a:latin typeface="Times New Roman" panose="02020603050405020304" pitchFamily="18" charset="0"/>
                <a:ea typeface="Times New Roman" panose="02020603050405020304" pitchFamily="18" charset="0"/>
              </a:rPr>
              <a:t>Nick </a:t>
            </a:r>
            <a:r>
              <a:rPr lang="en-US" sz="2800" b="1" dirty="0" err="1">
                <a:solidFill>
                  <a:srgbClr val="0D0D0D"/>
                </a:solidFill>
                <a:latin typeface="Times New Roman" panose="02020603050405020304" pitchFamily="18" charset="0"/>
                <a:ea typeface="Times New Roman" panose="02020603050405020304" pitchFamily="18" charset="0"/>
              </a:rPr>
              <a:t>Vujicic</a:t>
            </a:r>
            <a:r>
              <a:rPr lang="en-US" sz="2800" dirty="0">
                <a:solidFill>
                  <a:srgbClr val="0D0D0D"/>
                </a:solidFill>
                <a:latin typeface="Times New Roman" panose="02020603050405020304" pitchFamily="18" charset="0"/>
                <a:ea typeface="Times New Roman" panose="02020603050405020304" pitchFamily="18" charset="0"/>
              </a:rPr>
              <a:t> – </a:t>
            </a:r>
            <a:r>
              <a:rPr lang="en-US" sz="2800" dirty="0" err="1">
                <a:solidFill>
                  <a:srgbClr val="0D0D0D"/>
                </a:solidFill>
                <a:latin typeface="Times New Roman" panose="02020603050405020304" pitchFamily="18" charset="0"/>
                <a:ea typeface="Times New Roman" panose="02020603050405020304" pitchFamily="18" charset="0"/>
              </a:rPr>
              <a:t>người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mắc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hội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chứng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không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tay</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chân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bẩm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sinh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đã</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trở</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thành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diễn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giả</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nổi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tiếng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khắp</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thế</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giới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diễn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giả</a:t>
            </a:r>
            <a:r>
              <a:rPr lang="en-US" sz="2800"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Nguyễn</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Sơn</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Lâm</a:t>
            </a:r>
            <a:r>
              <a:rPr lang="en-US" sz="2800" dirty="0">
                <a:solidFill>
                  <a:srgbClr val="0D0D0D"/>
                </a:solidFill>
                <a:latin typeface="Times New Roman" panose="02020603050405020304" pitchFamily="18" charset="0"/>
                <a:ea typeface="Times New Roman" panose="02020603050405020304" pitchFamily="18" charset="0"/>
              </a:rPr>
              <a:t> – </a:t>
            </a:r>
            <a:r>
              <a:rPr lang="en-US" sz="2800" dirty="0" err="1">
                <a:solidFill>
                  <a:srgbClr val="0D0D0D"/>
                </a:solidFill>
                <a:latin typeface="Times New Roman" panose="02020603050405020304" pitchFamily="18" charset="0"/>
                <a:ea typeface="Times New Roman" panose="02020603050405020304" pitchFamily="18" charset="0"/>
              </a:rPr>
              <a:t>là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người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đầu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tiên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chinh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phục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thành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công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đỉnh</a:t>
            </a:r>
            <a:r>
              <a:rPr lang="en-US" sz="2800" dirty="0">
                <a:solidFill>
                  <a:srgbClr val="0D0D0D"/>
                </a:solidFill>
                <a:latin typeface="Times New Roman" panose="02020603050405020304" pitchFamily="18" charset="0"/>
                <a:ea typeface="Times New Roman" panose="02020603050405020304" pitchFamily="18" charset="0"/>
              </a:rPr>
              <a:t> Phan Xi </a:t>
            </a:r>
            <a:r>
              <a:rPr lang="en-US" sz="2800" dirty="0" err="1">
                <a:solidFill>
                  <a:srgbClr val="0D0D0D"/>
                </a:solidFill>
                <a:latin typeface="Times New Roman" panose="02020603050405020304" pitchFamily="18" charset="0"/>
                <a:ea typeface="Times New Roman" panose="02020603050405020304" pitchFamily="18" charset="0"/>
              </a:rPr>
              <a:t>Păng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bằng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nạng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gỗ</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smtClean="0">
                <a:solidFill>
                  <a:srgbClr val="0D0D0D"/>
                </a:solidFill>
                <a:latin typeface="Times New Roman" panose="02020603050405020304" pitchFamily="18" charset="0"/>
                <a:ea typeface="Times New Roman" panose="02020603050405020304" pitchFamily="18" charset="0"/>
              </a:rPr>
              <a:t>thầy</a:t>
            </a:r>
            <a:r>
              <a:rPr lang="en-US" sz="2800" dirty="0" smtClean="0">
                <a:solidFill>
                  <a:srgbClr val="0D0D0D"/>
                </a:solidFill>
                <a:latin typeface="Times New Roman" panose="02020603050405020304" pitchFamily="18" charset="0"/>
                <a:ea typeface="Times New Roman" panose="02020603050405020304" pitchFamily="18" charset="0"/>
              </a:rPr>
              <a:t> </a:t>
            </a:r>
            <a:r>
              <a:rPr lang="en-US" sz="2800" dirty="0" err="1" smtClean="0">
                <a:solidFill>
                  <a:srgbClr val="0D0D0D"/>
                </a:solidFill>
                <a:latin typeface="Times New Roman" panose="02020603050405020304" pitchFamily="18" charset="0"/>
                <a:ea typeface="Times New Roman" panose="02020603050405020304" pitchFamily="18" charset="0"/>
              </a:rPr>
              <a:t>giáo</a:t>
            </a:r>
            <a:r>
              <a:rPr lang="en-US" sz="2800" dirty="0" smtClean="0">
                <a:solidFill>
                  <a:srgbClr val="0D0D0D"/>
                </a:solidFill>
                <a:latin typeface="Times New Roman" panose="02020603050405020304" pitchFamily="18" charset="0"/>
                <a:ea typeface="Times New Roman" panose="02020603050405020304" pitchFamily="18" charset="0"/>
              </a:rPr>
              <a:t> </a:t>
            </a:r>
            <a:r>
              <a:rPr lang="en-US" sz="2800" b="1" dirty="0" err="1" smtClean="0">
                <a:solidFill>
                  <a:srgbClr val="0D0D0D"/>
                </a:solidFill>
                <a:latin typeface="Times New Roman" panose="02020603050405020304" pitchFamily="18" charset="0"/>
                <a:ea typeface="Times New Roman" panose="02020603050405020304" pitchFamily="18" charset="0"/>
              </a:rPr>
              <a:t>Nguyễn</a:t>
            </a:r>
            <a:r>
              <a:rPr lang="en-US" sz="2800" b="1" dirty="0" smtClean="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Ngọc</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Kí</a:t>
            </a:r>
            <a:r>
              <a:rPr lang="en-US" sz="2800" b="1"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dù</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bị</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liệt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hai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tay</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từ</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nhỏ</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đã</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tự</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tập</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viết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bằng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hai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chân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theo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học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đại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học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trở</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thành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thầy</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giáo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ưu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tú</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3719982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8508"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THỰC HÀNH ĐỌC  HIỂU:</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VĂN BẢN: GẤU CON CHÂN VÒNG KIỀNG (A. A U-XA-CHỐP)</a:t>
            </a:r>
            <a:endParaRPr kumimoji="0" lang="en-US" sz="1800" b="1" i="0" u="none" strike="noStrike" kern="1200" cap="none" spc="0" normalizeH="0" baseline="0" noProof="0" dirty="0">
              <a:ln>
                <a:noFill/>
              </a:ln>
              <a:solidFill>
                <a:prstClr val="white"/>
              </a:solidFill>
              <a:effectLst/>
              <a:uLnTx/>
              <a:uFillTx/>
              <a:latin typeface="Segoe Script" panose="030B0504020000000003" pitchFamily="66"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60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Khởi</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động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85800" y="1632625"/>
            <a:ext cx="10833100" cy="3323987"/>
          </a:xfrm>
          <a:prstGeom prst="rect">
            <a:avLst/>
          </a:prstGeom>
        </p:spPr>
        <p:txBody>
          <a:bodyPr>
            <a:spAutoFit/>
          </a:bodyPr>
          <a:lstStyle/>
          <a:p>
            <a:pPr lvl="0" algn="just">
              <a:lnSpc>
                <a:spcPct val="150000"/>
              </a:lnSpc>
              <a:spcAft>
                <a:spcPts val="0"/>
              </a:spcAft>
              <a:buSzPts val="1400"/>
            </a:pPr>
            <a:r>
              <a:rPr lang="en-US" sz="2800" dirty="0" smtClean="0">
                <a:solidFill>
                  <a:srgbClr val="0D0D0D"/>
                </a:solidFill>
                <a:latin typeface="Times New Roman" panose="02020603050405020304" pitchFamily="18" charset="0"/>
                <a:ea typeface="Times New Roman" panose="02020603050405020304" pitchFamily="18" charset="0"/>
              </a:rPr>
              <a:t>      </a:t>
            </a:r>
            <a:r>
              <a:rPr lang="en-US" sz="2800" dirty="0" err="1" smtClean="0">
                <a:solidFill>
                  <a:srgbClr val="0D0D0D"/>
                </a:solidFill>
                <a:latin typeface="Times New Roman" panose="02020603050405020304" pitchFamily="18" charset="0"/>
                <a:ea typeface="Times New Roman" panose="02020603050405020304" pitchFamily="18" charset="0"/>
              </a:rPr>
              <a:t>Đứng</a:t>
            </a:r>
            <a:r>
              <a:rPr lang="en-US" sz="2800" dirty="0" smtClean="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trước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những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lời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chê</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bai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về</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ngoại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hình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người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chúng</a:t>
            </a:r>
            <a:r>
              <a:rPr lang="en-US" sz="2800" dirty="0">
                <a:solidFill>
                  <a:srgbClr val="0D0D0D"/>
                </a:solidFill>
                <a:latin typeface="Times New Roman" panose="02020603050405020304" pitchFamily="18" charset="0"/>
                <a:ea typeface="Times New Roman" panose="02020603050405020304" pitchFamily="18" charset="0"/>
              </a:rPr>
              <a:t> ta </a:t>
            </a:r>
            <a:r>
              <a:rPr lang="en-US" sz="2800" dirty="0" err="1">
                <a:solidFill>
                  <a:srgbClr val="0D0D0D"/>
                </a:solidFill>
                <a:latin typeface="Times New Roman" panose="02020603050405020304" pitchFamily="18" charset="0"/>
                <a:ea typeface="Times New Roman" panose="02020603050405020304" pitchFamily="18" charset="0"/>
              </a:rPr>
              <a:t>hãy</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cứ</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hãy</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tự</a:t>
            </a:r>
            <a:r>
              <a:rPr lang="en-US" sz="2800" dirty="0">
                <a:solidFill>
                  <a:srgbClr val="0D0D0D"/>
                </a:solidFill>
                <a:latin typeface="Times New Roman" panose="02020603050405020304" pitchFamily="18" charset="0"/>
                <a:ea typeface="Times New Roman" panose="02020603050405020304" pitchFamily="18" charset="0"/>
              </a:rPr>
              <a:t> tin </a:t>
            </a:r>
            <a:r>
              <a:rPr lang="en-US" sz="2800" dirty="0" err="1">
                <a:solidFill>
                  <a:srgbClr val="0D0D0D"/>
                </a:solidFill>
                <a:latin typeface="Times New Roman" panose="02020603050405020304" pitchFamily="18" charset="0"/>
                <a:ea typeface="Times New Roman" panose="02020603050405020304" pitchFamily="18" charset="0"/>
              </a:rPr>
              <a:t>vào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giá</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trị</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bản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thân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mình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không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vì</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những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lời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chê</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bai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đó</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tự</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rơi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vào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cảm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tuyệt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vọng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Hãy</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chinh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phục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người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bằng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chính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vẻ</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đẹp</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tâm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hồn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chính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năng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lực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bản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thân.Tự</a:t>
            </a:r>
            <a:r>
              <a:rPr lang="en-US" sz="2800" dirty="0">
                <a:solidFill>
                  <a:srgbClr val="0D0D0D"/>
                </a:solidFill>
                <a:latin typeface="Times New Roman" panose="02020603050405020304" pitchFamily="18" charset="0"/>
                <a:ea typeface="Times New Roman" panose="02020603050405020304" pitchFamily="18" charset="0"/>
              </a:rPr>
              <a:t> tin </a:t>
            </a:r>
            <a:r>
              <a:rPr lang="en-US" sz="2800" dirty="0" err="1">
                <a:solidFill>
                  <a:srgbClr val="0D0D0D"/>
                </a:solidFill>
                <a:latin typeface="Times New Roman" panose="02020603050405020304" pitchFamily="18" charset="0"/>
                <a:ea typeface="Times New Roman" panose="02020603050405020304" pitchFamily="18" charset="0"/>
              </a:rPr>
              <a:t>chính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thứ</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trang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sức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đẹp</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đẽ</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nhất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mỗi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người</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6336101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8508"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THỰC HÀNH ĐỌC  HIỂU:</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VĂN BẢN: GẤU CON CHÂN VÒNG KIỀNG (A. A U-XA-CHỐP)</a:t>
            </a:r>
            <a:endParaRPr kumimoji="0" lang="en-US" sz="1800" b="1" i="0" u="none" strike="noStrike" kern="1200" cap="none" spc="0" normalizeH="0" baseline="0" noProof="0" dirty="0">
              <a:ln>
                <a:noFill/>
              </a:ln>
              <a:solidFill>
                <a:prstClr val="white"/>
              </a:solidFill>
              <a:effectLst/>
              <a:uLnTx/>
              <a:uFillTx/>
              <a:latin typeface="Segoe Script" panose="030B0504020000000003" pitchFamily="66"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60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4373353" y="907023"/>
            <a:ext cx="3779561" cy="483017"/>
          </a:xfrm>
          <a:prstGeom prst="rect">
            <a:avLst/>
          </a:prstGeom>
        </p:spPr>
        <p:txBody>
          <a:bodyPr wrap="none">
            <a:spAutoFit/>
          </a:bodyPr>
          <a:lstStyle/>
          <a:p>
            <a:pPr marR="177165">
              <a:lnSpc>
                <a:spcPct val="115000"/>
              </a:lnSpc>
              <a:spcAft>
                <a:spcPts val="0"/>
              </a:spcAft>
              <a:tabLst>
                <a:tab pos="57150" algn="l"/>
              </a:tabLst>
            </a:pPr>
            <a:r>
              <a:rPr lang="en-US" sz="2400" b="1" dirty="0" err="1">
                <a:solidFill>
                  <a:schemeClr val="bg1"/>
                </a:solidFill>
                <a:latin typeface="Times New Roman" panose="02020603050405020304" pitchFamily="18" charset="0"/>
                <a:ea typeface="Times New Roman" panose="02020603050405020304" pitchFamily="18" charset="0"/>
              </a:rPr>
              <a:t>Hình</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thành</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kiến</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thức</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mới</a:t>
            </a:r>
            <a:endParaRPr lang="en-US" sz="2400" dirty="0">
              <a:solidFill>
                <a:schemeClr val="bg1"/>
              </a:solidFill>
              <a:effectLst/>
              <a:latin typeface="Times New Roman" panose="02020603050405020304" pitchFamily="18" charset="0"/>
              <a:ea typeface="Times New Roman" panose="02020603050405020304" pitchFamily="18" charset="0"/>
            </a:endParaRPr>
          </a:p>
        </p:txBody>
      </p:sp>
      <p:sp>
        <p:nvSpPr>
          <p:cNvPr id="9" name="Rectangle 8"/>
          <p:cNvSpPr/>
          <p:nvPr/>
        </p:nvSpPr>
        <p:spPr>
          <a:xfrm>
            <a:off x="492497" y="1482624"/>
            <a:ext cx="6023124" cy="587853"/>
          </a:xfrm>
          <a:prstGeom prst="rect">
            <a:avLst/>
          </a:prstGeom>
        </p:spPr>
        <p:txBody>
          <a:bodyPr wrap="none">
            <a:spAutoFit/>
          </a:bodyPr>
          <a:lstStyle/>
          <a:p>
            <a:pPr marR="30480" algn="just">
              <a:lnSpc>
                <a:spcPct val="115000"/>
              </a:lnSpc>
              <a:spcAft>
                <a:spcPts val="1200"/>
              </a:spcAft>
            </a:pPr>
            <a:r>
              <a:rPr lang="en-US" sz="2800" b="1" dirty="0">
                <a:latin typeface="Times New Roman" panose="02020603050405020304" pitchFamily="18" charset="0"/>
                <a:ea typeface="Times New Roman" panose="02020603050405020304" pitchFamily="18" charset="0"/>
              </a:rPr>
              <a:t>2. </a:t>
            </a:r>
            <a:r>
              <a:rPr lang="en-US" sz="2800" b="1" dirty="0" err="1">
                <a:latin typeface="Times New Roman" panose="02020603050405020304" pitchFamily="18" charset="0"/>
                <a:ea typeface="Times New Roman" panose="02020603050405020304" pitchFamily="18" charset="0"/>
              </a:rPr>
              <a:t>Bài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thơ</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Gấu</a:t>
            </a:r>
            <a:r>
              <a:rPr lang="en-US" sz="2800" b="1" dirty="0">
                <a:latin typeface="Times New Roman" panose="02020603050405020304" pitchFamily="18" charset="0"/>
                <a:ea typeface="Times New Roman" panose="02020603050405020304" pitchFamily="18" charset="0"/>
              </a:rPr>
              <a:t> con </a:t>
            </a:r>
            <a:r>
              <a:rPr lang="en-US" sz="2800" b="1" dirty="0" err="1" smtClean="0">
                <a:latin typeface="Times New Roman" panose="02020603050405020304" pitchFamily="18" charset="0"/>
                <a:ea typeface="Times New Roman" panose="02020603050405020304" pitchFamily="18" charset="0"/>
              </a:rPr>
              <a:t>chân</a:t>
            </a:r>
            <a:r>
              <a:rPr lang="en-US" sz="2800" b="1" dirty="0" smtClean="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vòng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kiềng</a:t>
            </a:r>
            <a:r>
              <a:rPr lang="en-US" sz="2800" b="1"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20" name="Rectangle 19"/>
          <p:cNvSpPr/>
          <p:nvPr/>
        </p:nvSpPr>
        <p:spPr>
          <a:xfrm>
            <a:off x="480601" y="2070477"/>
            <a:ext cx="4322337" cy="587853"/>
          </a:xfrm>
          <a:prstGeom prst="rect">
            <a:avLst/>
          </a:prstGeom>
        </p:spPr>
        <p:txBody>
          <a:bodyPr wrap="none">
            <a:spAutoFit/>
          </a:bodyPr>
          <a:lstStyle/>
          <a:p>
            <a:pPr marR="30480" algn="just">
              <a:lnSpc>
                <a:spcPct val="115000"/>
              </a:lnSpc>
              <a:spcAft>
                <a:spcPts val="1200"/>
              </a:spcAft>
            </a:pPr>
            <a:r>
              <a:rPr lang="en-US" sz="2800" b="1" dirty="0">
                <a:solidFill>
                  <a:srgbClr val="000000"/>
                </a:solidFill>
                <a:latin typeface="Times New Roman" panose="02020603050405020304" pitchFamily="18" charset="0"/>
                <a:ea typeface="Times New Roman" panose="02020603050405020304" pitchFamily="18" charset="0"/>
              </a:rPr>
              <a:t>a. </a:t>
            </a:r>
            <a:r>
              <a:rPr lang="en-US" sz="2800" b="1" dirty="0" err="1">
                <a:solidFill>
                  <a:srgbClr val="000000"/>
                </a:solidFill>
                <a:latin typeface="Times New Roman" panose="02020603050405020304" pitchFamily="18" charset="0"/>
                <a:ea typeface="Times New Roman" panose="02020603050405020304" pitchFamily="18" charset="0"/>
              </a:rPr>
              <a:t>Đọc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và</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giải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thích</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từ</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khó</a:t>
            </a:r>
            <a:r>
              <a:rPr lang="en-US" sz="2800" b="1"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pic>
        <p:nvPicPr>
          <p:cNvPr id="22" name="Picture 21"/>
          <p:cNvPicPr>
            <a:picLocks noChangeAspect="1"/>
          </p:cNvPicPr>
          <p:nvPr/>
        </p:nvPicPr>
        <p:blipFill>
          <a:blip r:embed="rId11"/>
          <a:stretch>
            <a:fillRect/>
          </a:stretch>
        </p:blipFill>
        <p:spPr>
          <a:xfrm>
            <a:off x="6544802" y="3225077"/>
            <a:ext cx="3436373" cy="2507798"/>
          </a:xfrm>
          <a:prstGeom prst="rect">
            <a:avLst/>
          </a:prstGeom>
        </p:spPr>
      </p:pic>
      <p:sp>
        <p:nvSpPr>
          <p:cNvPr id="23" name="Rounded Rectangular Callout 22"/>
          <p:cNvSpPr/>
          <p:nvPr/>
        </p:nvSpPr>
        <p:spPr>
          <a:xfrm>
            <a:off x="2223524" y="2831691"/>
            <a:ext cx="3923071" cy="2168012"/>
          </a:xfrm>
          <a:prstGeom prst="wedgeRoundRectCallout">
            <a:avLst>
              <a:gd name="adj1" fmla="val 78415"/>
              <a:gd name="adj2" fmla="val 38691"/>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30480" marR="30480" algn="just">
              <a:lnSpc>
                <a:spcPct val="115000"/>
              </a:lnSpc>
              <a:spcAft>
                <a:spcPts val="1200"/>
              </a:spcAft>
            </a:pPr>
            <a:r>
              <a:rPr lang="en-US" sz="2800" dirty="0" err="1">
                <a:solidFill>
                  <a:srgbClr val="222222"/>
                </a:solidFill>
                <a:latin typeface="Times New Roman" panose="02020603050405020304" pitchFamily="18" charset="0"/>
                <a:ea typeface="Times New Roman" panose="02020603050405020304" pitchFamily="18" charset="0"/>
              </a:rPr>
              <a:t>Giọng</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đọc</a:t>
            </a:r>
            <a:r>
              <a:rPr lang="en-US" sz="2800" dirty="0">
                <a:solidFill>
                  <a:srgbClr val="222222"/>
                </a:solidFill>
                <a:latin typeface="Times New Roman" panose="02020603050405020304" pitchFamily="18" charset="0"/>
                <a:ea typeface="Times New Roman" panose="02020603050405020304" pitchFamily="18" charset="0"/>
              </a:rPr>
              <a:t> to, </a:t>
            </a:r>
            <a:r>
              <a:rPr lang="en-US" sz="2800" dirty="0" err="1">
                <a:solidFill>
                  <a:srgbClr val="222222"/>
                </a:solidFill>
                <a:latin typeface="Times New Roman" panose="02020603050405020304" pitchFamily="18" charset="0"/>
                <a:ea typeface="Times New Roman" panose="02020603050405020304" pitchFamily="18" charset="0"/>
              </a:rPr>
              <a:t>rõ</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ràng</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chú</a:t>
            </a:r>
            <a:r>
              <a:rPr lang="en-US" sz="2800" dirty="0">
                <a:solidFill>
                  <a:srgbClr val="222222"/>
                </a:solidFill>
                <a:latin typeface="Times New Roman" panose="02020603050405020304" pitchFamily="18" charset="0"/>
                <a:ea typeface="Times New Roman" panose="02020603050405020304" pitchFamily="18" charset="0"/>
              </a:rPr>
              <a:t> ý </a:t>
            </a:r>
            <a:r>
              <a:rPr lang="en-US" sz="2800" dirty="0" err="1">
                <a:solidFill>
                  <a:srgbClr val="222222"/>
                </a:solidFill>
                <a:latin typeface="Times New Roman" panose="02020603050405020304" pitchFamily="18" charset="0"/>
                <a:ea typeface="Times New Roman" panose="02020603050405020304" pitchFamily="18" charset="0"/>
              </a:rPr>
              <a:t>phân</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biệt</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lời</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người</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kể</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chuyện</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và</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lời</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nhân</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vật</a:t>
            </a:r>
            <a:r>
              <a:rPr lang="en-US" sz="2800" dirty="0">
                <a:solidFill>
                  <a:srgbClr val="222222"/>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9898137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8508"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THỰC HÀNH ĐỌC  HIỂU:</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VĂN BẢN: GẤU CON CHÂN VÒNG KIỀNG (A. A U-XA-CHỐP)</a:t>
            </a:r>
            <a:endParaRPr kumimoji="0" lang="en-US" sz="1800" b="1" i="0" u="none" strike="noStrike" kern="1200" cap="none" spc="0" normalizeH="0" baseline="0" noProof="0" dirty="0">
              <a:ln>
                <a:noFill/>
              </a:ln>
              <a:solidFill>
                <a:prstClr val="white"/>
              </a:solidFill>
              <a:effectLst/>
              <a:uLnTx/>
              <a:uFillTx/>
              <a:latin typeface="Segoe Script" panose="030B0504020000000003" pitchFamily="66"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60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4373353" y="907023"/>
            <a:ext cx="3779561" cy="483017"/>
          </a:xfrm>
          <a:prstGeom prst="rect">
            <a:avLst/>
          </a:prstGeom>
        </p:spPr>
        <p:txBody>
          <a:bodyPr wrap="none">
            <a:spAutoFit/>
          </a:bodyPr>
          <a:lstStyle/>
          <a:p>
            <a:pPr marL="0" marR="177165" lvl="0" indent="0" algn="l" defTabSz="914400" rtl="0" eaLnBrk="1" fontAlgn="auto" latinLnBrk="0" hangingPunct="1">
              <a:lnSpc>
                <a:spcPct val="115000"/>
              </a:lnSpc>
              <a:spcBef>
                <a:spcPts val="0"/>
              </a:spcBef>
              <a:spcAft>
                <a:spcPts val="0"/>
              </a:spcAft>
              <a:buClrTx/>
              <a:buSzTx/>
              <a:buFontTx/>
              <a:buNone/>
              <a:tabLst>
                <a:tab pos="57150" algn="l"/>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Hình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thành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thức</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mới</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492497" y="1482624"/>
            <a:ext cx="6023124" cy="587853"/>
          </a:xfrm>
          <a:prstGeom prst="rect">
            <a:avLst/>
          </a:prstGeom>
        </p:spPr>
        <p:txBody>
          <a:bodyPr wrap="none">
            <a:spAutoFit/>
          </a:bodyP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Gấu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con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chân</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vòng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kiềng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85800" y="2229896"/>
            <a:ext cx="3925498" cy="548099"/>
          </a:xfrm>
          <a:prstGeom prst="rect">
            <a:avLst/>
          </a:prstGeom>
        </p:spPr>
        <p:txBody>
          <a:bodyPr wrap="none">
            <a:spAutoFit/>
          </a:bodyPr>
          <a:lstStyle/>
          <a:p>
            <a:pPr>
              <a:lnSpc>
                <a:spcPct val="115000"/>
              </a:lnSpc>
              <a:spcAft>
                <a:spcPts val="0"/>
              </a:spcAft>
            </a:pPr>
            <a:r>
              <a:rPr lang="pt-BR" sz="2800" b="1" dirty="0">
                <a:solidFill>
                  <a:srgbClr val="FF0000"/>
                </a:solidFill>
                <a:latin typeface="Times New Roman" panose="02020603050405020304" pitchFamily="18" charset="0"/>
                <a:ea typeface="Times New Roman" panose="02020603050405020304" pitchFamily="18" charset="0"/>
              </a:rPr>
              <a:t>THẢO LUẬN CẶP ĐÔI</a:t>
            </a:r>
            <a:endParaRPr lang="en-US" sz="2800" dirty="0">
              <a:effectLst/>
              <a:latin typeface="Times New Roman" panose="02020603050405020304" pitchFamily="18" charset="0"/>
              <a:ea typeface="Times New Roman" panose="02020603050405020304" pitchFamily="18" charset="0"/>
            </a:endParaRPr>
          </a:p>
        </p:txBody>
      </p:sp>
      <p:pic>
        <p:nvPicPr>
          <p:cNvPr id="4" name="Picture 3"/>
          <p:cNvPicPr>
            <a:picLocks noChangeAspect="1"/>
          </p:cNvPicPr>
          <p:nvPr/>
        </p:nvPicPr>
        <p:blipFill>
          <a:blip r:embed="rId11"/>
          <a:stretch>
            <a:fillRect/>
          </a:stretch>
        </p:blipFill>
        <p:spPr>
          <a:xfrm>
            <a:off x="492497" y="3343053"/>
            <a:ext cx="3880856" cy="2182982"/>
          </a:xfrm>
          <a:prstGeom prst="rect">
            <a:avLst/>
          </a:prstGeom>
        </p:spPr>
      </p:pic>
      <p:sp>
        <p:nvSpPr>
          <p:cNvPr id="5" name="Cloud Callout 4"/>
          <p:cNvSpPr/>
          <p:nvPr/>
        </p:nvSpPr>
        <p:spPr>
          <a:xfrm>
            <a:off x="4492364" y="2197888"/>
            <a:ext cx="6835277" cy="2787067"/>
          </a:xfrm>
          <a:prstGeom prst="cloudCallout">
            <a:avLst>
              <a:gd name="adj1" fmla="val -63971"/>
              <a:gd name="adj2" fmla="val 36041"/>
            </a:avLst>
          </a:prstGeom>
        </p:spPr>
        <p:style>
          <a:lnRef idx="2">
            <a:schemeClr val="accent2"/>
          </a:lnRef>
          <a:fillRef idx="1">
            <a:schemeClr val="lt1"/>
          </a:fillRef>
          <a:effectRef idx="0">
            <a:schemeClr val="accent2"/>
          </a:effectRef>
          <a:fontRef idx="minor">
            <a:schemeClr val="dk1"/>
          </a:fontRef>
        </p:style>
        <p:txBody>
          <a:bodyPr rtlCol="0" anchor="ctr"/>
          <a:lstStyle/>
          <a:p>
            <a:pPr>
              <a:lnSpc>
                <a:spcPct val="115000"/>
              </a:lnSpc>
              <a:spcAft>
                <a:spcPts val="0"/>
              </a:spcAft>
            </a:pPr>
            <a:r>
              <a:rPr lang="en-US" dirty="0">
                <a:solidFill>
                  <a:srgbClr val="000000"/>
                </a:solidFill>
                <a:latin typeface="Times New Roman" panose="02020603050405020304" pitchFamily="18" charset="0"/>
                <a:ea typeface="Times New Roman" panose="02020603050405020304" pitchFamily="18" charset="0"/>
              </a:rPr>
              <a:t>-</a:t>
            </a:r>
            <a:r>
              <a:rPr lang="vi-VN" sz="2800" dirty="0">
                <a:solidFill>
                  <a:srgbClr val="222222"/>
                </a:solidFill>
                <a:latin typeface="Times New Roman" panose="02020603050405020304" pitchFamily="18" charset="0"/>
                <a:ea typeface="Times New Roman" panose="02020603050405020304" pitchFamily="18" charset="0"/>
              </a:rPr>
              <a:t> Thể loại, PTBĐ của </a:t>
            </a:r>
            <a:r>
              <a:rPr lang="en-US" sz="2800" dirty="0" err="1" smtClean="0">
                <a:solidFill>
                  <a:srgbClr val="222222"/>
                </a:solidFill>
                <a:latin typeface="Times New Roman" panose="02020603050405020304" pitchFamily="18" charset="0"/>
                <a:ea typeface="Times New Roman" panose="02020603050405020304" pitchFamily="18" charset="0"/>
              </a:rPr>
              <a:t>văn</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smtClean="0">
                <a:solidFill>
                  <a:srgbClr val="222222"/>
                </a:solidFill>
                <a:latin typeface="Times New Roman" panose="02020603050405020304" pitchFamily="18" charset="0"/>
                <a:ea typeface="Times New Roman" panose="02020603050405020304" pitchFamily="18" charset="0"/>
              </a:rPr>
              <a:t>bản</a:t>
            </a:r>
            <a:r>
              <a:rPr lang="vi-VN" sz="2800" dirty="0" smtClean="0">
                <a:solidFill>
                  <a:srgbClr val="222222"/>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pPr>
            <a:r>
              <a:rPr lang="vi-VN"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Ngôi</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kể</a:t>
            </a:r>
            <a:r>
              <a:rPr lang="en-US" sz="2800" dirty="0">
                <a:solidFill>
                  <a:srgbClr val="222222"/>
                </a:solidFill>
                <a:latin typeface="Times New Roman" panose="02020603050405020304" pitchFamily="18" charset="0"/>
                <a:ea typeface="Times New Roman" panose="02020603050405020304" pitchFamily="18" charset="0"/>
              </a:rPr>
              <a:t>, </a:t>
            </a:r>
            <a:r>
              <a:rPr lang="vi-VN" sz="2800" dirty="0">
                <a:solidFill>
                  <a:srgbClr val="222222"/>
                </a:solidFill>
                <a:latin typeface="Times New Roman" panose="02020603050405020304" pitchFamily="18" charset="0"/>
                <a:ea typeface="Times New Roman" panose="02020603050405020304" pitchFamily="18" charset="0"/>
              </a:rPr>
              <a:t> nhân vật chính?</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pPr>
            <a:r>
              <a:rPr lang="vi-VN" sz="2800" dirty="0">
                <a:solidFill>
                  <a:srgbClr val="222222"/>
                </a:solidFill>
                <a:latin typeface="Times New Roman" panose="02020603050405020304" pitchFamily="18" charset="0"/>
                <a:ea typeface="Times New Roman" panose="02020603050405020304" pitchFamily="18" charset="0"/>
              </a:rPr>
              <a:t>- Bố cục của văn bản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7300656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8508"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THỰC HÀNH ĐỌC  HIỂU:</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VĂN BẢN: GẤU CON CHÂN VÒNG KIỀNG (A. A U-XA-CHỐP)</a:t>
            </a:r>
            <a:endParaRPr kumimoji="0" lang="en-US" sz="1800" b="1" i="0" u="none" strike="noStrike" kern="1200" cap="none" spc="0" normalizeH="0" baseline="0" noProof="0" dirty="0">
              <a:ln>
                <a:noFill/>
              </a:ln>
              <a:solidFill>
                <a:prstClr val="white"/>
              </a:solidFill>
              <a:effectLst/>
              <a:uLnTx/>
              <a:uFillTx/>
              <a:latin typeface="Segoe Script" panose="030B0504020000000003" pitchFamily="66"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60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4373353" y="907023"/>
            <a:ext cx="3779561" cy="483017"/>
          </a:xfrm>
          <a:prstGeom prst="rect">
            <a:avLst/>
          </a:prstGeom>
        </p:spPr>
        <p:txBody>
          <a:bodyPr wrap="none">
            <a:spAutoFit/>
          </a:bodyPr>
          <a:lstStyle/>
          <a:p>
            <a:pPr marL="0" marR="177165" lvl="0" indent="0" algn="l" defTabSz="914400" rtl="0" eaLnBrk="1" fontAlgn="auto" latinLnBrk="0" hangingPunct="1">
              <a:lnSpc>
                <a:spcPct val="115000"/>
              </a:lnSpc>
              <a:spcBef>
                <a:spcPts val="0"/>
              </a:spcBef>
              <a:spcAft>
                <a:spcPts val="0"/>
              </a:spcAft>
              <a:buClrTx/>
              <a:buSzTx/>
              <a:buFontTx/>
              <a:buNone/>
              <a:tabLst>
                <a:tab pos="57150" algn="l"/>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Hình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thành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thức</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mới</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492497" y="1482624"/>
            <a:ext cx="6023124" cy="587853"/>
          </a:xfrm>
          <a:prstGeom prst="rect">
            <a:avLst/>
          </a:prstGeom>
        </p:spPr>
        <p:txBody>
          <a:bodyPr wrap="none">
            <a:spAutoFit/>
          </a:bodyP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Gấu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con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chân</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vòng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kiềng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85800" y="2229896"/>
            <a:ext cx="3925498" cy="548099"/>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THẢO LUẬN CẶP ĐÔI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4" name="Picture 3"/>
          <p:cNvPicPr>
            <a:picLocks noChangeAspect="1"/>
          </p:cNvPicPr>
          <p:nvPr/>
        </p:nvPicPr>
        <p:blipFill>
          <a:blip r:embed="rId11"/>
          <a:stretch>
            <a:fillRect/>
          </a:stretch>
        </p:blipFill>
        <p:spPr>
          <a:xfrm>
            <a:off x="492497" y="3343053"/>
            <a:ext cx="3880856" cy="2182982"/>
          </a:xfrm>
          <a:prstGeom prst="rect">
            <a:avLst/>
          </a:prstGeom>
        </p:spPr>
      </p:pic>
      <p:sp>
        <p:nvSpPr>
          <p:cNvPr id="5" name="Cloud Callout 4"/>
          <p:cNvSpPr/>
          <p:nvPr/>
        </p:nvSpPr>
        <p:spPr>
          <a:xfrm>
            <a:off x="4492365" y="2197888"/>
            <a:ext cx="6141222" cy="2787067"/>
          </a:xfrm>
          <a:prstGeom prst="cloudCallout">
            <a:avLst>
              <a:gd name="adj1" fmla="val -63971"/>
              <a:gd name="adj2" fmla="val 36041"/>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r>
              <a:rPr kumimoji="0" lang="vi-VN" sz="28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Thể loại, PTBĐ của VB?</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Ngôi</a:t>
            </a:r>
            <a:r>
              <a:rPr kumimoji="0" lang="en-US" sz="28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kể</a:t>
            </a:r>
            <a:r>
              <a:rPr kumimoji="0" lang="en-US" sz="28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nhân vật chính?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Bố cục của văn bản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2500097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7480"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92100" algn="l" defTabSz="91440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Văn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bản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1: ĐÊM NAY BÁC KHÔNG NGỦ </a:t>
            </a:r>
            <a:endPar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Segoe UI" panose="020B0502040204020203" pitchFamily="34" charset="0"/>
              <a:cs typeface="+mn-cs"/>
            </a:endParaRPr>
          </a:p>
          <a:p>
            <a:pPr marL="0" marR="0" lvl="0" indent="292100" algn="l" defTabSz="91440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Minh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Huệ</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14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4332528" y="911497"/>
            <a:ext cx="369998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ĐỌC HIỂU VĂN 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60400" y="1573629"/>
            <a:ext cx="6096000" cy="548099"/>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2. </a:t>
            </a:r>
            <a:r>
              <a:rPr kumimoji="0" lang="en-US" sz="28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MS Mincho"/>
                <a:cs typeface="+mn-cs"/>
              </a:rPr>
              <a:t>Bài</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thơ</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Đêm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nay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Bác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không</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ngủ</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660400" y="2121728"/>
            <a:ext cx="2899833" cy="587853"/>
          </a:xfrm>
          <a:prstGeom prst="rect">
            <a:avLst/>
          </a:prstGeom>
        </p:spPr>
        <p:txBody>
          <a:bodyPr wrap="none">
            <a:spAutoFit/>
          </a:bodyPr>
          <a:lstStyle/>
          <a:p>
            <a:pPr marR="182880" lvl="0" algn="just">
              <a:lnSpc>
                <a:spcPct val="115000"/>
              </a:lnSpc>
              <a:spcAft>
                <a:spcPts val="0"/>
              </a:spcAft>
              <a:buSzPts val="1400"/>
              <a:tabLst>
                <a:tab pos="233045" algn="l"/>
              </a:tabLst>
            </a:pPr>
            <a:r>
              <a:rPr lang="en-US" sz="2800" b="1" spc="-5" dirty="0" smtClean="0">
                <a:latin typeface="Times New Roman" panose="02020603050405020304" pitchFamily="18" charset="0"/>
                <a:ea typeface="Calibri" panose="020F0502020204030204" pitchFamily="34" charset="0"/>
              </a:rPr>
              <a:t>c. </a:t>
            </a:r>
            <a:r>
              <a:rPr lang="en-US" sz="2800" b="1" spc="-5" dirty="0" err="1" smtClean="0">
                <a:latin typeface="Times New Roman" panose="02020603050405020304" pitchFamily="18" charset="0"/>
                <a:ea typeface="Calibri" panose="020F0502020204030204" pitchFamily="34" charset="0"/>
              </a:rPr>
              <a:t>Bố</a:t>
            </a:r>
            <a:r>
              <a:rPr lang="en-US" sz="2800" b="1" spc="-5" dirty="0" smtClean="0">
                <a:latin typeface="Times New Roman" panose="02020603050405020304" pitchFamily="18" charset="0"/>
                <a:ea typeface="Calibri" panose="020F0502020204030204" pitchFamily="34" charset="0"/>
              </a:rPr>
              <a:t> </a:t>
            </a:r>
            <a:r>
              <a:rPr lang="en-US" sz="2800" b="1" spc="-5" dirty="0" err="1">
                <a:latin typeface="Times New Roman" panose="02020603050405020304" pitchFamily="18" charset="0"/>
                <a:ea typeface="Calibri" panose="020F0502020204030204" pitchFamily="34" charset="0"/>
              </a:rPr>
              <a:t>cục</a:t>
            </a:r>
            <a:r>
              <a:rPr lang="en-US" sz="2800" b="1" spc="-5" dirty="0">
                <a:latin typeface="Times New Roman" panose="02020603050405020304" pitchFamily="18" charset="0"/>
                <a:ea typeface="Calibri" panose="020F0502020204030204" pitchFamily="34" charset="0"/>
              </a:rPr>
              <a:t>:</a:t>
            </a:r>
            <a:r>
              <a:rPr lang="en-US" sz="2800" spc="5" dirty="0">
                <a:latin typeface="Times New Roman" panose="02020603050405020304" pitchFamily="18" charset="0"/>
                <a:ea typeface="Calibri" panose="020F0502020204030204" pitchFamily="34" charset="0"/>
              </a:rPr>
              <a:t> </a:t>
            </a:r>
            <a:r>
              <a:rPr lang="en-US" sz="2800" dirty="0">
                <a:latin typeface="Times New Roman" panose="02020603050405020304" pitchFamily="18" charset="0"/>
                <a:ea typeface="Calibri" panose="020F0502020204030204" pitchFamily="34" charset="0"/>
              </a:rPr>
              <a:t>3</a:t>
            </a:r>
            <a:r>
              <a:rPr lang="en-US" sz="2800" spc="-15" dirty="0">
                <a:latin typeface="Times New Roman" panose="02020603050405020304" pitchFamily="18" charset="0"/>
                <a:ea typeface="Calibri" panose="020F0502020204030204" pitchFamily="34" charset="0"/>
              </a:rPr>
              <a:t> </a:t>
            </a:r>
            <a:r>
              <a:rPr lang="en-US" sz="2800" spc="-5" dirty="0" err="1">
                <a:latin typeface="Times New Roman" panose="02020603050405020304" pitchFamily="18" charset="0"/>
                <a:ea typeface="Calibri" panose="020F0502020204030204" pitchFamily="34" charset="0"/>
              </a:rPr>
              <a:t>phần</a:t>
            </a:r>
            <a:endParaRPr lang="en-US" sz="2800" dirty="0">
              <a:effectLst/>
              <a:latin typeface="Times New Roman" panose="02020603050405020304" pitchFamily="18" charset="0"/>
              <a:ea typeface="Times New Roman" panose="02020603050405020304" pitchFamily="18" charset="0"/>
            </a:endParaRPr>
          </a:p>
        </p:txBody>
      </p:sp>
      <p:grpSp>
        <p:nvGrpSpPr>
          <p:cNvPr id="9" name="Group 8"/>
          <p:cNvGrpSpPr/>
          <p:nvPr/>
        </p:nvGrpSpPr>
        <p:grpSpPr>
          <a:xfrm>
            <a:off x="1919058" y="2758881"/>
            <a:ext cx="8341184" cy="2653777"/>
            <a:chOff x="2587984" y="3105286"/>
            <a:chExt cx="7523006" cy="2454259"/>
          </a:xfrm>
        </p:grpSpPr>
        <p:sp>
          <p:nvSpPr>
            <p:cNvPr id="17" name="Oval 16"/>
            <p:cNvSpPr/>
            <p:nvPr/>
          </p:nvSpPr>
          <p:spPr>
            <a:xfrm>
              <a:off x="7657185" y="3105286"/>
              <a:ext cx="2453805" cy="2454259"/>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Freeform 17"/>
            <p:cNvSpPr/>
            <p:nvPr/>
          </p:nvSpPr>
          <p:spPr>
            <a:xfrm>
              <a:off x="7738659" y="3187109"/>
              <a:ext cx="2290857" cy="2290613"/>
            </a:xfrm>
            <a:custGeom>
              <a:avLst/>
              <a:gdLst>
                <a:gd name="connsiteX0" fmla="*/ 0 w 2290857"/>
                <a:gd name="connsiteY0" fmla="*/ 1145307 h 2290613"/>
                <a:gd name="connsiteX1" fmla="*/ 1145429 w 2290857"/>
                <a:gd name="connsiteY1" fmla="*/ 0 h 2290613"/>
                <a:gd name="connsiteX2" fmla="*/ 2290858 w 2290857"/>
                <a:gd name="connsiteY2" fmla="*/ 1145307 h 2290613"/>
                <a:gd name="connsiteX3" fmla="*/ 1145429 w 2290857"/>
                <a:gd name="connsiteY3" fmla="*/ 2290614 h 2290613"/>
                <a:gd name="connsiteX4" fmla="*/ 0 w 2290857"/>
                <a:gd name="connsiteY4" fmla="*/ 1145307 h 229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857" h="2290613">
                  <a:moveTo>
                    <a:pt x="0" y="1145307"/>
                  </a:moveTo>
                  <a:cubicBezTo>
                    <a:pt x="0" y="512771"/>
                    <a:pt x="512826" y="0"/>
                    <a:pt x="1145429" y="0"/>
                  </a:cubicBezTo>
                  <a:cubicBezTo>
                    <a:pt x="1778032" y="0"/>
                    <a:pt x="2290858" y="512771"/>
                    <a:pt x="2290858" y="1145307"/>
                  </a:cubicBezTo>
                  <a:cubicBezTo>
                    <a:pt x="2290858" y="1777843"/>
                    <a:pt x="1778032" y="2290614"/>
                    <a:pt x="1145429" y="2290614"/>
                  </a:cubicBezTo>
                  <a:cubicBezTo>
                    <a:pt x="512826" y="2290614"/>
                    <a:pt x="0" y="1777843"/>
                    <a:pt x="0" y="1145307"/>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56704" tIns="356502" rIns="356703" bIns="356502" numCol="1" spcCol="1270" anchor="ctr" anchorCtr="0">
              <a:noAutofit/>
            </a:bodyPr>
            <a:lstStyle/>
            <a:p>
              <a:pPr lvl="0" algn="ctr" defTabSz="1022350">
                <a:lnSpc>
                  <a:spcPct val="90000"/>
                </a:lnSpc>
                <a:spcBef>
                  <a:spcPct val="0"/>
                </a:spcBef>
                <a:spcAft>
                  <a:spcPct val="35000"/>
                </a:spcAft>
              </a:pPr>
              <a:r>
                <a:rPr lang="en-US" sz="2600" b="1" kern="1200" dirty="0" err="1" smtClean="0">
                  <a:latin typeface="Times New Roman" panose="02020603050405020304" pitchFamily="18" charset="0"/>
                  <a:cs typeface="Times New Roman" panose="02020603050405020304" pitchFamily="18" charset="0"/>
                </a:rPr>
                <a:t>Phần</a:t>
              </a:r>
              <a:r>
                <a:rPr lang="en-US" sz="2600" b="1" kern="1200" dirty="0" smtClean="0">
                  <a:latin typeface="Times New Roman" panose="02020603050405020304" pitchFamily="18" charset="0"/>
                  <a:cs typeface="Times New Roman" panose="02020603050405020304" pitchFamily="18" charset="0"/>
                </a:rPr>
                <a:t> 3: </a:t>
              </a:r>
              <a:r>
                <a:rPr lang="en-US" sz="2600" kern="1200" dirty="0" err="1" smtClean="0">
                  <a:latin typeface="Times New Roman" panose="02020603050405020304" pitchFamily="18" charset="0"/>
                  <a:cs typeface="Times New Roman" panose="02020603050405020304" pitchFamily="18" charset="0"/>
                </a:rPr>
                <a:t>Còn</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lại</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Tình</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cảm</a:t>
              </a:r>
              <a:r>
                <a:rPr lang="vi-VN" sz="2600" kern="1200" dirty="0" smtClean="0">
                  <a:latin typeface="Times New Roman" panose="02020603050405020304" pitchFamily="18" charset="0"/>
                  <a:cs typeface="Times New Roman" panose="02020603050405020304" pitchFamily="18" charset="0"/>
                </a:rPr>
                <a:t> của tác giả </a:t>
              </a:r>
              <a:r>
                <a:rPr lang="en-US" sz="2600" kern="1200" dirty="0" err="1" smtClean="0">
                  <a:latin typeface="Times New Roman" panose="02020603050405020304" pitchFamily="18" charset="0"/>
                  <a:cs typeface="Times New Roman" panose="02020603050405020304" pitchFamily="18" charset="0"/>
                </a:rPr>
                <a:t>đối</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với</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Bác</a:t>
              </a:r>
              <a:r>
                <a:rPr lang="en-US" sz="2600" kern="1200" dirty="0" smtClean="0">
                  <a:latin typeface="Times New Roman" panose="02020603050405020304" pitchFamily="18" charset="0"/>
                  <a:cs typeface="Times New Roman" panose="02020603050405020304" pitchFamily="18" charset="0"/>
                </a:rPr>
                <a:t>.</a:t>
              </a:r>
              <a:endParaRPr lang="en-US" sz="2600" kern="1200" dirty="0">
                <a:latin typeface="Times New Roman" panose="02020603050405020304" pitchFamily="18" charset="0"/>
                <a:cs typeface="Times New Roman" panose="02020603050405020304" pitchFamily="18" charset="0"/>
              </a:endParaRPr>
            </a:p>
          </p:txBody>
        </p:sp>
        <p:sp>
          <p:nvSpPr>
            <p:cNvPr id="19" name="Teardrop 18"/>
            <p:cNvSpPr/>
            <p:nvPr/>
          </p:nvSpPr>
          <p:spPr>
            <a:xfrm rot="2700000">
              <a:off x="5124062" y="3108253"/>
              <a:ext cx="2447894" cy="2447894"/>
            </a:xfrm>
            <a:prstGeom prst="teardrop">
              <a:avLst>
                <a:gd name="adj" fmla="val 10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Freeform 19"/>
            <p:cNvSpPr/>
            <p:nvPr/>
          </p:nvSpPr>
          <p:spPr>
            <a:xfrm>
              <a:off x="5202581" y="3187109"/>
              <a:ext cx="2290857" cy="2290613"/>
            </a:xfrm>
            <a:custGeom>
              <a:avLst/>
              <a:gdLst>
                <a:gd name="connsiteX0" fmla="*/ 0 w 2290857"/>
                <a:gd name="connsiteY0" fmla="*/ 1145307 h 2290613"/>
                <a:gd name="connsiteX1" fmla="*/ 1145429 w 2290857"/>
                <a:gd name="connsiteY1" fmla="*/ 0 h 2290613"/>
                <a:gd name="connsiteX2" fmla="*/ 2290858 w 2290857"/>
                <a:gd name="connsiteY2" fmla="*/ 1145307 h 2290613"/>
                <a:gd name="connsiteX3" fmla="*/ 1145429 w 2290857"/>
                <a:gd name="connsiteY3" fmla="*/ 2290614 h 2290613"/>
                <a:gd name="connsiteX4" fmla="*/ 0 w 2290857"/>
                <a:gd name="connsiteY4" fmla="*/ 1145307 h 229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857" h="2290613">
                  <a:moveTo>
                    <a:pt x="0" y="1145307"/>
                  </a:moveTo>
                  <a:cubicBezTo>
                    <a:pt x="0" y="512771"/>
                    <a:pt x="512826" y="0"/>
                    <a:pt x="1145429" y="0"/>
                  </a:cubicBezTo>
                  <a:cubicBezTo>
                    <a:pt x="1778032" y="0"/>
                    <a:pt x="2290858" y="512771"/>
                    <a:pt x="2290858" y="1145307"/>
                  </a:cubicBezTo>
                  <a:cubicBezTo>
                    <a:pt x="2290858" y="1777843"/>
                    <a:pt x="1778032" y="2290614"/>
                    <a:pt x="1145429" y="2290614"/>
                  </a:cubicBezTo>
                  <a:cubicBezTo>
                    <a:pt x="512826" y="2290614"/>
                    <a:pt x="0" y="1777843"/>
                    <a:pt x="0" y="1145307"/>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56704" tIns="356502" rIns="356703" bIns="356502" numCol="1" spcCol="1270" anchor="ctr" anchorCtr="0">
              <a:noAutofit/>
            </a:bodyPr>
            <a:lstStyle/>
            <a:p>
              <a:pPr lvl="0" algn="ctr" defTabSz="1022350">
                <a:lnSpc>
                  <a:spcPct val="90000"/>
                </a:lnSpc>
                <a:spcBef>
                  <a:spcPct val="0"/>
                </a:spcBef>
                <a:spcAft>
                  <a:spcPct val="35000"/>
                </a:spcAft>
              </a:pPr>
              <a:r>
                <a:rPr lang="en-US" sz="2600" b="1" kern="1200" dirty="0" err="1" smtClean="0">
                  <a:latin typeface="Times New Roman" panose="02020603050405020304" pitchFamily="18" charset="0"/>
                  <a:cs typeface="Times New Roman" panose="02020603050405020304" pitchFamily="18" charset="0"/>
                </a:rPr>
                <a:t>Phần</a:t>
              </a:r>
              <a:r>
                <a:rPr lang="en-US" sz="2600" b="1" kern="1200" dirty="0" smtClean="0">
                  <a:latin typeface="Times New Roman" panose="02020603050405020304" pitchFamily="18" charset="0"/>
                  <a:cs typeface="Times New Roman" panose="02020603050405020304" pitchFamily="18" charset="0"/>
                </a:rPr>
                <a:t> 2: </a:t>
              </a:r>
              <a:r>
                <a:rPr lang="en-US" sz="2600" kern="1200" dirty="0" smtClean="0">
                  <a:latin typeface="Times New Roman" panose="02020603050405020304" pitchFamily="18" charset="0"/>
                  <a:cs typeface="Times New Roman" panose="02020603050405020304" pitchFamily="18" charset="0"/>
                </a:rPr>
                <a:t>6 </a:t>
              </a:r>
              <a:r>
                <a:rPr lang="en-US" sz="2600" kern="1200" dirty="0" err="1" smtClean="0">
                  <a:latin typeface="Times New Roman" panose="02020603050405020304" pitchFamily="18" charset="0"/>
                  <a:cs typeface="Times New Roman" panose="02020603050405020304" pitchFamily="18" charset="0"/>
                </a:rPr>
                <a:t>khổ</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tiếp</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Lần</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thức</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dậy</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thứ</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ba</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của</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anh</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đội</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viên</a:t>
              </a:r>
              <a:r>
                <a:rPr lang="en-US" sz="2600" kern="1200" dirty="0" smtClean="0">
                  <a:latin typeface="Times New Roman" panose="02020603050405020304" pitchFamily="18" charset="0"/>
                  <a:cs typeface="Times New Roman" panose="02020603050405020304" pitchFamily="18" charset="0"/>
                </a:rPr>
                <a:t>.</a:t>
              </a:r>
              <a:endParaRPr lang="en-US" sz="2600" kern="1200" dirty="0">
                <a:latin typeface="Times New Roman" panose="02020603050405020304" pitchFamily="18" charset="0"/>
                <a:cs typeface="Times New Roman" panose="02020603050405020304" pitchFamily="18" charset="0"/>
              </a:endParaRPr>
            </a:p>
          </p:txBody>
        </p:sp>
        <p:sp>
          <p:nvSpPr>
            <p:cNvPr id="21" name="Teardrop 20"/>
            <p:cNvSpPr/>
            <p:nvPr/>
          </p:nvSpPr>
          <p:spPr>
            <a:xfrm rot="2700000">
              <a:off x="2587984" y="3108253"/>
              <a:ext cx="2447894" cy="2447894"/>
            </a:xfrm>
            <a:prstGeom prst="teardrop">
              <a:avLst>
                <a:gd name="adj" fmla="val 10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Freeform 21"/>
            <p:cNvSpPr/>
            <p:nvPr/>
          </p:nvSpPr>
          <p:spPr>
            <a:xfrm>
              <a:off x="2666503" y="3187109"/>
              <a:ext cx="2290857" cy="2290613"/>
            </a:xfrm>
            <a:custGeom>
              <a:avLst/>
              <a:gdLst>
                <a:gd name="connsiteX0" fmla="*/ 0 w 2290857"/>
                <a:gd name="connsiteY0" fmla="*/ 1145307 h 2290613"/>
                <a:gd name="connsiteX1" fmla="*/ 1145429 w 2290857"/>
                <a:gd name="connsiteY1" fmla="*/ 0 h 2290613"/>
                <a:gd name="connsiteX2" fmla="*/ 2290858 w 2290857"/>
                <a:gd name="connsiteY2" fmla="*/ 1145307 h 2290613"/>
                <a:gd name="connsiteX3" fmla="*/ 1145429 w 2290857"/>
                <a:gd name="connsiteY3" fmla="*/ 2290614 h 2290613"/>
                <a:gd name="connsiteX4" fmla="*/ 0 w 2290857"/>
                <a:gd name="connsiteY4" fmla="*/ 1145307 h 229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857" h="2290613">
                  <a:moveTo>
                    <a:pt x="0" y="1145307"/>
                  </a:moveTo>
                  <a:cubicBezTo>
                    <a:pt x="0" y="512771"/>
                    <a:pt x="512826" y="0"/>
                    <a:pt x="1145429" y="0"/>
                  </a:cubicBezTo>
                  <a:cubicBezTo>
                    <a:pt x="1778032" y="0"/>
                    <a:pt x="2290858" y="512771"/>
                    <a:pt x="2290858" y="1145307"/>
                  </a:cubicBezTo>
                  <a:cubicBezTo>
                    <a:pt x="2290858" y="1777843"/>
                    <a:pt x="1778032" y="2290614"/>
                    <a:pt x="1145429" y="2290614"/>
                  </a:cubicBezTo>
                  <a:cubicBezTo>
                    <a:pt x="512826" y="2290614"/>
                    <a:pt x="0" y="1777843"/>
                    <a:pt x="0" y="1145307"/>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56704" tIns="356502" rIns="356703" bIns="356502" numCol="1" spcCol="1270" anchor="ctr" anchorCtr="0">
              <a:noAutofit/>
            </a:bodyPr>
            <a:lstStyle/>
            <a:p>
              <a:pPr lvl="0" algn="ctr" defTabSz="1022350">
                <a:lnSpc>
                  <a:spcPct val="90000"/>
                </a:lnSpc>
                <a:spcBef>
                  <a:spcPct val="0"/>
                </a:spcBef>
                <a:spcAft>
                  <a:spcPct val="35000"/>
                </a:spcAft>
              </a:pPr>
              <a:r>
                <a:rPr lang="en-US" sz="2600" b="1" kern="1200" dirty="0" err="1" smtClean="0">
                  <a:latin typeface="Times New Roman" panose="02020603050405020304" pitchFamily="18" charset="0"/>
                  <a:cs typeface="Times New Roman" panose="02020603050405020304" pitchFamily="18" charset="0"/>
                </a:rPr>
                <a:t>Phần</a:t>
              </a:r>
              <a:r>
                <a:rPr lang="en-US" sz="2600" b="1" kern="1200" dirty="0" smtClean="0">
                  <a:latin typeface="Times New Roman" panose="02020603050405020304" pitchFamily="18" charset="0"/>
                  <a:cs typeface="Times New Roman" panose="02020603050405020304" pitchFamily="18" charset="0"/>
                </a:rPr>
                <a:t> 1: </a:t>
              </a:r>
              <a:r>
                <a:rPr lang="en-US" sz="2600" kern="1200" dirty="0" smtClean="0">
                  <a:latin typeface="Times New Roman" panose="02020603050405020304" pitchFamily="18" charset="0"/>
                  <a:cs typeface="Times New Roman" panose="02020603050405020304" pitchFamily="18" charset="0"/>
                </a:rPr>
                <a:t>9 </a:t>
              </a:r>
              <a:r>
                <a:rPr lang="en-US" sz="2600" kern="1200" dirty="0" err="1" smtClean="0">
                  <a:latin typeface="Times New Roman" panose="02020603050405020304" pitchFamily="18" charset="0"/>
                  <a:cs typeface="Times New Roman" panose="02020603050405020304" pitchFamily="18" charset="0"/>
                </a:rPr>
                <a:t>khổ</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thơ</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đầu</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Lần</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thức</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dậy</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thứ</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nhất</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thứ</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hai</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của</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anh</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đội</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viên</a:t>
              </a:r>
              <a:r>
                <a:rPr lang="en-US" sz="2600" kern="1200" dirty="0" smtClean="0">
                  <a:latin typeface="Times New Roman" panose="02020603050405020304" pitchFamily="18" charset="0"/>
                  <a:cs typeface="Times New Roman" panose="02020603050405020304" pitchFamily="18" charset="0"/>
                </a:rPr>
                <a:t>.</a:t>
              </a:r>
              <a:endParaRPr lang="en-US" sz="26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24403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8508"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THỰC HÀNH ĐỌC  HIỂU:</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VĂN BẢN: GẤU CON CHÂN VÒNG KIỀNG (A. A U-XA-CHỐP)</a:t>
            </a:r>
            <a:endParaRPr kumimoji="0" lang="en-US" sz="1800" b="1" i="0" u="none" strike="noStrike" kern="1200" cap="none" spc="0" normalizeH="0" baseline="0" noProof="0" dirty="0">
              <a:ln>
                <a:noFill/>
              </a:ln>
              <a:solidFill>
                <a:prstClr val="white"/>
              </a:solidFill>
              <a:effectLst/>
              <a:uLnTx/>
              <a:uFillTx/>
              <a:latin typeface="Segoe Script" panose="030B0504020000000003" pitchFamily="66"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60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4373353" y="907023"/>
            <a:ext cx="3779561" cy="483017"/>
          </a:xfrm>
          <a:prstGeom prst="rect">
            <a:avLst/>
          </a:prstGeom>
        </p:spPr>
        <p:txBody>
          <a:bodyPr wrap="none">
            <a:spAutoFit/>
          </a:bodyPr>
          <a:lstStyle/>
          <a:p>
            <a:pPr marL="0" marR="177165" lvl="0" indent="0" algn="l" defTabSz="914400" rtl="0" eaLnBrk="1" fontAlgn="auto" latinLnBrk="0" hangingPunct="1">
              <a:lnSpc>
                <a:spcPct val="115000"/>
              </a:lnSpc>
              <a:spcBef>
                <a:spcPts val="0"/>
              </a:spcBef>
              <a:spcAft>
                <a:spcPts val="0"/>
              </a:spcAft>
              <a:buClrTx/>
              <a:buSzTx/>
              <a:buFontTx/>
              <a:buNone/>
              <a:tabLst>
                <a:tab pos="57150" algn="l"/>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Hình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thành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thức</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mới</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492497" y="1482624"/>
            <a:ext cx="6023124" cy="587853"/>
          </a:xfrm>
          <a:prstGeom prst="rect">
            <a:avLst/>
          </a:prstGeom>
        </p:spPr>
        <p:txBody>
          <a:bodyPr wrap="none">
            <a:spAutoFit/>
          </a:bodyP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Gấu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con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chân</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vòng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kiềng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2" name="Freeform 21"/>
          <p:cNvSpPr/>
          <p:nvPr/>
        </p:nvSpPr>
        <p:spPr>
          <a:xfrm rot="501341">
            <a:off x="1769403" y="2544134"/>
            <a:ext cx="7212182" cy="3056402"/>
          </a:xfrm>
          <a:custGeom>
            <a:avLst/>
            <a:gdLst>
              <a:gd name="connsiteX0" fmla="*/ 5486400 w 6548284"/>
              <a:gd name="connsiteY0" fmla="*/ 0 h 2588764"/>
              <a:gd name="connsiteX1" fmla="*/ 5810865 w 6548284"/>
              <a:gd name="connsiteY1" fmla="*/ 14748 h 2588764"/>
              <a:gd name="connsiteX2" fmla="*/ 5958349 w 6548284"/>
              <a:gd name="connsiteY2" fmla="*/ 29497 h 2588764"/>
              <a:gd name="connsiteX3" fmla="*/ 6135329 w 6548284"/>
              <a:gd name="connsiteY3" fmla="*/ 44245 h 2588764"/>
              <a:gd name="connsiteX4" fmla="*/ 6400800 w 6548284"/>
              <a:gd name="connsiteY4" fmla="*/ 88490 h 2588764"/>
              <a:gd name="connsiteX5" fmla="*/ 6548284 w 6548284"/>
              <a:gd name="connsiteY5" fmla="*/ 103239 h 2588764"/>
              <a:gd name="connsiteX6" fmla="*/ 6533536 w 6548284"/>
              <a:gd name="connsiteY6" fmla="*/ 162232 h 2588764"/>
              <a:gd name="connsiteX7" fmla="*/ 6489291 w 6548284"/>
              <a:gd name="connsiteY7" fmla="*/ 250723 h 2588764"/>
              <a:gd name="connsiteX8" fmla="*/ 6445045 w 6548284"/>
              <a:gd name="connsiteY8" fmla="*/ 280219 h 2588764"/>
              <a:gd name="connsiteX9" fmla="*/ 6386052 w 6548284"/>
              <a:gd name="connsiteY9" fmla="*/ 353961 h 2588764"/>
              <a:gd name="connsiteX10" fmla="*/ 6356555 w 6548284"/>
              <a:gd name="connsiteY10" fmla="*/ 398206 h 2588764"/>
              <a:gd name="connsiteX11" fmla="*/ 6312310 w 6548284"/>
              <a:gd name="connsiteY11" fmla="*/ 427703 h 2588764"/>
              <a:gd name="connsiteX12" fmla="*/ 6268065 w 6548284"/>
              <a:gd name="connsiteY12" fmla="*/ 471948 h 2588764"/>
              <a:gd name="connsiteX13" fmla="*/ 6238568 w 6548284"/>
              <a:gd name="connsiteY13" fmla="*/ 575187 h 2588764"/>
              <a:gd name="connsiteX14" fmla="*/ 6223820 w 6548284"/>
              <a:gd name="connsiteY14" fmla="*/ 678426 h 2588764"/>
              <a:gd name="connsiteX15" fmla="*/ 6194323 w 6548284"/>
              <a:gd name="connsiteY15" fmla="*/ 766916 h 2588764"/>
              <a:gd name="connsiteX16" fmla="*/ 6179574 w 6548284"/>
              <a:gd name="connsiteY16" fmla="*/ 811161 h 2588764"/>
              <a:gd name="connsiteX17" fmla="*/ 6135329 w 6548284"/>
              <a:gd name="connsiteY17" fmla="*/ 825910 h 2588764"/>
              <a:gd name="connsiteX18" fmla="*/ 6091084 w 6548284"/>
              <a:gd name="connsiteY18" fmla="*/ 811161 h 2588764"/>
              <a:gd name="connsiteX19" fmla="*/ 6046839 w 6548284"/>
              <a:gd name="connsiteY19" fmla="*/ 678426 h 2588764"/>
              <a:gd name="connsiteX20" fmla="*/ 6032091 w 6548284"/>
              <a:gd name="connsiteY20" fmla="*/ 634181 h 2588764"/>
              <a:gd name="connsiteX21" fmla="*/ 6002594 w 6548284"/>
              <a:gd name="connsiteY21" fmla="*/ 589935 h 2588764"/>
              <a:gd name="connsiteX22" fmla="*/ 5958349 w 6548284"/>
              <a:gd name="connsiteY22" fmla="*/ 575187 h 2588764"/>
              <a:gd name="connsiteX23" fmla="*/ 5781368 w 6548284"/>
              <a:gd name="connsiteY23" fmla="*/ 619432 h 2588764"/>
              <a:gd name="connsiteX24" fmla="*/ 5692878 w 6548284"/>
              <a:gd name="connsiteY24" fmla="*/ 648929 h 2588764"/>
              <a:gd name="connsiteX25" fmla="*/ 5648632 w 6548284"/>
              <a:gd name="connsiteY25" fmla="*/ 678426 h 2588764"/>
              <a:gd name="connsiteX26" fmla="*/ 5560142 w 6548284"/>
              <a:gd name="connsiteY26" fmla="*/ 707923 h 2588764"/>
              <a:gd name="connsiteX27" fmla="*/ 5471652 w 6548284"/>
              <a:gd name="connsiteY27" fmla="*/ 752168 h 2588764"/>
              <a:gd name="connsiteX28" fmla="*/ 5368413 w 6548284"/>
              <a:gd name="connsiteY28" fmla="*/ 825910 h 2588764"/>
              <a:gd name="connsiteX29" fmla="*/ 5206181 w 6548284"/>
              <a:gd name="connsiteY29" fmla="*/ 884903 h 2588764"/>
              <a:gd name="connsiteX30" fmla="*/ 5161936 w 6548284"/>
              <a:gd name="connsiteY30" fmla="*/ 899652 h 2588764"/>
              <a:gd name="connsiteX31" fmla="*/ 5058697 w 6548284"/>
              <a:gd name="connsiteY31" fmla="*/ 929148 h 2588764"/>
              <a:gd name="connsiteX32" fmla="*/ 4719484 w 6548284"/>
              <a:gd name="connsiteY32" fmla="*/ 973394 h 2588764"/>
              <a:gd name="connsiteX33" fmla="*/ 4660491 w 6548284"/>
              <a:gd name="connsiteY33" fmla="*/ 988142 h 2588764"/>
              <a:gd name="connsiteX34" fmla="*/ 4454013 w 6548284"/>
              <a:gd name="connsiteY34" fmla="*/ 1017639 h 2588764"/>
              <a:gd name="connsiteX35" fmla="*/ 4409768 w 6548284"/>
              <a:gd name="connsiteY35" fmla="*/ 1032387 h 2588764"/>
              <a:gd name="connsiteX36" fmla="*/ 4350774 w 6548284"/>
              <a:gd name="connsiteY36" fmla="*/ 1047135 h 2588764"/>
              <a:gd name="connsiteX37" fmla="*/ 4232787 w 6548284"/>
              <a:gd name="connsiteY37" fmla="*/ 1076632 h 2588764"/>
              <a:gd name="connsiteX38" fmla="*/ 4188542 w 6548284"/>
              <a:gd name="connsiteY38" fmla="*/ 1106129 h 2588764"/>
              <a:gd name="connsiteX39" fmla="*/ 4144297 w 6548284"/>
              <a:gd name="connsiteY39" fmla="*/ 1120877 h 2588764"/>
              <a:gd name="connsiteX40" fmla="*/ 4011561 w 6548284"/>
              <a:gd name="connsiteY40" fmla="*/ 1194619 h 2588764"/>
              <a:gd name="connsiteX41" fmla="*/ 3923071 w 6548284"/>
              <a:gd name="connsiteY41" fmla="*/ 1283110 h 2588764"/>
              <a:gd name="connsiteX42" fmla="*/ 3893574 w 6548284"/>
              <a:gd name="connsiteY42" fmla="*/ 1327355 h 2588764"/>
              <a:gd name="connsiteX43" fmla="*/ 3805084 w 6548284"/>
              <a:gd name="connsiteY43" fmla="*/ 1386348 h 2588764"/>
              <a:gd name="connsiteX44" fmla="*/ 3760839 w 6548284"/>
              <a:gd name="connsiteY44" fmla="*/ 1415845 h 2588764"/>
              <a:gd name="connsiteX45" fmla="*/ 3524865 w 6548284"/>
              <a:gd name="connsiteY45" fmla="*/ 1445342 h 2588764"/>
              <a:gd name="connsiteX46" fmla="*/ 3436374 w 6548284"/>
              <a:gd name="connsiteY46" fmla="*/ 1460090 h 2588764"/>
              <a:gd name="connsiteX47" fmla="*/ 3259394 w 6548284"/>
              <a:gd name="connsiteY47" fmla="*/ 1474839 h 2588764"/>
              <a:gd name="connsiteX48" fmla="*/ 3082413 w 6548284"/>
              <a:gd name="connsiteY48" fmla="*/ 1533832 h 2588764"/>
              <a:gd name="connsiteX49" fmla="*/ 2979174 w 6548284"/>
              <a:gd name="connsiteY49" fmla="*/ 1578077 h 2588764"/>
              <a:gd name="connsiteX50" fmla="*/ 2713703 w 6548284"/>
              <a:gd name="connsiteY50" fmla="*/ 1725561 h 2588764"/>
              <a:gd name="connsiteX51" fmla="*/ 2610465 w 6548284"/>
              <a:gd name="connsiteY51" fmla="*/ 1755058 h 2588764"/>
              <a:gd name="connsiteX52" fmla="*/ 2566220 w 6548284"/>
              <a:gd name="connsiteY52" fmla="*/ 1784555 h 2588764"/>
              <a:gd name="connsiteX53" fmla="*/ 2403987 w 6548284"/>
              <a:gd name="connsiteY53" fmla="*/ 1814052 h 2588764"/>
              <a:gd name="connsiteX54" fmla="*/ 2271252 w 6548284"/>
              <a:gd name="connsiteY54" fmla="*/ 1843548 h 2588764"/>
              <a:gd name="connsiteX55" fmla="*/ 2168013 w 6548284"/>
              <a:gd name="connsiteY55" fmla="*/ 1858297 h 2588764"/>
              <a:gd name="connsiteX56" fmla="*/ 2123768 w 6548284"/>
              <a:gd name="connsiteY56" fmla="*/ 1873045 h 2588764"/>
              <a:gd name="connsiteX57" fmla="*/ 1976284 w 6548284"/>
              <a:gd name="connsiteY57" fmla="*/ 1902542 h 2588764"/>
              <a:gd name="connsiteX58" fmla="*/ 1917291 w 6548284"/>
              <a:gd name="connsiteY58" fmla="*/ 1932039 h 2588764"/>
              <a:gd name="connsiteX59" fmla="*/ 1828800 w 6548284"/>
              <a:gd name="connsiteY59" fmla="*/ 1961535 h 2588764"/>
              <a:gd name="connsiteX60" fmla="*/ 1740310 w 6548284"/>
              <a:gd name="connsiteY60" fmla="*/ 2020529 h 2588764"/>
              <a:gd name="connsiteX61" fmla="*/ 1637071 w 6548284"/>
              <a:gd name="connsiteY61" fmla="*/ 2079523 h 2588764"/>
              <a:gd name="connsiteX62" fmla="*/ 1489587 w 6548284"/>
              <a:gd name="connsiteY62" fmla="*/ 2138516 h 2588764"/>
              <a:gd name="connsiteX63" fmla="*/ 1194620 w 6548284"/>
              <a:gd name="connsiteY63" fmla="*/ 2182761 h 2588764"/>
              <a:gd name="connsiteX64" fmla="*/ 1002891 w 6548284"/>
              <a:gd name="connsiteY64" fmla="*/ 2212258 h 2588764"/>
              <a:gd name="connsiteX65" fmla="*/ 914400 w 6548284"/>
              <a:gd name="connsiteY65" fmla="*/ 2241755 h 2588764"/>
              <a:gd name="connsiteX66" fmla="*/ 855407 w 6548284"/>
              <a:gd name="connsiteY66" fmla="*/ 2256503 h 2588764"/>
              <a:gd name="connsiteX67" fmla="*/ 722671 w 6548284"/>
              <a:gd name="connsiteY67" fmla="*/ 2300748 h 2588764"/>
              <a:gd name="connsiteX68" fmla="*/ 634181 w 6548284"/>
              <a:gd name="connsiteY68" fmla="*/ 2330245 h 2588764"/>
              <a:gd name="connsiteX69" fmla="*/ 530942 w 6548284"/>
              <a:gd name="connsiteY69" fmla="*/ 2359742 h 2588764"/>
              <a:gd name="connsiteX70" fmla="*/ 486697 w 6548284"/>
              <a:gd name="connsiteY70" fmla="*/ 2403987 h 2588764"/>
              <a:gd name="connsiteX71" fmla="*/ 457200 w 6548284"/>
              <a:gd name="connsiteY71" fmla="*/ 2448232 h 2588764"/>
              <a:gd name="connsiteX72" fmla="*/ 324465 w 6548284"/>
              <a:gd name="connsiteY72" fmla="*/ 2521974 h 2588764"/>
              <a:gd name="connsiteX73" fmla="*/ 235974 w 6548284"/>
              <a:gd name="connsiteY73" fmla="*/ 2551471 h 2588764"/>
              <a:gd name="connsiteX74" fmla="*/ 88491 w 6548284"/>
              <a:gd name="connsiteY74" fmla="*/ 2566219 h 2588764"/>
              <a:gd name="connsiteX75" fmla="*/ 58994 w 6548284"/>
              <a:gd name="connsiteY75" fmla="*/ 2521974 h 2588764"/>
              <a:gd name="connsiteX76" fmla="*/ 103239 w 6548284"/>
              <a:gd name="connsiteY76" fmla="*/ 2462981 h 2588764"/>
              <a:gd name="connsiteX77" fmla="*/ 176981 w 6548284"/>
              <a:gd name="connsiteY77" fmla="*/ 2448232 h 2588764"/>
              <a:gd name="connsiteX78" fmla="*/ 235974 w 6548284"/>
              <a:gd name="connsiteY78" fmla="*/ 2433484 h 2588764"/>
              <a:gd name="connsiteX79" fmla="*/ 309716 w 6548284"/>
              <a:gd name="connsiteY79" fmla="*/ 2300748 h 2588764"/>
              <a:gd name="connsiteX80" fmla="*/ 324465 w 6548284"/>
              <a:gd name="connsiteY80" fmla="*/ 2256503 h 2588764"/>
              <a:gd name="connsiteX81" fmla="*/ 309716 w 6548284"/>
              <a:gd name="connsiteY81" fmla="*/ 2064774 h 2588764"/>
              <a:gd name="connsiteX82" fmla="*/ 265471 w 6548284"/>
              <a:gd name="connsiteY82" fmla="*/ 2050026 h 2588764"/>
              <a:gd name="connsiteX83" fmla="*/ 176981 w 6548284"/>
              <a:gd name="connsiteY83" fmla="*/ 1991032 h 2588764"/>
              <a:gd name="connsiteX84" fmla="*/ 132736 w 6548284"/>
              <a:gd name="connsiteY84" fmla="*/ 1961535 h 2588764"/>
              <a:gd name="connsiteX85" fmla="*/ 73742 w 6548284"/>
              <a:gd name="connsiteY85" fmla="*/ 1873045 h 2588764"/>
              <a:gd name="connsiteX86" fmla="*/ 14749 w 6548284"/>
              <a:gd name="connsiteY86" fmla="*/ 1769806 h 2588764"/>
              <a:gd name="connsiteX87" fmla="*/ 0 w 6548284"/>
              <a:gd name="connsiteY87" fmla="*/ 1710813 h 2588764"/>
              <a:gd name="connsiteX88" fmla="*/ 103239 w 6548284"/>
              <a:gd name="connsiteY88" fmla="*/ 1755058 h 2588764"/>
              <a:gd name="connsiteX89" fmla="*/ 139733 w 6548284"/>
              <a:gd name="connsiteY89" fmla="*/ 1765831 h 2588764"/>
              <a:gd name="connsiteX90" fmla="*/ 147771 w 6548284"/>
              <a:gd name="connsiteY90" fmla="*/ 1768672 h 2588764"/>
              <a:gd name="connsiteX91" fmla="*/ 147034 w 6548284"/>
              <a:gd name="connsiteY91" fmla="*/ 1768518 h 2588764"/>
              <a:gd name="connsiteX92" fmla="*/ 151584 w 6548284"/>
              <a:gd name="connsiteY92" fmla="*/ 1770019 h 2588764"/>
              <a:gd name="connsiteX93" fmla="*/ 147771 w 6548284"/>
              <a:gd name="connsiteY93" fmla="*/ 1768672 h 2588764"/>
              <a:gd name="connsiteX94" fmla="*/ 163719 w 6548284"/>
              <a:gd name="connsiteY94" fmla="*/ 1771995 h 2588764"/>
              <a:gd name="connsiteX95" fmla="*/ 221226 w 6548284"/>
              <a:gd name="connsiteY95" fmla="*/ 1784555 h 2588764"/>
              <a:gd name="connsiteX96" fmla="*/ 280220 w 6548284"/>
              <a:gd name="connsiteY96" fmla="*/ 1799303 h 2588764"/>
              <a:gd name="connsiteX97" fmla="*/ 383458 w 6548284"/>
              <a:gd name="connsiteY97" fmla="*/ 1799303 h 2588764"/>
              <a:gd name="connsiteX98" fmla="*/ 280220 w 6548284"/>
              <a:gd name="connsiteY98" fmla="*/ 1784555 h 2588764"/>
              <a:gd name="connsiteX99" fmla="*/ 619432 w 6548284"/>
              <a:gd name="connsiteY99" fmla="*/ 1814052 h 2588764"/>
              <a:gd name="connsiteX100" fmla="*/ 1061884 w 6548284"/>
              <a:gd name="connsiteY100" fmla="*/ 1784555 h 2588764"/>
              <a:gd name="connsiteX101" fmla="*/ 1120878 w 6548284"/>
              <a:gd name="connsiteY101" fmla="*/ 1769806 h 2588764"/>
              <a:gd name="connsiteX102" fmla="*/ 1224116 w 6548284"/>
              <a:gd name="connsiteY102" fmla="*/ 1740310 h 2588764"/>
              <a:gd name="connsiteX103" fmla="*/ 1401097 w 6548284"/>
              <a:gd name="connsiteY103" fmla="*/ 1725561 h 2588764"/>
              <a:gd name="connsiteX104" fmla="*/ 1548581 w 6548284"/>
              <a:gd name="connsiteY104" fmla="*/ 1710813 h 2588764"/>
              <a:gd name="connsiteX105" fmla="*/ 1592826 w 6548284"/>
              <a:gd name="connsiteY105" fmla="*/ 1696065 h 2588764"/>
              <a:gd name="connsiteX106" fmla="*/ 1666568 w 6548284"/>
              <a:gd name="connsiteY106" fmla="*/ 1666568 h 2588764"/>
              <a:gd name="connsiteX107" fmla="*/ 1725561 w 6548284"/>
              <a:gd name="connsiteY107" fmla="*/ 1651819 h 2588764"/>
              <a:gd name="connsiteX108" fmla="*/ 1858297 w 6548284"/>
              <a:gd name="connsiteY108" fmla="*/ 1622323 h 2588764"/>
              <a:gd name="connsiteX109" fmla="*/ 1946787 w 6548284"/>
              <a:gd name="connsiteY109" fmla="*/ 1592826 h 2588764"/>
              <a:gd name="connsiteX110" fmla="*/ 2035278 w 6548284"/>
              <a:gd name="connsiteY110" fmla="*/ 1578077 h 2588764"/>
              <a:gd name="connsiteX111" fmla="*/ 2138516 w 6548284"/>
              <a:gd name="connsiteY111" fmla="*/ 1563329 h 2588764"/>
              <a:gd name="connsiteX112" fmla="*/ 2271252 w 6548284"/>
              <a:gd name="connsiteY112" fmla="*/ 1533832 h 2588764"/>
              <a:gd name="connsiteX113" fmla="*/ 2403987 w 6548284"/>
              <a:gd name="connsiteY113" fmla="*/ 1489587 h 2588764"/>
              <a:gd name="connsiteX114" fmla="*/ 2492478 w 6548284"/>
              <a:gd name="connsiteY114" fmla="*/ 1460090 h 2588764"/>
              <a:gd name="connsiteX115" fmla="*/ 2551471 w 6548284"/>
              <a:gd name="connsiteY115" fmla="*/ 1445342 h 2588764"/>
              <a:gd name="connsiteX116" fmla="*/ 2654710 w 6548284"/>
              <a:gd name="connsiteY116" fmla="*/ 1386348 h 2588764"/>
              <a:gd name="connsiteX117" fmla="*/ 2934929 w 6548284"/>
              <a:gd name="connsiteY117" fmla="*/ 1327355 h 2588764"/>
              <a:gd name="connsiteX118" fmla="*/ 3023420 w 6548284"/>
              <a:gd name="connsiteY118" fmla="*/ 1297858 h 2588764"/>
              <a:gd name="connsiteX119" fmla="*/ 3156155 w 6548284"/>
              <a:gd name="connsiteY119" fmla="*/ 1268361 h 2588764"/>
              <a:gd name="connsiteX120" fmla="*/ 3200400 w 6548284"/>
              <a:gd name="connsiteY120" fmla="*/ 1238865 h 2588764"/>
              <a:gd name="connsiteX121" fmla="*/ 3318387 w 6548284"/>
              <a:gd name="connsiteY121" fmla="*/ 1194619 h 2588764"/>
              <a:gd name="connsiteX122" fmla="*/ 3362632 w 6548284"/>
              <a:gd name="connsiteY122" fmla="*/ 1165123 h 2588764"/>
              <a:gd name="connsiteX123" fmla="*/ 3406878 w 6548284"/>
              <a:gd name="connsiteY123" fmla="*/ 1150374 h 2588764"/>
              <a:gd name="connsiteX124" fmla="*/ 3495368 w 6548284"/>
              <a:gd name="connsiteY124" fmla="*/ 1106129 h 2588764"/>
              <a:gd name="connsiteX125" fmla="*/ 3539613 w 6548284"/>
              <a:gd name="connsiteY125" fmla="*/ 1076632 h 2588764"/>
              <a:gd name="connsiteX126" fmla="*/ 3642852 w 6548284"/>
              <a:gd name="connsiteY126" fmla="*/ 1047135 h 2588764"/>
              <a:gd name="connsiteX127" fmla="*/ 3687097 w 6548284"/>
              <a:gd name="connsiteY127" fmla="*/ 1017639 h 2588764"/>
              <a:gd name="connsiteX128" fmla="*/ 3790336 w 6548284"/>
              <a:gd name="connsiteY128" fmla="*/ 988142 h 2588764"/>
              <a:gd name="connsiteX129" fmla="*/ 3834581 w 6548284"/>
              <a:gd name="connsiteY129" fmla="*/ 958645 h 2588764"/>
              <a:gd name="connsiteX130" fmla="*/ 3937820 w 6548284"/>
              <a:gd name="connsiteY130" fmla="*/ 929148 h 2588764"/>
              <a:gd name="connsiteX131" fmla="*/ 3996813 w 6548284"/>
              <a:gd name="connsiteY131" fmla="*/ 899652 h 2588764"/>
              <a:gd name="connsiteX132" fmla="*/ 4159045 w 6548284"/>
              <a:gd name="connsiteY132" fmla="*/ 855406 h 2588764"/>
              <a:gd name="connsiteX133" fmla="*/ 4247536 w 6548284"/>
              <a:gd name="connsiteY133" fmla="*/ 825910 h 2588764"/>
              <a:gd name="connsiteX134" fmla="*/ 4336026 w 6548284"/>
              <a:gd name="connsiteY134" fmla="*/ 796413 h 2588764"/>
              <a:gd name="connsiteX135" fmla="*/ 4395020 w 6548284"/>
              <a:gd name="connsiteY135" fmla="*/ 781665 h 2588764"/>
              <a:gd name="connsiteX136" fmla="*/ 4439265 w 6548284"/>
              <a:gd name="connsiteY136" fmla="*/ 752168 h 2588764"/>
              <a:gd name="connsiteX137" fmla="*/ 4601497 w 6548284"/>
              <a:gd name="connsiteY137" fmla="*/ 707923 h 2588764"/>
              <a:gd name="connsiteX138" fmla="*/ 4719484 w 6548284"/>
              <a:gd name="connsiteY138" fmla="*/ 693174 h 2588764"/>
              <a:gd name="connsiteX139" fmla="*/ 4940710 w 6548284"/>
              <a:gd name="connsiteY139" fmla="*/ 648929 h 2588764"/>
              <a:gd name="connsiteX140" fmla="*/ 5161936 w 6548284"/>
              <a:gd name="connsiteY140" fmla="*/ 619432 h 2588764"/>
              <a:gd name="connsiteX141" fmla="*/ 5250426 w 6548284"/>
              <a:gd name="connsiteY141" fmla="*/ 589935 h 2588764"/>
              <a:gd name="connsiteX142" fmla="*/ 5294671 w 6548284"/>
              <a:gd name="connsiteY142" fmla="*/ 575187 h 2588764"/>
              <a:gd name="connsiteX143" fmla="*/ 5397910 w 6548284"/>
              <a:gd name="connsiteY143" fmla="*/ 530942 h 2588764"/>
              <a:gd name="connsiteX144" fmla="*/ 5442155 w 6548284"/>
              <a:gd name="connsiteY144" fmla="*/ 501445 h 2588764"/>
              <a:gd name="connsiteX145" fmla="*/ 5486400 w 6548284"/>
              <a:gd name="connsiteY145" fmla="*/ 486697 h 2588764"/>
              <a:gd name="connsiteX146" fmla="*/ 5521599 w 6548284"/>
              <a:gd name="connsiteY146" fmla="*/ 463030 h 2588764"/>
              <a:gd name="connsiteX147" fmla="*/ 5535957 w 6548284"/>
              <a:gd name="connsiteY147" fmla="*/ 453115 h 2588764"/>
              <a:gd name="connsiteX148" fmla="*/ 5532399 w 6548284"/>
              <a:gd name="connsiteY148" fmla="*/ 455772 h 2588764"/>
              <a:gd name="connsiteX149" fmla="*/ 5574891 w 6548284"/>
              <a:gd name="connsiteY149" fmla="*/ 442452 h 2588764"/>
              <a:gd name="connsiteX150" fmla="*/ 5619136 w 6548284"/>
              <a:gd name="connsiteY150" fmla="*/ 412955 h 2588764"/>
              <a:gd name="connsiteX151" fmla="*/ 5678129 w 6548284"/>
              <a:gd name="connsiteY151" fmla="*/ 353961 h 2588764"/>
              <a:gd name="connsiteX152" fmla="*/ 5766620 w 6548284"/>
              <a:gd name="connsiteY152" fmla="*/ 294968 h 2588764"/>
              <a:gd name="connsiteX153" fmla="*/ 5722374 w 6548284"/>
              <a:gd name="connsiteY153" fmla="*/ 280219 h 2588764"/>
              <a:gd name="connsiteX154" fmla="*/ 5678129 w 6548284"/>
              <a:gd name="connsiteY154" fmla="*/ 250723 h 2588764"/>
              <a:gd name="connsiteX155" fmla="*/ 5471652 w 6548284"/>
              <a:gd name="connsiteY155" fmla="*/ 235974 h 2588764"/>
              <a:gd name="connsiteX156" fmla="*/ 5427407 w 6548284"/>
              <a:gd name="connsiteY156" fmla="*/ 221226 h 2588764"/>
              <a:gd name="connsiteX157" fmla="*/ 5383161 w 6548284"/>
              <a:gd name="connsiteY157" fmla="*/ 132735 h 2588764"/>
              <a:gd name="connsiteX158" fmla="*/ 5397910 w 6548284"/>
              <a:gd name="connsiteY158" fmla="*/ 29497 h 2588764"/>
              <a:gd name="connsiteX159" fmla="*/ 5486400 w 6548284"/>
              <a:gd name="connsiteY159" fmla="*/ 0 h 258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6548284" h="2588764">
                <a:moveTo>
                  <a:pt x="5486400" y="0"/>
                </a:moveTo>
                <a:lnTo>
                  <a:pt x="5810865" y="14748"/>
                </a:lnTo>
                <a:cubicBezTo>
                  <a:pt x="5860175" y="17830"/>
                  <a:pt x="5909145" y="25024"/>
                  <a:pt x="5958349" y="29497"/>
                </a:cubicBezTo>
                <a:lnTo>
                  <a:pt x="6135329" y="44245"/>
                </a:lnTo>
                <a:cubicBezTo>
                  <a:pt x="6244238" y="66028"/>
                  <a:pt x="6257137" y="69751"/>
                  <a:pt x="6400800" y="88490"/>
                </a:cubicBezTo>
                <a:cubicBezTo>
                  <a:pt x="6449792" y="94880"/>
                  <a:pt x="6499123" y="98323"/>
                  <a:pt x="6548284" y="103239"/>
                </a:cubicBezTo>
                <a:cubicBezTo>
                  <a:pt x="6543368" y="122903"/>
                  <a:pt x="6539105" y="142742"/>
                  <a:pt x="6533536" y="162232"/>
                </a:cubicBezTo>
                <a:cubicBezTo>
                  <a:pt x="6523941" y="195815"/>
                  <a:pt x="6515143" y="224871"/>
                  <a:pt x="6489291" y="250723"/>
                </a:cubicBezTo>
                <a:cubicBezTo>
                  <a:pt x="6476757" y="263257"/>
                  <a:pt x="6459794" y="270387"/>
                  <a:pt x="6445045" y="280219"/>
                </a:cubicBezTo>
                <a:cubicBezTo>
                  <a:pt x="6416334" y="366356"/>
                  <a:pt x="6452762" y="287252"/>
                  <a:pt x="6386052" y="353961"/>
                </a:cubicBezTo>
                <a:cubicBezTo>
                  <a:pt x="6373518" y="366495"/>
                  <a:pt x="6369089" y="385672"/>
                  <a:pt x="6356555" y="398206"/>
                </a:cubicBezTo>
                <a:cubicBezTo>
                  <a:pt x="6344021" y="410740"/>
                  <a:pt x="6325927" y="416355"/>
                  <a:pt x="6312310" y="427703"/>
                </a:cubicBezTo>
                <a:cubicBezTo>
                  <a:pt x="6296287" y="441056"/>
                  <a:pt x="6282813" y="457200"/>
                  <a:pt x="6268065" y="471948"/>
                </a:cubicBezTo>
                <a:cubicBezTo>
                  <a:pt x="6255428" y="509858"/>
                  <a:pt x="6245976" y="534443"/>
                  <a:pt x="6238568" y="575187"/>
                </a:cubicBezTo>
                <a:cubicBezTo>
                  <a:pt x="6232350" y="609389"/>
                  <a:pt x="6231637" y="644554"/>
                  <a:pt x="6223820" y="678426"/>
                </a:cubicBezTo>
                <a:cubicBezTo>
                  <a:pt x="6216829" y="708722"/>
                  <a:pt x="6204155" y="737419"/>
                  <a:pt x="6194323" y="766916"/>
                </a:cubicBezTo>
                <a:cubicBezTo>
                  <a:pt x="6189407" y="781664"/>
                  <a:pt x="6194322" y="806245"/>
                  <a:pt x="6179574" y="811161"/>
                </a:cubicBezTo>
                <a:lnTo>
                  <a:pt x="6135329" y="825910"/>
                </a:lnTo>
                <a:cubicBezTo>
                  <a:pt x="6120581" y="820994"/>
                  <a:pt x="6100120" y="823811"/>
                  <a:pt x="6091084" y="811161"/>
                </a:cubicBezTo>
                <a:cubicBezTo>
                  <a:pt x="6091082" y="811158"/>
                  <a:pt x="6054214" y="700550"/>
                  <a:pt x="6046839" y="678426"/>
                </a:cubicBezTo>
                <a:cubicBezTo>
                  <a:pt x="6041923" y="663678"/>
                  <a:pt x="6040714" y="647116"/>
                  <a:pt x="6032091" y="634181"/>
                </a:cubicBezTo>
                <a:cubicBezTo>
                  <a:pt x="6022259" y="619432"/>
                  <a:pt x="6016435" y="601008"/>
                  <a:pt x="6002594" y="589935"/>
                </a:cubicBezTo>
                <a:cubicBezTo>
                  <a:pt x="5990455" y="580223"/>
                  <a:pt x="5973097" y="580103"/>
                  <a:pt x="5958349" y="575187"/>
                </a:cubicBezTo>
                <a:cubicBezTo>
                  <a:pt x="5756632" y="600401"/>
                  <a:pt x="5910155" y="567917"/>
                  <a:pt x="5781368" y="619432"/>
                </a:cubicBezTo>
                <a:cubicBezTo>
                  <a:pt x="5752500" y="630980"/>
                  <a:pt x="5692878" y="648929"/>
                  <a:pt x="5692878" y="648929"/>
                </a:cubicBezTo>
                <a:cubicBezTo>
                  <a:pt x="5678129" y="658761"/>
                  <a:pt x="5664830" y="671227"/>
                  <a:pt x="5648632" y="678426"/>
                </a:cubicBezTo>
                <a:cubicBezTo>
                  <a:pt x="5620220" y="691054"/>
                  <a:pt x="5586012" y="690676"/>
                  <a:pt x="5560142" y="707923"/>
                </a:cubicBezTo>
                <a:cubicBezTo>
                  <a:pt x="5475114" y="764607"/>
                  <a:pt x="5557137" y="715531"/>
                  <a:pt x="5471652" y="752168"/>
                </a:cubicBezTo>
                <a:cubicBezTo>
                  <a:pt x="5301904" y="824918"/>
                  <a:pt x="5515576" y="733934"/>
                  <a:pt x="5368413" y="825910"/>
                </a:cubicBezTo>
                <a:cubicBezTo>
                  <a:pt x="5344963" y="840566"/>
                  <a:pt x="5226817" y="878024"/>
                  <a:pt x="5206181" y="884903"/>
                </a:cubicBezTo>
                <a:lnTo>
                  <a:pt x="5161936" y="899652"/>
                </a:lnTo>
                <a:cubicBezTo>
                  <a:pt x="5126869" y="911341"/>
                  <a:pt x="5095734" y="922975"/>
                  <a:pt x="5058697" y="929148"/>
                </a:cubicBezTo>
                <a:cubicBezTo>
                  <a:pt x="4915527" y="953010"/>
                  <a:pt x="4852564" y="958607"/>
                  <a:pt x="4719484" y="973394"/>
                </a:cubicBezTo>
                <a:cubicBezTo>
                  <a:pt x="4699820" y="978310"/>
                  <a:pt x="4680485" y="984810"/>
                  <a:pt x="4660491" y="988142"/>
                </a:cubicBezTo>
                <a:cubicBezTo>
                  <a:pt x="4571171" y="1003028"/>
                  <a:pt x="4537583" y="999068"/>
                  <a:pt x="4454013" y="1017639"/>
                </a:cubicBezTo>
                <a:cubicBezTo>
                  <a:pt x="4438837" y="1021011"/>
                  <a:pt x="4424716" y="1028116"/>
                  <a:pt x="4409768" y="1032387"/>
                </a:cubicBezTo>
                <a:cubicBezTo>
                  <a:pt x="4390278" y="1037955"/>
                  <a:pt x="4370561" y="1042738"/>
                  <a:pt x="4350774" y="1047135"/>
                </a:cubicBezTo>
                <a:cubicBezTo>
                  <a:pt x="4243995" y="1070864"/>
                  <a:pt x="4311848" y="1050279"/>
                  <a:pt x="4232787" y="1076632"/>
                </a:cubicBezTo>
                <a:cubicBezTo>
                  <a:pt x="4218039" y="1086464"/>
                  <a:pt x="4204396" y="1098202"/>
                  <a:pt x="4188542" y="1106129"/>
                </a:cubicBezTo>
                <a:cubicBezTo>
                  <a:pt x="4174637" y="1113081"/>
                  <a:pt x="4157887" y="1113327"/>
                  <a:pt x="4144297" y="1120877"/>
                </a:cubicBezTo>
                <a:cubicBezTo>
                  <a:pt x="3992161" y="1205398"/>
                  <a:pt x="4111677" y="1161248"/>
                  <a:pt x="4011561" y="1194619"/>
                </a:cubicBezTo>
                <a:cubicBezTo>
                  <a:pt x="3982064" y="1224116"/>
                  <a:pt x="3946210" y="1248401"/>
                  <a:pt x="3923071" y="1283110"/>
                </a:cubicBezTo>
                <a:cubicBezTo>
                  <a:pt x="3913239" y="1297858"/>
                  <a:pt x="3906914" y="1315683"/>
                  <a:pt x="3893574" y="1327355"/>
                </a:cubicBezTo>
                <a:cubicBezTo>
                  <a:pt x="3866895" y="1350699"/>
                  <a:pt x="3834581" y="1366684"/>
                  <a:pt x="3805084" y="1386348"/>
                </a:cubicBezTo>
                <a:cubicBezTo>
                  <a:pt x="3790336" y="1396180"/>
                  <a:pt x="3778427" y="1413646"/>
                  <a:pt x="3760839" y="1415845"/>
                </a:cubicBezTo>
                <a:cubicBezTo>
                  <a:pt x="3682181" y="1425677"/>
                  <a:pt x="3603057" y="1432310"/>
                  <a:pt x="3524865" y="1445342"/>
                </a:cubicBezTo>
                <a:cubicBezTo>
                  <a:pt x="3495368" y="1450258"/>
                  <a:pt x="3466095" y="1456788"/>
                  <a:pt x="3436374" y="1460090"/>
                </a:cubicBezTo>
                <a:cubicBezTo>
                  <a:pt x="3377538" y="1466627"/>
                  <a:pt x="3318387" y="1469923"/>
                  <a:pt x="3259394" y="1474839"/>
                </a:cubicBezTo>
                <a:cubicBezTo>
                  <a:pt x="3259383" y="1474843"/>
                  <a:pt x="3082424" y="1533827"/>
                  <a:pt x="3082413" y="1533832"/>
                </a:cubicBezTo>
                <a:cubicBezTo>
                  <a:pt x="3009515" y="1570282"/>
                  <a:pt x="3044277" y="1556377"/>
                  <a:pt x="2979174" y="1578077"/>
                </a:cubicBezTo>
                <a:cubicBezTo>
                  <a:pt x="2892302" y="1643233"/>
                  <a:pt x="2836730" y="1690410"/>
                  <a:pt x="2713703" y="1725561"/>
                </a:cubicBezTo>
                <a:lnTo>
                  <a:pt x="2610465" y="1755058"/>
                </a:lnTo>
                <a:cubicBezTo>
                  <a:pt x="2595717" y="1764890"/>
                  <a:pt x="2582817" y="1778331"/>
                  <a:pt x="2566220" y="1784555"/>
                </a:cubicBezTo>
                <a:cubicBezTo>
                  <a:pt x="2548149" y="1791332"/>
                  <a:pt x="2415812" y="1811687"/>
                  <a:pt x="2403987" y="1814052"/>
                </a:cubicBezTo>
                <a:cubicBezTo>
                  <a:pt x="2271407" y="1840568"/>
                  <a:pt x="2425801" y="1817790"/>
                  <a:pt x="2271252" y="1843548"/>
                </a:cubicBezTo>
                <a:cubicBezTo>
                  <a:pt x="2236963" y="1849263"/>
                  <a:pt x="2202426" y="1853381"/>
                  <a:pt x="2168013" y="1858297"/>
                </a:cubicBezTo>
                <a:cubicBezTo>
                  <a:pt x="2153265" y="1863213"/>
                  <a:pt x="2138916" y="1869549"/>
                  <a:pt x="2123768" y="1873045"/>
                </a:cubicBezTo>
                <a:cubicBezTo>
                  <a:pt x="2074917" y="1884318"/>
                  <a:pt x="1976284" y="1902542"/>
                  <a:pt x="1976284" y="1902542"/>
                </a:cubicBezTo>
                <a:cubicBezTo>
                  <a:pt x="1956620" y="1912374"/>
                  <a:pt x="1937704" y="1923874"/>
                  <a:pt x="1917291" y="1932039"/>
                </a:cubicBezTo>
                <a:cubicBezTo>
                  <a:pt x="1888422" y="1943586"/>
                  <a:pt x="1828800" y="1961535"/>
                  <a:pt x="1828800" y="1961535"/>
                </a:cubicBezTo>
                <a:lnTo>
                  <a:pt x="1740310" y="2020529"/>
                </a:lnTo>
                <a:cubicBezTo>
                  <a:pt x="1695875" y="2050153"/>
                  <a:pt x="1689465" y="2057069"/>
                  <a:pt x="1637071" y="2079523"/>
                </a:cubicBezTo>
                <a:cubicBezTo>
                  <a:pt x="1588404" y="2100380"/>
                  <a:pt x="1541507" y="2128132"/>
                  <a:pt x="1489587" y="2138516"/>
                </a:cubicBezTo>
                <a:cubicBezTo>
                  <a:pt x="1293656" y="2177702"/>
                  <a:pt x="1391989" y="2163024"/>
                  <a:pt x="1194620" y="2182761"/>
                </a:cubicBezTo>
                <a:cubicBezTo>
                  <a:pt x="1072739" y="2223389"/>
                  <a:pt x="1263611" y="2163373"/>
                  <a:pt x="1002891" y="2212258"/>
                </a:cubicBezTo>
                <a:cubicBezTo>
                  <a:pt x="972331" y="2217988"/>
                  <a:pt x="944564" y="2234214"/>
                  <a:pt x="914400" y="2241755"/>
                </a:cubicBezTo>
                <a:lnTo>
                  <a:pt x="855407" y="2256503"/>
                </a:lnTo>
                <a:cubicBezTo>
                  <a:pt x="747243" y="2310585"/>
                  <a:pt x="848470" y="2266439"/>
                  <a:pt x="722671" y="2300748"/>
                </a:cubicBezTo>
                <a:cubicBezTo>
                  <a:pt x="692674" y="2308929"/>
                  <a:pt x="664345" y="2322704"/>
                  <a:pt x="634181" y="2330245"/>
                </a:cubicBezTo>
                <a:cubicBezTo>
                  <a:pt x="560105" y="2348765"/>
                  <a:pt x="594417" y="2338584"/>
                  <a:pt x="530942" y="2359742"/>
                </a:cubicBezTo>
                <a:cubicBezTo>
                  <a:pt x="516194" y="2374490"/>
                  <a:pt x="500050" y="2387964"/>
                  <a:pt x="486697" y="2403987"/>
                </a:cubicBezTo>
                <a:cubicBezTo>
                  <a:pt x="475349" y="2417604"/>
                  <a:pt x="469734" y="2435698"/>
                  <a:pt x="457200" y="2448232"/>
                </a:cubicBezTo>
                <a:cubicBezTo>
                  <a:pt x="434489" y="2470943"/>
                  <a:pt x="337693" y="2516462"/>
                  <a:pt x="324465" y="2521974"/>
                </a:cubicBezTo>
                <a:cubicBezTo>
                  <a:pt x="295764" y="2533933"/>
                  <a:pt x="235974" y="2551471"/>
                  <a:pt x="235974" y="2551471"/>
                </a:cubicBezTo>
                <a:cubicBezTo>
                  <a:pt x="179522" y="2589106"/>
                  <a:pt x="176492" y="2605331"/>
                  <a:pt x="88491" y="2566219"/>
                </a:cubicBezTo>
                <a:cubicBezTo>
                  <a:pt x="72293" y="2559020"/>
                  <a:pt x="68826" y="2536722"/>
                  <a:pt x="58994" y="2521974"/>
                </a:cubicBezTo>
                <a:cubicBezTo>
                  <a:pt x="73742" y="2502310"/>
                  <a:pt x="82395" y="2476009"/>
                  <a:pt x="103239" y="2462981"/>
                </a:cubicBezTo>
                <a:cubicBezTo>
                  <a:pt x="124496" y="2449695"/>
                  <a:pt x="152510" y="2453670"/>
                  <a:pt x="176981" y="2448232"/>
                </a:cubicBezTo>
                <a:cubicBezTo>
                  <a:pt x="196768" y="2443835"/>
                  <a:pt x="216310" y="2438400"/>
                  <a:pt x="235974" y="2433484"/>
                </a:cubicBezTo>
                <a:cubicBezTo>
                  <a:pt x="263951" y="2386856"/>
                  <a:pt x="288554" y="2350127"/>
                  <a:pt x="309716" y="2300748"/>
                </a:cubicBezTo>
                <a:cubicBezTo>
                  <a:pt x="315840" y="2286459"/>
                  <a:pt x="319549" y="2271251"/>
                  <a:pt x="324465" y="2256503"/>
                </a:cubicBezTo>
                <a:cubicBezTo>
                  <a:pt x="319549" y="2192593"/>
                  <a:pt x="327325" y="2126406"/>
                  <a:pt x="309716" y="2064774"/>
                </a:cubicBezTo>
                <a:cubicBezTo>
                  <a:pt x="305445" y="2049826"/>
                  <a:pt x="279061" y="2057576"/>
                  <a:pt x="265471" y="2050026"/>
                </a:cubicBezTo>
                <a:cubicBezTo>
                  <a:pt x="234482" y="2032810"/>
                  <a:pt x="206478" y="2010697"/>
                  <a:pt x="176981" y="1991032"/>
                </a:cubicBezTo>
                <a:lnTo>
                  <a:pt x="132736" y="1961535"/>
                </a:lnTo>
                <a:cubicBezTo>
                  <a:pt x="113071" y="1932038"/>
                  <a:pt x="89596" y="1904753"/>
                  <a:pt x="73742" y="1873045"/>
                </a:cubicBezTo>
                <a:cubicBezTo>
                  <a:pt x="36318" y="1798198"/>
                  <a:pt x="56440" y="1832345"/>
                  <a:pt x="14749" y="1769806"/>
                </a:cubicBezTo>
                <a:cubicBezTo>
                  <a:pt x="9833" y="1750142"/>
                  <a:pt x="7985" y="1729444"/>
                  <a:pt x="0" y="1710813"/>
                </a:cubicBezTo>
                <a:cubicBezTo>
                  <a:pt x="35924" y="1746737"/>
                  <a:pt x="55850" y="1741519"/>
                  <a:pt x="103239" y="1755058"/>
                </a:cubicBezTo>
                <a:cubicBezTo>
                  <a:pt x="120535" y="1760000"/>
                  <a:pt x="132188" y="1763464"/>
                  <a:pt x="139733" y="1765831"/>
                </a:cubicBezTo>
                <a:lnTo>
                  <a:pt x="147771" y="1768672"/>
                </a:lnTo>
                <a:lnTo>
                  <a:pt x="147034" y="1768518"/>
                </a:lnTo>
                <a:cubicBezTo>
                  <a:pt x="107319" y="1760463"/>
                  <a:pt x="155486" y="1772504"/>
                  <a:pt x="151584" y="1770019"/>
                </a:cubicBezTo>
                <a:lnTo>
                  <a:pt x="147771" y="1768672"/>
                </a:lnTo>
                <a:lnTo>
                  <a:pt x="163719" y="1771995"/>
                </a:lnTo>
                <a:cubicBezTo>
                  <a:pt x="177268" y="1774873"/>
                  <a:pt x="195925" y="1778933"/>
                  <a:pt x="221226" y="1784555"/>
                </a:cubicBezTo>
                <a:cubicBezTo>
                  <a:pt x="241013" y="1788952"/>
                  <a:pt x="260033" y="1797468"/>
                  <a:pt x="280220" y="1799303"/>
                </a:cubicBezTo>
                <a:cubicBezTo>
                  <a:pt x="314491" y="1802419"/>
                  <a:pt x="349045" y="1799303"/>
                  <a:pt x="383458" y="1799303"/>
                </a:cubicBezTo>
                <a:lnTo>
                  <a:pt x="280220" y="1784555"/>
                </a:lnTo>
                <a:cubicBezTo>
                  <a:pt x="393291" y="1794387"/>
                  <a:pt x="505964" y="1811473"/>
                  <a:pt x="619432" y="1814052"/>
                </a:cubicBezTo>
                <a:cubicBezTo>
                  <a:pt x="787447" y="1817870"/>
                  <a:pt x="906611" y="1801807"/>
                  <a:pt x="1061884" y="1784555"/>
                </a:cubicBezTo>
                <a:cubicBezTo>
                  <a:pt x="1081549" y="1779639"/>
                  <a:pt x="1101388" y="1775375"/>
                  <a:pt x="1120878" y="1769806"/>
                </a:cubicBezTo>
                <a:cubicBezTo>
                  <a:pt x="1158970" y="1758923"/>
                  <a:pt x="1183135" y="1745433"/>
                  <a:pt x="1224116" y="1740310"/>
                </a:cubicBezTo>
                <a:cubicBezTo>
                  <a:pt x="1282857" y="1732967"/>
                  <a:pt x="1342142" y="1730921"/>
                  <a:pt x="1401097" y="1725561"/>
                </a:cubicBezTo>
                <a:lnTo>
                  <a:pt x="1548581" y="1710813"/>
                </a:lnTo>
                <a:cubicBezTo>
                  <a:pt x="1563329" y="1705897"/>
                  <a:pt x="1578270" y="1701524"/>
                  <a:pt x="1592826" y="1696065"/>
                </a:cubicBezTo>
                <a:cubicBezTo>
                  <a:pt x="1617615" y="1686769"/>
                  <a:pt x="1641452" y="1674940"/>
                  <a:pt x="1666568" y="1666568"/>
                </a:cubicBezTo>
                <a:cubicBezTo>
                  <a:pt x="1685797" y="1660158"/>
                  <a:pt x="1705774" y="1656216"/>
                  <a:pt x="1725561" y="1651819"/>
                </a:cubicBezTo>
                <a:cubicBezTo>
                  <a:pt x="1779691" y="1639790"/>
                  <a:pt x="1806915" y="1637738"/>
                  <a:pt x="1858297" y="1622323"/>
                </a:cubicBezTo>
                <a:cubicBezTo>
                  <a:pt x="1888078" y="1613389"/>
                  <a:pt x="1916118" y="1597938"/>
                  <a:pt x="1946787" y="1592826"/>
                </a:cubicBezTo>
                <a:lnTo>
                  <a:pt x="2035278" y="1578077"/>
                </a:lnTo>
                <a:cubicBezTo>
                  <a:pt x="2069636" y="1572791"/>
                  <a:pt x="2104227" y="1569044"/>
                  <a:pt x="2138516" y="1563329"/>
                </a:cubicBezTo>
                <a:cubicBezTo>
                  <a:pt x="2194694" y="1553966"/>
                  <a:pt x="2218214" y="1547092"/>
                  <a:pt x="2271252" y="1533832"/>
                </a:cubicBezTo>
                <a:cubicBezTo>
                  <a:pt x="2352941" y="1479372"/>
                  <a:pt x="2276818" y="1521379"/>
                  <a:pt x="2403987" y="1489587"/>
                </a:cubicBezTo>
                <a:cubicBezTo>
                  <a:pt x="2434151" y="1482046"/>
                  <a:pt x="2462314" y="1467631"/>
                  <a:pt x="2492478" y="1460090"/>
                </a:cubicBezTo>
                <a:lnTo>
                  <a:pt x="2551471" y="1445342"/>
                </a:lnTo>
                <a:cubicBezTo>
                  <a:pt x="2591380" y="1418736"/>
                  <a:pt x="2607930" y="1405060"/>
                  <a:pt x="2654710" y="1386348"/>
                </a:cubicBezTo>
                <a:cubicBezTo>
                  <a:pt x="2763961" y="1342648"/>
                  <a:pt x="2796869" y="1348595"/>
                  <a:pt x="2934929" y="1327355"/>
                </a:cubicBezTo>
                <a:cubicBezTo>
                  <a:pt x="2964426" y="1317523"/>
                  <a:pt x="2993256" y="1305399"/>
                  <a:pt x="3023420" y="1297858"/>
                </a:cubicBezTo>
                <a:cubicBezTo>
                  <a:pt x="3106732" y="1277030"/>
                  <a:pt x="3062537" y="1287085"/>
                  <a:pt x="3156155" y="1268361"/>
                </a:cubicBezTo>
                <a:cubicBezTo>
                  <a:pt x="3170903" y="1258529"/>
                  <a:pt x="3184108" y="1245847"/>
                  <a:pt x="3200400" y="1238865"/>
                </a:cubicBezTo>
                <a:cubicBezTo>
                  <a:pt x="3345572" y="1176649"/>
                  <a:pt x="3170926" y="1278882"/>
                  <a:pt x="3318387" y="1194619"/>
                </a:cubicBezTo>
                <a:cubicBezTo>
                  <a:pt x="3333777" y="1185825"/>
                  <a:pt x="3346778" y="1173050"/>
                  <a:pt x="3362632" y="1165123"/>
                </a:cubicBezTo>
                <a:cubicBezTo>
                  <a:pt x="3376537" y="1158170"/>
                  <a:pt x="3392973" y="1157327"/>
                  <a:pt x="3406878" y="1150374"/>
                </a:cubicBezTo>
                <a:cubicBezTo>
                  <a:pt x="3521234" y="1093195"/>
                  <a:pt x="3384161" y="1143197"/>
                  <a:pt x="3495368" y="1106129"/>
                </a:cubicBezTo>
                <a:cubicBezTo>
                  <a:pt x="3510116" y="1096297"/>
                  <a:pt x="3523759" y="1084559"/>
                  <a:pt x="3539613" y="1076632"/>
                </a:cubicBezTo>
                <a:cubicBezTo>
                  <a:pt x="3560768" y="1066055"/>
                  <a:pt x="3623955" y="1051859"/>
                  <a:pt x="3642852" y="1047135"/>
                </a:cubicBezTo>
                <a:cubicBezTo>
                  <a:pt x="3657600" y="1037303"/>
                  <a:pt x="3671243" y="1025566"/>
                  <a:pt x="3687097" y="1017639"/>
                </a:cubicBezTo>
                <a:cubicBezTo>
                  <a:pt x="3708260" y="1007057"/>
                  <a:pt x="3771427" y="992869"/>
                  <a:pt x="3790336" y="988142"/>
                </a:cubicBezTo>
                <a:cubicBezTo>
                  <a:pt x="3805084" y="978310"/>
                  <a:pt x="3818727" y="966572"/>
                  <a:pt x="3834581" y="958645"/>
                </a:cubicBezTo>
                <a:cubicBezTo>
                  <a:pt x="3870228" y="940822"/>
                  <a:pt x="3900028" y="943320"/>
                  <a:pt x="3937820" y="929148"/>
                </a:cubicBezTo>
                <a:cubicBezTo>
                  <a:pt x="3958406" y="921428"/>
                  <a:pt x="3976605" y="908312"/>
                  <a:pt x="3996813" y="899652"/>
                </a:cubicBezTo>
                <a:cubicBezTo>
                  <a:pt x="4041474" y="880512"/>
                  <a:pt x="4125180" y="866694"/>
                  <a:pt x="4159045" y="855406"/>
                </a:cubicBezTo>
                <a:lnTo>
                  <a:pt x="4247536" y="825910"/>
                </a:lnTo>
                <a:cubicBezTo>
                  <a:pt x="4277033" y="816078"/>
                  <a:pt x="4305862" y="803954"/>
                  <a:pt x="4336026" y="796413"/>
                </a:cubicBezTo>
                <a:lnTo>
                  <a:pt x="4395020" y="781665"/>
                </a:lnTo>
                <a:cubicBezTo>
                  <a:pt x="4409768" y="771833"/>
                  <a:pt x="4423067" y="759367"/>
                  <a:pt x="4439265" y="752168"/>
                </a:cubicBezTo>
                <a:cubicBezTo>
                  <a:pt x="4488079" y="730473"/>
                  <a:pt x="4548427" y="716088"/>
                  <a:pt x="4601497" y="707923"/>
                </a:cubicBezTo>
                <a:cubicBezTo>
                  <a:pt x="4640671" y="701896"/>
                  <a:pt x="4680435" y="699965"/>
                  <a:pt x="4719484" y="693174"/>
                </a:cubicBezTo>
                <a:cubicBezTo>
                  <a:pt x="4793574" y="680289"/>
                  <a:pt x="4866088" y="658256"/>
                  <a:pt x="4940710" y="648929"/>
                </a:cubicBezTo>
                <a:cubicBezTo>
                  <a:pt x="5093191" y="629869"/>
                  <a:pt x="5019460" y="639786"/>
                  <a:pt x="5161936" y="619432"/>
                </a:cubicBezTo>
                <a:lnTo>
                  <a:pt x="5250426" y="589935"/>
                </a:lnTo>
                <a:lnTo>
                  <a:pt x="5294671" y="575187"/>
                </a:lnTo>
                <a:cubicBezTo>
                  <a:pt x="5405750" y="501133"/>
                  <a:pt x="5264578" y="588084"/>
                  <a:pt x="5397910" y="530942"/>
                </a:cubicBezTo>
                <a:cubicBezTo>
                  <a:pt x="5414202" y="523960"/>
                  <a:pt x="5426301" y="509372"/>
                  <a:pt x="5442155" y="501445"/>
                </a:cubicBezTo>
                <a:cubicBezTo>
                  <a:pt x="5456060" y="494493"/>
                  <a:pt x="5471652" y="491613"/>
                  <a:pt x="5486400" y="486697"/>
                </a:cubicBezTo>
                <a:cubicBezTo>
                  <a:pt x="5502250" y="476130"/>
                  <a:pt x="5513612" y="468468"/>
                  <a:pt x="5521599" y="463030"/>
                </a:cubicBezTo>
                <a:lnTo>
                  <a:pt x="5535957" y="453115"/>
                </a:lnTo>
                <a:lnTo>
                  <a:pt x="5532399" y="455772"/>
                </a:lnTo>
                <a:cubicBezTo>
                  <a:pt x="5523407" y="462910"/>
                  <a:pt x="5513830" y="472982"/>
                  <a:pt x="5574891" y="442452"/>
                </a:cubicBezTo>
                <a:cubicBezTo>
                  <a:pt x="5590745" y="434525"/>
                  <a:pt x="5604388" y="422787"/>
                  <a:pt x="5619136" y="412955"/>
                </a:cubicBezTo>
                <a:cubicBezTo>
                  <a:pt x="5644162" y="337874"/>
                  <a:pt x="5613773" y="389714"/>
                  <a:pt x="5678129" y="353961"/>
                </a:cubicBezTo>
                <a:cubicBezTo>
                  <a:pt x="5709119" y="336745"/>
                  <a:pt x="5766620" y="294968"/>
                  <a:pt x="5766620" y="294968"/>
                </a:cubicBezTo>
                <a:cubicBezTo>
                  <a:pt x="5751871" y="290052"/>
                  <a:pt x="5736279" y="287172"/>
                  <a:pt x="5722374" y="280219"/>
                </a:cubicBezTo>
                <a:cubicBezTo>
                  <a:pt x="5706520" y="272292"/>
                  <a:pt x="5695584" y="253803"/>
                  <a:pt x="5678129" y="250723"/>
                </a:cubicBezTo>
                <a:cubicBezTo>
                  <a:pt x="5610178" y="238732"/>
                  <a:pt x="5540478" y="240890"/>
                  <a:pt x="5471652" y="235974"/>
                </a:cubicBezTo>
                <a:cubicBezTo>
                  <a:pt x="5456904" y="231058"/>
                  <a:pt x="5439546" y="230937"/>
                  <a:pt x="5427407" y="221226"/>
                </a:cubicBezTo>
                <a:cubicBezTo>
                  <a:pt x="5401416" y="200433"/>
                  <a:pt x="5392877" y="161882"/>
                  <a:pt x="5383161" y="132735"/>
                </a:cubicBezTo>
                <a:cubicBezTo>
                  <a:pt x="5388077" y="98322"/>
                  <a:pt x="5376568" y="56936"/>
                  <a:pt x="5397910" y="29497"/>
                </a:cubicBezTo>
                <a:cubicBezTo>
                  <a:pt x="5416999" y="4954"/>
                  <a:pt x="5486400" y="0"/>
                  <a:pt x="5486400" y="0"/>
                </a:cubicBezTo>
                <a:close/>
              </a:path>
            </a:pathLst>
          </a:custGeom>
          <a:solidFill>
            <a:schemeClr val="accent4"/>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952260" y="2929590"/>
            <a:ext cx="2421093" cy="1224951"/>
          </a:xfrm>
          <a:prstGeom prst="rect">
            <a:avLst/>
          </a:prstGeom>
        </p:spPr>
        <p:txBody>
          <a:bodyPr wrap="square">
            <a:spAutoFit/>
          </a:bodyPr>
          <a:lstStyle/>
          <a:p>
            <a:pPr>
              <a:lnSpc>
                <a:spcPct val="115000"/>
              </a:lnSpc>
              <a:spcAft>
                <a:spcPts val="0"/>
              </a:spcAft>
            </a:pPr>
            <a:r>
              <a:rPr lang="vi-VN" sz="3200" b="1" dirty="0" smtClean="0">
                <a:solidFill>
                  <a:srgbClr val="222222"/>
                </a:solidFill>
                <a:latin typeface="Times New Roman" panose="02020603050405020304" pitchFamily="18" charset="0"/>
                <a:ea typeface="Times New Roman" panose="02020603050405020304" pitchFamily="18" charset="0"/>
              </a:rPr>
              <a:t>Thể </a:t>
            </a:r>
            <a:r>
              <a:rPr lang="en-US" sz="3200" b="1" dirty="0" err="1">
                <a:solidFill>
                  <a:srgbClr val="222222"/>
                </a:solidFill>
                <a:latin typeface="Times New Roman" panose="02020603050405020304" pitchFamily="18" charset="0"/>
                <a:ea typeface="Times New Roman" panose="02020603050405020304" pitchFamily="18" charset="0"/>
              </a:rPr>
              <a:t>thơ</a:t>
            </a:r>
            <a:r>
              <a:rPr lang="en-US" sz="3200" b="1" dirty="0">
                <a:solidFill>
                  <a:srgbClr val="222222"/>
                </a:solidFill>
                <a:latin typeface="Times New Roman" panose="02020603050405020304" pitchFamily="18" charset="0"/>
                <a:ea typeface="Times New Roman" panose="02020603050405020304" pitchFamily="18" charset="0"/>
              </a:rPr>
              <a:t> : </a:t>
            </a:r>
            <a:r>
              <a:rPr lang="en-US" sz="3200" dirty="0">
                <a:solidFill>
                  <a:srgbClr val="222222"/>
                </a:solidFill>
                <a:latin typeface="Times New Roman" panose="02020603050405020304" pitchFamily="18" charset="0"/>
                <a:ea typeface="Times New Roman" panose="02020603050405020304" pitchFamily="18" charset="0"/>
              </a:rPr>
              <a:t>5 </a:t>
            </a:r>
            <a:r>
              <a:rPr lang="en-US" sz="3200" dirty="0" err="1">
                <a:solidFill>
                  <a:srgbClr val="222222"/>
                </a:solidFill>
                <a:latin typeface="Times New Roman" panose="02020603050405020304" pitchFamily="18" charset="0"/>
                <a:ea typeface="Times New Roman" panose="02020603050405020304" pitchFamily="18" charset="0"/>
              </a:rPr>
              <a:t>chữ</a:t>
            </a:r>
            <a:endParaRPr lang="en-US" sz="3200" dirty="0">
              <a:effectLst/>
              <a:latin typeface="Times New Roman" panose="02020603050405020304" pitchFamily="18" charset="0"/>
              <a:ea typeface="Times New Roman" panose="02020603050405020304" pitchFamily="18" charset="0"/>
            </a:endParaRPr>
          </a:p>
        </p:txBody>
      </p:sp>
      <p:sp>
        <p:nvSpPr>
          <p:cNvPr id="24" name="Rectangle 23"/>
          <p:cNvSpPr/>
          <p:nvPr/>
        </p:nvSpPr>
        <p:spPr>
          <a:xfrm>
            <a:off x="3964282" y="4792436"/>
            <a:ext cx="2871270" cy="1791260"/>
          </a:xfrm>
          <a:prstGeom prst="rect">
            <a:avLst/>
          </a:prstGeom>
        </p:spPr>
        <p:txBody>
          <a:bodyPr wrap="square">
            <a:spAutoFit/>
          </a:bodyPr>
          <a:lstStyle/>
          <a:p>
            <a:pPr>
              <a:lnSpc>
                <a:spcPct val="115000"/>
              </a:lnSpc>
              <a:spcAft>
                <a:spcPts val="0"/>
              </a:spcAft>
            </a:pPr>
            <a:r>
              <a:rPr lang="vi-VN" sz="3200" b="1" dirty="0" smtClean="0">
                <a:solidFill>
                  <a:srgbClr val="222222"/>
                </a:solidFill>
                <a:latin typeface="Times New Roman" panose="02020603050405020304" pitchFamily="18" charset="0"/>
                <a:ea typeface="Times New Roman" panose="02020603050405020304" pitchFamily="18" charset="0"/>
              </a:rPr>
              <a:t>PTBĐ</a:t>
            </a:r>
            <a:r>
              <a:rPr lang="vi-VN" sz="3200" b="1" dirty="0">
                <a:solidFill>
                  <a:srgbClr val="222222"/>
                </a:solidFill>
                <a:latin typeface="Times New Roman" panose="02020603050405020304" pitchFamily="18" charset="0"/>
                <a:ea typeface="Times New Roman" panose="02020603050405020304" pitchFamily="18" charset="0"/>
              </a:rPr>
              <a:t>: </a:t>
            </a:r>
            <a:r>
              <a:rPr lang="vi-VN" sz="3200" dirty="0">
                <a:solidFill>
                  <a:srgbClr val="222222"/>
                </a:solidFill>
                <a:latin typeface="Times New Roman" panose="02020603050405020304" pitchFamily="18" charset="0"/>
                <a:ea typeface="Times New Roman" panose="02020603050405020304" pitchFamily="18" charset="0"/>
              </a:rPr>
              <a:t>Tự sự kết hợp miêu tả, biểu cảm</a:t>
            </a:r>
            <a:endParaRPr lang="en-US" sz="3200" dirty="0">
              <a:effectLst/>
              <a:latin typeface="Times New Roman" panose="02020603050405020304" pitchFamily="18" charset="0"/>
              <a:ea typeface="Times New Roman" panose="02020603050405020304" pitchFamily="18" charset="0"/>
            </a:endParaRPr>
          </a:p>
        </p:txBody>
      </p:sp>
      <p:sp>
        <p:nvSpPr>
          <p:cNvPr id="25" name="Rectangle 24"/>
          <p:cNvSpPr/>
          <p:nvPr/>
        </p:nvSpPr>
        <p:spPr>
          <a:xfrm>
            <a:off x="5932366" y="2292500"/>
            <a:ext cx="2705057" cy="1224951"/>
          </a:xfrm>
          <a:prstGeom prst="rect">
            <a:avLst/>
          </a:prstGeom>
        </p:spPr>
        <p:txBody>
          <a:bodyPr wrap="square">
            <a:spAutoFit/>
          </a:bodyPr>
          <a:lstStyle/>
          <a:p>
            <a:pPr>
              <a:lnSpc>
                <a:spcPct val="115000"/>
              </a:lnSpc>
              <a:spcAft>
                <a:spcPts val="0"/>
              </a:spcAft>
            </a:pPr>
            <a:r>
              <a:rPr lang="en-US" sz="3200" b="1" dirty="0" err="1" smtClean="0">
                <a:solidFill>
                  <a:srgbClr val="222222"/>
                </a:solidFill>
                <a:latin typeface="Times New Roman" panose="02020603050405020304" pitchFamily="18" charset="0"/>
                <a:ea typeface="Times New Roman" panose="02020603050405020304" pitchFamily="18" charset="0"/>
              </a:rPr>
              <a:t>Ngôi</a:t>
            </a:r>
            <a:r>
              <a:rPr lang="en-US" sz="3200" b="1" dirty="0" smtClean="0">
                <a:solidFill>
                  <a:srgbClr val="222222"/>
                </a:solidFill>
                <a:latin typeface="Times New Roman" panose="02020603050405020304" pitchFamily="18" charset="0"/>
                <a:ea typeface="Times New Roman" panose="02020603050405020304" pitchFamily="18" charset="0"/>
              </a:rPr>
              <a:t> </a:t>
            </a:r>
            <a:r>
              <a:rPr lang="en-US" sz="3200" b="1" dirty="0" err="1">
                <a:solidFill>
                  <a:srgbClr val="222222"/>
                </a:solidFill>
                <a:latin typeface="Times New Roman" panose="02020603050405020304" pitchFamily="18" charset="0"/>
                <a:ea typeface="Times New Roman" panose="02020603050405020304" pitchFamily="18" charset="0"/>
              </a:rPr>
              <a:t>kể</a:t>
            </a:r>
            <a:r>
              <a:rPr lang="en-US" sz="3200" dirty="0">
                <a:solidFill>
                  <a:srgbClr val="222222"/>
                </a:solidFill>
                <a:latin typeface="Times New Roman" panose="02020603050405020304" pitchFamily="18" charset="0"/>
                <a:ea typeface="Times New Roman" panose="02020603050405020304" pitchFamily="18" charset="0"/>
              </a:rPr>
              <a:t>: </a:t>
            </a:r>
            <a:r>
              <a:rPr lang="en-US" sz="3200" dirty="0" err="1">
                <a:solidFill>
                  <a:srgbClr val="222222"/>
                </a:solidFill>
                <a:latin typeface="Times New Roman" panose="02020603050405020304" pitchFamily="18" charset="0"/>
                <a:ea typeface="Times New Roman" panose="02020603050405020304" pitchFamily="18" charset="0"/>
              </a:rPr>
              <a:t>ngôi</a:t>
            </a:r>
            <a:r>
              <a:rPr lang="en-US" sz="3200" dirty="0">
                <a:solidFill>
                  <a:srgbClr val="222222"/>
                </a:solidFill>
                <a:latin typeface="Times New Roman" panose="02020603050405020304" pitchFamily="18" charset="0"/>
                <a:ea typeface="Times New Roman" panose="02020603050405020304" pitchFamily="18" charset="0"/>
              </a:rPr>
              <a:t> </a:t>
            </a:r>
            <a:r>
              <a:rPr lang="en-US" sz="3200" dirty="0" err="1">
                <a:solidFill>
                  <a:srgbClr val="222222"/>
                </a:solidFill>
                <a:latin typeface="Times New Roman" panose="02020603050405020304" pitchFamily="18" charset="0"/>
                <a:ea typeface="Times New Roman" panose="02020603050405020304" pitchFamily="18" charset="0"/>
              </a:rPr>
              <a:t>thứ</a:t>
            </a:r>
            <a:r>
              <a:rPr lang="en-US" sz="3200" dirty="0">
                <a:solidFill>
                  <a:srgbClr val="222222"/>
                </a:solidFill>
                <a:latin typeface="Times New Roman" panose="02020603050405020304" pitchFamily="18" charset="0"/>
                <a:ea typeface="Times New Roman" panose="02020603050405020304" pitchFamily="18" charset="0"/>
              </a:rPr>
              <a:t> 3</a:t>
            </a:r>
            <a:endParaRPr lang="en-US" sz="3200" dirty="0">
              <a:effectLst/>
              <a:latin typeface="Times New Roman" panose="02020603050405020304" pitchFamily="18" charset="0"/>
              <a:ea typeface="Times New Roman" panose="02020603050405020304" pitchFamily="18" charset="0"/>
            </a:endParaRPr>
          </a:p>
        </p:txBody>
      </p:sp>
      <p:sp>
        <p:nvSpPr>
          <p:cNvPr id="26" name="Rectangle 25"/>
          <p:cNvSpPr/>
          <p:nvPr/>
        </p:nvSpPr>
        <p:spPr>
          <a:xfrm>
            <a:off x="9288207" y="2292500"/>
            <a:ext cx="2012518" cy="2074414"/>
          </a:xfrm>
          <a:prstGeom prst="rect">
            <a:avLst/>
          </a:prstGeom>
        </p:spPr>
        <p:txBody>
          <a:bodyPr wrap="square">
            <a:spAutoFit/>
          </a:bodyPr>
          <a:lstStyle/>
          <a:p>
            <a:pPr>
              <a:lnSpc>
                <a:spcPct val="115000"/>
              </a:lnSpc>
              <a:spcAft>
                <a:spcPts val="0"/>
              </a:spcAft>
            </a:pPr>
            <a:r>
              <a:rPr lang="en-US" sz="2800" b="1" dirty="0" err="1">
                <a:solidFill>
                  <a:srgbClr val="222222"/>
                </a:solidFill>
                <a:latin typeface="Times New Roman" panose="02020603050405020304" pitchFamily="18" charset="0"/>
                <a:ea typeface="Times New Roman" panose="02020603050405020304" pitchFamily="18" charset="0"/>
              </a:rPr>
              <a:t>Nhân</a:t>
            </a:r>
            <a:r>
              <a:rPr lang="en-US" sz="2800" b="1" dirty="0">
                <a:solidFill>
                  <a:srgbClr val="222222"/>
                </a:solidFill>
                <a:latin typeface="Times New Roman" panose="02020603050405020304" pitchFamily="18" charset="0"/>
                <a:ea typeface="Times New Roman" panose="02020603050405020304" pitchFamily="18" charset="0"/>
              </a:rPr>
              <a:t> </a:t>
            </a:r>
            <a:r>
              <a:rPr lang="en-US" sz="2800" b="1" dirty="0" err="1">
                <a:solidFill>
                  <a:srgbClr val="222222"/>
                </a:solidFill>
                <a:latin typeface="Times New Roman" panose="02020603050405020304" pitchFamily="18" charset="0"/>
                <a:ea typeface="Times New Roman" panose="02020603050405020304" pitchFamily="18" charset="0"/>
              </a:rPr>
              <a:t>vật</a:t>
            </a:r>
            <a:r>
              <a:rPr lang="en-US" sz="2800" b="1" dirty="0">
                <a:solidFill>
                  <a:srgbClr val="222222"/>
                </a:solidFill>
                <a:latin typeface="Times New Roman" panose="02020603050405020304" pitchFamily="18" charset="0"/>
                <a:ea typeface="Times New Roman" panose="02020603050405020304" pitchFamily="18" charset="0"/>
              </a:rPr>
              <a:t> </a:t>
            </a:r>
            <a:r>
              <a:rPr lang="en-US" sz="2800" b="1" dirty="0" err="1">
                <a:solidFill>
                  <a:srgbClr val="222222"/>
                </a:solidFill>
                <a:latin typeface="Times New Roman" panose="02020603050405020304" pitchFamily="18" charset="0"/>
                <a:ea typeface="Times New Roman" panose="02020603050405020304" pitchFamily="18" charset="0"/>
              </a:rPr>
              <a:t>chính</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gấu</a:t>
            </a:r>
            <a:r>
              <a:rPr lang="en-US" sz="2800" dirty="0">
                <a:solidFill>
                  <a:srgbClr val="222222"/>
                </a:solidFill>
                <a:latin typeface="Times New Roman" panose="02020603050405020304" pitchFamily="18" charset="0"/>
                <a:ea typeface="Times New Roman" panose="02020603050405020304" pitchFamily="18" charset="0"/>
              </a:rPr>
              <a:t> con </a:t>
            </a:r>
            <a:r>
              <a:rPr lang="en-US" sz="2800" dirty="0" err="1">
                <a:solidFill>
                  <a:srgbClr val="222222"/>
                </a:solidFill>
                <a:latin typeface="Times New Roman" panose="02020603050405020304" pitchFamily="18" charset="0"/>
                <a:ea typeface="Times New Roman" panose="02020603050405020304" pitchFamily="18" charset="0"/>
              </a:rPr>
              <a:t>có</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chân</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vòng</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kiềng</a:t>
            </a:r>
            <a:endParaRPr lang="en-US" sz="2800" dirty="0">
              <a:effectLst/>
              <a:latin typeface="Times New Roman" panose="02020603050405020304" pitchFamily="18" charset="0"/>
              <a:ea typeface="Times New Roman" panose="02020603050405020304" pitchFamily="18" charset="0"/>
            </a:endParaRPr>
          </a:p>
        </p:txBody>
      </p:sp>
      <p:sp>
        <p:nvSpPr>
          <p:cNvPr id="27" name="Rectangle 26"/>
          <p:cNvSpPr/>
          <p:nvPr/>
        </p:nvSpPr>
        <p:spPr>
          <a:xfrm>
            <a:off x="402373" y="1998574"/>
            <a:ext cx="4322337" cy="587853"/>
          </a:xfrm>
          <a:prstGeom prst="rect">
            <a:avLst/>
          </a:prstGeom>
        </p:spPr>
        <p:txBody>
          <a:bodyPr wrap="none">
            <a:spAutoFit/>
          </a:bodyPr>
          <a:lstStyle/>
          <a:p>
            <a:pPr marR="30480" algn="just">
              <a:lnSpc>
                <a:spcPct val="115000"/>
              </a:lnSpc>
              <a:spcAft>
                <a:spcPts val="1200"/>
              </a:spcAft>
            </a:pPr>
            <a:r>
              <a:rPr lang="en-US" sz="2800" b="1" dirty="0">
                <a:solidFill>
                  <a:srgbClr val="000000"/>
                </a:solidFill>
                <a:latin typeface="Times New Roman" panose="02020603050405020304" pitchFamily="18" charset="0"/>
                <a:ea typeface="Times New Roman" panose="02020603050405020304" pitchFamily="18" charset="0"/>
              </a:rPr>
              <a:t>a. </a:t>
            </a:r>
            <a:r>
              <a:rPr lang="en-US" sz="2800" b="1" dirty="0" err="1">
                <a:solidFill>
                  <a:srgbClr val="000000"/>
                </a:solidFill>
                <a:latin typeface="Times New Roman" panose="02020603050405020304" pitchFamily="18" charset="0"/>
                <a:ea typeface="Times New Roman" panose="02020603050405020304" pitchFamily="18" charset="0"/>
              </a:rPr>
              <a:t>Đọc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và</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giải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thích</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từ</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khó</a:t>
            </a:r>
            <a:r>
              <a:rPr lang="en-US" sz="2800" b="1"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28" name="Diamond 27"/>
          <p:cNvSpPr/>
          <p:nvPr/>
        </p:nvSpPr>
        <p:spPr>
          <a:xfrm>
            <a:off x="993882" y="2947557"/>
            <a:ext cx="914400" cy="573034"/>
          </a:xfrm>
          <a:prstGeom prst="diamond">
            <a:avLst/>
          </a:prstGeom>
          <a:blipFill>
            <a:blip r:embed="rId11"/>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b</a:t>
            </a:r>
            <a:endParaRPr lang="en-US" sz="2400" dirty="0"/>
          </a:p>
        </p:txBody>
      </p:sp>
      <p:sp>
        <p:nvSpPr>
          <p:cNvPr id="29" name="Diamond 28"/>
          <p:cNvSpPr/>
          <p:nvPr/>
        </p:nvSpPr>
        <p:spPr>
          <a:xfrm>
            <a:off x="3058573" y="4887710"/>
            <a:ext cx="914400" cy="573034"/>
          </a:xfrm>
          <a:prstGeom prst="diamond">
            <a:avLst/>
          </a:prstGeom>
          <a:blipFill>
            <a:blip r:embed="rId11"/>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c</a:t>
            </a:r>
          </a:p>
        </p:txBody>
      </p:sp>
      <p:sp>
        <p:nvSpPr>
          <p:cNvPr id="30" name="Diamond 29"/>
          <p:cNvSpPr/>
          <p:nvPr/>
        </p:nvSpPr>
        <p:spPr>
          <a:xfrm>
            <a:off x="5017966" y="2332152"/>
            <a:ext cx="914400" cy="573034"/>
          </a:xfrm>
          <a:prstGeom prst="diamond">
            <a:avLst/>
          </a:prstGeom>
          <a:blipFill>
            <a:blip r:embed="rId11"/>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d</a:t>
            </a:r>
            <a:endParaRPr lang="en-US" sz="2400" dirty="0"/>
          </a:p>
        </p:txBody>
      </p:sp>
    </p:spTree>
    <p:extLst>
      <p:ext uri="{BB962C8B-B14F-4D97-AF65-F5344CB8AC3E}">
        <p14:creationId xmlns:p14="http://schemas.microsoft.com/office/powerpoint/2010/main" val="3847417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3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circle(in)">
                                      <p:cBhvr>
                                        <p:cTn id="12" dur="2000"/>
                                        <p:tgtEl>
                                          <p:spTgt spid="28"/>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circle(in)">
                                      <p:cBhvr>
                                        <p:cTn id="15" dur="20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circle(in)">
                                      <p:cBhvr>
                                        <p:cTn id="20" dur="2000"/>
                                        <p:tgtEl>
                                          <p:spTgt spid="29"/>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circle(in)">
                                      <p:cBhvr>
                                        <p:cTn id="23" dur="20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circle(in)">
                                      <p:cBhvr>
                                        <p:cTn id="28" dur="2000"/>
                                        <p:tgtEl>
                                          <p:spTgt spid="30"/>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circle(in)">
                                      <p:cBhvr>
                                        <p:cTn id="31" dur="20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circle(in)">
                                      <p:cBhvr>
                                        <p:cTn id="36"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P spid="24" grpId="0"/>
      <p:bldP spid="25" grpId="0"/>
      <p:bldP spid="26" grpId="0"/>
      <p:bldP spid="28" grpId="0" animBg="1"/>
      <p:bldP spid="29" grpId="0" animBg="1"/>
      <p:bldP spid="30"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8508"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THỰC HÀNH ĐỌC  HIỂU:</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VĂN BẢN: GẤU CON CHÂN VÒNG KIỀNG (A. A U-XA-CHỐP)</a:t>
            </a:r>
            <a:endParaRPr kumimoji="0" lang="en-US" sz="1800" b="1" i="0" u="none" strike="noStrike" kern="1200" cap="none" spc="0" normalizeH="0" baseline="0" noProof="0" dirty="0">
              <a:ln>
                <a:noFill/>
              </a:ln>
              <a:solidFill>
                <a:prstClr val="white"/>
              </a:solidFill>
              <a:effectLst/>
              <a:uLnTx/>
              <a:uFillTx/>
              <a:latin typeface="Segoe Script" panose="030B0504020000000003" pitchFamily="66"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60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4373353" y="907023"/>
            <a:ext cx="3779561" cy="483017"/>
          </a:xfrm>
          <a:prstGeom prst="rect">
            <a:avLst/>
          </a:prstGeom>
        </p:spPr>
        <p:txBody>
          <a:bodyPr wrap="none">
            <a:spAutoFit/>
          </a:bodyPr>
          <a:lstStyle/>
          <a:p>
            <a:pPr marL="0" marR="177165" lvl="0" indent="0" algn="l" defTabSz="914400" rtl="0" eaLnBrk="1" fontAlgn="auto" latinLnBrk="0" hangingPunct="1">
              <a:lnSpc>
                <a:spcPct val="115000"/>
              </a:lnSpc>
              <a:spcBef>
                <a:spcPts val="0"/>
              </a:spcBef>
              <a:spcAft>
                <a:spcPts val="0"/>
              </a:spcAft>
              <a:buClrTx/>
              <a:buSzTx/>
              <a:buFontTx/>
              <a:buNone/>
              <a:tabLst>
                <a:tab pos="57150" algn="l"/>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Hình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thành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thức</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mới</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492497" y="1482624"/>
            <a:ext cx="6023124" cy="587853"/>
          </a:xfrm>
          <a:prstGeom prst="rect">
            <a:avLst/>
          </a:prstGeom>
        </p:spPr>
        <p:txBody>
          <a:bodyPr wrap="none">
            <a:spAutoFit/>
          </a:bodyP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thơ</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Gấu</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con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chân</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vòng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kiềng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92497" y="1975454"/>
            <a:ext cx="2794355" cy="548099"/>
          </a:xfrm>
          <a:prstGeom prst="rect">
            <a:avLst/>
          </a:prstGeom>
        </p:spPr>
        <p:txBody>
          <a:bodyPr wrap="none">
            <a:spAutoFit/>
          </a:bodyPr>
          <a:lstStyle/>
          <a:p>
            <a:pPr>
              <a:lnSpc>
                <a:spcPct val="115000"/>
              </a:lnSpc>
              <a:spcAft>
                <a:spcPts val="0"/>
              </a:spcAft>
            </a:pPr>
            <a:r>
              <a:rPr lang="en-US" sz="2800" b="1" dirty="0" smtClean="0">
                <a:solidFill>
                  <a:srgbClr val="222222"/>
                </a:solidFill>
                <a:latin typeface="Times New Roman" panose="02020603050405020304" pitchFamily="18" charset="0"/>
                <a:ea typeface="Times New Roman" panose="02020603050405020304" pitchFamily="18" charset="0"/>
              </a:rPr>
              <a:t>e. </a:t>
            </a:r>
            <a:r>
              <a:rPr lang="vi-VN" sz="2800" b="1" dirty="0" smtClean="0">
                <a:latin typeface="Times New Roman" panose="02020603050405020304" pitchFamily="18" charset="0"/>
                <a:ea typeface="Times New Roman" panose="02020603050405020304" pitchFamily="18" charset="0"/>
              </a:rPr>
              <a:t>Bố cục</a:t>
            </a:r>
            <a:r>
              <a:rPr lang="vi-VN" sz="2800" dirty="0" smtClean="0">
                <a:latin typeface="Times New Roman" panose="02020603050405020304" pitchFamily="18" charset="0"/>
                <a:ea typeface="Times New Roman" panose="02020603050405020304" pitchFamily="18" charset="0"/>
              </a:rPr>
              <a:t>: 3 phần.</a:t>
            </a:r>
            <a:endParaRPr lang="en-US" sz="2800" dirty="0">
              <a:effectLst/>
              <a:latin typeface="Times New Roman" panose="02020603050405020304" pitchFamily="18" charset="0"/>
              <a:ea typeface="Times New Roman" panose="02020603050405020304" pitchFamily="18" charset="0"/>
            </a:endParaRPr>
          </a:p>
        </p:txBody>
      </p:sp>
      <p:grpSp>
        <p:nvGrpSpPr>
          <p:cNvPr id="5" name="Group 4"/>
          <p:cNvGrpSpPr/>
          <p:nvPr/>
        </p:nvGrpSpPr>
        <p:grpSpPr>
          <a:xfrm>
            <a:off x="660400" y="2650964"/>
            <a:ext cx="10833100" cy="2943939"/>
            <a:chOff x="2032952" y="2851650"/>
            <a:chExt cx="8126095" cy="1154698"/>
          </a:xfrm>
        </p:grpSpPr>
        <p:sp>
          <p:nvSpPr>
            <p:cNvPr id="6" name="Chevron 5"/>
            <p:cNvSpPr/>
            <p:nvPr/>
          </p:nvSpPr>
          <p:spPr>
            <a:xfrm>
              <a:off x="2032952" y="2851650"/>
              <a:ext cx="2393156" cy="923758"/>
            </a:xfrm>
            <a:prstGeom prst="chevron">
              <a:avLst>
                <a:gd name="adj" fmla="val 4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Freeform 16"/>
            <p:cNvSpPr/>
            <p:nvPr/>
          </p:nvSpPr>
          <p:spPr>
            <a:xfrm>
              <a:off x="2671127" y="3082590"/>
              <a:ext cx="2158463" cy="923758"/>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9512" tIns="119512" rIns="119512" bIns="119512" numCol="1" spcCol="1270" anchor="ctr" anchorCtr="0">
              <a:noAutofit/>
            </a:bodyPr>
            <a:lstStyle/>
            <a:p>
              <a:pPr lvl="0" algn="ctr" defTabSz="57785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Phần</a:t>
              </a:r>
              <a:r>
                <a:rPr lang="en-US" sz="2800" kern="1200" dirty="0" smtClean="0">
                  <a:latin typeface="Times New Roman" panose="02020603050405020304" pitchFamily="18" charset="0"/>
                  <a:cs typeface="Times New Roman" panose="02020603050405020304" pitchFamily="18" charset="0"/>
                </a:rPr>
                <a:t> 1 (5 </a:t>
              </a:r>
              <a:r>
                <a:rPr lang="en-US" sz="2800" kern="1200" dirty="0" err="1" smtClean="0">
                  <a:latin typeface="Times New Roman" panose="02020603050405020304" pitchFamily="18" charset="0"/>
                  <a:cs typeface="Times New Roman" panose="02020603050405020304" pitchFamily="18" charset="0"/>
                </a:rPr>
                <a:t>khổ</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đầu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Gấu</a:t>
              </a:r>
              <a:r>
                <a:rPr lang="en-US" sz="2800" kern="1200" dirty="0" smtClean="0">
                  <a:latin typeface="Times New Roman" panose="02020603050405020304" pitchFamily="18" charset="0"/>
                  <a:cs typeface="Times New Roman" panose="02020603050405020304" pitchFamily="18" charset="0"/>
                </a:rPr>
                <a:t> con </a:t>
              </a:r>
              <a:r>
                <a:rPr lang="en-US" sz="2800" kern="1200" dirty="0" err="1" smtClean="0">
                  <a:latin typeface="Times New Roman" panose="02020603050405020304" pitchFamily="18" charset="0"/>
                  <a:cs typeface="Times New Roman" panose="02020603050405020304" pitchFamily="18" charset="0"/>
                </a:rPr>
                <a:t>bị</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loài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vật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trêu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chọc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vòng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kiềng</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8" name="Chevron 17"/>
            <p:cNvSpPr/>
            <p:nvPr/>
          </p:nvSpPr>
          <p:spPr>
            <a:xfrm>
              <a:off x="4766468" y="2851650"/>
              <a:ext cx="2393156" cy="923758"/>
            </a:xfrm>
            <a:prstGeom prst="chevron">
              <a:avLst>
                <a:gd name="adj" fmla="val 4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Freeform 18"/>
            <p:cNvSpPr/>
            <p:nvPr/>
          </p:nvSpPr>
          <p:spPr>
            <a:xfrm>
              <a:off x="5201287" y="3082590"/>
              <a:ext cx="2267361" cy="923758"/>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9512" tIns="119512" rIns="119512" bIns="119512" numCol="1" spcCol="1270" anchor="ctr" anchorCtr="0">
              <a:noAutofit/>
            </a:bodyPr>
            <a:lstStyle/>
            <a:p>
              <a:pPr lvl="0" algn="ctr" defTabSz="57785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Phần</a:t>
              </a:r>
              <a:r>
                <a:rPr lang="en-US" sz="2800" kern="1200" dirty="0" smtClean="0">
                  <a:latin typeface="Times New Roman" panose="02020603050405020304" pitchFamily="18" charset="0"/>
                  <a:cs typeface="Times New Roman" panose="02020603050405020304" pitchFamily="18" charset="0"/>
                </a:rPr>
                <a:t> 2 (</a:t>
              </a:r>
              <a:r>
                <a:rPr lang="en-US" sz="2800" kern="1200" dirty="0" err="1" smtClean="0">
                  <a:latin typeface="Times New Roman" panose="02020603050405020304" pitchFamily="18" charset="0"/>
                  <a:cs typeface="Times New Roman" panose="02020603050405020304" pitchFamily="18" charset="0"/>
                </a:rPr>
                <a:t>hai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khổ</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tiếp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Tâm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trạng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buồn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bã</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Gấu</a:t>
              </a:r>
              <a:r>
                <a:rPr lang="en-US" sz="2800" kern="1200" dirty="0" smtClean="0">
                  <a:latin typeface="Times New Roman" panose="02020603050405020304" pitchFamily="18" charset="0"/>
                  <a:cs typeface="Times New Roman" panose="02020603050405020304" pitchFamily="18" charset="0"/>
                </a:rPr>
                <a:t> con </a:t>
              </a:r>
              <a:r>
                <a:rPr lang="en-US" sz="2800" kern="1200" dirty="0" err="1" smtClean="0">
                  <a:latin typeface="Times New Roman" panose="02020603050405020304" pitchFamily="18" charset="0"/>
                  <a:cs typeface="Times New Roman" panose="02020603050405020304" pitchFamily="18" charset="0"/>
                </a:rPr>
                <a:t>khi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bị</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trêu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chọc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vòng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kiềng</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0" name="Chevron 19"/>
            <p:cNvSpPr/>
            <p:nvPr/>
          </p:nvSpPr>
          <p:spPr>
            <a:xfrm>
              <a:off x="7499985" y="2851650"/>
              <a:ext cx="2393156" cy="923758"/>
            </a:xfrm>
            <a:prstGeom prst="chevron">
              <a:avLst>
                <a:gd name="adj" fmla="val 4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Freeform 20"/>
            <p:cNvSpPr/>
            <p:nvPr/>
          </p:nvSpPr>
          <p:spPr>
            <a:xfrm>
              <a:off x="7840345" y="3082590"/>
              <a:ext cx="2318702" cy="923758"/>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9512" tIns="119512" rIns="119512" bIns="119512" numCol="1" spcCol="1270" anchor="ctr" anchorCtr="0">
              <a:noAutofit/>
            </a:bodyPr>
            <a:lstStyle/>
            <a:p>
              <a:pPr lvl="0" algn="ctr" defTabSz="57785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Phần</a:t>
              </a:r>
              <a:r>
                <a:rPr lang="en-US" sz="2800" kern="1200" dirty="0" smtClean="0">
                  <a:latin typeface="Times New Roman" panose="02020603050405020304" pitchFamily="18" charset="0"/>
                  <a:cs typeface="Times New Roman" panose="02020603050405020304" pitchFamily="18" charset="0"/>
                </a:rPr>
                <a:t> 3 (</a:t>
              </a:r>
              <a:r>
                <a:rPr lang="en-US" sz="2800" kern="1200" dirty="0" err="1" smtClean="0">
                  <a:latin typeface="Times New Roman" panose="02020603050405020304" pitchFamily="18" charset="0"/>
                  <a:cs typeface="Times New Roman" panose="02020603050405020304" pitchFamily="18" charset="0"/>
                </a:rPr>
                <a:t>Còn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lại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Gấu</a:t>
              </a:r>
              <a:r>
                <a:rPr lang="en-US" sz="2800" kern="1200" dirty="0" smtClean="0">
                  <a:latin typeface="Times New Roman" panose="02020603050405020304" pitchFamily="18" charset="0"/>
                  <a:cs typeface="Times New Roman" panose="02020603050405020304" pitchFamily="18" charset="0"/>
                </a:rPr>
                <a:t> con </a:t>
              </a:r>
              <a:r>
                <a:rPr lang="en-US" sz="2800" kern="1200" dirty="0" err="1" smtClean="0">
                  <a:latin typeface="Times New Roman" panose="02020603050405020304" pitchFamily="18" charset="0"/>
                  <a:cs typeface="Times New Roman" panose="02020603050405020304" pitchFamily="18" charset="0"/>
                </a:rPr>
                <a:t>sau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nghe</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mẹ</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giải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thích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đã</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tự</a:t>
              </a:r>
              <a:r>
                <a:rPr lang="en-US" sz="2800" kern="1200" dirty="0" smtClean="0">
                  <a:latin typeface="Times New Roman" panose="02020603050405020304" pitchFamily="18" charset="0"/>
                  <a:cs typeface="Times New Roman" panose="02020603050405020304" pitchFamily="18" charset="0"/>
                </a:rPr>
                <a:t> tin </a:t>
              </a:r>
              <a:r>
                <a:rPr lang="en-US" sz="2800" kern="1200" dirty="0" err="1" smtClean="0">
                  <a:latin typeface="Times New Roman" panose="02020603050405020304" pitchFamily="18" charset="0"/>
                  <a:cs typeface="Times New Roman" panose="02020603050405020304" pitchFamily="18" charset="0"/>
                </a:rPr>
                <a:t>vào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vòng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kiềng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mình</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855514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37512" y="1110905"/>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THỰC HÀNH ĐỌC  HIỂU:</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VĂN BẢN: GẤU CON CHÂN VÒNG KIỀNG (A. A U-XA-CHỐP)</a:t>
            </a:r>
            <a:endParaRPr kumimoji="0" lang="en-US" sz="1800" b="1" i="0" u="none" strike="noStrike" kern="1200" cap="none" spc="0" normalizeH="0" baseline="0" noProof="0" dirty="0">
              <a:ln>
                <a:noFill/>
              </a:ln>
              <a:solidFill>
                <a:prstClr val="white"/>
              </a:solidFill>
              <a:effectLst/>
              <a:uLnTx/>
              <a:uFillTx/>
              <a:latin typeface="Segoe Script" panose="030B0504020000000003" pitchFamily="66"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60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4373353" y="907023"/>
            <a:ext cx="3779561" cy="483017"/>
          </a:xfrm>
          <a:prstGeom prst="rect">
            <a:avLst/>
          </a:prstGeom>
        </p:spPr>
        <p:txBody>
          <a:bodyPr wrap="none">
            <a:spAutoFit/>
          </a:bodyPr>
          <a:lstStyle/>
          <a:p>
            <a:pPr marL="0" marR="177165" lvl="0" indent="0" algn="l" defTabSz="914400" rtl="0" eaLnBrk="1" fontAlgn="auto" latinLnBrk="0" hangingPunct="1">
              <a:lnSpc>
                <a:spcPct val="115000"/>
              </a:lnSpc>
              <a:spcBef>
                <a:spcPts val="0"/>
              </a:spcBef>
              <a:spcAft>
                <a:spcPts val="0"/>
              </a:spcAft>
              <a:buClrTx/>
              <a:buSzTx/>
              <a:buFontTx/>
              <a:buNone/>
              <a:tabLst>
                <a:tab pos="57150" algn="l"/>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Hình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thành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thức</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mới</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451767" y="1390040"/>
            <a:ext cx="3921586" cy="548099"/>
          </a:xfrm>
          <a:prstGeom prst="rect">
            <a:avLst/>
          </a:prstGeom>
        </p:spPr>
        <p:txBody>
          <a:bodyPr wrap="none">
            <a:spAutoFit/>
          </a:bodyPr>
          <a:lstStyle/>
          <a:p>
            <a:pPr marR="30480" lvl="1" algn="just">
              <a:lnSpc>
                <a:spcPct val="115000"/>
              </a:lnSpc>
              <a:spcAft>
                <a:spcPts val="1200"/>
              </a:spcAft>
              <a:buClr>
                <a:srgbClr val="FF0000"/>
              </a:buClr>
            </a:pPr>
            <a:r>
              <a:rPr lang="en-US" sz="2800" b="1" dirty="0" smtClean="0">
                <a:solidFill>
                  <a:srgbClr val="0D0D0D"/>
                </a:solidFill>
                <a:latin typeface="Times New Roman" panose="02020603050405020304" pitchFamily="18" charset="0"/>
                <a:ea typeface="Times New Roman" panose="02020603050405020304" pitchFamily="18" charset="0"/>
              </a:rPr>
              <a:t>II. </a:t>
            </a:r>
            <a:r>
              <a:rPr lang="en-US" sz="2800" b="1" dirty="0" err="1" smtClean="0">
                <a:solidFill>
                  <a:srgbClr val="0D0D0D"/>
                </a:solidFill>
                <a:latin typeface="Times New Roman" panose="02020603050405020304" pitchFamily="18" charset="0"/>
                <a:ea typeface="Times New Roman" panose="02020603050405020304" pitchFamily="18" charset="0"/>
              </a:rPr>
              <a:t>Đọc</a:t>
            </a:r>
            <a:r>
              <a:rPr lang="en-US" sz="2800" b="1" dirty="0" smtClean="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hiểu</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văn</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bản</a:t>
            </a:r>
            <a:endParaRPr lang="en-US" sz="2800" dirty="0">
              <a:effectLst/>
              <a:latin typeface="Times New Roman" panose="02020603050405020304" pitchFamily="18" charset="0"/>
              <a:ea typeface="Times New Roman" panose="02020603050405020304" pitchFamily="18" charset="0"/>
            </a:endParaRPr>
          </a:p>
        </p:txBody>
      </p:sp>
      <p:sp>
        <p:nvSpPr>
          <p:cNvPr id="23" name="TextBox 22"/>
          <p:cNvSpPr txBox="1"/>
          <p:nvPr/>
        </p:nvSpPr>
        <p:spPr>
          <a:xfrm>
            <a:off x="4360170" y="1875093"/>
            <a:ext cx="3458960" cy="523220"/>
          </a:xfrm>
          <a:prstGeom prst="rect">
            <a:avLst/>
          </a:prstGeom>
          <a:noFill/>
        </p:spPr>
        <p:txBody>
          <a:bodyPr wrap="none" rtlCol="0">
            <a:spAutoFit/>
          </a:bodyPr>
          <a:lstStyle/>
          <a:p>
            <a:r>
              <a:rPr lang="en-US" sz="2800" b="1" dirty="0" smtClean="0">
                <a:latin typeface="Times New Roman" panose="02020603050405020304" pitchFamily="18" charset="0"/>
                <a:cs typeface="Times New Roman" panose="02020603050405020304" pitchFamily="18" charset="0"/>
              </a:rPr>
              <a:t>PHIẾU HỌC TẬP 01</a:t>
            </a:r>
            <a:endParaRPr lang="en-US" sz="2800" b="1" dirty="0">
              <a:latin typeface="Times New Roman" panose="02020603050405020304" pitchFamily="18" charset="0"/>
              <a:cs typeface="Times New Roman" panose="02020603050405020304" pitchFamily="18" charset="0"/>
            </a:endParaRPr>
          </a:p>
        </p:txBody>
      </p:sp>
      <p:graphicFrame>
        <p:nvGraphicFramePr>
          <p:cNvPr id="24" name="Table 23"/>
          <p:cNvGraphicFramePr>
            <a:graphicFrameLocks noGrp="1"/>
          </p:cNvGraphicFramePr>
          <p:nvPr>
            <p:extLst>
              <p:ext uri="{D42A27DB-BD31-4B8C-83A1-F6EECF244321}">
                <p14:modId xmlns:p14="http://schemas.microsoft.com/office/powerpoint/2010/main" val="3095832294"/>
              </p:ext>
            </p:extLst>
          </p:nvPr>
        </p:nvGraphicFramePr>
        <p:xfrm>
          <a:off x="660398" y="2841417"/>
          <a:ext cx="10836511" cy="3626265"/>
        </p:xfrm>
        <a:graphic>
          <a:graphicData uri="http://schemas.openxmlformats.org/drawingml/2006/table">
            <a:tbl>
              <a:tblPr firstRow="1" firstCol="1" bandRow="1"/>
              <a:tblGrid>
                <a:gridCol w="2677676">
                  <a:extLst>
                    <a:ext uri="{9D8B030D-6E8A-4147-A177-3AD203B41FA5}">
                      <a16:colId xmlns:a16="http://schemas.microsoft.com/office/drawing/2014/main" xmlns="" val="3701998919"/>
                    </a:ext>
                  </a:extLst>
                </a:gridCol>
                <a:gridCol w="3554007">
                  <a:extLst>
                    <a:ext uri="{9D8B030D-6E8A-4147-A177-3AD203B41FA5}">
                      <a16:colId xmlns:a16="http://schemas.microsoft.com/office/drawing/2014/main" xmlns="" val="3626529888"/>
                    </a:ext>
                  </a:extLst>
                </a:gridCol>
                <a:gridCol w="4604828">
                  <a:extLst>
                    <a:ext uri="{9D8B030D-6E8A-4147-A177-3AD203B41FA5}">
                      <a16:colId xmlns:a16="http://schemas.microsoft.com/office/drawing/2014/main" xmlns="" val="1808086903"/>
                    </a:ext>
                  </a:extLst>
                </a:gridCol>
              </a:tblGrid>
              <a:tr h="373166">
                <a:tc gridSpan="2">
                  <a:txBody>
                    <a:bodyPr/>
                    <a:lstStyle/>
                    <a:p>
                      <a:pPr>
                        <a:spcAft>
                          <a:spcPts val="1200"/>
                        </a:spcAft>
                      </a:pP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huống</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gặp</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gỡ</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tc hMerge="1">
                  <a:txBody>
                    <a:bodyPr/>
                    <a:lstStyle/>
                    <a:p>
                      <a:endParaRPr lang="en-US"/>
                    </a:p>
                  </a:txBody>
                  <a:tcPr/>
                </a:tc>
                <a:tc>
                  <a:txBody>
                    <a:bodyPr/>
                    <a:lstStyle/>
                    <a:p>
                      <a:pPr>
                        <a:spcAft>
                          <a:spcPts val="1200"/>
                        </a:spcAft>
                      </a:pPr>
                      <a:r>
                        <a:rPr lang="en-US" sz="2800" b="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456930497"/>
                  </a:ext>
                </a:extLst>
              </a:tr>
              <a:tr h="1492665">
                <a:tc rowSpan="2">
                  <a:txBody>
                    <a:bodyPr/>
                    <a:lstStyle/>
                    <a:p>
                      <a:pPr>
                        <a:spcAft>
                          <a:spcPts val="1200"/>
                        </a:spcAft>
                      </a:pP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loài</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ngoại</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gấu</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con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tc>
                  <a:txBody>
                    <a:bodyPr/>
                    <a:lstStyle/>
                    <a:p>
                      <a:pPr>
                        <a:spcAft>
                          <a:spcPts val="1200"/>
                        </a:spcAft>
                      </a:pP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Sáo</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0CC"/>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p>
                    <a:p>
                      <a:endParaRPr lang="en-US" sz="2800" dirty="0" smtClean="0"/>
                    </a:p>
                    <a:p>
                      <a:endParaRPr lang="en-US" sz="2800" dirty="0" smtClean="0"/>
                    </a:p>
                    <a:p>
                      <a:endParaRPr lang="en-US" sz="2800"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138879594"/>
                  </a:ext>
                </a:extLst>
              </a:tr>
              <a:tr h="1492665">
                <a:tc vMerge="1">
                  <a:txBody>
                    <a:bodyPr/>
                    <a:lstStyle/>
                    <a:p>
                      <a:endParaRPr lang="en-US"/>
                    </a:p>
                  </a:txBody>
                  <a:tcPr/>
                </a:tc>
                <a:tc>
                  <a:txBody>
                    <a:bodyPr/>
                    <a:lstStyle/>
                    <a:p>
                      <a:pPr>
                        <a:spcAft>
                          <a:spcPts val="1200"/>
                        </a:spcAft>
                      </a:pP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Đàn</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thỏ</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5 con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0CC"/>
                    </a:solidFill>
                  </a:tcPr>
                </a:tc>
                <a:tc>
                  <a:txBody>
                    <a:bodyPr/>
                    <a:lstStyle/>
                    <a:p>
                      <a:r>
                        <a:rPr lang="en-US" sz="2800" dirty="0" smtClean="0"/>
                        <a:t>…………………………………………..</a:t>
                      </a:r>
                    </a:p>
                    <a:p>
                      <a:endParaRPr lang="en-US" sz="2800" dirty="0" smtClean="0"/>
                    </a:p>
                    <a:p>
                      <a:endParaRPr lang="en-US" sz="2800"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65944186"/>
                  </a:ext>
                </a:extLst>
              </a:tr>
            </a:tbl>
          </a:graphicData>
        </a:graphic>
      </p:graphicFrame>
      <p:sp>
        <p:nvSpPr>
          <p:cNvPr id="25" name="Left Arrow 24"/>
          <p:cNvSpPr/>
          <p:nvPr/>
        </p:nvSpPr>
        <p:spPr>
          <a:xfrm>
            <a:off x="8386586" y="1522014"/>
            <a:ext cx="3132311" cy="1149322"/>
          </a:xfrm>
          <a:prstGeom prst="left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THẢO LUẬN NHÓM</a:t>
            </a:r>
            <a:endParaRPr lang="en-US" sz="2400" b="1" dirty="0"/>
          </a:p>
        </p:txBody>
      </p:sp>
      <p:sp>
        <p:nvSpPr>
          <p:cNvPr id="26" name="Rectangle 25"/>
          <p:cNvSpPr/>
          <p:nvPr/>
        </p:nvSpPr>
        <p:spPr>
          <a:xfrm>
            <a:off x="651661" y="2362988"/>
            <a:ext cx="11222944" cy="523220"/>
          </a:xfrm>
          <a:prstGeom prst="rect">
            <a:avLst/>
          </a:prstGeom>
        </p:spPr>
        <p:txBody>
          <a:bodyPr wrap="none">
            <a:spAutoFit/>
          </a:bodyPr>
          <a:lstStyle/>
          <a:p>
            <a:pPr>
              <a:spcAft>
                <a:spcPts val="1200"/>
              </a:spcAft>
            </a:pPr>
            <a:r>
              <a:rPr lang="pt-BR" sz="2800" b="1" dirty="0">
                <a:solidFill>
                  <a:srgbClr val="0070C0"/>
                </a:solidFill>
                <a:latin typeface="Times New Roman" panose="02020603050405020304" pitchFamily="18" charset="0"/>
                <a:ea typeface="Times New Roman" panose="02020603050405020304" pitchFamily="18" charset="0"/>
              </a:rPr>
              <a:t>Tìm hiểu cách đối xử của các loài vật khác với </a:t>
            </a:r>
            <a:r>
              <a:rPr lang="vi-VN" sz="2800" b="1" dirty="0">
                <a:solidFill>
                  <a:srgbClr val="0070C0"/>
                </a:solidFill>
                <a:latin typeface="Times New Roman" panose="02020603050405020304" pitchFamily="18" charset="0"/>
                <a:ea typeface="Times New Roman" panose="02020603050405020304" pitchFamily="18" charset="0"/>
              </a:rPr>
              <a:t>gấu con chân vòng kiềng</a:t>
            </a:r>
            <a:r>
              <a:rPr lang="en-US" sz="2800" b="1" dirty="0">
                <a:solidFill>
                  <a:srgbClr val="0070C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9216460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192" t="6156" r="10458" b="6660"/>
          <a:stretch/>
        </p:blipFill>
        <p:spPr>
          <a:xfrm>
            <a:off x="148508" y="1034434"/>
            <a:ext cx="11882285" cy="5786699"/>
          </a:xfrm>
          <a:custGeom>
            <a:avLst/>
            <a:gdLst>
              <a:gd name="connsiteX0" fmla="*/ 0 w 4871881"/>
              <a:gd name="connsiteY0" fmla="*/ 0 h 4871881"/>
              <a:gd name="connsiteX1" fmla="*/ 4871881 w 4871881"/>
              <a:gd name="connsiteY1" fmla="*/ 0 h 4871881"/>
              <a:gd name="connsiteX2" fmla="*/ 4871881 w 4871881"/>
              <a:gd name="connsiteY2" fmla="*/ 4871881 h 4871881"/>
              <a:gd name="connsiteX3" fmla="*/ 0 w 4871881"/>
              <a:gd name="connsiteY3" fmla="*/ 4871881 h 4871881"/>
              <a:gd name="connsiteX4" fmla="*/ 0 w 4871881"/>
              <a:gd name="connsiteY4" fmla="*/ 0 h 4871881"/>
              <a:gd name="connsiteX5" fmla="*/ 2733365 w 4871881"/>
              <a:gd name="connsiteY5" fmla="*/ 417871 h 4871881"/>
              <a:gd name="connsiteX6" fmla="*/ 2512139 w 4871881"/>
              <a:gd name="connsiteY6" fmla="*/ 462116 h 4871881"/>
              <a:gd name="connsiteX7" fmla="*/ 2423649 w 4871881"/>
              <a:gd name="connsiteY7" fmla="*/ 491613 h 4871881"/>
              <a:gd name="connsiteX8" fmla="*/ 2379404 w 4871881"/>
              <a:gd name="connsiteY8" fmla="*/ 506361 h 4871881"/>
              <a:gd name="connsiteX9" fmla="*/ 2172927 w 4871881"/>
              <a:gd name="connsiteY9" fmla="*/ 491613 h 4871881"/>
              <a:gd name="connsiteX10" fmla="*/ 1848462 w 4871881"/>
              <a:gd name="connsiteY10" fmla="*/ 476865 h 4871881"/>
              <a:gd name="connsiteX11" fmla="*/ 1789468 w 4871881"/>
              <a:gd name="connsiteY11" fmla="*/ 462116 h 4871881"/>
              <a:gd name="connsiteX12" fmla="*/ 1597739 w 4871881"/>
              <a:gd name="connsiteY12" fmla="*/ 432619 h 4871881"/>
              <a:gd name="connsiteX13" fmla="*/ 1509249 w 4871881"/>
              <a:gd name="connsiteY13" fmla="*/ 462116 h 4871881"/>
              <a:gd name="connsiteX14" fmla="*/ 1465004 w 4871881"/>
              <a:gd name="connsiteY14" fmla="*/ 476865 h 4871881"/>
              <a:gd name="connsiteX15" fmla="*/ 1420759 w 4871881"/>
              <a:gd name="connsiteY15" fmla="*/ 506361 h 4871881"/>
              <a:gd name="connsiteX16" fmla="*/ 1317520 w 4871881"/>
              <a:gd name="connsiteY16" fmla="*/ 521110 h 4871881"/>
              <a:gd name="connsiteX17" fmla="*/ 1052049 w 4871881"/>
              <a:gd name="connsiteY17" fmla="*/ 535858 h 4871881"/>
              <a:gd name="connsiteX18" fmla="*/ 1022552 w 4871881"/>
              <a:gd name="connsiteY18" fmla="*/ 580103 h 4871881"/>
              <a:gd name="connsiteX19" fmla="*/ 1007804 w 4871881"/>
              <a:gd name="connsiteY19" fmla="*/ 624348 h 4871881"/>
              <a:gd name="connsiteX20" fmla="*/ 963559 w 4871881"/>
              <a:gd name="connsiteY20" fmla="*/ 639097 h 4871881"/>
              <a:gd name="connsiteX21" fmla="*/ 801327 w 4871881"/>
              <a:gd name="connsiteY21" fmla="*/ 653845 h 4871881"/>
              <a:gd name="connsiteX22" fmla="*/ 727585 w 4871881"/>
              <a:gd name="connsiteY22" fmla="*/ 727587 h 4871881"/>
              <a:gd name="connsiteX23" fmla="*/ 683339 w 4871881"/>
              <a:gd name="connsiteY23" fmla="*/ 757084 h 4871881"/>
              <a:gd name="connsiteX24" fmla="*/ 668591 w 4871881"/>
              <a:gd name="connsiteY24" fmla="*/ 801329 h 4871881"/>
              <a:gd name="connsiteX25" fmla="*/ 624346 w 4871881"/>
              <a:gd name="connsiteY25" fmla="*/ 816077 h 4871881"/>
              <a:gd name="connsiteX26" fmla="*/ 580101 w 4871881"/>
              <a:gd name="connsiteY26" fmla="*/ 860323 h 4871881"/>
              <a:gd name="connsiteX27" fmla="*/ 506359 w 4871881"/>
              <a:gd name="connsiteY27" fmla="*/ 845574 h 4871881"/>
              <a:gd name="connsiteX28" fmla="*/ 476862 w 4871881"/>
              <a:gd name="connsiteY28" fmla="*/ 1229032 h 4871881"/>
              <a:gd name="connsiteX29" fmla="*/ 462114 w 4871881"/>
              <a:gd name="connsiteY29" fmla="*/ 1273277 h 4871881"/>
              <a:gd name="connsiteX30" fmla="*/ 447365 w 4871881"/>
              <a:gd name="connsiteY30" fmla="*/ 1641987 h 4871881"/>
              <a:gd name="connsiteX31" fmla="*/ 417868 w 4871881"/>
              <a:gd name="connsiteY31" fmla="*/ 1774723 h 4871881"/>
              <a:gd name="connsiteX32" fmla="*/ 388372 w 4871881"/>
              <a:gd name="connsiteY32" fmla="*/ 1863213 h 4871881"/>
              <a:gd name="connsiteX33" fmla="*/ 403120 w 4871881"/>
              <a:gd name="connsiteY33" fmla="*/ 2202426 h 4871881"/>
              <a:gd name="connsiteX34" fmla="*/ 417868 w 4871881"/>
              <a:gd name="connsiteY34" fmla="*/ 2246671 h 4871881"/>
              <a:gd name="connsiteX35" fmla="*/ 432617 w 4871881"/>
              <a:gd name="connsiteY35" fmla="*/ 3013587 h 4871881"/>
              <a:gd name="connsiteX36" fmla="*/ 462114 w 4871881"/>
              <a:gd name="connsiteY36" fmla="*/ 3102077 h 4871881"/>
              <a:gd name="connsiteX37" fmla="*/ 476862 w 4871881"/>
              <a:gd name="connsiteY37" fmla="*/ 4031226 h 4871881"/>
              <a:gd name="connsiteX38" fmla="*/ 535856 w 4871881"/>
              <a:gd name="connsiteY38" fmla="*/ 4163961 h 4871881"/>
              <a:gd name="connsiteX39" fmla="*/ 580101 w 4871881"/>
              <a:gd name="connsiteY39" fmla="*/ 4193458 h 4871881"/>
              <a:gd name="connsiteX40" fmla="*/ 668591 w 4871881"/>
              <a:gd name="connsiteY40" fmla="*/ 4281948 h 4871881"/>
              <a:gd name="connsiteX41" fmla="*/ 698088 w 4871881"/>
              <a:gd name="connsiteY41" fmla="*/ 4326194 h 4871881"/>
              <a:gd name="connsiteX42" fmla="*/ 786578 w 4871881"/>
              <a:gd name="connsiteY42" fmla="*/ 4355690 h 4871881"/>
              <a:gd name="connsiteX43" fmla="*/ 830823 w 4871881"/>
              <a:gd name="connsiteY43" fmla="*/ 4385187 h 4871881"/>
              <a:gd name="connsiteX44" fmla="*/ 948810 w 4871881"/>
              <a:gd name="connsiteY44" fmla="*/ 4414684 h 4871881"/>
              <a:gd name="connsiteX45" fmla="*/ 993056 w 4871881"/>
              <a:gd name="connsiteY45" fmla="*/ 4429432 h 4871881"/>
              <a:gd name="connsiteX46" fmla="*/ 1435507 w 4871881"/>
              <a:gd name="connsiteY46" fmla="*/ 4414684 h 4871881"/>
              <a:gd name="connsiteX47" fmla="*/ 1582991 w 4871881"/>
              <a:gd name="connsiteY47" fmla="*/ 4385187 h 4871881"/>
              <a:gd name="connsiteX48" fmla="*/ 1627236 w 4871881"/>
              <a:gd name="connsiteY48" fmla="*/ 4355690 h 4871881"/>
              <a:gd name="connsiteX49" fmla="*/ 1715727 w 4871881"/>
              <a:gd name="connsiteY49" fmla="*/ 4370439 h 4871881"/>
              <a:gd name="connsiteX50" fmla="*/ 1818965 w 4871881"/>
              <a:gd name="connsiteY50" fmla="*/ 4385187 h 4871881"/>
              <a:gd name="connsiteX51" fmla="*/ 1966449 w 4871881"/>
              <a:gd name="connsiteY51" fmla="*/ 4414684 h 4871881"/>
              <a:gd name="connsiteX52" fmla="*/ 2231920 w 4871881"/>
              <a:gd name="connsiteY52" fmla="*/ 4429432 h 4871881"/>
              <a:gd name="connsiteX53" fmla="*/ 2320410 w 4871881"/>
              <a:gd name="connsiteY53" fmla="*/ 4444181 h 4871881"/>
              <a:gd name="connsiteX54" fmla="*/ 2512139 w 4871881"/>
              <a:gd name="connsiteY54" fmla="*/ 4429432 h 4871881"/>
              <a:gd name="connsiteX55" fmla="*/ 2733365 w 4871881"/>
              <a:gd name="connsiteY55" fmla="*/ 4414684 h 4871881"/>
              <a:gd name="connsiteX56" fmla="*/ 3500281 w 4871881"/>
              <a:gd name="connsiteY56" fmla="*/ 4414684 h 4871881"/>
              <a:gd name="connsiteX57" fmla="*/ 3544527 w 4871881"/>
              <a:gd name="connsiteY57" fmla="*/ 4399936 h 4871881"/>
              <a:gd name="connsiteX58" fmla="*/ 3795249 w 4871881"/>
              <a:gd name="connsiteY58" fmla="*/ 4370439 h 4871881"/>
              <a:gd name="connsiteX59" fmla="*/ 3868991 w 4871881"/>
              <a:gd name="connsiteY59" fmla="*/ 4267200 h 4871881"/>
              <a:gd name="connsiteX60" fmla="*/ 3898488 w 4871881"/>
              <a:gd name="connsiteY60" fmla="*/ 4222955 h 4871881"/>
              <a:gd name="connsiteX61" fmla="*/ 3957481 w 4871881"/>
              <a:gd name="connsiteY61" fmla="*/ 4104968 h 4871881"/>
              <a:gd name="connsiteX62" fmla="*/ 3986978 w 4871881"/>
              <a:gd name="connsiteY62" fmla="*/ 4060723 h 4871881"/>
              <a:gd name="connsiteX63" fmla="*/ 4090217 w 4871881"/>
              <a:gd name="connsiteY63" fmla="*/ 4031226 h 4871881"/>
              <a:gd name="connsiteX64" fmla="*/ 4119714 w 4871881"/>
              <a:gd name="connsiteY64" fmla="*/ 3898490 h 4871881"/>
              <a:gd name="connsiteX65" fmla="*/ 4149210 w 4871881"/>
              <a:gd name="connsiteY65" fmla="*/ 3765755 h 4871881"/>
              <a:gd name="connsiteX66" fmla="*/ 4178707 w 4871881"/>
              <a:gd name="connsiteY66" fmla="*/ 3559277 h 4871881"/>
              <a:gd name="connsiteX67" fmla="*/ 4208204 w 4871881"/>
              <a:gd name="connsiteY67" fmla="*/ 3515032 h 4871881"/>
              <a:gd name="connsiteX68" fmla="*/ 4222952 w 4871881"/>
              <a:gd name="connsiteY68" fmla="*/ 3441290 h 4871881"/>
              <a:gd name="connsiteX69" fmla="*/ 4252449 w 4871881"/>
              <a:gd name="connsiteY69" fmla="*/ 3397045 h 4871881"/>
              <a:gd name="connsiteX70" fmla="*/ 4237701 w 4871881"/>
              <a:gd name="connsiteY70" fmla="*/ 2748116 h 4871881"/>
              <a:gd name="connsiteX71" fmla="*/ 4222952 w 4871881"/>
              <a:gd name="connsiteY71" fmla="*/ 2423652 h 4871881"/>
              <a:gd name="connsiteX72" fmla="*/ 4208204 w 4871881"/>
              <a:gd name="connsiteY72" fmla="*/ 2379407 h 4871881"/>
              <a:gd name="connsiteX73" fmla="*/ 4178707 w 4871881"/>
              <a:gd name="connsiteY73" fmla="*/ 2276168 h 4871881"/>
              <a:gd name="connsiteX74" fmla="*/ 4178707 w 4871881"/>
              <a:gd name="connsiteY74" fmla="*/ 1789471 h 4871881"/>
              <a:gd name="connsiteX75" fmla="*/ 4193456 w 4871881"/>
              <a:gd name="connsiteY75" fmla="*/ 1745226 h 4871881"/>
              <a:gd name="connsiteX76" fmla="*/ 4252449 w 4871881"/>
              <a:gd name="connsiteY76" fmla="*/ 1627239 h 4871881"/>
              <a:gd name="connsiteX77" fmla="*/ 4237701 w 4871881"/>
              <a:gd name="connsiteY77" fmla="*/ 1509252 h 4871881"/>
              <a:gd name="connsiteX78" fmla="*/ 4222952 w 4871881"/>
              <a:gd name="connsiteY78" fmla="*/ 1125794 h 4871881"/>
              <a:gd name="connsiteX79" fmla="*/ 4193456 w 4871881"/>
              <a:gd name="connsiteY79" fmla="*/ 963561 h 4871881"/>
              <a:gd name="connsiteX80" fmla="*/ 4178707 w 4871881"/>
              <a:gd name="connsiteY80" fmla="*/ 889819 h 4871881"/>
              <a:gd name="connsiteX81" fmla="*/ 4149210 w 4871881"/>
              <a:gd name="connsiteY81" fmla="*/ 786581 h 4871881"/>
              <a:gd name="connsiteX82" fmla="*/ 4045972 w 4871881"/>
              <a:gd name="connsiteY82" fmla="*/ 668594 h 4871881"/>
              <a:gd name="connsiteX83" fmla="*/ 3957481 w 4871881"/>
              <a:gd name="connsiteY83" fmla="*/ 639097 h 4871881"/>
              <a:gd name="connsiteX84" fmla="*/ 3692010 w 4871881"/>
              <a:gd name="connsiteY84" fmla="*/ 609600 h 4871881"/>
              <a:gd name="connsiteX85" fmla="*/ 3613235 w 4871881"/>
              <a:gd name="connsiteY85" fmla="*/ 593930 h 4871881"/>
              <a:gd name="connsiteX86" fmla="*/ 3612250 w 4871881"/>
              <a:gd name="connsiteY86" fmla="*/ 593737 h 4871881"/>
              <a:gd name="connsiteX87" fmla="*/ 3612534 w 4871881"/>
              <a:gd name="connsiteY87" fmla="*/ 593792 h 4871881"/>
              <a:gd name="connsiteX88" fmla="*/ 3559275 w 4871881"/>
              <a:gd name="connsiteY88" fmla="*/ 580103 h 4871881"/>
              <a:gd name="connsiteX89" fmla="*/ 3485533 w 4871881"/>
              <a:gd name="connsiteY89" fmla="*/ 565355 h 4871881"/>
              <a:gd name="connsiteX90" fmla="*/ 3397043 w 4871881"/>
              <a:gd name="connsiteY90" fmla="*/ 535858 h 4871881"/>
              <a:gd name="connsiteX91" fmla="*/ 3352798 w 4871881"/>
              <a:gd name="connsiteY91" fmla="*/ 521110 h 4871881"/>
              <a:gd name="connsiteX92" fmla="*/ 3279056 w 4871881"/>
              <a:gd name="connsiteY92" fmla="*/ 506361 h 4871881"/>
              <a:gd name="connsiteX93" fmla="*/ 2984088 w 4871881"/>
              <a:gd name="connsiteY93" fmla="*/ 476865 h 4871881"/>
              <a:gd name="connsiteX94" fmla="*/ 2821856 w 4871881"/>
              <a:gd name="connsiteY94" fmla="*/ 447368 h 4871881"/>
              <a:gd name="connsiteX95" fmla="*/ 2733365 w 4871881"/>
              <a:gd name="connsiteY95" fmla="*/ 417871 h 487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71881" h="4871881">
                <a:moveTo>
                  <a:pt x="0" y="0"/>
                </a:moveTo>
                <a:lnTo>
                  <a:pt x="4871881" y="0"/>
                </a:lnTo>
                <a:lnTo>
                  <a:pt x="4871881" y="4871881"/>
                </a:lnTo>
                <a:lnTo>
                  <a:pt x="0" y="4871881"/>
                </a:lnTo>
                <a:lnTo>
                  <a:pt x="0" y="0"/>
                </a:lnTo>
                <a:close/>
                <a:moveTo>
                  <a:pt x="2733365" y="417871"/>
                </a:moveTo>
                <a:cubicBezTo>
                  <a:pt x="2569732" y="436052"/>
                  <a:pt x="2642860" y="418542"/>
                  <a:pt x="2512139" y="462116"/>
                </a:cubicBezTo>
                <a:lnTo>
                  <a:pt x="2423649" y="491613"/>
                </a:lnTo>
                <a:lnTo>
                  <a:pt x="2379404" y="506361"/>
                </a:lnTo>
                <a:lnTo>
                  <a:pt x="2172927" y="491613"/>
                </a:lnTo>
                <a:cubicBezTo>
                  <a:pt x="2064827" y="485608"/>
                  <a:pt x="1956410" y="485169"/>
                  <a:pt x="1848462" y="476865"/>
                </a:cubicBezTo>
                <a:cubicBezTo>
                  <a:pt x="1828252" y="475310"/>
                  <a:pt x="1809462" y="465448"/>
                  <a:pt x="1789468" y="462116"/>
                </a:cubicBezTo>
                <a:cubicBezTo>
                  <a:pt x="1468052" y="408546"/>
                  <a:pt x="1823275" y="477728"/>
                  <a:pt x="1597739" y="432619"/>
                </a:cubicBezTo>
                <a:lnTo>
                  <a:pt x="1509249" y="462116"/>
                </a:lnTo>
                <a:cubicBezTo>
                  <a:pt x="1494501" y="467032"/>
                  <a:pt x="1477939" y="468242"/>
                  <a:pt x="1465004" y="476865"/>
                </a:cubicBezTo>
                <a:cubicBezTo>
                  <a:pt x="1450256" y="486697"/>
                  <a:pt x="1437737" y="501268"/>
                  <a:pt x="1420759" y="506361"/>
                </a:cubicBezTo>
                <a:cubicBezTo>
                  <a:pt x="1387463" y="516350"/>
                  <a:pt x="1352172" y="518338"/>
                  <a:pt x="1317520" y="521110"/>
                </a:cubicBezTo>
                <a:cubicBezTo>
                  <a:pt x="1229175" y="528178"/>
                  <a:pt x="1140539" y="530942"/>
                  <a:pt x="1052049" y="535858"/>
                </a:cubicBezTo>
                <a:cubicBezTo>
                  <a:pt x="1042217" y="550606"/>
                  <a:pt x="1030479" y="564249"/>
                  <a:pt x="1022552" y="580103"/>
                </a:cubicBezTo>
                <a:cubicBezTo>
                  <a:pt x="1015600" y="594008"/>
                  <a:pt x="1018797" y="613355"/>
                  <a:pt x="1007804" y="624348"/>
                </a:cubicBezTo>
                <a:cubicBezTo>
                  <a:pt x="996811" y="635341"/>
                  <a:pt x="978949" y="636898"/>
                  <a:pt x="963559" y="639097"/>
                </a:cubicBezTo>
                <a:cubicBezTo>
                  <a:pt x="909804" y="646776"/>
                  <a:pt x="855404" y="648929"/>
                  <a:pt x="801327" y="653845"/>
                </a:cubicBezTo>
                <a:cubicBezTo>
                  <a:pt x="683336" y="732505"/>
                  <a:pt x="825908" y="629264"/>
                  <a:pt x="727585" y="727587"/>
                </a:cubicBezTo>
                <a:cubicBezTo>
                  <a:pt x="715051" y="740121"/>
                  <a:pt x="698088" y="747252"/>
                  <a:pt x="683339" y="757084"/>
                </a:cubicBezTo>
                <a:cubicBezTo>
                  <a:pt x="678423" y="771832"/>
                  <a:pt x="679584" y="790336"/>
                  <a:pt x="668591" y="801329"/>
                </a:cubicBezTo>
                <a:cubicBezTo>
                  <a:pt x="657598" y="812322"/>
                  <a:pt x="637281" y="807454"/>
                  <a:pt x="624346" y="816077"/>
                </a:cubicBezTo>
                <a:cubicBezTo>
                  <a:pt x="606992" y="827647"/>
                  <a:pt x="594849" y="845574"/>
                  <a:pt x="580101" y="860323"/>
                </a:cubicBezTo>
                <a:cubicBezTo>
                  <a:pt x="501538" y="844610"/>
                  <a:pt x="523566" y="784122"/>
                  <a:pt x="506359" y="845574"/>
                </a:cubicBezTo>
                <a:cubicBezTo>
                  <a:pt x="489152" y="907026"/>
                  <a:pt x="509819" y="1097200"/>
                  <a:pt x="476862" y="1229032"/>
                </a:cubicBezTo>
                <a:cubicBezTo>
                  <a:pt x="473092" y="1244114"/>
                  <a:pt x="467030" y="1258529"/>
                  <a:pt x="462114" y="1273277"/>
                </a:cubicBezTo>
                <a:cubicBezTo>
                  <a:pt x="457198" y="1396180"/>
                  <a:pt x="455547" y="1519258"/>
                  <a:pt x="447365" y="1641987"/>
                </a:cubicBezTo>
                <a:cubicBezTo>
                  <a:pt x="446162" y="1660037"/>
                  <a:pt x="424530" y="1752516"/>
                  <a:pt x="417868" y="1774723"/>
                </a:cubicBezTo>
                <a:cubicBezTo>
                  <a:pt x="408934" y="1804504"/>
                  <a:pt x="388372" y="1863213"/>
                  <a:pt x="388372" y="1863213"/>
                </a:cubicBezTo>
                <a:cubicBezTo>
                  <a:pt x="393288" y="1976284"/>
                  <a:pt x="394440" y="2089582"/>
                  <a:pt x="403120" y="2202426"/>
                </a:cubicBezTo>
                <a:cubicBezTo>
                  <a:pt x="404312" y="2217926"/>
                  <a:pt x="417303" y="2231135"/>
                  <a:pt x="417868" y="2246671"/>
                </a:cubicBezTo>
                <a:cubicBezTo>
                  <a:pt x="427160" y="2502188"/>
                  <a:pt x="419409" y="2758242"/>
                  <a:pt x="432617" y="3013587"/>
                </a:cubicBezTo>
                <a:cubicBezTo>
                  <a:pt x="434223" y="3044638"/>
                  <a:pt x="462114" y="3102077"/>
                  <a:pt x="462114" y="3102077"/>
                </a:cubicBezTo>
                <a:cubicBezTo>
                  <a:pt x="467030" y="3411793"/>
                  <a:pt x="463407" y="3721763"/>
                  <a:pt x="476862" y="4031226"/>
                </a:cubicBezTo>
                <a:cubicBezTo>
                  <a:pt x="478190" y="4061761"/>
                  <a:pt x="508367" y="4136472"/>
                  <a:pt x="535856" y="4163961"/>
                </a:cubicBezTo>
                <a:cubicBezTo>
                  <a:pt x="548390" y="4176495"/>
                  <a:pt x="565353" y="4183626"/>
                  <a:pt x="580101" y="4193458"/>
                </a:cubicBezTo>
                <a:cubicBezTo>
                  <a:pt x="649618" y="4297733"/>
                  <a:pt x="558828" y="4172184"/>
                  <a:pt x="668591" y="4281948"/>
                </a:cubicBezTo>
                <a:cubicBezTo>
                  <a:pt x="681125" y="4294482"/>
                  <a:pt x="683057" y="4316799"/>
                  <a:pt x="698088" y="4326194"/>
                </a:cubicBezTo>
                <a:cubicBezTo>
                  <a:pt x="724454" y="4342673"/>
                  <a:pt x="786578" y="4355690"/>
                  <a:pt x="786578" y="4355690"/>
                </a:cubicBezTo>
                <a:cubicBezTo>
                  <a:pt x="801326" y="4365522"/>
                  <a:pt x="814969" y="4377260"/>
                  <a:pt x="830823" y="4385187"/>
                </a:cubicBezTo>
                <a:cubicBezTo>
                  <a:pt x="864539" y="4402045"/>
                  <a:pt x="915147" y="4406269"/>
                  <a:pt x="948810" y="4414684"/>
                </a:cubicBezTo>
                <a:cubicBezTo>
                  <a:pt x="963892" y="4418454"/>
                  <a:pt x="978307" y="4424516"/>
                  <a:pt x="993056" y="4429432"/>
                </a:cubicBezTo>
                <a:cubicBezTo>
                  <a:pt x="1140540" y="4424516"/>
                  <a:pt x="1288157" y="4422649"/>
                  <a:pt x="1435507" y="4414684"/>
                </a:cubicBezTo>
                <a:cubicBezTo>
                  <a:pt x="1465982" y="4413037"/>
                  <a:pt x="1545191" y="4404087"/>
                  <a:pt x="1582991" y="4385187"/>
                </a:cubicBezTo>
                <a:cubicBezTo>
                  <a:pt x="1598845" y="4377260"/>
                  <a:pt x="1612488" y="4365522"/>
                  <a:pt x="1627236" y="4355690"/>
                </a:cubicBezTo>
                <a:lnTo>
                  <a:pt x="1715727" y="4370439"/>
                </a:lnTo>
                <a:cubicBezTo>
                  <a:pt x="1750085" y="4375725"/>
                  <a:pt x="1784764" y="4378969"/>
                  <a:pt x="1818965" y="4385187"/>
                </a:cubicBezTo>
                <a:cubicBezTo>
                  <a:pt x="1905681" y="4400954"/>
                  <a:pt x="1859866" y="4405802"/>
                  <a:pt x="1966449" y="4414684"/>
                </a:cubicBezTo>
                <a:cubicBezTo>
                  <a:pt x="2054770" y="4422044"/>
                  <a:pt x="2143430" y="4424516"/>
                  <a:pt x="2231920" y="4429432"/>
                </a:cubicBezTo>
                <a:cubicBezTo>
                  <a:pt x="2261417" y="4434348"/>
                  <a:pt x="2290506" y="4444181"/>
                  <a:pt x="2320410" y="4444181"/>
                </a:cubicBezTo>
                <a:cubicBezTo>
                  <a:pt x="2384508" y="4444181"/>
                  <a:pt x="2448203" y="4433999"/>
                  <a:pt x="2512139" y="4429432"/>
                </a:cubicBezTo>
                <a:lnTo>
                  <a:pt x="2733365" y="4414684"/>
                </a:lnTo>
                <a:cubicBezTo>
                  <a:pt x="3097623" y="4433855"/>
                  <a:pt x="3055517" y="4439392"/>
                  <a:pt x="3500281" y="4414684"/>
                </a:cubicBezTo>
                <a:cubicBezTo>
                  <a:pt x="3515803" y="4413822"/>
                  <a:pt x="3529283" y="4402985"/>
                  <a:pt x="3544527" y="4399936"/>
                </a:cubicBezTo>
                <a:cubicBezTo>
                  <a:pt x="3609745" y="4386892"/>
                  <a:pt x="3736726" y="4376291"/>
                  <a:pt x="3795249" y="4370439"/>
                </a:cubicBezTo>
                <a:cubicBezTo>
                  <a:pt x="3864764" y="4266167"/>
                  <a:pt x="3777524" y="4395254"/>
                  <a:pt x="3868991" y="4267200"/>
                </a:cubicBezTo>
                <a:cubicBezTo>
                  <a:pt x="3879294" y="4252776"/>
                  <a:pt x="3888656" y="4237703"/>
                  <a:pt x="3898488" y="4222955"/>
                </a:cubicBezTo>
                <a:cubicBezTo>
                  <a:pt x="3921246" y="4109162"/>
                  <a:pt x="3892249" y="4183246"/>
                  <a:pt x="3957481" y="4104968"/>
                </a:cubicBezTo>
                <a:cubicBezTo>
                  <a:pt x="3968829" y="4091351"/>
                  <a:pt x="3973137" y="4071796"/>
                  <a:pt x="3986978" y="4060723"/>
                </a:cubicBezTo>
                <a:cubicBezTo>
                  <a:pt x="3996598" y="4053027"/>
                  <a:pt x="4086359" y="4032190"/>
                  <a:pt x="4090217" y="4031226"/>
                </a:cubicBezTo>
                <a:cubicBezTo>
                  <a:pt x="4123417" y="3931624"/>
                  <a:pt x="4085105" y="4054228"/>
                  <a:pt x="4119714" y="3898490"/>
                </a:cubicBezTo>
                <a:cubicBezTo>
                  <a:pt x="4151522" y="3755353"/>
                  <a:pt x="4117279" y="4005233"/>
                  <a:pt x="4149210" y="3765755"/>
                </a:cubicBezTo>
                <a:cubicBezTo>
                  <a:pt x="4152032" y="3744586"/>
                  <a:pt x="4163503" y="3599821"/>
                  <a:pt x="4178707" y="3559277"/>
                </a:cubicBezTo>
                <a:cubicBezTo>
                  <a:pt x="4184931" y="3542680"/>
                  <a:pt x="4198372" y="3529780"/>
                  <a:pt x="4208204" y="3515032"/>
                </a:cubicBezTo>
                <a:cubicBezTo>
                  <a:pt x="4213120" y="3490451"/>
                  <a:pt x="4214150" y="3464761"/>
                  <a:pt x="4222952" y="3441290"/>
                </a:cubicBezTo>
                <a:cubicBezTo>
                  <a:pt x="4229176" y="3424693"/>
                  <a:pt x="4252072" y="3414766"/>
                  <a:pt x="4252449" y="3397045"/>
                </a:cubicBezTo>
                <a:cubicBezTo>
                  <a:pt x="4257052" y="3180728"/>
                  <a:pt x="4244255" y="2964382"/>
                  <a:pt x="4237701" y="2748116"/>
                </a:cubicBezTo>
                <a:cubicBezTo>
                  <a:pt x="4234422" y="2639899"/>
                  <a:pt x="4231586" y="2531574"/>
                  <a:pt x="4222952" y="2423652"/>
                </a:cubicBezTo>
                <a:cubicBezTo>
                  <a:pt x="4221712" y="2408155"/>
                  <a:pt x="4212475" y="2394355"/>
                  <a:pt x="4208204" y="2379407"/>
                </a:cubicBezTo>
                <a:cubicBezTo>
                  <a:pt x="4171175" y="2249801"/>
                  <a:pt x="4214063" y="2382232"/>
                  <a:pt x="4178707" y="2276168"/>
                </a:cubicBezTo>
                <a:cubicBezTo>
                  <a:pt x="4166874" y="2039502"/>
                  <a:pt x="4152427" y="1999712"/>
                  <a:pt x="4178707" y="1789471"/>
                </a:cubicBezTo>
                <a:cubicBezTo>
                  <a:pt x="4180635" y="1774045"/>
                  <a:pt x="4187023" y="1759379"/>
                  <a:pt x="4193456" y="1745226"/>
                </a:cubicBezTo>
                <a:cubicBezTo>
                  <a:pt x="4211651" y="1705196"/>
                  <a:pt x="4252449" y="1627239"/>
                  <a:pt x="4252449" y="1627239"/>
                </a:cubicBezTo>
                <a:cubicBezTo>
                  <a:pt x="4247533" y="1587910"/>
                  <a:pt x="4240028" y="1548819"/>
                  <a:pt x="4237701" y="1509252"/>
                </a:cubicBezTo>
                <a:cubicBezTo>
                  <a:pt x="4230190" y="1381559"/>
                  <a:pt x="4230690" y="1253474"/>
                  <a:pt x="4222952" y="1125794"/>
                </a:cubicBezTo>
                <a:cubicBezTo>
                  <a:pt x="4217626" y="1037918"/>
                  <a:pt x="4209469" y="1035621"/>
                  <a:pt x="4193456" y="963561"/>
                </a:cubicBezTo>
                <a:cubicBezTo>
                  <a:pt x="4188018" y="939090"/>
                  <a:pt x="4184145" y="914290"/>
                  <a:pt x="4178707" y="889819"/>
                </a:cubicBezTo>
                <a:cubicBezTo>
                  <a:pt x="4175877" y="877085"/>
                  <a:pt x="4158336" y="803008"/>
                  <a:pt x="4149210" y="786581"/>
                </a:cubicBezTo>
                <a:cubicBezTo>
                  <a:pt x="4119792" y="733629"/>
                  <a:pt x="4100011" y="692611"/>
                  <a:pt x="4045972" y="668594"/>
                </a:cubicBezTo>
                <a:cubicBezTo>
                  <a:pt x="4017559" y="655966"/>
                  <a:pt x="3986978" y="648929"/>
                  <a:pt x="3957481" y="639097"/>
                </a:cubicBezTo>
                <a:cubicBezTo>
                  <a:pt x="3843119" y="600976"/>
                  <a:pt x="3928768" y="625383"/>
                  <a:pt x="3692010" y="609600"/>
                </a:cubicBezTo>
                <a:cubicBezTo>
                  <a:pt x="3650309" y="601260"/>
                  <a:pt x="3626169" y="596475"/>
                  <a:pt x="3613235" y="593930"/>
                </a:cubicBezTo>
                <a:lnTo>
                  <a:pt x="3612250" y="593737"/>
                </a:lnTo>
                <a:lnTo>
                  <a:pt x="3612534" y="593792"/>
                </a:lnTo>
                <a:cubicBezTo>
                  <a:pt x="3630583" y="597186"/>
                  <a:pt x="3653002" y="600932"/>
                  <a:pt x="3559275" y="580103"/>
                </a:cubicBezTo>
                <a:cubicBezTo>
                  <a:pt x="3534805" y="574665"/>
                  <a:pt x="3509717" y="571951"/>
                  <a:pt x="3485533" y="565355"/>
                </a:cubicBezTo>
                <a:cubicBezTo>
                  <a:pt x="3455536" y="557174"/>
                  <a:pt x="3426540" y="545690"/>
                  <a:pt x="3397043" y="535858"/>
                </a:cubicBezTo>
                <a:cubicBezTo>
                  <a:pt x="3382295" y="530942"/>
                  <a:pt x="3368042" y="524159"/>
                  <a:pt x="3352798" y="521110"/>
                </a:cubicBezTo>
                <a:cubicBezTo>
                  <a:pt x="3328217" y="516194"/>
                  <a:pt x="3303945" y="509348"/>
                  <a:pt x="3279056" y="506361"/>
                </a:cubicBezTo>
                <a:cubicBezTo>
                  <a:pt x="3180947" y="494588"/>
                  <a:pt x="2984088" y="476865"/>
                  <a:pt x="2984088" y="476865"/>
                </a:cubicBezTo>
                <a:cubicBezTo>
                  <a:pt x="2863000" y="436500"/>
                  <a:pt x="3055317" y="497395"/>
                  <a:pt x="2821856" y="447368"/>
                </a:cubicBezTo>
                <a:cubicBezTo>
                  <a:pt x="2791454" y="440853"/>
                  <a:pt x="2733365" y="417871"/>
                  <a:pt x="2733365" y="417871"/>
                </a:cubicBezTo>
                <a:close/>
              </a:path>
            </a:pathLst>
          </a:custGeom>
        </p:spPr>
      </p:pic>
      <p:pic>
        <p:nvPicPr>
          <p:cNvPr id="7" name="Picture 6"/>
          <p:cNvPicPr>
            <a:picLocks noChangeAspect="1"/>
          </p:cNvPicPr>
          <p:nvPr/>
        </p:nvPicPr>
        <p:blipFill>
          <a:blip r:embed="rId4"/>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THỰC HÀNH ĐỌC  HIỂU:</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VĂN BẢN: GẤU CON CHÂN VÒNG KIỀNG (A. A U-XA-CHỐP)</a:t>
            </a:r>
            <a:endParaRPr kumimoji="0" lang="en-US" sz="1800" b="1" i="0" u="none" strike="noStrike" kern="1200" cap="none" spc="0" normalizeH="0" baseline="0" noProof="0" dirty="0">
              <a:ln>
                <a:noFill/>
              </a:ln>
              <a:solidFill>
                <a:prstClr val="white"/>
              </a:solidFill>
              <a:effectLst/>
              <a:uLnTx/>
              <a:uFillTx/>
              <a:latin typeface="Segoe Script" panose="030B0504020000000003" pitchFamily="66"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7"/>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8"/>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9"/>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60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4373353" y="907023"/>
            <a:ext cx="3779561" cy="483017"/>
          </a:xfrm>
          <a:prstGeom prst="rect">
            <a:avLst/>
          </a:prstGeom>
        </p:spPr>
        <p:txBody>
          <a:bodyPr wrap="none">
            <a:spAutoFit/>
          </a:bodyPr>
          <a:lstStyle/>
          <a:p>
            <a:pPr marL="0" marR="177165" lvl="0" indent="0" algn="l" defTabSz="914400" rtl="0" eaLnBrk="1" fontAlgn="auto" latinLnBrk="0" hangingPunct="1">
              <a:lnSpc>
                <a:spcPct val="115000"/>
              </a:lnSpc>
              <a:spcBef>
                <a:spcPts val="0"/>
              </a:spcBef>
              <a:spcAft>
                <a:spcPts val="0"/>
              </a:spcAft>
              <a:buClrTx/>
              <a:buSzTx/>
              <a:buFontTx/>
              <a:buNone/>
              <a:tabLst>
                <a:tab pos="57150" algn="l"/>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Hình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thành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thức</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mới</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451767" y="1390040"/>
            <a:ext cx="3921586" cy="548099"/>
          </a:xfrm>
          <a:prstGeom prst="rect">
            <a:avLst/>
          </a:prstGeom>
        </p:spPr>
        <p:txBody>
          <a:bodyPr wrap="none">
            <a:spAutoFit/>
          </a:bodyPr>
          <a:lstStyle/>
          <a:p>
            <a:pPr marL="457200" marR="30480" lvl="1" indent="0" algn="just" defTabSz="914400" rtl="0" eaLnBrk="1" fontAlgn="auto" latinLnBrk="0" hangingPunct="1">
              <a:lnSpc>
                <a:spcPct val="115000"/>
              </a:lnSpc>
              <a:spcBef>
                <a:spcPts val="0"/>
              </a:spcBef>
              <a:spcAft>
                <a:spcPts val="1200"/>
              </a:spcAft>
              <a:buClr>
                <a:srgbClr val="FF0000"/>
              </a:buClr>
              <a:buSzTx/>
              <a:buFontTx/>
              <a:buNone/>
              <a:tabLst/>
              <a:defRPr/>
            </a:pP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60400" y="1892762"/>
            <a:ext cx="10086416" cy="523220"/>
          </a:xfrm>
          <a:prstGeom prst="rect">
            <a:avLst/>
          </a:prstGeom>
        </p:spPr>
        <p:txBody>
          <a:bodyPr wrap="none">
            <a:spAutoFit/>
          </a:bodyPr>
          <a:lstStyle/>
          <a:p>
            <a:pPr>
              <a:spcAft>
                <a:spcPts val="1200"/>
              </a:spcAft>
            </a:pPr>
            <a:r>
              <a:rPr lang="en-US" sz="2800" b="1" dirty="0">
                <a:latin typeface="Times New Roman" panose="02020603050405020304" pitchFamily="18" charset="0"/>
                <a:ea typeface="Times New Roman" panose="02020603050405020304" pitchFamily="18" charset="0"/>
              </a:rPr>
              <a:t>1</a:t>
            </a:r>
            <a:r>
              <a:rPr lang="vi-VN" sz="2800" b="1" dirty="0">
                <a:latin typeface="Times New Roman" panose="02020603050405020304" pitchFamily="18" charset="0"/>
                <a:ea typeface="Times New Roman" panose="02020603050405020304" pitchFamily="18" charset="0"/>
              </a:rPr>
              <a:t>. Cách đối xử của các loài vật khác với gấu con chân vòng kiềng</a:t>
            </a:r>
            <a:endParaRPr lang="en-US" sz="2800" dirty="0">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rotWithShape="1">
          <a:blip r:embed="rId11"/>
          <a:srcRect l="50716" t="19601"/>
          <a:stretch/>
        </p:blipFill>
        <p:spPr>
          <a:xfrm>
            <a:off x="4748034" y="3103561"/>
            <a:ext cx="2708632" cy="313213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Rectangle 5"/>
          <p:cNvSpPr/>
          <p:nvPr/>
        </p:nvSpPr>
        <p:spPr>
          <a:xfrm>
            <a:off x="4612681" y="2466454"/>
            <a:ext cx="3300904" cy="523220"/>
          </a:xfrm>
          <a:prstGeom prst="rect">
            <a:avLst/>
          </a:prstGeom>
        </p:spPr>
        <p:txBody>
          <a:bodyPr wrap="none">
            <a:spAutoFit/>
          </a:bodyPr>
          <a:lstStyle/>
          <a:p>
            <a:pPr>
              <a:spcAft>
                <a:spcPts val="1200"/>
              </a:spcAft>
            </a:pPr>
            <a:r>
              <a:rPr lang="vi-VN" sz="2800" b="1" dirty="0">
                <a:solidFill>
                  <a:srgbClr val="0D0D0D"/>
                </a:solidFill>
                <a:latin typeface="Times New Roman" panose="02020603050405020304" pitchFamily="18" charset="0"/>
                <a:ea typeface="Times New Roman" panose="02020603050405020304" pitchFamily="18" charset="0"/>
              </a:rPr>
              <a:t>Tình huống gặp gỡ: </a:t>
            </a:r>
            <a:endParaRPr lang="en-US" sz="2800" dirty="0">
              <a:effectLst/>
              <a:latin typeface="Times New Roman" panose="02020603050405020304" pitchFamily="18" charset="0"/>
              <a:ea typeface="Times New Roman" panose="02020603050405020304" pitchFamily="18" charset="0"/>
            </a:endParaRPr>
          </a:p>
        </p:txBody>
      </p:sp>
      <p:sp>
        <p:nvSpPr>
          <p:cNvPr id="9" name="Flowchart: Manual Input 8"/>
          <p:cNvSpPr/>
          <p:nvPr/>
        </p:nvSpPr>
        <p:spPr>
          <a:xfrm>
            <a:off x="7597314" y="2728064"/>
            <a:ext cx="4090295" cy="1822400"/>
          </a:xfrm>
          <a:prstGeom prst="flowChartManualInput">
            <a:avLst/>
          </a:prstGeom>
          <a:blipFill>
            <a:blip r:embed="rId12"/>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vi-VN" sz="2800" dirty="0">
                <a:solidFill>
                  <a:srgbClr val="0D0D0D"/>
                </a:solidFill>
                <a:latin typeface="Times New Roman" panose="02020603050405020304" pitchFamily="18" charset="0"/>
                <a:ea typeface="Times New Roman" panose="02020603050405020304" pitchFamily="18" charset="0"/>
              </a:rPr>
              <a:t>Đột nhiên bị một quả thông rụng vào đầu, vấp chân ngã.</a:t>
            </a:r>
            <a:endParaRPr lang="en-US" sz="2800" dirty="0">
              <a:effectLst/>
              <a:latin typeface="Times New Roman" panose="02020603050405020304" pitchFamily="18" charset="0"/>
              <a:ea typeface="Times New Roman" panose="02020603050405020304" pitchFamily="18" charset="0"/>
            </a:endParaRPr>
          </a:p>
        </p:txBody>
      </p:sp>
      <p:sp>
        <p:nvSpPr>
          <p:cNvPr id="19" name="Pentagon 18"/>
          <p:cNvSpPr/>
          <p:nvPr/>
        </p:nvSpPr>
        <p:spPr>
          <a:xfrm>
            <a:off x="685800" y="3927783"/>
            <a:ext cx="3921586" cy="1490294"/>
          </a:xfrm>
          <a:prstGeom prst="homePlate">
            <a:avLst>
              <a:gd name="adj" fmla="val 32196"/>
            </a:avLst>
          </a:prstGeom>
          <a:blipFill>
            <a:blip r:embed="rId12"/>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vi-VN" sz="2800" dirty="0">
                <a:solidFill>
                  <a:srgbClr val="0D0D0D"/>
                </a:solidFill>
                <a:latin typeface="Times New Roman" panose="02020603050405020304" pitchFamily="18" charset="0"/>
                <a:ea typeface="Times New Roman" panose="02020603050405020304" pitchFamily="18" charset="0"/>
              </a:rPr>
              <a:t>Gấu con đi dạo trong rừng nhỏ, nhặt những quả thông.</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79914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circle(in)">
                                      <p:cBhvr>
                                        <p:cTn id="17" dur="20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9"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THỰC HÀNH ĐỌC  HIỂU:</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VĂN BẢN: GẤU CON CHÂN VÒNG KIỀNG (A. A U-XA-CHỐP)</a:t>
            </a:r>
            <a:endParaRPr kumimoji="0" lang="en-US" sz="1800" b="1" i="0" u="none" strike="noStrike" kern="1200" cap="none" spc="0" normalizeH="0" baseline="0" noProof="0" dirty="0">
              <a:ln>
                <a:noFill/>
              </a:ln>
              <a:solidFill>
                <a:prstClr val="white"/>
              </a:solidFill>
              <a:effectLst/>
              <a:uLnTx/>
              <a:uFillTx/>
              <a:latin typeface="Segoe Script" panose="030B0504020000000003" pitchFamily="66"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4"/>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5"/>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6"/>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7"/>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60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4468249" y="907023"/>
            <a:ext cx="3268202" cy="517065"/>
          </a:xfrm>
          <a:prstGeom prst="rect">
            <a:avLst/>
          </a:prstGeom>
        </p:spPr>
        <p:txBody>
          <a:bodyPr wrap="none">
            <a:spAutoFit/>
          </a:bodyPr>
          <a:lstStyle/>
          <a:p>
            <a:pPr marL="0" marR="177165" lvl="0" indent="0" algn="l" defTabSz="914400" rtl="0" eaLnBrk="1" fontAlgn="auto" latinLnBrk="0" hangingPunct="1">
              <a:lnSpc>
                <a:spcPct val="115000"/>
              </a:lnSpc>
              <a:spcBef>
                <a:spcPts val="0"/>
              </a:spcBef>
              <a:spcAft>
                <a:spcPts val="0"/>
              </a:spcAft>
              <a:buClrTx/>
              <a:buSzTx/>
              <a:buFontTx/>
              <a:buNone/>
              <a:tabLst>
                <a:tab pos="57150" algn="l"/>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Hình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thành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thức</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7" name="Rectangle 16"/>
          <p:cNvSpPr/>
          <p:nvPr/>
        </p:nvSpPr>
        <p:spPr>
          <a:xfrm>
            <a:off x="3925471" y="2395484"/>
            <a:ext cx="3924472" cy="523220"/>
          </a:xfrm>
          <a:prstGeom prst="rect">
            <a:avLst/>
          </a:prstGeom>
        </p:spPr>
        <p:txBody>
          <a:bodyPr wrap="none">
            <a:spAutoFit/>
          </a:bodyPr>
          <a:lstStyle/>
          <a:p>
            <a:pPr>
              <a:spcAft>
                <a:spcPts val="1200"/>
              </a:spcAft>
            </a:pPr>
            <a:r>
              <a:rPr lang="vi-VN" sz="2800" b="1" dirty="0">
                <a:solidFill>
                  <a:srgbClr val="0D0D0D"/>
                </a:solidFill>
                <a:latin typeface="Times New Roman" panose="02020603050405020304" pitchFamily="18" charset="0"/>
                <a:ea typeface="Times New Roman" panose="02020603050405020304" pitchFamily="18" charset="0"/>
              </a:rPr>
              <a:t>Thái độ của các loài vật:</a:t>
            </a:r>
            <a:endParaRPr lang="en-US" sz="2800" dirty="0">
              <a:effectLst/>
              <a:latin typeface="Times New Roman" panose="02020603050405020304" pitchFamily="18" charset="0"/>
              <a:ea typeface="Times New Roman" panose="02020603050405020304" pitchFamily="18" charset="0"/>
            </a:endParaRPr>
          </a:p>
        </p:txBody>
      </p:sp>
      <p:pic>
        <p:nvPicPr>
          <p:cNvPr id="22" name="Picture 21"/>
          <p:cNvPicPr>
            <a:picLocks noChangeAspect="1"/>
          </p:cNvPicPr>
          <p:nvPr/>
        </p:nvPicPr>
        <p:blipFill>
          <a:blip r:embed="rId9"/>
          <a:srcRect l="51891" t="23759" r="28608" b="50000"/>
          <a:stretch>
            <a:fillRect/>
          </a:stretch>
        </p:blipFill>
        <p:spPr>
          <a:xfrm>
            <a:off x="626468" y="3040230"/>
            <a:ext cx="1190728" cy="1135793"/>
          </a:xfrm>
          <a:custGeom>
            <a:avLst/>
            <a:gdLst>
              <a:gd name="connsiteX0" fmla="*/ 535858 w 1071716"/>
              <a:gd name="connsiteY0" fmla="*/ 0 h 1022272"/>
              <a:gd name="connsiteX1" fmla="*/ 1071716 w 1071716"/>
              <a:gd name="connsiteY1" fmla="*/ 511136 h 1022272"/>
              <a:gd name="connsiteX2" fmla="*/ 535858 w 1071716"/>
              <a:gd name="connsiteY2" fmla="*/ 1022272 h 1022272"/>
              <a:gd name="connsiteX3" fmla="*/ 0 w 1071716"/>
              <a:gd name="connsiteY3" fmla="*/ 511136 h 1022272"/>
              <a:gd name="connsiteX4" fmla="*/ 535858 w 1071716"/>
              <a:gd name="connsiteY4" fmla="*/ 0 h 102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1716" h="1022272">
                <a:moveTo>
                  <a:pt x="535858" y="0"/>
                </a:moveTo>
                <a:cubicBezTo>
                  <a:pt x="831804" y="0"/>
                  <a:pt x="1071716" y="228843"/>
                  <a:pt x="1071716" y="511136"/>
                </a:cubicBezTo>
                <a:cubicBezTo>
                  <a:pt x="1071716" y="793429"/>
                  <a:pt x="831804" y="1022272"/>
                  <a:pt x="535858" y="1022272"/>
                </a:cubicBezTo>
                <a:cubicBezTo>
                  <a:pt x="239912" y="1022272"/>
                  <a:pt x="0" y="793429"/>
                  <a:pt x="0" y="511136"/>
                </a:cubicBezTo>
                <a:cubicBezTo>
                  <a:pt x="0" y="228843"/>
                  <a:pt x="239912" y="0"/>
                  <a:pt x="535858" y="0"/>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3" name="Rectangle 22"/>
          <p:cNvSpPr/>
          <p:nvPr/>
        </p:nvSpPr>
        <p:spPr>
          <a:xfrm>
            <a:off x="1885121" y="2936036"/>
            <a:ext cx="4642396" cy="1384995"/>
          </a:xfrm>
          <a:prstGeom prst="rect">
            <a:avLst/>
          </a:prstGeom>
          <a:ln w="28575"/>
        </p:spPr>
        <p:style>
          <a:lnRef idx="2">
            <a:schemeClr val="accent2"/>
          </a:lnRef>
          <a:fillRef idx="1">
            <a:schemeClr val="lt1"/>
          </a:fillRef>
          <a:effectRef idx="0">
            <a:schemeClr val="accent2"/>
          </a:effectRef>
          <a:fontRef idx="minor">
            <a:schemeClr val="dk1"/>
          </a:fontRef>
        </p:style>
        <p:txBody>
          <a:bodyPr wrap="square">
            <a:spAutoFit/>
          </a:bodyPr>
          <a:lstStyle/>
          <a:p>
            <a:r>
              <a:rPr lang="en-US" sz="2800" dirty="0">
                <a:solidFill>
                  <a:srgbClr val="0D0D0D"/>
                </a:solidFill>
                <a:latin typeface="Times New Roman" panose="02020603050405020304" pitchFamily="18" charset="0"/>
                <a:ea typeface="Times New Roman" panose="02020603050405020304" pitchFamily="18" charset="0"/>
              </a:rPr>
              <a:t>Con </a:t>
            </a:r>
            <a:r>
              <a:rPr lang="en-US" sz="2800" dirty="0" err="1">
                <a:solidFill>
                  <a:srgbClr val="0D0D0D"/>
                </a:solidFill>
                <a:latin typeface="Times New Roman" panose="02020603050405020304" pitchFamily="18" charset="0"/>
                <a:ea typeface="Times New Roman" panose="02020603050405020304" pitchFamily="18" charset="0"/>
              </a:rPr>
              <a:t>sáo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Hét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thật</a:t>
            </a:r>
            <a:r>
              <a:rPr lang="en-US" sz="2800" dirty="0">
                <a:solidFill>
                  <a:srgbClr val="0D0D0D"/>
                </a:solidFill>
                <a:latin typeface="Times New Roman" panose="02020603050405020304" pitchFamily="18" charset="0"/>
                <a:ea typeface="Times New Roman" panose="02020603050405020304" pitchFamily="18" charset="0"/>
              </a:rPr>
              <a:t> to </a:t>
            </a:r>
            <a:r>
              <a:rPr lang="en-US" sz="2800" dirty="0" err="1">
                <a:solidFill>
                  <a:srgbClr val="0D0D0D"/>
                </a:solidFill>
                <a:latin typeface="Times New Roman" panose="02020603050405020304" pitchFamily="18" charset="0"/>
                <a:ea typeface="Times New Roman" panose="02020603050405020304" pitchFamily="18" charset="0"/>
              </a:rPr>
              <a:t>trêu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chọc</a:t>
            </a:r>
            <a:r>
              <a:rPr lang="en-US" sz="2800" dirty="0">
                <a:solidFill>
                  <a:srgbClr val="0D0D0D"/>
                </a:solidFill>
                <a:latin typeface="Times New Roman" panose="02020603050405020304" pitchFamily="18" charset="0"/>
                <a:ea typeface="Times New Roman" panose="02020603050405020304" pitchFamily="18" charset="0"/>
              </a:rPr>
              <a:t>. "Ê </a:t>
            </a:r>
            <a:r>
              <a:rPr lang="en-US" sz="2800" dirty="0" err="1">
                <a:solidFill>
                  <a:srgbClr val="0D0D0D"/>
                </a:solidFill>
                <a:latin typeface="Times New Roman" panose="02020603050405020304" pitchFamily="18" charset="0"/>
                <a:ea typeface="Times New Roman" panose="02020603050405020304" pitchFamily="18" charset="0"/>
              </a:rPr>
              <a:t>gấu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chân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vòng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kiềng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Giẫm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phải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đuôi</a:t>
            </a:r>
            <a:r>
              <a:rPr lang="en-US" sz="2800" dirty="0">
                <a:solidFill>
                  <a:srgbClr val="0D0D0D"/>
                </a:solidFill>
                <a:latin typeface="Times New Roman" panose="02020603050405020304" pitchFamily="18" charset="0"/>
                <a:ea typeface="Times New Roman" panose="02020603050405020304" pitchFamily="18" charset="0"/>
              </a:rPr>
              <a:t> à </a:t>
            </a:r>
            <a:r>
              <a:rPr lang="en-US" sz="2800" dirty="0" err="1">
                <a:solidFill>
                  <a:srgbClr val="0D0D0D"/>
                </a:solidFill>
                <a:latin typeface="Times New Roman" panose="02020603050405020304" pitchFamily="18" charset="0"/>
                <a:ea typeface="Times New Roman" panose="02020603050405020304" pitchFamily="18" charset="0"/>
              </a:rPr>
              <a:t>nhóc</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p>
        </p:txBody>
      </p:sp>
      <p:sp>
        <p:nvSpPr>
          <p:cNvPr id="24" name="Rectangle 23"/>
          <p:cNvSpPr/>
          <p:nvPr/>
        </p:nvSpPr>
        <p:spPr>
          <a:xfrm>
            <a:off x="1885122" y="4478917"/>
            <a:ext cx="4642396" cy="1384995"/>
          </a:xfrm>
          <a:prstGeom prst="rect">
            <a:avLst/>
          </a:prstGeom>
          <a:ln w="28575"/>
        </p:spPr>
        <p:style>
          <a:lnRef idx="2">
            <a:schemeClr val="accent2"/>
          </a:lnRef>
          <a:fillRef idx="1">
            <a:schemeClr val="lt1"/>
          </a:fillRef>
          <a:effectRef idx="0">
            <a:schemeClr val="accent2"/>
          </a:effectRef>
          <a:fontRef idx="minor">
            <a:schemeClr val="dk1"/>
          </a:fontRef>
        </p:style>
        <p:txBody>
          <a:bodyPr wrap="square">
            <a:spAutoFit/>
          </a:bodyPr>
          <a:lstStyle/>
          <a:p>
            <a:pPr>
              <a:spcAft>
                <a:spcPts val="1200"/>
              </a:spcAft>
            </a:pPr>
            <a:r>
              <a:rPr lang="vi-VN" sz="2800" dirty="0">
                <a:solidFill>
                  <a:srgbClr val="0D0D0D"/>
                </a:solidFill>
                <a:latin typeface="Times New Roman" panose="02020603050405020304" pitchFamily="18" charset="0"/>
                <a:ea typeface="Times New Roman" panose="02020603050405020304" pitchFamily="18" charset="0"/>
              </a:rPr>
              <a:t>Cả đàn 5 con thỏ: Núp trong bụi hùa theo, hét thật to "Đến xấu!".</a:t>
            </a:r>
            <a:endParaRPr lang="en-US" sz="2800" dirty="0">
              <a:effectLst/>
              <a:latin typeface="Times New Roman" panose="02020603050405020304" pitchFamily="18" charset="0"/>
              <a:ea typeface="Times New Roman" panose="02020603050405020304" pitchFamily="18" charset="0"/>
            </a:endParaRPr>
          </a:p>
        </p:txBody>
      </p:sp>
      <p:pic>
        <p:nvPicPr>
          <p:cNvPr id="28" name="Picture 27"/>
          <p:cNvPicPr>
            <a:picLocks noChangeAspect="1"/>
          </p:cNvPicPr>
          <p:nvPr/>
        </p:nvPicPr>
        <p:blipFill>
          <a:blip r:embed="rId7"/>
          <a:srcRect l="7092" t="13646" r="61244" b="35126"/>
          <a:stretch>
            <a:fillRect/>
          </a:stretch>
        </p:blipFill>
        <p:spPr>
          <a:xfrm>
            <a:off x="595097" y="4478917"/>
            <a:ext cx="1253469" cy="1140722"/>
          </a:xfrm>
          <a:custGeom>
            <a:avLst/>
            <a:gdLst>
              <a:gd name="connsiteX0" fmla="*/ 1146459 w 2292918"/>
              <a:gd name="connsiteY0" fmla="*/ 0 h 2086676"/>
              <a:gd name="connsiteX1" fmla="*/ 2292918 w 2292918"/>
              <a:gd name="connsiteY1" fmla="*/ 1043338 h 2086676"/>
              <a:gd name="connsiteX2" fmla="*/ 1146459 w 2292918"/>
              <a:gd name="connsiteY2" fmla="*/ 2086676 h 2086676"/>
              <a:gd name="connsiteX3" fmla="*/ 0 w 2292918"/>
              <a:gd name="connsiteY3" fmla="*/ 1043338 h 2086676"/>
              <a:gd name="connsiteX4" fmla="*/ 1146459 w 2292918"/>
              <a:gd name="connsiteY4" fmla="*/ 0 h 2086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918" h="2086676">
                <a:moveTo>
                  <a:pt x="1146459" y="0"/>
                </a:moveTo>
                <a:cubicBezTo>
                  <a:pt x="1779631" y="0"/>
                  <a:pt x="2292918" y="467118"/>
                  <a:pt x="2292918" y="1043338"/>
                </a:cubicBezTo>
                <a:cubicBezTo>
                  <a:pt x="2292918" y="1619558"/>
                  <a:pt x="1779631" y="2086676"/>
                  <a:pt x="1146459" y="2086676"/>
                </a:cubicBezTo>
                <a:cubicBezTo>
                  <a:pt x="513287" y="2086676"/>
                  <a:pt x="0" y="1619558"/>
                  <a:pt x="0" y="1043338"/>
                </a:cubicBezTo>
                <a:cubicBezTo>
                  <a:pt x="0" y="467118"/>
                  <a:pt x="513287" y="0"/>
                  <a:pt x="1146459" y="0"/>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9" name="Right Brace 28"/>
          <p:cNvSpPr/>
          <p:nvPr/>
        </p:nvSpPr>
        <p:spPr>
          <a:xfrm>
            <a:off x="6527517" y="3465871"/>
            <a:ext cx="536960" cy="1828800"/>
          </a:xfrm>
          <a:prstGeom prst="rightBrace">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Rectangle 29"/>
          <p:cNvSpPr/>
          <p:nvPr/>
        </p:nvSpPr>
        <p:spPr>
          <a:xfrm>
            <a:off x="7183490" y="3126979"/>
            <a:ext cx="2284976" cy="2677656"/>
          </a:xfrm>
          <a:prstGeom prst="rect">
            <a:avLst/>
          </a:prstGeom>
          <a:ln w="28575"/>
        </p:spPr>
        <p:style>
          <a:lnRef idx="2">
            <a:schemeClr val="accent2"/>
          </a:lnRef>
          <a:fillRef idx="1">
            <a:schemeClr val="lt1"/>
          </a:fillRef>
          <a:effectRef idx="0">
            <a:schemeClr val="accent2"/>
          </a:effectRef>
          <a:fontRef idx="minor">
            <a:schemeClr val="dk1"/>
          </a:fontRef>
        </p:style>
        <p:txBody>
          <a:bodyPr wrap="square">
            <a:spAutoFit/>
          </a:bodyPr>
          <a:lstStyle/>
          <a:p>
            <a:pPr>
              <a:spcAft>
                <a:spcPts val="1200"/>
              </a:spcAft>
            </a:pPr>
            <a:r>
              <a:rPr lang="vi-VN" sz="2800" dirty="0">
                <a:solidFill>
                  <a:srgbClr val="0D0D0D"/>
                </a:solidFill>
                <a:latin typeface="Times New Roman" panose="02020603050405020304" pitchFamily="18" charset="0"/>
                <a:ea typeface="Times New Roman" panose="02020603050405020304" pitchFamily="18" charset="0"/>
              </a:rPr>
              <a:t>Tất cả: đều chê bai "Gấu con chân vòng kiềng/ Đi dạo trong rừng nhỏ..."</a:t>
            </a:r>
            <a:endParaRPr lang="en-US" sz="2800" dirty="0">
              <a:effectLst/>
              <a:latin typeface="Times New Roman" panose="02020603050405020304" pitchFamily="18" charset="0"/>
              <a:ea typeface="Times New Roman" panose="02020603050405020304" pitchFamily="18" charset="0"/>
            </a:endParaRPr>
          </a:p>
        </p:txBody>
      </p:sp>
      <p:sp>
        <p:nvSpPr>
          <p:cNvPr id="31" name="Rectangle 30"/>
          <p:cNvSpPr/>
          <p:nvPr/>
        </p:nvSpPr>
        <p:spPr>
          <a:xfrm>
            <a:off x="9848920" y="3219312"/>
            <a:ext cx="1805788" cy="2492990"/>
          </a:xfrm>
          <a:prstGeom prst="rect">
            <a:avLst/>
          </a:prstGeom>
          <a:ln w="28575"/>
        </p:spPr>
        <p:style>
          <a:lnRef idx="2">
            <a:schemeClr val="accent2"/>
          </a:lnRef>
          <a:fillRef idx="1">
            <a:schemeClr val="lt1"/>
          </a:fillRef>
          <a:effectRef idx="0">
            <a:schemeClr val="accent2"/>
          </a:effectRef>
          <a:fontRef idx="minor">
            <a:schemeClr val="dk1"/>
          </a:fontRef>
        </p:style>
        <p:txBody>
          <a:bodyPr wrap="square">
            <a:spAutoFit/>
          </a:bodyPr>
          <a:lstStyle/>
          <a:p>
            <a:pPr>
              <a:spcAft>
                <a:spcPts val="1200"/>
              </a:spcAft>
            </a:pPr>
            <a:r>
              <a:rPr lang="vi-VN" sz="2600" dirty="0">
                <a:solidFill>
                  <a:srgbClr val="0D0D0D"/>
                </a:solidFill>
                <a:latin typeface="Times New Roman" panose="02020603050405020304" pitchFamily="18" charset="0"/>
                <a:ea typeface="Times New Roman" panose="02020603050405020304" pitchFamily="18" charset="0"/>
              </a:rPr>
              <a:t>Số lượng động vật chê bai tăng dần: một con sáo → 5 con thỏ. </a:t>
            </a:r>
            <a:endParaRPr lang="en-US" sz="2600" dirty="0">
              <a:effectLst/>
              <a:latin typeface="Times New Roman" panose="02020603050405020304" pitchFamily="18" charset="0"/>
              <a:ea typeface="Times New Roman" panose="02020603050405020304" pitchFamily="18" charset="0"/>
            </a:endParaRPr>
          </a:p>
        </p:txBody>
      </p:sp>
      <p:sp>
        <p:nvSpPr>
          <p:cNvPr id="32" name="Right Arrow 31"/>
          <p:cNvSpPr/>
          <p:nvPr/>
        </p:nvSpPr>
        <p:spPr>
          <a:xfrm>
            <a:off x="9523945" y="3939577"/>
            <a:ext cx="265469" cy="1126207"/>
          </a:xfrm>
          <a:prstGeom prst="rightArrow">
            <a:avLst/>
          </a:prstGeom>
          <a:blipFill>
            <a:blip r:embed="rId10"/>
            <a:tile tx="0" ty="0" sx="100000" sy="100000" flip="none" algn="tl"/>
          </a:bli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117500" y="1256173"/>
            <a:ext cx="3921586" cy="548099"/>
          </a:xfrm>
          <a:prstGeom prst="rect">
            <a:avLst/>
          </a:prstGeom>
        </p:spPr>
        <p:txBody>
          <a:bodyPr wrap="none">
            <a:spAutoFit/>
          </a:bodyPr>
          <a:lstStyle/>
          <a:p>
            <a:pPr marL="457200" marR="30480" lvl="1" indent="0" algn="just" defTabSz="914400" rtl="0" eaLnBrk="1" fontAlgn="auto" latinLnBrk="0" hangingPunct="1">
              <a:lnSpc>
                <a:spcPct val="115000"/>
              </a:lnSpc>
              <a:spcBef>
                <a:spcPts val="0"/>
              </a:spcBef>
              <a:spcAft>
                <a:spcPts val="1200"/>
              </a:spcAft>
              <a:buClr>
                <a:srgbClr val="FF0000"/>
              </a:buClr>
              <a:buSzTx/>
              <a:buFontTx/>
              <a:buNone/>
              <a:tabLst/>
              <a:defRPr/>
            </a:pP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5" name="Rectangle 34"/>
          <p:cNvSpPr/>
          <p:nvPr/>
        </p:nvSpPr>
        <p:spPr>
          <a:xfrm>
            <a:off x="565527" y="1835626"/>
            <a:ext cx="1008641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1</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Cách đối xử của các loài vật khác với gấu con chân vòng kiềng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535884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circle(in)">
                                      <p:cBhvr>
                                        <p:cTn id="12" dur="20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circle(in)">
                                      <p:cBhvr>
                                        <p:cTn id="17" dur="20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circle(in)">
                                      <p:cBhvr>
                                        <p:cTn id="22" dur="20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circle(in)">
                                      <p:cBhvr>
                                        <p:cTn id="27" dur="20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circle(in)">
                                      <p:cBhvr>
                                        <p:cTn id="32" dur="20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circle(in)">
                                      <p:cBhvr>
                                        <p:cTn id="37" dur="20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circle(in)">
                                      <p:cBhvr>
                                        <p:cTn id="42" dur="20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circle(in)">
                                      <p:cBhvr>
                                        <p:cTn id="47"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animBg="1"/>
      <p:bldP spid="24" grpId="0" animBg="1"/>
      <p:bldP spid="29" grpId="0" animBg="1"/>
      <p:bldP spid="30" grpId="0" animBg="1"/>
      <p:bldP spid="31" grpId="0" animBg="1"/>
      <p:bldP spid="32"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THỰC HÀNH ĐỌC  HIỂU:</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VĂN BẢN: GẤU CON CHÂN VÒNG KIỀNG (A. A U-XA-CHỐP)</a:t>
            </a:r>
            <a:endParaRPr kumimoji="0" lang="en-US" sz="1800" b="1" i="0" u="none" strike="noStrike" kern="1200" cap="none" spc="0" normalizeH="0" baseline="0" noProof="0" dirty="0">
              <a:ln>
                <a:noFill/>
              </a:ln>
              <a:solidFill>
                <a:prstClr val="white"/>
              </a:solidFill>
              <a:effectLst/>
              <a:uLnTx/>
              <a:uFillTx/>
              <a:latin typeface="Segoe Script" panose="030B0504020000000003" pitchFamily="66"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4"/>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5"/>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6"/>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7"/>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60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4468249" y="907023"/>
            <a:ext cx="3268202" cy="517065"/>
          </a:xfrm>
          <a:prstGeom prst="rect">
            <a:avLst/>
          </a:prstGeom>
        </p:spPr>
        <p:txBody>
          <a:bodyPr wrap="none">
            <a:spAutoFit/>
          </a:bodyPr>
          <a:lstStyle/>
          <a:p>
            <a:pPr marL="0" marR="177165" lvl="0" indent="0" algn="l" defTabSz="914400" rtl="0" eaLnBrk="1" fontAlgn="auto" latinLnBrk="0" hangingPunct="1">
              <a:lnSpc>
                <a:spcPct val="115000"/>
              </a:lnSpc>
              <a:spcBef>
                <a:spcPts val="0"/>
              </a:spcBef>
              <a:spcAft>
                <a:spcPts val="0"/>
              </a:spcAft>
              <a:buClrTx/>
              <a:buSzTx/>
              <a:buFontTx/>
              <a:buNone/>
              <a:tabLst>
                <a:tab pos="57150" algn="l"/>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Hình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thành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thức</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4" name="Rectangle 33"/>
          <p:cNvSpPr/>
          <p:nvPr/>
        </p:nvSpPr>
        <p:spPr>
          <a:xfrm>
            <a:off x="117500" y="1256173"/>
            <a:ext cx="3921586" cy="548099"/>
          </a:xfrm>
          <a:prstGeom prst="rect">
            <a:avLst/>
          </a:prstGeom>
        </p:spPr>
        <p:txBody>
          <a:bodyPr wrap="none">
            <a:spAutoFit/>
          </a:bodyPr>
          <a:lstStyle/>
          <a:p>
            <a:pPr marL="457200" marR="30480" lvl="1" indent="0" algn="just" defTabSz="914400" rtl="0" eaLnBrk="1" fontAlgn="auto" latinLnBrk="0" hangingPunct="1">
              <a:lnSpc>
                <a:spcPct val="115000"/>
              </a:lnSpc>
              <a:spcBef>
                <a:spcPts val="0"/>
              </a:spcBef>
              <a:spcAft>
                <a:spcPts val="1200"/>
              </a:spcAft>
              <a:buClr>
                <a:srgbClr val="FF0000"/>
              </a:buClr>
              <a:buSzTx/>
              <a:buFontTx/>
              <a:buNone/>
              <a:tabLst/>
              <a:defRPr/>
            </a:pP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5" name="Rectangle 34"/>
          <p:cNvSpPr/>
          <p:nvPr/>
        </p:nvSpPr>
        <p:spPr>
          <a:xfrm>
            <a:off x="565527" y="1835626"/>
            <a:ext cx="1008641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1</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Cách đối xử của các loài vật khác với gấu con chân vòng kiềng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797964" y="2358846"/>
            <a:ext cx="2013693" cy="523220"/>
          </a:xfrm>
          <a:prstGeom prst="rect">
            <a:avLst/>
          </a:prstGeom>
        </p:spPr>
        <p:txBody>
          <a:bodyPr wrap="none">
            <a:spAutoFit/>
          </a:bodyPr>
          <a:lstStyle/>
          <a:p>
            <a:pPr lvl="0">
              <a:spcAft>
                <a:spcPts val="1200"/>
              </a:spcAft>
              <a:buSzPts val="1400"/>
            </a:pPr>
            <a:r>
              <a:rPr lang="en-US" sz="2800" b="1" dirty="0" err="1">
                <a:solidFill>
                  <a:srgbClr val="0D0D0D"/>
                </a:solidFill>
                <a:latin typeface="Times New Roman" panose="02020603050405020304" pitchFamily="18" charset="0"/>
                <a:ea typeface="Times New Roman" panose="02020603050405020304" pitchFamily="18" charset="0"/>
              </a:rPr>
              <a:t>Nghệ</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thuật</a:t>
            </a:r>
            <a:r>
              <a:rPr lang="en-US" sz="2800" b="1" dirty="0">
                <a:solidFill>
                  <a:srgbClr val="0D0D0D"/>
                </a:solidFill>
                <a:latin typeface="Times New Roman" panose="02020603050405020304" pitchFamily="18" charset="0"/>
                <a:ea typeface="Times New Roman" panose="02020603050405020304" pitchFamily="18" charset="0"/>
              </a:rPr>
              <a:t>:</a:t>
            </a:r>
            <a:endParaRPr lang="en-US" sz="2800" b="1" dirty="0">
              <a:effectLst/>
              <a:latin typeface="Times New Roman" panose="02020603050405020304" pitchFamily="18" charset="0"/>
              <a:ea typeface="Times New Roman" panose="02020603050405020304" pitchFamily="18" charset="0"/>
            </a:endParaRPr>
          </a:p>
        </p:txBody>
      </p:sp>
      <p:sp>
        <p:nvSpPr>
          <p:cNvPr id="4" name="Rectangle 3"/>
          <p:cNvSpPr/>
          <p:nvPr/>
        </p:nvSpPr>
        <p:spPr>
          <a:xfrm>
            <a:off x="1612491" y="2882066"/>
            <a:ext cx="4365522" cy="3209649"/>
          </a:xfrm>
          <a:custGeom>
            <a:avLst/>
            <a:gdLst>
              <a:gd name="connsiteX0" fmla="*/ 0 w 3200400"/>
              <a:gd name="connsiteY0" fmla="*/ 0 h 3089174"/>
              <a:gd name="connsiteX1" fmla="*/ 3200400 w 3200400"/>
              <a:gd name="connsiteY1" fmla="*/ 0 h 3089174"/>
              <a:gd name="connsiteX2" fmla="*/ 3200400 w 3200400"/>
              <a:gd name="connsiteY2" fmla="*/ 3089174 h 3089174"/>
              <a:gd name="connsiteX3" fmla="*/ 0 w 3200400"/>
              <a:gd name="connsiteY3" fmla="*/ 3089174 h 3089174"/>
              <a:gd name="connsiteX4" fmla="*/ 0 w 3200400"/>
              <a:gd name="connsiteY4" fmla="*/ 0 h 3089174"/>
              <a:gd name="connsiteX0" fmla="*/ 412955 w 3613355"/>
              <a:gd name="connsiteY0" fmla="*/ 0 h 3089174"/>
              <a:gd name="connsiteX1" fmla="*/ 3613355 w 3613355"/>
              <a:gd name="connsiteY1" fmla="*/ 0 h 3089174"/>
              <a:gd name="connsiteX2" fmla="*/ 3613355 w 3613355"/>
              <a:gd name="connsiteY2" fmla="*/ 3089174 h 3089174"/>
              <a:gd name="connsiteX3" fmla="*/ 0 w 3613355"/>
              <a:gd name="connsiteY3" fmla="*/ 3015432 h 3089174"/>
              <a:gd name="connsiteX4" fmla="*/ 412955 w 3613355"/>
              <a:gd name="connsiteY4" fmla="*/ 0 h 3089174"/>
              <a:gd name="connsiteX0" fmla="*/ 412955 w 3613355"/>
              <a:gd name="connsiteY0" fmla="*/ 0 h 3089174"/>
              <a:gd name="connsiteX1" fmla="*/ 3613355 w 3613355"/>
              <a:gd name="connsiteY1" fmla="*/ 0 h 3089174"/>
              <a:gd name="connsiteX2" fmla="*/ 3613355 w 3613355"/>
              <a:gd name="connsiteY2" fmla="*/ 3089174 h 3089174"/>
              <a:gd name="connsiteX3" fmla="*/ 0 w 3613355"/>
              <a:gd name="connsiteY3" fmla="*/ 3015432 h 3089174"/>
              <a:gd name="connsiteX4" fmla="*/ 412955 w 3613355"/>
              <a:gd name="connsiteY4" fmla="*/ 0 h 3089174"/>
              <a:gd name="connsiteX0" fmla="*/ 162232 w 3613355"/>
              <a:gd name="connsiteY0" fmla="*/ 206477 h 3089174"/>
              <a:gd name="connsiteX1" fmla="*/ 3613355 w 3613355"/>
              <a:gd name="connsiteY1" fmla="*/ 0 h 3089174"/>
              <a:gd name="connsiteX2" fmla="*/ 3613355 w 3613355"/>
              <a:gd name="connsiteY2" fmla="*/ 3089174 h 3089174"/>
              <a:gd name="connsiteX3" fmla="*/ 0 w 3613355"/>
              <a:gd name="connsiteY3" fmla="*/ 3015432 h 3089174"/>
              <a:gd name="connsiteX4" fmla="*/ 162232 w 3613355"/>
              <a:gd name="connsiteY4" fmla="*/ 206477 h 3089174"/>
              <a:gd name="connsiteX0" fmla="*/ 162232 w 3701846"/>
              <a:gd name="connsiteY0" fmla="*/ 0 h 2882697"/>
              <a:gd name="connsiteX1" fmla="*/ 3701846 w 3701846"/>
              <a:gd name="connsiteY1" fmla="*/ 103239 h 2882697"/>
              <a:gd name="connsiteX2" fmla="*/ 3613355 w 3701846"/>
              <a:gd name="connsiteY2" fmla="*/ 2882697 h 2882697"/>
              <a:gd name="connsiteX3" fmla="*/ 0 w 3701846"/>
              <a:gd name="connsiteY3" fmla="*/ 2808955 h 2882697"/>
              <a:gd name="connsiteX4" fmla="*/ 162232 w 3701846"/>
              <a:gd name="connsiteY4" fmla="*/ 0 h 2882697"/>
              <a:gd name="connsiteX0" fmla="*/ 162232 w 3701846"/>
              <a:gd name="connsiteY0" fmla="*/ 136396 h 3019093"/>
              <a:gd name="connsiteX1" fmla="*/ 3701846 w 3701846"/>
              <a:gd name="connsiteY1" fmla="*/ 239635 h 3019093"/>
              <a:gd name="connsiteX2" fmla="*/ 3613355 w 3701846"/>
              <a:gd name="connsiteY2" fmla="*/ 3019093 h 3019093"/>
              <a:gd name="connsiteX3" fmla="*/ 0 w 3701846"/>
              <a:gd name="connsiteY3" fmla="*/ 2945351 h 3019093"/>
              <a:gd name="connsiteX4" fmla="*/ 162232 w 3701846"/>
              <a:gd name="connsiteY4" fmla="*/ 136396 h 3019093"/>
              <a:gd name="connsiteX0" fmla="*/ 162232 w 3786248"/>
              <a:gd name="connsiteY0" fmla="*/ 136396 h 3019093"/>
              <a:gd name="connsiteX1" fmla="*/ 3701846 w 3786248"/>
              <a:gd name="connsiteY1" fmla="*/ 239635 h 3019093"/>
              <a:gd name="connsiteX2" fmla="*/ 3613355 w 3786248"/>
              <a:gd name="connsiteY2" fmla="*/ 3019093 h 3019093"/>
              <a:gd name="connsiteX3" fmla="*/ 0 w 3786248"/>
              <a:gd name="connsiteY3" fmla="*/ 2945351 h 3019093"/>
              <a:gd name="connsiteX4" fmla="*/ 162232 w 3786248"/>
              <a:gd name="connsiteY4" fmla="*/ 136396 h 3019093"/>
              <a:gd name="connsiteX0" fmla="*/ 162232 w 3786248"/>
              <a:gd name="connsiteY0" fmla="*/ 136396 h 3343763"/>
              <a:gd name="connsiteX1" fmla="*/ 3701846 w 3786248"/>
              <a:gd name="connsiteY1" fmla="*/ 239635 h 3343763"/>
              <a:gd name="connsiteX2" fmla="*/ 3613355 w 3786248"/>
              <a:gd name="connsiteY2" fmla="*/ 3019093 h 3343763"/>
              <a:gd name="connsiteX3" fmla="*/ 2020529 w 3786248"/>
              <a:gd name="connsiteY3" fmla="*/ 3343557 h 3343763"/>
              <a:gd name="connsiteX4" fmla="*/ 0 w 3786248"/>
              <a:gd name="connsiteY4" fmla="*/ 2945351 h 3343763"/>
              <a:gd name="connsiteX5" fmla="*/ 162232 w 3786248"/>
              <a:gd name="connsiteY5" fmla="*/ 136396 h 3343763"/>
              <a:gd name="connsiteX0" fmla="*/ 162232 w 3786248"/>
              <a:gd name="connsiteY0" fmla="*/ 136396 h 3108214"/>
              <a:gd name="connsiteX1" fmla="*/ 3701846 w 3786248"/>
              <a:gd name="connsiteY1" fmla="*/ 239635 h 3108214"/>
              <a:gd name="connsiteX2" fmla="*/ 3613355 w 3786248"/>
              <a:gd name="connsiteY2" fmla="*/ 3019093 h 3108214"/>
              <a:gd name="connsiteX3" fmla="*/ 1976284 w 3786248"/>
              <a:gd name="connsiteY3" fmla="*/ 3107582 h 3108214"/>
              <a:gd name="connsiteX4" fmla="*/ 0 w 3786248"/>
              <a:gd name="connsiteY4" fmla="*/ 2945351 h 3108214"/>
              <a:gd name="connsiteX5" fmla="*/ 162232 w 3786248"/>
              <a:gd name="connsiteY5" fmla="*/ 136396 h 310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86248" h="3108214">
                <a:moveTo>
                  <a:pt x="162232" y="136396"/>
                </a:moveTo>
                <a:cubicBezTo>
                  <a:pt x="1342103" y="170809"/>
                  <a:pt x="2507227" y="-251978"/>
                  <a:pt x="3701846" y="239635"/>
                </a:cubicBezTo>
                <a:cubicBezTo>
                  <a:pt x="3923072" y="1195618"/>
                  <a:pt x="3642852" y="2092607"/>
                  <a:pt x="3613355" y="3019093"/>
                </a:cubicBezTo>
                <a:cubicBezTo>
                  <a:pt x="3067665" y="3009261"/>
                  <a:pt x="2521974" y="3117414"/>
                  <a:pt x="1976284" y="3107582"/>
                </a:cubicBezTo>
                <a:lnTo>
                  <a:pt x="0" y="2945351"/>
                </a:lnTo>
                <a:cubicBezTo>
                  <a:pt x="521110" y="1925459"/>
                  <a:pt x="24580" y="1141540"/>
                  <a:pt x="162232" y="136396"/>
                </a:cubicBezTo>
                <a:close/>
              </a:path>
            </a:pathLst>
          </a:custGeom>
          <a:blipFill>
            <a:blip r:embed="rId9"/>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dirty="0" smtClean="0">
                <a:solidFill>
                  <a:srgbClr val="0D0D0D"/>
                </a:solidFill>
                <a:latin typeface="Times New Roman" panose="02020603050405020304" pitchFamily="18" charset="0"/>
                <a:ea typeface="Times New Roman" panose="02020603050405020304" pitchFamily="18" charset="0"/>
              </a:rPr>
              <a:t>   </a:t>
            </a:r>
            <a:r>
              <a:rPr lang="vi-VN" sz="2800" dirty="0" smtClean="0">
                <a:solidFill>
                  <a:srgbClr val="0D0D0D"/>
                </a:solidFill>
                <a:latin typeface="Times New Roman" panose="02020603050405020304" pitchFamily="18" charset="0"/>
                <a:ea typeface="Times New Roman" panose="02020603050405020304" pitchFamily="18" charset="0"/>
              </a:rPr>
              <a:t>Điệp </a:t>
            </a:r>
            <a:r>
              <a:rPr lang="vi-VN" sz="2800" dirty="0">
                <a:solidFill>
                  <a:srgbClr val="0D0D0D"/>
                </a:solidFill>
                <a:latin typeface="Times New Roman" panose="02020603050405020304" pitchFamily="18" charset="0"/>
                <a:ea typeface="Times New Roman" panose="02020603050405020304" pitchFamily="18" charset="0"/>
              </a:rPr>
              <a:t>ngữ: "</a:t>
            </a:r>
            <a:r>
              <a:rPr lang="vi-VN" sz="2800" i="1" dirty="0">
                <a:solidFill>
                  <a:srgbClr val="0D0D0D"/>
                </a:solidFill>
                <a:latin typeface="Times New Roman" panose="02020603050405020304" pitchFamily="18" charset="0"/>
                <a:ea typeface="Times New Roman" panose="02020603050405020304" pitchFamily="18" charset="0"/>
              </a:rPr>
              <a:t>Gấu con chân vòng </a:t>
            </a:r>
            <a:r>
              <a:rPr lang="en-US" sz="2800" i="1" dirty="0" smtClean="0">
                <a:solidFill>
                  <a:srgbClr val="0D0D0D"/>
                </a:solidFill>
                <a:latin typeface="Times New Roman" panose="02020603050405020304" pitchFamily="18" charset="0"/>
                <a:ea typeface="Times New Roman" panose="02020603050405020304" pitchFamily="18" charset="0"/>
              </a:rPr>
              <a:t>   </a:t>
            </a:r>
            <a:r>
              <a:rPr lang="vi-VN" sz="2800" i="1" dirty="0" smtClean="0">
                <a:solidFill>
                  <a:srgbClr val="0D0D0D"/>
                </a:solidFill>
                <a:latin typeface="Times New Roman" panose="02020603050405020304" pitchFamily="18" charset="0"/>
                <a:ea typeface="Times New Roman" panose="02020603050405020304" pitchFamily="18" charset="0"/>
              </a:rPr>
              <a:t>kiềng</a:t>
            </a:r>
            <a:r>
              <a:rPr lang="vi-VN" sz="2800" dirty="0">
                <a:solidFill>
                  <a:srgbClr val="0D0D0D"/>
                </a:solidFill>
                <a:latin typeface="Times New Roman" panose="02020603050405020304" pitchFamily="18" charset="0"/>
                <a:ea typeface="Times New Roman" panose="02020603050405020304" pitchFamily="18" charset="0"/>
              </a:rPr>
              <a:t>" nhấn mạnh đặc điểm của gấu con là có đôi chân vòng kiềng.</a:t>
            </a:r>
            <a:endParaRPr lang="en-US" sz="2800" dirty="0">
              <a:effectLst/>
              <a:latin typeface="Times New Roman" panose="02020603050405020304" pitchFamily="18" charset="0"/>
              <a:ea typeface="Times New Roman" panose="02020603050405020304" pitchFamily="18" charset="0"/>
            </a:endParaRPr>
          </a:p>
        </p:txBody>
      </p:sp>
      <p:sp>
        <p:nvSpPr>
          <p:cNvPr id="25" name="Rectangle 3"/>
          <p:cNvSpPr/>
          <p:nvPr/>
        </p:nvSpPr>
        <p:spPr>
          <a:xfrm>
            <a:off x="6199239" y="2924451"/>
            <a:ext cx="4380270" cy="3209649"/>
          </a:xfrm>
          <a:custGeom>
            <a:avLst/>
            <a:gdLst>
              <a:gd name="connsiteX0" fmla="*/ 0 w 3200400"/>
              <a:gd name="connsiteY0" fmla="*/ 0 h 3089174"/>
              <a:gd name="connsiteX1" fmla="*/ 3200400 w 3200400"/>
              <a:gd name="connsiteY1" fmla="*/ 0 h 3089174"/>
              <a:gd name="connsiteX2" fmla="*/ 3200400 w 3200400"/>
              <a:gd name="connsiteY2" fmla="*/ 3089174 h 3089174"/>
              <a:gd name="connsiteX3" fmla="*/ 0 w 3200400"/>
              <a:gd name="connsiteY3" fmla="*/ 3089174 h 3089174"/>
              <a:gd name="connsiteX4" fmla="*/ 0 w 3200400"/>
              <a:gd name="connsiteY4" fmla="*/ 0 h 3089174"/>
              <a:gd name="connsiteX0" fmla="*/ 412955 w 3613355"/>
              <a:gd name="connsiteY0" fmla="*/ 0 h 3089174"/>
              <a:gd name="connsiteX1" fmla="*/ 3613355 w 3613355"/>
              <a:gd name="connsiteY1" fmla="*/ 0 h 3089174"/>
              <a:gd name="connsiteX2" fmla="*/ 3613355 w 3613355"/>
              <a:gd name="connsiteY2" fmla="*/ 3089174 h 3089174"/>
              <a:gd name="connsiteX3" fmla="*/ 0 w 3613355"/>
              <a:gd name="connsiteY3" fmla="*/ 3015432 h 3089174"/>
              <a:gd name="connsiteX4" fmla="*/ 412955 w 3613355"/>
              <a:gd name="connsiteY4" fmla="*/ 0 h 3089174"/>
              <a:gd name="connsiteX0" fmla="*/ 412955 w 3613355"/>
              <a:gd name="connsiteY0" fmla="*/ 0 h 3089174"/>
              <a:gd name="connsiteX1" fmla="*/ 3613355 w 3613355"/>
              <a:gd name="connsiteY1" fmla="*/ 0 h 3089174"/>
              <a:gd name="connsiteX2" fmla="*/ 3613355 w 3613355"/>
              <a:gd name="connsiteY2" fmla="*/ 3089174 h 3089174"/>
              <a:gd name="connsiteX3" fmla="*/ 0 w 3613355"/>
              <a:gd name="connsiteY3" fmla="*/ 3015432 h 3089174"/>
              <a:gd name="connsiteX4" fmla="*/ 412955 w 3613355"/>
              <a:gd name="connsiteY4" fmla="*/ 0 h 3089174"/>
              <a:gd name="connsiteX0" fmla="*/ 162232 w 3613355"/>
              <a:gd name="connsiteY0" fmla="*/ 206477 h 3089174"/>
              <a:gd name="connsiteX1" fmla="*/ 3613355 w 3613355"/>
              <a:gd name="connsiteY1" fmla="*/ 0 h 3089174"/>
              <a:gd name="connsiteX2" fmla="*/ 3613355 w 3613355"/>
              <a:gd name="connsiteY2" fmla="*/ 3089174 h 3089174"/>
              <a:gd name="connsiteX3" fmla="*/ 0 w 3613355"/>
              <a:gd name="connsiteY3" fmla="*/ 3015432 h 3089174"/>
              <a:gd name="connsiteX4" fmla="*/ 162232 w 3613355"/>
              <a:gd name="connsiteY4" fmla="*/ 206477 h 3089174"/>
              <a:gd name="connsiteX0" fmla="*/ 162232 w 3701846"/>
              <a:gd name="connsiteY0" fmla="*/ 0 h 2882697"/>
              <a:gd name="connsiteX1" fmla="*/ 3701846 w 3701846"/>
              <a:gd name="connsiteY1" fmla="*/ 103239 h 2882697"/>
              <a:gd name="connsiteX2" fmla="*/ 3613355 w 3701846"/>
              <a:gd name="connsiteY2" fmla="*/ 2882697 h 2882697"/>
              <a:gd name="connsiteX3" fmla="*/ 0 w 3701846"/>
              <a:gd name="connsiteY3" fmla="*/ 2808955 h 2882697"/>
              <a:gd name="connsiteX4" fmla="*/ 162232 w 3701846"/>
              <a:gd name="connsiteY4" fmla="*/ 0 h 2882697"/>
              <a:gd name="connsiteX0" fmla="*/ 162232 w 3701846"/>
              <a:gd name="connsiteY0" fmla="*/ 136396 h 3019093"/>
              <a:gd name="connsiteX1" fmla="*/ 3701846 w 3701846"/>
              <a:gd name="connsiteY1" fmla="*/ 239635 h 3019093"/>
              <a:gd name="connsiteX2" fmla="*/ 3613355 w 3701846"/>
              <a:gd name="connsiteY2" fmla="*/ 3019093 h 3019093"/>
              <a:gd name="connsiteX3" fmla="*/ 0 w 3701846"/>
              <a:gd name="connsiteY3" fmla="*/ 2945351 h 3019093"/>
              <a:gd name="connsiteX4" fmla="*/ 162232 w 3701846"/>
              <a:gd name="connsiteY4" fmla="*/ 136396 h 3019093"/>
              <a:gd name="connsiteX0" fmla="*/ 162232 w 3786248"/>
              <a:gd name="connsiteY0" fmla="*/ 136396 h 3019093"/>
              <a:gd name="connsiteX1" fmla="*/ 3701846 w 3786248"/>
              <a:gd name="connsiteY1" fmla="*/ 239635 h 3019093"/>
              <a:gd name="connsiteX2" fmla="*/ 3613355 w 3786248"/>
              <a:gd name="connsiteY2" fmla="*/ 3019093 h 3019093"/>
              <a:gd name="connsiteX3" fmla="*/ 0 w 3786248"/>
              <a:gd name="connsiteY3" fmla="*/ 2945351 h 3019093"/>
              <a:gd name="connsiteX4" fmla="*/ 162232 w 3786248"/>
              <a:gd name="connsiteY4" fmla="*/ 136396 h 3019093"/>
              <a:gd name="connsiteX0" fmla="*/ 162232 w 3786248"/>
              <a:gd name="connsiteY0" fmla="*/ 136396 h 3343763"/>
              <a:gd name="connsiteX1" fmla="*/ 3701846 w 3786248"/>
              <a:gd name="connsiteY1" fmla="*/ 239635 h 3343763"/>
              <a:gd name="connsiteX2" fmla="*/ 3613355 w 3786248"/>
              <a:gd name="connsiteY2" fmla="*/ 3019093 h 3343763"/>
              <a:gd name="connsiteX3" fmla="*/ 2020529 w 3786248"/>
              <a:gd name="connsiteY3" fmla="*/ 3343557 h 3343763"/>
              <a:gd name="connsiteX4" fmla="*/ 0 w 3786248"/>
              <a:gd name="connsiteY4" fmla="*/ 2945351 h 3343763"/>
              <a:gd name="connsiteX5" fmla="*/ 162232 w 3786248"/>
              <a:gd name="connsiteY5" fmla="*/ 136396 h 3343763"/>
              <a:gd name="connsiteX0" fmla="*/ 162232 w 3786248"/>
              <a:gd name="connsiteY0" fmla="*/ 136396 h 3108214"/>
              <a:gd name="connsiteX1" fmla="*/ 3701846 w 3786248"/>
              <a:gd name="connsiteY1" fmla="*/ 239635 h 3108214"/>
              <a:gd name="connsiteX2" fmla="*/ 3613355 w 3786248"/>
              <a:gd name="connsiteY2" fmla="*/ 3019093 h 3108214"/>
              <a:gd name="connsiteX3" fmla="*/ 1976284 w 3786248"/>
              <a:gd name="connsiteY3" fmla="*/ 3107582 h 3108214"/>
              <a:gd name="connsiteX4" fmla="*/ 0 w 3786248"/>
              <a:gd name="connsiteY4" fmla="*/ 2945351 h 3108214"/>
              <a:gd name="connsiteX5" fmla="*/ 162232 w 3786248"/>
              <a:gd name="connsiteY5" fmla="*/ 136396 h 310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86248" h="3108214">
                <a:moveTo>
                  <a:pt x="162232" y="136396"/>
                </a:moveTo>
                <a:cubicBezTo>
                  <a:pt x="1342103" y="170809"/>
                  <a:pt x="2507227" y="-251978"/>
                  <a:pt x="3701846" y="239635"/>
                </a:cubicBezTo>
                <a:cubicBezTo>
                  <a:pt x="3923072" y="1195618"/>
                  <a:pt x="3642852" y="2092607"/>
                  <a:pt x="3613355" y="3019093"/>
                </a:cubicBezTo>
                <a:cubicBezTo>
                  <a:pt x="3067665" y="3009261"/>
                  <a:pt x="2521974" y="3117414"/>
                  <a:pt x="1976284" y="3107582"/>
                </a:cubicBezTo>
                <a:lnTo>
                  <a:pt x="0" y="2945351"/>
                </a:lnTo>
                <a:cubicBezTo>
                  <a:pt x="521110" y="1925459"/>
                  <a:pt x="24580" y="1141540"/>
                  <a:pt x="162232" y="136396"/>
                </a:cubicBezTo>
                <a:close/>
              </a:path>
            </a:pathLst>
          </a:custGeom>
          <a:blipFill>
            <a:blip r:embed="rId9"/>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2800" dirty="0" smtClean="0">
                <a:solidFill>
                  <a:srgbClr val="0D0D0D"/>
                </a:solidFill>
                <a:latin typeface="Times New Roman" panose="02020603050405020304" pitchFamily="18" charset="0"/>
                <a:ea typeface="Times New Roman" panose="02020603050405020304" pitchFamily="18" charset="0"/>
              </a:rPr>
              <a:t> </a:t>
            </a:r>
            <a:r>
              <a:rPr lang="vi-VN" sz="2800" dirty="0" smtClean="0">
                <a:solidFill>
                  <a:srgbClr val="0D0D0D"/>
                </a:solidFill>
                <a:latin typeface="Times New Roman" panose="02020603050405020304" pitchFamily="18" charset="0"/>
                <a:ea typeface="Times New Roman" panose="02020603050405020304" pitchFamily="18" charset="0"/>
              </a:rPr>
              <a:t>Dấu </a:t>
            </a:r>
            <a:r>
              <a:rPr lang="vi-VN" sz="2800" dirty="0">
                <a:solidFill>
                  <a:srgbClr val="0D0D0D"/>
                </a:solidFill>
                <a:latin typeface="Times New Roman" panose="02020603050405020304" pitchFamily="18" charset="0"/>
                <a:ea typeface="Times New Roman" panose="02020603050405020304" pitchFamily="18" charset="0"/>
              </a:rPr>
              <a:t>ba chấm cuối khổ thơ 5 tạo độ mở, dư âm của tiếng trêu đùa còn theo mãi cho đến khi gấu về nhà.</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27926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circle(in)">
                                      <p:cBhvr>
                                        <p:cTn id="12"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5"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THỰC HÀNH ĐỌC  HIỂU:</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VĂN BẢN: GẤU CON CHÂN VÒNG KIỀNG (A. A U-XA-CHỐP)</a:t>
            </a:r>
            <a:endParaRPr kumimoji="0" lang="en-US" sz="1800" b="1" i="0" u="none" strike="noStrike" kern="1200" cap="none" spc="0" normalizeH="0" baseline="0" noProof="0" dirty="0">
              <a:ln>
                <a:noFill/>
              </a:ln>
              <a:solidFill>
                <a:prstClr val="white"/>
              </a:solidFill>
              <a:effectLst/>
              <a:uLnTx/>
              <a:uFillTx/>
              <a:latin typeface="Segoe Script" panose="030B0504020000000003" pitchFamily="66"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4"/>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5"/>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6"/>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7"/>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60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4468249" y="907023"/>
            <a:ext cx="3268202" cy="517065"/>
          </a:xfrm>
          <a:prstGeom prst="rect">
            <a:avLst/>
          </a:prstGeom>
        </p:spPr>
        <p:txBody>
          <a:bodyPr wrap="none">
            <a:spAutoFit/>
          </a:bodyPr>
          <a:lstStyle/>
          <a:p>
            <a:pPr marL="0" marR="177165" lvl="0" indent="0" algn="l" defTabSz="914400" rtl="0" eaLnBrk="1" fontAlgn="auto" latinLnBrk="0" hangingPunct="1">
              <a:lnSpc>
                <a:spcPct val="115000"/>
              </a:lnSpc>
              <a:spcBef>
                <a:spcPts val="0"/>
              </a:spcBef>
              <a:spcAft>
                <a:spcPts val="0"/>
              </a:spcAft>
              <a:buClrTx/>
              <a:buSzTx/>
              <a:buFontTx/>
              <a:buNone/>
              <a:tabLst>
                <a:tab pos="57150" algn="l"/>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Hình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thành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thức</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4" name="Rectangle 33"/>
          <p:cNvSpPr/>
          <p:nvPr/>
        </p:nvSpPr>
        <p:spPr>
          <a:xfrm>
            <a:off x="117500" y="1256173"/>
            <a:ext cx="3921586" cy="548099"/>
          </a:xfrm>
          <a:prstGeom prst="rect">
            <a:avLst/>
          </a:prstGeom>
        </p:spPr>
        <p:txBody>
          <a:bodyPr wrap="none">
            <a:spAutoFit/>
          </a:bodyPr>
          <a:lstStyle/>
          <a:p>
            <a:pPr marL="457200" marR="30480" lvl="1" indent="0" algn="just" defTabSz="914400" rtl="0" eaLnBrk="1" fontAlgn="auto" latinLnBrk="0" hangingPunct="1">
              <a:lnSpc>
                <a:spcPct val="115000"/>
              </a:lnSpc>
              <a:spcBef>
                <a:spcPts val="0"/>
              </a:spcBef>
              <a:spcAft>
                <a:spcPts val="1200"/>
              </a:spcAft>
              <a:buClr>
                <a:srgbClr val="FF0000"/>
              </a:buClr>
              <a:buSzTx/>
              <a:buFontTx/>
              <a:buNone/>
              <a:tabLst/>
              <a:defRPr/>
            </a:pP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5" name="Rectangle 34"/>
          <p:cNvSpPr/>
          <p:nvPr/>
        </p:nvSpPr>
        <p:spPr>
          <a:xfrm>
            <a:off x="565527" y="1835626"/>
            <a:ext cx="1008641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1</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Cách đối xử của các loài vật khác với gấu con chân vòng kiềng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6" name="Group 5"/>
          <p:cNvGrpSpPr/>
          <p:nvPr/>
        </p:nvGrpSpPr>
        <p:grpSpPr>
          <a:xfrm>
            <a:off x="636285" y="2466861"/>
            <a:ext cx="10919430" cy="3972309"/>
            <a:chOff x="586041" y="2915450"/>
            <a:chExt cx="10919430" cy="3972309"/>
          </a:xfrm>
        </p:grpSpPr>
        <p:sp>
          <p:nvSpPr>
            <p:cNvPr id="8" name="Freeform 7"/>
            <p:cNvSpPr/>
            <p:nvPr/>
          </p:nvSpPr>
          <p:spPr>
            <a:xfrm>
              <a:off x="6095999" y="3705327"/>
              <a:ext cx="3827756" cy="664321"/>
            </a:xfrm>
            <a:custGeom>
              <a:avLst/>
              <a:gdLst/>
              <a:ahLst/>
              <a:cxnLst/>
              <a:rect l="0" t="0" r="0" b="0"/>
              <a:pathLst>
                <a:path>
                  <a:moveTo>
                    <a:pt x="0" y="0"/>
                  </a:moveTo>
                  <a:lnTo>
                    <a:pt x="0" y="332160"/>
                  </a:lnTo>
                  <a:lnTo>
                    <a:pt x="3827756" y="332160"/>
                  </a:lnTo>
                  <a:lnTo>
                    <a:pt x="3827756" y="664321"/>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9" name="Freeform 8"/>
            <p:cNvSpPr/>
            <p:nvPr/>
          </p:nvSpPr>
          <p:spPr>
            <a:xfrm>
              <a:off x="6050278" y="3705327"/>
              <a:ext cx="91440" cy="664321"/>
            </a:xfrm>
            <a:custGeom>
              <a:avLst/>
              <a:gdLst/>
              <a:ahLst/>
              <a:cxnLst/>
              <a:rect l="0" t="0" r="0" b="0"/>
              <a:pathLst>
                <a:path>
                  <a:moveTo>
                    <a:pt x="45720" y="0"/>
                  </a:moveTo>
                  <a:lnTo>
                    <a:pt x="45720" y="664321"/>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7" name="Freeform 16"/>
            <p:cNvSpPr/>
            <p:nvPr/>
          </p:nvSpPr>
          <p:spPr>
            <a:xfrm>
              <a:off x="2268242" y="3705327"/>
              <a:ext cx="3827756" cy="664321"/>
            </a:xfrm>
            <a:custGeom>
              <a:avLst/>
              <a:gdLst/>
              <a:ahLst/>
              <a:cxnLst/>
              <a:rect l="0" t="0" r="0" b="0"/>
              <a:pathLst>
                <a:path>
                  <a:moveTo>
                    <a:pt x="3827756" y="0"/>
                  </a:moveTo>
                  <a:lnTo>
                    <a:pt x="3827756" y="332160"/>
                  </a:lnTo>
                  <a:lnTo>
                    <a:pt x="0" y="332160"/>
                  </a:lnTo>
                  <a:lnTo>
                    <a:pt x="0" y="664321"/>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8" name="Freeform 17"/>
            <p:cNvSpPr/>
            <p:nvPr/>
          </p:nvSpPr>
          <p:spPr>
            <a:xfrm>
              <a:off x="4559588" y="2915450"/>
              <a:ext cx="3163434" cy="836832"/>
            </a:xfrm>
            <a:custGeom>
              <a:avLst/>
              <a:gdLst>
                <a:gd name="connsiteX0" fmla="*/ 0 w 3163434"/>
                <a:gd name="connsiteY0" fmla="*/ 0 h 1317554"/>
                <a:gd name="connsiteX1" fmla="*/ 3163434 w 3163434"/>
                <a:gd name="connsiteY1" fmla="*/ 0 h 1317554"/>
                <a:gd name="connsiteX2" fmla="*/ 3163434 w 3163434"/>
                <a:gd name="connsiteY2" fmla="*/ 1317554 h 1317554"/>
                <a:gd name="connsiteX3" fmla="*/ 0 w 3163434"/>
                <a:gd name="connsiteY3" fmla="*/ 1317554 h 1317554"/>
                <a:gd name="connsiteX4" fmla="*/ 0 w 3163434"/>
                <a:gd name="connsiteY4" fmla="*/ 0 h 1317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3434" h="1317554">
                  <a:moveTo>
                    <a:pt x="0" y="0"/>
                  </a:moveTo>
                  <a:lnTo>
                    <a:pt x="3163434" y="0"/>
                  </a:lnTo>
                  <a:lnTo>
                    <a:pt x="3163434" y="1317554"/>
                  </a:lnTo>
                  <a:lnTo>
                    <a:pt x="0" y="1317554"/>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vi-VN" sz="2800" kern="1200" dirty="0" smtClean="0">
                  <a:latin typeface="+mj-lt"/>
                </a:rPr>
                <a:t>➩ </a:t>
              </a:r>
              <a:r>
                <a:rPr lang="en-US" sz="2800" b="1" kern="1200" dirty="0" err="1" smtClean="0">
                  <a:latin typeface="Times New Roman" panose="02020603050405020304" pitchFamily="18" charset="0"/>
                  <a:cs typeface="Times New Roman" panose="02020603050405020304" pitchFamily="18" charset="0"/>
                </a:rPr>
                <a:t>Nhận</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xét</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chung</a:t>
              </a:r>
              <a:r>
                <a:rPr lang="en-US" sz="2800" b="1"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9" name="Freeform 18"/>
            <p:cNvSpPr/>
            <p:nvPr/>
          </p:nvSpPr>
          <p:spPr>
            <a:xfrm>
              <a:off x="586041" y="4173794"/>
              <a:ext cx="3382891" cy="2713965"/>
            </a:xfrm>
            <a:custGeom>
              <a:avLst/>
              <a:gdLst>
                <a:gd name="connsiteX0" fmla="*/ 0 w 3163434"/>
                <a:gd name="connsiteY0" fmla="*/ 0 h 1581717"/>
                <a:gd name="connsiteX1" fmla="*/ 3163434 w 3163434"/>
                <a:gd name="connsiteY1" fmla="*/ 0 h 1581717"/>
                <a:gd name="connsiteX2" fmla="*/ 3163434 w 3163434"/>
                <a:gd name="connsiteY2" fmla="*/ 1581717 h 1581717"/>
                <a:gd name="connsiteX3" fmla="*/ 0 w 3163434"/>
                <a:gd name="connsiteY3" fmla="*/ 1581717 h 1581717"/>
                <a:gd name="connsiteX4" fmla="*/ 0 w 3163434"/>
                <a:gd name="connsiteY4" fmla="*/ 0 h 1581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3434" h="1581717">
                  <a:moveTo>
                    <a:pt x="0" y="0"/>
                  </a:moveTo>
                  <a:lnTo>
                    <a:pt x="3163434" y="0"/>
                  </a:lnTo>
                  <a:lnTo>
                    <a:pt x="3163434" y="1581717"/>
                  </a:lnTo>
                  <a:lnTo>
                    <a:pt x="0" y="158171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Hành</a:t>
              </a:r>
              <a:r>
                <a:rPr lang="en-US" sz="2800" kern="1200" dirty="0" smtClean="0">
                  <a:latin typeface="Times New Roman" panose="02020603050405020304" pitchFamily="18" charset="0"/>
                  <a:cs typeface="Times New Roman" panose="02020603050405020304" pitchFamily="18" charset="0"/>
                </a:rPr>
                <a:t> vi </a:t>
              </a:r>
              <a:r>
                <a:rPr lang="en-US" sz="2800" kern="1200" dirty="0" err="1" smtClean="0">
                  <a:latin typeface="Times New Roman" panose="02020603050405020304" pitchFamily="18" charset="0"/>
                  <a:cs typeface="Times New Roman" panose="02020603050405020304" pitchFamily="18" charset="0"/>
                </a:rPr>
                <a:t>hùa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theo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chê</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bai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ngoại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hình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gấu</a:t>
              </a:r>
              <a:r>
                <a:rPr lang="en-US" sz="2800" kern="1200" dirty="0" smtClean="0">
                  <a:latin typeface="Times New Roman" panose="02020603050405020304" pitchFamily="18" charset="0"/>
                  <a:cs typeface="Times New Roman" panose="02020603050405020304" pitchFamily="18" charset="0"/>
                </a:rPr>
                <a:t> con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loài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vật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hành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động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xấu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xí</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không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nên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làm</a:t>
              </a:r>
              <a:r>
                <a:rPr lang="en-US" sz="2800"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20" name="Freeform 19"/>
            <p:cNvSpPr/>
            <p:nvPr/>
          </p:nvSpPr>
          <p:spPr>
            <a:xfrm>
              <a:off x="4293100" y="4173794"/>
              <a:ext cx="3628103" cy="2713965"/>
            </a:xfrm>
            <a:custGeom>
              <a:avLst/>
              <a:gdLst>
                <a:gd name="connsiteX0" fmla="*/ 0 w 3163434"/>
                <a:gd name="connsiteY0" fmla="*/ 0 h 1581717"/>
                <a:gd name="connsiteX1" fmla="*/ 3163434 w 3163434"/>
                <a:gd name="connsiteY1" fmla="*/ 0 h 1581717"/>
                <a:gd name="connsiteX2" fmla="*/ 3163434 w 3163434"/>
                <a:gd name="connsiteY2" fmla="*/ 1581717 h 1581717"/>
                <a:gd name="connsiteX3" fmla="*/ 0 w 3163434"/>
                <a:gd name="connsiteY3" fmla="*/ 1581717 h 1581717"/>
                <a:gd name="connsiteX4" fmla="*/ 0 w 3163434"/>
                <a:gd name="connsiteY4" fmla="*/ 0 h 1581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3434" h="1581717">
                  <a:moveTo>
                    <a:pt x="0" y="0"/>
                  </a:moveTo>
                  <a:lnTo>
                    <a:pt x="3163434" y="0"/>
                  </a:lnTo>
                  <a:lnTo>
                    <a:pt x="3163434" y="1581717"/>
                  </a:lnTo>
                  <a:lnTo>
                    <a:pt x="0" y="158171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Việc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đem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ngoại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hình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ra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châm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chọc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cốt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thoả</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mãn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mình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sẽ</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gây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ảnh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hưởng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lớn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đến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tinh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thần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khác</a:t>
              </a:r>
              <a:r>
                <a:rPr lang="en-US" sz="2800"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21" name="Freeform 20"/>
            <p:cNvSpPr/>
            <p:nvPr/>
          </p:nvSpPr>
          <p:spPr>
            <a:xfrm>
              <a:off x="8095726" y="4173794"/>
              <a:ext cx="3409745" cy="2713965"/>
            </a:xfrm>
            <a:custGeom>
              <a:avLst/>
              <a:gdLst>
                <a:gd name="connsiteX0" fmla="*/ 0 w 3163434"/>
                <a:gd name="connsiteY0" fmla="*/ 0 h 1581717"/>
                <a:gd name="connsiteX1" fmla="*/ 3163434 w 3163434"/>
                <a:gd name="connsiteY1" fmla="*/ 0 h 1581717"/>
                <a:gd name="connsiteX2" fmla="*/ 3163434 w 3163434"/>
                <a:gd name="connsiteY2" fmla="*/ 1581717 h 1581717"/>
                <a:gd name="connsiteX3" fmla="*/ 0 w 3163434"/>
                <a:gd name="connsiteY3" fmla="*/ 1581717 h 1581717"/>
                <a:gd name="connsiteX4" fmla="*/ 0 w 3163434"/>
                <a:gd name="connsiteY4" fmla="*/ 0 h 1581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3434" h="1581717">
                  <a:moveTo>
                    <a:pt x="0" y="0"/>
                  </a:moveTo>
                  <a:lnTo>
                    <a:pt x="3163434" y="0"/>
                  </a:lnTo>
                  <a:lnTo>
                    <a:pt x="3163434" y="1581717"/>
                  </a:lnTo>
                  <a:lnTo>
                    <a:pt x="0" y="158171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Nếu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đã</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bạn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bè</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cùng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chung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sống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với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nhau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thì</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nên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thấu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hiểu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cảm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thông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những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khiếm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khuyết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nhau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tôn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trọng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sự</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biệt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mỗi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9028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THỰC HÀNH ĐỌC  HIỂU:</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VĂN BẢN: GẤU CON CHÂN VÒNG KIỀNG (A. A U-XA-CHỐP)</a:t>
            </a:r>
            <a:endParaRPr kumimoji="0" lang="en-US" sz="1800" b="1" i="0" u="none" strike="noStrike" kern="1200" cap="none" spc="0" normalizeH="0" baseline="0" noProof="0" dirty="0">
              <a:ln>
                <a:noFill/>
              </a:ln>
              <a:solidFill>
                <a:prstClr val="white"/>
              </a:solidFill>
              <a:effectLst/>
              <a:uLnTx/>
              <a:uFillTx/>
              <a:latin typeface="Segoe Script" panose="030B0504020000000003" pitchFamily="66"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4"/>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5"/>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6"/>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7"/>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60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4468249" y="907023"/>
            <a:ext cx="3268202" cy="517065"/>
          </a:xfrm>
          <a:prstGeom prst="rect">
            <a:avLst/>
          </a:prstGeom>
        </p:spPr>
        <p:txBody>
          <a:bodyPr wrap="none">
            <a:spAutoFit/>
          </a:bodyPr>
          <a:lstStyle/>
          <a:p>
            <a:pPr marL="0" marR="177165" lvl="0" indent="0" algn="l" defTabSz="914400" rtl="0" eaLnBrk="1" fontAlgn="auto" latinLnBrk="0" hangingPunct="1">
              <a:lnSpc>
                <a:spcPct val="115000"/>
              </a:lnSpc>
              <a:spcBef>
                <a:spcPts val="0"/>
              </a:spcBef>
              <a:spcAft>
                <a:spcPts val="0"/>
              </a:spcAft>
              <a:buClrTx/>
              <a:buSzTx/>
              <a:buFontTx/>
              <a:buNone/>
              <a:tabLst>
                <a:tab pos="57150" algn="l"/>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Hình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thành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thức</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282189" y="1375464"/>
            <a:ext cx="8119530" cy="523220"/>
          </a:xfrm>
          <a:prstGeom prst="rect">
            <a:avLst/>
          </a:prstGeom>
        </p:spPr>
        <p:txBody>
          <a:bodyPr wrap="none">
            <a:spAutoFit/>
          </a:bodyPr>
          <a:lstStyle/>
          <a:p>
            <a:pPr>
              <a:spcAft>
                <a:spcPts val="1200"/>
              </a:spcAft>
            </a:pPr>
            <a:r>
              <a:rPr lang="vi-VN" sz="2800" b="1" dirty="0">
                <a:latin typeface="Times New Roman" panose="02020603050405020304" pitchFamily="18" charset="0"/>
                <a:ea typeface="Times New Roman" panose="02020603050405020304" pitchFamily="18" charset="0"/>
              </a:rPr>
              <a:t>2. Diễn biến tâm trạng của gấu con chân vòng kiềng</a:t>
            </a:r>
            <a:endParaRPr lang="en-US" sz="2800" dirty="0">
              <a:effectLst/>
              <a:latin typeface="Times New Roman" panose="02020603050405020304" pitchFamily="18" charset="0"/>
              <a:ea typeface="Times New Roman" panose="02020603050405020304" pitchFamily="18" charset="0"/>
            </a:endParaRPr>
          </a:p>
        </p:txBody>
      </p:sp>
      <p:sp>
        <p:nvSpPr>
          <p:cNvPr id="4" name="Double Wave 3"/>
          <p:cNvSpPr/>
          <p:nvPr/>
        </p:nvSpPr>
        <p:spPr>
          <a:xfrm>
            <a:off x="660400" y="1844903"/>
            <a:ext cx="3291349" cy="1010845"/>
          </a:xfrm>
          <a:prstGeom prst="doubleWave">
            <a:avLst>
              <a:gd name="adj1" fmla="val 6250"/>
              <a:gd name="adj2" fmla="val 7617"/>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Times New Roman" panose="02020603050405020304" pitchFamily="18" charset="0"/>
                <a:cs typeface="Times New Roman" panose="02020603050405020304" pitchFamily="18" charset="0"/>
              </a:rPr>
              <a:t>THẢO LUẬN NHÓM</a:t>
            </a:r>
            <a:endParaRPr lang="en-US" sz="2400" b="1" dirty="0">
              <a:latin typeface="Times New Roman" panose="02020603050405020304" pitchFamily="18" charset="0"/>
              <a:cs typeface="Times New Roman" panose="02020603050405020304" pitchFamily="18" charset="0"/>
            </a:endParaRPr>
          </a:p>
        </p:txBody>
      </p:sp>
      <p:sp>
        <p:nvSpPr>
          <p:cNvPr id="5" name="Rectangle 4"/>
          <p:cNvSpPr/>
          <p:nvPr/>
        </p:nvSpPr>
        <p:spPr>
          <a:xfrm>
            <a:off x="3852940" y="1875730"/>
            <a:ext cx="8109155" cy="984885"/>
          </a:xfrm>
          <a:prstGeom prst="rect">
            <a:avLst/>
          </a:prstGeom>
        </p:spPr>
        <p:txBody>
          <a:bodyPr wrap="square">
            <a:spAutoFit/>
          </a:bodyPr>
          <a:lstStyle/>
          <a:p>
            <a:pPr algn="ctr">
              <a:spcAft>
                <a:spcPts val="1200"/>
              </a:spcAft>
            </a:pPr>
            <a:r>
              <a:rPr lang="en-US" sz="2400" b="1" dirty="0">
                <a:solidFill>
                  <a:srgbClr val="FF0000"/>
                </a:solidFill>
                <a:latin typeface="Times New Roman" panose="02020603050405020304" pitchFamily="18" charset="0"/>
                <a:ea typeface="Times New Roman" panose="02020603050405020304" pitchFamily="18" charset="0"/>
              </a:rPr>
              <a:t>PHIẾU HỌC TẬP 02:</a:t>
            </a:r>
            <a:endParaRPr lang="en-US" sz="2400" dirty="0">
              <a:latin typeface="Times New Roman" panose="02020603050405020304" pitchFamily="18" charset="0"/>
              <a:ea typeface="Times New Roman" panose="02020603050405020304" pitchFamily="18" charset="0"/>
            </a:endParaRPr>
          </a:p>
          <a:p>
            <a:pPr algn="ctr">
              <a:spcAft>
                <a:spcPts val="1200"/>
              </a:spcAft>
            </a:pPr>
            <a:r>
              <a:rPr lang="en-US" sz="2400" b="1" dirty="0" err="1">
                <a:solidFill>
                  <a:srgbClr val="0070C0"/>
                </a:solidFill>
                <a:latin typeface="Times New Roman" panose="02020603050405020304" pitchFamily="18" charset="0"/>
                <a:ea typeface="Times New Roman" panose="02020603050405020304" pitchFamily="18" charset="0"/>
              </a:rPr>
              <a:t>Tìm</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hiểu</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diễn</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biến</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tâm</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trạng</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của</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gấu</a:t>
            </a:r>
            <a:r>
              <a:rPr lang="en-US" sz="2400" b="1" dirty="0">
                <a:solidFill>
                  <a:srgbClr val="0070C0"/>
                </a:solidFill>
                <a:latin typeface="Times New Roman" panose="02020603050405020304" pitchFamily="18" charset="0"/>
                <a:ea typeface="Times New Roman" panose="02020603050405020304" pitchFamily="18" charset="0"/>
              </a:rPr>
              <a:t> con </a:t>
            </a:r>
            <a:r>
              <a:rPr lang="en-US" sz="2400" b="1" dirty="0" err="1">
                <a:solidFill>
                  <a:srgbClr val="0070C0"/>
                </a:solidFill>
                <a:latin typeface="Times New Roman" panose="02020603050405020304" pitchFamily="18" charset="0"/>
                <a:ea typeface="Times New Roman" panose="02020603050405020304" pitchFamily="18" charset="0"/>
              </a:rPr>
              <a:t>chân</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vòng</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kiềng</a:t>
            </a:r>
            <a:r>
              <a:rPr lang="en-US" sz="2400" b="1" dirty="0">
                <a:solidFill>
                  <a:srgbClr val="0070C0"/>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graphicFrame>
        <p:nvGraphicFramePr>
          <p:cNvPr id="22" name="Table 21"/>
          <p:cNvGraphicFramePr>
            <a:graphicFrameLocks noGrp="1"/>
          </p:cNvGraphicFramePr>
          <p:nvPr>
            <p:extLst>
              <p:ext uri="{D42A27DB-BD31-4B8C-83A1-F6EECF244321}">
                <p14:modId xmlns:p14="http://schemas.microsoft.com/office/powerpoint/2010/main" val="1250949086"/>
              </p:ext>
            </p:extLst>
          </p:nvPr>
        </p:nvGraphicFramePr>
        <p:xfrm>
          <a:off x="4082845" y="3025007"/>
          <a:ext cx="7774858" cy="3596640"/>
        </p:xfrm>
        <a:graphic>
          <a:graphicData uri="http://schemas.openxmlformats.org/drawingml/2006/table">
            <a:tbl>
              <a:tblPr firstRow="1" firstCol="1" bandRow="1"/>
              <a:tblGrid>
                <a:gridCol w="3050944">
                  <a:extLst>
                    <a:ext uri="{9D8B030D-6E8A-4147-A177-3AD203B41FA5}">
                      <a16:colId xmlns:a16="http://schemas.microsoft.com/office/drawing/2014/main" xmlns="" val="2308095113"/>
                    </a:ext>
                  </a:extLst>
                </a:gridCol>
                <a:gridCol w="4723914">
                  <a:extLst>
                    <a:ext uri="{9D8B030D-6E8A-4147-A177-3AD203B41FA5}">
                      <a16:colId xmlns:a16="http://schemas.microsoft.com/office/drawing/2014/main" xmlns="" val="3161186541"/>
                    </a:ext>
                  </a:extLst>
                </a:gridCol>
              </a:tblGrid>
              <a:tr h="0">
                <a:tc>
                  <a:txBody>
                    <a:bodyPr/>
                    <a:lstStyle/>
                    <a:p>
                      <a:pPr algn="ctr">
                        <a:spcAft>
                          <a:spcPts val="1200"/>
                        </a:spcAft>
                      </a:pPr>
                      <a:r>
                        <a:rPr lang="en-US" sz="2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Aft>
                          <a:spcPts val="1200"/>
                        </a:spcAft>
                      </a:pPr>
                      <a:r>
                        <a:rPr lang="en-US" sz="2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Diễn biến tâm trạng gấu con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xmlns="" val="3045704002"/>
                  </a:ext>
                </a:extLst>
              </a:tr>
              <a:tr h="0">
                <a:tc>
                  <a:txBody>
                    <a:bodyPr/>
                    <a:lstStyle/>
                    <a:p>
                      <a:pPr>
                        <a:spcAft>
                          <a:spcPts val="1200"/>
                        </a:spcAft>
                      </a:pPr>
                      <a:r>
                        <a:rPr lang="en-US"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vi-VN"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Khi vừa đi dạo</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1200"/>
                        </a:spcAft>
                      </a:pP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E0DC"/>
                    </a:solidFill>
                  </a:tcPr>
                </a:tc>
                <a:tc>
                  <a:txBody>
                    <a:bodyPr/>
                    <a:lstStyle/>
                    <a:p>
                      <a:pPr>
                        <a:spcAft>
                          <a:spcPts val="1200"/>
                        </a:spcAft>
                      </a:pP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11452258"/>
                  </a:ext>
                </a:extLst>
              </a:tr>
              <a:tr h="0">
                <a:tc>
                  <a:txBody>
                    <a:bodyPr/>
                    <a:lstStyle/>
                    <a:p>
                      <a:pPr>
                        <a:spcAft>
                          <a:spcPts val="1200"/>
                        </a:spcAft>
                      </a:pPr>
                      <a:r>
                        <a:rPr lang="en-US" sz="2400" b="1" dirty="0">
                          <a:solidFill>
                            <a:srgbClr val="0D0D0D"/>
                          </a:solidFill>
                          <a:effectLst/>
                          <a:highlight>
                            <a:srgbClr val="D3D3D3"/>
                          </a:highlight>
                          <a:latin typeface="Times New Roman" panose="02020603050405020304" pitchFamily="18" charset="0"/>
                          <a:ea typeface="Times New Roman" panose="02020603050405020304" pitchFamily="18" charset="0"/>
                          <a:cs typeface="Times New Roman" panose="02020603050405020304" pitchFamily="18" charset="0"/>
                        </a:rPr>
                        <a:t>2. </a:t>
                      </a:r>
                      <a:r>
                        <a:rPr lang="vi-VN" sz="2400" b="1" dirty="0">
                          <a:solidFill>
                            <a:srgbClr val="0D0D0D"/>
                          </a:solidFill>
                          <a:effectLst/>
                          <a:highlight>
                            <a:srgbClr val="D3D3D3"/>
                          </a:highlight>
                          <a:latin typeface="Times New Roman" panose="02020603050405020304" pitchFamily="18" charset="0"/>
                          <a:ea typeface="Times New Roman" panose="02020603050405020304" pitchFamily="18" charset="0"/>
                          <a:cs typeface="Times New Roman" panose="02020603050405020304" pitchFamily="18" charset="0"/>
                        </a:rPr>
                        <a:t>Khi gặp tai nạn</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1200"/>
                        </a:spcAft>
                      </a:pPr>
                      <a:r>
                        <a:rPr lang="en-US" sz="2400" b="1" dirty="0">
                          <a:solidFill>
                            <a:srgbClr val="0D0D0D"/>
                          </a:solidFill>
                          <a:effectLst/>
                          <a:highlight>
                            <a:srgbClr val="D3D3D3"/>
                          </a:highligh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E0DC"/>
                    </a:solidFill>
                  </a:tcPr>
                </a:tc>
                <a:tc>
                  <a:txBody>
                    <a:bodyPr/>
                    <a:lstStyle/>
                    <a:p>
                      <a:pPr>
                        <a:spcAft>
                          <a:spcPts val="1200"/>
                        </a:spcAft>
                      </a:pP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793724211"/>
                  </a:ext>
                </a:extLst>
              </a:tr>
              <a:tr h="0">
                <a:tc>
                  <a:txBody>
                    <a:bodyPr/>
                    <a:lstStyle/>
                    <a:p>
                      <a:pPr>
                        <a:spcAft>
                          <a:spcPts val="1200"/>
                        </a:spcAft>
                      </a:pPr>
                      <a:r>
                        <a:rPr lang="en-US" sz="2400" b="1" dirty="0">
                          <a:solidFill>
                            <a:srgbClr val="0D0D0D"/>
                          </a:solidFill>
                          <a:effectLst/>
                          <a:highlight>
                            <a:srgbClr val="D3D3D3"/>
                          </a:highlight>
                          <a:latin typeface="Times New Roman" panose="02020603050405020304" pitchFamily="18" charset="0"/>
                          <a:ea typeface="Times New Roman" panose="02020603050405020304" pitchFamily="18" charset="0"/>
                          <a:cs typeface="Times New Roman" panose="02020603050405020304" pitchFamily="18" charset="0"/>
                        </a:rPr>
                        <a:t>3. </a:t>
                      </a:r>
                      <a:r>
                        <a:rPr lang="vi-VN" sz="2400" b="1" dirty="0">
                          <a:solidFill>
                            <a:srgbClr val="0D0D0D"/>
                          </a:solidFill>
                          <a:effectLst/>
                          <a:highlight>
                            <a:srgbClr val="D3D3D3"/>
                          </a:highlight>
                          <a:latin typeface="Times New Roman" panose="02020603050405020304" pitchFamily="18" charset="0"/>
                          <a:ea typeface="Times New Roman" panose="02020603050405020304" pitchFamily="18" charset="0"/>
                          <a:cs typeface="Times New Roman" panose="02020603050405020304" pitchFamily="18" charset="0"/>
                        </a:rPr>
                        <a:t>Khi bị trêu chọc về ngoại </a:t>
                      </a:r>
                      <a:r>
                        <a:rPr lang="vi-VN" sz="2400" b="1" dirty="0" smtClean="0">
                          <a:solidFill>
                            <a:srgbClr val="0D0D0D"/>
                          </a:solidFill>
                          <a:effectLst/>
                          <a:highlight>
                            <a:srgbClr val="D3D3D3"/>
                          </a:highlight>
                          <a:latin typeface="Times New Roman" panose="02020603050405020304" pitchFamily="18" charset="0"/>
                          <a:ea typeface="Times New Roman" panose="02020603050405020304" pitchFamily="18" charset="0"/>
                          <a:cs typeface="Times New Roman" panose="02020603050405020304" pitchFamily="18" charset="0"/>
                        </a:rPr>
                        <a:t>hình</a:t>
                      </a:r>
                      <a:endParaRPr lang="en-US" sz="2400" b="1" dirty="0" smtClean="0">
                        <a:solidFill>
                          <a:srgbClr val="0D0D0D"/>
                        </a:solidFill>
                        <a:effectLst/>
                        <a:highlight>
                          <a:srgbClr val="D3D3D3"/>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E0DC"/>
                    </a:solidFill>
                  </a:tcPr>
                </a:tc>
                <a:tc>
                  <a:txBody>
                    <a:bodyPr/>
                    <a:lstStyle/>
                    <a:p>
                      <a:pPr>
                        <a:spcAft>
                          <a:spcPts val="1200"/>
                        </a:spcAft>
                      </a:pP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192822239"/>
                  </a:ext>
                </a:extLst>
              </a:tr>
              <a:tr h="0">
                <a:tc>
                  <a:txBody>
                    <a:bodyPr/>
                    <a:lstStyle/>
                    <a:p>
                      <a:pPr>
                        <a:spcAft>
                          <a:spcPts val="1200"/>
                        </a:spcAft>
                      </a:pPr>
                      <a:r>
                        <a:rPr lang="vi-VN" sz="2400" b="1" dirty="0" smtClean="0">
                          <a:solidFill>
                            <a:srgbClr val="0D0D0D"/>
                          </a:solidFill>
                          <a:effectLst/>
                          <a:highlight>
                            <a:srgbClr val="D3D3D3"/>
                          </a:highlight>
                          <a:latin typeface="Times New Roman" panose="02020603050405020304" pitchFamily="18" charset="0"/>
                          <a:ea typeface="Times New Roman" panose="02020603050405020304" pitchFamily="18" charset="0"/>
                          <a:cs typeface="Times New Roman" panose="02020603050405020304" pitchFamily="18" charset="0"/>
                        </a:rPr>
                        <a:t>4</a:t>
                      </a:r>
                      <a:r>
                        <a:rPr lang="vi-VN" sz="2400" b="1" dirty="0">
                          <a:solidFill>
                            <a:srgbClr val="0D0D0D"/>
                          </a:solidFill>
                          <a:effectLst/>
                          <a:highlight>
                            <a:srgbClr val="D3D3D3"/>
                          </a:highlight>
                          <a:latin typeface="Times New Roman" panose="02020603050405020304" pitchFamily="18" charset="0"/>
                          <a:ea typeface="Times New Roman" panose="02020603050405020304" pitchFamily="18" charset="0"/>
                          <a:cs typeface="Times New Roman" panose="02020603050405020304" pitchFamily="18" charset="0"/>
                        </a:rPr>
                        <a:t>.  Sau khi nghe mẹ gấu khuyên nhủ</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E0DC"/>
                    </a:solidFill>
                  </a:tcPr>
                </a:tc>
                <a:tc>
                  <a:txBody>
                    <a:bodyPr/>
                    <a:lstStyle/>
                    <a:p>
                      <a:pPr>
                        <a:spcAft>
                          <a:spcPts val="1200"/>
                        </a:spcAft>
                      </a:pP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932719895"/>
                  </a:ext>
                </a:extLst>
              </a:tr>
            </a:tbl>
          </a:graphicData>
        </a:graphic>
      </p:graphicFrame>
      <p:sp>
        <p:nvSpPr>
          <p:cNvPr id="23" name="Right Arrow 22"/>
          <p:cNvSpPr/>
          <p:nvPr/>
        </p:nvSpPr>
        <p:spPr>
          <a:xfrm>
            <a:off x="4718664" y="1930075"/>
            <a:ext cx="1047954" cy="368709"/>
          </a:xfrm>
          <a:prstGeom prst="rightArrow">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9"/>
          <a:stretch>
            <a:fillRect/>
          </a:stretch>
        </p:blipFill>
        <p:spPr>
          <a:xfrm>
            <a:off x="660400" y="3218317"/>
            <a:ext cx="2960965" cy="2238585"/>
          </a:xfrm>
          <a:prstGeom prst="rect">
            <a:avLst/>
          </a:prstGeom>
        </p:spPr>
      </p:pic>
    </p:spTree>
    <p:extLst>
      <p:ext uri="{BB962C8B-B14F-4D97-AF65-F5344CB8AC3E}">
        <p14:creationId xmlns:p14="http://schemas.microsoft.com/office/powerpoint/2010/main" val="477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THỰC HÀNH ĐỌC  HIỂU:</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VĂN BẢN: GẤU CON CHÂN VÒNG KIỀNG (A. A U-XA-CHỐP)</a:t>
            </a:r>
            <a:endParaRPr kumimoji="0" lang="en-US" sz="1800" b="1" i="0" u="none" strike="noStrike" kern="1200" cap="none" spc="0" normalizeH="0" baseline="0" noProof="0" dirty="0">
              <a:ln>
                <a:noFill/>
              </a:ln>
              <a:solidFill>
                <a:prstClr val="white"/>
              </a:solidFill>
              <a:effectLst/>
              <a:uLnTx/>
              <a:uFillTx/>
              <a:latin typeface="Segoe Script" panose="030B0504020000000003" pitchFamily="66"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4"/>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5"/>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6"/>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7"/>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60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4468249" y="907023"/>
            <a:ext cx="3268202" cy="517065"/>
          </a:xfrm>
          <a:prstGeom prst="rect">
            <a:avLst/>
          </a:prstGeom>
        </p:spPr>
        <p:txBody>
          <a:bodyPr wrap="none">
            <a:spAutoFit/>
          </a:bodyPr>
          <a:lstStyle/>
          <a:p>
            <a:pPr marL="0" marR="177165" lvl="0" indent="0" algn="l" defTabSz="914400" rtl="0" eaLnBrk="1" fontAlgn="auto" latinLnBrk="0" hangingPunct="1">
              <a:lnSpc>
                <a:spcPct val="115000"/>
              </a:lnSpc>
              <a:spcBef>
                <a:spcPts val="0"/>
              </a:spcBef>
              <a:spcAft>
                <a:spcPts val="0"/>
              </a:spcAft>
              <a:buClrTx/>
              <a:buSzTx/>
              <a:buFontTx/>
              <a:buNone/>
              <a:tabLst>
                <a:tab pos="57150" algn="l"/>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Hình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thành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thức</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267440" y="1362859"/>
            <a:ext cx="811953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 Diễn biến tâm trạng của gấu con chân vòng kiềng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7" name="Freeform 16"/>
          <p:cNvSpPr/>
          <p:nvPr/>
        </p:nvSpPr>
        <p:spPr>
          <a:xfrm>
            <a:off x="685800" y="1932044"/>
            <a:ext cx="1543511" cy="1596987"/>
          </a:xfrm>
          <a:custGeom>
            <a:avLst/>
            <a:gdLst>
              <a:gd name="connsiteX0" fmla="*/ 0 w 1656351"/>
              <a:gd name="connsiteY0" fmla="*/ 0 h 1159445"/>
              <a:gd name="connsiteX1" fmla="*/ 1076629 w 1656351"/>
              <a:gd name="connsiteY1" fmla="*/ 0 h 1159445"/>
              <a:gd name="connsiteX2" fmla="*/ 1656351 w 1656351"/>
              <a:gd name="connsiteY2" fmla="*/ 579723 h 1159445"/>
              <a:gd name="connsiteX3" fmla="*/ 1076629 w 1656351"/>
              <a:gd name="connsiteY3" fmla="*/ 1159445 h 1159445"/>
              <a:gd name="connsiteX4" fmla="*/ 0 w 1656351"/>
              <a:gd name="connsiteY4" fmla="*/ 1159445 h 1159445"/>
              <a:gd name="connsiteX5" fmla="*/ 579723 w 1656351"/>
              <a:gd name="connsiteY5" fmla="*/ 579723 h 1159445"/>
              <a:gd name="connsiteX6" fmla="*/ 0 w 1656351"/>
              <a:gd name="connsiteY6" fmla="*/ 0 h 1159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6351" h="1159445">
                <a:moveTo>
                  <a:pt x="1656351" y="0"/>
                </a:moveTo>
                <a:lnTo>
                  <a:pt x="1656351" y="753640"/>
                </a:lnTo>
                <a:lnTo>
                  <a:pt x="828175" y="1159445"/>
                </a:lnTo>
                <a:lnTo>
                  <a:pt x="0" y="753640"/>
                </a:lnTo>
                <a:lnTo>
                  <a:pt x="0" y="0"/>
                </a:lnTo>
                <a:lnTo>
                  <a:pt x="828175" y="405806"/>
                </a:lnTo>
                <a:lnTo>
                  <a:pt x="1656351"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256" tIns="587978" rIns="8254" bIns="587977" numCol="1" spcCol="1270" anchor="ctr" anchorCtr="0">
            <a:noAutofit/>
          </a:bodyPr>
          <a:lstStyle/>
          <a:p>
            <a:pPr lvl="0" algn="ctr" defTabSz="577850">
              <a:lnSpc>
                <a:spcPct val="90000"/>
              </a:lnSpc>
              <a:spcBef>
                <a:spcPct val="0"/>
              </a:spcBef>
              <a:spcAft>
                <a:spcPct val="35000"/>
              </a:spcAft>
            </a:pPr>
            <a:r>
              <a:rPr lang="en-US" sz="2400" b="1" kern="1200" dirty="0" err="1" smtClean="0">
                <a:latin typeface="Times New Roman" panose="02020603050405020304" pitchFamily="18" charset="0"/>
                <a:cs typeface="Times New Roman" panose="02020603050405020304" pitchFamily="18" charset="0"/>
              </a:rPr>
              <a:t>Khi</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vừa</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đi</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dạo</a:t>
            </a:r>
            <a:endParaRPr lang="en-US" sz="2400" kern="1200" dirty="0">
              <a:latin typeface="Times New Roman" panose="02020603050405020304" pitchFamily="18" charset="0"/>
              <a:cs typeface="Times New Roman" panose="02020603050405020304" pitchFamily="18" charset="0"/>
            </a:endParaRPr>
          </a:p>
        </p:txBody>
      </p:sp>
      <p:sp>
        <p:nvSpPr>
          <p:cNvPr id="18" name="Freeform 17"/>
          <p:cNvSpPr/>
          <p:nvPr/>
        </p:nvSpPr>
        <p:spPr>
          <a:xfrm>
            <a:off x="2229310" y="1932045"/>
            <a:ext cx="9276890" cy="1038042"/>
          </a:xfrm>
          <a:custGeom>
            <a:avLst/>
            <a:gdLst>
              <a:gd name="connsiteX0" fmla="*/ 179442 w 1076628"/>
              <a:gd name="connsiteY0" fmla="*/ 0 h 6968554"/>
              <a:gd name="connsiteX1" fmla="*/ 897186 w 1076628"/>
              <a:gd name="connsiteY1" fmla="*/ 0 h 6968554"/>
              <a:gd name="connsiteX2" fmla="*/ 1076628 w 1076628"/>
              <a:gd name="connsiteY2" fmla="*/ 179442 h 6968554"/>
              <a:gd name="connsiteX3" fmla="*/ 1076628 w 1076628"/>
              <a:gd name="connsiteY3" fmla="*/ 6968554 h 6968554"/>
              <a:gd name="connsiteX4" fmla="*/ 1076628 w 1076628"/>
              <a:gd name="connsiteY4" fmla="*/ 6968554 h 6968554"/>
              <a:gd name="connsiteX5" fmla="*/ 0 w 1076628"/>
              <a:gd name="connsiteY5" fmla="*/ 6968554 h 6968554"/>
              <a:gd name="connsiteX6" fmla="*/ 0 w 1076628"/>
              <a:gd name="connsiteY6" fmla="*/ 6968554 h 6968554"/>
              <a:gd name="connsiteX7" fmla="*/ 0 w 1076628"/>
              <a:gd name="connsiteY7" fmla="*/ 179442 h 6968554"/>
              <a:gd name="connsiteX8" fmla="*/ 179442 w 1076628"/>
              <a:gd name="connsiteY8" fmla="*/ 0 h 696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6628" h="6968554">
                <a:moveTo>
                  <a:pt x="1076628" y="1161454"/>
                </a:moveTo>
                <a:lnTo>
                  <a:pt x="1076628" y="5807100"/>
                </a:lnTo>
                <a:cubicBezTo>
                  <a:pt x="1076628" y="6448551"/>
                  <a:pt x="1064216" y="6968551"/>
                  <a:pt x="1048905" y="6968551"/>
                </a:cubicBezTo>
                <a:lnTo>
                  <a:pt x="0" y="6968551"/>
                </a:lnTo>
                <a:lnTo>
                  <a:pt x="0" y="6968551"/>
                </a:lnTo>
                <a:lnTo>
                  <a:pt x="0" y="3"/>
                </a:lnTo>
                <a:lnTo>
                  <a:pt x="0" y="3"/>
                </a:lnTo>
                <a:lnTo>
                  <a:pt x="1048905" y="3"/>
                </a:lnTo>
                <a:cubicBezTo>
                  <a:pt x="1064216" y="3"/>
                  <a:pt x="1076628" y="520003"/>
                  <a:pt x="1076628" y="1161454"/>
                </a:cubicBezTo>
                <a:close/>
              </a:path>
            </a:pathLst>
          </a:custGeom>
          <a:ln w="28575">
            <a:solidFill>
              <a:srgbClr val="7030A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0905" tIns="63351" rIns="63351" bIns="63353" numCol="1" spcCol="1270" anchor="ctr" anchorCtr="0">
            <a:noAutofit/>
          </a:bodyPr>
          <a:lstStyle/>
          <a:p>
            <a:pPr marL="171450" lvl="1" indent="-171450" algn="l" defTabSz="755650">
              <a:lnSpc>
                <a:spcPct val="90000"/>
              </a:lnSpc>
              <a:spcBef>
                <a:spcPct val="0"/>
              </a:spcBef>
              <a:spcAft>
                <a:spcPct val="15000"/>
              </a:spcAft>
              <a:buChar char="••"/>
            </a:pPr>
            <a:r>
              <a:rPr lang="en-US" sz="2800" dirty="0">
                <a:latin typeface="Times New Roman" panose="02020603050405020304" pitchFamily="18" charset="0"/>
                <a:cs typeface="Times New Roman" panose="02020603050405020304" pitchFamily="18" charset="0"/>
              </a:rPr>
              <a:t>R</a:t>
            </a:r>
            <a:r>
              <a:rPr lang="vi-VN" sz="2800" kern="1200" dirty="0" smtClean="0">
                <a:latin typeface="Times New Roman" panose="02020603050405020304" pitchFamily="18" charset="0"/>
                <a:cs typeface="Times New Roman" panose="02020603050405020304" pitchFamily="18" charset="0"/>
              </a:rPr>
              <a:t>ất vui vẻ, yêu đời "Hát líu lo, líu lo." → Từ láy, điệp từ thể hiện sự hồn nhiên, yêu đời của gấu con.</a:t>
            </a:r>
            <a:endParaRPr lang="en-US" sz="2800" kern="1200" dirty="0">
              <a:latin typeface="Times New Roman" panose="02020603050405020304" pitchFamily="18" charset="0"/>
              <a:cs typeface="Times New Roman" panose="02020603050405020304" pitchFamily="18" charset="0"/>
            </a:endParaRPr>
          </a:p>
        </p:txBody>
      </p:sp>
      <p:sp>
        <p:nvSpPr>
          <p:cNvPr id="19" name="Freeform 18"/>
          <p:cNvSpPr/>
          <p:nvPr/>
        </p:nvSpPr>
        <p:spPr>
          <a:xfrm>
            <a:off x="660400" y="3254011"/>
            <a:ext cx="1543511" cy="1596987"/>
          </a:xfrm>
          <a:custGeom>
            <a:avLst/>
            <a:gdLst>
              <a:gd name="connsiteX0" fmla="*/ 0 w 1656351"/>
              <a:gd name="connsiteY0" fmla="*/ 0 h 1159445"/>
              <a:gd name="connsiteX1" fmla="*/ 1076629 w 1656351"/>
              <a:gd name="connsiteY1" fmla="*/ 0 h 1159445"/>
              <a:gd name="connsiteX2" fmla="*/ 1656351 w 1656351"/>
              <a:gd name="connsiteY2" fmla="*/ 579723 h 1159445"/>
              <a:gd name="connsiteX3" fmla="*/ 1076629 w 1656351"/>
              <a:gd name="connsiteY3" fmla="*/ 1159445 h 1159445"/>
              <a:gd name="connsiteX4" fmla="*/ 0 w 1656351"/>
              <a:gd name="connsiteY4" fmla="*/ 1159445 h 1159445"/>
              <a:gd name="connsiteX5" fmla="*/ 579723 w 1656351"/>
              <a:gd name="connsiteY5" fmla="*/ 579723 h 1159445"/>
              <a:gd name="connsiteX6" fmla="*/ 0 w 1656351"/>
              <a:gd name="connsiteY6" fmla="*/ 0 h 1159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6351" h="1159445">
                <a:moveTo>
                  <a:pt x="1656351" y="0"/>
                </a:moveTo>
                <a:lnTo>
                  <a:pt x="1656351" y="753640"/>
                </a:lnTo>
                <a:lnTo>
                  <a:pt x="828175" y="1159445"/>
                </a:lnTo>
                <a:lnTo>
                  <a:pt x="0" y="753640"/>
                </a:lnTo>
                <a:lnTo>
                  <a:pt x="0" y="0"/>
                </a:lnTo>
                <a:lnTo>
                  <a:pt x="828175" y="405806"/>
                </a:lnTo>
                <a:lnTo>
                  <a:pt x="1656351"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256" tIns="587978" rIns="8254" bIns="587977" numCol="1" spcCol="1270" anchor="ctr" anchorCtr="0">
            <a:noAutofit/>
          </a:bodyPr>
          <a:lstStyle/>
          <a:p>
            <a:pPr lvl="0" algn="ctr" defTabSz="577850">
              <a:lnSpc>
                <a:spcPct val="90000"/>
              </a:lnSpc>
              <a:spcBef>
                <a:spcPct val="0"/>
              </a:spcBef>
              <a:spcAft>
                <a:spcPct val="35000"/>
              </a:spcAft>
            </a:pPr>
            <a:r>
              <a:rPr lang="en-US" sz="2400" b="1" kern="1200" dirty="0" err="1" smtClean="0">
                <a:latin typeface="Times New Roman" panose="02020603050405020304" pitchFamily="18" charset="0"/>
                <a:cs typeface="Times New Roman" panose="02020603050405020304" pitchFamily="18" charset="0"/>
              </a:rPr>
              <a:t>Khi</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gặp</a:t>
            </a:r>
            <a:r>
              <a:rPr lang="en-US" sz="2400" b="1" kern="1200" dirty="0" smtClean="0">
                <a:latin typeface="Times New Roman" panose="02020603050405020304" pitchFamily="18" charset="0"/>
                <a:cs typeface="Times New Roman" panose="02020603050405020304" pitchFamily="18" charset="0"/>
              </a:rPr>
              <a:t> tai </a:t>
            </a:r>
            <a:r>
              <a:rPr lang="en-US" sz="2400" b="1" kern="1200" dirty="0" err="1" smtClean="0">
                <a:latin typeface="Times New Roman" panose="02020603050405020304" pitchFamily="18" charset="0"/>
                <a:cs typeface="Times New Roman" panose="02020603050405020304" pitchFamily="18" charset="0"/>
              </a:rPr>
              <a:t>nạn</a:t>
            </a:r>
            <a:r>
              <a:rPr lang="en-US" sz="2400" kern="1200" dirty="0" smtClean="0">
                <a:latin typeface="Times New Roman" panose="02020603050405020304" pitchFamily="18" charset="0"/>
                <a:cs typeface="Times New Roman" panose="02020603050405020304" pitchFamily="18" charset="0"/>
              </a:rPr>
              <a:t>: </a:t>
            </a:r>
            <a:endParaRPr lang="en-US" sz="2400" kern="1200" dirty="0">
              <a:latin typeface="Times New Roman" panose="02020603050405020304" pitchFamily="18" charset="0"/>
              <a:cs typeface="Times New Roman" panose="02020603050405020304" pitchFamily="18" charset="0"/>
            </a:endParaRPr>
          </a:p>
        </p:txBody>
      </p:sp>
      <p:sp>
        <p:nvSpPr>
          <p:cNvPr id="20" name="Freeform 19"/>
          <p:cNvSpPr/>
          <p:nvPr/>
        </p:nvSpPr>
        <p:spPr>
          <a:xfrm>
            <a:off x="2203910" y="3254011"/>
            <a:ext cx="9302289" cy="1038042"/>
          </a:xfrm>
          <a:custGeom>
            <a:avLst/>
            <a:gdLst>
              <a:gd name="connsiteX0" fmla="*/ 179442 w 1076628"/>
              <a:gd name="connsiteY0" fmla="*/ 0 h 6968554"/>
              <a:gd name="connsiteX1" fmla="*/ 897186 w 1076628"/>
              <a:gd name="connsiteY1" fmla="*/ 0 h 6968554"/>
              <a:gd name="connsiteX2" fmla="*/ 1076628 w 1076628"/>
              <a:gd name="connsiteY2" fmla="*/ 179442 h 6968554"/>
              <a:gd name="connsiteX3" fmla="*/ 1076628 w 1076628"/>
              <a:gd name="connsiteY3" fmla="*/ 6968554 h 6968554"/>
              <a:gd name="connsiteX4" fmla="*/ 1076628 w 1076628"/>
              <a:gd name="connsiteY4" fmla="*/ 6968554 h 6968554"/>
              <a:gd name="connsiteX5" fmla="*/ 0 w 1076628"/>
              <a:gd name="connsiteY5" fmla="*/ 6968554 h 6968554"/>
              <a:gd name="connsiteX6" fmla="*/ 0 w 1076628"/>
              <a:gd name="connsiteY6" fmla="*/ 6968554 h 6968554"/>
              <a:gd name="connsiteX7" fmla="*/ 0 w 1076628"/>
              <a:gd name="connsiteY7" fmla="*/ 179442 h 6968554"/>
              <a:gd name="connsiteX8" fmla="*/ 179442 w 1076628"/>
              <a:gd name="connsiteY8" fmla="*/ 0 h 696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6628" h="6968554">
                <a:moveTo>
                  <a:pt x="1076628" y="1161454"/>
                </a:moveTo>
                <a:lnTo>
                  <a:pt x="1076628" y="5807100"/>
                </a:lnTo>
                <a:cubicBezTo>
                  <a:pt x="1076628" y="6448551"/>
                  <a:pt x="1064216" y="6968551"/>
                  <a:pt x="1048905" y="6968551"/>
                </a:cubicBezTo>
                <a:lnTo>
                  <a:pt x="0" y="6968551"/>
                </a:lnTo>
                <a:lnTo>
                  <a:pt x="0" y="6968551"/>
                </a:lnTo>
                <a:lnTo>
                  <a:pt x="0" y="3"/>
                </a:lnTo>
                <a:lnTo>
                  <a:pt x="0" y="3"/>
                </a:lnTo>
                <a:lnTo>
                  <a:pt x="1048905" y="3"/>
                </a:lnTo>
                <a:cubicBezTo>
                  <a:pt x="1064216" y="3"/>
                  <a:pt x="1076628" y="520003"/>
                  <a:pt x="1076628" y="1161454"/>
                </a:cubicBezTo>
                <a:close/>
              </a:path>
            </a:pathLst>
          </a:custGeom>
          <a:ln w="28575">
            <a:solidFill>
              <a:srgbClr val="7030A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0905" tIns="63351" rIns="63351" bIns="63353" numCol="1" spcCol="1270" anchor="ctr" anchorCtr="0">
            <a:noAutofit/>
          </a:bodyPr>
          <a:lstStyle/>
          <a:p>
            <a:pPr marL="171450" lvl="1" indent="-171450" algn="l" defTabSz="755650">
              <a:lnSpc>
                <a:spcPct val="90000"/>
              </a:lnSpc>
              <a:spcBef>
                <a:spcPct val="0"/>
              </a:spcBef>
              <a:spcAft>
                <a:spcPct val="15000"/>
              </a:spcAft>
              <a:buChar char="••"/>
            </a:pPr>
            <a:r>
              <a:rPr lang="en-US" sz="2800" dirty="0">
                <a:latin typeface="Times New Roman" panose="02020603050405020304" pitchFamily="18" charset="0"/>
                <a:cs typeface="Times New Roman" panose="02020603050405020304" pitchFamily="18" charset="0"/>
              </a:rPr>
              <a:t>L</a:t>
            </a:r>
            <a:r>
              <a:rPr lang="vi-VN" sz="2800" kern="1200" dirty="0" smtClean="0">
                <a:latin typeface="Times New Roman" panose="02020603050405020304" pitchFamily="18" charset="0"/>
                <a:cs typeface="Times New Roman" panose="02020603050405020304" pitchFamily="18" charset="0"/>
              </a:rPr>
              <a:t>uống cuống, vướng chân", "ngã nghe cái bộp" → Từ láy, câu cảm thán thể hiện sự luống cuống, bối rối của chú gấu.</a:t>
            </a:r>
            <a:endParaRPr lang="en-US" sz="2800" kern="1200" dirty="0">
              <a:latin typeface="Times New Roman" panose="02020603050405020304" pitchFamily="18" charset="0"/>
              <a:cs typeface="Times New Roman" panose="02020603050405020304" pitchFamily="18" charset="0"/>
            </a:endParaRPr>
          </a:p>
        </p:txBody>
      </p:sp>
      <p:sp>
        <p:nvSpPr>
          <p:cNvPr id="21" name="Freeform 20"/>
          <p:cNvSpPr/>
          <p:nvPr/>
        </p:nvSpPr>
        <p:spPr>
          <a:xfrm>
            <a:off x="685800" y="4590335"/>
            <a:ext cx="1543511" cy="1645365"/>
          </a:xfrm>
          <a:custGeom>
            <a:avLst/>
            <a:gdLst>
              <a:gd name="connsiteX0" fmla="*/ 0 w 1656351"/>
              <a:gd name="connsiteY0" fmla="*/ 0 h 1159445"/>
              <a:gd name="connsiteX1" fmla="*/ 1076629 w 1656351"/>
              <a:gd name="connsiteY1" fmla="*/ 0 h 1159445"/>
              <a:gd name="connsiteX2" fmla="*/ 1656351 w 1656351"/>
              <a:gd name="connsiteY2" fmla="*/ 579723 h 1159445"/>
              <a:gd name="connsiteX3" fmla="*/ 1076629 w 1656351"/>
              <a:gd name="connsiteY3" fmla="*/ 1159445 h 1159445"/>
              <a:gd name="connsiteX4" fmla="*/ 0 w 1656351"/>
              <a:gd name="connsiteY4" fmla="*/ 1159445 h 1159445"/>
              <a:gd name="connsiteX5" fmla="*/ 579723 w 1656351"/>
              <a:gd name="connsiteY5" fmla="*/ 579723 h 1159445"/>
              <a:gd name="connsiteX6" fmla="*/ 0 w 1656351"/>
              <a:gd name="connsiteY6" fmla="*/ 0 h 1159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6351" h="1159445">
                <a:moveTo>
                  <a:pt x="1656351" y="0"/>
                </a:moveTo>
                <a:lnTo>
                  <a:pt x="1656351" y="753640"/>
                </a:lnTo>
                <a:lnTo>
                  <a:pt x="828175" y="1159445"/>
                </a:lnTo>
                <a:lnTo>
                  <a:pt x="0" y="753640"/>
                </a:lnTo>
                <a:lnTo>
                  <a:pt x="0" y="0"/>
                </a:lnTo>
                <a:lnTo>
                  <a:pt x="828175" y="405806"/>
                </a:lnTo>
                <a:lnTo>
                  <a:pt x="1656351"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256" tIns="587978" rIns="8254" bIns="587977" numCol="1" spcCol="1270" anchor="ctr" anchorCtr="0">
            <a:noAutofit/>
          </a:bodyPr>
          <a:lstStyle/>
          <a:p>
            <a:pPr lvl="0" algn="ctr" defTabSz="577850">
              <a:lnSpc>
                <a:spcPct val="90000"/>
              </a:lnSpc>
              <a:spcBef>
                <a:spcPct val="0"/>
              </a:spcBef>
              <a:spcAft>
                <a:spcPct val="35000"/>
              </a:spcAft>
            </a:pPr>
            <a:r>
              <a:rPr lang="en-US" sz="2000" b="1" kern="1200" dirty="0" err="1" smtClean="0">
                <a:latin typeface="Times New Roman" panose="02020603050405020304" pitchFamily="18" charset="0"/>
                <a:cs typeface="Times New Roman" panose="02020603050405020304" pitchFamily="18" charset="0"/>
              </a:rPr>
              <a:t>Khi</a:t>
            </a:r>
            <a:r>
              <a:rPr lang="en-US" sz="2000" b="1" kern="1200" dirty="0" smtClean="0">
                <a:latin typeface="Times New Roman" panose="02020603050405020304" pitchFamily="18" charset="0"/>
                <a:cs typeface="Times New Roman" panose="02020603050405020304" pitchFamily="18" charset="0"/>
              </a:rPr>
              <a:t> </a:t>
            </a:r>
            <a:r>
              <a:rPr lang="en-US" sz="2000" b="1" kern="1200" dirty="0" err="1" smtClean="0">
                <a:latin typeface="Times New Roman" panose="02020603050405020304" pitchFamily="18" charset="0"/>
                <a:cs typeface="Times New Roman" panose="02020603050405020304" pitchFamily="18" charset="0"/>
              </a:rPr>
              <a:t>bị</a:t>
            </a:r>
            <a:r>
              <a:rPr lang="en-US" sz="2000" b="1" kern="1200" dirty="0" smtClean="0">
                <a:latin typeface="Times New Roman" panose="02020603050405020304" pitchFamily="18" charset="0"/>
                <a:cs typeface="Times New Roman" panose="02020603050405020304" pitchFamily="18" charset="0"/>
              </a:rPr>
              <a:t> </a:t>
            </a:r>
            <a:r>
              <a:rPr lang="en-US" sz="2000" b="1" kern="1200" dirty="0" err="1" smtClean="0">
                <a:latin typeface="Times New Roman" panose="02020603050405020304" pitchFamily="18" charset="0"/>
                <a:cs typeface="Times New Roman" panose="02020603050405020304" pitchFamily="18" charset="0"/>
              </a:rPr>
              <a:t>trêu</a:t>
            </a:r>
            <a:r>
              <a:rPr lang="en-US" sz="2000" b="1" kern="1200" dirty="0" smtClean="0">
                <a:latin typeface="Times New Roman" panose="02020603050405020304" pitchFamily="18" charset="0"/>
                <a:cs typeface="Times New Roman" panose="02020603050405020304" pitchFamily="18" charset="0"/>
              </a:rPr>
              <a:t> </a:t>
            </a:r>
            <a:r>
              <a:rPr lang="en-US" sz="2000" b="1" kern="1200" dirty="0" err="1" smtClean="0">
                <a:latin typeface="Times New Roman" panose="02020603050405020304" pitchFamily="18" charset="0"/>
                <a:cs typeface="Times New Roman" panose="02020603050405020304" pitchFamily="18" charset="0"/>
              </a:rPr>
              <a:t>chọc</a:t>
            </a:r>
            <a:r>
              <a:rPr lang="en-US" sz="2000" b="1" kern="1200" dirty="0" smtClean="0">
                <a:latin typeface="Times New Roman" panose="02020603050405020304" pitchFamily="18" charset="0"/>
                <a:cs typeface="Times New Roman" panose="02020603050405020304" pitchFamily="18" charset="0"/>
              </a:rPr>
              <a:t> </a:t>
            </a:r>
            <a:r>
              <a:rPr lang="en-US" sz="2000" b="1" kern="1200" dirty="0" err="1" smtClean="0">
                <a:latin typeface="Times New Roman" panose="02020603050405020304" pitchFamily="18" charset="0"/>
                <a:cs typeface="Times New Roman" panose="02020603050405020304" pitchFamily="18" charset="0"/>
              </a:rPr>
              <a:t>về</a:t>
            </a:r>
            <a:r>
              <a:rPr lang="en-US" sz="2000" b="1" kern="1200" dirty="0" smtClean="0">
                <a:latin typeface="Times New Roman" panose="02020603050405020304" pitchFamily="18" charset="0"/>
                <a:cs typeface="Times New Roman" panose="02020603050405020304" pitchFamily="18" charset="0"/>
              </a:rPr>
              <a:t> </a:t>
            </a:r>
            <a:r>
              <a:rPr lang="en-US" sz="2000" b="1" kern="1200" dirty="0" err="1" smtClean="0">
                <a:latin typeface="Times New Roman" panose="02020603050405020304" pitchFamily="18" charset="0"/>
                <a:cs typeface="Times New Roman" panose="02020603050405020304" pitchFamily="18" charset="0"/>
              </a:rPr>
              <a:t>ngoại</a:t>
            </a:r>
            <a:r>
              <a:rPr lang="en-US" sz="2000" b="1" kern="1200" dirty="0" smtClean="0">
                <a:latin typeface="Times New Roman" panose="02020603050405020304" pitchFamily="18" charset="0"/>
                <a:cs typeface="Times New Roman" panose="02020603050405020304" pitchFamily="18" charset="0"/>
              </a:rPr>
              <a:t> </a:t>
            </a:r>
            <a:r>
              <a:rPr lang="en-US" sz="2000" b="1" kern="1200" dirty="0" err="1" smtClean="0">
                <a:latin typeface="Times New Roman" panose="02020603050405020304" pitchFamily="18" charset="0"/>
                <a:cs typeface="Times New Roman" panose="02020603050405020304" pitchFamily="18" charset="0"/>
              </a:rPr>
              <a:t>hình</a:t>
            </a:r>
            <a:r>
              <a:rPr lang="en-US" sz="2000" b="1" kern="1200" dirty="0" smtClean="0">
                <a:latin typeface="Times New Roman" panose="02020603050405020304" pitchFamily="18" charset="0"/>
                <a:cs typeface="Times New Roman" panose="02020603050405020304" pitchFamily="18" charset="0"/>
              </a:rPr>
              <a:t>: </a:t>
            </a:r>
            <a:endParaRPr lang="en-US" sz="2000" kern="1200" dirty="0">
              <a:latin typeface="Times New Roman" panose="02020603050405020304" pitchFamily="18" charset="0"/>
              <a:cs typeface="Times New Roman" panose="02020603050405020304" pitchFamily="18" charset="0"/>
            </a:endParaRPr>
          </a:p>
        </p:txBody>
      </p:sp>
      <p:sp>
        <p:nvSpPr>
          <p:cNvPr id="25" name="Freeform 24"/>
          <p:cNvSpPr/>
          <p:nvPr/>
        </p:nvSpPr>
        <p:spPr>
          <a:xfrm>
            <a:off x="2229310" y="4590335"/>
            <a:ext cx="9276890" cy="1645365"/>
          </a:xfrm>
          <a:custGeom>
            <a:avLst/>
            <a:gdLst>
              <a:gd name="connsiteX0" fmla="*/ 179442 w 1076628"/>
              <a:gd name="connsiteY0" fmla="*/ 0 h 6968554"/>
              <a:gd name="connsiteX1" fmla="*/ 897186 w 1076628"/>
              <a:gd name="connsiteY1" fmla="*/ 0 h 6968554"/>
              <a:gd name="connsiteX2" fmla="*/ 1076628 w 1076628"/>
              <a:gd name="connsiteY2" fmla="*/ 179442 h 6968554"/>
              <a:gd name="connsiteX3" fmla="*/ 1076628 w 1076628"/>
              <a:gd name="connsiteY3" fmla="*/ 6968554 h 6968554"/>
              <a:gd name="connsiteX4" fmla="*/ 1076628 w 1076628"/>
              <a:gd name="connsiteY4" fmla="*/ 6968554 h 6968554"/>
              <a:gd name="connsiteX5" fmla="*/ 0 w 1076628"/>
              <a:gd name="connsiteY5" fmla="*/ 6968554 h 6968554"/>
              <a:gd name="connsiteX6" fmla="*/ 0 w 1076628"/>
              <a:gd name="connsiteY6" fmla="*/ 6968554 h 6968554"/>
              <a:gd name="connsiteX7" fmla="*/ 0 w 1076628"/>
              <a:gd name="connsiteY7" fmla="*/ 179442 h 6968554"/>
              <a:gd name="connsiteX8" fmla="*/ 179442 w 1076628"/>
              <a:gd name="connsiteY8" fmla="*/ 0 h 696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6628" h="6968554">
                <a:moveTo>
                  <a:pt x="1076628" y="1161454"/>
                </a:moveTo>
                <a:lnTo>
                  <a:pt x="1076628" y="5807100"/>
                </a:lnTo>
                <a:cubicBezTo>
                  <a:pt x="1076628" y="6448551"/>
                  <a:pt x="1064216" y="6968551"/>
                  <a:pt x="1048905" y="6968551"/>
                </a:cubicBezTo>
                <a:lnTo>
                  <a:pt x="0" y="6968551"/>
                </a:lnTo>
                <a:lnTo>
                  <a:pt x="0" y="6968551"/>
                </a:lnTo>
                <a:lnTo>
                  <a:pt x="0" y="3"/>
                </a:lnTo>
                <a:lnTo>
                  <a:pt x="0" y="3"/>
                </a:lnTo>
                <a:lnTo>
                  <a:pt x="1048905" y="3"/>
                </a:lnTo>
                <a:cubicBezTo>
                  <a:pt x="1064216" y="3"/>
                  <a:pt x="1076628" y="520003"/>
                  <a:pt x="1076628" y="1161454"/>
                </a:cubicBezTo>
                <a:close/>
              </a:path>
            </a:pathLst>
          </a:custGeom>
          <a:ln w="28575">
            <a:solidFill>
              <a:srgbClr val="7030A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0905" tIns="63352" rIns="63351" bIns="63352" numCol="1" spcCol="1270" anchor="ctr" anchorCtr="0">
            <a:noAutofit/>
          </a:bodyPr>
          <a:lstStyle/>
          <a:p>
            <a:pPr marL="171450" lvl="1" indent="-171450" algn="l" defTabSz="755650">
              <a:lnSpc>
                <a:spcPct val="90000"/>
              </a:lnSpc>
              <a:spcBef>
                <a:spcPct val="0"/>
              </a:spcBef>
              <a:spcAft>
                <a:spcPct val="15000"/>
              </a:spcAft>
              <a:buChar char="••"/>
            </a:pPr>
            <a:r>
              <a:rPr lang="vi-VN" sz="2800" kern="1200" dirty="0" smtClean="0">
                <a:latin typeface="Times New Roman" panose="02020603050405020304" pitchFamily="18" charset="0"/>
                <a:cs typeface="Times New Roman" panose="02020603050405020304" pitchFamily="18" charset="0"/>
              </a:rPr>
              <a:t>Chạy về mách mẹ "Vòng kiềng thật xấu hổ/ Con thà chết còn hơn" → Chạy về với tình thương yêu, với gia đình.</a:t>
            </a:r>
            <a:endParaRPr lang="en-US" sz="2800" kern="1200" dirty="0">
              <a:latin typeface="Times New Roman" panose="02020603050405020304" pitchFamily="18" charset="0"/>
              <a:cs typeface="Times New Roman" panose="02020603050405020304" pitchFamily="18" charset="0"/>
            </a:endParaRPr>
          </a:p>
          <a:p>
            <a:pPr marL="171450" lvl="1" indent="-171450" algn="l" defTabSz="755650">
              <a:lnSpc>
                <a:spcPct val="90000"/>
              </a:lnSpc>
              <a:spcBef>
                <a:spcPct val="0"/>
              </a:spcBef>
              <a:spcAft>
                <a:spcPct val="15000"/>
              </a:spcAft>
              <a:buChar char="••"/>
            </a:pPr>
            <a:r>
              <a:rPr lang="vi-VN" sz="2800" kern="1200" dirty="0" smtClean="0">
                <a:latin typeface="Times New Roman" panose="02020603050405020304" pitchFamily="18" charset="0"/>
                <a:cs typeface="Times New Roman" panose="02020603050405020304" pitchFamily="18" charset="0"/>
              </a:rPr>
              <a:t>Nấp sau cánh tủ, tủi thân khóc to "Cả khu rừng này chê/ Chân vòng kiềng xấu, xấu!"</a:t>
            </a:r>
            <a:endParaRPr lang="en-US" sz="28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5581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000"/>
                                        <p:tgtEl>
                                          <p:spTgt spid="21"/>
                                        </p:tgtEl>
                                      </p:cBhvr>
                                    </p:animEffect>
                                    <p:anim calcmode="lin" valueType="num">
                                      <p:cBhvr>
                                        <p:cTn id="32" dur="1000" fill="hold"/>
                                        <p:tgtEl>
                                          <p:spTgt spid="21"/>
                                        </p:tgtEl>
                                        <p:attrNameLst>
                                          <p:attrName>ppt_x</p:attrName>
                                        </p:attrNameLst>
                                      </p:cBhvr>
                                      <p:tavLst>
                                        <p:tav tm="0">
                                          <p:val>
                                            <p:strVal val="#ppt_x"/>
                                          </p:val>
                                        </p:tav>
                                        <p:tav tm="100000">
                                          <p:val>
                                            <p:strVal val="#ppt_x"/>
                                          </p:val>
                                        </p:tav>
                                      </p:tavLst>
                                    </p:anim>
                                    <p:anim calcmode="lin" valueType="num">
                                      <p:cBhvr>
                                        <p:cTn id="33" dur="1000" fill="hold"/>
                                        <p:tgtEl>
                                          <p:spTgt spid="21"/>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1000"/>
                                        <p:tgtEl>
                                          <p:spTgt spid="25"/>
                                        </p:tgtEl>
                                      </p:cBhvr>
                                    </p:animEffect>
                                    <p:anim calcmode="lin" valueType="num">
                                      <p:cBhvr>
                                        <p:cTn id="37" dur="1000" fill="hold"/>
                                        <p:tgtEl>
                                          <p:spTgt spid="25"/>
                                        </p:tgtEl>
                                        <p:attrNameLst>
                                          <p:attrName>ppt_x</p:attrName>
                                        </p:attrNameLst>
                                      </p:cBhvr>
                                      <p:tavLst>
                                        <p:tav tm="0">
                                          <p:val>
                                            <p:strVal val="#ppt_x"/>
                                          </p:val>
                                        </p:tav>
                                        <p:tav tm="100000">
                                          <p:val>
                                            <p:strVal val="#ppt_x"/>
                                          </p:val>
                                        </p:tav>
                                      </p:tavLst>
                                    </p:anim>
                                    <p:anim calcmode="lin" valueType="num">
                                      <p:cBhvr>
                                        <p:cTn id="3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5"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rcRect l="73901" t="12140" r="25855" b="87813"/>
          <a:stretch>
            <a:fillRect/>
          </a:stretch>
        </p:blipFill>
        <p:spPr>
          <a:xfrm>
            <a:off x="6515621" y="1736885"/>
            <a:ext cx="11896" cy="2310"/>
          </a:xfrm>
          <a:custGeom>
            <a:avLst/>
            <a:gdLst>
              <a:gd name="connsiteX0" fmla="*/ 1346 w 11896"/>
              <a:gd name="connsiteY0" fmla="*/ 276 h 2310"/>
              <a:gd name="connsiteX1" fmla="*/ 3448 w 11896"/>
              <a:gd name="connsiteY1" fmla="*/ 657 h 2310"/>
              <a:gd name="connsiteX2" fmla="*/ 11896 w 11896"/>
              <a:gd name="connsiteY2" fmla="*/ 2310 h 2310"/>
              <a:gd name="connsiteX3" fmla="*/ 1346 w 11896"/>
              <a:gd name="connsiteY3" fmla="*/ 276 h 2310"/>
            </a:gdLst>
            <a:ahLst/>
            <a:cxnLst>
              <a:cxn ang="0">
                <a:pos x="connsiteX0" y="connsiteY0"/>
              </a:cxn>
              <a:cxn ang="0">
                <a:pos x="connsiteX1" y="connsiteY1"/>
              </a:cxn>
              <a:cxn ang="0">
                <a:pos x="connsiteX2" y="connsiteY2"/>
              </a:cxn>
              <a:cxn ang="0">
                <a:pos x="connsiteX3" y="connsiteY3"/>
              </a:cxn>
            </a:cxnLst>
            <a:rect l="l" t="t" r="r" b="b"/>
            <a:pathLst>
              <a:path w="11896" h="2310">
                <a:moveTo>
                  <a:pt x="1346" y="276"/>
                </a:moveTo>
                <a:cubicBezTo>
                  <a:pt x="-737" y="-138"/>
                  <a:pt x="-664" y="-141"/>
                  <a:pt x="3448" y="657"/>
                </a:cubicBezTo>
                <a:lnTo>
                  <a:pt x="11896" y="2310"/>
                </a:lnTo>
                <a:lnTo>
                  <a:pt x="1346" y="276"/>
                </a:lnTo>
                <a:close/>
              </a:path>
            </a:pathLst>
          </a:custGeom>
        </p:spPr>
      </p:pic>
      <p:sp>
        <p:nvSpPr>
          <p:cNvPr id="10" name="Rounded Rectangle 9"/>
          <p:cNvSpPr/>
          <p:nvPr/>
        </p:nvSpPr>
        <p:spPr>
          <a:xfrm>
            <a:off x="2290916" y="73740"/>
            <a:ext cx="7610168" cy="781667"/>
          </a:xfrm>
          <a:prstGeom prst="roundRect">
            <a:avLst>
              <a:gd name="adj" fmla="val 50000"/>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THỰC HÀNH ĐỌC  HIỂU:</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VĂN BẢN: GẤU CON CHÂN VÒNG KIỀNG (A. A U-XA-CHỐP)</a:t>
            </a:r>
            <a:endParaRPr kumimoji="0" lang="en-US" sz="1800" b="1" i="0" u="none" strike="noStrike" kern="1200" cap="none" spc="0" normalizeH="0" baseline="0" noProof="0" dirty="0">
              <a:ln>
                <a:noFill/>
              </a:ln>
              <a:solidFill>
                <a:prstClr val="white"/>
              </a:solidFill>
              <a:effectLst/>
              <a:uLnTx/>
              <a:uFillTx/>
              <a:latin typeface="Segoe Script" panose="030B0504020000000003" pitchFamily="66" charset="0"/>
              <a:ea typeface="Segoe UI" panose="020B0502040204020203" pitchFamily="34" charset="0"/>
              <a:cs typeface="+mn-cs"/>
            </a:endParaRPr>
          </a:p>
        </p:txBody>
      </p:sp>
      <p:sp>
        <p:nvSpPr>
          <p:cNvPr id="11" name="Rounded Rectangle 10"/>
          <p:cNvSpPr/>
          <p:nvPr/>
        </p:nvSpPr>
        <p:spPr>
          <a:xfrm>
            <a:off x="4082845" y="923822"/>
            <a:ext cx="4026310" cy="56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4"/>
          <a:srcRect l="14412" t="732" r="14115" b="1328"/>
          <a:stretch/>
        </p:blipFill>
        <p:spPr>
          <a:xfrm>
            <a:off x="29496" y="14748"/>
            <a:ext cx="929148" cy="1056560"/>
          </a:xfrm>
          <a:prstGeom prst="rect">
            <a:avLst/>
          </a:prstGeom>
        </p:spPr>
      </p:pic>
      <p:pic>
        <p:nvPicPr>
          <p:cNvPr id="13" name="Picture 12"/>
          <p:cNvPicPr>
            <a:picLocks noChangeAspect="1"/>
          </p:cNvPicPr>
          <p:nvPr/>
        </p:nvPicPr>
        <p:blipFill>
          <a:blip r:embed="rId5"/>
          <a:stretch>
            <a:fillRect/>
          </a:stretch>
        </p:blipFill>
        <p:spPr>
          <a:xfrm flipH="1">
            <a:off x="972906" y="-34821"/>
            <a:ext cx="1274251" cy="1017639"/>
          </a:xfrm>
          <a:prstGeom prst="ellipse">
            <a:avLst/>
          </a:prstGeom>
          <a:ln>
            <a:noFill/>
          </a:ln>
          <a:effectLst>
            <a:softEdge rad="112500"/>
          </a:effectLst>
        </p:spPr>
      </p:pic>
      <p:pic>
        <p:nvPicPr>
          <p:cNvPr id="14" name="Picture 13"/>
          <p:cNvPicPr>
            <a:picLocks noChangeAspect="1"/>
          </p:cNvPicPr>
          <p:nvPr/>
        </p:nvPicPr>
        <p:blipFill rotWithShape="1">
          <a:blip r:embed="rId6"/>
          <a:srcRect l="12151" r="11978"/>
          <a:stretch/>
        </p:blipFill>
        <p:spPr>
          <a:xfrm>
            <a:off x="9944843" y="88491"/>
            <a:ext cx="1156400" cy="892276"/>
          </a:xfrm>
          <a:prstGeom prst="ellipse">
            <a:avLst/>
          </a:prstGeom>
          <a:ln>
            <a:noFill/>
          </a:ln>
          <a:effectLst>
            <a:softEdge rad="112500"/>
          </a:effectLst>
        </p:spPr>
      </p:pic>
      <p:pic>
        <p:nvPicPr>
          <p:cNvPr id="15" name="Picture 14"/>
          <p:cNvPicPr>
            <a:picLocks noChangeAspect="1"/>
          </p:cNvPicPr>
          <p:nvPr/>
        </p:nvPicPr>
        <p:blipFill>
          <a:blip r:embed="rId7"/>
          <a:stretch>
            <a:fillRect/>
          </a:stretch>
        </p:blipFill>
        <p:spPr>
          <a:xfrm>
            <a:off x="11012829" y="44244"/>
            <a:ext cx="1283758" cy="936523"/>
          </a:xfrm>
          <a:prstGeom prst="ellipse">
            <a:avLst/>
          </a:prstGeom>
          <a:ln>
            <a:noFill/>
          </a:ln>
          <a:effectLst>
            <a:softEdge rad="112500"/>
          </a:effectLst>
        </p:spPr>
      </p:pic>
      <p:sp>
        <p:nvSpPr>
          <p:cNvPr id="16" name="Wave 15"/>
          <p:cNvSpPr/>
          <p:nvPr/>
        </p:nvSpPr>
        <p:spPr>
          <a:xfrm>
            <a:off x="4082845" y="855407"/>
            <a:ext cx="4026310" cy="666606"/>
          </a:xfrm>
          <a:prstGeom prst="wave">
            <a:avLst>
              <a:gd name="adj1" fmla="val 12500"/>
              <a:gd name="adj2" fmla="val -1320"/>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60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4468249" y="907023"/>
            <a:ext cx="3268202" cy="517065"/>
          </a:xfrm>
          <a:prstGeom prst="rect">
            <a:avLst/>
          </a:prstGeom>
        </p:spPr>
        <p:txBody>
          <a:bodyPr wrap="none">
            <a:spAutoFit/>
          </a:bodyPr>
          <a:lstStyle/>
          <a:p>
            <a:pPr marL="0" marR="177165" lvl="0" indent="0" algn="l" defTabSz="914400" rtl="0" eaLnBrk="1" fontAlgn="auto" latinLnBrk="0" hangingPunct="1">
              <a:lnSpc>
                <a:spcPct val="115000"/>
              </a:lnSpc>
              <a:spcBef>
                <a:spcPts val="0"/>
              </a:spcBef>
              <a:spcAft>
                <a:spcPts val="0"/>
              </a:spcAft>
              <a:buClrTx/>
              <a:buSzTx/>
              <a:buFontTx/>
              <a:buNone/>
              <a:tabLst>
                <a:tab pos="57150" algn="l"/>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Hình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thành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thức</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267440" y="1362859"/>
            <a:ext cx="811953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 Diễn biến tâm trạng của gấu con chân vòng kiềng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267440" y="1902054"/>
            <a:ext cx="6062878" cy="523220"/>
          </a:xfrm>
          <a:prstGeom prst="rect">
            <a:avLst/>
          </a:prstGeom>
        </p:spPr>
        <p:txBody>
          <a:bodyPr wrap="none">
            <a:spAutoFit/>
          </a:bodyPr>
          <a:lstStyle/>
          <a:p>
            <a:pPr marL="457200" indent="-457200">
              <a:spcAft>
                <a:spcPts val="1200"/>
              </a:spcAft>
              <a:buFont typeface="Wingdings" panose="05000000000000000000" pitchFamily="2" charset="2"/>
              <a:buChar char="Ø"/>
            </a:pPr>
            <a:r>
              <a:rPr lang="vi-VN" sz="2800" dirty="0" smtClean="0">
                <a:solidFill>
                  <a:srgbClr val="0D0D0D"/>
                </a:solidFill>
                <a:latin typeface="Times New Roman" panose="02020603050405020304" pitchFamily="18" charset="0"/>
                <a:ea typeface="Times New Roman" panose="02020603050405020304" pitchFamily="18" charset="0"/>
              </a:rPr>
              <a:t> </a:t>
            </a:r>
            <a:r>
              <a:rPr lang="vi-VN" sz="2800" b="1" dirty="0">
                <a:solidFill>
                  <a:srgbClr val="0D0D0D"/>
                </a:solidFill>
                <a:latin typeface="Times New Roman" panose="02020603050405020304" pitchFamily="18" charset="0"/>
                <a:ea typeface="Times New Roman" panose="02020603050405020304" pitchFamily="18" charset="0"/>
              </a:rPr>
              <a:t>Sau khi nghe mẹ gấu khuyên nhủ: </a:t>
            </a:r>
            <a:endParaRPr lang="en-US" sz="2800" dirty="0">
              <a:effectLst/>
              <a:latin typeface="Times New Roman" panose="02020603050405020304" pitchFamily="18" charset="0"/>
              <a:ea typeface="Times New Roman" panose="02020603050405020304" pitchFamily="18" charset="0"/>
            </a:endParaRPr>
          </a:p>
        </p:txBody>
      </p:sp>
      <p:sp>
        <p:nvSpPr>
          <p:cNvPr id="23" name="Freeform 22"/>
          <p:cNvSpPr/>
          <p:nvPr/>
        </p:nvSpPr>
        <p:spPr>
          <a:xfrm>
            <a:off x="1312466" y="3494585"/>
            <a:ext cx="2176022" cy="1587103"/>
          </a:xfrm>
          <a:custGeom>
            <a:avLst/>
            <a:gdLst>
              <a:gd name="connsiteX0" fmla="*/ 0 w 3690937"/>
              <a:gd name="connsiteY0" fmla="*/ 0 h 1125735"/>
              <a:gd name="connsiteX1" fmla="*/ 3690937 w 3690937"/>
              <a:gd name="connsiteY1" fmla="*/ 0 h 1125735"/>
              <a:gd name="connsiteX2" fmla="*/ 3690937 w 3690937"/>
              <a:gd name="connsiteY2" fmla="*/ 1125735 h 1125735"/>
              <a:gd name="connsiteX3" fmla="*/ 0 w 3690937"/>
              <a:gd name="connsiteY3" fmla="*/ 1125735 h 1125735"/>
              <a:gd name="connsiteX4" fmla="*/ 0 w 3690937"/>
              <a:gd name="connsiteY4" fmla="*/ 0 h 1125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0937" h="1125735">
                <a:moveTo>
                  <a:pt x="0" y="0"/>
                </a:moveTo>
                <a:lnTo>
                  <a:pt x="3690937" y="0"/>
                </a:lnTo>
                <a:lnTo>
                  <a:pt x="3690937" y="1125735"/>
                </a:lnTo>
                <a:lnTo>
                  <a:pt x="0" y="1125735"/>
                </a:lnTo>
                <a:lnTo>
                  <a:pt x="0" y="0"/>
                </a:lnTo>
                <a:close/>
              </a:path>
            </a:pathLst>
          </a:custGeom>
          <a:solidFill>
            <a:srgbClr val="0070C0"/>
          </a:solidFill>
          <a:ln w="28575">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vi-VN" sz="2800" kern="1200" dirty="0" smtClean="0">
                <a:latin typeface="+mj-lt"/>
              </a:rPr>
              <a:t>Mẹ gấu khuyên nhủ: </a:t>
            </a:r>
            <a:endParaRPr lang="en-US" sz="2800" kern="1200" dirty="0">
              <a:latin typeface="+mj-lt"/>
            </a:endParaRPr>
          </a:p>
        </p:txBody>
      </p:sp>
      <p:sp>
        <p:nvSpPr>
          <p:cNvPr id="24" name="Freeform 23"/>
          <p:cNvSpPr/>
          <p:nvPr/>
        </p:nvSpPr>
        <p:spPr>
          <a:xfrm>
            <a:off x="4122669" y="2441249"/>
            <a:ext cx="6451122" cy="1125735"/>
          </a:xfrm>
          <a:custGeom>
            <a:avLst/>
            <a:gdLst>
              <a:gd name="connsiteX0" fmla="*/ 0 w 3690937"/>
              <a:gd name="connsiteY0" fmla="*/ 0 h 1125735"/>
              <a:gd name="connsiteX1" fmla="*/ 3690937 w 3690937"/>
              <a:gd name="connsiteY1" fmla="*/ 0 h 1125735"/>
              <a:gd name="connsiteX2" fmla="*/ 3690937 w 3690937"/>
              <a:gd name="connsiteY2" fmla="*/ 1125735 h 1125735"/>
              <a:gd name="connsiteX3" fmla="*/ 0 w 3690937"/>
              <a:gd name="connsiteY3" fmla="*/ 1125735 h 1125735"/>
              <a:gd name="connsiteX4" fmla="*/ 0 w 3690937"/>
              <a:gd name="connsiteY4" fmla="*/ 0 h 1125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0937" h="1125735">
                <a:moveTo>
                  <a:pt x="0" y="0"/>
                </a:moveTo>
                <a:lnTo>
                  <a:pt x="3690937" y="0"/>
                </a:lnTo>
                <a:lnTo>
                  <a:pt x="3690937" y="1125735"/>
                </a:lnTo>
                <a:lnTo>
                  <a:pt x="0" y="1125735"/>
                </a:lnTo>
                <a:lnTo>
                  <a:pt x="0" y="0"/>
                </a:lnTo>
                <a:close/>
              </a:path>
            </a:pathLst>
          </a:custGeom>
          <a:solidFill>
            <a:srgbClr val="0070C0"/>
          </a:solidFill>
          <a:ln w="28575">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Khen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đẹp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con </a:t>
            </a:r>
            <a:r>
              <a:rPr lang="en-US" sz="2800" kern="1200" dirty="0" err="1" smtClean="0">
                <a:latin typeface="Times New Roman" panose="02020603050405020304" pitchFamily="18" charset="0"/>
                <a:cs typeface="Times New Roman" panose="02020603050405020304" pitchFamily="18" charset="0"/>
              </a:rPr>
              <a:t>rất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đẹp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Mẹ</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luôn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thấy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tự</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hào</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6" name="Freeform 25"/>
          <p:cNvSpPr/>
          <p:nvPr/>
        </p:nvSpPr>
        <p:spPr>
          <a:xfrm>
            <a:off x="4122669" y="3602971"/>
            <a:ext cx="6451122" cy="1493623"/>
          </a:xfrm>
          <a:custGeom>
            <a:avLst/>
            <a:gdLst>
              <a:gd name="connsiteX0" fmla="*/ 0 w 3690937"/>
              <a:gd name="connsiteY0" fmla="*/ 0 h 1125735"/>
              <a:gd name="connsiteX1" fmla="*/ 3690937 w 3690937"/>
              <a:gd name="connsiteY1" fmla="*/ 0 h 1125735"/>
              <a:gd name="connsiteX2" fmla="*/ 3690937 w 3690937"/>
              <a:gd name="connsiteY2" fmla="*/ 1125735 h 1125735"/>
              <a:gd name="connsiteX3" fmla="*/ 0 w 3690937"/>
              <a:gd name="connsiteY3" fmla="*/ 1125735 h 1125735"/>
              <a:gd name="connsiteX4" fmla="*/ 0 w 3690937"/>
              <a:gd name="connsiteY4" fmla="*/ 0 h 1125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0937" h="1125735">
                <a:moveTo>
                  <a:pt x="0" y="0"/>
                </a:moveTo>
                <a:lnTo>
                  <a:pt x="3690937" y="0"/>
                </a:lnTo>
                <a:lnTo>
                  <a:pt x="3690937" y="1125735"/>
                </a:lnTo>
                <a:lnTo>
                  <a:pt x="0" y="1125735"/>
                </a:lnTo>
                <a:lnTo>
                  <a:pt x="0" y="0"/>
                </a:lnTo>
                <a:close/>
              </a:path>
            </a:pathLst>
          </a:custGeom>
          <a:solidFill>
            <a:srgbClr val="0070C0"/>
          </a:solidFill>
          <a:ln w="28575">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Không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chỉ</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có</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mình</a:t>
            </a:r>
            <a:r>
              <a:rPr lang="en-US" sz="2800" kern="1200" dirty="0" smtClean="0">
                <a:latin typeface="Times New Roman" panose="02020603050405020304" pitchFamily="18" charset="0"/>
                <a:cs typeface="Times New Roman" panose="02020603050405020304" pitchFamily="18" charset="0"/>
              </a:rPr>
              <a:t> con </a:t>
            </a:r>
            <a:r>
              <a:rPr lang="en-US" sz="2800" kern="1200" dirty="0" err="1" smtClean="0">
                <a:latin typeface="Times New Roman" panose="02020603050405020304" pitchFamily="18" charset="0"/>
                <a:cs typeface="Times New Roman" panose="02020603050405020304" pitchFamily="18" charset="0"/>
              </a:rPr>
              <a:t>chân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vòng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kiềng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đây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nét</a:t>
            </a:r>
            <a:r>
              <a:rPr lang="en-US" sz="2800" kern="1200" dirty="0" smtClean="0">
                <a:latin typeface="Times New Roman" panose="02020603050405020304" pitchFamily="18" charset="0"/>
                <a:cs typeface="Times New Roman" panose="02020603050405020304" pitchFamily="18" charset="0"/>
              </a:rPr>
              <a:t> di </a:t>
            </a:r>
            <a:r>
              <a:rPr lang="en-US" sz="2800" kern="1200" dirty="0" err="1" smtClean="0">
                <a:latin typeface="Times New Roman" panose="02020603050405020304" pitchFamily="18" charset="0"/>
                <a:cs typeface="Times New Roman" panose="02020603050405020304" pitchFamily="18" charset="0"/>
              </a:rPr>
              <a:t>truyền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mẹ</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vòng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kiềng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nhé</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Cả</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bố</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cũng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cong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cả</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ông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nội</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7" name="Freeform 26"/>
          <p:cNvSpPr/>
          <p:nvPr/>
        </p:nvSpPr>
        <p:spPr>
          <a:xfrm>
            <a:off x="4122669" y="5132580"/>
            <a:ext cx="6451123" cy="1399822"/>
          </a:xfrm>
          <a:custGeom>
            <a:avLst/>
            <a:gdLst>
              <a:gd name="connsiteX0" fmla="*/ 0 w 3690937"/>
              <a:gd name="connsiteY0" fmla="*/ 0 h 1125735"/>
              <a:gd name="connsiteX1" fmla="*/ 3690937 w 3690937"/>
              <a:gd name="connsiteY1" fmla="*/ 0 h 1125735"/>
              <a:gd name="connsiteX2" fmla="*/ 3690937 w 3690937"/>
              <a:gd name="connsiteY2" fmla="*/ 1125735 h 1125735"/>
              <a:gd name="connsiteX3" fmla="*/ 0 w 3690937"/>
              <a:gd name="connsiteY3" fmla="*/ 1125735 h 1125735"/>
              <a:gd name="connsiteX4" fmla="*/ 0 w 3690937"/>
              <a:gd name="connsiteY4" fmla="*/ 0 h 1125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0937" h="1125735">
                <a:moveTo>
                  <a:pt x="0" y="0"/>
                </a:moveTo>
                <a:lnTo>
                  <a:pt x="3690937" y="0"/>
                </a:lnTo>
                <a:lnTo>
                  <a:pt x="3690937" y="1125735"/>
                </a:lnTo>
                <a:lnTo>
                  <a:pt x="0" y="1125735"/>
                </a:lnTo>
                <a:lnTo>
                  <a:pt x="0" y="0"/>
                </a:lnTo>
                <a:close/>
              </a:path>
            </a:pathLst>
          </a:custGeom>
          <a:solidFill>
            <a:srgbClr val="0070C0"/>
          </a:solidFill>
          <a:ln w="28575">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Nhấn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mạnh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việc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vòng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kiềng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không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ảnh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hưởng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đến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tài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năng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vì</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Hoán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dụ</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Vòng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kiềng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giỏi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nhất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vùng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Chính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ông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nội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đấy</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cxnSp>
        <p:nvCxnSpPr>
          <p:cNvPr id="29" name="Straight Arrow Connector 28"/>
          <p:cNvCxnSpPr/>
          <p:nvPr/>
        </p:nvCxnSpPr>
        <p:spPr>
          <a:xfrm flipV="1">
            <a:off x="3480965" y="3099732"/>
            <a:ext cx="619433" cy="120936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3480965" y="4309100"/>
            <a:ext cx="590955" cy="164380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3488488" y="4309100"/>
            <a:ext cx="61191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9531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circle(in)">
                                      <p:cBhvr>
                                        <p:cTn id="7" dur="20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circle(in)">
                                      <p:cBhvr>
                                        <p:cTn id="12" dur="20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1000"/>
                                        <p:tgtEl>
                                          <p:spTgt spid="35"/>
                                        </p:tgtEl>
                                      </p:cBhvr>
                                    </p:animEffect>
                                    <p:anim calcmode="lin" valueType="num">
                                      <p:cBhvr>
                                        <p:cTn id="18" dur="1000" fill="hold"/>
                                        <p:tgtEl>
                                          <p:spTgt spid="35"/>
                                        </p:tgtEl>
                                        <p:attrNameLst>
                                          <p:attrName>ppt_x</p:attrName>
                                        </p:attrNameLst>
                                      </p:cBhvr>
                                      <p:tavLst>
                                        <p:tav tm="0">
                                          <p:val>
                                            <p:strVal val="#ppt_x"/>
                                          </p:val>
                                        </p:tav>
                                        <p:tav tm="100000">
                                          <p:val>
                                            <p:strVal val="#ppt_x"/>
                                          </p:val>
                                        </p:tav>
                                      </p:tavLst>
                                    </p:anim>
                                    <p:anim calcmode="lin" valueType="num">
                                      <p:cBhvr>
                                        <p:cTn id="1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circle(in)">
                                      <p:cBhvr>
                                        <p:cTn id="24" dur="20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1000"/>
                                        <p:tgtEl>
                                          <p:spTgt spid="33"/>
                                        </p:tgtEl>
                                      </p:cBhvr>
                                    </p:animEffect>
                                    <p:anim calcmode="lin" valueType="num">
                                      <p:cBhvr>
                                        <p:cTn id="30" dur="1000" fill="hold"/>
                                        <p:tgtEl>
                                          <p:spTgt spid="33"/>
                                        </p:tgtEl>
                                        <p:attrNameLst>
                                          <p:attrName>ppt_x</p:attrName>
                                        </p:attrNameLst>
                                      </p:cBhvr>
                                      <p:tavLst>
                                        <p:tav tm="0">
                                          <p:val>
                                            <p:strVal val="#ppt_x"/>
                                          </p:val>
                                        </p:tav>
                                        <p:tav tm="100000">
                                          <p:val>
                                            <p:strVal val="#ppt_x"/>
                                          </p:val>
                                        </p:tav>
                                      </p:tavLst>
                                    </p:anim>
                                    <p:anim calcmode="lin" valueType="num">
                                      <p:cBhvr>
                                        <p:cTn id="31"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1000"/>
                                        <p:tgtEl>
                                          <p:spTgt spid="27"/>
                                        </p:tgtEl>
                                      </p:cBhvr>
                                    </p:animEffect>
                                    <p:anim calcmode="lin" valueType="num">
                                      <p:cBhvr>
                                        <p:cTn id="37" dur="1000" fill="hold"/>
                                        <p:tgtEl>
                                          <p:spTgt spid="27"/>
                                        </p:tgtEl>
                                        <p:attrNameLst>
                                          <p:attrName>ppt_x</p:attrName>
                                        </p:attrNameLst>
                                      </p:cBhvr>
                                      <p:tavLst>
                                        <p:tav tm="0">
                                          <p:val>
                                            <p:strVal val="#ppt_x"/>
                                          </p:val>
                                        </p:tav>
                                        <p:tav tm="100000">
                                          <p:val>
                                            <p:strVal val="#ppt_x"/>
                                          </p:val>
                                        </p:tav>
                                      </p:tavLst>
                                    </p:anim>
                                    <p:anim calcmode="lin" valueType="num">
                                      <p:cBhvr>
                                        <p:cTn id="3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P spid="2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10260</TotalTime>
  <Words>13374</Words>
  <Application>Microsoft Office PowerPoint</Application>
  <PresentationFormat>Custom</PresentationFormat>
  <Paragraphs>1287</Paragraphs>
  <Slides>152</Slides>
  <Notes>0</Notes>
  <HiddenSlides>0</HiddenSlides>
  <MMClips>0</MMClips>
  <ScaleCrop>false</ScaleCrop>
  <HeadingPairs>
    <vt:vector size="4" baseType="variant">
      <vt:variant>
        <vt:lpstr>Theme</vt:lpstr>
      </vt:variant>
      <vt:variant>
        <vt:i4>2</vt:i4>
      </vt:variant>
      <vt:variant>
        <vt:lpstr>Slide Titles</vt:lpstr>
      </vt:variant>
      <vt:variant>
        <vt:i4>152</vt:i4>
      </vt:variant>
    </vt:vector>
  </HeadingPairs>
  <TitlesOfParts>
    <vt:vector size="154" baseType="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NHATMINH</cp:lastModifiedBy>
  <cp:revision>142</cp:revision>
  <dcterms:created xsi:type="dcterms:W3CDTF">2021-09-08T13:33:54Z</dcterms:created>
  <dcterms:modified xsi:type="dcterms:W3CDTF">2024-02-26T10:25:32Z</dcterms:modified>
</cp:coreProperties>
</file>