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5"/>
  </p:notes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58" r:id="rId14"/>
  </p:sldIdLst>
  <p:sldSz cx="18288000" cy="10287000"/>
  <p:notesSz cx="6858000" cy="9144000"/>
  <p:embeddedFontLst>
    <p:embeddedFont>
      <p:font typeface="Calibri" panose="020F0502020204030204" pitchFamily="34" charset="0"/>
      <p:regular r:id="rId16"/>
      <p:bold r:id="rId17"/>
      <p:italic r:id="rId18"/>
      <p:boldItalic r:id="rId19"/>
    </p:embeddedFont>
    <p:embeddedFont>
      <p:font typeface="Fraunces Bold" panose="020B0604020202020204" charset="0"/>
      <p:regular r:id="rId20"/>
    </p:embeddedFont>
    <p:embeddedFont>
      <p:font typeface="Roboto Condensed" panose="02000000000000000000" pitchFamily="2" charset="0"/>
      <p:regular r:id="rId21"/>
    </p:embeddedFont>
    <p:embeddedFont>
      <p:font typeface="Roboto Condensed Bold" panose="020B0604020202020204" charset="0"/>
      <p:regular r:id="rId22"/>
    </p:embeddedFont>
    <p:embeddedFont>
      <p:font typeface="Roboto Condensed Italics" panose="020B0604020202020204"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0" d="100"/>
          <a:sy n="40" d="100"/>
        </p:scale>
        <p:origin x="228"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25.01.2023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https://www.youtube.com/watch?v=hIv-Rc3DDG0</a:t>
            </a:r>
          </a:p>
          <a:p>
            <a:endParaRPr lang="en-US"/>
          </a:p>
          <a:p>
            <a:r>
              <a:rPr lang="en-US"/>
              <a:t>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3.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1.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4.png"/><Relationship Id="rId7"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1.sv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3.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6F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r="37"/>
          <a:stretch>
            <a:fillRect/>
          </a:stretch>
        </p:blipFill>
        <p:spPr>
          <a:xfrm rot="-1678015">
            <a:off x="21204" y="3802763"/>
            <a:ext cx="1928812" cy="4114800"/>
          </a:xfrm>
          <a:prstGeom prst="rect">
            <a:avLst/>
          </a:prstGeom>
        </p:spPr>
      </p:pic>
      <p:pic>
        <p:nvPicPr>
          <p:cNvPr id="3" name="Picture 3"/>
          <p:cNvPicPr>
            <a:picLocks noChangeAspect="1"/>
          </p:cNvPicPr>
          <p:nvPr/>
        </p:nvPicPr>
        <p:blipFill>
          <a:blip r:embed="rId4"/>
          <a:srcRect b="5"/>
          <a:stretch>
            <a:fillRect/>
          </a:stretch>
        </p:blipFill>
        <p:spPr>
          <a:xfrm rot="9190802">
            <a:off x="3788730" y="-2271546"/>
            <a:ext cx="14684308" cy="13784895"/>
          </a:xfrm>
          <a:prstGeom prst="rect">
            <a:avLst/>
          </a:prstGeom>
        </p:spPr>
      </p:pic>
      <p:pic>
        <p:nvPicPr>
          <p:cNvPr id="4" name="Picture 4"/>
          <p:cNvPicPr>
            <a:picLocks noChangeAspect="1"/>
          </p:cNvPicPr>
          <p:nvPr/>
        </p:nvPicPr>
        <p:blipFill>
          <a:blip r:embed="rId5"/>
          <a:srcRect r="37"/>
          <a:stretch>
            <a:fillRect/>
          </a:stretch>
        </p:blipFill>
        <p:spPr>
          <a:xfrm rot="-3121932">
            <a:off x="16432256" y="1826398"/>
            <a:ext cx="1654089" cy="3528723"/>
          </a:xfrm>
          <a:prstGeom prst="rect">
            <a:avLst/>
          </a:prstGeom>
        </p:spPr>
      </p:pic>
      <p:pic>
        <p:nvPicPr>
          <p:cNvPr id="5" name="Picture 5"/>
          <p:cNvPicPr>
            <a:picLocks noChangeAspect="1"/>
          </p:cNvPicPr>
          <p:nvPr/>
        </p:nvPicPr>
        <p:blipFill>
          <a:blip r:embed="rId6"/>
          <a:srcRect b="150"/>
          <a:stretch>
            <a:fillRect/>
          </a:stretch>
        </p:blipFill>
        <p:spPr>
          <a:xfrm>
            <a:off x="-2870348" y="2685639"/>
            <a:ext cx="9408529" cy="9745181"/>
          </a:xfrm>
          <a:prstGeom prst="rect">
            <a:avLst/>
          </a:prstGeom>
        </p:spPr>
      </p:pic>
      <p:pic>
        <p:nvPicPr>
          <p:cNvPr id="6" name="Picture 6"/>
          <p:cNvPicPr>
            <a:picLocks noChangeAspect="1"/>
          </p:cNvPicPr>
          <p:nvPr/>
        </p:nvPicPr>
        <p:blipFill>
          <a:blip r:embed="rId7"/>
          <a:srcRect b="129"/>
          <a:stretch>
            <a:fillRect/>
          </a:stretch>
        </p:blipFill>
        <p:spPr>
          <a:xfrm rot="-1561365">
            <a:off x="16320338" y="7611364"/>
            <a:ext cx="3018046" cy="3484035"/>
          </a:xfrm>
          <a:prstGeom prst="rect">
            <a:avLst/>
          </a:prstGeom>
        </p:spPr>
      </p:pic>
      <p:sp>
        <p:nvSpPr>
          <p:cNvPr id="7" name="TextBox 7"/>
          <p:cNvSpPr txBox="1"/>
          <p:nvPr/>
        </p:nvSpPr>
        <p:spPr>
          <a:xfrm>
            <a:off x="7147456" y="1815186"/>
            <a:ext cx="10111844" cy="1236345"/>
          </a:xfrm>
          <a:prstGeom prst="rect">
            <a:avLst/>
          </a:prstGeom>
        </p:spPr>
        <p:txBody>
          <a:bodyPr lIns="0" tIns="0" rIns="0" bIns="0" rtlCol="0" anchor="t">
            <a:spAutoFit/>
          </a:bodyPr>
          <a:lstStyle/>
          <a:p>
            <a:pPr algn="l">
              <a:lnSpc>
                <a:spcPts val="9840"/>
              </a:lnSpc>
            </a:pPr>
            <a:r>
              <a:rPr lang="en-US" sz="8000">
                <a:solidFill>
                  <a:srgbClr val="9B4922"/>
                </a:solidFill>
                <a:latin typeface="Fraunces Bold"/>
              </a:rPr>
              <a:t>1. CHUẨN BỊ ĐỌC</a:t>
            </a:r>
          </a:p>
        </p:txBody>
      </p:sp>
      <p:sp>
        <p:nvSpPr>
          <p:cNvPr id="8" name="TextBox 8"/>
          <p:cNvSpPr txBox="1"/>
          <p:nvPr/>
        </p:nvSpPr>
        <p:spPr>
          <a:xfrm>
            <a:off x="6790614" y="3447885"/>
            <a:ext cx="10468687" cy="5905497"/>
          </a:xfrm>
          <a:prstGeom prst="rect">
            <a:avLst/>
          </a:prstGeom>
        </p:spPr>
        <p:txBody>
          <a:bodyPr lIns="0" tIns="0" rIns="0" bIns="0" rtlCol="0" anchor="t">
            <a:spAutoFit/>
          </a:bodyPr>
          <a:lstStyle/>
          <a:p>
            <a:pPr algn="just">
              <a:lnSpc>
                <a:spcPts val="6748"/>
              </a:lnSpc>
            </a:pPr>
            <a:r>
              <a:rPr lang="en-US" sz="4498">
                <a:solidFill>
                  <a:srgbClr val="000000"/>
                </a:solidFill>
                <a:latin typeface="Roboto Condensed Italics"/>
              </a:rPr>
              <a:t>(?) Từ nhan đề của văn bản, em đoán xem văn bản viết về điều gì? Vì sao em đoán như vậy?</a:t>
            </a:r>
          </a:p>
          <a:p>
            <a:pPr algn="just">
              <a:lnSpc>
                <a:spcPts val="6748"/>
              </a:lnSpc>
            </a:pPr>
            <a:r>
              <a:rPr lang="en-US" sz="4498">
                <a:solidFill>
                  <a:srgbClr val="000000"/>
                </a:solidFill>
                <a:latin typeface="Roboto Condensed Italics"/>
              </a:rPr>
              <a:t>(?) Quan sát nhanh văn bản và xác định kiểu văn bản.</a:t>
            </a:r>
          </a:p>
          <a:p>
            <a:pPr algn="just">
              <a:lnSpc>
                <a:spcPts val="6748"/>
              </a:lnSpc>
            </a:pPr>
            <a:r>
              <a:rPr lang="en-US" sz="4498">
                <a:solidFill>
                  <a:srgbClr val="000000"/>
                </a:solidFill>
                <a:latin typeface="Roboto Condensed Italics"/>
              </a:rPr>
              <a:t>(?) Gia đình em đã từng nuôi một con vật nào chưa?</a:t>
            </a:r>
          </a:p>
          <a:p>
            <a:pPr algn="just">
              <a:lnSpc>
                <a:spcPts val="6749"/>
              </a:lnSpc>
            </a:pPr>
            <a:endParaRPr lang="en-US" sz="4498">
              <a:solidFill>
                <a:srgbClr val="000000"/>
              </a:solidFill>
              <a:latin typeface="Roboto Condensed Itali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6F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129"/>
          <a:stretch>
            <a:fillRect/>
          </a:stretch>
        </p:blipFill>
        <p:spPr>
          <a:xfrm rot="-1561365">
            <a:off x="6125676" y="-434216"/>
            <a:ext cx="3018046" cy="3484035"/>
          </a:xfrm>
          <a:prstGeom prst="rect">
            <a:avLst/>
          </a:prstGeom>
        </p:spPr>
      </p:pic>
      <p:pic>
        <p:nvPicPr>
          <p:cNvPr id="3" name="Picture 3"/>
          <p:cNvPicPr>
            <a:picLocks noChangeAspect="1"/>
          </p:cNvPicPr>
          <p:nvPr/>
        </p:nvPicPr>
        <p:blipFill>
          <a:blip r:embed="rId3"/>
          <a:srcRect b="5"/>
          <a:stretch>
            <a:fillRect/>
          </a:stretch>
        </p:blipFill>
        <p:spPr>
          <a:xfrm rot="5993822">
            <a:off x="8351085" y="-941120"/>
            <a:ext cx="10125455" cy="9505271"/>
          </a:xfrm>
          <a:prstGeom prst="rect">
            <a:avLst/>
          </a:prstGeom>
        </p:spPr>
      </p:pic>
      <p:pic>
        <p:nvPicPr>
          <p:cNvPr id="4" name="Picture 4"/>
          <p:cNvPicPr>
            <a:picLocks noChangeAspect="1"/>
          </p:cNvPicPr>
          <p:nvPr/>
        </p:nvPicPr>
        <p:blipFill>
          <a:blip r:embed="rId2"/>
          <a:srcRect b="129"/>
          <a:stretch>
            <a:fillRect/>
          </a:stretch>
        </p:blipFill>
        <p:spPr>
          <a:xfrm rot="-1561365">
            <a:off x="16447013" y="6825139"/>
            <a:ext cx="3018046" cy="3484035"/>
          </a:xfrm>
          <a:prstGeom prst="rect">
            <a:avLst/>
          </a:prstGeom>
        </p:spPr>
      </p:pic>
      <p:pic>
        <p:nvPicPr>
          <p:cNvPr id="5" name="Picture 5"/>
          <p:cNvPicPr>
            <a:picLocks noChangeAspect="1"/>
          </p:cNvPicPr>
          <p:nvPr/>
        </p:nvPicPr>
        <p:blipFill>
          <a:blip r:embed="rId4"/>
          <a:srcRect r="37"/>
          <a:stretch>
            <a:fillRect/>
          </a:stretch>
        </p:blipFill>
        <p:spPr>
          <a:xfrm rot="-1678015">
            <a:off x="4256" y="3802763"/>
            <a:ext cx="1928812" cy="4114800"/>
          </a:xfrm>
          <a:prstGeom prst="rect">
            <a:avLst/>
          </a:prstGeom>
        </p:spPr>
      </p:pic>
      <p:pic>
        <p:nvPicPr>
          <p:cNvPr id="6" name="Picture 6"/>
          <p:cNvPicPr>
            <a:picLocks noChangeAspect="1"/>
          </p:cNvPicPr>
          <p:nvPr/>
        </p:nvPicPr>
        <p:blipFill>
          <a:blip r:embed="rId5"/>
          <a:srcRect r="37"/>
          <a:stretch>
            <a:fillRect/>
          </a:stretch>
        </p:blipFill>
        <p:spPr>
          <a:xfrm rot="-3121932">
            <a:off x="16415308" y="1826398"/>
            <a:ext cx="1654089" cy="3528723"/>
          </a:xfrm>
          <a:prstGeom prst="rect">
            <a:avLst/>
          </a:prstGeom>
        </p:spPr>
      </p:pic>
      <p:sp>
        <p:nvSpPr>
          <p:cNvPr id="7" name="TextBox 7"/>
          <p:cNvSpPr txBox="1"/>
          <p:nvPr/>
        </p:nvSpPr>
        <p:spPr>
          <a:xfrm>
            <a:off x="1437582" y="971550"/>
            <a:ext cx="6639618" cy="1087730"/>
          </a:xfrm>
          <a:prstGeom prst="rect">
            <a:avLst/>
          </a:prstGeom>
        </p:spPr>
        <p:txBody>
          <a:bodyPr lIns="0" tIns="0" rIns="0" bIns="0" rtlCol="0" anchor="t">
            <a:spAutoFit/>
          </a:bodyPr>
          <a:lstStyle/>
          <a:p>
            <a:pPr algn="just">
              <a:lnSpc>
                <a:spcPts val="8608"/>
              </a:lnSpc>
            </a:pPr>
            <a:r>
              <a:rPr lang="en-US" sz="6998">
                <a:solidFill>
                  <a:srgbClr val="5D4F44"/>
                </a:solidFill>
                <a:latin typeface="Fraunces Bold"/>
              </a:rPr>
              <a:t>4. LUYỆN TẬP</a:t>
            </a:r>
          </a:p>
        </p:txBody>
      </p:sp>
      <p:grpSp>
        <p:nvGrpSpPr>
          <p:cNvPr id="8" name="Group 8"/>
          <p:cNvGrpSpPr/>
          <p:nvPr/>
        </p:nvGrpSpPr>
        <p:grpSpPr>
          <a:xfrm>
            <a:off x="496389" y="3787516"/>
            <a:ext cx="8224491" cy="5823467"/>
            <a:chOff x="0" y="0"/>
            <a:chExt cx="10965988" cy="7764623"/>
          </a:xfrm>
        </p:grpSpPr>
        <p:sp>
          <p:nvSpPr>
            <p:cNvPr id="9" name="Freeform 9"/>
            <p:cNvSpPr/>
            <p:nvPr/>
          </p:nvSpPr>
          <p:spPr>
            <a:xfrm>
              <a:off x="23855" y="16891"/>
              <a:ext cx="10918140" cy="7730744"/>
            </a:xfrm>
            <a:custGeom>
              <a:avLst/>
              <a:gdLst/>
              <a:ahLst/>
              <a:cxnLst/>
              <a:rect l="l" t="t" r="r" b="b"/>
              <a:pathLst>
                <a:path w="10918140" h="7730744">
                  <a:moveTo>
                    <a:pt x="0" y="3865372"/>
                  </a:moveTo>
                  <a:cubicBezTo>
                    <a:pt x="0" y="1730629"/>
                    <a:pt x="2444170" y="0"/>
                    <a:pt x="5459071" y="0"/>
                  </a:cubicBezTo>
                  <a:cubicBezTo>
                    <a:pt x="8473971" y="0"/>
                    <a:pt x="10918141" y="1730629"/>
                    <a:pt x="10918141" y="3865372"/>
                  </a:cubicBezTo>
                  <a:cubicBezTo>
                    <a:pt x="10918141" y="6000115"/>
                    <a:pt x="8474151" y="7730744"/>
                    <a:pt x="5459071" y="7730744"/>
                  </a:cubicBezTo>
                  <a:cubicBezTo>
                    <a:pt x="2443991" y="7730744"/>
                    <a:pt x="0" y="6000242"/>
                    <a:pt x="0" y="3865372"/>
                  </a:cubicBezTo>
                  <a:close/>
                </a:path>
              </a:pathLst>
            </a:custGeom>
            <a:solidFill>
              <a:srgbClr val="E19825">
                <a:alpha val="49804"/>
              </a:srgbClr>
            </a:solidFill>
          </p:spPr>
        </p:sp>
        <p:sp>
          <p:nvSpPr>
            <p:cNvPr id="10" name="Freeform 10"/>
            <p:cNvSpPr/>
            <p:nvPr/>
          </p:nvSpPr>
          <p:spPr>
            <a:xfrm>
              <a:off x="0" y="0"/>
              <a:ext cx="10966018" cy="7764653"/>
            </a:xfrm>
            <a:custGeom>
              <a:avLst/>
              <a:gdLst/>
              <a:ahLst/>
              <a:cxnLst/>
              <a:rect l="l" t="t" r="r" b="b"/>
              <a:pathLst>
                <a:path w="10966018" h="7764653">
                  <a:moveTo>
                    <a:pt x="0" y="3882263"/>
                  </a:moveTo>
                  <a:cubicBezTo>
                    <a:pt x="0" y="1738122"/>
                    <a:pt x="2454752" y="0"/>
                    <a:pt x="5482926" y="0"/>
                  </a:cubicBezTo>
                  <a:lnTo>
                    <a:pt x="5482926" y="16891"/>
                  </a:lnTo>
                  <a:lnTo>
                    <a:pt x="5482926" y="0"/>
                  </a:lnTo>
                  <a:cubicBezTo>
                    <a:pt x="8511099" y="0"/>
                    <a:pt x="10966018" y="1738122"/>
                    <a:pt x="10966018" y="3882263"/>
                  </a:cubicBezTo>
                  <a:lnTo>
                    <a:pt x="10942176" y="3882263"/>
                  </a:lnTo>
                  <a:lnTo>
                    <a:pt x="10966018" y="3882263"/>
                  </a:lnTo>
                  <a:cubicBezTo>
                    <a:pt x="10966018" y="6026404"/>
                    <a:pt x="8511279" y="7764526"/>
                    <a:pt x="5483105" y="7764526"/>
                  </a:cubicBezTo>
                  <a:lnTo>
                    <a:pt x="5483105" y="7747635"/>
                  </a:lnTo>
                  <a:lnTo>
                    <a:pt x="5483105" y="7764526"/>
                  </a:lnTo>
                  <a:cubicBezTo>
                    <a:pt x="2454752" y="7764653"/>
                    <a:pt x="0" y="6026404"/>
                    <a:pt x="0" y="3882263"/>
                  </a:cubicBezTo>
                  <a:lnTo>
                    <a:pt x="23855" y="3882263"/>
                  </a:lnTo>
                  <a:lnTo>
                    <a:pt x="47890" y="3882263"/>
                  </a:lnTo>
                  <a:lnTo>
                    <a:pt x="23855" y="3882263"/>
                  </a:lnTo>
                  <a:lnTo>
                    <a:pt x="0" y="3882263"/>
                  </a:lnTo>
                  <a:moveTo>
                    <a:pt x="47890" y="3882263"/>
                  </a:moveTo>
                  <a:cubicBezTo>
                    <a:pt x="47890" y="3891661"/>
                    <a:pt x="37128" y="3899154"/>
                    <a:pt x="24035" y="3899154"/>
                  </a:cubicBezTo>
                  <a:cubicBezTo>
                    <a:pt x="10941" y="3899154"/>
                    <a:pt x="0" y="3891661"/>
                    <a:pt x="0" y="3882263"/>
                  </a:cubicBezTo>
                  <a:cubicBezTo>
                    <a:pt x="0" y="3872865"/>
                    <a:pt x="10762" y="3865372"/>
                    <a:pt x="23855" y="3865372"/>
                  </a:cubicBezTo>
                  <a:cubicBezTo>
                    <a:pt x="36949" y="3865372"/>
                    <a:pt x="47710" y="3872992"/>
                    <a:pt x="47710" y="3882263"/>
                  </a:cubicBezTo>
                  <a:cubicBezTo>
                    <a:pt x="47710" y="6007735"/>
                    <a:pt x="2481119" y="7730744"/>
                    <a:pt x="5482926" y="7730744"/>
                  </a:cubicBezTo>
                  <a:cubicBezTo>
                    <a:pt x="8484732" y="7730744"/>
                    <a:pt x="10918141" y="6007735"/>
                    <a:pt x="10918141" y="3882263"/>
                  </a:cubicBezTo>
                  <a:cubicBezTo>
                    <a:pt x="10918141" y="1756791"/>
                    <a:pt x="8484732" y="33909"/>
                    <a:pt x="5482926" y="33909"/>
                  </a:cubicBezTo>
                  <a:lnTo>
                    <a:pt x="5482926" y="16891"/>
                  </a:lnTo>
                  <a:lnTo>
                    <a:pt x="5482926" y="33909"/>
                  </a:lnTo>
                  <a:cubicBezTo>
                    <a:pt x="2481298" y="33909"/>
                    <a:pt x="47890" y="1756918"/>
                    <a:pt x="47890" y="3882263"/>
                  </a:cubicBezTo>
                  <a:close/>
                </a:path>
              </a:pathLst>
            </a:custGeom>
            <a:solidFill>
              <a:srgbClr val="FFFFFF"/>
            </a:solidFill>
          </p:spPr>
        </p:sp>
      </p:grpSp>
      <p:sp>
        <p:nvSpPr>
          <p:cNvPr id="11" name="TextBox 11"/>
          <p:cNvSpPr txBox="1"/>
          <p:nvPr/>
        </p:nvSpPr>
        <p:spPr>
          <a:xfrm>
            <a:off x="1327731" y="4824232"/>
            <a:ext cx="7016598" cy="4485202"/>
          </a:xfrm>
          <a:prstGeom prst="rect">
            <a:avLst/>
          </a:prstGeom>
        </p:spPr>
        <p:txBody>
          <a:bodyPr wrap="square" lIns="0" tIns="0" rIns="0" bIns="0" rtlCol="0" anchor="t">
            <a:spAutoFit/>
          </a:bodyPr>
          <a:lstStyle/>
          <a:p>
            <a:pPr algn="ctr">
              <a:lnSpc>
                <a:spcPts val="5879"/>
              </a:lnSpc>
            </a:pPr>
            <a:r>
              <a:rPr lang="en-US" sz="4199">
                <a:solidFill>
                  <a:srgbClr val="000000"/>
                </a:solidFill>
                <a:latin typeface="Roboto Condensed"/>
              </a:rPr>
              <a:t>Nội dung hai văn bản </a:t>
            </a:r>
            <a:r>
              <a:rPr lang="en-US" sz="4199" i="1">
                <a:solidFill>
                  <a:srgbClr val="000000"/>
                </a:solidFill>
                <a:latin typeface="Roboto Condensed"/>
              </a:rPr>
              <a:t>Tại sao nên có vật nuôi trong nhà? </a:t>
            </a:r>
            <a:r>
              <a:rPr lang="en-US" sz="4199">
                <a:solidFill>
                  <a:srgbClr val="000000"/>
                </a:solidFill>
                <a:latin typeface="Roboto Condensed"/>
              </a:rPr>
              <a:t>và </a:t>
            </a:r>
            <a:r>
              <a:rPr lang="en-US" sz="4199" i="1">
                <a:solidFill>
                  <a:srgbClr val="000000"/>
                </a:solidFill>
                <a:latin typeface="Roboto Condensed"/>
              </a:rPr>
              <a:t>Vì sao chúng ta phải đối xử thân thiện với động vật?</a:t>
            </a:r>
            <a:r>
              <a:rPr lang="en-US" sz="4199">
                <a:solidFill>
                  <a:srgbClr val="000000"/>
                </a:solidFill>
                <a:latin typeface="Roboto Condensed"/>
              </a:rPr>
              <a:t> có điểm gì giống nhau? Điểm giống nhau ấy có ý nghĩa gì đối với em?</a:t>
            </a:r>
          </a:p>
        </p:txBody>
      </p:sp>
      <p:grpSp>
        <p:nvGrpSpPr>
          <p:cNvPr id="12" name="Group 12"/>
          <p:cNvGrpSpPr/>
          <p:nvPr/>
        </p:nvGrpSpPr>
        <p:grpSpPr>
          <a:xfrm>
            <a:off x="9120930" y="3811516"/>
            <a:ext cx="5823467" cy="5823467"/>
            <a:chOff x="0" y="0"/>
            <a:chExt cx="7764623" cy="7764623"/>
          </a:xfrm>
        </p:grpSpPr>
        <p:sp>
          <p:nvSpPr>
            <p:cNvPr id="13" name="Freeform 13"/>
            <p:cNvSpPr/>
            <p:nvPr/>
          </p:nvSpPr>
          <p:spPr>
            <a:xfrm>
              <a:off x="16891" y="16891"/>
              <a:ext cx="7730744" cy="7730744"/>
            </a:xfrm>
            <a:custGeom>
              <a:avLst/>
              <a:gdLst/>
              <a:ahLst/>
              <a:cxnLst/>
              <a:rect l="l" t="t" r="r" b="b"/>
              <a:pathLst>
                <a:path w="7730744" h="7730744">
                  <a:moveTo>
                    <a:pt x="0" y="3865372"/>
                  </a:moveTo>
                  <a:cubicBezTo>
                    <a:pt x="0" y="1730629"/>
                    <a:pt x="1730629" y="0"/>
                    <a:pt x="3865372" y="0"/>
                  </a:cubicBezTo>
                  <a:cubicBezTo>
                    <a:pt x="6000115" y="0"/>
                    <a:pt x="7730744" y="1730629"/>
                    <a:pt x="7730744" y="3865372"/>
                  </a:cubicBezTo>
                  <a:cubicBezTo>
                    <a:pt x="7730744" y="6000115"/>
                    <a:pt x="6000242" y="7730744"/>
                    <a:pt x="3865372" y="7730744"/>
                  </a:cubicBezTo>
                  <a:cubicBezTo>
                    <a:pt x="1730502" y="7730744"/>
                    <a:pt x="0" y="6000242"/>
                    <a:pt x="0" y="3865372"/>
                  </a:cubicBezTo>
                  <a:close/>
                </a:path>
              </a:pathLst>
            </a:custGeom>
            <a:solidFill>
              <a:srgbClr val="C66454">
                <a:alpha val="49804"/>
              </a:srgbClr>
            </a:solidFill>
          </p:spPr>
        </p:sp>
        <p:sp>
          <p:nvSpPr>
            <p:cNvPr id="14" name="Freeform 14"/>
            <p:cNvSpPr/>
            <p:nvPr/>
          </p:nvSpPr>
          <p:spPr>
            <a:xfrm>
              <a:off x="0" y="0"/>
              <a:ext cx="7764653" cy="7764653"/>
            </a:xfrm>
            <a:custGeom>
              <a:avLst/>
              <a:gdLst/>
              <a:ahLst/>
              <a:cxnLst/>
              <a:rect l="l" t="t" r="r" b="b"/>
              <a:pathLst>
                <a:path w="7764653" h="7764653">
                  <a:moveTo>
                    <a:pt x="0" y="3882263"/>
                  </a:moveTo>
                  <a:cubicBezTo>
                    <a:pt x="0" y="1738122"/>
                    <a:pt x="1738122" y="0"/>
                    <a:pt x="3882263" y="0"/>
                  </a:cubicBezTo>
                  <a:lnTo>
                    <a:pt x="3882263" y="16891"/>
                  </a:lnTo>
                  <a:lnTo>
                    <a:pt x="3882263" y="0"/>
                  </a:lnTo>
                  <a:cubicBezTo>
                    <a:pt x="6026404" y="0"/>
                    <a:pt x="7764653" y="1738122"/>
                    <a:pt x="7764653" y="3882263"/>
                  </a:cubicBezTo>
                  <a:lnTo>
                    <a:pt x="7747762" y="3882263"/>
                  </a:lnTo>
                  <a:lnTo>
                    <a:pt x="7764653" y="3882263"/>
                  </a:lnTo>
                  <a:cubicBezTo>
                    <a:pt x="7764653" y="6026404"/>
                    <a:pt x="6026531" y="7764526"/>
                    <a:pt x="3882390" y="7764526"/>
                  </a:cubicBezTo>
                  <a:lnTo>
                    <a:pt x="3882390" y="7747635"/>
                  </a:lnTo>
                  <a:lnTo>
                    <a:pt x="3882390" y="7764526"/>
                  </a:lnTo>
                  <a:cubicBezTo>
                    <a:pt x="1738122" y="7764653"/>
                    <a:pt x="0" y="6026404"/>
                    <a:pt x="0" y="3882263"/>
                  </a:cubicBezTo>
                  <a:lnTo>
                    <a:pt x="16891" y="3882263"/>
                  </a:lnTo>
                  <a:lnTo>
                    <a:pt x="33909" y="3882263"/>
                  </a:lnTo>
                  <a:lnTo>
                    <a:pt x="16891" y="3882263"/>
                  </a:lnTo>
                  <a:lnTo>
                    <a:pt x="0" y="3882263"/>
                  </a:lnTo>
                  <a:moveTo>
                    <a:pt x="33909" y="3882263"/>
                  </a:moveTo>
                  <a:cubicBezTo>
                    <a:pt x="33909" y="3891661"/>
                    <a:pt x="26289" y="3899154"/>
                    <a:pt x="17018" y="3899154"/>
                  </a:cubicBezTo>
                  <a:cubicBezTo>
                    <a:pt x="7747" y="3899154"/>
                    <a:pt x="0" y="3891661"/>
                    <a:pt x="0" y="3882263"/>
                  </a:cubicBezTo>
                  <a:cubicBezTo>
                    <a:pt x="0" y="3872865"/>
                    <a:pt x="7620" y="3865372"/>
                    <a:pt x="16891" y="3865372"/>
                  </a:cubicBezTo>
                  <a:cubicBezTo>
                    <a:pt x="26162" y="3865372"/>
                    <a:pt x="33782" y="3872992"/>
                    <a:pt x="33782" y="3882263"/>
                  </a:cubicBezTo>
                  <a:cubicBezTo>
                    <a:pt x="33782" y="6007735"/>
                    <a:pt x="1756791" y="7730744"/>
                    <a:pt x="3882263" y="7730744"/>
                  </a:cubicBezTo>
                  <a:cubicBezTo>
                    <a:pt x="6007735" y="7730744"/>
                    <a:pt x="7730744" y="6007735"/>
                    <a:pt x="7730744" y="3882263"/>
                  </a:cubicBezTo>
                  <a:cubicBezTo>
                    <a:pt x="7730744" y="1756791"/>
                    <a:pt x="6007735" y="33909"/>
                    <a:pt x="3882263" y="33909"/>
                  </a:cubicBezTo>
                  <a:lnTo>
                    <a:pt x="3882263" y="16891"/>
                  </a:lnTo>
                  <a:lnTo>
                    <a:pt x="3882263" y="33909"/>
                  </a:lnTo>
                  <a:cubicBezTo>
                    <a:pt x="1756918" y="33909"/>
                    <a:pt x="33909" y="1756918"/>
                    <a:pt x="33909" y="3882263"/>
                  </a:cubicBezTo>
                  <a:close/>
                </a:path>
              </a:pathLst>
            </a:custGeom>
            <a:solidFill>
              <a:srgbClr val="FFFFFF"/>
            </a:solidFill>
          </p:spPr>
        </p:sp>
      </p:grpSp>
      <p:sp>
        <p:nvSpPr>
          <p:cNvPr id="15" name="TextBox 15"/>
          <p:cNvSpPr txBox="1"/>
          <p:nvPr/>
        </p:nvSpPr>
        <p:spPr>
          <a:xfrm>
            <a:off x="9144000" y="5181600"/>
            <a:ext cx="5137089" cy="3454908"/>
          </a:xfrm>
          <a:prstGeom prst="rect">
            <a:avLst/>
          </a:prstGeom>
        </p:spPr>
        <p:txBody>
          <a:bodyPr lIns="0" tIns="0" rIns="0" bIns="0" rtlCol="0" anchor="t">
            <a:spAutoFit/>
          </a:bodyPr>
          <a:lstStyle/>
          <a:p>
            <a:pPr marL="906775" lvl="1" indent="-453388" algn="just">
              <a:lnSpc>
                <a:spcPts val="4535"/>
              </a:lnSpc>
              <a:buFont typeface="Arial"/>
              <a:buChar char="•"/>
            </a:pPr>
            <a:r>
              <a:rPr lang="en-US" sz="4199" spc="41">
                <a:solidFill>
                  <a:srgbClr val="000000"/>
                </a:solidFill>
                <a:latin typeface="Roboto Condensed"/>
              </a:rPr>
              <a:t>Suy nghĩ cá nhân: 2 phút</a:t>
            </a:r>
          </a:p>
          <a:p>
            <a:pPr marL="906775" lvl="1" indent="-453388" algn="just">
              <a:lnSpc>
                <a:spcPts val="4535"/>
              </a:lnSpc>
              <a:buFont typeface="Arial"/>
              <a:buChar char="•"/>
            </a:pPr>
            <a:r>
              <a:rPr lang="en-US" sz="4199" spc="41">
                <a:solidFill>
                  <a:srgbClr val="000000"/>
                </a:solidFill>
                <a:latin typeface="Roboto Condensed"/>
              </a:rPr>
              <a:t> Trao đổi theo cặp: 3 phút</a:t>
            </a:r>
          </a:p>
          <a:p>
            <a:pPr marL="906775" lvl="1" indent="-453388" algn="just">
              <a:lnSpc>
                <a:spcPts val="4535"/>
              </a:lnSpc>
              <a:buFont typeface="Arial"/>
              <a:buChar char="•"/>
            </a:pPr>
            <a:r>
              <a:rPr lang="en-US" sz="4199" spc="43">
                <a:solidFill>
                  <a:srgbClr val="000000"/>
                </a:solidFill>
                <a:latin typeface="Roboto Condensed"/>
              </a:rPr>
              <a:t>  Trình bày trước lớp: 5 phút</a:t>
            </a:r>
          </a:p>
        </p:txBody>
      </p:sp>
      <p:sp>
        <p:nvSpPr>
          <p:cNvPr id="16" name="TextBox 16"/>
          <p:cNvSpPr txBox="1"/>
          <p:nvPr/>
        </p:nvSpPr>
        <p:spPr>
          <a:xfrm>
            <a:off x="5971417" y="2417026"/>
            <a:ext cx="7442396" cy="936570"/>
          </a:xfrm>
          <a:prstGeom prst="rect">
            <a:avLst/>
          </a:prstGeom>
        </p:spPr>
        <p:txBody>
          <a:bodyPr lIns="0" tIns="0" rIns="0" bIns="0" rtlCol="0" anchor="t">
            <a:spAutoFit/>
          </a:bodyPr>
          <a:lstStyle/>
          <a:p>
            <a:pPr algn="l">
              <a:lnSpc>
                <a:spcPts val="7699"/>
              </a:lnSpc>
            </a:pPr>
            <a:r>
              <a:rPr lang="en-US" sz="5498" spc="53">
                <a:solidFill>
                  <a:srgbClr val="687B50"/>
                </a:solidFill>
                <a:latin typeface="Roboto Condensed Bold"/>
              </a:rPr>
              <a:t>THINK - PAIR - SHARE</a:t>
            </a:r>
          </a:p>
        </p:txBody>
      </p:sp>
      <p:pic>
        <p:nvPicPr>
          <p:cNvPr id="17" name="Picture 17"/>
          <p:cNvPicPr>
            <a:picLocks noChangeAspect="1"/>
          </p:cNvPicPr>
          <p:nvPr/>
        </p:nvPicPr>
        <p:blipFill>
          <a:blip r:embed="rId6"/>
          <a:srcRect b="78"/>
          <a:stretch>
            <a:fillRect/>
          </a:stretch>
        </p:blipFill>
        <p:spPr>
          <a:xfrm>
            <a:off x="14944397" y="4338677"/>
            <a:ext cx="6962290" cy="645594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6F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129"/>
          <a:stretch>
            <a:fillRect/>
          </a:stretch>
        </p:blipFill>
        <p:spPr>
          <a:xfrm rot="-1561365">
            <a:off x="14428045" y="-1778873"/>
            <a:ext cx="4864119" cy="5615145"/>
          </a:xfrm>
          <a:prstGeom prst="rect">
            <a:avLst/>
          </a:prstGeom>
        </p:spPr>
      </p:pic>
      <p:pic>
        <p:nvPicPr>
          <p:cNvPr id="3" name="Picture 3"/>
          <p:cNvPicPr>
            <a:picLocks noChangeAspect="1"/>
          </p:cNvPicPr>
          <p:nvPr/>
        </p:nvPicPr>
        <p:blipFill>
          <a:blip r:embed="rId3"/>
          <a:srcRect r="37"/>
          <a:stretch>
            <a:fillRect/>
          </a:stretch>
        </p:blipFill>
        <p:spPr>
          <a:xfrm rot="-1678015">
            <a:off x="21204" y="3785815"/>
            <a:ext cx="1928812" cy="4114800"/>
          </a:xfrm>
          <a:prstGeom prst="rect">
            <a:avLst/>
          </a:prstGeom>
        </p:spPr>
      </p:pic>
      <p:pic>
        <p:nvPicPr>
          <p:cNvPr id="4" name="Picture 4"/>
          <p:cNvPicPr>
            <a:picLocks noChangeAspect="1"/>
          </p:cNvPicPr>
          <p:nvPr/>
        </p:nvPicPr>
        <p:blipFill>
          <a:blip r:embed="rId4"/>
          <a:srcRect r="37"/>
          <a:stretch>
            <a:fillRect/>
          </a:stretch>
        </p:blipFill>
        <p:spPr>
          <a:xfrm rot="-3121932">
            <a:off x="16415308" y="1775556"/>
            <a:ext cx="1654089" cy="3528723"/>
          </a:xfrm>
          <a:prstGeom prst="rect">
            <a:avLst/>
          </a:prstGeom>
        </p:spPr>
      </p:pic>
      <p:pic>
        <p:nvPicPr>
          <p:cNvPr id="5" name="Picture 5"/>
          <p:cNvPicPr>
            <a:picLocks noChangeAspect="1"/>
          </p:cNvPicPr>
          <p:nvPr/>
        </p:nvPicPr>
        <p:blipFill>
          <a:blip r:embed="rId5"/>
          <a:srcRect b="5"/>
          <a:stretch>
            <a:fillRect/>
          </a:stretch>
        </p:blipFill>
        <p:spPr>
          <a:xfrm rot="-1076008">
            <a:off x="7459413" y="4232416"/>
            <a:ext cx="14020678" cy="13161911"/>
          </a:xfrm>
          <a:prstGeom prst="rect">
            <a:avLst/>
          </a:prstGeom>
        </p:spPr>
      </p:pic>
      <p:pic>
        <p:nvPicPr>
          <p:cNvPr id="6" name="Picture 6"/>
          <p:cNvPicPr>
            <a:picLocks noChangeAspect="1"/>
          </p:cNvPicPr>
          <p:nvPr/>
        </p:nvPicPr>
        <p:blipFill>
          <a:blip r:embed="rId6"/>
          <a:srcRect b="432"/>
          <a:stretch>
            <a:fillRect/>
          </a:stretch>
        </p:blipFill>
        <p:spPr>
          <a:xfrm>
            <a:off x="11330887" y="5583095"/>
            <a:ext cx="15622450" cy="3919815"/>
          </a:xfrm>
          <a:prstGeom prst="rect">
            <a:avLst/>
          </a:prstGeom>
        </p:spPr>
      </p:pic>
      <p:sp>
        <p:nvSpPr>
          <p:cNvPr id="7" name="TextBox 7"/>
          <p:cNvSpPr txBox="1"/>
          <p:nvPr/>
        </p:nvSpPr>
        <p:spPr>
          <a:xfrm>
            <a:off x="1437582" y="971550"/>
            <a:ext cx="7325418" cy="1087730"/>
          </a:xfrm>
          <a:prstGeom prst="rect">
            <a:avLst/>
          </a:prstGeom>
        </p:spPr>
        <p:txBody>
          <a:bodyPr lIns="0" tIns="0" rIns="0" bIns="0" rtlCol="0" anchor="t">
            <a:spAutoFit/>
          </a:bodyPr>
          <a:lstStyle/>
          <a:p>
            <a:pPr algn="just">
              <a:lnSpc>
                <a:spcPts val="8608"/>
              </a:lnSpc>
            </a:pPr>
            <a:r>
              <a:rPr lang="en-US" sz="6998">
                <a:solidFill>
                  <a:srgbClr val="5D4F44"/>
                </a:solidFill>
                <a:latin typeface="Fraunces Bold"/>
              </a:rPr>
              <a:t>4. LUYỆN TẬP</a:t>
            </a:r>
          </a:p>
        </p:txBody>
      </p:sp>
      <p:sp>
        <p:nvSpPr>
          <p:cNvPr id="8" name="TextBox 8"/>
          <p:cNvSpPr txBox="1"/>
          <p:nvPr/>
        </p:nvSpPr>
        <p:spPr>
          <a:xfrm>
            <a:off x="1420634" y="2258338"/>
            <a:ext cx="15821718" cy="1562059"/>
          </a:xfrm>
          <a:prstGeom prst="rect">
            <a:avLst/>
          </a:prstGeom>
        </p:spPr>
        <p:txBody>
          <a:bodyPr lIns="0" tIns="0" rIns="0" bIns="0" rtlCol="0" anchor="t">
            <a:spAutoFit/>
          </a:bodyPr>
          <a:lstStyle/>
          <a:p>
            <a:pPr algn="just">
              <a:lnSpc>
                <a:spcPts val="6299"/>
              </a:lnSpc>
            </a:pPr>
            <a:r>
              <a:rPr lang="en-US" sz="4498">
                <a:solidFill>
                  <a:srgbClr val="000000"/>
                </a:solidFill>
                <a:latin typeface="Roboto Condensed"/>
              </a:rPr>
              <a:t>Nội dung hai văn bản </a:t>
            </a:r>
            <a:r>
              <a:rPr lang="en-US" sz="4498" i="1">
                <a:solidFill>
                  <a:srgbClr val="000000"/>
                </a:solidFill>
                <a:latin typeface="Roboto Condensed"/>
              </a:rPr>
              <a:t>Tại sao nên có vật nuôi trong nhà?</a:t>
            </a:r>
            <a:r>
              <a:rPr lang="en-US" sz="4498">
                <a:solidFill>
                  <a:srgbClr val="000000"/>
                </a:solidFill>
                <a:latin typeface="Roboto Condensed"/>
              </a:rPr>
              <a:t> và </a:t>
            </a:r>
            <a:r>
              <a:rPr lang="en-US" sz="4498" i="1">
                <a:solidFill>
                  <a:srgbClr val="000000"/>
                </a:solidFill>
                <a:latin typeface="Roboto Condensed"/>
              </a:rPr>
              <a:t>Vì sao chúng ta phải đối xử thân thiện với động vật? </a:t>
            </a:r>
          </a:p>
        </p:txBody>
      </p:sp>
      <p:grpSp>
        <p:nvGrpSpPr>
          <p:cNvPr id="9" name="Group 9"/>
          <p:cNvGrpSpPr/>
          <p:nvPr/>
        </p:nvGrpSpPr>
        <p:grpSpPr>
          <a:xfrm>
            <a:off x="1424883" y="4362728"/>
            <a:ext cx="9357522" cy="1590420"/>
            <a:chOff x="0" y="0"/>
            <a:chExt cx="12476696" cy="2120560"/>
          </a:xfrm>
        </p:grpSpPr>
        <p:sp>
          <p:nvSpPr>
            <p:cNvPr id="10" name="Freeform 10"/>
            <p:cNvSpPr/>
            <p:nvPr/>
          </p:nvSpPr>
          <p:spPr>
            <a:xfrm>
              <a:off x="18443" y="17018"/>
              <a:ext cx="12439818" cy="2086483"/>
            </a:xfrm>
            <a:custGeom>
              <a:avLst/>
              <a:gdLst/>
              <a:ahLst/>
              <a:cxnLst/>
              <a:rect l="l" t="t" r="r" b="b"/>
              <a:pathLst>
                <a:path w="12439818" h="2086483">
                  <a:moveTo>
                    <a:pt x="0" y="347726"/>
                  </a:moveTo>
                  <a:cubicBezTo>
                    <a:pt x="0" y="155702"/>
                    <a:pt x="172228" y="0"/>
                    <a:pt x="384810" y="0"/>
                  </a:cubicBezTo>
                  <a:lnTo>
                    <a:pt x="12055009" y="0"/>
                  </a:lnTo>
                  <a:cubicBezTo>
                    <a:pt x="12267451" y="0"/>
                    <a:pt x="12439818" y="155702"/>
                    <a:pt x="12439818" y="347726"/>
                  </a:cubicBezTo>
                  <a:lnTo>
                    <a:pt x="12439818" y="1738757"/>
                  </a:lnTo>
                  <a:cubicBezTo>
                    <a:pt x="12439818" y="1930781"/>
                    <a:pt x="12267590" y="2086483"/>
                    <a:pt x="12055009" y="2086483"/>
                  </a:cubicBezTo>
                  <a:lnTo>
                    <a:pt x="384810" y="2086483"/>
                  </a:lnTo>
                  <a:cubicBezTo>
                    <a:pt x="172367" y="2086483"/>
                    <a:pt x="0" y="1930781"/>
                    <a:pt x="0" y="1738757"/>
                  </a:cubicBezTo>
                  <a:close/>
                </a:path>
              </a:pathLst>
            </a:custGeom>
            <a:solidFill>
              <a:srgbClr val="E19825"/>
            </a:solidFill>
          </p:spPr>
        </p:sp>
        <p:sp>
          <p:nvSpPr>
            <p:cNvPr id="11" name="Freeform 11"/>
            <p:cNvSpPr/>
            <p:nvPr/>
          </p:nvSpPr>
          <p:spPr>
            <a:xfrm>
              <a:off x="0" y="0"/>
              <a:ext cx="12476704" cy="2120519"/>
            </a:xfrm>
            <a:custGeom>
              <a:avLst/>
              <a:gdLst/>
              <a:ahLst/>
              <a:cxnLst/>
              <a:rect l="l" t="t" r="r" b="b"/>
              <a:pathLst>
                <a:path w="12476704" h="2120519">
                  <a:moveTo>
                    <a:pt x="0" y="364744"/>
                  </a:moveTo>
                  <a:cubicBezTo>
                    <a:pt x="0" y="163068"/>
                    <a:pt x="180826" y="0"/>
                    <a:pt x="403253" y="0"/>
                  </a:cubicBezTo>
                  <a:lnTo>
                    <a:pt x="12073452" y="0"/>
                  </a:lnTo>
                  <a:lnTo>
                    <a:pt x="12073452" y="16891"/>
                  </a:lnTo>
                  <a:lnTo>
                    <a:pt x="12073452" y="0"/>
                  </a:lnTo>
                  <a:cubicBezTo>
                    <a:pt x="12295879" y="0"/>
                    <a:pt x="12476704" y="163068"/>
                    <a:pt x="12476704" y="364744"/>
                  </a:cubicBezTo>
                  <a:lnTo>
                    <a:pt x="12458261" y="364744"/>
                  </a:lnTo>
                  <a:lnTo>
                    <a:pt x="12476704" y="364744"/>
                  </a:lnTo>
                  <a:lnTo>
                    <a:pt x="12476704" y="1755775"/>
                  </a:lnTo>
                  <a:lnTo>
                    <a:pt x="12458261" y="1755775"/>
                  </a:lnTo>
                  <a:lnTo>
                    <a:pt x="12476704" y="1755775"/>
                  </a:lnTo>
                  <a:cubicBezTo>
                    <a:pt x="12476704" y="1957451"/>
                    <a:pt x="12295879" y="2120519"/>
                    <a:pt x="12073452" y="2120519"/>
                  </a:cubicBezTo>
                  <a:lnTo>
                    <a:pt x="12073452" y="2103628"/>
                  </a:lnTo>
                  <a:lnTo>
                    <a:pt x="12073452" y="2120519"/>
                  </a:lnTo>
                  <a:lnTo>
                    <a:pt x="403253" y="2120519"/>
                  </a:lnTo>
                  <a:lnTo>
                    <a:pt x="403253" y="2103628"/>
                  </a:lnTo>
                  <a:lnTo>
                    <a:pt x="403253" y="2120519"/>
                  </a:lnTo>
                  <a:cubicBezTo>
                    <a:pt x="180826" y="2120519"/>
                    <a:pt x="0" y="1957451"/>
                    <a:pt x="0" y="1755775"/>
                  </a:cubicBezTo>
                  <a:lnTo>
                    <a:pt x="0" y="364744"/>
                  </a:lnTo>
                  <a:lnTo>
                    <a:pt x="18443" y="364744"/>
                  </a:lnTo>
                  <a:lnTo>
                    <a:pt x="0" y="364744"/>
                  </a:lnTo>
                  <a:moveTo>
                    <a:pt x="37025" y="364744"/>
                  </a:moveTo>
                  <a:lnTo>
                    <a:pt x="37025" y="1755775"/>
                  </a:lnTo>
                  <a:lnTo>
                    <a:pt x="18443" y="1755775"/>
                  </a:lnTo>
                  <a:lnTo>
                    <a:pt x="37025" y="1755775"/>
                  </a:lnTo>
                  <a:cubicBezTo>
                    <a:pt x="37025" y="1938274"/>
                    <a:pt x="200794" y="2086610"/>
                    <a:pt x="403253" y="2086610"/>
                  </a:cubicBezTo>
                  <a:lnTo>
                    <a:pt x="12073452" y="2086610"/>
                  </a:lnTo>
                  <a:cubicBezTo>
                    <a:pt x="12275910" y="2086610"/>
                    <a:pt x="12439679" y="1938274"/>
                    <a:pt x="12439679" y="1755775"/>
                  </a:cubicBezTo>
                  <a:lnTo>
                    <a:pt x="12439679" y="364744"/>
                  </a:lnTo>
                  <a:cubicBezTo>
                    <a:pt x="12439679" y="182245"/>
                    <a:pt x="12275910" y="33909"/>
                    <a:pt x="12073452" y="33909"/>
                  </a:cubicBezTo>
                  <a:lnTo>
                    <a:pt x="403253" y="33909"/>
                  </a:lnTo>
                  <a:lnTo>
                    <a:pt x="403253" y="16891"/>
                  </a:lnTo>
                  <a:lnTo>
                    <a:pt x="403253" y="33909"/>
                  </a:lnTo>
                  <a:cubicBezTo>
                    <a:pt x="200794" y="33909"/>
                    <a:pt x="37025" y="182245"/>
                    <a:pt x="37025" y="364744"/>
                  </a:cubicBezTo>
                  <a:close/>
                </a:path>
              </a:pathLst>
            </a:custGeom>
            <a:solidFill>
              <a:srgbClr val="FFFFFF"/>
            </a:solidFill>
          </p:spPr>
        </p:sp>
      </p:grpSp>
      <p:grpSp>
        <p:nvGrpSpPr>
          <p:cNvPr id="12" name="Group 12"/>
          <p:cNvGrpSpPr/>
          <p:nvPr/>
        </p:nvGrpSpPr>
        <p:grpSpPr>
          <a:xfrm>
            <a:off x="1424883" y="6034308"/>
            <a:ext cx="9357522" cy="3727626"/>
            <a:chOff x="0" y="0"/>
            <a:chExt cx="12476696" cy="4970168"/>
          </a:xfrm>
        </p:grpSpPr>
        <p:sp>
          <p:nvSpPr>
            <p:cNvPr id="13" name="Freeform 13"/>
            <p:cNvSpPr/>
            <p:nvPr/>
          </p:nvSpPr>
          <p:spPr>
            <a:xfrm>
              <a:off x="18443" y="30306"/>
              <a:ext cx="12439818" cy="4909502"/>
            </a:xfrm>
            <a:custGeom>
              <a:avLst/>
              <a:gdLst/>
              <a:ahLst/>
              <a:cxnLst/>
              <a:rect l="l" t="t" r="r" b="b"/>
              <a:pathLst>
                <a:path w="12439818" h="4909502">
                  <a:moveTo>
                    <a:pt x="0" y="818250"/>
                  </a:moveTo>
                  <a:cubicBezTo>
                    <a:pt x="0" y="366401"/>
                    <a:pt x="225062" y="0"/>
                    <a:pt x="502679" y="0"/>
                  </a:cubicBezTo>
                  <a:lnTo>
                    <a:pt x="11937140" y="0"/>
                  </a:lnTo>
                  <a:cubicBezTo>
                    <a:pt x="12214757" y="0"/>
                    <a:pt x="12439818" y="366401"/>
                    <a:pt x="12439818" y="818250"/>
                  </a:cubicBezTo>
                  <a:lnTo>
                    <a:pt x="12439818" y="4091251"/>
                  </a:lnTo>
                  <a:cubicBezTo>
                    <a:pt x="12439818" y="4543100"/>
                    <a:pt x="12214757" y="4909501"/>
                    <a:pt x="11937140" y="4909501"/>
                  </a:cubicBezTo>
                  <a:lnTo>
                    <a:pt x="502679" y="4909501"/>
                  </a:lnTo>
                  <a:cubicBezTo>
                    <a:pt x="225062" y="4909501"/>
                    <a:pt x="0" y="4543100"/>
                    <a:pt x="0" y="4091251"/>
                  </a:cubicBezTo>
                  <a:close/>
                </a:path>
              </a:pathLst>
            </a:custGeom>
            <a:solidFill>
              <a:srgbClr val="DEB47E"/>
            </a:solidFill>
          </p:spPr>
        </p:sp>
        <p:sp>
          <p:nvSpPr>
            <p:cNvPr id="14" name="Freeform 14"/>
            <p:cNvSpPr/>
            <p:nvPr/>
          </p:nvSpPr>
          <p:spPr>
            <a:xfrm>
              <a:off x="0" y="0"/>
              <a:ext cx="12476704" cy="4970113"/>
            </a:xfrm>
            <a:custGeom>
              <a:avLst/>
              <a:gdLst/>
              <a:ahLst/>
              <a:cxnLst/>
              <a:rect l="l" t="t" r="r" b="b"/>
              <a:pathLst>
                <a:path w="12476704" h="4970113">
                  <a:moveTo>
                    <a:pt x="0" y="848556"/>
                  </a:moveTo>
                  <a:cubicBezTo>
                    <a:pt x="0" y="379617"/>
                    <a:pt x="233520" y="0"/>
                    <a:pt x="521122" y="0"/>
                  </a:cubicBezTo>
                  <a:lnTo>
                    <a:pt x="11955583" y="0"/>
                  </a:lnTo>
                  <a:lnTo>
                    <a:pt x="11955583" y="30306"/>
                  </a:lnTo>
                  <a:lnTo>
                    <a:pt x="11955583" y="0"/>
                  </a:lnTo>
                  <a:cubicBezTo>
                    <a:pt x="12243184" y="0"/>
                    <a:pt x="12476704" y="379617"/>
                    <a:pt x="12476704" y="848556"/>
                  </a:cubicBezTo>
                  <a:lnTo>
                    <a:pt x="12458261" y="848556"/>
                  </a:lnTo>
                  <a:lnTo>
                    <a:pt x="12476704" y="848556"/>
                  </a:lnTo>
                  <a:lnTo>
                    <a:pt x="12476704" y="4121557"/>
                  </a:lnTo>
                  <a:lnTo>
                    <a:pt x="12458261" y="4121557"/>
                  </a:lnTo>
                  <a:lnTo>
                    <a:pt x="12476704" y="4121557"/>
                  </a:lnTo>
                  <a:cubicBezTo>
                    <a:pt x="12476704" y="4590496"/>
                    <a:pt x="12243184" y="4970113"/>
                    <a:pt x="11955583" y="4970113"/>
                  </a:cubicBezTo>
                  <a:lnTo>
                    <a:pt x="11955583" y="4939807"/>
                  </a:lnTo>
                  <a:lnTo>
                    <a:pt x="11955583" y="4970113"/>
                  </a:lnTo>
                  <a:lnTo>
                    <a:pt x="521122" y="4970113"/>
                  </a:lnTo>
                  <a:lnTo>
                    <a:pt x="521122" y="4939807"/>
                  </a:lnTo>
                  <a:lnTo>
                    <a:pt x="521122" y="4970113"/>
                  </a:lnTo>
                  <a:cubicBezTo>
                    <a:pt x="233520" y="4970113"/>
                    <a:pt x="0" y="4590496"/>
                    <a:pt x="0" y="4121557"/>
                  </a:cubicBezTo>
                  <a:lnTo>
                    <a:pt x="0" y="848556"/>
                  </a:lnTo>
                  <a:lnTo>
                    <a:pt x="18443" y="848556"/>
                  </a:lnTo>
                  <a:lnTo>
                    <a:pt x="0" y="848556"/>
                  </a:lnTo>
                  <a:moveTo>
                    <a:pt x="37025" y="848556"/>
                  </a:moveTo>
                  <a:lnTo>
                    <a:pt x="37025" y="4121557"/>
                  </a:lnTo>
                  <a:lnTo>
                    <a:pt x="18443" y="4121557"/>
                  </a:lnTo>
                  <a:lnTo>
                    <a:pt x="37025" y="4121557"/>
                  </a:lnTo>
                  <a:cubicBezTo>
                    <a:pt x="37025" y="4556316"/>
                    <a:pt x="253628" y="4909502"/>
                    <a:pt x="521122" y="4909502"/>
                  </a:cubicBezTo>
                  <a:lnTo>
                    <a:pt x="11955583" y="4909502"/>
                  </a:lnTo>
                  <a:cubicBezTo>
                    <a:pt x="12223077" y="4909502"/>
                    <a:pt x="12439679" y="4556544"/>
                    <a:pt x="12439679" y="4121557"/>
                  </a:cubicBezTo>
                  <a:lnTo>
                    <a:pt x="12439679" y="848556"/>
                  </a:lnTo>
                  <a:cubicBezTo>
                    <a:pt x="12439679" y="413796"/>
                    <a:pt x="12223077" y="60611"/>
                    <a:pt x="11955583" y="60611"/>
                  </a:cubicBezTo>
                  <a:lnTo>
                    <a:pt x="521122" y="60611"/>
                  </a:lnTo>
                  <a:lnTo>
                    <a:pt x="521122" y="30306"/>
                  </a:lnTo>
                  <a:lnTo>
                    <a:pt x="521122" y="60839"/>
                  </a:lnTo>
                  <a:cubicBezTo>
                    <a:pt x="253628" y="60839"/>
                    <a:pt x="37025" y="413796"/>
                    <a:pt x="37025" y="848556"/>
                  </a:cubicBezTo>
                  <a:close/>
                </a:path>
              </a:pathLst>
            </a:custGeom>
            <a:solidFill>
              <a:srgbClr val="FFFFFF"/>
            </a:solidFill>
          </p:spPr>
        </p:sp>
      </p:grpSp>
      <p:sp>
        <p:nvSpPr>
          <p:cNvPr id="15" name="TextBox 15"/>
          <p:cNvSpPr txBox="1"/>
          <p:nvPr/>
        </p:nvSpPr>
        <p:spPr>
          <a:xfrm>
            <a:off x="1608136" y="4478234"/>
            <a:ext cx="8832519" cy="1384300"/>
          </a:xfrm>
          <a:prstGeom prst="rect">
            <a:avLst/>
          </a:prstGeom>
        </p:spPr>
        <p:txBody>
          <a:bodyPr lIns="0" tIns="0" rIns="0" bIns="0" rtlCol="0" anchor="t">
            <a:spAutoFit/>
          </a:bodyPr>
          <a:lstStyle/>
          <a:p>
            <a:pPr algn="just">
              <a:lnSpc>
                <a:spcPts val="5599"/>
              </a:lnSpc>
            </a:pPr>
            <a:r>
              <a:rPr lang="en-US" sz="3999">
                <a:solidFill>
                  <a:srgbClr val="FFFFFF"/>
                </a:solidFill>
                <a:latin typeface="Roboto Condensed"/>
              </a:rPr>
              <a:t>Giống nhau ở chỗ cách đối xử thân thiện, có trách nhiệm với động vật. </a:t>
            </a:r>
          </a:p>
        </p:txBody>
      </p:sp>
      <p:sp>
        <p:nvSpPr>
          <p:cNvPr id="16" name="TextBox 16"/>
          <p:cNvSpPr txBox="1"/>
          <p:nvPr/>
        </p:nvSpPr>
        <p:spPr>
          <a:xfrm>
            <a:off x="1962585" y="6419873"/>
            <a:ext cx="8478069" cy="2794000"/>
          </a:xfrm>
          <a:prstGeom prst="rect">
            <a:avLst/>
          </a:prstGeom>
        </p:spPr>
        <p:txBody>
          <a:bodyPr lIns="0" tIns="0" rIns="0" bIns="0" rtlCol="0" anchor="t">
            <a:spAutoFit/>
          </a:bodyPr>
          <a:lstStyle/>
          <a:p>
            <a:pPr algn="just">
              <a:lnSpc>
                <a:spcPts val="5599"/>
              </a:lnSpc>
            </a:pPr>
            <a:r>
              <a:rPr lang="en-US" sz="3999">
                <a:solidFill>
                  <a:srgbClr val="FFFFFF"/>
                </a:solidFill>
                <a:latin typeface="Roboto Condensed"/>
              </a:rPr>
              <a:t>Điểm giống nhau ấy mang lại bài học cho em về cách đối xử động vật và nhận ra được những lợi ích to lớn mà động vật đem lại cho cuộc sống con người.</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6F0"/>
        </a:solidFill>
        <a:effectLst/>
      </p:bgPr>
    </p:bg>
    <p:spTree>
      <p:nvGrpSpPr>
        <p:cNvPr id="1" name=""/>
        <p:cNvGrpSpPr/>
        <p:nvPr/>
      </p:nvGrpSpPr>
      <p:grpSpPr>
        <a:xfrm>
          <a:off x="0" y="0"/>
          <a:ext cx="0" cy="0"/>
          <a:chOff x="0" y="0"/>
          <a:chExt cx="0" cy="0"/>
        </a:xfrm>
      </p:grpSpPr>
      <p:grpSp>
        <p:nvGrpSpPr>
          <p:cNvPr id="2" name="Group 2"/>
          <p:cNvGrpSpPr/>
          <p:nvPr/>
        </p:nvGrpSpPr>
        <p:grpSpPr>
          <a:xfrm rot="-635634">
            <a:off x="1232258" y="6774972"/>
            <a:ext cx="20046857" cy="6593645"/>
            <a:chOff x="0" y="0"/>
            <a:chExt cx="26729142" cy="8791527"/>
          </a:xfrm>
        </p:grpSpPr>
        <p:sp>
          <p:nvSpPr>
            <p:cNvPr id="3" name="Freeform 3"/>
            <p:cNvSpPr/>
            <p:nvPr/>
          </p:nvSpPr>
          <p:spPr>
            <a:xfrm>
              <a:off x="0" y="0"/>
              <a:ext cx="26729181" cy="8791575"/>
            </a:xfrm>
            <a:custGeom>
              <a:avLst/>
              <a:gdLst/>
              <a:ahLst/>
              <a:cxnLst/>
              <a:rect l="l" t="t" r="r" b="b"/>
              <a:pathLst>
                <a:path w="26729181" h="8791575">
                  <a:moveTo>
                    <a:pt x="13364590" y="0"/>
                  </a:moveTo>
                  <a:cubicBezTo>
                    <a:pt x="20755229" y="10795"/>
                    <a:pt x="26729181" y="1975739"/>
                    <a:pt x="26729181" y="4395724"/>
                  </a:cubicBezTo>
                  <a:cubicBezTo>
                    <a:pt x="26729181" y="6815709"/>
                    <a:pt x="20755229" y="8780653"/>
                    <a:pt x="13364590" y="8791575"/>
                  </a:cubicBezTo>
                  <a:cubicBezTo>
                    <a:pt x="5973826" y="8780653"/>
                    <a:pt x="0" y="6815836"/>
                    <a:pt x="0" y="4395724"/>
                  </a:cubicBezTo>
                  <a:cubicBezTo>
                    <a:pt x="0" y="1975612"/>
                    <a:pt x="5973826" y="10795"/>
                    <a:pt x="13364590" y="0"/>
                  </a:cubicBezTo>
                  <a:close/>
                </a:path>
              </a:pathLst>
            </a:custGeom>
            <a:solidFill>
              <a:srgbClr val="FFE9B9"/>
            </a:solidFill>
          </p:spPr>
        </p:sp>
      </p:grpSp>
      <p:pic>
        <p:nvPicPr>
          <p:cNvPr id="4" name="Picture 4"/>
          <p:cNvPicPr>
            <a:picLocks noChangeAspect="1"/>
          </p:cNvPicPr>
          <p:nvPr/>
        </p:nvPicPr>
        <p:blipFill>
          <a:blip r:embed="rId2"/>
          <a:srcRect b="5"/>
          <a:stretch>
            <a:fillRect/>
          </a:stretch>
        </p:blipFill>
        <p:spPr>
          <a:xfrm rot="-1589816">
            <a:off x="-348361" y="-1046701"/>
            <a:ext cx="13515290" cy="12687478"/>
          </a:xfrm>
          <a:prstGeom prst="rect">
            <a:avLst/>
          </a:prstGeom>
        </p:spPr>
      </p:pic>
      <p:pic>
        <p:nvPicPr>
          <p:cNvPr id="5" name="Picture 5"/>
          <p:cNvPicPr>
            <a:picLocks noChangeAspect="1"/>
          </p:cNvPicPr>
          <p:nvPr/>
        </p:nvPicPr>
        <p:blipFill>
          <a:blip r:embed="rId3"/>
          <a:srcRect r="37"/>
          <a:stretch>
            <a:fillRect/>
          </a:stretch>
        </p:blipFill>
        <p:spPr>
          <a:xfrm rot="-6811678">
            <a:off x="333323" y="6036804"/>
            <a:ext cx="1928812" cy="4114800"/>
          </a:xfrm>
          <a:prstGeom prst="rect">
            <a:avLst/>
          </a:prstGeom>
        </p:spPr>
      </p:pic>
      <p:pic>
        <p:nvPicPr>
          <p:cNvPr id="6" name="Picture 6"/>
          <p:cNvPicPr>
            <a:picLocks noChangeAspect="1"/>
          </p:cNvPicPr>
          <p:nvPr/>
        </p:nvPicPr>
        <p:blipFill>
          <a:blip r:embed="rId4"/>
          <a:srcRect b="129"/>
          <a:stretch>
            <a:fillRect/>
          </a:stretch>
        </p:blipFill>
        <p:spPr>
          <a:xfrm rot="-916752">
            <a:off x="14566918" y="111533"/>
            <a:ext cx="3018046" cy="3484035"/>
          </a:xfrm>
          <a:prstGeom prst="rect">
            <a:avLst/>
          </a:prstGeom>
        </p:spPr>
      </p:pic>
      <p:pic>
        <p:nvPicPr>
          <p:cNvPr id="7" name="Picture 7"/>
          <p:cNvPicPr>
            <a:picLocks noChangeAspect="1"/>
          </p:cNvPicPr>
          <p:nvPr/>
        </p:nvPicPr>
        <p:blipFill>
          <a:blip r:embed="rId5"/>
          <a:srcRect b="38"/>
          <a:stretch>
            <a:fillRect/>
          </a:stretch>
        </p:blipFill>
        <p:spPr>
          <a:xfrm>
            <a:off x="13092378" y="3037870"/>
            <a:ext cx="6932804" cy="7249130"/>
          </a:xfrm>
          <a:prstGeom prst="rect">
            <a:avLst/>
          </a:prstGeom>
        </p:spPr>
      </p:pic>
      <p:sp>
        <p:nvSpPr>
          <p:cNvPr id="8" name="TextBox 8"/>
          <p:cNvSpPr txBox="1"/>
          <p:nvPr/>
        </p:nvSpPr>
        <p:spPr>
          <a:xfrm>
            <a:off x="3107958" y="2418932"/>
            <a:ext cx="6543727" cy="1078158"/>
          </a:xfrm>
          <a:prstGeom prst="rect">
            <a:avLst/>
          </a:prstGeom>
        </p:spPr>
        <p:txBody>
          <a:bodyPr lIns="0" tIns="0" rIns="0" bIns="0" rtlCol="0" anchor="t">
            <a:spAutoFit/>
          </a:bodyPr>
          <a:lstStyle/>
          <a:p>
            <a:pPr algn="just">
              <a:lnSpc>
                <a:spcPts val="8608"/>
              </a:lnSpc>
            </a:pPr>
            <a:r>
              <a:rPr lang="en-US" sz="6998">
                <a:solidFill>
                  <a:srgbClr val="5D4F44"/>
                </a:solidFill>
                <a:latin typeface="Fraunces Bold"/>
              </a:rPr>
              <a:t>5. VẬN DỤNG</a:t>
            </a:r>
          </a:p>
        </p:txBody>
      </p:sp>
      <p:sp>
        <p:nvSpPr>
          <p:cNvPr id="9" name="TextBox 9"/>
          <p:cNvSpPr txBox="1"/>
          <p:nvPr/>
        </p:nvSpPr>
        <p:spPr>
          <a:xfrm>
            <a:off x="1580532" y="4216965"/>
            <a:ext cx="9675154" cy="3511551"/>
          </a:xfrm>
          <a:prstGeom prst="rect">
            <a:avLst/>
          </a:prstGeom>
        </p:spPr>
        <p:txBody>
          <a:bodyPr lIns="0" tIns="0" rIns="0" bIns="0" rtlCol="0" anchor="t">
            <a:spAutoFit/>
          </a:bodyPr>
          <a:lstStyle/>
          <a:p>
            <a:pPr marL="1079492" lvl="1" indent="-539746" algn="just">
              <a:lnSpc>
                <a:spcPts val="6999"/>
              </a:lnSpc>
              <a:buFont typeface="Arial"/>
              <a:buChar char="•"/>
            </a:pPr>
            <a:r>
              <a:rPr lang="en-US" sz="4999">
                <a:solidFill>
                  <a:srgbClr val="000000"/>
                </a:solidFill>
                <a:latin typeface="Roboto Condensed"/>
              </a:rPr>
              <a:t>HS đọc mở rộng văn bản </a:t>
            </a:r>
            <a:r>
              <a:rPr lang="en-US" sz="4999">
                <a:solidFill>
                  <a:srgbClr val="000000"/>
                </a:solidFill>
                <a:latin typeface="Roboto Condensed Italics"/>
              </a:rPr>
              <a:t>Thế giới sẽ ra sao nếu không có cây xanh?</a:t>
            </a:r>
            <a:r>
              <a:rPr lang="en-US" sz="4999">
                <a:solidFill>
                  <a:srgbClr val="000000"/>
                </a:solidFill>
                <a:latin typeface="Roboto Condensed"/>
              </a:rPr>
              <a:t> theo phiếu gợi dẫn ở nhà.</a:t>
            </a:r>
          </a:p>
          <a:p>
            <a:pPr marL="1079492" lvl="1" indent="-539746" algn="just">
              <a:lnSpc>
                <a:spcPts val="6999"/>
              </a:lnSpc>
              <a:buFont typeface="Arial"/>
              <a:buChar char="•"/>
            </a:pPr>
            <a:r>
              <a:rPr lang="en-US" sz="4999">
                <a:solidFill>
                  <a:srgbClr val="000000"/>
                </a:solidFill>
                <a:latin typeface="Roboto Condensed"/>
              </a:rPr>
              <a:t>Buổi sau báo cáo sản phẩm</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6F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129"/>
          <a:stretch>
            <a:fillRect/>
          </a:stretch>
        </p:blipFill>
        <p:spPr>
          <a:xfrm rot="-1590512">
            <a:off x="5948010" y="375367"/>
            <a:ext cx="3018046" cy="3484035"/>
          </a:xfrm>
          <a:prstGeom prst="rect">
            <a:avLst/>
          </a:prstGeom>
        </p:spPr>
      </p:pic>
      <p:pic>
        <p:nvPicPr>
          <p:cNvPr id="3" name="Picture 3"/>
          <p:cNvPicPr>
            <a:picLocks noChangeAspect="1"/>
          </p:cNvPicPr>
          <p:nvPr/>
        </p:nvPicPr>
        <p:blipFill>
          <a:blip r:embed="rId3"/>
          <a:srcRect b="5"/>
          <a:stretch>
            <a:fillRect/>
          </a:stretch>
        </p:blipFill>
        <p:spPr>
          <a:xfrm rot="8207070">
            <a:off x="6703519" y="-382106"/>
            <a:ext cx="11128336" cy="10446726"/>
          </a:xfrm>
          <a:prstGeom prst="rect">
            <a:avLst/>
          </a:prstGeom>
        </p:spPr>
      </p:pic>
      <p:pic>
        <p:nvPicPr>
          <p:cNvPr id="4" name="Picture 4"/>
          <p:cNvPicPr>
            <a:picLocks noChangeAspect="1"/>
          </p:cNvPicPr>
          <p:nvPr/>
        </p:nvPicPr>
        <p:blipFill>
          <a:blip r:embed="rId4"/>
          <a:srcRect b="194"/>
          <a:stretch>
            <a:fillRect/>
          </a:stretch>
        </p:blipFill>
        <p:spPr>
          <a:xfrm>
            <a:off x="-577982" y="3761623"/>
            <a:ext cx="8556624" cy="5585142"/>
          </a:xfrm>
          <a:prstGeom prst="rect">
            <a:avLst/>
          </a:prstGeom>
        </p:spPr>
      </p:pic>
      <p:pic>
        <p:nvPicPr>
          <p:cNvPr id="5" name="Picture 5"/>
          <p:cNvPicPr>
            <a:picLocks noChangeAspect="1"/>
          </p:cNvPicPr>
          <p:nvPr/>
        </p:nvPicPr>
        <p:blipFill>
          <a:blip r:embed="rId2"/>
          <a:srcRect b="129"/>
          <a:stretch>
            <a:fillRect/>
          </a:stretch>
        </p:blipFill>
        <p:spPr>
          <a:xfrm rot="-1561365">
            <a:off x="16463961" y="6825139"/>
            <a:ext cx="3018046" cy="3484035"/>
          </a:xfrm>
          <a:prstGeom prst="rect">
            <a:avLst/>
          </a:prstGeom>
        </p:spPr>
      </p:pic>
      <p:pic>
        <p:nvPicPr>
          <p:cNvPr id="6" name="Picture 6"/>
          <p:cNvPicPr>
            <a:picLocks noChangeAspect="1"/>
          </p:cNvPicPr>
          <p:nvPr/>
        </p:nvPicPr>
        <p:blipFill>
          <a:blip r:embed="rId5"/>
          <a:srcRect r="37"/>
          <a:stretch>
            <a:fillRect/>
          </a:stretch>
        </p:blipFill>
        <p:spPr>
          <a:xfrm rot="-1678015">
            <a:off x="274235" y="-494056"/>
            <a:ext cx="1928812" cy="4114800"/>
          </a:xfrm>
          <a:prstGeom prst="rect">
            <a:avLst/>
          </a:prstGeom>
        </p:spPr>
      </p:pic>
      <p:pic>
        <p:nvPicPr>
          <p:cNvPr id="7" name="Picture 7"/>
          <p:cNvPicPr>
            <a:picLocks noChangeAspect="1"/>
          </p:cNvPicPr>
          <p:nvPr/>
        </p:nvPicPr>
        <p:blipFill>
          <a:blip r:embed="rId6"/>
          <a:srcRect r="37"/>
          <a:stretch>
            <a:fillRect/>
          </a:stretch>
        </p:blipFill>
        <p:spPr>
          <a:xfrm rot="-3121932">
            <a:off x="10657640" y="7968571"/>
            <a:ext cx="1654089" cy="3528723"/>
          </a:xfrm>
          <a:prstGeom prst="rect">
            <a:avLst/>
          </a:prstGeom>
        </p:spPr>
      </p:pic>
      <p:pic>
        <p:nvPicPr>
          <p:cNvPr id="8" name="Picture 8"/>
          <p:cNvPicPr>
            <a:picLocks noChangeAspect="1"/>
          </p:cNvPicPr>
          <p:nvPr/>
        </p:nvPicPr>
        <p:blipFill>
          <a:blip r:embed="rId7"/>
          <a:srcRect r="4517" b="92"/>
          <a:stretch>
            <a:fillRect/>
          </a:stretch>
        </p:blipFill>
        <p:spPr>
          <a:xfrm>
            <a:off x="2301224" y="1194168"/>
            <a:ext cx="2072261" cy="1936455"/>
          </a:xfrm>
          <a:prstGeom prst="rect">
            <a:avLst/>
          </a:prstGeom>
        </p:spPr>
      </p:pic>
      <p:pic>
        <p:nvPicPr>
          <p:cNvPr id="9" name="Picture 9"/>
          <p:cNvPicPr>
            <a:picLocks noChangeAspect="1"/>
          </p:cNvPicPr>
          <p:nvPr/>
        </p:nvPicPr>
        <p:blipFill>
          <a:blip r:embed="rId8"/>
          <a:srcRect b="269"/>
          <a:stretch>
            <a:fillRect/>
          </a:stretch>
        </p:blipFill>
        <p:spPr>
          <a:xfrm>
            <a:off x="10025497" y="6962720"/>
            <a:ext cx="4881940" cy="834368"/>
          </a:xfrm>
          <a:prstGeom prst="rect">
            <a:avLst/>
          </a:prstGeom>
        </p:spPr>
      </p:pic>
      <p:pic>
        <p:nvPicPr>
          <p:cNvPr id="10" name="Picture 10"/>
          <p:cNvPicPr>
            <a:picLocks noChangeAspect="1"/>
          </p:cNvPicPr>
          <p:nvPr/>
        </p:nvPicPr>
        <p:blipFill>
          <a:blip r:embed="rId9"/>
          <a:srcRect b="432"/>
          <a:stretch>
            <a:fillRect/>
          </a:stretch>
        </p:blipFill>
        <p:spPr>
          <a:xfrm>
            <a:off x="-1802762" y="7797088"/>
            <a:ext cx="12352495" cy="3099353"/>
          </a:xfrm>
          <a:prstGeom prst="rect">
            <a:avLst/>
          </a:prstGeom>
        </p:spPr>
      </p:pic>
      <p:sp>
        <p:nvSpPr>
          <p:cNvPr id="11" name="TextBox 11"/>
          <p:cNvSpPr txBox="1"/>
          <p:nvPr/>
        </p:nvSpPr>
        <p:spPr>
          <a:xfrm>
            <a:off x="8480758" y="3412314"/>
            <a:ext cx="8704265" cy="1684440"/>
          </a:xfrm>
          <a:prstGeom prst="rect">
            <a:avLst/>
          </a:prstGeom>
        </p:spPr>
        <p:txBody>
          <a:bodyPr lIns="0" tIns="0" rIns="0" bIns="0" rtlCol="0" anchor="t">
            <a:spAutoFit/>
          </a:bodyPr>
          <a:lstStyle/>
          <a:p>
            <a:pPr algn="ctr">
              <a:lnSpc>
                <a:spcPts val="13729"/>
              </a:lnSpc>
            </a:pPr>
            <a:r>
              <a:rPr lang="en-US" sz="9806" spc="185">
                <a:solidFill>
                  <a:srgbClr val="000000"/>
                </a:solidFill>
                <a:latin typeface="Fraunces Bold"/>
              </a:rPr>
              <a:t>CẢM ƠN!</a:t>
            </a:r>
          </a:p>
        </p:txBody>
      </p:sp>
      <p:pic>
        <p:nvPicPr>
          <p:cNvPr id="12" name="Picture 12"/>
          <p:cNvPicPr>
            <a:picLocks noChangeAspect="1"/>
          </p:cNvPicPr>
          <p:nvPr/>
        </p:nvPicPr>
        <p:blipFill>
          <a:blip r:embed="rId10"/>
          <a:srcRect b="177"/>
          <a:stretch>
            <a:fillRect/>
          </a:stretch>
        </p:blipFill>
        <p:spPr>
          <a:xfrm>
            <a:off x="13384444" y="7289365"/>
            <a:ext cx="3800579" cy="411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F6F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129"/>
          <a:stretch>
            <a:fillRect/>
          </a:stretch>
        </p:blipFill>
        <p:spPr>
          <a:xfrm rot="-1590512">
            <a:off x="5948010" y="375367"/>
            <a:ext cx="3018046" cy="3484035"/>
          </a:xfrm>
          <a:prstGeom prst="rect">
            <a:avLst/>
          </a:prstGeom>
        </p:spPr>
      </p:pic>
      <p:pic>
        <p:nvPicPr>
          <p:cNvPr id="3" name="Picture 3"/>
          <p:cNvPicPr>
            <a:picLocks noChangeAspect="1"/>
          </p:cNvPicPr>
          <p:nvPr/>
        </p:nvPicPr>
        <p:blipFill>
          <a:blip r:embed="rId3"/>
          <a:srcRect b="5"/>
          <a:stretch>
            <a:fillRect/>
          </a:stretch>
        </p:blipFill>
        <p:spPr>
          <a:xfrm rot="8207070">
            <a:off x="6703519" y="-382106"/>
            <a:ext cx="11128336" cy="10446726"/>
          </a:xfrm>
          <a:prstGeom prst="rect">
            <a:avLst/>
          </a:prstGeom>
        </p:spPr>
      </p:pic>
      <p:pic>
        <p:nvPicPr>
          <p:cNvPr id="4" name="Picture 4"/>
          <p:cNvPicPr>
            <a:picLocks noChangeAspect="1"/>
          </p:cNvPicPr>
          <p:nvPr/>
        </p:nvPicPr>
        <p:blipFill>
          <a:blip r:embed="rId4"/>
          <a:srcRect b="194"/>
          <a:stretch>
            <a:fillRect/>
          </a:stretch>
        </p:blipFill>
        <p:spPr>
          <a:xfrm>
            <a:off x="-577982" y="3761623"/>
            <a:ext cx="8556624" cy="5585142"/>
          </a:xfrm>
          <a:prstGeom prst="rect">
            <a:avLst/>
          </a:prstGeom>
        </p:spPr>
      </p:pic>
      <p:pic>
        <p:nvPicPr>
          <p:cNvPr id="5" name="Picture 5"/>
          <p:cNvPicPr>
            <a:picLocks noChangeAspect="1"/>
          </p:cNvPicPr>
          <p:nvPr/>
        </p:nvPicPr>
        <p:blipFill>
          <a:blip r:embed="rId2"/>
          <a:srcRect b="129"/>
          <a:stretch>
            <a:fillRect/>
          </a:stretch>
        </p:blipFill>
        <p:spPr>
          <a:xfrm rot="-1561365">
            <a:off x="16463961" y="6825139"/>
            <a:ext cx="3018046" cy="3484035"/>
          </a:xfrm>
          <a:prstGeom prst="rect">
            <a:avLst/>
          </a:prstGeom>
        </p:spPr>
      </p:pic>
      <p:pic>
        <p:nvPicPr>
          <p:cNvPr id="6" name="Picture 6"/>
          <p:cNvPicPr>
            <a:picLocks noChangeAspect="1"/>
          </p:cNvPicPr>
          <p:nvPr/>
        </p:nvPicPr>
        <p:blipFill>
          <a:blip r:embed="rId5"/>
          <a:srcRect r="37"/>
          <a:stretch>
            <a:fillRect/>
          </a:stretch>
        </p:blipFill>
        <p:spPr>
          <a:xfrm rot="-1678015">
            <a:off x="274235" y="-494056"/>
            <a:ext cx="1928812" cy="4114800"/>
          </a:xfrm>
          <a:prstGeom prst="rect">
            <a:avLst/>
          </a:prstGeom>
        </p:spPr>
      </p:pic>
      <p:pic>
        <p:nvPicPr>
          <p:cNvPr id="7" name="Picture 7"/>
          <p:cNvPicPr>
            <a:picLocks noChangeAspect="1"/>
          </p:cNvPicPr>
          <p:nvPr/>
        </p:nvPicPr>
        <p:blipFill>
          <a:blip r:embed="rId6"/>
          <a:srcRect r="37"/>
          <a:stretch>
            <a:fillRect/>
          </a:stretch>
        </p:blipFill>
        <p:spPr>
          <a:xfrm rot="-3121932">
            <a:off x="10657640" y="7968571"/>
            <a:ext cx="1654089" cy="3528723"/>
          </a:xfrm>
          <a:prstGeom prst="rect">
            <a:avLst/>
          </a:prstGeom>
        </p:spPr>
      </p:pic>
      <p:pic>
        <p:nvPicPr>
          <p:cNvPr id="8" name="Picture 8"/>
          <p:cNvPicPr>
            <a:picLocks noChangeAspect="1"/>
          </p:cNvPicPr>
          <p:nvPr/>
        </p:nvPicPr>
        <p:blipFill>
          <a:blip r:embed="rId7"/>
          <a:srcRect r="4517" b="92"/>
          <a:stretch>
            <a:fillRect/>
          </a:stretch>
        </p:blipFill>
        <p:spPr>
          <a:xfrm>
            <a:off x="2301224" y="1194168"/>
            <a:ext cx="2072261" cy="1936455"/>
          </a:xfrm>
          <a:prstGeom prst="rect">
            <a:avLst/>
          </a:prstGeom>
        </p:spPr>
      </p:pic>
      <p:pic>
        <p:nvPicPr>
          <p:cNvPr id="9" name="Picture 9"/>
          <p:cNvPicPr>
            <a:picLocks noChangeAspect="1"/>
          </p:cNvPicPr>
          <p:nvPr/>
        </p:nvPicPr>
        <p:blipFill>
          <a:blip r:embed="rId8"/>
          <a:srcRect b="269"/>
          <a:stretch>
            <a:fillRect/>
          </a:stretch>
        </p:blipFill>
        <p:spPr>
          <a:xfrm>
            <a:off x="10025497" y="6962720"/>
            <a:ext cx="4881940" cy="834368"/>
          </a:xfrm>
          <a:prstGeom prst="rect">
            <a:avLst/>
          </a:prstGeom>
        </p:spPr>
      </p:pic>
      <p:pic>
        <p:nvPicPr>
          <p:cNvPr id="10" name="Picture 10"/>
          <p:cNvPicPr>
            <a:picLocks noChangeAspect="1"/>
          </p:cNvPicPr>
          <p:nvPr/>
        </p:nvPicPr>
        <p:blipFill>
          <a:blip r:embed="rId9"/>
          <a:srcRect b="432"/>
          <a:stretch>
            <a:fillRect/>
          </a:stretch>
        </p:blipFill>
        <p:spPr>
          <a:xfrm>
            <a:off x="-1802762" y="7797088"/>
            <a:ext cx="12352495" cy="3099353"/>
          </a:xfrm>
          <a:prstGeom prst="rect">
            <a:avLst/>
          </a:prstGeom>
        </p:spPr>
      </p:pic>
      <p:sp>
        <p:nvSpPr>
          <p:cNvPr id="11" name="TextBox 11"/>
          <p:cNvSpPr txBox="1"/>
          <p:nvPr/>
        </p:nvSpPr>
        <p:spPr>
          <a:xfrm>
            <a:off x="8480758" y="1895713"/>
            <a:ext cx="8704265" cy="787832"/>
          </a:xfrm>
          <a:prstGeom prst="rect">
            <a:avLst/>
          </a:prstGeom>
        </p:spPr>
        <p:txBody>
          <a:bodyPr lIns="0" tIns="0" rIns="0" bIns="0" rtlCol="0" anchor="t">
            <a:spAutoFit/>
          </a:bodyPr>
          <a:lstStyle/>
          <a:p>
            <a:pPr algn="ctr">
              <a:lnSpc>
                <a:spcPts val="6450"/>
              </a:lnSpc>
            </a:pPr>
            <a:r>
              <a:rPr lang="en-US" sz="4606" spc="86">
                <a:solidFill>
                  <a:srgbClr val="000000"/>
                </a:solidFill>
                <a:latin typeface="Fraunces Bold"/>
              </a:rPr>
              <a:t>BÀI 8: VĂN BẢN NGHỊ LUẬN</a:t>
            </a:r>
          </a:p>
        </p:txBody>
      </p:sp>
      <p:sp>
        <p:nvSpPr>
          <p:cNvPr id="12" name="TextBox 12"/>
          <p:cNvSpPr txBox="1"/>
          <p:nvPr/>
        </p:nvSpPr>
        <p:spPr>
          <a:xfrm>
            <a:off x="8480758" y="3083595"/>
            <a:ext cx="8283932" cy="3871149"/>
          </a:xfrm>
          <a:prstGeom prst="rect">
            <a:avLst/>
          </a:prstGeom>
        </p:spPr>
        <p:txBody>
          <a:bodyPr lIns="0" tIns="0" rIns="0" bIns="0" rtlCol="0" anchor="t">
            <a:spAutoFit/>
          </a:bodyPr>
          <a:lstStyle/>
          <a:p>
            <a:pPr algn="ctr">
              <a:lnSpc>
                <a:spcPts val="10280"/>
              </a:lnSpc>
            </a:pPr>
            <a:r>
              <a:rPr lang="en-US" sz="7343" spc="28">
                <a:solidFill>
                  <a:srgbClr val="764B36"/>
                </a:solidFill>
                <a:latin typeface="Fraunces Bold"/>
              </a:rPr>
              <a:t>TẠI SAO NÊN CÓ VẬT NUÔI TRONG NHÀ?</a:t>
            </a:r>
          </a:p>
        </p:txBody>
      </p:sp>
      <p:pic>
        <p:nvPicPr>
          <p:cNvPr id="13" name="Picture 13"/>
          <p:cNvPicPr>
            <a:picLocks noChangeAspect="1"/>
          </p:cNvPicPr>
          <p:nvPr/>
        </p:nvPicPr>
        <p:blipFill>
          <a:blip r:embed="rId10"/>
          <a:srcRect b="177"/>
          <a:stretch>
            <a:fillRect/>
          </a:stretch>
        </p:blipFill>
        <p:spPr>
          <a:xfrm>
            <a:off x="13384444" y="7289365"/>
            <a:ext cx="3800579" cy="411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6F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129"/>
          <a:stretch>
            <a:fillRect/>
          </a:stretch>
        </p:blipFill>
        <p:spPr>
          <a:xfrm rot="-1561365">
            <a:off x="16463961" y="6825139"/>
            <a:ext cx="3018046" cy="3484035"/>
          </a:xfrm>
          <a:prstGeom prst="rect">
            <a:avLst/>
          </a:prstGeom>
        </p:spPr>
      </p:pic>
      <p:pic>
        <p:nvPicPr>
          <p:cNvPr id="3" name="Picture 3"/>
          <p:cNvPicPr>
            <a:picLocks noChangeAspect="1"/>
          </p:cNvPicPr>
          <p:nvPr/>
        </p:nvPicPr>
        <p:blipFill>
          <a:blip r:embed="rId3"/>
          <a:srcRect r="37"/>
          <a:stretch>
            <a:fillRect/>
          </a:stretch>
        </p:blipFill>
        <p:spPr>
          <a:xfrm rot="-1678015">
            <a:off x="-694219" y="1614668"/>
            <a:ext cx="1928812" cy="4114800"/>
          </a:xfrm>
          <a:prstGeom prst="rect">
            <a:avLst/>
          </a:prstGeom>
        </p:spPr>
      </p:pic>
      <p:pic>
        <p:nvPicPr>
          <p:cNvPr id="4" name="Picture 4"/>
          <p:cNvPicPr>
            <a:picLocks noChangeAspect="1"/>
          </p:cNvPicPr>
          <p:nvPr/>
        </p:nvPicPr>
        <p:blipFill>
          <a:blip r:embed="rId4"/>
          <a:srcRect b="5"/>
          <a:stretch>
            <a:fillRect/>
          </a:stretch>
        </p:blipFill>
        <p:spPr>
          <a:xfrm rot="8207070">
            <a:off x="11360329" y="-2424651"/>
            <a:ext cx="10125455" cy="9505271"/>
          </a:xfrm>
          <a:prstGeom prst="rect">
            <a:avLst/>
          </a:prstGeom>
        </p:spPr>
      </p:pic>
      <p:pic>
        <p:nvPicPr>
          <p:cNvPr id="5" name="Picture 5"/>
          <p:cNvPicPr>
            <a:picLocks noChangeAspect="1"/>
          </p:cNvPicPr>
          <p:nvPr/>
        </p:nvPicPr>
        <p:blipFill>
          <a:blip r:embed="rId5"/>
          <a:srcRect b="41"/>
          <a:stretch>
            <a:fillRect/>
          </a:stretch>
        </p:blipFill>
        <p:spPr>
          <a:xfrm>
            <a:off x="12255396" y="3171432"/>
            <a:ext cx="5334310" cy="6086868"/>
          </a:xfrm>
          <a:prstGeom prst="rect">
            <a:avLst/>
          </a:prstGeom>
        </p:spPr>
      </p:pic>
      <p:sp>
        <p:nvSpPr>
          <p:cNvPr id="6" name="TextBox 6"/>
          <p:cNvSpPr txBox="1"/>
          <p:nvPr/>
        </p:nvSpPr>
        <p:spPr>
          <a:xfrm>
            <a:off x="1226576" y="1340702"/>
            <a:ext cx="9114125" cy="1106221"/>
          </a:xfrm>
          <a:prstGeom prst="rect">
            <a:avLst/>
          </a:prstGeom>
        </p:spPr>
        <p:txBody>
          <a:bodyPr lIns="0" tIns="0" rIns="0" bIns="0" rtlCol="0" anchor="t">
            <a:spAutoFit/>
          </a:bodyPr>
          <a:lstStyle/>
          <a:p>
            <a:pPr algn="just">
              <a:lnSpc>
                <a:spcPts val="8791"/>
              </a:lnSpc>
            </a:pPr>
            <a:r>
              <a:rPr lang="en-US" sz="7147">
                <a:solidFill>
                  <a:srgbClr val="764B36"/>
                </a:solidFill>
                <a:latin typeface="Fraunces Bold"/>
              </a:rPr>
              <a:t>2. ĐỌC VĂN BẢN</a:t>
            </a:r>
          </a:p>
        </p:txBody>
      </p:sp>
      <p:grpSp>
        <p:nvGrpSpPr>
          <p:cNvPr id="7" name="Group 7"/>
          <p:cNvGrpSpPr/>
          <p:nvPr/>
        </p:nvGrpSpPr>
        <p:grpSpPr>
          <a:xfrm>
            <a:off x="1160676" y="2980964"/>
            <a:ext cx="10739223" cy="2176529"/>
            <a:chOff x="0" y="0"/>
            <a:chExt cx="14318964" cy="2902039"/>
          </a:xfrm>
        </p:grpSpPr>
        <p:sp>
          <p:nvSpPr>
            <p:cNvPr id="8" name="Freeform 8"/>
            <p:cNvSpPr/>
            <p:nvPr/>
          </p:nvSpPr>
          <p:spPr>
            <a:xfrm>
              <a:off x="16891" y="16901"/>
              <a:ext cx="14285087" cy="2868094"/>
            </a:xfrm>
            <a:custGeom>
              <a:avLst/>
              <a:gdLst/>
              <a:ahLst/>
              <a:cxnLst/>
              <a:rect l="l" t="t" r="r" b="b"/>
              <a:pathLst>
                <a:path w="14285087" h="2868094">
                  <a:moveTo>
                    <a:pt x="0" y="0"/>
                  </a:moveTo>
                  <a:lnTo>
                    <a:pt x="14285087" y="0"/>
                  </a:lnTo>
                  <a:lnTo>
                    <a:pt x="14285087" y="2868094"/>
                  </a:lnTo>
                  <a:lnTo>
                    <a:pt x="0" y="2868094"/>
                  </a:lnTo>
                  <a:lnTo>
                    <a:pt x="0" y="0"/>
                  </a:lnTo>
                  <a:close/>
                </a:path>
              </a:pathLst>
            </a:custGeom>
            <a:solidFill>
              <a:srgbClr val="B19C7D"/>
            </a:solidFill>
          </p:spPr>
        </p:sp>
        <p:sp>
          <p:nvSpPr>
            <p:cNvPr id="9" name="Freeform 9"/>
            <p:cNvSpPr/>
            <p:nvPr/>
          </p:nvSpPr>
          <p:spPr>
            <a:xfrm>
              <a:off x="0" y="0"/>
              <a:ext cx="14318869" cy="2901897"/>
            </a:xfrm>
            <a:custGeom>
              <a:avLst/>
              <a:gdLst/>
              <a:ahLst/>
              <a:cxnLst/>
              <a:rect l="l" t="t" r="r" b="b"/>
              <a:pathLst>
                <a:path w="14318869" h="2901897">
                  <a:moveTo>
                    <a:pt x="16891" y="0"/>
                  </a:moveTo>
                  <a:lnTo>
                    <a:pt x="14301978" y="0"/>
                  </a:lnTo>
                  <a:cubicBezTo>
                    <a:pt x="14311376" y="0"/>
                    <a:pt x="14318869" y="7625"/>
                    <a:pt x="14318869" y="16901"/>
                  </a:cubicBezTo>
                  <a:lnTo>
                    <a:pt x="14318869" y="2884995"/>
                  </a:lnTo>
                  <a:cubicBezTo>
                    <a:pt x="14318869" y="2894399"/>
                    <a:pt x="14311249" y="2901897"/>
                    <a:pt x="14301978" y="2901897"/>
                  </a:cubicBezTo>
                  <a:lnTo>
                    <a:pt x="16891" y="2901897"/>
                  </a:lnTo>
                  <a:cubicBezTo>
                    <a:pt x="7493" y="2901897"/>
                    <a:pt x="0" y="2894272"/>
                    <a:pt x="0" y="2884995"/>
                  </a:cubicBezTo>
                  <a:lnTo>
                    <a:pt x="0" y="16901"/>
                  </a:lnTo>
                  <a:cubicBezTo>
                    <a:pt x="0" y="7625"/>
                    <a:pt x="7620" y="0"/>
                    <a:pt x="16891" y="0"/>
                  </a:cubicBezTo>
                  <a:moveTo>
                    <a:pt x="16891" y="33929"/>
                  </a:moveTo>
                  <a:lnTo>
                    <a:pt x="16891" y="16901"/>
                  </a:lnTo>
                  <a:lnTo>
                    <a:pt x="33909" y="16901"/>
                  </a:lnTo>
                  <a:lnTo>
                    <a:pt x="33909" y="2884995"/>
                  </a:lnTo>
                  <a:lnTo>
                    <a:pt x="16891" y="2884995"/>
                  </a:lnTo>
                  <a:lnTo>
                    <a:pt x="16891" y="2868094"/>
                  </a:lnTo>
                  <a:lnTo>
                    <a:pt x="14301978" y="2868094"/>
                  </a:lnTo>
                  <a:lnTo>
                    <a:pt x="14301978" y="2884995"/>
                  </a:lnTo>
                  <a:lnTo>
                    <a:pt x="14285088" y="2884995"/>
                  </a:lnTo>
                  <a:lnTo>
                    <a:pt x="14285088" y="16901"/>
                  </a:lnTo>
                  <a:lnTo>
                    <a:pt x="14301978" y="16901"/>
                  </a:lnTo>
                  <a:lnTo>
                    <a:pt x="14301978" y="33929"/>
                  </a:lnTo>
                  <a:lnTo>
                    <a:pt x="16891" y="33929"/>
                  </a:lnTo>
                  <a:close/>
                </a:path>
              </a:pathLst>
            </a:custGeom>
            <a:solidFill>
              <a:srgbClr val="FFFFFF"/>
            </a:solidFill>
          </p:spPr>
        </p:sp>
        <p:sp>
          <p:nvSpPr>
            <p:cNvPr id="10" name="TextBox 10"/>
            <p:cNvSpPr txBox="1"/>
            <p:nvPr/>
          </p:nvSpPr>
          <p:spPr>
            <a:xfrm>
              <a:off x="0" y="-142875"/>
              <a:ext cx="14318964" cy="3043190"/>
            </a:xfrm>
            <a:prstGeom prst="rect">
              <a:avLst/>
            </a:prstGeom>
          </p:spPr>
          <p:txBody>
            <a:bodyPr lIns="50800" tIns="50800" rIns="50800" bIns="50800" rtlCol="0" anchor="ctr"/>
            <a:lstStyle/>
            <a:p>
              <a:pPr algn="just">
                <a:lnSpc>
                  <a:spcPts val="8063"/>
                </a:lnSpc>
              </a:pPr>
              <a:r>
                <a:rPr lang="en-US" sz="5599">
                  <a:solidFill>
                    <a:srgbClr val="FFFFFF"/>
                  </a:solidFill>
                  <a:latin typeface="Roboto Condensed"/>
                </a:rPr>
                <a:t>Học sinh đọc nối tiếp các đoạn của văn bản.</a:t>
              </a:r>
            </a:p>
          </p:txBody>
        </p:sp>
      </p:grpSp>
      <p:grpSp>
        <p:nvGrpSpPr>
          <p:cNvPr id="11" name="Group 11"/>
          <p:cNvGrpSpPr/>
          <p:nvPr/>
        </p:nvGrpSpPr>
        <p:grpSpPr>
          <a:xfrm>
            <a:off x="1219518" y="5740724"/>
            <a:ext cx="10680381" cy="2472134"/>
            <a:chOff x="0" y="0"/>
            <a:chExt cx="14240508" cy="3296179"/>
          </a:xfrm>
        </p:grpSpPr>
        <p:sp>
          <p:nvSpPr>
            <p:cNvPr id="12" name="Freeform 12"/>
            <p:cNvSpPr/>
            <p:nvPr/>
          </p:nvSpPr>
          <p:spPr>
            <a:xfrm>
              <a:off x="16891" y="16891"/>
              <a:ext cx="14206728" cy="3262376"/>
            </a:xfrm>
            <a:custGeom>
              <a:avLst/>
              <a:gdLst/>
              <a:ahLst/>
              <a:cxnLst/>
              <a:rect l="l" t="t" r="r" b="b"/>
              <a:pathLst>
                <a:path w="14206728" h="3262376">
                  <a:moveTo>
                    <a:pt x="0" y="0"/>
                  </a:moveTo>
                  <a:lnTo>
                    <a:pt x="14206728" y="0"/>
                  </a:lnTo>
                  <a:lnTo>
                    <a:pt x="14206728" y="3262376"/>
                  </a:lnTo>
                  <a:lnTo>
                    <a:pt x="0" y="3262376"/>
                  </a:lnTo>
                  <a:lnTo>
                    <a:pt x="0" y="0"/>
                  </a:lnTo>
                  <a:close/>
                </a:path>
              </a:pathLst>
            </a:custGeom>
            <a:solidFill>
              <a:srgbClr val="A487AE"/>
            </a:solidFill>
          </p:spPr>
        </p:sp>
        <p:sp>
          <p:nvSpPr>
            <p:cNvPr id="13" name="Freeform 13"/>
            <p:cNvSpPr/>
            <p:nvPr/>
          </p:nvSpPr>
          <p:spPr>
            <a:xfrm>
              <a:off x="0" y="0"/>
              <a:ext cx="14240509" cy="3296158"/>
            </a:xfrm>
            <a:custGeom>
              <a:avLst/>
              <a:gdLst/>
              <a:ahLst/>
              <a:cxnLst/>
              <a:rect l="l" t="t" r="r" b="b"/>
              <a:pathLst>
                <a:path w="14240509" h="3296158">
                  <a:moveTo>
                    <a:pt x="16891" y="0"/>
                  </a:moveTo>
                  <a:lnTo>
                    <a:pt x="14223619" y="0"/>
                  </a:lnTo>
                  <a:cubicBezTo>
                    <a:pt x="14233017" y="0"/>
                    <a:pt x="14240509" y="7620"/>
                    <a:pt x="14240509" y="16891"/>
                  </a:cubicBezTo>
                  <a:lnTo>
                    <a:pt x="14240509" y="3279267"/>
                  </a:lnTo>
                  <a:cubicBezTo>
                    <a:pt x="14240509" y="3288665"/>
                    <a:pt x="14232889" y="3296158"/>
                    <a:pt x="14223619" y="3296158"/>
                  </a:cubicBezTo>
                  <a:lnTo>
                    <a:pt x="16891" y="3296158"/>
                  </a:lnTo>
                  <a:cubicBezTo>
                    <a:pt x="7493" y="3296158"/>
                    <a:pt x="0" y="3288538"/>
                    <a:pt x="0" y="3279267"/>
                  </a:cubicBezTo>
                  <a:lnTo>
                    <a:pt x="0" y="16891"/>
                  </a:lnTo>
                  <a:cubicBezTo>
                    <a:pt x="0" y="7620"/>
                    <a:pt x="7620" y="0"/>
                    <a:pt x="16891" y="0"/>
                  </a:cubicBezTo>
                  <a:moveTo>
                    <a:pt x="16891" y="33909"/>
                  </a:moveTo>
                  <a:lnTo>
                    <a:pt x="16891" y="16891"/>
                  </a:lnTo>
                  <a:lnTo>
                    <a:pt x="33909" y="16891"/>
                  </a:lnTo>
                  <a:lnTo>
                    <a:pt x="33909" y="3279267"/>
                  </a:lnTo>
                  <a:lnTo>
                    <a:pt x="16891" y="3279267"/>
                  </a:lnTo>
                  <a:lnTo>
                    <a:pt x="16891" y="3262376"/>
                  </a:lnTo>
                  <a:lnTo>
                    <a:pt x="14223619" y="3262376"/>
                  </a:lnTo>
                  <a:lnTo>
                    <a:pt x="14223619" y="3279267"/>
                  </a:lnTo>
                  <a:lnTo>
                    <a:pt x="14206728" y="3279267"/>
                  </a:lnTo>
                  <a:lnTo>
                    <a:pt x="14206728" y="16891"/>
                  </a:lnTo>
                  <a:lnTo>
                    <a:pt x="14223619" y="16891"/>
                  </a:lnTo>
                  <a:lnTo>
                    <a:pt x="14223619" y="33909"/>
                  </a:lnTo>
                  <a:lnTo>
                    <a:pt x="16891" y="33909"/>
                  </a:lnTo>
                  <a:close/>
                </a:path>
              </a:pathLst>
            </a:custGeom>
            <a:solidFill>
              <a:srgbClr val="FFFFFF"/>
            </a:solidFill>
          </p:spPr>
        </p:sp>
        <p:sp>
          <p:nvSpPr>
            <p:cNvPr id="14" name="TextBox 14"/>
            <p:cNvSpPr txBox="1"/>
            <p:nvPr/>
          </p:nvSpPr>
          <p:spPr>
            <a:xfrm>
              <a:off x="0" y="-190500"/>
              <a:ext cx="14240508" cy="3486679"/>
            </a:xfrm>
            <a:prstGeom prst="rect">
              <a:avLst/>
            </a:prstGeom>
          </p:spPr>
          <p:txBody>
            <a:bodyPr lIns="50800" tIns="50800" rIns="50800" bIns="50800" rtlCol="0" anchor="ctr"/>
            <a:lstStyle/>
            <a:p>
              <a:pPr algn="just">
                <a:lnSpc>
                  <a:spcPts val="8579"/>
                </a:lnSpc>
              </a:pPr>
              <a:r>
                <a:rPr lang="en-US" sz="5499">
                  <a:solidFill>
                    <a:srgbClr val="FFFFFF"/>
                  </a:solidFill>
                  <a:latin typeface="Roboto Condensed"/>
                </a:rPr>
                <a:t>Xem bảng kiểm kĩ năng đọc diễn cảm.</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6F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129"/>
          <a:stretch>
            <a:fillRect/>
          </a:stretch>
        </p:blipFill>
        <p:spPr>
          <a:xfrm rot="-1561365">
            <a:off x="15546036" y="1445584"/>
            <a:ext cx="4336141" cy="5005646"/>
          </a:xfrm>
          <a:prstGeom prst="rect">
            <a:avLst/>
          </a:prstGeom>
        </p:spPr>
      </p:pic>
      <p:pic>
        <p:nvPicPr>
          <p:cNvPr id="3" name="Picture 3"/>
          <p:cNvPicPr>
            <a:picLocks noChangeAspect="1"/>
          </p:cNvPicPr>
          <p:nvPr/>
        </p:nvPicPr>
        <p:blipFill>
          <a:blip r:embed="rId3"/>
          <a:srcRect b="5"/>
          <a:stretch>
            <a:fillRect/>
          </a:stretch>
        </p:blipFill>
        <p:spPr>
          <a:xfrm rot="8207070">
            <a:off x="-2919188" y="-5833207"/>
            <a:ext cx="17400410" cy="16334635"/>
          </a:xfrm>
          <a:prstGeom prst="rect">
            <a:avLst/>
          </a:prstGeom>
        </p:spPr>
      </p:pic>
      <p:sp>
        <p:nvSpPr>
          <p:cNvPr id="4" name="TextBox 4"/>
          <p:cNvSpPr txBox="1"/>
          <p:nvPr/>
        </p:nvSpPr>
        <p:spPr>
          <a:xfrm>
            <a:off x="1747385" y="1208819"/>
            <a:ext cx="9114125" cy="1125291"/>
          </a:xfrm>
          <a:prstGeom prst="rect">
            <a:avLst/>
          </a:prstGeom>
        </p:spPr>
        <p:txBody>
          <a:bodyPr lIns="0" tIns="0" rIns="0" bIns="0" rtlCol="0" anchor="t">
            <a:spAutoFit/>
          </a:bodyPr>
          <a:lstStyle/>
          <a:p>
            <a:pPr algn="just">
              <a:lnSpc>
                <a:spcPts val="8791"/>
              </a:lnSpc>
            </a:pPr>
            <a:r>
              <a:rPr lang="en-US" sz="7147">
                <a:solidFill>
                  <a:srgbClr val="764B36"/>
                </a:solidFill>
                <a:latin typeface="Fraunces Bold"/>
              </a:rPr>
              <a:t>2. ĐỌC VĂN BẢN</a:t>
            </a:r>
          </a:p>
        </p:txBody>
      </p:sp>
      <p:graphicFrame>
        <p:nvGraphicFramePr>
          <p:cNvPr id="5" name="Table 5"/>
          <p:cNvGraphicFramePr>
            <a:graphicFrameLocks noGrp="1"/>
          </p:cNvGraphicFramePr>
          <p:nvPr/>
        </p:nvGraphicFramePr>
        <p:xfrm>
          <a:off x="745551" y="3948407"/>
          <a:ext cx="16796897" cy="5570413"/>
        </p:xfrm>
        <a:graphic>
          <a:graphicData uri="http://schemas.openxmlformats.org/drawingml/2006/table">
            <a:tbl>
              <a:tblPr/>
              <a:tblGrid>
                <a:gridCol w="13446842">
                  <a:extLst>
                    <a:ext uri="{9D8B030D-6E8A-4147-A177-3AD203B41FA5}">
                      <a16:colId xmlns:a16="http://schemas.microsoft.com/office/drawing/2014/main" val="20000"/>
                    </a:ext>
                  </a:extLst>
                </a:gridCol>
                <a:gridCol w="1663237">
                  <a:extLst>
                    <a:ext uri="{9D8B030D-6E8A-4147-A177-3AD203B41FA5}">
                      <a16:colId xmlns:a16="http://schemas.microsoft.com/office/drawing/2014/main" val="20001"/>
                    </a:ext>
                  </a:extLst>
                </a:gridCol>
                <a:gridCol w="1686818">
                  <a:extLst>
                    <a:ext uri="{9D8B030D-6E8A-4147-A177-3AD203B41FA5}">
                      <a16:colId xmlns:a16="http://schemas.microsoft.com/office/drawing/2014/main" val="20002"/>
                    </a:ext>
                  </a:extLst>
                </a:gridCol>
              </a:tblGrid>
              <a:tr h="999335">
                <a:tc>
                  <a:txBody>
                    <a:bodyPr/>
                    <a:lstStyle/>
                    <a:p>
                      <a:pPr algn="ctr">
                        <a:lnSpc>
                          <a:spcPts val="4079"/>
                        </a:lnSpc>
                        <a:defRPr/>
                      </a:pPr>
                      <a:r>
                        <a:rPr lang="en-US" sz="3400">
                          <a:solidFill>
                            <a:srgbClr val="FFFFFF"/>
                          </a:solidFill>
                          <a:latin typeface="Roboto Condensed Bold"/>
                        </a:rPr>
                        <a:t>TIÊU CHÍ</a:t>
                      </a:r>
                      <a:endParaRPr lang="en-US" sz="1100"/>
                    </a:p>
                  </a:txBody>
                  <a:tcPr marT="91440" marB="91440" anchor="ctr">
                    <a:lnL w="21431" cap="flat" cmpd="sng" algn="ctr">
                      <a:solidFill>
                        <a:srgbClr val="687B50"/>
                      </a:solidFill>
                      <a:prstDash val="solid"/>
                      <a:round/>
                      <a:headEnd type="none" w="med" len="med"/>
                      <a:tailEnd type="none" w="med" len="med"/>
                    </a:lnL>
                    <a:lnR w="21431" cap="flat" cmpd="sng" algn="ctr">
                      <a:solidFill>
                        <a:srgbClr val="687B50"/>
                      </a:solidFill>
                      <a:prstDash val="solid"/>
                      <a:round/>
                      <a:headEnd type="none" w="med" len="med"/>
                      <a:tailEnd type="none" w="med" len="med"/>
                    </a:lnR>
                    <a:lnT w="21431" cap="flat" cmpd="sng" algn="ctr">
                      <a:solidFill>
                        <a:srgbClr val="687B50"/>
                      </a:solidFill>
                      <a:prstDash val="solid"/>
                      <a:round/>
                      <a:headEnd type="none" w="med" len="med"/>
                      <a:tailEnd type="none" w="med" len="med"/>
                    </a:lnT>
                    <a:lnB w="21431" cap="flat" cmpd="sng" algn="ctr">
                      <a:solidFill>
                        <a:srgbClr val="687B50"/>
                      </a:solidFill>
                      <a:prstDash val="solid"/>
                      <a:round/>
                      <a:headEnd type="none" w="med" len="med"/>
                      <a:tailEnd type="none" w="med" len="med"/>
                    </a:lnB>
                    <a:solidFill>
                      <a:srgbClr val="DEB47E"/>
                    </a:solidFill>
                  </a:tcPr>
                </a:tc>
                <a:tc>
                  <a:txBody>
                    <a:bodyPr/>
                    <a:lstStyle/>
                    <a:p>
                      <a:pPr algn="ctr">
                        <a:lnSpc>
                          <a:spcPts val="4079"/>
                        </a:lnSpc>
                        <a:defRPr/>
                      </a:pPr>
                      <a:r>
                        <a:rPr lang="en-US" sz="3400">
                          <a:solidFill>
                            <a:srgbClr val="FFFFFF"/>
                          </a:solidFill>
                          <a:latin typeface="Roboto Condensed Bold"/>
                        </a:rPr>
                        <a:t>CÓ </a:t>
                      </a:r>
                      <a:endParaRPr lang="en-US" sz="1100"/>
                    </a:p>
                  </a:txBody>
                  <a:tcPr marT="91440" marB="91440" anchor="ctr">
                    <a:lnL w="21431" cap="flat" cmpd="sng" algn="ctr">
                      <a:solidFill>
                        <a:srgbClr val="687B50"/>
                      </a:solidFill>
                      <a:prstDash val="solid"/>
                      <a:round/>
                      <a:headEnd type="none" w="med" len="med"/>
                      <a:tailEnd type="none" w="med" len="med"/>
                    </a:lnL>
                    <a:lnR w="21431" cap="flat" cmpd="sng" algn="ctr">
                      <a:solidFill>
                        <a:srgbClr val="687B50"/>
                      </a:solidFill>
                      <a:prstDash val="solid"/>
                      <a:round/>
                      <a:headEnd type="none" w="med" len="med"/>
                      <a:tailEnd type="none" w="med" len="med"/>
                    </a:lnR>
                    <a:lnT w="21431" cap="flat" cmpd="sng" algn="ctr">
                      <a:solidFill>
                        <a:srgbClr val="687B50"/>
                      </a:solidFill>
                      <a:prstDash val="solid"/>
                      <a:round/>
                      <a:headEnd type="none" w="med" len="med"/>
                      <a:tailEnd type="none" w="med" len="med"/>
                    </a:lnT>
                    <a:lnB w="21431" cap="flat" cmpd="sng" algn="ctr">
                      <a:solidFill>
                        <a:srgbClr val="687B50"/>
                      </a:solidFill>
                      <a:prstDash val="solid"/>
                      <a:round/>
                      <a:headEnd type="none" w="med" len="med"/>
                      <a:tailEnd type="none" w="med" len="med"/>
                    </a:lnB>
                    <a:solidFill>
                      <a:srgbClr val="DEB47E"/>
                    </a:solidFill>
                  </a:tcPr>
                </a:tc>
                <a:tc>
                  <a:txBody>
                    <a:bodyPr/>
                    <a:lstStyle/>
                    <a:p>
                      <a:pPr algn="ctr">
                        <a:lnSpc>
                          <a:spcPts val="4079"/>
                        </a:lnSpc>
                        <a:defRPr/>
                      </a:pPr>
                      <a:r>
                        <a:rPr lang="en-US" sz="3400">
                          <a:solidFill>
                            <a:srgbClr val="FFFFFF"/>
                          </a:solidFill>
                          <a:latin typeface="Roboto Condensed Bold"/>
                        </a:rPr>
                        <a:t>KHÔNG</a:t>
                      </a:r>
                      <a:endParaRPr lang="en-US" sz="1100"/>
                    </a:p>
                  </a:txBody>
                  <a:tcPr marT="91440" marB="91440" anchor="ctr">
                    <a:lnL w="21431" cap="flat" cmpd="sng" algn="ctr">
                      <a:solidFill>
                        <a:srgbClr val="687B50"/>
                      </a:solidFill>
                      <a:prstDash val="solid"/>
                      <a:round/>
                      <a:headEnd type="none" w="med" len="med"/>
                      <a:tailEnd type="none" w="med" len="med"/>
                    </a:lnL>
                    <a:lnR w="21431" cap="flat" cmpd="sng" algn="ctr">
                      <a:solidFill>
                        <a:srgbClr val="687B50"/>
                      </a:solidFill>
                      <a:prstDash val="solid"/>
                      <a:round/>
                      <a:headEnd type="none" w="med" len="med"/>
                      <a:tailEnd type="none" w="med" len="med"/>
                    </a:lnR>
                    <a:lnT w="21431" cap="flat" cmpd="sng" algn="ctr">
                      <a:solidFill>
                        <a:srgbClr val="687B50"/>
                      </a:solidFill>
                      <a:prstDash val="solid"/>
                      <a:round/>
                      <a:headEnd type="none" w="med" len="med"/>
                      <a:tailEnd type="none" w="med" len="med"/>
                    </a:lnT>
                    <a:lnB w="21431" cap="flat" cmpd="sng" algn="ctr">
                      <a:solidFill>
                        <a:srgbClr val="687B50"/>
                      </a:solidFill>
                      <a:prstDash val="solid"/>
                      <a:round/>
                      <a:headEnd type="none" w="med" len="med"/>
                      <a:tailEnd type="none" w="med" len="med"/>
                    </a:lnB>
                    <a:solidFill>
                      <a:srgbClr val="DEB47E"/>
                    </a:solidFill>
                  </a:tcPr>
                </a:tc>
                <a:extLst>
                  <a:ext uri="{0D108BD9-81ED-4DB2-BD59-A6C34878D82A}">
                    <a16:rowId xmlns:a16="http://schemas.microsoft.com/office/drawing/2014/main" val="10000"/>
                  </a:ext>
                </a:extLst>
              </a:tr>
              <a:tr h="999335">
                <a:tc>
                  <a:txBody>
                    <a:bodyPr/>
                    <a:lstStyle/>
                    <a:p>
                      <a:pPr algn="l">
                        <a:lnSpc>
                          <a:spcPts val="4079"/>
                        </a:lnSpc>
                        <a:defRPr/>
                      </a:pPr>
                      <a:r>
                        <a:rPr lang="en-US" sz="3400">
                          <a:solidFill>
                            <a:srgbClr val="000000"/>
                          </a:solidFill>
                          <a:latin typeface="Roboto Condensed"/>
                        </a:rPr>
                        <a:t>Đọc trôi chảy, không bỏ từ, thêm từ.</a:t>
                      </a:r>
                      <a:endParaRPr lang="en-US" sz="1100"/>
                    </a:p>
                  </a:txBody>
                  <a:tcPr marT="91440" marB="91440" anchor="ctr">
                    <a:lnL w="21431" cap="flat" cmpd="sng" algn="ctr">
                      <a:solidFill>
                        <a:srgbClr val="687B50"/>
                      </a:solidFill>
                      <a:prstDash val="solid"/>
                      <a:round/>
                      <a:headEnd type="none" w="med" len="med"/>
                      <a:tailEnd type="none" w="med" len="med"/>
                    </a:lnL>
                    <a:lnR w="21431" cap="flat" cmpd="sng" algn="ctr">
                      <a:solidFill>
                        <a:srgbClr val="687B50"/>
                      </a:solidFill>
                      <a:prstDash val="solid"/>
                      <a:round/>
                      <a:headEnd type="none" w="med" len="med"/>
                      <a:tailEnd type="none" w="med" len="med"/>
                    </a:lnR>
                    <a:lnT w="21431" cap="flat" cmpd="sng" algn="ctr">
                      <a:solidFill>
                        <a:srgbClr val="687B50"/>
                      </a:solidFill>
                      <a:prstDash val="solid"/>
                      <a:round/>
                      <a:headEnd type="none" w="med" len="med"/>
                      <a:tailEnd type="none" w="med" len="med"/>
                    </a:lnT>
                    <a:lnB w="21431" cap="flat" cmpd="sng" algn="ctr">
                      <a:solidFill>
                        <a:srgbClr val="687B50"/>
                      </a:solidFill>
                      <a:prstDash val="solid"/>
                      <a:round/>
                      <a:headEnd type="none" w="med" len="med"/>
                      <a:tailEnd type="none" w="med" len="med"/>
                    </a:lnB>
                    <a:solidFill>
                      <a:srgbClr val="EFEBE0"/>
                    </a:solidFill>
                  </a:tcPr>
                </a:tc>
                <a:tc>
                  <a:txBody>
                    <a:bodyPr/>
                    <a:lstStyle/>
                    <a:p>
                      <a:pPr algn="l">
                        <a:lnSpc>
                          <a:spcPts val="1679"/>
                        </a:lnSpc>
                        <a:defRPr/>
                      </a:pPr>
                      <a:endParaRPr lang="en-US" sz="1100"/>
                    </a:p>
                  </a:txBody>
                  <a:tcPr marT="91440" marB="91440" anchor="ctr">
                    <a:lnL w="21431" cap="flat" cmpd="sng" algn="ctr">
                      <a:solidFill>
                        <a:srgbClr val="687B50"/>
                      </a:solidFill>
                      <a:prstDash val="solid"/>
                      <a:round/>
                      <a:headEnd type="none" w="med" len="med"/>
                      <a:tailEnd type="none" w="med" len="med"/>
                    </a:lnL>
                    <a:lnR w="21431" cap="flat" cmpd="sng" algn="ctr">
                      <a:solidFill>
                        <a:srgbClr val="687B50"/>
                      </a:solidFill>
                      <a:prstDash val="solid"/>
                      <a:round/>
                      <a:headEnd type="none" w="med" len="med"/>
                      <a:tailEnd type="none" w="med" len="med"/>
                    </a:lnR>
                    <a:lnT w="21431" cap="flat" cmpd="sng" algn="ctr">
                      <a:solidFill>
                        <a:srgbClr val="687B50"/>
                      </a:solidFill>
                      <a:prstDash val="solid"/>
                      <a:round/>
                      <a:headEnd type="none" w="med" len="med"/>
                      <a:tailEnd type="none" w="med" len="med"/>
                    </a:lnT>
                    <a:lnB w="21431" cap="flat" cmpd="sng" algn="ctr">
                      <a:solidFill>
                        <a:srgbClr val="687B50"/>
                      </a:solidFill>
                      <a:prstDash val="solid"/>
                      <a:round/>
                      <a:headEnd type="none" w="med" len="med"/>
                      <a:tailEnd type="none" w="med" len="med"/>
                    </a:lnB>
                    <a:solidFill>
                      <a:srgbClr val="EFEBE0"/>
                    </a:solidFill>
                  </a:tcPr>
                </a:tc>
                <a:tc>
                  <a:txBody>
                    <a:bodyPr/>
                    <a:lstStyle/>
                    <a:p>
                      <a:pPr algn="l">
                        <a:lnSpc>
                          <a:spcPts val="1679"/>
                        </a:lnSpc>
                        <a:defRPr/>
                      </a:pPr>
                      <a:endParaRPr lang="en-US" sz="1100"/>
                    </a:p>
                  </a:txBody>
                  <a:tcPr marT="91440" marB="91440" anchor="ctr">
                    <a:lnL w="21431" cap="flat" cmpd="sng" algn="ctr">
                      <a:solidFill>
                        <a:srgbClr val="687B50"/>
                      </a:solidFill>
                      <a:prstDash val="solid"/>
                      <a:round/>
                      <a:headEnd type="none" w="med" len="med"/>
                      <a:tailEnd type="none" w="med" len="med"/>
                    </a:lnL>
                    <a:lnR w="21431" cap="flat" cmpd="sng" algn="ctr">
                      <a:solidFill>
                        <a:srgbClr val="687B50"/>
                      </a:solidFill>
                      <a:prstDash val="solid"/>
                      <a:round/>
                      <a:headEnd type="none" w="med" len="med"/>
                      <a:tailEnd type="none" w="med" len="med"/>
                    </a:lnR>
                    <a:lnT w="21431" cap="flat" cmpd="sng" algn="ctr">
                      <a:solidFill>
                        <a:srgbClr val="687B50"/>
                      </a:solidFill>
                      <a:prstDash val="solid"/>
                      <a:round/>
                      <a:headEnd type="none" w="med" len="med"/>
                      <a:tailEnd type="none" w="med" len="med"/>
                    </a:lnT>
                    <a:lnB w="21431" cap="flat" cmpd="sng" algn="ctr">
                      <a:solidFill>
                        <a:srgbClr val="687B50"/>
                      </a:solidFill>
                      <a:prstDash val="solid"/>
                      <a:round/>
                      <a:headEnd type="none" w="med" len="med"/>
                      <a:tailEnd type="none" w="med" len="med"/>
                    </a:lnB>
                    <a:solidFill>
                      <a:srgbClr val="EFEBE0"/>
                    </a:solidFill>
                  </a:tcPr>
                </a:tc>
                <a:extLst>
                  <a:ext uri="{0D108BD9-81ED-4DB2-BD59-A6C34878D82A}">
                    <a16:rowId xmlns:a16="http://schemas.microsoft.com/office/drawing/2014/main" val="10001"/>
                  </a:ext>
                </a:extLst>
              </a:tr>
              <a:tr h="999335">
                <a:tc>
                  <a:txBody>
                    <a:bodyPr/>
                    <a:lstStyle/>
                    <a:p>
                      <a:pPr algn="l">
                        <a:lnSpc>
                          <a:spcPts val="4079"/>
                        </a:lnSpc>
                        <a:defRPr/>
                      </a:pPr>
                      <a:r>
                        <a:rPr lang="en-US" sz="3400">
                          <a:solidFill>
                            <a:srgbClr val="000000"/>
                          </a:solidFill>
                          <a:latin typeface="Roboto Condensed"/>
                        </a:rPr>
                        <a:t>Đọc to, rõ bảo đảm trong không gian lớp học, cả lớp cùng nghe được.</a:t>
                      </a:r>
                      <a:endParaRPr lang="en-US" sz="1100"/>
                    </a:p>
                  </a:txBody>
                  <a:tcPr marT="91440" marB="91440" anchor="ctr">
                    <a:lnL w="21431" cap="flat" cmpd="sng" algn="ctr">
                      <a:solidFill>
                        <a:srgbClr val="687B50"/>
                      </a:solidFill>
                      <a:prstDash val="solid"/>
                      <a:round/>
                      <a:headEnd type="none" w="med" len="med"/>
                      <a:tailEnd type="none" w="med" len="med"/>
                    </a:lnL>
                    <a:lnR w="21431" cap="flat" cmpd="sng" algn="ctr">
                      <a:solidFill>
                        <a:srgbClr val="687B50"/>
                      </a:solidFill>
                      <a:prstDash val="solid"/>
                      <a:round/>
                      <a:headEnd type="none" w="med" len="med"/>
                      <a:tailEnd type="none" w="med" len="med"/>
                    </a:lnR>
                    <a:lnT w="21431" cap="flat" cmpd="sng" algn="ctr">
                      <a:solidFill>
                        <a:srgbClr val="687B50"/>
                      </a:solidFill>
                      <a:prstDash val="solid"/>
                      <a:round/>
                      <a:headEnd type="none" w="med" len="med"/>
                      <a:tailEnd type="none" w="med" len="med"/>
                    </a:lnT>
                    <a:lnB w="21431" cap="flat" cmpd="sng" algn="ctr">
                      <a:solidFill>
                        <a:srgbClr val="687B50"/>
                      </a:solidFill>
                      <a:prstDash val="solid"/>
                      <a:round/>
                      <a:headEnd type="none" w="med" len="med"/>
                      <a:tailEnd type="none" w="med" len="med"/>
                    </a:lnB>
                    <a:solidFill>
                      <a:srgbClr val="EFEBE0"/>
                    </a:solidFill>
                  </a:tcPr>
                </a:tc>
                <a:tc>
                  <a:txBody>
                    <a:bodyPr/>
                    <a:lstStyle/>
                    <a:p>
                      <a:pPr algn="l">
                        <a:lnSpc>
                          <a:spcPts val="1679"/>
                        </a:lnSpc>
                        <a:defRPr/>
                      </a:pPr>
                      <a:endParaRPr lang="en-US" sz="1100"/>
                    </a:p>
                  </a:txBody>
                  <a:tcPr marT="91440" marB="91440" anchor="ctr">
                    <a:lnL w="21431" cap="flat" cmpd="sng" algn="ctr">
                      <a:solidFill>
                        <a:srgbClr val="687B50"/>
                      </a:solidFill>
                      <a:prstDash val="solid"/>
                      <a:round/>
                      <a:headEnd type="none" w="med" len="med"/>
                      <a:tailEnd type="none" w="med" len="med"/>
                    </a:lnL>
                    <a:lnR w="21431" cap="flat" cmpd="sng" algn="ctr">
                      <a:solidFill>
                        <a:srgbClr val="687B50"/>
                      </a:solidFill>
                      <a:prstDash val="solid"/>
                      <a:round/>
                      <a:headEnd type="none" w="med" len="med"/>
                      <a:tailEnd type="none" w="med" len="med"/>
                    </a:lnR>
                    <a:lnT w="21431" cap="flat" cmpd="sng" algn="ctr">
                      <a:solidFill>
                        <a:srgbClr val="687B50"/>
                      </a:solidFill>
                      <a:prstDash val="solid"/>
                      <a:round/>
                      <a:headEnd type="none" w="med" len="med"/>
                      <a:tailEnd type="none" w="med" len="med"/>
                    </a:lnT>
                    <a:lnB w="21431" cap="flat" cmpd="sng" algn="ctr">
                      <a:solidFill>
                        <a:srgbClr val="687B50"/>
                      </a:solidFill>
                      <a:prstDash val="solid"/>
                      <a:round/>
                      <a:headEnd type="none" w="med" len="med"/>
                      <a:tailEnd type="none" w="med" len="med"/>
                    </a:lnB>
                    <a:solidFill>
                      <a:srgbClr val="EFEBE0"/>
                    </a:solidFill>
                  </a:tcPr>
                </a:tc>
                <a:tc>
                  <a:txBody>
                    <a:bodyPr/>
                    <a:lstStyle/>
                    <a:p>
                      <a:pPr algn="l">
                        <a:lnSpc>
                          <a:spcPts val="1679"/>
                        </a:lnSpc>
                        <a:defRPr/>
                      </a:pPr>
                      <a:endParaRPr lang="en-US" sz="1100"/>
                    </a:p>
                  </a:txBody>
                  <a:tcPr marT="91440" marB="91440" anchor="ctr">
                    <a:lnL w="21431" cap="flat" cmpd="sng" algn="ctr">
                      <a:solidFill>
                        <a:srgbClr val="687B50"/>
                      </a:solidFill>
                      <a:prstDash val="solid"/>
                      <a:round/>
                      <a:headEnd type="none" w="med" len="med"/>
                      <a:tailEnd type="none" w="med" len="med"/>
                    </a:lnL>
                    <a:lnR w="21431" cap="flat" cmpd="sng" algn="ctr">
                      <a:solidFill>
                        <a:srgbClr val="687B50"/>
                      </a:solidFill>
                      <a:prstDash val="solid"/>
                      <a:round/>
                      <a:headEnd type="none" w="med" len="med"/>
                      <a:tailEnd type="none" w="med" len="med"/>
                    </a:lnR>
                    <a:lnT w="21431" cap="flat" cmpd="sng" algn="ctr">
                      <a:solidFill>
                        <a:srgbClr val="687B50"/>
                      </a:solidFill>
                      <a:prstDash val="solid"/>
                      <a:round/>
                      <a:headEnd type="none" w="med" len="med"/>
                      <a:tailEnd type="none" w="med" len="med"/>
                    </a:lnT>
                    <a:lnB w="21431" cap="flat" cmpd="sng" algn="ctr">
                      <a:solidFill>
                        <a:srgbClr val="687B50"/>
                      </a:solidFill>
                      <a:prstDash val="solid"/>
                      <a:round/>
                      <a:headEnd type="none" w="med" len="med"/>
                      <a:tailEnd type="none" w="med" len="med"/>
                    </a:lnB>
                    <a:solidFill>
                      <a:srgbClr val="EFEBE0"/>
                    </a:solidFill>
                  </a:tcPr>
                </a:tc>
                <a:extLst>
                  <a:ext uri="{0D108BD9-81ED-4DB2-BD59-A6C34878D82A}">
                    <a16:rowId xmlns:a16="http://schemas.microsoft.com/office/drawing/2014/main" val="10002"/>
                  </a:ext>
                </a:extLst>
              </a:tr>
              <a:tr h="999335">
                <a:tc>
                  <a:txBody>
                    <a:bodyPr/>
                    <a:lstStyle/>
                    <a:p>
                      <a:pPr algn="l">
                        <a:lnSpc>
                          <a:spcPts val="4079"/>
                        </a:lnSpc>
                        <a:defRPr/>
                      </a:pPr>
                      <a:r>
                        <a:rPr lang="en-US" sz="3400">
                          <a:solidFill>
                            <a:srgbClr val="000000"/>
                          </a:solidFill>
                          <a:latin typeface="Roboto Condensed"/>
                        </a:rPr>
                        <a:t>Tốc độ đọc phù hợp.</a:t>
                      </a:r>
                      <a:endParaRPr lang="en-US" sz="1100"/>
                    </a:p>
                  </a:txBody>
                  <a:tcPr marT="91440" marB="91440" anchor="ctr">
                    <a:lnL w="21431" cap="flat" cmpd="sng" algn="ctr">
                      <a:solidFill>
                        <a:srgbClr val="687B50"/>
                      </a:solidFill>
                      <a:prstDash val="solid"/>
                      <a:round/>
                      <a:headEnd type="none" w="med" len="med"/>
                      <a:tailEnd type="none" w="med" len="med"/>
                    </a:lnL>
                    <a:lnR w="21431" cap="flat" cmpd="sng" algn="ctr">
                      <a:solidFill>
                        <a:srgbClr val="687B50"/>
                      </a:solidFill>
                      <a:prstDash val="solid"/>
                      <a:round/>
                      <a:headEnd type="none" w="med" len="med"/>
                      <a:tailEnd type="none" w="med" len="med"/>
                    </a:lnR>
                    <a:lnT w="21431" cap="flat" cmpd="sng" algn="ctr">
                      <a:solidFill>
                        <a:srgbClr val="687B50"/>
                      </a:solidFill>
                      <a:prstDash val="solid"/>
                      <a:round/>
                      <a:headEnd type="none" w="med" len="med"/>
                      <a:tailEnd type="none" w="med" len="med"/>
                    </a:lnT>
                    <a:lnB w="21431" cap="flat" cmpd="sng" algn="ctr">
                      <a:solidFill>
                        <a:srgbClr val="687B50"/>
                      </a:solidFill>
                      <a:prstDash val="solid"/>
                      <a:round/>
                      <a:headEnd type="none" w="med" len="med"/>
                      <a:tailEnd type="none" w="med" len="med"/>
                    </a:lnB>
                    <a:solidFill>
                      <a:srgbClr val="EFEBE0"/>
                    </a:solidFill>
                  </a:tcPr>
                </a:tc>
                <a:tc>
                  <a:txBody>
                    <a:bodyPr/>
                    <a:lstStyle/>
                    <a:p>
                      <a:pPr algn="l">
                        <a:lnSpc>
                          <a:spcPts val="1679"/>
                        </a:lnSpc>
                        <a:defRPr/>
                      </a:pPr>
                      <a:endParaRPr lang="en-US" sz="1100"/>
                    </a:p>
                  </a:txBody>
                  <a:tcPr marT="91440" marB="91440" anchor="ctr">
                    <a:lnL w="21431" cap="flat" cmpd="sng" algn="ctr">
                      <a:solidFill>
                        <a:srgbClr val="687B50"/>
                      </a:solidFill>
                      <a:prstDash val="solid"/>
                      <a:round/>
                      <a:headEnd type="none" w="med" len="med"/>
                      <a:tailEnd type="none" w="med" len="med"/>
                    </a:lnL>
                    <a:lnR w="21431" cap="flat" cmpd="sng" algn="ctr">
                      <a:solidFill>
                        <a:srgbClr val="687B50"/>
                      </a:solidFill>
                      <a:prstDash val="solid"/>
                      <a:round/>
                      <a:headEnd type="none" w="med" len="med"/>
                      <a:tailEnd type="none" w="med" len="med"/>
                    </a:lnR>
                    <a:lnT w="21431" cap="flat" cmpd="sng" algn="ctr">
                      <a:solidFill>
                        <a:srgbClr val="687B50"/>
                      </a:solidFill>
                      <a:prstDash val="solid"/>
                      <a:round/>
                      <a:headEnd type="none" w="med" len="med"/>
                      <a:tailEnd type="none" w="med" len="med"/>
                    </a:lnT>
                    <a:lnB w="21431" cap="flat" cmpd="sng" algn="ctr">
                      <a:solidFill>
                        <a:srgbClr val="687B50"/>
                      </a:solidFill>
                      <a:prstDash val="solid"/>
                      <a:round/>
                      <a:headEnd type="none" w="med" len="med"/>
                      <a:tailEnd type="none" w="med" len="med"/>
                    </a:lnB>
                    <a:solidFill>
                      <a:srgbClr val="EFEBE0"/>
                    </a:solidFill>
                  </a:tcPr>
                </a:tc>
                <a:tc>
                  <a:txBody>
                    <a:bodyPr/>
                    <a:lstStyle/>
                    <a:p>
                      <a:pPr algn="l">
                        <a:lnSpc>
                          <a:spcPts val="1679"/>
                        </a:lnSpc>
                        <a:defRPr/>
                      </a:pPr>
                      <a:endParaRPr lang="en-US" sz="1100"/>
                    </a:p>
                  </a:txBody>
                  <a:tcPr marT="91440" marB="91440" anchor="ctr">
                    <a:lnL w="21431" cap="flat" cmpd="sng" algn="ctr">
                      <a:solidFill>
                        <a:srgbClr val="687B50"/>
                      </a:solidFill>
                      <a:prstDash val="solid"/>
                      <a:round/>
                      <a:headEnd type="none" w="med" len="med"/>
                      <a:tailEnd type="none" w="med" len="med"/>
                    </a:lnL>
                    <a:lnR w="21431" cap="flat" cmpd="sng" algn="ctr">
                      <a:solidFill>
                        <a:srgbClr val="687B50"/>
                      </a:solidFill>
                      <a:prstDash val="solid"/>
                      <a:round/>
                      <a:headEnd type="none" w="med" len="med"/>
                      <a:tailEnd type="none" w="med" len="med"/>
                    </a:lnR>
                    <a:lnT w="21431" cap="flat" cmpd="sng" algn="ctr">
                      <a:solidFill>
                        <a:srgbClr val="687B50"/>
                      </a:solidFill>
                      <a:prstDash val="solid"/>
                      <a:round/>
                      <a:headEnd type="none" w="med" len="med"/>
                      <a:tailEnd type="none" w="med" len="med"/>
                    </a:lnT>
                    <a:lnB w="21431" cap="flat" cmpd="sng" algn="ctr">
                      <a:solidFill>
                        <a:srgbClr val="687B50"/>
                      </a:solidFill>
                      <a:prstDash val="solid"/>
                      <a:round/>
                      <a:headEnd type="none" w="med" len="med"/>
                      <a:tailEnd type="none" w="med" len="med"/>
                    </a:lnB>
                    <a:solidFill>
                      <a:srgbClr val="EFEBE0"/>
                    </a:solidFill>
                  </a:tcPr>
                </a:tc>
                <a:extLst>
                  <a:ext uri="{0D108BD9-81ED-4DB2-BD59-A6C34878D82A}">
                    <a16:rowId xmlns:a16="http://schemas.microsoft.com/office/drawing/2014/main" val="10003"/>
                  </a:ext>
                </a:extLst>
              </a:tr>
              <a:tr h="1573073">
                <a:tc>
                  <a:txBody>
                    <a:bodyPr/>
                    <a:lstStyle/>
                    <a:p>
                      <a:pPr algn="l">
                        <a:lnSpc>
                          <a:spcPts val="4079"/>
                        </a:lnSpc>
                        <a:defRPr/>
                      </a:pPr>
                      <a:r>
                        <a:rPr lang="en-US" sz="3400">
                          <a:solidFill>
                            <a:srgbClr val="000000"/>
                          </a:solidFill>
                          <a:latin typeface="Roboto Condensed"/>
                        </a:rPr>
                        <a:t>Sử dụng giọng điệu khác nhau để thể hiện được cảm xúc của người kể chuyện đối với nhân vật, sự việc.</a:t>
                      </a:r>
                      <a:endParaRPr lang="en-US" sz="1100"/>
                    </a:p>
                  </a:txBody>
                  <a:tcPr marT="91440" marB="91440" anchor="ctr">
                    <a:lnL w="21431" cap="flat" cmpd="sng" algn="ctr">
                      <a:solidFill>
                        <a:srgbClr val="687B50"/>
                      </a:solidFill>
                      <a:prstDash val="solid"/>
                      <a:round/>
                      <a:headEnd type="none" w="med" len="med"/>
                      <a:tailEnd type="none" w="med" len="med"/>
                    </a:lnL>
                    <a:lnR w="21431" cap="flat" cmpd="sng" algn="ctr">
                      <a:solidFill>
                        <a:srgbClr val="687B50"/>
                      </a:solidFill>
                      <a:prstDash val="solid"/>
                      <a:round/>
                      <a:headEnd type="none" w="med" len="med"/>
                      <a:tailEnd type="none" w="med" len="med"/>
                    </a:lnR>
                    <a:lnT w="21431" cap="flat" cmpd="sng" algn="ctr">
                      <a:solidFill>
                        <a:srgbClr val="687B50"/>
                      </a:solidFill>
                      <a:prstDash val="solid"/>
                      <a:round/>
                      <a:headEnd type="none" w="med" len="med"/>
                      <a:tailEnd type="none" w="med" len="med"/>
                    </a:lnT>
                    <a:lnB w="21431" cap="flat" cmpd="sng" algn="ctr">
                      <a:solidFill>
                        <a:srgbClr val="687B50"/>
                      </a:solidFill>
                      <a:prstDash val="solid"/>
                      <a:round/>
                      <a:headEnd type="none" w="med" len="med"/>
                      <a:tailEnd type="none" w="med" len="med"/>
                    </a:lnB>
                    <a:solidFill>
                      <a:srgbClr val="EFEBE0"/>
                    </a:solidFill>
                  </a:tcPr>
                </a:tc>
                <a:tc>
                  <a:txBody>
                    <a:bodyPr/>
                    <a:lstStyle/>
                    <a:p>
                      <a:pPr algn="l">
                        <a:lnSpc>
                          <a:spcPts val="1679"/>
                        </a:lnSpc>
                        <a:defRPr/>
                      </a:pPr>
                      <a:endParaRPr lang="en-US" sz="1100"/>
                    </a:p>
                  </a:txBody>
                  <a:tcPr marT="91440" marB="91440" anchor="ctr">
                    <a:lnL w="21431" cap="flat" cmpd="sng" algn="ctr">
                      <a:solidFill>
                        <a:srgbClr val="687B50"/>
                      </a:solidFill>
                      <a:prstDash val="solid"/>
                      <a:round/>
                      <a:headEnd type="none" w="med" len="med"/>
                      <a:tailEnd type="none" w="med" len="med"/>
                    </a:lnL>
                    <a:lnR w="21431" cap="flat" cmpd="sng" algn="ctr">
                      <a:solidFill>
                        <a:srgbClr val="687B50"/>
                      </a:solidFill>
                      <a:prstDash val="solid"/>
                      <a:round/>
                      <a:headEnd type="none" w="med" len="med"/>
                      <a:tailEnd type="none" w="med" len="med"/>
                    </a:lnR>
                    <a:lnT w="21431" cap="flat" cmpd="sng" algn="ctr">
                      <a:solidFill>
                        <a:srgbClr val="687B50"/>
                      </a:solidFill>
                      <a:prstDash val="solid"/>
                      <a:round/>
                      <a:headEnd type="none" w="med" len="med"/>
                      <a:tailEnd type="none" w="med" len="med"/>
                    </a:lnT>
                    <a:lnB w="21431" cap="flat" cmpd="sng" algn="ctr">
                      <a:solidFill>
                        <a:srgbClr val="687B50"/>
                      </a:solidFill>
                      <a:prstDash val="solid"/>
                      <a:round/>
                      <a:headEnd type="none" w="med" len="med"/>
                      <a:tailEnd type="none" w="med" len="med"/>
                    </a:lnB>
                    <a:solidFill>
                      <a:srgbClr val="EFEBE0"/>
                    </a:solidFill>
                  </a:tcPr>
                </a:tc>
                <a:tc>
                  <a:txBody>
                    <a:bodyPr/>
                    <a:lstStyle/>
                    <a:p>
                      <a:pPr algn="l">
                        <a:lnSpc>
                          <a:spcPts val="1679"/>
                        </a:lnSpc>
                        <a:defRPr/>
                      </a:pPr>
                      <a:endParaRPr lang="en-US" sz="1100"/>
                    </a:p>
                  </a:txBody>
                  <a:tcPr marT="91440" marB="91440" anchor="ctr">
                    <a:lnL w="21431" cap="flat" cmpd="sng" algn="ctr">
                      <a:solidFill>
                        <a:srgbClr val="687B50"/>
                      </a:solidFill>
                      <a:prstDash val="solid"/>
                      <a:round/>
                      <a:headEnd type="none" w="med" len="med"/>
                      <a:tailEnd type="none" w="med" len="med"/>
                    </a:lnL>
                    <a:lnR w="21431" cap="flat" cmpd="sng" algn="ctr">
                      <a:solidFill>
                        <a:srgbClr val="687B50"/>
                      </a:solidFill>
                      <a:prstDash val="solid"/>
                      <a:round/>
                      <a:headEnd type="none" w="med" len="med"/>
                      <a:tailEnd type="none" w="med" len="med"/>
                    </a:lnR>
                    <a:lnT w="21431" cap="flat" cmpd="sng" algn="ctr">
                      <a:solidFill>
                        <a:srgbClr val="687B50"/>
                      </a:solidFill>
                      <a:prstDash val="solid"/>
                      <a:round/>
                      <a:headEnd type="none" w="med" len="med"/>
                      <a:tailEnd type="none" w="med" len="med"/>
                    </a:lnT>
                    <a:lnB w="21431" cap="flat" cmpd="sng" algn="ctr">
                      <a:solidFill>
                        <a:srgbClr val="687B50"/>
                      </a:solidFill>
                      <a:prstDash val="solid"/>
                      <a:round/>
                      <a:headEnd type="none" w="med" len="med"/>
                      <a:tailEnd type="none" w="med" len="med"/>
                    </a:lnB>
                    <a:solidFill>
                      <a:srgbClr val="EFEBE0"/>
                    </a:solidFill>
                  </a:tcPr>
                </a:tc>
                <a:extLst>
                  <a:ext uri="{0D108BD9-81ED-4DB2-BD59-A6C34878D82A}">
                    <a16:rowId xmlns:a16="http://schemas.microsoft.com/office/drawing/2014/main" val="10004"/>
                  </a:ext>
                </a:extLst>
              </a:tr>
            </a:tbl>
          </a:graphicData>
        </a:graphic>
      </p:graphicFrame>
      <p:sp>
        <p:nvSpPr>
          <p:cNvPr id="6" name="TextBox 6"/>
          <p:cNvSpPr txBox="1"/>
          <p:nvPr/>
        </p:nvSpPr>
        <p:spPr>
          <a:xfrm>
            <a:off x="2871436" y="2667485"/>
            <a:ext cx="12545128" cy="779146"/>
          </a:xfrm>
          <a:prstGeom prst="rect">
            <a:avLst/>
          </a:prstGeom>
        </p:spPr>
        <p:txBody>
          <a:bodyPr lIns="0" tIns="0" rIns="0" bIns="0" rtlCol="0" anchor="t">
            <a:spAutoFit/>
          </a:bodyPr>
          <a:lstStyle/>
          <a:p>
            <a:pPr algn="ctr">
              <a:lnSpc>
                <a:spcPts val="5638"/>
              </a:lnSpc>
            </a:pPr>
            <a:r>
              <a:rPr lang="en-US" sz="3999">
                <a:solidFill>
                  <a:srgbClr val="233D6B"/>
                </a:solidFill>
                <a:latin typeface="Roboto Condensed Bold"/>
              </a:rPr>
              <a:t>BẢNG KIỂM KĨ NĂNG ĐỌC DIỄN CẢM</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6F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129"/>
          <a:stretch>
            <a:fillRect/>
          </a:stretch>
        </p:blipFill>
        <p:spPr>
          <a:xfrm rot="-1561365">
            <a:off x="15091229" y="5535659"/>
            <a:ext cx="4336141" cy="5005646"/>
          </a:xfrm>
          <a:prstGeom prst="rect">
            <a:avLst/>
          </a:prstGeom>
        </p:spPr>
      </p:pic>
      <p:pic>
        <p:nvPicPr>
          <p:cNvPr id="3" name="Picture 3"/>
          <p:cNvPicPr>
            <a:picLocks noChangeAspect="1"/>
          </p:cNvPicPr>
          <p:nvPr/>
        </p:nvPicPr>
        <p:blipFill>
          <a:blip r:embed="rId3"/>
          <a:srcRect r="37"/>
          <a:stretch>
            <a:fillRect/>
          </a:stretch>
        </p:blipFill>
        <p:spPr>
          <a:xfrm rot="-1678015">
            <a:off x="-460437" y="4893608"/>
            <a:ext cx="2601126" cy="5549069"/>
          </a:xfrm>
          <a:prstGeom prst="rect">
            <a:avLst/>
          </a:prstGeom>
        </p:spPr>
      </p:pic>
      <p:pic>
        <p:nvPicPr>
          <p:cNvPr id="4" name="Picture 4"/>
          <p:cNvPicPr>
            <a:picLocks noChangeAspect="1"/>
          </p:cNvPicPr>
          <p:nvPr/>
        </p:nvPicPr>
        <p:blipFill>
          <a:blip r:embed="rId4"/>
          <a:srcRect b="5"/>
          <a:stretch>
            <a:fillRect/>
          </a:stretch>
        </p:blipFill>
        <p:spPr>
          <a:xfrm rot="8207070">
            <a:off x="-577116" y="-7268597"/>
            <a:ext cx="17400410" cy="16334635"/>
          </a:xfrm>
          <a:prstGeom prst="rect">
            <a:avLst/>
          </a:prstGeom>
        </p:spPr>
      </p:pic>
      <p:pic>
        <p:nvPicPr>
          <p:cNvPr id="5" name="Picture 5"/>
          <p:cNvPicPr>
            <a:picLocks noChangeAspect="1"/>
          </p:cNvPicPr>
          <p:nvPr/>
        </p:nvPicPr>
        <p:blipFill>
          <a:blip r:embed="rId5"/>
          <a:srcRect r="37"/>
          <a:stretch>
            <a:fillRect/>
          </a:stretch>
        </p:blipFill>
        <p:spPr>
          <a:xfrm rot="-3121932">
            <a:off x="16432256" y="1826398"/>
            <a:ext cx="1654089" cy="3528723"/>
          </a:xfrm>
          <a:prstGeom prst="rect">
            <a:avLst/>
          </a:prstGeom>
        </p:spPr>
      </p:pic>
      <p:grpSp>
        <p:nvGrpSpPr>
          <p:cNvPr id="6" name="Group 6"/>
          <p:cNvGrpSpPr/>
          <p:nvPr/>
        </p:nvGrpSpPr>
        <p:grpSpPr>
          <a:xfrm>
            <a:off x="1066800" y="2400300"/>
            <a:ext cx="15773939" cy="1111175"/>
            <a:chOff x="0" y="0"/>
            <a:chExt cx="21031919" cy="1481567"/>
          </a:xfrm>
        </p:grpSpPr>
        <p:sp>
          <p:nvSpPr>
            <p:cNvPr id="7" name="Freeform 7"/>
            <p:cNvSpPr/>
            <p:nvPr/>
          </p:nvSpPr>
          <p:spPr>
            <a:xfrm>
              <a:off x="0" y="0"/>
              <a:ext cx="21031933" cy="1481582"/>
            </a:xfrm>
            <a:custGeom>
              <a:avLst/>
              <a:gdLst/>
              <a:ahLst/>
              <a:cxnLst/>
              <a:rect l="l" t="t" r="r" b="b"/>
              <a:pathLst>
                <a:path w="21031933" h="1481582">
                  <a:moveTo>
                    <a:pt x="0" y="0"/>
                  </a:moveTo>
                  <a:lnTo>
                    <a:pt x="21031933" y="0"/>
                  </a:lnTo>
                  <a:lnTo>
                    <a:pt x="21031933" y="1481582"/>
                  </a:lnTo>
                  <a:lnTo>
                    <a:pt x="0" y="1481582"/>
                  </a:lnTo>
                  <a:close/>
                </a:path>
              </a:pathLst>
            </a:custGeom>
            <a:solidFill>
              <a:srgbClr val="DEB47E"/>
            </a:solidFill>
          </p:spPr>
        </p:sp>
      </p:grpSp>
      <p:sp>
        <p:nvSpPr>
          <p:cNvPr id="8" name="TextBox 8"/>
          <p:cNvSpPr txBox="1"/>
          <p:nvPr/>
        </p:nvSpPr>
        <p:spPr>
          <a:xfrm>
            <a:off x="1981200" y="1004504"/>
            <a:ext cx="11734800" cy="1078158"/>
          </a:xfrm>
          <a:prstGeom prst="rect">
            <a:avLst/>
          </a:prstGeom>
        </p:spPr>
        <p:txBody>
          <a:bodyPr lIns="0" tIns="0" rIns="0" bIns="0" rtlCol="0" anchor="t">
            <a:spAutoFit/>
          </a:bodyPr>
          <a:lstStyle/>
          <a:p>
            <a:pPr algn="just">
              <a:lnSpc>
                <a:spcPts val="8608"/>
              </a:lnSpc>
            </a:pPr>
            <a:r>
              <a:rPr lang="en-US" sz="6998">
                <a:solidFill>
                  <a:srgbClr val="5D4F44"/>
                </a:solidFill>
                <a:latin typeface="Fraunces Bold"/>
              </a:rPr>
              <a:t>3. KHÁM PHÁ VĂN BẢN</a:t>
            </a:r>
          </a:p>
        </p:txBody>
      </p:sp>
      <p:sp>
        <p:nvSpPr>
          <p:cNvPr id="9" name="TextBox 9"/>
          <p:cNvSpPr txBox="1"/>
          <p:nvPr/>
        </p:nvSpPr>
        <p:spPr>
          <a:xfrm>
            <a:off x="1788139" y="2474909"/>
            <a:ext cx="15052600" cy="797511"/>
          </a:xfrm>
          <a:prstGeom prst="rect">
            <a:avLst/>
          </a:prstGeom>
        </p:spPr>
        <p:txBody>
          <a:bodyPr lIns="0" tIns="0" rIns="0" bIns="0" rtlCol="0" anchor="t">
            <a:spAutoFit/>
          </a:bodyPr>
          <a:lstStyle/>
          <a:p>
            <a:pPr algn="ctr">
              <a:lnSpc>
                <a:spcPts val="6515"/>
              </a:lnSpc>
            </a:pPr>
            <a:r>
              <a:rPr lang="en-US" sz="4599">
                <a:solidFill>
                  <a:srgbClr val="5D4F44"/>
                </a:solidFill>
                <a:latin typeface="Roboto Condensed Bold"/>
              </a:rPr>
              <a:t>BÁO CÁO</a:t>
            </a:r>
          </a:p>
        </p:txBody>
      </p:sp>
      <p:grpSp>
        <p:nvGrpSpPr>
          <p:cNvPr id="10" name="Group 10"/>
          <p:cNvGrpSpPr/>
          <p:nvPr/>
        </p:nvGrpSpPr>
        <p:grpSpPr>
          <a:xfrm>
            <a:off x="1054100" y="4088500"/>
            <a:ext cx="15786639" cy="1055000"/>
            <a:chOff x="0" y="0"/>
            <a:chExt cx="21048852" cy="1406667"/>
          </a:xfrm>
        </p:grpSpPr>
        <p:sp>
          <p:nvSpPr>
            <p:cNvPr id="11" name="Freeform 11"/>
            <p:cNvSpPr/>
            <p:nvPr/>
          </p:nvSpPr>
          <p:spPr>
            <a:xfrm>
              <a:off x="16717" y="16891"/>
              <a:ext cx="21015334" cy="1372870"/>
            </a:xfrm>
            <a:custGeom>
              <a:avLst/>
              <a:gdLst/>
              <a:ahLst/>
              <a:cxnLst/>
              <a:rect l="l" t="t" r="r" b="b"/>
              <a:pathLst>
                <a:path w="21015334" h="1372870">
                  <a:moveTo>
                    <a:pt x="0" y="228854"/>
                  </a:moveTo>
                  <a:cubicBezTo>
                    <a:pt x="0" y="102489"/>
                    <a:pt x="103820" y="0"/>
                    <a:pt x="231646" y="0"/>
                  </a:cubicBezTo>
                  <a:lnTo>
                    <a:pt x="20783689" y="0"/>
                  </a:lnTo>
                  <a:cubicBezTo>
                    <a:pt x="20911641" y="0"/>
                    <a:pt x="21015334" y="102489"/>
                    <a:pt x="21015334" y="228854"/>
                  </a:cubicBezTo>
                  <a:lnTo>
                    <a:pt x="21015334" y="1144016"/>
                  </a:lnTo>
                  <a:cubicBezTo>
                    <a:pt x="21015334" y="1270381"/>
                    <a:pt x="20911641" y="1372870"/>
                    <a:pt x="20783689" y="1372870"/>
                  </a:cubicBezTo>
                  <a:lnTo>
                    <a:pt x="231646" y="1372870"/>
                  </a:lnTo>
                  <a:cubicBezTo>
                    <a:pt x="103694" y="1372870"/>
                    <a:pt x="0" y="1270381"/>
                    <a:pt x="0" y="1144016"/>
                  </a:cubicBezTo>
                  <a:close/>
                </a:path>
              </a:pathLst>
            </a:custGeom>
            <a:solidFill>
              <a:srgbClr val="DBD0B3"/>
            </a:solidFill>
          </p:spPr>
        </p:sp>
        <p:sp>
          <p:nvSpPr>
            <p:cNvPr id="12" name="Freeform 12"/>
            <p:cNvSpPr/>
            <p:nvPr/>
          </p:nvSpPr>
          <p:spPr>
            <a:xfrm>
              <a:off x="0" y="0"/>
              <a:ext cx="21048768" cy="1406652"/>
            </a:xfrm>
            <a:custGeom>
              <a:avLst/>
              <a:gdLst/>
              <a:ahLst/>
              <a:cxnLst/>
              <a:rect l="l" t="t" r="r" b="b"/>
              <a:pathLst>
                <a:path w="21048768" h="1406652">
                  <a:moveTo>
                    <a:pt x="0" y="245745"/>
                  </a:moveTo>
                  <a:cubicBezTo>
                    <a:pt x="0" y="109601"/>
                    <a:pt x="111613" y="0"/>
                    <a:pt x="248363" y="0"/>
                  </a:cubicBezTo>
                  <a:lnTo>
                    <a:pt x="20800406" y="0"/>
                  </a:lnTo>
                  <a:lnTo>
                    <a:pt x="20800406" y="16891"/>
                  </a:lnTo>
                  <a:lnTo>
                    <a:pt x="20800406" y="0"/>
                  </a:lnTo>
                  <a:cubicBezTo>
                    <a:pt x="20937282" y="0"/>
                    <a:pt x="21048768" y="109601"/>
                    <a:pt x="21048768" y="245745"/>
                  </a:cubicBezTo>
                  <a:lnTo>
                    <a:pt x="21032051" y="245745"/>
                  </a:lnTo>
                  <a:lnTo>
                    <a:pt x="21048768" y="245745"/>
                  </a:lnTo>
                  <a:lnTo>
                    <a:pt x="21048768" y="1160907"/>
                  </a:lnTo>
                  <a:lnTo>
                    <a:pt x="21032051" y="1160907"/>
                  </a:lnTo>
                  <a:lnTo>
                    <a:pt x="21048768" y="1160907"/>
                  </a:lnTo>
                  <a:cubicBezTo>
                    <a:pt x="21048768" y="1296924"/>
                    <a:pt x="20937156" y="1406652"/>
                    <a:pt x="20800406" y="1406652"/>
                  </a:cubicBezTo>
                  <a:lnTo>
                    <a:pt x="20800406" y="1389761"/>
                  </a:lnTo>
                  <a:lnTo>
                    <a:pt x="20800406" y="1406652"/>
                  </a:lnTo>
                  <a:lnTo>
                    <a:pt x="248363" y="1406652"/>
                  </a:lnTo>
                  <a:lnTo>
                    <a:pt x="248363" y="1389761"/>
                  </a:lnTo>
                  <a:lnTo>
                    <a:pt x="248363" y="1406652"/>
                  </a:lnTo>
                  <a:cubicBezTo>
                    <a:pt x="111613" y="1406652"/>
                    <a:pt x="0" y="1297051"/>
                    <a:pt x="0" y="1160907"/>
                  </a:cubicBezTo>
                  <a:lnTo>
                    <a:pt x="0" y="245745"/>
                  </a:lnTo>
                  <a:lnTo>
                    <a:pt x="16717" y="245745"/>
                  </a:lnTo>
                  <a:lnTo>
                    <a:pt x="0" y="245745"/>
                  </a:lnTo>
                  <a:moveTo>
                    <a:pt x="33559" y="245745"/>
                  </a:moveTo>
                  <a:lnTo>
                    <a:pt x="33559" y="1160907"/>
                  </a:lnTo>
                  <a:lnTo>
                    <a:pt x="16717" y="1160907"/>
                  </a:lnTo>
                  <a:lnTo>
                    <a:pt x="33559" y="1160907"/>
                  </a:lnTo>
                  <a:cubicBezTo>
                    <a:pt x="33559" y="1277620"/>
                    <a:pt x="129460" y="1372743"/>
                    <a:pt x="248489" y="1372743"/>
                  </a:cubicBezTo>
                  <a:lnTo>
                    <a:pt x="20800406" y="1372743"/>
                  </a:lnTo>
                  <a:cubicBezTo>
                    <a:pt x="20919433" y="1372743"/>
                    <a:pt x="21015334" y="1277493"/>
                    <a:pt x="21015334" y="1160907"/>
                  </a:cubicBezTo>
                  <a:lnTo>
                    <a:pt x="21015334" y="245745"/>
                  </a:lnTo>
                  <a:cubicBezTo>
                    <a:pt x="21015334" y="129032"/>
                    <a:pt x="20919433" y="33909"/>
                    <a:pt x="20800406" y="33909"/>
                  </a:cubicBezTo>
                  <a:lnTo>
                    <a:pt x="248363" y="33909"/>
                  </a:lnTo>
                  <a:lnTo>
                    <a:pt x="248363" y="16891"/>
                  </a:lnTo>
                  <a:lnTo>
                    <a:pt x="248363" y="33909"/>
                  </a:lnTo>
                  <a:cubicBezTo>
                    <a:pt x="129335" y="33909"/>
                    <a:pt x="33433" y="129159"/>
                    <a:pt x="33433" y="245745"/>
                  </a:cubicBezTo>
                  <a:close/>
                </a:path>
              </a:pathLst>
            </a:custGeom>
            <a:solidFill>
              <a:srgbClr val="FFFFFF"/>
            </a:solidFill>
          </p:spPr>
        </p:sp>
      </p:grpSp>
      <p:sp>
        <p:nvSpPr>
          <p:cNvPr id="13" name="TextBox 13"/>
          <p:cNvSpPr txBox="1"/>
          <p:nvPr/>
        </p:nvSpPr>
        <p:spPr>
          <a:xfrm>
            <a:off x="1231361" y="4322530"/>
            <a:ext cx="14909574" cy="608457"/>
          </a:xfrm>
          <a:prstGeom prst="rect">
            <a:avLst/>
          </a:prstGeom>
        </p:spPr>
        <p:txBody>
          <a:bodyPr lIns="0" tIns="0" rIns="0" bIns="0" rtlCol="0" anchor="t">
            <a:spAutoFit/>
          </a:bodyPr>
          <a:lstStyle/>
          <a:p>
            <a:pPr algn="l">
              <a:lnSpc>
                <a:spcPts val="4643"/>
              </a:lnSpc>
            </a:pPr>
            <a:r>
              <a:rPr lang="en-US" sz="4299">
                <a:solidFill>
                  <a:srgbClr val="764B36"/>
                </a:solidFill>
                <a:latin typeface="Roboto Condensed"/>
              </a:rPr>
              <a:t>4 nhóm lần lượt báo cáo kết quả thảo luận theo PHT số 1</a:t>
            </a:r>
          </a:p>
        </p:txBody>
      </p:sp>
      <p:grpSp>
        <p:nvGrpSpPr>
          <p:cNvPr id="14" name="Group 14"/>
          <p:cNvGrpSpPr/>
          <p:nvPr/>
        </p:nvGrpSpPr>
        <p:grpSpPr>
          <a:xfrm>
            <a:off x="1168400" y="6130322"/>
            <a:ext cx="15672339" cy="1055000"/>
            <a:chOff x="0" y="0"/>
            <a:chExt cx="20896452" cy="1406667"/>
          </a:xfrm>
        </p:grpSpPr>
        <p:sp>
          <p:nvSpPr>
            <p:cNvPr id="15" name="Freeform 15"/>
            <p:cNvSpPr/>
            <p:nvPr/>
          </p:nvSpPr>
          <p:spPr>
            <a:xfrm>
              <a:off x="16596" y="16891"/>
              <a:ext cx="20863178" cy="1372870"/>
            </a:xfrm>
            <a:custGeom>
              <a:avLst/>
              <a:gdLst/>
              <a:ahLst/>
              <a:cxnLst/>
              <a:rect l="l" t="t" r="r" b="b"/>
              <a:pathLst>
                <a:path w="20863178" h="1372870">
                  <a:moveTo>
                    <a:pt x="0" y="228854"/>
                  </a:moveTo>
                  <a:cubicBezTo>
                    <a:pt x="0" y="102489"/>
                    <a:pt x="103068" y="0"/>
                    <a:pt x="229969" y="0"/>
                  </a:cubicBezTo>
                  <a:lnTo>
                    <a:pt x="20633209" y="0"/>
                  </a:lnTo>
                  <a:cubicBezTo>
                    <a:pt x="20760233" y="0"/>
                    <a:pt x="20863178" y="102489"/>
                    <a:pt x="20863178" y="228854"/>
                  </a:cubicBezTo>
                  <a:lnTo>
                    <a:pt x="20863178" y="1144016"/>
                  </a:lnTo>
                  <a:cubicBezTo>
                    <a:pt x="20863178" y="1270381"/>
                    <a:pt x="20760233" y="1372870"/>
                    <a:pt x="20633209" y="1372870"/>
                  </a:cubicBezTo>
                  <a:lnTo>
                    <a:pt x="229969" y="1372870"/>
                  </a:lnTo>
                  <a:cubicBezTo>
                    <a:pt x="102943" y="1372870"/>
                    <a:pt x="0" y="1270381"/>
                    <a:pt x="0" y="1144016"/>
                  </a:cubicBezTo>
                  <a:close/>
                </a:path>
              </a:pathLst>
            </a:custGeom>
            <a:solidFill>
              <a:srgbClr val="DEB47E"/>
            </a:solidFill>
          </p:spPr>
        </p:sp>
        <p:sp>
          <p:nvSpPr>
            <p:cNvPr id="16" name="Freeform 16"/>
            <p:cNvSpPr/>
            <p:nvPr/>
          </p:nvSpPr>
          <p:spPr>
            <a:xfrm>
              <a:off x="0" y="0"/>
              <a:ext cx="20896369" cy="1406652"/>
            </a:xfrm>
            <a:custGeom>
              <a:avLst/>
              <a:gdLst/>
              <a:ahLst/>
              <a:cxnLst/>
              <a:rect l="l" t="t" r="r" b="b"/>
              <a:pathLst>
                <a:path w="20896369" h="1406652">
                  <a:moveTo>
                    <a:pt x="0" y="245745"/>
                  </a:moveTo>
                  <a:cubicBezTo>
                    <a:pt x="0" y="109601"/>
                    <a:pt x="110804" y="0"/>
                    <a:pt x="246565" y="0"/>
                  </a:cubicBezTo>
                  <a:lnTo>
                    <a:pt x="20649805" y="0"/>
                  </a:lnTo>
                  <a:lnTo>
                    <a:pt x="20649805" y="16891"/>
                  </a:lnTo>
                  <a:lnTo>
                    <a:pt x="20649805" y="0"/>
                  </a:lnTo>
                  <a:cubicBezTo>
                    <a:pt x="20785689" y="0"/>
                    <a:pt x="20896369" y="109601"/>
                    <a:pt x="20896369" y="245745"/>
                  </a:cubicBezTo>
                  <a:lnTo>
                    <a:pt x="20879774" y="245745"/>
                  </a:lnTo>
                  <a:lnTo>
                    <a:pt x="20896369" y="245745"/>
                  </a:lnTo>
                  <a:lnTo>
                    <a:pt x="20896369" y="1160907"/>
                  </a:lnTo>
                  <a:lnTo>
                    <a:pt x="20879774" y="1160907"/>
                  </a:lnTo>
                  <a:lnTo>
                    <a:pt x="20896369" y="1160907"/>
                  </a:lnTo>
                  <a:cubicBezTo>
                    <a:pt x="20896369" y="1296924"/>
                    <a:pt x="20785565" y="1406652"/>
                    <a:pt x="20649805" y="1406652"/>
                  </a:cubicBezTo>
                  <a:lnTo>
                    <a:pt x="20649805" y="1389761"/>
                  </a:lnTo>
                  <a:lnTo>
                    <a:pt x="20649805" y="1406652"/>
                  </a:lnTo>
                  <a:lnTo>
                    <a:pt x="246565" y="1406652"/>
                  </a:lnTo>
                  <a:lnTo>
                    <a:pt x="246565" y="1389761"/>
                  </a:lnTo>
                  <a:lnTo>
                    <a:pt x="246565" y="1406652"/>
                  </a:lnTo>
                  <a:cubicBezTo>
                    <a:pt x="110804" y="1406652"/>
                    <a:pt x="0" y="1297051"/>
                    <a:pt x="0" y="1160907"/>
                  </a:cubicBezTo>
                  <a:lnTo>
                    <a:pt x="0" y="245745"/>
                  </a:lnTo>
                  <a:lnTo>
                    <a:pt x="16596" y="245745"/>
                  </a:lnTo>
                  <a:lnTo>
                    <a:pt x="0" y="245745"/>
                  </a:lnTo>
                  <a:moveTo>
                    <a:pt x="33316" y="245745"/>
                  </a:moveTo>
                  <a:lnTo>
                    <a:pt x="33316" y="1160907"/>
                  </a:lnTo>
                  <a:lnTo>
                    <a:pt x="16596" y="1160907"/>
                  </a:lnTo>
                  <a:lnTo>
                    <a:pt x="33316" y="1160907"/>
                  </a:lnTo>
                  <a:cubicBezTo>
                    <a:pt x="33316" y="1277620"/>
                    <a:pt x="128523" y="1372743"/>
                    <a:pt x="246690" y="1372743"/>
                  </a:cubicBezTo>
                  <a:lnTo>
                    <a:pt x="20649805" y="1372743"/>
                  </a:lnTo>
                  <a:cubicBezTo>
                    <a:pt x="20767971" y="1372743"/>
                    <a:pt x="20863178" y="1277493"/>
                    <a:pt x="20863178" y="1160907"/>
                  </a:cubicBezTo>
                  <a:lnTo>
                    <a:pt x="20863178" y="245745"/>
                  </a:lnTo>
                  <a:cubicBezTo>
                    <a:pt x="20863178" y="129032"/>
                    <a:pt x="20767971" y="33909"/>
                    <a:pt x="20649805" y="33909"/>
                  </a:cubicBezTo>
                  <a:lnTo>
                    <a:pt x="246565" y="33909"/>
                  </a:lnTo>
                  <a:lnTo>
                    <a:pt x="246565" y="16891"/>
                  </a:lnTo>
                  <a:lnTo>
                    <a:pt x="246565" y="33909"/>
                  </a:lnTo>
                  <a:cubicBezTo>
                    <a:pt x="128398" y="33909"/>
                    <a:pt x="33191" y="129159"/>
                    <a:pt x="33191" y="245745"/>
                  </a:cubicBezTo>
                  <a:close/>
                </a:path>
              </a:pathLst>
            </a:custGeom>
            <a:solidFill>
              <a:srgbClr val="FFFFFF"/>
            </a:solidFill>
          </p:spPr>
        </p:sp>
      </p:grpSp>
      <p:sp>
        <p:nvSpPr>
          <p:cNvPr id="17" name="TextBox 17"/>
          <p:cNvSpPr txBox="1"/>
          <p:nvPr/>
        </p:nvSpPr>
        <p:spPr>
          <a:xfrm>
            <a:off x="1231361" y="6352144"/>
            <a:ext cx="15622078" cy="597408"/>
          </a:xfrm>
          <a:prstGeom prst="rect">
            <a:avLst/>
          </a:prstGeom>
        </p:spPr>
        <p:txBody>
          <a:bodyPr lIns="0" tIns="0" rIns="0" bIns="0" rtlCol="0" anchor="t">
            <a:spAutoFit/>
          </a:bodyPr>
          <a:lstStyle/>
          <a:p>
            <a:pPr algn="l">
              <a:lnSpc>
                <a:spcPts val="4535"/>
              </a:lnSpc>
            </a:pPr>
            <a:r>
              <a:rPr lang="en-US" sz="4199">
                <a:solidFill>
                  <a:srgbClr val="FFFFFF"/>
                </a:solidFill>
                <a:latin typeface="Roboto Condensed"/>
              </a:rPr>
              <a:t>Thời gian báo cáo mỗi nhóm: 5 phút</a:t>
            </a:r>
          </a:p>
        </p:txBody>
      </p:sp>
      <p:grpSp>
        <p:nvGrpSpPr>
          <p:cNvPr id="18" name="Group 18"/>
          <p:cNvGrpSpPr/>
          <p:nvPr/>
        </p:nvGrpSpPr>
        <p:grpSpPr>
          <a:xfrm>
            <a:off x="1066800" y="7987411"/>
            <a:ext cx="15773939" cy="1055000"/>
            <a:chOff x="0" y="0"/>
            <a:chExt cx="21031919" cy="1406667"/>
          </a:xfrm>
        </p:grpSpPr>
        <p:sp>
          <p:nvSpPr>
            <p:cNvPr id="19" name="Freeform 19"/>
            <p:cNvSpPr/>
            <p:nvPr/>
          </p:nvSpPr>
          <p:spPr>
            <a:xfrm>
              <a:off x="16703" y="16891"/>
              <a:ext cx="20998428" cy="1372870"/>
            </a:xfrm>
            <a:custGeom>
              <a:avLst/>
              <a:gdLst/>
              <a:ahLst/>
              <a:cxnLst/>
              <a:rect l="l" t="t" r="r" b="b"/>
              <a:pathLst>
                <a:path w="20998428" h="1372870">
                  <a:moveTo>
                    <a:pt x="0" y="228854"/>
                  </a:moveTo>
                  <a:cubicBezTo>
                    <a:pt x="0" y="102489"/>
                    <a:pt x="103737" y="0"/>
                    <a:pt x="231460" y="0"/>
                  </a:cubicBezTo>
                  <a:lnTo>
                    <a:pt x="20766969" y="0"/>
                  </a:lnTo>
                  <a:cubicBezTo>
                    <a:pt x="20894819" y="0"/>
                    <a:pt x="20998428" y="102489"/>
                    <a:pt x="20998428" y="228854"/>
                  </a:cubicBezTo>
                  <a:lnTo>
                    <a:pt x="20998428" y="1144016"/>
                  </a:lnTo>
                  <a:cubicBezTo>
                    <a:pt x="20998428" y="1270381"/>
                    <a:pt x="20894819" y="1372870"/>
                    <a:pt x="20766969" y="1372870"/>
                  </a:cubicBezTo>
                  <a:lnTo>
                    <a:pt x="231460" y="1372870"/>
                  </a:lnTo>
                  <a:cubicBezTo>
                    <a:pt x="103611" y="1372870"/>
                    <a:pt x="0" y="1270381"/>
                    <a:pt x="0" y="1144016"/>
                  </a:cubicBezTo>
                  <a:close/>
                </a:path>
              </a:pathLst>
            </a:custGeom>
            <a:solidFill>
              <a:srgbClr val="E19825"/>
            </a:solidFill>
          </p:spPr>
        </p:sp>
        <p:sp>
          <p:nvSpPr>
            <p:cNvPr id="20" name="Freeform 20"/>
            <p:cNvSpPr/>
            <p:nvPr/>
          </p:nvSpPr>
          <p:spPr>
            <a:xfrm>
              <a:off x="0" y="0"/>
              <a:ext cx="21031836" cy="1406652"/>
            </a:xfrm>
            <a:custGeom>
              <a:avLst/>
              <a:gdLst/>
              <a:ahLst/>
              <a:cxnLst/>
              <a:rect l="l" t="t" r="r" b="b"/>
              <a:pathLst>
                <a:path w="21031836" h="1406652">
                  <a:moveTo>
                    <a:pt x="0" y="245745"/>
                  </a:moveTo>
                  <a:cubicBezTo>
                    <a:pt x="0" y="109601"/>
                    <a:pt x="111523" y="0"/>
                    <a:pt x="248163" y="0"/>
                  </a:cubicBezTo>
                  <a:lnTo>
                    <a:pt x="20783672" y="0"/>
                  </a:lnTo>
                  <a:lnTo>
                    <a:pt x="20783672" y="16891"/>
                  </a:lnTo>
                  <a:lnTo>
                    <a:pt x="20783672" y="0"/>
                  </a:lnTo>
                  <a:cubicBezTo>
                    <a:pt x="20920438" y="0"/>
                    <a:pt x="21031836" y="109601"/>
                    <a:pt x="21031836" y="245745"/>
                  </a:cubicBezTo>
                  <a:lnTo>
                    <a:pt x="21015131" y="245745"/>
                  </a:lnTo>
                  <a:lnTo>
                    <a:pt x="21031836" y="245745"/>
                  </a:lnTo>
                  <a:lnTo>
                    <a:pt x="21031836" y="1160907"/>
                  </a:lnTo>
                  <a:lnTo>
                    <a:pt x="21015131" y="1160907"/>
                  </a:lnTo>
                  <a:lnTo>
                    <a:pt x="21031836" y="1160907"/>
                  </a:lnTo>
                  <a:cubicBezTo>
                    <a:pt x="21031836" y="1296924"/>
                    <a:pt x="20920312" y="1406652"/>
                    <a:pt x="20783672" y="1406652"/>
                  </a:cubicBezTo>
                  <a:lnTo>
                    <a:pt x="20783672" y="1389761"/>
                  </a:lnTo>
                  <a:lnTo>
                    <a:pt x="20783672" y="1406652"/>
                  </a:lnTo>
                  <a:lnTo>
                    <a:pt x="248163" y="1406652"/>
                  </a:lnTo>
                  <a:lnTo>
                    <a:pt x="248163" y="1389761"/>
                  </a:lnTo>
                  <a:lnTo>
                    <a:pt x="248163" y="1406652"/>
                  </a:lnTo>
                  <a:cubicBezTo>
                    <a:pt x="111523" y="1406652"/>
                    <a:pt x="0" y="1297051"/>
                    <a:pt x="0" y="1160907"/>
                  </a:cubicBezTo>
                  <a:lnTo>
                    <a:pt x="0" y="245745"/>
                  </a:lnTo>
                  <a:lnTo>
                    <a:pt x="16703" y="245745"/>
                  </a:lnTo>
                  <a:lnTo>
                    <a:pt x="0" y="245745"/>
                  </a:lnTo>
                  <a:moveTo>
                    <a:pt x="33532" y="245745"/>
                  </a:moveTo>
                  <a:lnTo>
                    <a:pt x="33532" y="1160907"/>
                  </a:lnTo>
                  <a:lnTo>
                    <a:pt x="16703" y="1160907"/>
                  </a:lnTo>
                  <a:lnTo>
                    <a:pt x="33532" y="1160907"/>
                  </a:lnTo>
                  <a:cubicBezTo>
                    <a:pt x="33532" y="1277620"/>
                    <a:pt x="129356" y="1372743"/>
                    <a:pt x="248289" y="1372743"/>
                  </a:cubicBezTo>
                  <a:lnTo>
                    <a:pt x="20783672" y="1372743"/>
                  </a:lnTo>
                  <a:cubicBezTo>
                    <a:pt x="20902605" y="1372743"/>
                    <a:pt x="20998428" y="1277493"/>
                    <a:pt x="20998428" y="1160907"/>
                  </a:cubicBezTo>
                  <a:lnTo>
                    <a:pt x="20998428" y="245745"/>
                  </a:lnTo>
                  <a:cubicBezTo>
                    <a:pt x="20998428" y="129032"/>
                    <a:pt x="20902605" y="33909"/>
                    <a:pt x="20783672" y="33909"/>
                  </a:cubicBezTo>
                  <a:lnTo>
                    <a:pt x="248163" y="33909"/>
                  </a:lnTo>
                  <a:lnTo>
                    <a:pt x="248163" y="16891"/>
                  </a:lnTo>
                  <a:lnTo>
                    <a:pt x="248163" y="33909"/>
                  </a:lnTo>
                  <a:cubicBezTo>
                    <a:pt x="129231" y="33909"/>
                    <a:pt x="33407" y="129159"/>
                    <a:pt x="33407" y="245745"/>
                  </a:cubicBezTo>
                  <a:close/>
                </a:path>
              </a:pathLst>
            </a:custGeom>
            <a:solidFill>
              <a:srgbClr val="FFFFFF"/>
            </a:solidFill>
          </p:spPr>
        </p:sp>
      </p:grpSp>
      <p:sp>
        <p:nvSpPr>
          <p:cNvPr id="21" name="TextBox 21"/>
          <p:cNvSpPr txBox="1"/>
          <p:nvPr/>
        </p:nvSpPr>
        <p:spPr>
          <a:xfrm>
            <a:off x="1332961" y="8235257"/>
            <a:ext cx="15622078" cy="597408"/>
          </a:xfrm>
          <a:prstGeom prst="rect">
            <a:avLst/>
          </a:prstGeom>
        </p:spPr>
        <p:txBody>
          <a:bodyPr lIns="0" tIns="0" rIns="0" bIns="0" rtlCol="0" anchor="t">
            <a:spAutoFit/>
          </a:bodyPr>
          <a:lstStyle/>
          <a:p>
            <a:pPr algn="l">
              <a:lnSpc>
                <a:spcPts val="4535"/>
              </a:lnSpc>
            </a:pPr>
            <a:r>
              <a:rPr lang="en-US" sz="4199">
                <a:solidFill>
                  <a:srgbClr val="FFFFFF"/>
                </a:solidFill>
                <a:latin typeface="Roboto Condensed"/>
              </a:rPr>
              <a:t>Sau khi lắng nghe, quan sát, ghi chép phần trình bày của nhóm bạn.</a:t>
            </a:r>
          </a:p>
        </p:txBody>
      </p:sp>
      <p:pic>
        <p:nvPicPr>
          <p:cNvPr id="22" name="Picture 22"/>
          <p:cNvPicPr>
            <a:picLocks noChangeAspect="1"/>
          </p:cNvPicPr>
          <p:nvPr/>
        </p:nvPicPr>
        <p:blipFill>
          <a:blip r:embed="rId6"/>
          <a:srcRect b="37"/>
          <a:stretch>
            <a:fillRect/>
          </a:stretch>
        </p:blipFill>
        <p:spPr>
          <a:xfrm>
            <a:off x="14212970" y="481468"/>
            <a:ext cx="3716748" cy="274363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6F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5"/>
          <a:stretch>
            <a:fillRect/>
          </a:stretch>
        </p:blipFill>
        <p:spPr>
          <a:xfrm rot="-1076008">
            <a:off x="-416769" y="-3928407"/>
            <a:ext cx="10125455" cy="9505271"/>
          </a:xfrm>
          <a:prstGeom prst="rect">
            <a:avLst/>
          </a:prstGeom>
        </p:spPr>
      </p:pic>
      <p:pic>
        <p:nvPicPr>
          <p:cNvPr id="3" name="Picture 3"/>
          <p:cNvPicPr>
            <a:picLocks noChangeAspect="1"/>
          </p:cNvPicPr>
          <p:nvPr/>
        </p:nvPicPr>
        <p:blipFill>
          <a:blip r:embed="rId3"/>
          <a:srcRect/>
          <a:stretch>
            <a:fillRect/>
          </a:stretch>
        </p:blipFill>
        <p:spPr>
          <a:xfrm>
            <a:off x="544781" y="-5256375"/>
            <a:ext cx="15743104" cy="15372802"/>
          </a:xfrm>
          <a:prstGeom prst="rect">
            <a:avLst/>
          </a:prstGeom>
        </p:spPr>
      </p:pic>
      <p:pic>
        <p:nvPicPr>
          <p:cNvPr id="4" name="Picture 4"/>
          <p:cNvPicPr>
            <a:picLocks noChangeAspect="1"/>
          </p:cNvPicPr>
          <p:nvPr/>
        </p:nvPicPr>
        <p:blipFill>
          <a:blip r:embed="rId4"/>
          <a:srcRect b="53"/>
          <a:stretch>
            <a:fillRect/>
          </a:stretch>
        </p:blipFill>
        <p:spPr>
          <a:xfrm>
            <a:off x="12561221" y="3528827"/>
            <a:ext cx="10406365" cy="8419695"/>
          </a:xfrm>
          <a:prstGeom prst="rect">
            <a:avLst/>
          </a:prstGeom>
        </p:spPr>
      </p:pic>
      <p:pic>
        <p:nvPicPr>
          <p:cNvPr id="5" name="Picture 5"/>
          <p:cNvPicPr>
            <a:picLocks noChangeAspect="1"/>
          </p:cNvPicPr>
          <p:nvPr/>
        </p:nvPicPr>
        <p:blipFill>
          <a:blip r:embed="rId5"/>
          <a:srcRect r="14"/>
          <a:stretch>
            <a:fillRect/>
          </a:stretch>
        </p:blipFill>
        <p:spPr>
          <a:xfrm>
            <a:off x="-1759522" y="3868539"/>
            <a:ext cx="7149197" cy="7740272"/>
          </a:xfrm>
          <a:prstGeom prst="rect">
            <a:avLst/>
          </a:prstGeom>
        </p:spPr>
      </p:pic>
      <p:pic>
        <p:nvPicPr>
          <p:cNvPr id="6" name="Picture 6"/>
          <p:cNvPicPr>
            <a:picLocks noChangeAspect="1"/>
          </p:cNvPicPr>
          <p:nvPr/>
        </p:nvPicPr>
        <p:blipFill>
          <a:blip r:embed="rId6"/>
          <a:srcRect b="129"/>
          <a:stretch>
            <a:fillRect/>
          </a:stretch>
        </p:blipFill>
        <p:spPr>
          <a:xfrm rot="-1561365">
            <a:off x="1532689" y="272655"/>
            <a:ext cx="1695113" cy="1956841"/>
          </a:xfrm>
          <a:prstGeom prst="rect">
            <a:avLst/>
          </a:prstGeom>
        </p:spPr>
      </p:pic>
      <p:pic>
        <p:nvPicPr>
          <p:cNvPr id="7" name="Picture 7"/>
          <p:cNvPicPr>
            <a:picLocks noChangeAspect="1"/>
          </p:cNvPicPr>
          <p:nvPr/>
        </p:nvPicPr>
        <p:blipFill>
          <a:blip r:embed="rId7"/>
          <a:srcRect b="129"/>
          <a:stretch>
            <a:fillRect/>
          </a:stretch>
        </p:blipFill>
        <p:spPr>
          <a:xfrm rot="-1561365">
            <a:off x="14698613" y="-1654262"/>
            <a:ext cx="6131582" cy="7078305"/>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325057" y="4631137"/>
            <a:ext cx="1246080" cy="1448930"/>
          </a:xfrm>
          <a:prstGeom prst="rect">
            <a:avLst/>
          </a:prstGeom>
        </p:spPr>
      </p:pic>
      <p:sp>
        <p:nvSpPr>
          <p:cNvPr id="9" name="TextBox 9"/>
          <p:cNvSpPr txBox="1"/>
          <p:nvPr/>
        </p:nvSpPr>
        <p:spPr>
          <a:xfrm>
            <a:off x="826421" y="1932515"/>
            <a:ext cx="4373568" cy="736472"/>
          </a:xfrm>
          <a:prstGeom prst="rect">
            <a:avLst/>
          </a:prstGeom>
        </p:spPr>
        <p:txBody>
          <a:bodyPr lIns="0" tIns="0" rIns="0" bIns="0" rtlCol="0" anchor="t">
            <a:spAutoFit/>
          </a:bodyPr>
          <a:lstStyle/>
          <a:p>
            <a:pPr algn="just">
              <a:lnSpc>
                <a:spcPts val="5615"/>
              </a:lnSpc>
            </a:pPr>
            <a:r>
              <a:rPr lang="en-US" sz="5199">
                <a:solidFill>
                  <a:srgbClr val="000000"/>
                </a:solidFill>
                <a:latin typeface="Roboto Condensed Bold"/>
              </a:rPr>
              <a:t>a. Nêu vấn đề: </a:t>
            </a:r>
          </a:p>
        </p:txBody>
      </p:sp>
      <p:sp>
        <p:nvSpPr>
          <p:cNvPr id="10" name="TextBox 10"/>
          <p:cNvSpPr txBox="1"/>
          <p:nvPr/>
        </p:nvSpPr>
        <p:spPr>
          <a:xfrm>
            <a:off x="3833145" y="5567679"/>
            <a:ext cx="9858430" cy="1633221"/>
          </a:xfrm>
          <a:prstGeom prst="rect">
            <a:avLst/>
          </a:prstGeom>
        </p:spPr>
        <p:txBody>
          <a:bodyPr lIns="0" tIns="0" rIns="0" bIns="0" rtlCol="0" anchor="t">
            <a:spAutoFit/>
          </a:bodyPr>
          <a:lstStyle/>
          <a:p>
            <a:pPr algn="ctr">
              <a:lnSpc>
                <a:spcPts val="6579"/>
              </a:lnSpc>
            </a:pPr>
            <a:r>
              <a:rPr lang="en-US" sz="4699">
                <a:solidFill>
                  <a:srgbClr val="000000"/>
                </a:solidFill>
                <a:latin typeface="Roboto Condensed"/>
              </a:rPr>
              <a:t>Đặt vấn đề bằng 1 câu hỏi thu hút sự chú ý và khơi gợi sự tò mò của người đọc.</a:t>
            </a:r>
          </a:p>
        </p:txBody>
      </p:sp>
      <p:sp>
        <p:nvSpPr>
          <p:cNvPr id="11" name="TextBox 11"/>
          <p:cNvSpPr txBox="1"/>
          <p:nvPr/>
        </p:nvSpPr>
        <p:spPr>
          <a:xfrm>
            <a:off x="826421" y="270862"/>
            <a:ext cx="11734800" cy="1078158"/>
          </a:xfrm>
          <a:prstGeom prst="rect">
            <a:avLst/>
          </a:prstGeom>
        </p:spPr>
        <p:txBody>
          <a:bodyPr lIns="0" tIns="0" rIns="0" bIns="0" rtlCol="0" anchor="t">
            <a:spAutoFit/>
          </a:bodyPr>
          <a:lstStyle/>
          <a:p>
            <a:pPr algn="just">
              <a:lnSpc>
                <a:spcPts val="8608"/>
              </a:lnSpc>
            </a:pPr>
            <a:r>
              <a:rPr lang="en-US" sz="6998">
                <a:solidFill>
                  <a:srgbClr val="5D4F44"/>
                </a:solidFill>
                <a:latin typeface="Fraunces Bold"/>
              </a:rPr>
              <a:t>3. KHÁM PHÁ VĂN BẢN</a:t>
            </a:r>
          </a:p>
        </p:txBody>
      </p:sp>
      <p:sp>
        <p:nvSpPr>
          <p:cNvPr id="12" name="TextBox 12"/>
          <p:cNvSpPr txBox="1"/>
          <p:nvPr/>
        </p:nvSpPr>
        <p:spPr>
          <a:xfrm>
            <a:off x="1815077" y="3107138"/>
            <a:ext cx="12101499" cy="1739901"/>
          </a:xfrm>
          <a:prstGeom prst="rect">
            <a:avLst/>
          </a:prstGeom>
        </p:spPr>
        <p:txBody>
          <a:bodyPr lIns="0" tIns="0" rIns="0" bIns="0" rtlCol="0" anchor="t">
            <a:spAutoFit/>
          </a:bodyPr>
          <a:lstStyle/>
          <a:p>
            <a:pPr algn="ctr">
              <a:lnSpc>
                <a:spcPts val="6999"/>
              </a:lnSpc>
            </a:pPr>
            <a:r>
              <a:rPr lang="en-US" sz="4999">
                <a:solidFill>
                  <a:srgbClr val="000000"/>
                </a:solidFill>
                <a:latin typeface="Roboto Condensed Bold"/>
              </a:rPr>
              <a:t>Câu hỏi: </a:t>
            </a:r>
            <a:r>
              <a:rPr lang="en-US" sz="4999">
                <a:solidFill>
                  <a:srgbClr val="000000"/>
                </a:solidFill>
                <a:latin typeface="Roboto Condensed Italics"/>
              </a:rPr>
              <a:t>Trẻ con lới lên cùng những con thú cưng  của mình có tốt hay không?</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6F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5"/>
          <a:stretch>
            <a:fillRect/>
          </a:stretch>
        </p:blipFill>
        <p:spPr>
          <a:xfrm rot="-1076008">
            <a:off x="-416769" y="-3928407"/>
            <a:ext cx="10125455" cy="9505271"/>
          </a:xfrm>
          <a:prstGeom prst="rect">
            <a:avLst/>
          </a:prstGeom>
        </p:spPr>
      </p:pic>
      <p:pic>
        <p:nvPicPr>
          <p:cNvPr id="3" name="Picture 3"/>
          <p:cNvPicPr>
            <a:picLocks noChangeAspect="1"/>
          </p:cNvPicPr>
          <p:nvPr/>
        </p:nvPicPr>
        <p:blipFill>
          <a:blip r:embed="rId3"/>
          <a:srcRect/>
          <a:stretch>
            <a:fillRect/>
          </a:stretch>
        </p:blipFill>
        <p:spPr>
          <a:xfrm>
            <a:off x="544781" y="-5256375"/>
            <a:ext cx="15743104" cy="15372802"/>
          </a:xfrm>
          <a:prstGeom prst="rect">
            <a:avLst/>
          </a:prstGeom>
        </p:spPr>
      </p:pic>
      <p:pic>
        <p:nvPicPr>
          <p:cNvPr id="4" name="Picture 4"/>
          <p:cNvPicPr>
            <a:picLocks noChangeAspect="1"/>
          </p:cNvPicPr>
          <p:nvPr/>
        </p:nvPicPr>
        <p:blipFill>
          <a:blip r:embed="rId4"/>
          <a:srcRect b="53"/>
          <a:stretch>
            <a:fillRect/>
          </a:stretch>
        </p:blipFill>
        <p:spPr>
          <a:xfrm>
            <a:off x="13456698" y="3249863"/>
            <a:ext cx="10406365" cy="8419695"/>
          </a:xfrm>
          <a:prstGeom prst="rect">
            <a:avLst/>
          </a:prstGeom>
        </p:spPr>
      </p:pic>
      <p:pic>
        <p:nvPicPr>
          <p:cNvPr id="5" name="Picture 5"/>
          <p:cNvPicPr>
            <a:picLocks noChangeAspect="1"/>
          </p:cNvPicPr>
          <p:nvPr/>
        </p:nvPicPr>
        <p:blipFill>
          <a:blip r:embed="rId5"/>
          <a:srcRect r="14"/>
          <a:stretch>
            <a:fillRect/>
          </a:stretch>
        </p:blipFill>
        <p:spPr>
          <a:xfrm>
            <a:off x="-4459538" y="4618543"/>
            <a:ext cx="7149197" cy="7740272"/>
          </a:xfrm>
          <a:prstGeom prst="rect">
            <a:avLst/>
          </a:prstGeom>
        </p:spPr>
      </p:pic>
      <p:pic>
        <p:nvPicPr>
          <p:cNvPr id="6" name="Picture 6"/>
          <p:cNvPicPr>
            <a:picLocks noChangeAspect="1"/>
          </p:cNvPicPr>
          <p:nvPr/>
        </p:nvPicPr>
        <p:blipFill>
          <a:blip r:embed="rId6"/>
          <a:srcRect b="129"/>
          <a:stretch>
            <a:fillRect/>
          </a:stretch>
        </p:blipFill>
        <p:spPr>
          <a:xfrm rot="-1561365">
            <a:off x="1532689" y="272655"/>
            <a:ext cx="1695113" cy="1956841"/>
          </a:xfrm>
          <a:prstGeom prst="rect">
            <a:avLst/>
          </a:prstGeom>
        </p:spPr>
      </p:pic>
      <p:pic>
        <p:nvPicPr>
          <p:cNvPr id="7" name="Picture 7"/>
          <p:cNvPicPr>
            <a:picLocks noChangeAspect="1"/>
          </p:cNvPicPr>
          <p:nvPr/>
        </p:nvPicPr>
        <p:blipFill>
          <a:blip r:embed="rId7"/>
          <a:srcRect b="129"/>
          <a:stretch>
            <a:fillRect/>
          </a:stretch>
        </p:blipFill>
        <p:spPr>
          <a:xfrm rot="-1561365">
            <a:off x="14698613" y="-1654262"/>
            <a:ext cx="6131582" cy="7078305"/>
          </a:xfrm>
          <a:prstGeom prst="rect">
            <a:avLst/>
          </a:prstGeom>
        </p:spPr>
      </p:pic>
      <p:sp>
        <p:nvSpPr>
          <p:cNvPr id="8" name="TextBox 8"/>
          <p:cNvSpPr txBox="1"/>
          <p:nvPr/>
        </p:nvSpPr>
        <p:spPr>
          <a:xfrm>
            <a:off x="1028700" y="1765678"/>
            <a:ext cx="5867400" cy="736472"/>
          </a:xfrm>
          <a:prstGeom prst="rect">
            <a:avLst/>
          </a:prstGeom>
        </p:spPr>
        <p:txBody>
          <a:bodyPr lIns="0" tIns="0" rIns="0" bIns="0" rtlCol="0" anchor="t">
            <a:spAutoFit/>
          </a:bodyPr>
          <a:lstStyle/>
          <a:p>
            <a:pPr algn="just">
              <a:lnSpc>
                <a:spcPts val="5615"/>
              </a:lnSpc>
            </a:pPr>
            <a:r>
              <a:rPr lang="en-US" sz="5199">
                <a:solidFill>
                  <a:srgbClr val="000000"/>
                </a:solidFill>
                <a:latin typeface="Roboto Condensed Bold"/>
              </a:rPr>
              <a:t>b. Giải quyết vấn đề: </a:t>
            </a:r>
          </a:p>
        </p:txBody>
      </p:sp>
      <p:sp>
        <p:nvSpPr>
          <p:cNvPr id="9" name="TextBox 9"/>
          <p:cNvSpPr txBox="1"/>
          <p:nvPr/>
        </p:nvSpPr>
        <p:spPr>
          <a:xfrm>
            <a:off x="826421" y="270862"/>
            <a:ext cx="11734800" cy="1078158"/>
          </a:xfrm>
          <a:prstGeom prst="rect">
            <a:avLst/>
          </a:prstGeom>
        </p:spPr>
        <p:txBody>
          <a:bodyPr lIns="0" tIns="0" rIns="0" bIns="0" rtlCol="0" anchor="t">
            <a:spAutoFit/>
          </a:bodyPr>
          <a:lstStyle/>
          <a:p>
            <a:pPr algn="just">
              <a:lnSpc>
                <a:spcPts val="8608"/>
              </a:lnSpc>
            </a:pPr>
            <a:r>
              <a:rPr lang="en-US" sz="6998">
                <a:solidFill>
                  <a:srgbClr val="5D4F44"/>
                </a:solidFill>
                <a:latin typeface="Fraunces Bold"/>
              </a:rPr>
              <a:t>3. KHÁM PHÁ VĂN BẢN</a:t>
            </a:r>
          </a:p>
        </p:txBody>
      </p:sp>
      <p:sp>
        <p:nvSpPr>
          <p:cNvPr id="10" name="TextBox 10"/>
          <p:cNvSpPr txBox="1"/>
          <p:nvPr/>
        </p:nvSpPr>
        <p:spPr>
          <a:xfrm>
            <a:off x="544781" y="2930775"/>
            <a:ext cx="12101499" cy="695324"/>
          </a:xfrm>
          <a:prstGeom prst="rect">
            <a:avLst/>
          </a:prstGeom>
        </p:spPr>
        <p:txBody>
          <a:bodyPr lIns="0" tIns="0" rIns="0" bIns="0" rtlCol="0" anchor="t">
            <a:spAutoFit/>
          </a:bodyPr>
          <a:lstStyle/>
          <a:p>
            <a:pPr marL="1079489" lvl="1" indent="-539745" algn="just">
              <a:lnSpc>
                <a:spcPts val="5399"/>
              </a:lnSpc>
              <a:buFont typeface="Arial"/>
              <a:buChar char="•"/>
            </a:pPr>
            <a:r>
              <a:rPr lang="en-US" sz="4999">
                <a:solidFill>
                  <a:srgbClr val="000000"/>
                </a:solidFill>
                <a:latin typeface="Roboto Condensed Bold"/>
              </a:rPr>
              <a:t>Thái  độ vủa tác giả: </a:t>
            </a:r>
            <a:r>
              <a:rPr lang="en-US" sz="4999">
                <a:solidFill>
                  <a:srgbClr val="000000"/>
                </a:solidFill>
                <a:latin typeface="Roboto Condensed"/>
              </a:rPr>
              <a:t>đồng tình</a:t>
            </a:r>
          </a:p>
        </p:txBody>
      </p:sp>
      <p:sp>
        <p:nvSpPr>
          <p:cNvPr id="11" name="TextBox 11"/>
          <p:cNvSpPr txBox="1"/>
          <p:nvPr/>
        </p:nvSpPr>
        <p:spPr>
          <a:xfrm>
            <a:off x="544781" y="3803234"/>
            <a:ext cx="14112222" cy="695324"/>
          </a:xfrm>
          <a:prstGeom prst="rect">
            <a:avLst/>
          </a:prstGeom>
        </p:spPr>
        <p:txBody>
          <a:bodyPr lIns="0" tIns="0" rIns="0" bIns="0" rtlCol="0" anchor="t">
            <a:spAutoFit/>
          </a:bodyPr>
          <a:lstStyle/>
          <a:p>
            <a:pPr marL="1079489" lvl="1" indent="-539745" algn="just">
              <a:lnSpc>
                <a:spcPts val="5399"/>
              </a:lnSpc>
              <a:buFont typeface="Arial"/>
              <a:buChar char="•"/>
            </a:pPr>
            <a:r>
              <a:rPr lang="en-US" sz="4999">
                <a:solidFill>
                  <a:srgbClr val="000000"/>
                </a:solidFill>
                <a:latin typeface="Roboto Condensed Bold"/>
              </a:rPr>
              <a:t>Lí lẽ: </a:t>
            </a:r>
            <a:r>
              <a:rPr lang="en-US" sz="4999">
                <a:solidFill>
                  <a:srgbClr val="000000"/>
                </a:solidFill>
                <a:latin typeface="Roboto Condensed"/>
              </a:rPr>
              <a:t>Những lợi ích của việc có vật nuôi trong nhà.</a:t>
            </a:r>
          </a:p>
        </p:txBody>
      </p:sp>
      <p:sp>
        <p:nvSpPr>
          <p:cNvPr id="12" name="TextBox 12"/>
          <p:cNvSpPr txBox="1"/>
          <p:nvPr/>
        </p:nvSpPr>
        <p:spPr>
          <a:xfrm>
            <a:off x="1028700" y="5038725"/>
            <a:ext cx="5654873" cy="3521075"/>
          </a:xfrm>
          <a:prstGeom prst="rect">
            <a:avLst/>
          </a:prstGeom>
        </p:spPr>
        <p:txBody>
          <a:bodyPr lIns="0" tIns="0" rIns="0" bIns="0" rtlCol="0" anchor="t">
            <a:spAutoFit/>
          </a:bodyPr>
          <a:lstStyle/>
          <a:p>
            <a:pPr algn="just">
              <a:lnSpc>
                <a:spcPts val="7000"/>
              </a:lnSpc>
            </a:pPr>
            <a:r>
              <a:rPr lang="en-US" sz="5000">
                <a:solidFill>
                  <a:srgbClr val="000000"/>
                </a:solidFill>
                <a:latin typeface="Roboto Condensed"/>
              </a:rPr>
              <a:t>- Phát triển ý thức.</a:t>
            </a:r>
          </a:p>
          <a:p>
            <a:pPr algn="just">
              <a:lnSpc>
                <a:spcPts val="7000"/>
              </a:lnSpc>
            </a:pPr>
            <a:r>
              <a:rPr lang="en-US" sz="5000">
                <a:solidFill>
                  <a:srgbClr val="000000"/>
                </a:solidFill>
                <a:latin typeface="Roboto Condensed"/>
              </a:rPr>
              <a:t>- Bồi dưỡng sự tự tin.</a:t>
            </a:r>
          </a:p>
          <a:p>
            <a:pPr algn="just">
              <a:lnSpc>
                <a:spcPts val="7000"/>
              </a:lnSpc>
            </a:pPr>
            <a:r>
              <a:rPr lang="en-US" sz="5000">
                <a:solidFill>
                  <a:srgbClr val="000000"/>
                </a:solidFill>
                <a:latin typeface="Roboto Condensed"/>
              </a:rPr>
              <a:t>- Vui chơi và luyện tập.</a:t>
            </a:r>
          </a:p>
          <a:p>
            <a:pPr algn="just">
              <a:lnSpc>
                <a:spcPts val="7000"/>
              </a:lnSpc>
            </a:pPr>
            <a:r>
              <a:rPr lang="en-US" sz="5000">
                <a:solidFill>
                  <a:srgbClr val="000000"/>
                </a:solidFill>
                <a:latin typeface="Roboto Condensed"/>
              </a:rPr>
              <a:t>- Bình tĩnh.</a:t>
            </a:r>
          </a:p>
        </p:txBody>
      </p:sp>
      <p:sp>
        <p:nvSpPr>
          <p:cNvPr id="13" name="TextBox 13"/>
          <p:cNvSpPr txBox="1"/>
          <p:nvPr/>
        </p:nvSpPr>
        <p:spPr>
          <a:xfrm>
            <a:off x="8051492" y="4994275"/>
            <a:ext cx="5749230" cy="5292725"/>
          </a:xfrm>
          <a:prstGeom prst="rect">
            <a:avLst/>
          </a:prstGeom>
        </p:spPr>
        <p:txBody>
          <a:bodyPr lIns="0" tIns="0" rIns="0" bIns="0" rtlCol="0" anchor="t">
            <a:spAutoFit/>
          </a:bodyPr>
          <a:lstStyle/>
          <a:p>
            <a:pPr algn="just">
              <a:lnSpc>
                <a:spcPts val="7000"/>
              </a:lnSpc>
            </a:pPr>
            <a:r>
              <a:rPr lang="en-US" sz="5000">
                <a:solidFill>
                  <a:srgbClr val="000000"/>
                </a:solidFill>
                <a:latin typeface="Roboto Condensed"/>
              </a:rPr>
              <a:t>- Giảm stress.</a:t>
            </a:r>
          </a:p>
          <a:p>
            <a:pPr algn="just">
              <a:lnSpc>
                <a:spcPts val="7000"/>
              </a:lnSpc>
            </a:pPr>
            <a:r>
              <a:rPr lang="en-US" sz="5000">
                <a:solidFill>
                  <a:srgbClr val="000000"/>
                </a:solidFill>
                <a:latin typeface="Roboto Condensed"/>
              </a:rPr>
              <a:t>- Cải thiện kĩ năng đọc.</a:t>
            </a:r>
          </a:p>
          <a:p>
            <a:pPr algn="just">
              <a:lnSpc>
                <a:spcPts val="7000"/>
              </a:lnSpc>
            </a:pPr>
            <a:r>
              <a:rPr lang="en-US" sz="5000">
                <a:solidFill>
                  <a:srgbClr val="000000"/>
                </a:solidFill>
                <a:latin typeface="Roboto Condensed"/>
              </a:rPr>
              <a:t>- Tìm hiểu về hậu quả.</a:t>
            </a:r>
          </a:p>
          <a:p>
            <a:pPr algn="just">
              <a:lnSpc>
                <a:spcPts val="7000"/>
              </a:lnSpc>
            </a:pPr>
            <a:r>
              <a:rPr lang="en-US" sz="5000">
                <a:solidFill>
                  <a:srgbClr val="000000"/>
                </a:solidFill>
                <a:latin typeface="Roboto Condensed"/>
              </a:rPr>
              <a:t>- Học cách cam kết.</a:t>
            </a:r>
          </a:p>
          <a:p>
            <a:pPr algn="just">
              <a:lnSpc>
                <a:spcPts val="7000"/>
              </a:lnSpc>
            </a:pPr>
            <a:r>
              <a:rPr lang="en-US" sz="5000">
                <a:solidFill>
                  <a:srgbClr val="000000"/>
                </a:solidFill>
                <a:latin typeface="Roboto Condensed"/>
              </a:rPr>
              <a:t>- Kỉ luật.</a:t>
            </a:r>
          </a:p>
          <a:p>
            <a:pPr algn="just">
              <a:lnSpc>
                <a:spcPts val="7000"/>
              </a:lnSpc>
            </a:pPr>
            <a:endParaRPr lang="en-US" sz="5000">
              <a:solidFill>
                <a:srgbClr val="000000"/>
              </a:solidFill>
              <a:latin typeface="Roboto Condense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wipe(up)">
                                      <p:cBhvr>
                                        <p:cTn id="21" dur="500"/>
                                        <p:tgtEl>
                                          <p:spTgt spid="12">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2">
                                            <p:txEl>
                                              <p:pRg st="1" end="1"/>
                                            </p:txEl>
                                          </p:spTgt>
                                        </p:tgtEl>
                                        <p:attrNameLst>
                                          <p:attrName>style.visibility</p:attrName>
                                        </p:attrNameLst>
                                      </p:cBhvr>
                                      <p:to>
                                        <p:strVal val="visible"/>
                                      </p:to>
                                    </p:set>
                                    <p:animEffect transition="in" filter="wipe(up)">
                                      <p:cBhvr>
                                        <p:cTn id="26" dur="500"/>
                                        <p:tgtEl>
                                          <p:spTgt spid="12">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2">
                                            <p:txEl>
                                              <p:pRg st="2" end="2"/>
                                            </p:txEl>
                                          </p:spTgt>
                                        </p:tgtEl>
                                        <p:attrNameLst>
                                          <p:attrName>style.visibility</p:attrName>
                                        </p:attrNameLst>
                                      </p:cBhvr>
                                      <p:to>
                                        <p:strVal val="visible"/>
                                      </p:to>
                                    </p:set>
                                    <p:animEffect transition="in" filter="wipe(up)">
                                      <p:cBhvr>
                                        <p:cTn id="31" dur="500"/>
                                        <p:tgtEl>
                                          <p:spTgt spid="12">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2">
                                            <p:txEl>
                                              <p:pRg st="3" end="3"/>
                                            </p:txEl>
                                          </p:spTgt>
                                        </p:tgtEl>
                                        <p:attrNameLst>
                                          <p:attrName>style.visibility</p:attrName>
                                        </p:attrNameLst>
                                      </p:cBhvr>
                                      <p:to>
                                        <p:strVal val="visible"/>
                                      </p:to>
                                    </p:set>
                                    <p:animEffect transition="in" filter="wipe(up)">
                                      <p:cBhvr>
                                        <p:cTn id="36" dur="500"/>
                                        <p:tgtEl>
                                          <p:spTgt spid="12">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13">
                                            <p:txEl>
                                              <p:pRg st="0" end="0"/>
                                            </p:txEl>
                                          </p:spTgt>
                                        </p:tgtEl>
                                        <p:attrNameLst>
                                          <p:attrName>style.visibility</p:attrName>
                                        </p:attrNameLst>
                                      </p:cBhvr>
                                      <p:to>
                                        <p:strVal val="visible"/>
                                      </p:to>
                                    </p:set>
                                    <p:animEffect transition="in" filter="wipe(up)">
                                      <p:cBhvr>
                                        <p:cTn id="41" dur="500"/>
                                        <p:tgtEl>
                                          <p:spTgt spid="13">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13">
                                            <p:txEl>
                                              <p:pRg st="1" end="1"/>
                                            </p:txEl>
                                          </p:spTgt>
                                        </p:tgtEl>
                                        <p:attrNameLst>
                                          <p:attrName>style.visibility</p:attrName>
                                        </p:attrNameLst>
                                      </p:cBhvr>
                                      <p:to>
                                        <p:strVal val="visible"/>
                                      </p:to>
                                    </p:set>
                                    <p:animEffect transition="in" filter="wipe(up)">
                                      <p:cBhvr>
                                        <p:cTn id="46" dur="500"/>
                                        <p:tgtEl>
                                          <p:spTgt spid="13">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13">
                                            <p:txEl>
                                              <p:pRg st="2" end="2"/>
                                            </p:txEl>
                                          </p:spTgt>
                                        </p:tgtEl>
                                        <p:attrNameLst>
                                          <p:attrName>style.visibility</p:attrName>
                                        </p:attrNameLst>
                                      </p:cBhvr>
                                      <p:to>
                                        <p:strVal val="visible"/>
                                      </p:to>
                                    </p:set>
                                    <p:animEffect transition="in" filter="wipe(up)">
                                      <p:cBhvr>
                                        <p:cTn id="51" dur="500"/>
                                        <p:tgtEl>
                                          <p:spTgt spid="13">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13">
                                            <p:txEl>
                                              <p:pRg st="3" end="3"/>
                                            </p:txEl>
                                          </p:spTgt>
                                        </p:tgtEl>
                                        <p:attrNameLst>
                                          <p:attrName>style.visibility</p:attrName>
                                        </p:attrNameLst>
                                      </p:cBhvr>
                                      <p:to>
                                        <p:strVal val="visible"/>
                                      </p:to>
                                    </p:set>
                                    <p:animEffect transition="in" filter="wipe(up)">
                                      <p:cBhvr>
                                        <p:cTn id="56" dur="500"/>
                                        <p:tgtEl>
                                          <p:spTgt spid="13">
                                            <p:txEl>
                                              <p:pRg st="3" end="3"/>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grpId="0" nodeType="clickEffect">
                                  <p:stCondLst>
                                    <p:cond delay="0"/>
                                  </p:stCondLst>
                                  <p:childTnLst>
                                    <p:set>
                                      <p:cBhvr>
                                        <p:cTn id="60" dur="1" fill="hold">
                                          <p:stCondLst>
                                            <p:cond delay="0"/>
                                          </p:stCondLst>
                                        </p:cTn>
                                        <p:tgtEl>
                                          <p:spTgt spid="13">
                                            <p:txEl>
                                              <p:pRg st="4" end="4"/>
                                            </p:txEl>
                                          </p:spTgt>
                                        </p:tgtEl>
                                        <p:attrNameLst>
                                          <p:attrName>style.visibility</p:attrName>
                                        </p:attrNameLst>
                                      </p:cBhvr>
                                      <p:to>
                                        <p:strVal val="visible"/>
                                      </p:to>
                                    </p:set>
                                    <p:animEffect transition="in" filter="wipe(up)">
                                      <p:cBhvr>
                                        <p:cTn id="61"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build="p"/>
      <p:bldP spid="1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6F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5"/>
          <a:stretch>
            <a:fillRect/>
          </a:stretch>
        </p:blipFill>
        <p:spPr>
          <a:xfrm rot="-1076008">
            <a:off x="-416769" y="-3928407"/>
            <a:ext cx="10125455" cy="9505271"/>
          </a:xfrm>
          <a:prstGeom prst="rect">
            <a:avLst/>
          </a:prstGeom>
        </p:spPr>
      </p:pic>
      <p:pic>
        <p:nvPicPr>
          <p:cNvPr id="3" name="Picture 3"/>
          <p:cNvPicPr>
            <a:picLocks noChangeAspect="1"/>
          </p:cNvPicPr>
          <p:nvPr/>
        </p:nvPicPr>
        <p:blipFill>
          <a:blip r:embed="rId3"/>
          <a:srcRect/>
          <a:stretch>
            <a:fillRect/>
          </a:stretch>
        </p:blipFill>
        <p:spPr>
          <a:xfrm>
            <a:off x="544781" y="-5256375"/>
            <a:ext cx="15743104" cy="15372802"/>
          </a:xfrm>
          <a:prstGeom prst="rect">
            <a:avLst/>
          </a:prstGeom>
        </p:spPr>
      </p:pic>
      <p:pic>
        <p:nvPicPr>
          <p:cNvPr id="4" name="Picture 4"/>
          <p:cNvPicPr>
            <a:picLocks noChangeAspect="1"/>
          </p:cNvPicPr>
          <p:nvPr/>
        </p:nvPicPr>
        <p:blipFill>
          <a:blip r:embed="rId4"/>
          <a:srcRect b="53"/>
          <a:stretch>
            <a:fillRect/>
          </a:stretch>
        </p:blipFill>
        <p:spPr>
          <a:xfrm>
            <a:off x="13456698" y="3249863"/>
            <a:ext cx="10406365" cy="8419695"/>
          </a:xfrm>
          <a:prstGeom prst="rect">
            <a:avLst/>
          </a:prstGeom>
        </p:spPr>
      </p:pic>
      <p:pic>
        <p:nvPicPr>
          <p:cNvPr id="5" name="Picture 5"/>
          <p:cNvPicPr>
            <a:picLocks noChangeAspect="1"/>
          </p:cNvPicPr>
          <p:nvPr/>
        </p:nvPicPr>
        <p:blipFill>
          <a:blip r:embed="rId5"/>
          <a:srcRect r="14"/>
          <a:stretch>
            <a:fillRect/>
          </a:stretch>
        </p:blipFill>
        <p:spPr>
          <a:xfrm>
            <a:off x="-4459538" y="4618543"/>
            <a:ext cx="7149197" cy="7740272"/>
          </a:xfrm>
          <a:prstGeom prst="rect">
            <a:avLst/>
          </a:prstGeom>
        </p:spPr>
      </p:pic>
      <p:pic>
        <p:nvPicPr>
          <p:cNvPr id="6" name="Picture 6"/>
          <p:cNvPicPr>
            <a:picLocks noChangeAspect="1"/>
          </p:cNvPicPr>
          <p:nvPr/>
        </p:nvPicPr>
        <p:blipFill>
          <a:blip r:embed="rId6"/>
          <a:srcRect b="129"/>
          <a:stretch>
            <a:fillRect/>
          </a:stretch>
        </p:blipFill>
        <p:spPr>
          <a:xfrm rot="-1561365">
            <a:off x="1532689" y="272655"/>
            <a:ext cx="1695113" cy="1956841"/>
          </a:xfrm>
          <a:prstGeom prst="rect">
            <a:avLst/>
          </a:prstGeom>
        </p:spPr>
      </p:pic>
      <p:pic>
        <p:nvPicPr>
          <p:cNvPr id="7" name="Picture 7"/>
          <p:cNvPicPr>
            <a:picLocks noChangeAspect="1"/>
          </p:cNvPicPr>
          <p:nvPr/>
        </p:nvPicPr>
        <p:blipFill>
          <a:blip r:embed="rId7"/>
          <a:srcRect b="129"/>
          <a:stretch>
            <a:fillRect/>
          </a:stretch>
        </p:blipFill>
        <p:spPr>
          <a:xfrm rot="-1561365">
            <a:off x="14698613" y="-1654262"/>
            <a:ext cx="6131582" cy="7078305"/>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09159" y="7822786"/>
            <a:ext cx="2353241" cy="950121"/>
          </a:xfrm>
          <a:prstGeom prst="rect">
            <a:avLst/>
          </a:prstGeom>
        </p:spPr>
      </p:pic>
      <p:sp>
        <p:nvSpPr>
          <p:cNvPr id="9" name="TextBox 9"/>
          <p:cNvSpPr txBox="1"/>
          <p:nvPr/>
        </p:nvSpPr>
        <p:spPr>
          <a:xfrm>
            <a:off x="1028700" y="1765678"/>
            <a:ext cx="5867400" cy="736472"/>
          </a:xfrm>
          <a:prstGeom prst="rect">
            <a:avLst/>
          </a:prstGeom>
        </p:spPr>
        <p:txBody>
          <a:bodyPr lIns="0" tIns="0" rIns="0" bIns="0" rtlCol="0" anchor="t">
            <a:spAutoFit/>
          </a:bodyPr>
          <a:lstStyle/>
          <a:p>
            <a:pPr algn="just">
              <a:lnSpc>
                <a:spcPts val="5615"/>
              </a:lnSpc>
            </a:pPr>
            <a:r>
              <a:rPr lang="en-US" sz="5199">
                <a:solidFill>
                  <a:srgbClr val="000000"/>
                </a:solidFill>
                <a:latin typeface="Roboto Condensed Bold"/>
              </a:rPr>
              <a:t>b. Giải quyết vấn đề: </a:t>
            </a:r>
          </a:p>
        </p:txBody>
      </p:sp>
      <p:sp>
        <p:nvSpPr>
          <p:cNvPr id="10" name="TextBox 10"/>
          <p:cNvSpPr txBox="1"/>
          <p:nvPr/>
        </p:nvSpPr>
        <p:spPr>
          <a:xfrm>
            <a:off x="826421" y="270862"/>
            <a:ext cx="11734800" cy="1078158"/>
          </a:xfrm>
          <a:prstGeom prst="rect">
            <a:avLst/>
          </a:prstGeom>
        </p:spPr>
        <p:txBody>
          <a:bodyPr lIns="0" tIns="0" rIns="0" bIns="0" rtlCol="0" anchor="t">
            <a:spAutoFit/>
          </a:bodyPr>
          <a:lstStyle/>
          <a:p>
            <a:pPr algn="just">
              <a:lnSpc>
                <a:spcPts val="8608"/>
              </a:lnSpc>
            </a:pPr>
            <a:r>
              <a:rPr lang="en-US" sz="6998">
                <a:solidFill>
                  <a:srgbClr val="5D4F44"/>
                </a:solidFill>
                <a:latin typeface="Fraunces Bold"/>
              </a:rPr>
              <a:t>3. KHÁM PHÁ VĂN BẢN</a:t>
            </a:r>
          </a:p>
        </p:txBody>
      </p:sp>
      <p:sp>
        <p:nvSpPr>
          <p:cNvPr id="11" name="TextBox 11"/>
          <p:cNvSpPr txBox="1"/>
          <p:nvPr/>
        </p:nvSpPr>
        <p:spPr>
          <a:xfrm>
            <a:off x="459722" y="3241260"/>
            <a:ext cx="12101499" cy="695324"/>
          </a:xfrm>
          <a:prstGeom prst="rect">
            <a:avLst/>
          </a:prstGeom>
        </p:spPr>
        <p:txBody>
          <a:bodyPr lIns="0" tIns="0" rIns="0" bIns="0" rtlCol="0" anchor="t">
            <a:spAutoFit/>
          </a:bodyPr>
          <a:lstStyle/>
          <a:p>
            <a:pPr marL="1079489" lvl="1" indent="-539745" algn="just">
              <a:lnSpc>
                <a:spcPts val="5399"/>
              </a:lnSpc>
              <a:buFont typeface="Arial"/>
              <a:buChar char="•"/>
            </a:pPr>
            <a:r>
              <a:rPr lang="en-US" sz="4999">
                <a:solidFill>
                  <a:srgbClr val="000000"/>
                </a:solidFill>
                <a:latin typeface="Roboto Condensed Bold"/>
              </a:rPr>
              <a:t>Bằng chứng:</a:t>
            </a:r>
          </a:p>
        </p:txBody>
      </p:sp>
      <p:sp>
        <p:nvSpPr>
          <p:cNvPr id="12" name="TextBox 12"/>
          <p:cNvSpPr txBox="1"/>
          <p:nvPr/>
        </p:nvSpPr>
        <p:spPr>
          <a:xfrm>
            <a:off x="1039422" y="4212809"/>
            <a:ext cx="13439676" cy="771526"/>
          </a:xfrm>
          <a:prstGeom prst="rect">
            <a:avLst/>
          </a:prstGeom>
        </p:spPr>
        <p:txBody>
          <a:bodyPr lIns="0" tIns="0" rIns="0" bIns="0" rtlCol="0" anchor="t">
            <a:spAutoFit/>
          </a:bodyPr>
          <a:lstStyle/>
          <a:p>
            <a:pPr algn="just">
              <a:lnSpc>
                <a:spcPts val="6299"/>
              </a:lnSpc>
            </a:pPr>
            <a:r>
              <a:rPr lang="en-US" sz="4499">
                <a:solidFill>
                  <a:srgbClr val="000000"/>
                </a:solidFill>
                <a:latin typeface="Roboto Condensed Italics"/>
              </a:rPr>
              <a:t>Ví dụ: Nếu cá không được cho ăn, cá sẽ chết,... mùi khó chịu.</a:t>
            </a:r>
          </a:p>
        </p:txBody>
      </p:sp>
      <p:sp>
        <p:nvSpPr>
          <p:cNvPr id="13" name="TextBox 13"/>
          <p:cNvSpPr txBox="1"/>
          <p:nvPr/>
        </p:nvSpPr>
        <p:spPr>
          <a:xfrm>
            <a:off x="1028700" y="5574885"/>
            <a:ext cx="13450398" cy="1562101"/>
          </a:xfrm>
          <a:prstGeom prst="rect">
            <a:avLst/>
          </a:prstGeom>
        </p:spPr>
        <p:txBody>
          <a:bodyPr lIns="0" tIns="0" rIns="0" bIns="0" rtlCol="0" anchor="t">
            <a:spAutoFit/>
          </a:bodyPr>
          <a:lstStyle/>
          <a:p>
            <a:pPr algn="just">
              <a:lnSpc>
                <a:spcPts val="6299"/>
              </a:lnSpc>
            </a:pPr>
            <a:r>
              <a:rPr lang="en-US" sz="4499">
                <a:solidFill>
                  <a:srgbClr val="000000"/>
                </a:solidFill>
                <a:latin typeface="Roboto Condensed Italics"/>
              </a:rPr>
              <a:t>Những nghiên cứu khoa học cũng đã cho thấy nuôi chó sẽ giúp trẻ học tập và rèn luyện tính kỉ luật.</a:t>
            </a:r>
          </a:p>
        </p:txBody>
      </p:sp>
      <p:sp>
        <p:nvSpPr>
          <p:cNvPr id="14" name="TextBox 14"/>
          <p:cNvSpPr txBox="1"/>
          <p:nvPr/>
        </p:nvSpPr>
        <p:spPr>
          <a:xfrm>
            <a:off x="4350982" y="7793974"/>
            <a:ext cx="9105716" cy="896620"/>
          </a:xfrm>
          <a:prstGeom prst="rect">
            <a:avLst/>
          </a:prstGeom>
        </p:spPr>
        <p:txBody>
          <a:bodyPr lIns="0" tIns="0" rIns="0" bIns="0" rtlCol="0" anchor="t">
            <a:spAutoFit/>
          </a:bodyPr>
          <a:lstStyle/>
          <a:p>
            <a:pPr algn="ctr">
              <a:lnSpc>
                <a:spcPts val="7279"/>
              </a:lnSpc>
            </a:pPr>
            <a:r>
              <a:rPr lang="en-US" sz="5199">
                <a:solidFill>
                  <a:srgbClr val="000000"/>
                </a:solidFill>
                <a:latin typeface="Roboto Condensed Bold"/>
              </a:rPr>
              <a:t>Bằng chứng chân thực, cụ thể.</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6F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129"/>
          <a:stretch>
            <a:fillRect/>
          </a:stretch>
        </p:blipFill>
        <p:spPr>
          <a:xfrm rot="-2866280">
            <a:off x="7912373" y="7739652"/>
            <a:ext cx="3018046" cy="3484035"/>
          </a:xfrm>
          <a:prstGeom prst="rect">
            <a:avLst/>
          </a:prstGeom>
        </p:spPr>
      </p:pic>
      <p:pic>
        <p:nvPicPr>
          <p:cNvPr id="3" name="Picture 3"/>
          <p:cNvPicPr>
            <a:picLocks noChangeAspect="1"/>
          </p:cNvPicPr>
          <p:nvPr/>
        </p:nvPicPr>
        <p:blipFill>
          <a:blip r:embed="rId3"/>
          <a:srcRect r="37"/>
          <a:stretch>
            <a:fillRect/>
          </a:stretch>
        </p:blipFill>
        <p:spPr>
          <a:xfrm rot="-1678015">
            <a:off x="21204" y="3785815"/>
            <a:ext cx="1928812" cy="4114800"/>
          </a:xfrm>
          <a:prstGeom prst="rect">
            <a:avLst/>
          </a:prstGeom>
        </p:spPr>
      </p:pic>
      <p:pic>
        <p:nvPicPr>
          <p:cNvPr id="4" name="Picture 4"/>
          <p:cNvPicPr>
            <a:picLocks noChangeAspect="1"/>
          </p:cNvPicPr>
          <p:nvPr/>
        </p:nvPicPr>
        <p:blipFill>
          <a:blip r:embed="rId4"/>
          <a:srcRect b="5"/>
          <a:stretch>
            <a:fillRect/>
          </a:stretch>
        </p:blipFill>
        <p:spPr>
          <a:xfrm rot="-1076008">
            <a:off x="12427150" y="-2943945"/>
            <a:ext cx="10125455" cy="9505271"/>
          </a:xfrm>
          <a:prstGeom prst="rect">
            <a:avLst/>
          </a:prstGeom>
        </p:spPr>
      </p:pic>
      <p:pic>
        <p:nvPicPr>
          <p:cNvPr id="5" name="Picture 5"/>
          <p:cNvPicPr>
            <a:picLocks noChangeAspect="1"/>
          </p:cNvPicPr>
          <p:nvPr/>
        </p:nvPicPr>
        <p:blipFill>
          <a:blip r:embed="rId5"/>
          <a:srcRect r="37"/>
          <a:stretch>
            <a:fillRect/>
          </a:stretch>
        </p:blipFill>
        <p:spPr>
          <a:xfrm rot="-3121932">
            <a:off x="16355157" y="5683092"/>
            <a:ext cx="1654089" cy="3528723"/>
          </a:xfrm>
          <a:prstGeom prst="rect">
            <a:avLst/>
          </a:prstGeom>
        </p:spPr>
      </p:pic>
      <p:sp>
        <p:nvSpPr>
          <p:cNvPr id="6" name="TextBox 6"/>
          <p:cNvSpPr txBox="1"/>
          <p:nvPr/>
        </p:nvSpPr>
        <p:spPr>
          <a:xfrm>
            <a:off x="1373938" y="1234905"/>
            <a:ext cx="12028976" cy="1087730"/>
          </a:xfrm>
          <a:prstGeom prst="rect">
            <a:avLst/>
          </a:prstGeom>
        </p:spPr>
        <p:txBody>
          <a:bodyPr lIns="0" tIns="0" rIns="0" bIns="0" rtlCol="0" anchor="t">
            <a:spAutoFit/>
          </a:bodyPr>
          <a:lstStyle/>
          <a:p>
            <a:pPr algn="just">
              <a:lnSpc>
                <a:spcPts val="8608"/>
              </a:lnSpc>
            </a:pPr>
            <a:r>
              <a:rPr lang="en-US" sz="6998">
                <a:solidFill>
                  <a:srgbClr val="5D4F44"/>
                </a:solidFill>
                <a:latin typeface="Fraunces Bold"/>
              </a:rPr>
              <a:t>3. KHÁM PHÁ VĂN BẢN</a:t>
            </a:r>
          </a:p>
        </p:txBody>
      </p:sp>
      <p:sp>
        <p:nvSpPr>
          <p:cNvPr id="7" name="TextBox 7"/>
          <p:cNvSpPr txBox="1"/>
          <p:nvPr/>
        </p:nvSpPr>
        <p:spPr>
          <a:xfrm>
            <a:off x="1428935" y="2808435"/>
            <a:ext cx="5976938" cy="723900"/>
          </a:xfrm>
          <a:prstGeom prst="rect">
            <a:avLst/>
          </a:prstGeom>
        </p:spPr>
        <p:txBody>
          <a:bodyPr lIns="0" tIns="0" rIns="0" bIns="0" rtlCol="0" anchor="t">
            <a:spAutoFit/>
          </a:bodyPr>
          <a:lstStyle/>
          <a:p>
            <a:pPr algn="ctr">
              <a:lnSpc>
                <a:spcPts val="5400"/>
              </a:lnSpc>
            </a:pPr>
            <a:r>
              <a:rPr lang="en-US" sz="4500" spc="44">
                <a:solidFill>
                  <a:srgbClr val="9B4922"/>
                </a:solidFill>
                <a:latin typeface="Roboto Condensed Bold"/>
              </a:rPr>
              <a:t>c. Tìm hiểu đề tài, chủ đề</a:t>
            </a:r>
          </a:p>
        </p:txBody>
      </p:sp>
      <p:grpSp>
        <p:nvGrpSpPr>
          <p:cNvPr id="8" name="Group 8"/>
          <p:cNvGrpSpPr/>
          <p:nvPr/>
        </p:nvGrpSpPr>
        <p:grpSpPr>
          <a:xfrm rot="-323623">
            <a:off x="478836" y="4061855"/>
            <a:ext cx="3561424" cy="3668175"/>
            <a:chOff x="0" y="0"/>
            <a:chExt cx="4748565" cy="4890900"/>
          </a:xfrm>
        </p:grpSpPr>
        <p:sp>
          <p:nvSpPr>
            <p:cNvPr id="9" name="Freeform 9"/>
            <p:cNvSpPr/>
            <p:nvPr/>
          </p:nvSpPr>
          <p:spPr>
            <a:xfrm>
              <a:off x="0" y="0"/>
              <a:ext cx="4748530" cy="4890897"/>
            </a:xfrm>
            <a:custGeom>
              <a:avLst/>
              <a:gdLst/>
              <a:ahLst/>
              <a:cxnLst/>
              <a:rect l="l" t="t" r="r" b="b"/>
              <a:pathLst>
                <a:path w="4748530" h="4890897">
                  <a:moveTo>
                    <a:pt x="0" y="2445512"/>
                  </a:moveTo>
                  <a:cubicBezTo>
                    <a:pt x="0" y="1094867"/>
                    <a:pt x="1062990" y="0"/>
                    <a:pt x="2374265" y="0"/>
                  </a:cubicBezTo>
                  <a:cubicBezTo>
                    <a:pt x="3685540" y="0"/>
                    <a:pt x="4748530" y="1094867"/>
                    <a:pt x="4748530" y="2445512"/>
                  </a:cubicBezTo>
                  <a:cubicBezTo>
                    <a:pt x="4748530" y="3796157"/>
                    <a:pt x="3685540" y="4890897"/>
                    <a:pt x="2374265" y="4890897"/>
                  </a:cubicBezTo>
                  <a:cubicBezTo>
                    <a:pt x="1062990" y="4890897"/>
                    <a:pt x="0" y="3796030"/>
                    <a:pt x="0" y="2445512"/>
                  </a:cubicBezTo>
                  <a:close/>
                </a:path>
              </a:pathLst>
            </a:custGeom>
            <a:solidFill>
              <a:srgbClr val="DBD0B3"/>
            </a:solidFill>
          </p:spPr>
        </p:sp>
      </p:grpSp>
      <p:sp>
        <p:nvSpPr>
          <p:cNvPr id="10" name="TextBox 10"/>
          <p:cNvSpPr txBox="1"/>
          <p:nvPr/>
        </p:nvSpPr>
        <p:spPr>
          <a:xfrm rot="-254552">
            <a:off x="835582" y="5170144"/>
            <a:ext cx="2597787" cy="681085"/>
          </a:xfrm>
          <a:prstGeom prst="rect">
            <a:avLst/>
          </a:prstGeom>
        </p:spPr>
        <p:txBody>
          <a:bodyPr lIns="0" tIns="0" rIns="0" bIns="0" rtlCol="0" anchor="t">
            <a:spAutoFit/>
          </a:bodyPr>
          <a:lstStyle/>
          <a:p>
            <a:pPr algn="ctr">
              <a:lnSpc>
                <a:spcPts val="4181"/>
              </a:lnSpc>
            </a:pPr>
            <a:r>
              <a:rPr lang="en-US" sz="3399">
                <a:solidFill>
                  <a:srgbClr val="233D6B"/>
                </a:solidFill>
                <a:latin typeface="Roboto Condensed Bold"/>
              </a:rPr>
              <a:t>Đề tài</a:t>
            </a:r>
          </a:p>
        </p:txBody>
      </p:sp>
      <p:sp>
        <p:nvSpPr>
          <p:cNvPr id="11" name="TextBox 11"/>
          <p:cNvSpPr txBox="1"/>
          <p:nvPr/>
        </p:nvSpPr>
        <p:spPr>
          <a:xfrm rot="-254552">
            <a:off x="679749" y="5782918"/>
            <a:ext cx="3095894" cy="815436"/>
          </a:xfrm>
          <a:prstGeom prst="rect">
            <a:avLst/>
          </a:prstGeom>
        </p:spPr>
        <p:txBody>
          <a:bodyPr lIns="0" tIns="0" rIns="0" bIns="0" rtlCol="0" anchor="t">
            <a:spAutoFit/>
          </a:bodyPr>
          <a:lstStyle/>
          <a:p>
            <a:pPr algn="ctr">
              <a:lnSpc>
                <a:spcPts val="4828"/>
              </a:lnSpc>
            </a:pPr>
            <a:r>
              <a:rPr lang="en-US" sz="3400">
                <a:solidFill>
                  <a:srgbClr val="233D6B"/>
                </a:solidFill>
                <a:latin typeface="Roboto Condensed"/>
              </a:rPr>
              <a:t>Tình bạn </a:t>
            </a:r>
          </a:p>
        </p:txBody>
      </p:sp>
      <p:grpSp>
        <p:nvGrpSpPr>
          <p:cNvPr id="12" name="Group 12"/>
          <p:cNvGrpSpPr/>
          <p:nvPr/>
        </p:nvGrpSpPr>
        <p:grpSpPr>
          <a:xfrm rot="169732">
            <a:off x="4167934" y="4397327"/>
            <a:ext cx="4793984" cy="5132699"/>
            <a:chOff x="0" y="0"/>
            <a:chExt cx="6391979" cy="6843598"/>
          </a:xfrm>
        </p:grpSpPr>
        <p:sp>
          <p:nvSpPr>
            <p:cNvPr id="13" name="Freeform 13"/>
            <p:cNvSpPr/>
            <p:nvPr/>
          </p:nvSpPr>
          <p:spPr>
            <a:xfrm>
              <a:off x="0" y="0"/>
              <a:ext cx="6392037" cy="6843649"/>
            </a:xfrm>
            <a:custGeom>
              <a:avLst/>
              <a:gdLst/>
              <a:ahLst/>
              <a:cxnLst/>
              <a:rect l="l" t="t" r="r" b="b"/>
              <a:pathLst>
                <a:path w="6392037" h="6843649">
                  <a:moveTo>
                    <a:pt x="0" y="3421761"/>
                  </a:moveTo>
                  <a:cubicBezTo>
                    <a:pt x="0" y="1532001"/>
                    <a:pt x="1430909" y="0"/>
                    <a:pt x="3195955" y="0"/>
                  </a:cubicBezTo>
                  <a:cubicBezTo>
                    <a:pt x="4961001" y="0"/>
                    <a:pt x="6392037" y="1532001"/>
                    <a:pt x="6392037" y="3421761"/>
                  </a:cubicBezTo>
                  <a:cubicBezTo>
                    <a:pt x="6392037" y="5311521"/>
                    <a:pt x="4961128" y="6843649"/>
                    <a:pt x="3195955" y="6843649"/>
                  </a:cubicBezTo>
                  <a:cubicBezTo>
                    <a:pt x="1430782" y="6843649"/>
                    <a:pt x="0" y="5311648"/>
                    <a:pt x="0" y="3421761"/>
                  </a:cubicBezTo>
                  <a:close/>
                </a:path>
              </a:pathLst>
            </a:custGeom>
            <a:solidFill>
              <a:srgbClr val="DBD0B3"/>
            </a:solidFill>
          </p:spPr>
        </p:sp>
      </p:grpSp>
      <p:sp>
        <p:nvSpPr>
          <p:cNvPr id="14" name="TextBox 14"/>
          <p:cNvSpPr txBox="1"/>
          <p:nvPr/>
        </p:nvSpPr>
        <p:spPr>
          <a:xfrm rot="238802">
            <a:off x="4938599" y="5023854"/>
            <a:ext cx="3402211" cy="544259"/>
          </a:xfrm>
          <a:prstGeom prst="rect">
            <a:avLst/>
          </a:prstGeom>
        </p:spPr>
        <p:txBody>
          <a:bodyPr lIns="0" tIns="0" rIns="0" bIns="0" rtlCol="0" anchor="t">
            <a:spAutoFit/>
          </a:bodyPr>
          <a:lstStyle/>
          <a:p>
            <a:pPr algn="ctr">
              <a:lnSpc>
                <a:spcPts val="4181"/>
              </a:lnSpc>
            </a:pPr>
            <a:r>
              <a:rPr lang="en-US" sz="3399">
                <a:solidFill>
                  <a:srgbClr val="233D6B"/>
                </a:solidFill>
                <a:latin typeface="Roboto Condensed Bold"/>
              </a:rPr>
              <a:t>Chủ đề</a:t>
            </a:r>
          </a:p>
        </p:txBody>
      </p:sp>
      <p:sp>
        <p:nvSpPr>
          <p:cNvPr id="15" name="TextBox 15"/>
          <p:cNvSpPr txBox="1"/>
          <p:nvPr/>
        </p:nvSpPr>
        <p:spPr>
          <a:xfrm rot="238802">
            <a:off x="4670203" y="5694966"/>
            <a:ext cx="3898438" cy="2993898"/>
          </a:xfrm>
          <a:prstGeom prst="rect">
            <a:avLst/>
          </a:prstGeom>
        </p:spPr>
        <p:txBody>
          <a:bodyPr lIns="0" tIns="0" rIns="0" bIns="0" rtlCol="0" anchor="t">
            <a:spAutoFit/>
          </a:bodyPr>
          <a:lstStyle/>
          <a:p>
            <a:pPr algn="ctr">
              <a:lnSpc>
                <a:spcPts val="4686"/>
              </a:lnSpc>
            </a:pPr>
            <a:r>
              <a:rPr lang="en-US" sz="3300">
                <a:solidFill>
                  <a:srgbClr val="233D6B"/>
                </a:solidFill>
                <a:latin typeface="Roboto Condensed"/>
              </a:rPr>
              <a:t>Ca ngợi tình bạn trong sáng, hồn nhiên của những chú chó. Tình bạn khiến cuộc sống trở nên ý nghĩa hơn</a:t>
            </a:r>
          </a:p>
        </p:txBody>
      </p:sp>
      <p:sp>
        <p:nvSpPr>
          <p:cNvPr id="16" name="TextBox 16"/>
          <p:cNvSpPr txBox="1"/>
          <p:nvPr/>
        </p:nvSpPr>
        <p:spPr>
          <a:xfrm>
            <a:off x="9546529" y="2705870"/>
            <a:ext cx="6705397" cy="1460500"/>
          </a:xfrm>
          <a:prstGeom prst="rect">
            <a:avLst/>
          </a:prstGeom>
        </p:spPr>
        <p:txBody>
          <a:bodyPr lIns="0" tIns="0" rIns="0" bIns="0" rtlCol="0" anchor="t">
            <a:spAutoFit/>
          </a:bodyPr>
          <a:lstStyle/>
          <a:p>
            <a:pPr algn="l">
              <a:lnSpc>
                <a:spcPts val="5598"/>
              </a:lnSpc>
            </a:pPr>
            <a:r>
              <a:rPr lang="en-US" sz="3999">
                <a:solidFill>
                  <a:srgbClr val="9B4922"/>
                </a:solidFill>
                <a:latin typeface="Roboto Condensed Bold"/>
              </a:rPr>
              <a:t>d. Chia sẻ bài học về cách nghĩ và ứng xử của cá nhân</a:t>
            </a:r>
          </a:p>
        </p:txBody>
      </p:sp>
      <p:sp>
        <p:nvSpPr>
          <p:cNvPr id="17" name="TextBox 17"/>
          <p:cNvSpPr txBox="1"/>
          <p:nvPr/>
        </p:nvSpPr>
        <p:spPr>
          <a:xfrm>
            <a:off x="9328329" y="4514622"/>
            <a:ext cx="8161549" cy="4619854"/>
          </a:xfrm>
          <a:prstGeom prst="rect">
            <a:avLst/>
          </a:prstGeom>
        </p:spPr>
        <p:txBody>
          <a:bodyPr wrap="square" lIns="0" tIns="0" rIns="0" bIns="0" rtlCol="0" anchor="t">
            <a:spAutoFit/>
          </a:bodyPr>
          <a:lstStyle/>
          <a:p>
            <a:pPr marL="798829" lvl="1" indent="-399415" algn="just">
              <a:lnSpc>
                <a:spcPts val="5180"/>
              </a:lnSpc>
              <a:buFont typeface="Arial"/>
              <a:buChar char="•"/>
            </a:pPr>
            <a:r>
              <a:rPr lang="en-US" sz="3699">
                <a:solidFill>
                  <a:srgbClr val="000000"/>
                </a:solidFill>
                <a:latin typeface="Roboto Condensed"/>
              </a:rPr>
              <a:t>Tình bạn được xây dựng dựa trên điểm chung về sở thích, đồng điệu tâm hồn</a:t>
            </a:r>
          </a:p>
          <a:p>
            <a:pPr marL="798829" lvl="1" indent="-399415" algn="just">
              <a:lnSpc>
                <a:spcPts val="5180"/>
              </a:lnSpc>
              <a:buFont typeface="Arial"/>
              <a:buChar char="•"/>
            </a:pPr>
            <a:r>
              <a:rPr lang="en-US" sz="3699">
                <a:solidFill>
                  <a:srgbClr val="000000"/>
                </a:solidFill>
                <a:latin typeface="Roboto Condensed"/>
              </a:rPr>
              <a:t>Mỗi người bạn trong cuộc sống đều mang đến những trải nghiệm khác nhau</a:t>
            </a:r>
          </a:p>
          <a:p>
            <a:pPr marL="798829" lvl="1" indent="-399415" algn="just">
              <a:lnSpc>
                <a:spcPts val="5180"/>
              </a:lnSpc>
              <a:buFont typeface="Arial"/>
              <a:buChar char="•"/>
            </a:pPr>
            <a:r>
              <a:rPr lang="en-US" sz="3699">
                <a:solidFill>
                  <a:srgbClr val="000000"/>
                </a:solidFill>
                <a:latin typeface="Roboto Condensed"/>
              </a:rPr>
              <a:t>Cần trân trọng tình bạn, không nên vì có bạn mới mà không quan tâm đến những người bạn trước đó</a:t>
            </a:r>
          </a:p>
        </p:txBody>
      </p:sp>
      <p:pic>
        <p:nvPicPr>
          <p:cNvPr id="18" name="Picture 18"/>
          <p:cNvPicPr>
            <a:picLocks noChangeAspect="1"/>
          </p:cNvPicPr>
          <p:nvPr/>
        </p:nvPicPr>
        <p:blipFill>
          <a:blip r:embed="rId6"/>
          <a:srcRect r="85"/>
          <a:stretch>
            <a:fillRect/>
          </a:stretch>
        </p:blipFill>
        <p:spPr>
          <a:xfrm rot="-4768867">
            <a:off x="15076547" y="-1484822"/>
            <a:ext cx="2846158" cy="41412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randombar(horizontal)">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4" grpId="0"/>
      <p:bldP spid="15" grpId="0"/>
      <p:bldP spid="16"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754</Words>
  <Application>Microsoft Office PowerPoint</Application>
  <PresentationFormat>Custom</PresentationFormat>
  <Paragraphs>75</Paragraphs>
  <Slides>13</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Fraunces Bold</vt:lpstr>
      <vt:lpstr>Roboto Condensed</vt:lpstr>
      <vt:lpstr>Calibri</vt:lpstr>
      <vt:lpstr>Roboto Condensed Bold</vt:lpstr>
      <vt:lpstr>Roboto Condensed Italics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6CD-B8-Tai sao nen co vat nuoi trong nha.pptx</dc:title>
  <dc:creator>HP</dc:creator>
  <cp:lastModifiedBy>Thao Le</cp:lastModifiedBy>
  <cp:revision>2</cp:revision>
  <dcterms:created xsi:type="dcterms:W3CDTF">2006-08-16T00:00:00Z</dcterms:created>
  <dcterms:modified xsi:type="dcterms:W3CDTF">2023-01-24T17:24:35Z</dcterms:modified>
  <dc:identifier>DAFYaA_AwDw</dc:identifier>
</cp:coreProperties>
</file>