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35"/>
  </p:notesMasterIdLst>
  <p:sldIdLst>
    <p:sldId id="256" r:id="rId5"/>
    <p:sldId id="257"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Lst>
  <p:sldSz cx="18288000" cy="10287000"/>
  <p:notesSz cx="6858000" cy="9144000"/>
  <p:embeddedFontLst>
    <p:embeddedFont>
      <p:font typeface="#9Slide06 SVNAdeline" panose="02000500000000000000" pitchFamily="2" charset="0"/>
      <p:regular r:id="rId36"/>
    </p:embeddedFont>
    <p:embeddedFont>
      <p:font typeface="Calibri" panose="020F0502020204030204" pitchFamily="34" charset="0"/>
      <p:regular r:id="rId37"/>
      <p:bold r:id="rId38"/>
      <p:italic r:id="rId39"/>
      <p:boldItalic r:id="rId40"/>
    </p:embeddedFont>
    <p:embeddedFont>
      <p:font typeface="Fraunces Bold" panose="020B0604020202020204" charset="0"/>
      <p:regular r:id="rId41"/>
    </p:embeddedFont>
    <p:embeddedFont>
      <p:font typeface="Roboto Condensed" panose="02000000000000000000" pitchFamily="2" charset="0"/>
      <p:regular r:id="rId42"/>
      <p:bold r:id="rId43"/>
      <p:italic r:id="rId44"/>
      <p:boldItalic r:id="rId45"/>
    </p:embeddedFont>
    <p:embeddedFont>
      <p:font typeface="Roboto Condensed Bold" panose="02000000000000000000" pitchFamily="2" charset="0"/>
      <p:bold r:id="rId46"/>
    </p:embeddedFont>
    <p:embeddedFont>
      <p:font typeface="Roboto Condensed Bold Italics" panose="020B0604020202020204" charset="0"/>
      <p:regular r:id="rId47"/>
    </p:embeddedFont>
    <p:embeddedFont>
      <p:font typeface="Roboto Condensed Italics" panose="020B0604020202020204" charset="0"/>
      <p:regular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9F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22" autoAdjust="0"/>
  </p:normalViewPr>
  <p:slideViewPr>
    <p:cSldViewPr>
      <p:cViewPr varScale="1">
        <p:scale>
          <a:sx n="54" d="100"/>
          <a:sy n="54" d="100"/>
        </p:scale>
        <p:origin x="29"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9.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6.xml"/><Relationship Id="rId41"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27.12.2022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Ẩn dụ: https://www.youtube.com/watch?v=pFwtovfN0M0</a:t>
            </a:r>
          </a:p>
          <a:p>
            <a:r>
              <a:rPr lang="en-US"/>
              <a:t>+ Hoán dụ https://www.youtube.com/watch?v=hbdJEj5cgJc&amp;t=1s</a:t>
            </a:r>
          </a:p>
          <a:p>
            <a:endParaRPr lang="en-US"/>
          </a:p>
          <a:p>
            <a:r>
              <a:rPr lang="en-US"/>
              <a:t>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Ẩn dụ: https://www.youtube.com/watch?v=pFwtovfN0M0</a:t>
            </a:r>
          </a:p>
          <a:p>
            <a:r>
              <a:rPr lang="en-US"/>
              <a:t>+ Hoán dụ https://www.youtube.com/watch?v=hbdJEj5cgJc&amp;t=1s</a:t>
            </a:r>
          </a:p>
          <a:p>
            <a:endParaRPr lang="en-US"/>
          </a:p>
          <a:p>
            <a:r>
              <a:rPr lang="en-US"/>
              <a:t>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4.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33.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39.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6.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9.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9.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3D8C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43"/>
          <a:stretch>
            <a:fillRect/>
          </a:stretch>
        </p:blipFill>
        <p:spPr>
          <a:xfrm>
            <a:off x="0" y="0"/>
            <a:ext cx="5666422" cy="10287000"/>
          </a:xfrm>
          <a:prstGeom prst="rect">
            <a:avLst/>
          </a:prstGeom>
        </p:spPr>
      </p:pic>
      <p:pic>
        <p:nvPicPr>
          <p:cNvPr id="3" name="Picture 3"/>
          <p:cNvPicPr>
            <a:picLocks noChangeAspect="1"/>
          </p:cNvPicPr>
          <p:nvPr/>
        </p:nvPicPr>
        <p:blipFill>
          <a:blip r:embed="rId3"/>
          <a:srcRect r="53"/>
          <a:stretch>
            <a:fillRect/>
          </a:stretch>
        </p:blipFill>
        <p:spPr>
          <a:xfrm>
            <a:off x="13766465" y="2882512"/>
            <a:ext cx="7602093" cy="8229600"/>
          </a:xfrm>
          <a:prstGeom prst="rect">
            <a:avLst/>
          </a:prstGeom>
        </p:spPr>
      </p:pic>
      <p:pic>
        <p:nvPicPr>
          <p:cNvPr id="4" name="Picture 4"/>
          <p:cNvPicPr>
            <a:picLocks noChangeAspect="1"/>
          </p:cNvPicPr>
          <p:nvPr/>
        </p:nvPicPr>
        <p:blipFill>
          <a:blip r:embed="rId4"/>
          <a:srcRect b="76"/>
          <a:stretch>
            <a:fillRect/>
          </a:stretch>
        </p:blipFill>
        <p:spPr>
          <a:xfrm>
            <a:off x="5034354" y="67429"/>
            <a:ext cx="14148626" cy="10363869"/>
          </a:xfrm>
          <a:prstGeom prst="rect">
            <a:avLst/>
          </a:prstGeom>
        </p:spPr>
      </p:pic>
      <p:pic>
        <p:nvPicPr>
          <p:cNvPr id="5" name="Picture 5"/>
          <p:cNvPicPr>
            <a:picLocks noChangeAspect="1"/>
          </p:cNvPicPr>
          <p:nvPr/>
        </p:nvPicPr>
        <p:blipFill>
          <a:blip r:embed="rId5"/>
          <a:srcRect r="72"/>
          <a:stretch>
            <a:fillRect/>
          </a:stretch>
        </p:blipFill>
        <p:spPr>
          <a:xfrm>
            <a:off x="8645689" y="271894"/>
            <a:ext cx="1354729" cy="2147265"/>
          </a:xfrm>
          <a:prstGeom prst="rect">
            <a:avLst/>
          </a:prstGeom>
        </p:spPr>
      </p:pic>
      <p:pic>
        <p:nvPicPr>
          <p:cNvPr id="6" name="Picture 6"/>
          <p:cNvPicPr>
            <a:picLocks noChangeAspect="1"/>
          </p:cNvPicPr>
          <p:nvPr/>
        </p:nvPicPr>
        <p:blipFill>
          <a:blip r:embed="rId6"/>
          <a:srcRect r="72"/>
          <a:stretch>
            <a:fillRect/>
          </a:stretch>
        </p:blipFill>
        <p:spPr>
          <a:xfrm rot="1784233">
            <a:off x="13769804" y="191461"/>
            <a:ext cx="1077401" cy="1707696"/>
          </a:xfrm>
          <a:prstGeom prst="rect">
            <a:avLst/>
          </a:prstGeom>
        </p:spPr>
      </p:pic>
      <p:pic>
        <p:nvPicPr>
          <p:cNvPr id="7" name="Picture 7"/>
          <p:cNvPicPr>
            <a:picLocks noChangeAspect="1"/>
          </p:cNvPicPr>
          <p:nvPr/>
        </p:nvPicPr>
        <p:blipFill>
          <a:blip r:embed="rId6"/>
          <a:srcRect r="72"/>
          <a:stretch>
            <a:fillRect/>
          </a:stretch>
        </p:blipFill>
        <p:spPr>
          <a:xfrm>
            <a:off x="12032588" y="234698"/>
            <a:ext cx="846522" cy="1341750"/>
          </a:xfrm>
          <a:prstGeom prst="rect">
            <a:avLst/>
          </a:prstGeom>
        </p:spPr>
      </p:pic>
      <p:pic>
        <p:nvPicPr>
          <p:cNvPr id="8" name="Picture 8"/>
          <p:cNvPicPr>
            <a:picLocks noChangeAspect="1"/>
          </p:cNvPicPr>
          <p:nvPr/>
        </p:nvPicPr>
        <p:blipFill>
          <a:blip r:embed="rId7"/>
          <a:srcRect r="80"/>
          <a:stretch>
            <a:fillRect/>
          </a:stretch>
        </p:blipFill>
        <p:spPr>
          <a:xfrm>
            <a:off x="12438665" y="8605664"/>
            <a:ext cx="1050310" cy="911144"/>
          </a:xfrm>
          <a:prstGeom prst="rect">
            <a:avLst/>
          </a:prstGeom>
        </p:spPr>
      </p:pic>
      <p:pic>
        <p:nvPicPr>
          <p:cNvPr id="9" name="Picture 9"/>
          <p:cNvPicPr>
            <a:picLocks noChangeAspect="1"/>
          </p:cNvPicPr>
          <p:nvPr/>
        </p:nvPicPr>
        <p:blipFill>
          <a:blip r:embed="rId3"/>
          <a:srcRect r="53"/>
          <a:stretch>
            <a:fillRect/>
          </a:stretch>
        </p:blipFill>
        <p:spPr>
          <a:xfrm>
            <a:off x="-588471" y="9258300"/>
            <a:ext cx="7602093" cy="8229600"/>
          </a:xfrm>
          <a:prstGeom prst="rect">
            <a:avLst/>
          </a:prstGeom>
        </p:spPr>
      </p:pic>
      <p:pic>
        <p:nvPicPr>
          <p:cNvPr id="10" name="Picture 10"/>
          <p:cNvPicPr>
            <a:picLocks noChangeAspect="1"/>
          </p:cNvPicPr>
          <p:nvPr/>
        </p:nvPicPr>
        <p:blipFill>
          <a:blip r:embed="rId8"/>
          <a:srcRect b="19"/>
          <a:stretch>
            <a:fillRect/>
          </a:stretch>
        </p:blipFill>
        <p:spPr>
          <a:xfrm>
            <a:off x="4948985" y="7612948"/>
            <a:ext cx="5441058" cy="4114800"/>
          </a:xfrm>
          <a:prstGeom prst="rect">
            <a:avLst/>
          </a:prstGeom>
        </p:spPr>
      </p:pic>
      <p:pic>
        <p:nvPicPr>
          <p:cNvPr id="11" name="Picture 11"/>
          <p:cNvPicPr>
            <a:picLocks noChangeAspect="1"/>
          </p:cNvPicPr>
          <p:nvPr/>
        </p:nvPicPr>
        <p:blipFill>
          <a:blip r:embed="rId8"/>
          <a:srcRect b="19"/>
          <a:stretch>
            <a:fillRect/>
          </a:stretch>
        </p:blipFill>
        <p:spPr>
          <a:xfrm>
            <a:off x="14449992" y="-1310763"/>
            <a:ext cx="5441058" cy="4114800"/>
          </a:xfrm>
          <a:prstGeom prst="rect">
            <a:avLst/>
          </a:prstGeom>
        </p:spPr>
      </p:pic>
      <p:pic>
        <p:nvPicPr>
          <p:cNvPr id="12" name="Picture 12"/>
          <p:cNvPicPr>
            <a:picLocks noChangeAspect="1"/>
          </p:cNvPicPr>
          <p:nvPr/>
        </p:nvPicPr>
        <p:blipFill>
          <a:blip r:embed="rId9"/>
          <a:srcRect r="101"/>
          <a:stretch>
            <a:fillRect/>
          </a:stretch>
        </p:blipFill>
        <p:spPr>
          <a:xfrm>
            <a:off x="15537597" y="6806773"/>
            <a:ext cx="2835471" cy="4114800"/>
          </a:xfrm>
          <a:prstGeom prst="rect">
            <a:avLst/>
          </a:prstGeom>
        </p:spPr>
      </p:pic>
      <p:sp>
        <p:nvSpPr>
          <p:cNvPr id="13" name="TextBox 13"/>
          <p:cNvSpPr txBox="1"/>
          <p:nvPr/>
        </p:nvSpPr>
        <p:spPr>
          <a:xfrm>
            <a:off x="7172705" y="2518287"/>
            <a:ext cx="10137646" cy="5396865"/>
          </a:xfrm>
          <a:prstGeom prst="rect">
            <a:avLst/>
          </a:prstGeom>
        </p:spPr>
        <p:txBody>
          <a:bodyPr lIns="0" tIns="0" rIns="0" bIns="0" rtlCol="0" anchor="t">
            <a:spAutoFit/>
          </a:bodyPr>
          <a:lstStyle/>
          <a:p>
            <a:pPr marL="578510" lvl="1" indent="-289255" algn="just">
              <a:lnSpc>
                <a:spcPts val="8640"/>
              </a:lnSpc>
              <a:buFont typeface="Arial"/>
              <a:buChar char="•"/>
            </a:pPr>
            <a:r>
              <a:rPr lang="en-US" sz="4800">
                <a:solidFill>
                  <a:srgbClr val="002060"/>
                </a:solidFill>
                <a:latin typeface="Roboto Condensed"/>
              </a:rPr>
              <a:t>Trong bài thơ </a:t>
            </a:r>
            <a:r>
              <a:rPr lang="en-US" sz="4800">
                <a:solidFill>
                  <a:srgbClr val="002060"/>
                </a:solidFill>
                <a:latin typeface="Roboto Condensed Italics"/>
              </a:rPr>
              <a:t>Lượm</a:t>
            </a:r>
            <a:r>
              <a:rPr lang="en-US" sz="4800">
                <a:solidFill>
                  <a:srgbClr val="002060"/>
                </a:solidFill>
                <a:latin typeface="Roboto Condensed"/>
              </a:rPr>
              <a:t> của tác giả Tố Hữu, có câu thơ sử dụng hình ảnh hoán dụ. Hãy tìm thật nhanh câu thơ đó.</a:t>
            </a:r>
          </a:p>
          <a:p>
            <a:pPr marL="578510" lvl="1" indent="-289255" algn="just">
              <a:lnSpc>
                <a:spcPts val="8640"/>
              </a:lnSpc>
              <a:buFont typeface="Arial"/>
              <a:buChar char="•"/>
            </a:pPr>
            <a:r>
              <a:rPr lang="en-US" sz="4800">
                <a:solidFill>
                  <a:srgbClr val="002060"/>
                </a:solidFill>
                <a:latin typeface="Roboto Condensed"/>
              </a:rPr>
              <a:t>Tại sao tác giả sử dụng hình ảnh hoán dụ trong trường hợp này?</a:t>
            </a:r>
          </a:p>
        </p:txBody>
      </p:sp>
      <p:pic>
        <p:nvPicPr>
          <p:cNvPr id="14" name="Picture 14"/>
          <p:cNvPicPr>
            <a:picLocks noChangeAspect="1"/>
          </p:cNvPicPr>
          <p:nvPr/>
        </p:nvPicPr>
        <p:blipFill>
          <a:blip r:embed="rId10"/>
          <a:srcRect b="114"/>
          <a:stretch>
            <a:fillRect/>
          </a:stretch>
        </p:blipFill>
        <p:spPr>
          <a:xfrm>
            <a:off x="5641198" y="1051830"/>
            <a:ext cx="1501435" cy="394127"/>
          </a:xfrm>
          <a:prstGeom prst="rect">
            <a:avLst/>
          </a:prstGeom>
        </p:spPr>
      </p:pic>
      <p:pic>
        <p:nvPicPr>
          <p:cNvPr id="15" name="Picture 15"/>
          <p:cNvPicPr>
            <a:picLocks noChangeAspect="1"/>
          </p:cNvPicPr>
          <p:nvPr/>
        </p:nvPicPr>
        <p:blipFill>
          <a:blip r:embed="rId10"/>
          <a:srcRect b="114"/>
          <a:stretch>
            <a:fillRect/>
          </a:stretch>
        </p:blipFill>
        <p:spPr>
          <a:xfrm>
            <a:off x="11893555" y="8864173"/>
            <a:ext cx="1501435" cy="39412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b="85"/>
          <a:stretch>
            <a:fillRect/>
          </a:stretch>
        </p:blipFill>
        <p:spPr>
          <a:xfrm>
            <a:off x="15272354" y="-729536"/>
            <a:ext cx="3363849" cy="4114800"/>
          </a:xfrm>
          <a:prstGeom prst="rect">
            <a:avLst/>
          </a:prstGeom>
        </p:spPr>
      </p:pic>
      <p:pic>
        <p:nvPicPr>
          <p:cNvPr id="3" name="Picture 3"/>
          <p:cNvPicPr>
            <a:picLocks noChangeAspect="1"/>
          </p:cNvPicPr>
          <p:nvPr/>
        </p:nvPicPr>
        <p:blipFill>
          <a:blip r:embed="rId3"/>
          <a:srcRect b="85"/>
          <a:stretch>
            <a:fillRect/>
          </a:stretch>
        </p:blipFill>
        <p:spPr>
          <a:xfrm>
            <a:off x="-708478" y="7963844"/>
            <a:ext cx="3363849" cy="4114800"/>
          </a:xfrm>
          <a:prstGeom prst="rect">
            <a:avLst/>
          </a:prstGeom>
        </p:spPr>
      </p:pic>
      <p:pic>
        <p:nvPicPr>
          <p:cNvPr id="4" name="Picture 4"/>
          <p:cNvPicPr>
            <a:picLocks noChangeAspect="1"/>
          </p:cNvPicPr>
          <p:nvPr/>
        </p:nvPicPr>
        <p:blipFill>
          <a:blip r:embed="rId4"/>
          <a:srcRect r="29"/>
          <a:stretch>
            <a:fillRect/>
          </a:stretch>
        </p:blipFill>
        <p:spPr>
          <a:xfrm>
            <a:off x="162784" y="-675918"/>
            <a:ext cx="2083117" cy="4114800"/>
          </a:xfrm>
          <a:prstGeom prst="rect">
            <a:avLst/>
          </a:prstGeom>
        </p:spPr>
      </p:pic>
      <p:pic>
        <p:nvPicPr>
          <p:cNvPr id="5" name="Picture 5"/>
          <p:cNvPicPr>
            <a:picLocks noChangeAspect="1"/>
          </p:cNvPicPr>
          <p:nvPr/>
        </p:nvPicPr>
        <p:blipFill>
          <a:blip r:embed="rId5"/>
          <a:srcRect r="29"/>
          <a:stretch>
            <a:fillRect/>
          </a:stretch>
        </p:blipFill>
        <p:spPr>
          <a:xfrm>
            <a:off x="16553086" y="7387764"/>
            <a:ext cx="2083117" cy="4114800"/>
          </a:xfrm>
          <a:prstGeom prst="rect">
            <a:avLst/>
          </a:prstGeom>
        </p:spPr>
      </p:pic>
      <p:pic>
        <p:nvPicPr>
          <p:cNvPr id="6" name="Picture 6"/>
          <p:cNvPicPr>
            <a:picLocks noChangeAspect="1"/>
          </p:cNvPicPr>
          <p:nvPr/>
        </p:nvPicPr>
        <p:blipFill>
          <a:blip r:embed="rId6"/>
          <a:srcRect b="177"/>
          <a:stretch>
            <a:fillRect/>
          </a:stretch>
        </p:blipFill>
        <p:spPr>
          <a:xfrm>
            <a:off x="1279804" y="3048187"/>
            <a:ext cx="1000641" cy="896938"/>
          </a:xfrm>
          <a:prstGeom prst="rect">
            <a:avLst/>
          </a:prstGeom>
        </p:spPr>
      </p:pic>
      <p:pic>
        <p:nvPicPr>
          <p:cNvPr id="7" name="Picture 7"/>
          <p:cNvPicPr>
            <a:picLocks noChangeAspect="1"/>
          </p:cNvPicPr>
          <p:nvPr/>
        </p:nvPicPr>
        <p:blipFill>
          <a:blip r:embed="rId6"/>
          <a:srcRect b="177"/>
          <a:stretch>
            <a:fillRect/>
          </a:stretch>
        </p:blipFill>
        <p:spPr>
          <a:xfrm>
            <a:off x="16453957" y="6210300"/>
            <a:ext cx="1000641" cy="896938"/>
          </a:xfrm>
          <a:prstGeom prst="rect">
            <a:avLst/>
          </a:prstGeom>
        </p:spPr>
      </p:pic>
      <p:pic>
        <p:nvPicPr>
          <p:cNvPr id="8" name="Picture 8"/>
          <p:cNvPicPr>
            <a:picLocks noChangeAspect="1"/>
          </p:cNvPicPr>
          <p:nvPr/>
        </p:nvPicPr>
        <p:blipFill>
          <a:blip r:embed="rId7"/>
          <a:srcRect/>
          <a:stretch>
            <a:fillRect/>
          </a:stretch>
        </p:blipFill>
        <p:spPr>
          <a:xfrm>
            <a:off x="2718525" y="1714968"/>
            <a:ext cx="12490675" cy="8572032"/>
          </a:xfrm>
          <a:prstGeom prst="rect">
            <a:avLst/>
          </a:prstGeom>
        </p:spPr>
      </p:pic>
      <p:sp>
        <p:nvSpPr>
          <p:cNvPr id="9" name="TextBox 9"/>
          <p:cNvSpPr txBox="1"/>
          <p:nvPr/>
        </p:nvSpPr>
        <p:spPr>
          <a:xfrm>
            <a:off x="7635240" y="1063734"/>
            <a:ext cx="3570070" cy="625971"/>
          </a:xfrm>
          <a:prstGeom prst="rect">
            <a:avLst/>
          </a:prstGeom>
        </p:spPr>
        <p:txBody>
          <a:bodyPr lIns="0" tIns="0" rIns="0" bIns="0" rtlCol="0" anchor="t">
            <a:spAutoFit/>
          </a:bodyPr>
          <a:lstStyle/>
          <a:p>
            <a:pPr algn="l">
              <a:lnSpc>
                <a:spcPts val="4800"/>
              </a:lnSpc>
            </a:pPr>
            <a:r>
              <a:rPr lang="en-US" sz="4000">
                <a:solidFill>
                  <a:srgbClr val="262626"/>
                </a:solidFill>
                <a:latin typeface="Roboto Condensed Bold"/>
              </a:rPr>
              <a:t>SƠ ĐỒ TỔNG KẾT</a:t>
            </a:r>
          </a:p>
        </p:txBody>
      </p:sp>
      <p:sp>
        <p:nvSpPr>
          <p:cNvPr id="10" name="TextBox 10"/>
          <p:cNvSpPr txBox="1"/>
          <p:nvPr/>
        </p:nvSpPr>
        <p:spPr>
          <a:xfrm>
            <a:off x="7308742" y="2857460"/>
            <a:ext cx="2935314" cy="1326017"/>
          </a:xfrm>
          <a:prstGeom prst="rect">
            <a:avLst/>
          </a:prstGeom>
        </p:spPr>
        <p:txBody>
          <a:bodyPr lIns="0" tIns="0" rIns="0" bIns="0" rtlCol="0" anchor="t">
            <a:spAutoFit/>
          </a:bodyPr>
          <a:lstStyle/>
          <a:p>
            <a:pPr algn="ctr">
              <a:lnSpc>
                <a:spcPts val="5184"/>
              </a:lnSpc>
            </a:pPr>
            <a:r>
              <a:rPr lang="en-US" sz="4800">
                <a:solidFill>
                  <a:srgbClr val="FFFFFF"/>
                </a:solidFill>
                <a:latin typeface="Roboto Condensed Bold"/>
              </a:rPr>
              <a:t>Hoán dụ</a:t>
            </a:r>
          </a:p>
        </p:txBody>
      </p:sp>
      <p:sp>
        <p:nvSpPr>
          <p:cNvPr id="11" name="TextBox 11"/>
          <p:cNvSpPr txBox="1"/>
          <p:nvPr/>
        </p:nvSpPr>
        <p:spPr>
          <a:xfrm>
            <a:off x="2921697" y="5122659"/>
            <a:ext cx="4542648" cy="2763717"/>
          </a:xfrm>
          <a:prstGeom prst="rect">
            <a:avLst/>
          </a:prstGeom>
        </p:spPr>
        <p:txBody>
          <a:bodyPr lIns="0" tIns="0" rIns="0" bIns="0" rtlCol="0" anchor="t">
            <a:spAutoFit/>
          </a:bodyPr>
          <a:lstStyle/>
          <a:p>
            <a:pPr algn="ctr">
              <a:lnSpc>
                <a:spcPts val="3024"/>
              </a:lnSpc>
            </a:pPr>
            <a:r>
              <a:rPr lang="en-US" sz="2799">
                <a:solidFill>
                  <a:srgbClr val="FFE9AD"/>
                </a:solidFill>
                <a:latin typeface="Roboto Condensed Bold"/>
              </a:rPr>
              <a:t>Định nghĩa</a:t>
            </a:r>
          </a:p>
          <a:p>
            <a:pPr algn="ctr">
              <a:lnSpc>
                <a:spcPts val="3024"/>
              </a:lnSpc>
            </a:pPr>
            <a:r>
              <a:rPr lang="en-US" sz="2799">
                <a:solidFill>
                  <a:srgbClr val="FFFFFF"/>
                </a:solidFill>
                <a:latin typeface="Roboto Condensed"/>
              </a:rPr>
              <a:t>(Gọi tên sự vật, hiện tượng này bằng tên sự vật, hiện tượng khác có quan hệ gần gũi với nó)</a:t>
            </a:r>
          </a:p>
        </p:txBody>
      </p:sp>
      <p:sp>
        <p:nvSpPr>
          <p:cNvPr id="12" name="TextBox 12"/>
          <p:cNvSpPr txBox="1"/>
          <p:nvPr/>
        </p:nvSpPr>
        <p:spPr>
          <a:xfrm>
            <a:off x="8303690" y="4723058"/>
            <a:ext cx="2901620" cy="1935711"/>
          </a:xfrm>
          <a:prstGeom prst="rect">
            <a:avLst/>
          </a:prstGeom>
        </p:spPr>
        <p:txBody>
          <a:bodyPr lIns="0" tIns="0" rIns="0" bIns="0" rtlCol="0" anchor="t">
            <a:spAutoFit/>
          </a:bodyPr>
          <a:lstStyle/>
          <a:p>
            <a:pPr algn="ctr">
              <a:lnSpc>
                <a:spcPts val="3024"/>
              </a:lnSpc>
            </a:pPr>
            <a:r>
              <a:rPr lang="en-US" sz="2799">
                <a:solidFill>
                  <a:srgbClr val="FFE9AD"/>
                </a:solidFill>
                <a:latin typeface="Roboto Condensed Bold"/>
              </a:rPr>
              <a:t>Cơ sở</a:t>
            </a:r>
          </a:p>
          <a:p>
            <a:pPr algn="ctr">
              <a:lnSpc>
                <a:spcPts val="3024"/>
              </a:lnSpc>
            </a:pPr>
            <a:r>
              <a:rPr lang="en-US" sz="2799">
                <a:solidFill>
                  <a:srgbClr val="FFFFFF"/>
                </a:solidFill>
                <a:latin typeface="Roboto Condensed"/>
              </a:rPr>
              <a:t>Dựa trên mối quan hệ gần gũi giữa các sự vật, hiện tượng</a:t>
            </a:r>
          </a:p>
        </p:txBody>
      </p:sp>
      <p:sp>
        <p:nvSpPr>
          <p:cNvPr id="13" name="TextBox 13"/>
          <p:cNvSpPr txBox="1"/>
          <p:nvPr/>
        </p:nvSpPr>
        <p:spPr>
          <a:xfrm>
            <a:off x="9144000" y="7897406"/>
            <a:ext cx="5283178" cy="2123838"/>
          </a:xfrm>
          <a:prstGeom prst="rect">
            <a:avLst/>
          </a:prstGeom>
        </p:spPr>
        <p:txBody>
          <a:bodyPr lIns="0" tIns="0" rIns="0" bIns="0" rtlCol="0" anchor="t">
            <a:spAutoFit/>
          </a:bodyPr>
          <a:lstStyle/>
          <a:p>
            <a:pPr algn="ctr">
              <a:lnSpc>
                <a:spcPts val="3024"/>
              </a:lnSpc>
            </a:pPr>
            <a:r>
              <a:rPr lang="en-US" sz="2799">
                <a:solidFill>
                  <a:srgbClr val="FFFFFF"/>
                </a:solidFill>
                <a:latin typeface="Roboto Condensed"/>
              </a:rPr>
              <a:t>Bộ phận – toàn thể</a:t>
            </a:r>
          </a:p>
          <a:p>
            <a:pPr algn="ctr">
              <a:lnSpc>
                <a:spcPts val="3024"/>
              </a:lnSpc>
            </a:pPr>
            <a:r>
              <a:rPr lang="en-US" sz="2799">
                <a:solidFill>
                  <a:srgbClr val="FFFFFF"/>
                </a:solidFill>
                <a:latin typeface="Roboto Condensed"/>
              </a:rPr>
              <a:t>Vật chứa – vật bị chứa</a:t>
            </a:r>
          </a:p>
          <a:p>
            <a:pPr algn="ctr">
              <a:lnSpc>
                <a:spcPts val="3024"/>
              </a:lnSpc>
            </a:pPr>
            <a:r>
              <a:rPr lang="en-US" sz="2799">
                <a:solidFill>
                  <a:srgbClr val="FFFFFF"/>
                </a:solidFill>
                <a:latin typeface="Roboto Condensed"/>
              </a:rPr>
              <a:t>Dấu hiệu – Sự vật, hiện tượng</a:t>
            </a:r>
          </a:p>
          <a:p>
            <a:pPr algn="ctr">
              <a:lnSpc>
                <a:spcPts val="3024"/>
              </a:lnSpc>
            </a:pPr>
            <a:r>
              <a:rPr lang="en-US" sz="2799">
                <a:solidFill>
                  <a:srgbClr val="FFFFFF"/>
                </a:solidFill>
                <a:latin typeface="Roboto Condensed"/>
              </a:rPr>
              <a:t>Cụ thể - trừu tượng</a:t>
            </a:r>
          </a:p>
        </p:txBody>
      </p:sp>
      <p:sp>
        <p:nvSpPr>
          <p:cNvPr id="14" name="TextBox 14"/>
          <p:cNvSpPr txBox="1"/>
          <p:nvPr/>
        </p:nvSpPr>
        <p:spPr>
          <a:xfrm>
            <a:off x="12248486" y="4820783"/>
            <a:ext cx="2960714" cy="1389517"/>
          </a:xfrm>
          <a:prstGeom prst="rect">
            <a:avLst/>
          </a:prstGeom>
        </p:spPr>
        <p:txBody>
          <a:bodyPr lIns="0" tIns="0" rIns="0" bIns="0" rtlCol="0" anchor="t">
            <a:spAutoFit/>
          </a:bodyPr>
          <a:lstStyle/>
          <a:p>
            <a:pPr algn="ctr">
              <a:lnSpc>
                <a:spcPts val="3024"/>
              </a:lnSpc>
            </a:pPr>
            <a:r>
              <a:rPr lang="en-US" sz="2799">
                <a:solidFill>
                  <a:srgbClr val="FFE9AD"/>
                </a:solidFill>
                <a:latin typeface="Roboto Condensed Bold"/>
              </a:rPr>
              <a:t>Tác dụng</a:t>
            </a:r>
          </a:p>
          <a:p>
            <a:pPr algn="ctr">
              <a:lnSpc>
                <a:spcPts val="3024"/>
              </a:lnSpc>
            </a:pPr>
            <a:r>
              <a:rPr lang="en-US" sz="2799">
                <a:solidFill>
                  <a:srgbClr val="FFFFFF"/>
                </a:solidFill>
                <a:latin typeface="Roboto Condensed"/>
              </a:rPr>
              <a:t>Làm tăng sức gợi hình, gợi cảm</a:t>
            </a: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3FFF8"/>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7600952" y="-400048"/>
            <a:ext cx="3086100" cy="18287996"/>
            <a:chOff x="0" y="0"/>
            <a:chExt cx="4114800" cy="24383995"/>
          </a:xfrm>
        </p:grpSpPr>
        <p:sp>
          <p:nvSpPr>
            <p:cNvPr id="3" name="Freeform 3"/>
            <p:cNvSpPr/>
            <p:nvPr/>
          </p:nvSpPr>
          <p:spPr>
            <a:xfrm>
              <a:off x="0" y="0"/>
              <a:ext cx="4114800" cy="24384000"/>
            </a:xfrm>
            <a:custGeom>
              <a:avLst/>
              <a:gdLst/>
              <a:ahLst/>
              <a:cxnLst/>
              <a:rect l="l" t="t" r="r" b="b"/>
              <a:pathLst>
                <a:path w="4114800" h="24384000">
                  <a:moveTo>
                    <a:pt x="0" y="0"/>
                  </a:moveTo>
                  <a:lnTo>
                    <a:pt x="4114800" y="0"/>
                  </a:lnTo>
                  <a:lnTo>
                    <a:pt x="4114800" y="24384000"/>
                  </a:lnTo>
                  <a:lnTo>
                    <a:pt x="0" y="24384000"/>
                  </a:lnTo>
                  <a:close/>
                </a:path>
              </a:pathLst>
            </a:custGeom>
            <a:solidFill>
              <a:srgbClr val="FFFFFF"/>
            </a:solidFill>
          </p:spPr>
        </p:sp>
      </p:grpSp>
      <p:pic>
        <p:nvPicPr>
          <p:cNvPr id="4" name="Picture 4"/>
          <p:cNvPicPr>
            <a:picLocks noChangeAspect="1"/>
          </p:cNvPicPr>
          <p:nvPr/>
        </p:nvPicPr>
        <p:blipFill>
          <a:blip r:embed="rId2"/>
          <a:srcRect/>
          <a:stretch>
            <a:fillRect/>
          </a:stretch>
        </p:blipFill>
        <p:spPr>
          <a:xfrm rot="5400000">
            <a:off x="8859762" y="7484208"/>
            <a:ext cx="10446313" cy="10446313"/>
          </a:xfrm>
          <a:prstGeom prst="rect">
            <a:avLst/>
          </a:prstGeom>
        </p:spPr>
      </p:pic>
      <p:pic>
        <p:nvPicPr>
          <p:cNvPr id="5" name="Picture 5"/>
          <p:cNvPicPr>
            <a:picLocks noChangeAspect="1"/>
          </p:cNvPicPr>
          <p:nvPr/>
        </p:nvPicPr>
        <p:blipFill>
          <a:blip r:embed="rId2"/>
          <a:srcRect/>
          <a:stretch>
            <a:fillRect/>
          </a:stretch>
        </p:blipFill>
        <p:spPr>
          <a:xfrm rot="5400000">
            <a:off x="-1302311" y="7484208"/>
            <a:ext cx="10446313" cy="10446313"/>
          </a:xfrm>
          <a:prstGeom prst="rect">
            <a:avLst/>
          </a:prstGeom>
        </p:spPr>
      </p:pic>
      <p:pic>
        <p:nvPicPr>
          <p:cNvPr id="6" name="Picture 6"/>
          <p:cNvPicPr>
            <a:picLocks noChangeAspect="1"/>
          </p:cNvPicPr>
          <p:nvPr/>
        </p:nvPicPr>
        <p:blipFill>
          <a:blip r:embed="rId3"/>
          <a:srcRect b="40"/>
          <a:stretch>
            <a:fillRect/>
          </a:stretch>
        </p:blipFill>
        <p:spPr>
          <a:xfrm>
            <a:off x="12839372" y="9027742"/>
            <a:ext cx="7315200" cy="1810512"/>
          </a:xfrm>
          <a:prstGeom prst="rect">
            <a:avLst/>
          </a:prstGeom>
        </p:spPr>
      </p:pic>
      <p:pic>
        <p:nvPicPr>
          <p:cNvPr id="7" name="Picture 7"/>
          <p:cNvPicPr>
            <a:picLocks noChangeAspect="1"/>
          </p:cNvPicPr>
          <p:nvPr/>
        </p:nvPicPr>
        <p:blipFill>
          <a:blip r:embed="rId4"/>
          <a:srcRect r="36"/>
          <a:stretch>
            <a:fillRect/>
          </a:stretch>
        </p:blipFill>
        <p:spPr>
          <a:xfrm>
            <a:off x="113741" y="8753058"/>
            <a:ext cx="1583424" cy="1533942"/>
          </a:xfrm>
          <a:prstGeom prst="rect">
            <a:avLst/>
          </a:prstGeom>
        </p:spPr>
      </p:pic>
      <p:pic>
        <p:nvPicPr>
          <p:cNvPr id="8" name="Picture 8"/>
          <p:cNvPicPr>
            <a:picLocks noChangeAspect="1"/>
          </p:cNvPicPr>
          <p:nvPr/>
        </p:nvPicPr>
        <p:blipFill>
          <a:blip r:embed="rId4"/>
          <a:srcRect r="36"/>
          <a:stretch>
            <a:fillRect/>
          </a:stretch>
        </p:blipFill>
        <p:spPr>
          <a:xfrm>
            <a:off x="3090089" y="9441891"/>
            <a:ext cx="1392924" cy="1349395"/>
          </a:xfrm>
          <a:prstGeom prst="rect">
            <a:avLst/>
          </a:prstGeom>
        </p:spPr>
      </p:pic>
      <p:pic>
        <p:nvPicPr>
          <p:cNvPr id="9" name="Picture 9"/>
          <p:cNvPicPr>
            <a:picLocks noChangeAspect="1"/>
          </p:cNvPicPr>
          <p:nvPr/>
        </p:nvPicPr>
        <p:blipFill>
          <a:blip r:embed="rId4"/>
          <a:srcRect r="36"/>
          <a:stretch>
            <a:fillRect/>
          </a:stretch>
        </p:blipFill>
        <p:spPr>
          <a:xfrm>
            <a:off x="1697165" y="9258300"/>
            <a:ext cx="1392924" cy="1349395"/>
          </a:xfrm>
          <a:prstGeom prst="rect">
            <a:avLst/>
          </a:prstGeom>
        </p:spPr>
      </p:pic>
      <p:sp>
        <p:nvSpPr>
          <p:cNvPr id="10" name="TextBox 10"/>
          <p:cNvSpPr txBox="1"/>
          <p:nvPr/>
        </p:nvSpPr>
        <p:spPr>
          <a:xfrm>
            <a:off x="264402" y="1385825"/>
            <a:ext cx="17190720" cy="3396615"/>
          </a:xfrm>
          <a:prstGeom prst="rect">
            <a:avLst/>
          </a:prstGeom>
        </p:spPr>
        <p:txBody>
          <a:bodyPr lIns="0" tIns="0" rIns="0" bIns="0" rtlCol="0" anchor="t">
            <a:spAutoFit/>
          </a:bodyPr>
          <a:lstStyle/>
          <a:p>
            <a:pPr algn="just">
              <a:lnSpc>
                <a:spcPts val="6840"/>
              </a:lnSpc>
            </a:pPr>
            <a:r>
              <a:rPr lang="en-US" sz="3800">
                <a:solidFill>
                  <a:srgbClr val="C4783E"/>
                </a:solidFill>
                <a:latin typeface="Roboto Condensed Bold Italics"/>
              </a:rPr>
              <a:t>Bài 4. (SGK T36) Trong những câu thơ dưới đây, các từ ngữ in đậm chỉ ai, chỉ cái gì, việc gì? Giữa sự vật, sự việc mà các từ ngữ ấy biểu thị với sự vật, sự việc mà các từ ngữ ấy hàm ý có mỗi liên hệ như thế nào? Cách diễn đạt này có tác dụng gì?</a:t>
            </a:r>
          </a:p>
          <a:p>
            <a:pPr algn="just">
              <a:lnSpc>
                <a:spcPts val="6840"/>
              </a:lnSpc>
            </a:pPr>
            <a:endParaRPr lang="en-US" sz="3800">
              <a:solidFill>
                <a:srgbClr val="C4783E"/>
              </a:solidFill>
              <a:latin typeface="Roboto Condensed Bold Italics"/>
            </a:endParaRPr>
          </a:p>
        </p:txBody>
      </p:sp>
      <p:sp>
        <p:nvSpPr>
          <p:cNvPr id="11" name="TextBox 11"/>
          <p:cNvSpPr txBox="1"/>
          <p:nvPr/>
        </p:nvSpPr>
        <p:spPr>
          <a:xfrm>
            <a:off x="385276" y="537376"/>
            <a:ext cx="10263433" cy="1487745"/>
          </a:xfrm>
          <a:prstGeom prst="rect">
            <a:avLst/>
          </a:prstGeom>
        </p:spPr>
        <p:txBody>
          <a:bodyPr lIns="0" tIns="0" rIns="0" bIns="0" rtlCol="0" anchor="t">
            <a:spAutoFit/>
          </a:bodyPr>
          <a:lstStyle/>
          <a:p>
            <a:pPr algn="l">
              <a:lnSpc>
                <a:spcPts val="5759"/>
              </a:lnSpc>
            </a:pPr>
            <a:r>
              <a:rPr lang="en-US" sz="4800">
                <a:solidFill>
                  <a:srgbClr val="002060"/>
                </a:solidFill>
                <a:latin typeface="Roboto Condensed Bold"/>
              </a:rPr>
              <a:t>2. Thực hành sử dụng hoán dụ</a:t>
            </a:r>
          </a:p>
        </p:txBody>
      </p:sp>
      <p:sp>
        <p:nvSpPr>
          <p:cNvPr id="12" name="TextBox 12"/>
          <p:cNvSpPr txBox="1"/>
          <p:nvPr/>
        </p:nvSpPr>
        <p:spPr>
          <a:xfrm>
            <a:off x="359238" y="4221264"/>
            <a:ext cx="7123212" cy="3036570"/>
          </a:xfrm>
          <a:prstGeom prst="rect">
            <a:avLst/>
          </a:prstGeom>
        </p:spPr>
        <p:txBody>
          <a:bodyPr lIns="0" tIns="0" rIns="0" bIns="0" rtlCol="0" anchor="t">
            <a:spAutoFit/>
          </a:bodyPr>
          <a:lstStyle/>
          <a:p>
            <a:pPr algn="ctr">
              <a:lnSpc>
                <a:spcPts val="4860"/>
              </a:lnSpc>
            </a:pPr>
            <a:r>
              <a:rPr lang="en-US" sz="3600">
                <a:solidFill>
                  <a:srgbClr val="000000"/>
                </a:solidFill>
                <a:latin typeface="Roboto Condensed"/>
              </a:rPr>
              <a:t>a) </a:t>
            </a:r>
            <a:r>
              <a:rPr lang="en-US" sz="3600">
                <a:solidFill>
                  <a:srgbClr val="000000"/>
                </a:solidFill>
                <a:latin typeface="Roboto Condensed Italics"/>
              </a:rPr>
              <a:t>Bàn tay mẹ chắn mưa sa</a:t>
            </a:r>
          </a:p>
          <a:p>
            <a:pPr algn="ctr">
              <a:lnSpc>
                <a:spcPts val="4860"/>
              </a:lnSpc>
            </a:pPr>
            <a:r>
              <a:rPr lang="en-US" sz="3600">
                <a:solidFill>
                  <a:srgbClr val="000000"/>
                </a:solidFill>
                <a:latin typeface="Roboto Condensed Italics"/>
              </a:rPr>
              <a:t>Bàn tay mẹ chặn bão qua mùa màng. […]</a:t>
            </a:r>
          </a:p>
          <a:p>
            <a:pPr algn="ctr">
              <a:lnSpc>
                <a:spcPts val="4860"/>
              </a:lnSpc>
            </a:pPr>
            <a:r>
              <a:rPr lang="en-US" sz="3600">
                <a:solidFill>
                  <a:srgbClr val="000000"/>
                </a:solidFill>
                <a:latin typeface="Roboto Condensed Italics"/>
              </a:rPr>
              <a:t>Bàn tay mẹ thức một đời</a:t>
            </a:r>
          </a:p>
          <a:p>
            <a:pPr algn="ctr">
              <a:lnSpc>
                <a:spcPts val="4860"/>
              </a:lnSpc>
            </a:pPr>
            <a:r>
              <a:rPr lang="en-US" sz="3600">
                <a:solidFill>
                  <a:srgbClr val="000000"/>
                </a:solidFill>
                <a:latin typeface="Roboto Condensed Italics"/>
              </a:rPr>
              <a:t>À ơi này cái Mặt Trời bé con</a:t>
            </a:r>
          </a:p>
          <a:p>
            <a:pPr algn="r">
              <a:lnSpc>
                <a:spcPts val="4860"/>
              </a:lnSpc>
            </a:pPr>
            <a:r>
              <a:rPr lang="en-US" sz="3600">
                <a:solidFill>
                  <a:srgbClr val="000000"/>
                </a:solidFill>
                <a:latin typeface="Roboto Condensed"/>
              </a:rPr>
              <a:t>(Bình Nguyên)</a:t>
            </a:r>
          </a:p>
        </p:txBody>
      </p:sp>
      <p:sp>
        <p:nvSpPr>
          <p:cNvPr id="13" name="TextBox 13"/>
          <p:cNvSpPr txBox="1"/>
          <p:nvPr/>
        </p:nvSpPr>
        <p:spPr>
          <a:xfrm>
            <a:off x="10625540" y="4221264"/>
            <a:ext cx="3681710" cy="3036570"/>
          </a:xfrm>
          <a:prstGeom prst="rect">
            <a:avLst/>
          </a:prstGeom>
        </p:spPr>
        <p:txBody>
          <a:bodyPr lIns="0" tIns="0" rIns="0" bIns="0" rtlCol="0" anchor="t">
            <a:spAutoFit/>
          </a:bodyPr>
          <a:lstStyle/>
          <a:p>
            <a:pPr algn="just">
              <a:lnSpc>
                <a:spcPts val="4860"/>
              </a:lnSpc>
            </a:pPr>
            <a:r>
              <a:rPr lang="en-US" sz="3600">
                <a:solidFill>
                  <a:srgbClr val="000000"/>
                </a:solidFill>
                <a:latin typeface="Roboto Condensed"/>
              </a:rPr>
              <a:t>b) Ngày Huế đổ máu</a:t>
            </a:r>
          </a:p>
          <a:p>
            <a:pPr algn="just">
              <a:lnSpc>
                <a:spcPts val="4860"/>
              </a:lnSpc>
            </a:pPr>
            <a:r>
              <a:rPr lang="en-US" sz="3600">
                <a:solidFill>
                  <a:srgbClr val="000000"/>
                </a:solidFill>
                <a:latin typeface="Roboto Condensed"/>
              </a:rPr>
              <a:t>Chú Hà Nội về</a:t>
            </a:r>
          </a:p>
          <a:p>
            <a:pPr algn="just">
              <a:lnSpc>
                <a:spcPts val="4860"/>
              </a:lnSpc>
            </a:pPr>
            <a:r>
              <a:rPr lang="en-US" sz="3600">
                <a:solidFill>
                  <a:srgbClr val="000000"/>
                </a:solidFill>
                <a:latin typeface="Roboto Condensed"/>
              </a:rPr>
              <a:t>Tình cờ chú, cháu</a:t>
            </a:r>
          </a:p>
          <a:p>
            <a:pPr algn="just">
              <a:lnSpc>
                <a:spcPts val="4860"/>
              </a:lnSpc>
            </a:pPr>
            <a:r>
              <a:rPr lang="en-US" sz="3600">
                <a:solidFill>
                  <a:srgbClr val="000000"/>
                </a:solidFill>
                <a:latin typeface="Roboto Condensed"/>
              </a:rPr>
              <a:t>Gặp nhau Hàng Bè</a:t>
            </a:r>
          </a:p>
          <a:p>
            <a:pPr algn="r">
              <a:lnSpc>
                <a:spcPts val="4860"/>
              </a:lnSpc>
            </a:pPr>
            <a:r>
              <a:rPr lang="en-US" sz="3600">
                <a:solidFill>
                  <a:srgbClr val="000000"/>
                </a:solidFill>
                <a:latin typeface="Roboto Condensed"/>
              </a:rPr>
              <a:t>(Tố Hữu)</a:t>
            </a:r>
          </a:p>
        </p:txBody>
      </p:sp>
      <p:sp>
        <p:nvSpPr>
          <p:cNvPr id="14" name="TextBox 14"/>
          <p:cNvSpPr txBox="1"/>
          <p:nvPr/>
        </p:nvSpPr>
        <p:spPr>
          <a:xfrm>
            <a:off x="6273076" y="7620744"/>
            <a:ext cx="6979086" cy="1899285"/>
          </a:xfrm>
          <a:prstGeom prst="rect">
            <a:avLst/>
          </a:prstGeom>
        </p:spPr>
        <p:txBody>
          <a:bodyPr wrap="square" lIns="0" tIns="0" rIns="0" bIns="0" rtlCol="0" anchor="t">
            <a:spAutoFit/>
          </a:bodyPr>
          <a:lstStyle/>
          <a:p>
            <a:pPr algn="ctr">
              <a:lnSpc>
                <a:spcPts val="5040"/>
              </a:lnSpc>
            </a:pPr>
            <a:r>
              <a:rPr lang="en-US" sz="3600">
                <a:solidFill>
                  <a:srgbClr val="000000"/>
                </a:solidFill>
                <a:latin typeface="Roboto Condensed"/>
              </a:rPr>
              <a:t>c. Vì lợi ích mười năm phải trồng cây</a:t>
            </a:r>
          </a:p>
          <a:p>
            <a:pPr algn="ctr">
              <a:lnSpc>
                <a:spcPts val="5040"/>
              </a:lnSpc>
            </a:pPr>
            <a:r>
              <a:rPr lang="en-US" sz="3600">
                <a:solidFill>
                  <a:srgbClr val="000000"/>
                </a:solidFill>
                <a:latin typeface="Roboto Condensed"/>
              </a:rPr>
              <a:t>Vì lợi ích trăm năm phải trồng người</a:t>
            </a:r>
          </a:p>
          <a:p>
            <a:pPr algn="r">
              <a:lnSpc>
                <a:spcPts val="5040"/>
              </a:lnSpc>
            </a:pPr>
            <a:r>
              <a:rPr lang="en-US" sz="3600">
                <a:solidFill>
                  <a:srgbClr val="000000"/>
                </a:solidFill>
                <a:latin typeface="Roboto Condensed"/>
              </a:rPr>
              <a:t>(Hồ Chí Minh)</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3D8C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31"/>
          <a:stretch>
            <a:fillRect/>
          </a:stretch>
        </p:blipFill>
        <p:spPr>
          <a:xfrm>
            <a:off x="2362200" y="-7929262"/>
            <a:ext cx="14706600" cy="18764401"/>
          </a:xfrm>
          <a:prstGeom prst="rect">
            <a:avLst/>
          </a:prstGeom>
        </p:spPr>
      </p:pic>
      <p:grpSp>
        <p:nvGrpSpPr>
          <p:cNvPr id="3" name="Group 3"/>
          <p:cNvGrpSpPr/>
          <p:nvPr/>
        </p:nvGrpSpPr>
        <p:grpSpPr>
          <a:xfrm rot="5400000">
            <a:off x="7600952" y="-400048"/>
            <a:ext cx="3086100" cy="18287996"/>
            <a:chOff x="0" y="0"/>
            <a:chExt cx="4114800" cy="24383995"/>
          </a:xfrm>
        </p:grpSpPr>
        <p:sp>
          <p:nvSpPr>
            <p:cNvPr id="4" name="Freeform 4"/>
            <p:cNvSpPr/>
            <p:nvPr/>
          </p:nvSpPr>
          <p:spPr>
            <a:xfrm>
              <a:off x="0" y="0"/>
              <a:ext cx="4114800" cy="24384000"/>
            </a:xfrm>
            <a:custGeom>
              <a:avLst/>
              <a:gdLst/>
              <a:ahLst/>
              <a:cxnLst/>
              <a:rect l="l" t="t" r="r" b="b"/>
              <a:pathLst>
                <a:path w="4114800" h="24384000">
                  <a:moveTo>
                    <a:pt x="0" y="0"/>
                  </a:moveTo>
                  <a:lnTo>
                    <a:pt x="4114800" y="0"/>
                  </a:lnTo>
                  <a:lnTo>
                    <a:pt x="4114800" y="24384000"/>
                  </a:lnTo>
                  <a:lnTo>
                    <a:pt x="0" y="24384000"/>
                  </a:lnTo>
                  <a:close/>
                </a:path>
              </a:pathLst>
            </a:custGeom>
            <a:solidFill>
              <a:srgbClr val="FFFFFF"/>
            </a:solidFill>
          </p:spPr>
        </p:sp>
      </p:grpSp>
      <p:pic>
        <p:nvPicPr>
          <p:cNvPr id="5" name="Picture 5"/>
          <p:cNvPicPr>
            <a:picLocks noChangeAspect="1"/>
          </p:cNvPicPr>
          <p:nvPr/>
        </p:nvPicPr>
        <p:blipFill>
          <a:blip r:embed="rId3"/>
          <a:srcRect/>
          <a:stretch>
            <a:fillRect/>
          </a:stretch>
        </p:blipFill>
        <p:spPr>
          <a:xfrm rot="5400000">
            <a:off x="9084153" y="6984028"/>
            <a:ext cx="10446313" cy="10446313"/>
          </a:xfrm>
          <a:prstGeom prst="rect">
            <a:avLst/>
          </a:prstGeom>
        </p:spPr>
      </p:pic>
      <p:pic>
        <p:nvPicPr>
          <p:cNvPr id="6" name="Picture 6"/>
          <p:cNvPicPr>
            <a:picLocks noChangeAspect="1"/>
          </p:cNvPicPr>
          <p:nvPr/>
        </p:nvPicPr>
        <p:blipFill>
          <a:blip r:embed="rId3"/>
          <a:srcRect/>
          <a:stretch>
            <a:fillRect/>
          </a:stretch>
        </p:blipFill>
        <p:spPr>
          <a:xfrm rot="5400000">
            <a:off x="-1302313" y="6984028"/>
            <a:ext cx="10446313" cy="10446313"/>
          </a:xfrm>
          <a:prstGeom prst="rect">
            <a:avLst/>
          </a:prstGeom>
        </p:spPr>
      </p:pic>
      <p:pic>
        <p:nvPicPr>
          <p:cNvPr id="7" name="Picture 7"/>
          <p:cNvPicPr>
            <a:picLocks noChangeAspect="1"/>
          </p:cNvPicPr>
          <p:nvPr/>
        </p:nvPicPr>
        <p:blipFill>
          <a:blip r:embed="rId4"/>
          <a:srcRect b="15"/>
          <a:stretch>
            <a:fillRect/>
          </a:stretch>
        </p:blipFill>
        <p:spPr>
          <a:xfrm>
            <a:off x="-81706" y="6491398"/>
            <a:ext cx="3401163" cy="4688320"/>
          </a:xfrm>
          <a:prstGeom prst="rect">
            <a:avLst/>
          </a:prstGeom>
        </p:spPr>
      </p:pic>
      <p:pic>
        <p:nvPicPr>
          <p:cNvPr id="8" name="Picture 8"/>
          <p:cNvPicPr>
            <a:picLocks noChangeAspect="1"/>
          </p:cNvPicPr>
          <p:nvPr/>
        </p:nvPicPr>
        <p:blipFill>
          <a:blip r:embed="rId5"/>
          <a:srcRect b="17"/>
          <a:stretch>
            <a:fillRect/>
          </a:stretch>
        </p:blipFill>
        <p:spPr>
          <a:xfrm>
            <a:off x="14199169" y="6240579"/>
            <a:ext cx="4293875" cy="3591241"/>
          </a:xfrm>
          <a:prstGeom prst="rect">
            <a:avLst/>
          </a:prstGeom>
        </p:spPr>
      </p:pic>
      <p:pic>
        <p:nvPicPr>
          <p:cNvPr id="9" name="Picture 9"/>
          <p:cNvPicPr>
            <a:picLocks noChangeAspect="1"/>
          </p:cNvPicPr>
          <p:nvPr/>
        </p:nvPicPr>
        <p:blipFill>
          <a:blip r:embed="rId6"/>
          <a:srcRect b="114"/>
          <a:stretch>
            <a:fillRect/>
          </a:stretch>
        </p:blipFill>
        <p:spPr>
          <a:xfrm>
            <a:off x="641676" y="1028700"/>
            <a:ext cx="1501435" cy="394127"/>
          </a:xfrm>
          <a:prstGeom prst="rect">
            <a:avLst/>
          </a:prstGeom>
        </p:spPr>
      </p:pic>
      <p:pic>
        <p:nvPicPr>
          <p:cNvPr id="10" name="Picture 10"/>
          <p:cNvPicPr>
            <a:picLocks noChangeAspect="1"/>
          </p:cNvPicPr>
          <p:nvPr/>
        </p:nvPicPr>
        <p:blipFill>
          <a:blip r:embed="rId6"/>
          <a:srcRect b="114"/>
          <a:stretch>
            <a:fillRect/>
          </a:stretch>
        </p:blipFill>
        <p:spPr>
          <a:xfrm>
            <a:off x="2143111" y="2533833"/>
            <a:ext cx="1501435" cy="394127"/>
          </a:xfrm>
          <a:prstGeom prst="rect">
            <a:avLst/>
          </a:prstGeom>
        </p:spPr>
      </p:pic>
      <p:pic>
        <p:nvPicPr>
          <p:cNvPr id="11" name="Picture 11"/>
          <p:cNvPicPr>
            <a:picLocks noChangeAspect="1"/>
          </p:cNvPicPr>
          <p:nvPr/>
        </p:nvPicPr>
        <p:blipFill>
          <a:blip r:embed="rId6"/>
          <a:srcRect b="114"/>
          <a:stretch>
            <a:fillRect/>
          </a:stretch>
        </p:blipFill>
        <p:spPr>
          <a:xfrm>
            <a:off x="15757865" y="634573"/>
            <a:ext cx="1501435" cy="394127"/>
          </a:xfrm>
          <a:prstGeom prst="rect">
            <a:avLst/>
          </a:prstGeom>
        </p:spPr>
      </p:pic>
      <p:pic>
        <p:nvPicPr>
          <p:cNvPr id="12" name="Picture 12"/>
          <p:cNvPicPr>
            <a:picLocks noChangeAspect="1"/>
          </p:cNvPicPr>
          <p:nvPr/>
        </p:nvPicPr>
        <p:blipFill>
          <a:blip r:embed="rId7"/>
          <a:srcRect b="40"/>
          <a:stretch>
            <a:fillRect/>
          </a:stretch>
        </p:blipFill>
        <p:spPr>
          <a:xfrm>
            <a:off x="5486400" y="8476488"/>
            <a:ext cx="7315200" cy="1810512"/>
          </a:xfrm>
          <a:prstGeom prst="rect">
            <a:avLst/>
          </a:prstGeom>
        </p:spPr>
      </p:pic>
      <p:pic>
        <p:nvPicPr>
          <p:cNvPr id="13" name="Picture 13"/>
          <p:cNvPicPr>
            <a:picLocks noChangeAspect="1"/>
          </p:cNvPicPr>
          <p:nvPr/>
        </p:nvPicPr>
        <p:blipFill>
          <a:blip r:embed="rId8"/>
          <a:srcRect r="36"/>
          <a:stretch>
            <a:fillRect/>
          </a:stretch>
        </p:blipFill>
        <p:spPr>
          <a:xfrm>
            <a:off x="5175492" y="8297878"/>
            <a:ext cx="1583424" cy="1533942"/>
          </a:xfrm>
          <a:prstGeom prst="rect">
            <a:avLst/>
          </a:prstGeom>
        </p:spPr>
      </p:pic>
      <p:pic>
        <p:nvPicPr>
          <p:cNvPr id="14" name="Picture 14"/>
          <p:cNvPicPr>
            <a:picLocks noChangeAspect="1"/>
          </p:cNvPicPr>
          <p:nvPr/>
        </p:nvPicPr>
        <p:blipFill>
          <a:blip r:embed="rId8"/>
          <a:srcRect r="36"/>
          <a:stretch>
            <a:fillRect/>
          </a:stretch>
        </p:blipFill>
        <p:spPr>
          <a:xfrm>
            <a:off x="8387691" y="9381744"/>
            <a:ext cx="1392924" cy="1349395"/>
          </a:xfrm>
          <a:prstGeom prst="rect">
            <a:avLst/>
          </a:prstGeom>
        </p:spPr>
      </p:pic>
      <p:pic>
        <p:nvPicPr>
          <p:cNvPr id="15" name="Picture 15"/>
          <p:cNvPicPr>
            <a:picLocks noChangeAspect="1"/>
          </p:cNvPicPr>
          <p:nvPr/>
        </p:nvPicPr>
        <p:blipFill>
          <a:blip r:embed="rId8"/>
          <a:srcRect r="36"/>
          <a:stretch>
            <a:fillRect/>
          </a:stretch>
        </p:blipFill>
        <p:spPr>
          <a:xfrm>
            <a:off x="11408676" y="8297878"/>
            <a:ext cx="1392924" cy="1349395"/>
          </a:xfrm>
          <a:prstGeom prst="rect">
            <a:avLst/>
          </a:prstGeom>
        </p:spPr>
      </p:pic>
      <p:sp>
        <p:nvSpPr>
          <p:cNvPr id="16" name="TextBox 16"/>
          <p:cNvSpPr txBox="1"/>
          <p:nvPr/>
        </p:nvSpPr>
        <p:spPr>
          <a:xfrm>
            <a:off x="2489825" y="724536"/>
            <a:ext cx="12268199" cy="1169551"/>
          </a:xfrm>
          <a:prstGeom prst="rect">
            <a:avLst/>
          </a:prstGeom>
        </p:spPr>
        <p:txBody>
          <a:bodyPr lIns="0" tIns="0" rIns="0" bIns="0" rtlCol="0" anchor="t">
            <a:spAutoFit/>
          </a:bodyPr>
          <a:lstStyle/>
          <a:p>
            <a:pPr algn="l">
              <a:lnSpc>
                <a:spcPts val="4560"/>
              </a:lnSpc>
            </a:pPr>
            <a:r>
              <a:rPr lang="en-US" sz="3800">
                <a:solidFill>
                  <a:srgbClr val="1F497D"/>
                </a:solidFill>
                <a:latin typeface="Roboto Condensed Bold"/>
              </a:rPr>
              <a:t>Gợi ý</a:t>
            </a:r>
          </a:p>
        </p:txBody>
      </p:sp>
      <p:graphicFrame>
        <p:nvGraphicFramePr>
          <p:cNvPr id="17" name="Table 17"/>
          <p:cNvGraphicFramePr>
            <a:graphicFrameLocks noGrp="1"/>
          </p:cNvGraphicFramePr>
          <p:nvPr/>
        </p:nvGraphicFramePr>
        <p:xfrm>
          <a:off x="2745075" y="1833184"/>
          <a:ext cx="12411352" cy="6240413"/>
        </p:xfrm>
        <a:graphic>
          <a:graphicData uri="http://schemas.openxmlformats.org/drawingml/2006/table">
            <a:tbl>
              <a:tblPr/>
              <a:tblGrid>
                <a:gridCol w="3642473">
                  <a:extLst>
                    <a:ext uri="{9D8B030D-6E8A-4147-A177-3AD203B41FA5}">
                      <a16:colId xmlns:a16="http://schemas.microsoft.com/office/drawing/2014/main" val="20000"/>
                    </a:ext>
                  </a:extLst>
                </a:gridCol>
                <a:gridCol w="2231206">
                  <a:extLst>
                    <a:ext uri="{9D8B030D-6E8A-4147-A177-3AD203B41FA5}">
                      <a16:colId xmlns:a16="http://schemas.microsoft.com/office/drawing/2014/main" val="20001"/>
                    </a:ext>
                  </a:extLst>
                </a:gridCol>
                <a:gridCol w="6537673">
                  <a:extLst>
                    <a:ext uri="{9D8B030D-6E8A-4147-A177-3AD203B41FA5}">
                      <a16:colId xmlns:a16="http://schemas.microsoft.com/office/drawing/2014/main" val="20002"/>
                    </a:ext>
                  </a:extLst>
                </a:gridCol>
              </a:tblGrid>
              <a:tr h="1268775">
                <a:tc>
                  <a:txBody>
                    <a:bodyPr/>
                    <a:lstStyle/>
                    <a:p>
                      <a:pPr algn="just">
                        <a:lnSpc>
                          <a:spcPts val="4320"/>
                        </a:lnSpc>
                      </a:pPr>
                      <a:r>
                        <a:rPr lang="en-US" sz="3000">
                          <a:solidFill>
                            <a:srgbClr val="1F497D"/>
                          </a:solidFill>
                          <a:latin typeface="Roboto Condensed"/>
                        </a:rPr>
                        <a:t>B1: Gọi tên, chỉ rõ chi tiết có phép hoán dụ</a:t>
                      </a:r>
                    </a:p>
                  </a:txBody>
                  <a:tcPr marL="52705" marR="52705" marT="52705" marB="52705" anchor="ctr">
                    <a:lnL w="9525" cap="flat" cmpd="sng" algn="ctr">
                      <a:solidFill>
                        <a:srgbClr val="000000"/>
                      </a:solidFill>
                      <a:prstDash val="solid"/>
                      <a:round/>
                      <a:headEnd type="none" w="med" len="med"/>
                      <a:tailEnd type="none" w="med" len="med"/>
                    </a:lnL>
                    <a:lnR w="57150"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8D6B8"/>
                    </a:solidFill>
                  </a:tcPr>
                </a:tc>
                <a:tc>
                  <a:txBody>
                    <a:bodyPr/>
                    <a:lstStyle/>
                    <a:p>
                      <a:pPr algn="just">
                        <a:lnSpc>
                          <a:spcPts val="4320"/>
                        </a:lnSpc>
                      </a:pPr>
                      <a:r>
                        <a:rPr lang="en-US" sz="3000">
                          <a:solidFill>
                            <a:srgbClr val="1F497D"/>
                          </a:solidFill>
                          <a:latin typeface="Roboto Condensed"/>
                        </a:rPr>
                        <a:t>Gợi ý</a:t>
                      </a:r>
                    </a:p>
                  </a:txBody>
                  <a:tcPr marL="52705" marR="52705" marT="52705" marB="52705"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FE8A8"/>
                    </a:solidFill>
                  </a:tcPr>
                </a:tc>
                <a:tc>
                  <a:txBody>
                    <a:bodyPr/>
                    <a:lstStyle/>
                    <a:p>
                      <a:pPr algn="just">
                        <a:lnSpc>
                          <a:spcPts val="4320"/>
                        </a:lnSpc>
                      </a:pPr>
                      <a:r>
                        <a:rPr lang="en-US" sz="3000">
                          <a:solidFill>
                            <a:srgbClr val="1F497D"/>
                          </a:solidFill>
                          <a:latin typeface="Roboto Condensed"/>
                        </a:rPr>
                        <a:t>Tác giả sử dụng phép hoán dụ qua chi tiết nào?</a:t>
                      </a:r>
                    </a:p>
                  </a:txBody>
                  <a:tcPr marL="52705" marR="52705" marT="52705" marB="52705" anchor="ctr">
                    <a:lnL w="57150"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FE8A8"/>
                    </a:solidFill>
                  </a:tcPr>
                </a:tc>
                <a:extLst>
                  <a:ext uri="{0D108BD9-81ED-4DB2-BD59-A6C34878D82A}">
                    <a16:rowId xmlns:a16="http://schemas.microsoft.com/office/drawing/2014/main" val="10000"/>
                  </a:ext>
                </a:extLst>
              </a:tr>
              <a:tr h="1164876">
                <a:tc>
                  <a:txBody>
                    <a:bodyPr/>
                    <a:lstStyle/>
                    <a:p>
                      <a:pPr algn="just">
                        <a:lnSpc>
                          <a:spcPts val="4320"/>
                        </a:lnSpc>
                      </a:pPr>
                      <a:r>
                        <a:rPr lang="en-US" sz="3000">
                          <a:solidFill>
                            <a:srgbClr val="1F497D"/>
                          </a:solidFill>
                          <a:latin typeface="Roboto Condensed"/>
                        </a:rPr>
                        <a:t>B2: Nêu tác dụng về nghệ thuật</a:t>
                      </a:r>
                    </a:p>
                  </a:txBody>
                  <a:tcPr marL="52705" marR="52705" marT="52705" marB="52705" anchor="ctr">
                    <a:lnL w="9525" cap="flat" cmpd="sng" algn="ctr">
                      <a:solidFill>
                        <a:srgbClr val="000000"/>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8D6B8"/>
                    </a:solidFill>
                  </a:tcPr>
                </a:tc>
                <a:tc gridSpan="2">
                  <a:txBody>
                    <a:bodyPr/>
                    <a:lstStyle/>
                    <a:p>
                      <a:pPr algn="just">
                        <a:lnSpc>
                          <a:spcPts val="4320"/>
                        </a:lnSpc>
                      </a:pPr>
                      <a:r>
                        <a:rPr lang="en-US" sz="3000">
                          <a:solidFill>
                            <a:srgbClr val="1F497D"/>
                          </a:solidFill>
                          <a:latin typeface="Roboto Condensed"/>
                        </a:rPr>
                        <a:t>Gợi hình ảnh, gợi cảm xúc cho dòng thơ.</a:t>
                      </a:r>
                    </a:p>
                  </a:txBody>
                  <a:tcPr marL="52705" marR="52705" marT="52705" marB="52705" anchor="ctr">
                    <a:lnL w="57150"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FE8A8"/>
                    </a:solidFill>
                  </a:tcPr>
                </a:tc>
                <a:tc hMerge="1">
                  <a:txBody>
                    <a:bodyPr/>
                    <a:lstStyle/>
                    <a:p>
                      <a:pPr algn="just">
                        <a:lnSpc>
                          <a:spcPts val="4320"/>
                        </a:lnSpc>
                      </a:pPr>
                      <a:r>
                        <a:rPr lang="en-US" sz="3000">
                          <a:solidFill>
                            <a:srgbClr val="1F497D"/>
                          </a:solidFill>
                          <a:latin typeface="Roboto Condensed"/>
                        </a:rPr>
                        <a:t>Gợi hình ảnh, gợi cảm xúc cho dòng thơ.</a:t>
                      </a:r>
                    </a:p>
                  </a:txBody>
                  <a:tcPr marL="52705" marR="52705" marT="52705" marB="52705" anchor="ctr">
                    <a:lnL w="57150"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FE8A8"/>
                    </a:solidFill>
                  </a:tcPr>
                </a:tc>
                <a:extLst>
                  <a:ext uri="{0D108BD9-81ED-4DB2-BD59-A6C34878D82A}">
                    <a16:rowId xmlns:a16="http://schemas.microsoft.com/office/drawing/2014/main" val="10001"/>
                  </a:ext>
                </a:extLst>
              </a:tr>
              <a:tr h="1164876">
                <a:tc rowSpan="3">
                  <a:txBody>
                    <a:bodyPr/>
                    <a:lstStyle/>
                    <a:p>
                      <a:pPr algn="just">
                        <a:lnSpc>
                          <a:spcPts val="4320"/>
                        </a:lnSpc>
                      </a:pPr>
                      <a:r>
                        <a:rPr lang="en-US" sz="3000">
                          <a:solidFill>
                            <a:srgbClr val="1F497D"/>
                          </a:solidFill>
                          <a:latin typeface="Roboto Condensed"/>
                        </a:rPr>
                        <a:t>B3: Nêu tác dụng về nội dung</a:t>
                      </a:r>
                    </a:p>
                  </a:txBody>
                  <a:tcPr marL="52705" marR="52705" marT="52705" marB="52705" anchor="ctr">
                    <a:lnL w="9525" cap="flat" cmpd="sng" algn="ctr">
                      <a:solidFill>
                        <a:srgbClr val="000000"/>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8D6B8"/>
                    </a:solidFill>
                  </a:tcPr>
                </a:tc>
                <a:tc rowSpan="3">
                  <a:txBody>
                    <a:bodyPr/>
                    <a:lstStyle/>
                    <a:p>
                      <a:pPr algn="just">
                        <a:lnSpc>
                          <a:spcPts val="4320"/>
                        </a:lnSpc>
                      </a:pPr>
                      <a:r>
                        <a:rPr lang="en-US" sz="3000">
                          <a:solidFill>
                            <a:srgbClr val="1F497D"/>
                          </a:solidFill>
                          <a:latin typeface="Roboto Condensed"/>
                        </a:rPr>
                        <a:t>HS tìm tác dụng trong việc thể hiện nội dung bằng cách trả lời các câu hỏi.</a:t>
                      </a:r>
                    </a:p>
                  </a:txBody>
                  <a:tcPr marL="52705" marR="52705" marT="52705" marB="52705"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E8A8"/>
                    </a:solidFill>
                  </a:tcPr>
                </a:tc>
                <a:tc>
                  <a:txBody>
                    <a:bodyPr/>
                    <a:lstStyle/>
                    <a:p>
                      <a:pPr algn="just">
                        <a:lnSpc>
                          <a:spcPts val="4320"/>
                        </a:lnSpc>
                      </a:pPr>
                      <a:r>
                        <a:rPr lang="en-US" sz="3000">
                          <a:solidFill>
                            <a:srgbClr val="1F497D"/>
                          </a:solidFill>
                          <a:latin typeface="Roboto Condensed"/>
                        </a:rPr>
                        <a:t>Biện pháp hoán dụ ấy diễn tả sự vật/ hiện tượng nào?</a:t>
                      </a:r>
                    </a:p>
                  </a:txBody>
                  <a:tcPr marL="52705" marR="52705" marT="52705" marB="52705" anchor="ctr">
                    <a:lnL w="57150"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FE8A8"/>
                    </a:solidFill>
                  </a:tcPr>
                </a:tc>
                <a:extLst>
                  <a:ext uri="{0D108BD9-81ED-4DB2-BD59-A6C34878D82A}">
                    <a16:rowId xmlns:a16="http://schemas.microsoft.com/office/drawing/2014/main" val="10002"/>
                  </a:ext>
                </a:extLst>
              </a:tr>
              <a:tr h="1164876">
                <a:tc vMerge="1">
                  <a:txBody>
                    <a:bodyPr/>
                    <a:lstStyle/>
                    <a:p>
                      <a:pPr algn="just">
                        <a:lnSpc>
                          <a:spcPts val="4320"/>
                        </a:lnSpc>
                      </a:pPr>
                      <a:r>
                        <a:rPr lang="en-US" sz="3000">
                          <a:solidFill>
                            <a:srgbClr val="1F497D"/>
                          </a:solidFill>
                          <a:latin typeface="Roboto Condensed"/>
                        </a:rPr>
                        <a:t>B3: Nêu tác dụng về nội dung</a:t>
                      </a:r>
                    </a:p>
                  </a:txBody>
                  <a:tcPr marL="52705" marR="52705" marT="52705" marB="52705" anchor="ctr">
                    <a:lnL w="9525" cap="flat" cmpd="sng" algn="ctr">
                      <a:solidFill>
                        <a:srgbClr val="000000"/>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8D6B8"/>
                    </a:solidFill>
                  </a:tcPr>
                </a:tc>
                <a:tc vMerge="1">
                  <a:txBody>
                    <a:bodyPr/>
                    <a:lstStyle/>
                    <a:p>
                      <a:pPr algn="just">
                        <a:lnSpc>
                          <a:spcPts val="4320"/>
                        </a:lnSpc>
                      </a:pPr>
                      <a:r>
                        <a:rPr lang="en-US" sz="3000">
                          <a:solidFill>
                            <a:srgbClr val="1F497D"/>
                          </a:solidFill>
                          <a:latin typeface="Roboto Condensed"/>
                        </a:rPr>
                        <a:t>HS tìm tác dụng trong việc thể hiện nội dung bằng cách trả lời các câu hỏi.</a:t>
                      </a:r>
                    </a:p>
                  </a:txBody>
                  <a:tcPr marL="52705" marR="52705" marT="52705" marB="52705"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E8A8"/>
                    </a:solidFill>
                  </a:tcPr>
                </a:tc>
                <a:tc>
                  <a:txBody>
                    <a:bodyPr/>
                    <a:lstStyle/>
                    <a:p>
                      <a:pPr algn="l">
                        <a:lnSpc>
                          <a:spcPts val="3600"/>
                        </a:lnSpc>
                      </a:pPr>
                      <a:r>
                        <a:rPr lang="en-US" sz="3000">
                          <a:solidFill>
                            <a:srgbClr val="1F497D"/>
                          </a:solidFill>
                          <a:latin typeface="Roboto Condensed"/>
                        </a:rPr>
                        <a:t>Sự vật/ hiện tượng ấy hiện lên ra sao, có điểm gì đặc biệt?</a:t>
                      </a:r>
                    </a:p>
                  </a:txBody>
                  <a:tcPr marL="52705" marR="52705" marT="52705" marB="52705" anchor="ctr">
                    <a:lnL w="57150"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FE8A8"/>
                    </a:solidFill>
                  </a:tcPr>
                </a:tc>
                <a:extLst>
                  <a:ext uri="{0D108BD9-81ED-4DB2-BD59-A6C34878D82A}">
                    <a16:rowId xmlns:a16="http://schemas.microsoft.com/office/drawing/2014/main" val="10003"/>
                  </a:ext>
                </a:extLst>
              </a:tr>
              <a:tr h="1433993">
                <a:tc vMerge="1">
                  <a:txBody>
                    <a:bodyPr/>
                    <a:lstStyle/>
                    <a:p>
                      <a:pPr algn="just">
                        <a:lnSpc>
                          <a:spcPts val="4320"/>
                        </a:lnSpc>
                      </a:pPr>
                      <a:r>
                        <a:rPr lang="en-US" sz="3000">
                          <a:solidFill>
                            <a:srgbClr val="1F497D"/>
                          </a:solidFill>
                          <a:latin typeface="Roboto Condensed"/>
                        </a:rPr>
                        <a:t>B3: Nêu tác dụng về nội dung</a:t>
                      </a:r>
                    </a:p>
                  </a:txBody>
                  <a:tcPr marL="52705" marR="52705" marT="52705" marB="52705" anchor="ctr">
                    <a:lnL w="9525" cap="flat" cmpd="sng" algn="ctr">
                      <a:solidFill>
                        <a:srgbClr val="000000"/>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8D6B8"/>
                    </a:solidFill>
                  </a:tcPr>
                </a:tc>
                <a:tc vMerge="1">
                  <a:txBody>
                    <a:bodyPr/>
                    <a:lstStyle/>
                    <a:p>
                      <a:pPr algn="just">
                        <a:lnSpc>
                          <a:spcPts val="4320"/>
                        </a:lnSpc>
                      </a:pPr>
                      <a:r>
                        <a:rPr lang="en-US" sz="3000">
                          <a:solidFill>
                            <a:srgbClr val="1F497D"/>
                          </a:solidFill>
                          <a:latin typeface="Roboto Condensed"/>
                        </a:rPr>
                        <a:t>HS tìm tác dụng trong việc thể hiện nội dung bằng cách trả lời các câu hỏi.</a:t>
                      </a:r>
                    </a:p>
                  </a:txBody>
                  <a:tcPr marL="52705" marR="52705" marT="52705" marB="52705"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E8A8"/>
                    </a:solidFill>
                  </a:tcPr>
                </a:tc>
                <a:tc>
                  <a:txBody>
                    <a:bodyPr/>
                    <a:lstStyle/>
                    <a:p>
                      <a:pPr algn="l">
                        <a:lnSpc>
                          <a:spcPts val="3600"/>
                        </a:lnSpc>
                      </a:pPr>
                      <a:r>
                        <a:rPr lang="en-US" sz="3000">
                          <a:solidFill>
                            <a:srgbClr val="1F497D"/>
                          </a:solidFill>
                          <a:latin typeface="Roboto Condensed"/>
                        </a:rPr>
                        <a:t>Qua chi tiết hoán dụ đó, ta hiểu thêm điều gì về nội dung của dòng thơ cũng như tình cảm của tác giả?</a:t>
                      </a:r>
                    </a:p>
                  </a:txBody>
                  <a:tcPr marL="52705" marR="52705" marT="52705" marB="52705" anchor="ctr">
                    <a:lnL w="57150"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57150"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E8A8"/>
                    </a:solidFill>
                  </a:tcP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3D8CC"/>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7600952" y="-400048"/>
            <a:ext cx="3086100" cy="18287996"/>
            <a:chOff x="0" y="0"/>
            <a:chExt cx="4114800" cy="24383995"/>
          </a:xfrm>
        </p:grpSpPr>
        <p:sp>
          <p:nvSpPr>
            <p:cNvPr id="3" name="Freeform 3"/>
            <p:cNvSpPr/>
            <p:nvPr/>
          </p:nvSpPr>
          <p:spPr>
            <a:xfrm>
              <a:off x="0" y="0"/>
              <a:ext cx="4114800" cy="24384000"/>
            </a:xfrm>
            <a:custGeom>
              <a:avLst/>
              <a:gdLst/>
              <a:ahLst/>
              <a:cxnLst/>
              <a:rect l="l" t="t" r="r" b="b"/>
              <a:pathLst>
                <a:path w="4114800" h="24384000">
                  <a:moveTo>
                    <a:pt x="0" y="0"/>
                  </a:moveTo>
                  <a:lnTo>
                    <a:pt x="4114800" y="0"/>
                  </a:lnTo>
                  <a:lnTo>
                    <a:pt x="4114800" y="24384000"/>
                  </a:lnTo>
                  <a:lnTo>
                    <a:pt x="0" y="24384000"/>
                  </a:lnTo>
                  <a:close/>
                </a:path>
              </a:pathLst>
            </a:custGeom>
            <a:solidFill>
              <a:srgbClr val="FFFFFF"/>
            </a:solidFill>
          </p:spPr>
        </p:sp>
      </p:grpSp>
      <p:pic>
        <p:nvPicPr>
          <p:cNvPr id="4" name="Picture 4"/>
          <p:cNvPicPr>
            <a:picLocks noChangeAspect="1"/>
          </p:cNvPicPr>
          <p:nvPr/>
        </p:nvPicPr>
        <p:blipFill>
          <a:blip r:embed="rId2"/>
          <a:srcRect/>
          <a:stretch>
            <a:fillRect/>
          </a:stretch>
        </p:blipFill>
        <p:spPr>
          <a:xfrm rot="5400000">
            <a:off x="9084153" y="6984028"/>
            <a:ext cx="10446313" cy="10446313"/>
          </a:xfrm>
          <a:prstGeom prst="rect">
            <a:avLst/>
          </a:prstGeom>
        </p:spPr>
      </p:pic>
      <p:pic>
        <p:nvPicPr>
          <p:cNvPr id="5" name="Picture 5"/>
          <p:cNvPicPr>
            <a:picLocks noChangeAspect="1"/>
          </p:cNvPicPr>
          <p:nvPr/>
        </p:nvPicPr>
        <p:blipFill>
          <a:blip r:embed="rId2"/>
          <a:srcRect/>
          <a:stretch>
            <a:fillRect/>
          </a:stretch>
        </p:blipFill>
        <p:spPr>
          <a:xfrm rot="5400000">
            <a:off x="-1330076" y="7348251"/>
            <a:ext cx="10446313" cy="10446313"/>
          </a:xfrm>
          <a:prstGeom prst="rect">
            <a:avLst/>
          </a:prstGeom>
        </p:spPr>
      </p:pic>
      <p:pic>
        <p:nvPicPr>
          <p:cNvPr id="6" name="Picture 6"/>
          <p:cNvPicPr>
            <a:picLocks noChangeAspect="1"/>
          </p:cNvPicPr>
          <p:nvPr/>
        </p:nvPicPr>
        <p:blipFill>
          <a:blip r:embed="rId3"/>
          <a:srcRect b="17"/>
          <a:stretch>
            <a:fillRect/>
          </a:stretch>
        </p:blipFill>
        <p:spPr>
          <a:xfrm>
            <a:off x="14442391" y="-539514"/>
            <a:ext cx="4293875" cy="3591241"/>
          </a:xfrm>
          <a:prstGeom prst="rect">
            <a:avLst/>
          </a:prstGeom>
        </p:spPr>
      </p:pic>
      <p:pic>
        <p:nvPicPr>
          <p:cNvPr id="7" name="Picture 7"/>
          <p:cNvPicPr>
            <a:picLocks noChangeAspect="1"/>
          </p:cNvPicPr>
          <p:nvPr/>
        </p:nvPicPr>
        <p:blipFill>
          <a:blip r:embed="rId4"/>
          <a:srcRect b="114"/>
          <a:stretch>
            <a:fillRect/>
          </a:stretch>
        </p:blipFill>
        <p:spPr>
          <a:xfrm>
            <a:off x="277983" y="1028700"/>
            <a:ext cx="1501435" cy="394127"/>
          </a:xfrm>
          <a:prstGeom prst="rect">
            <a:avLst/>
          </a:prstGeom>
        </p:spPr>
      </p:pic>
      <p:pic>
        <p:nvPicPr>
          <p:cNvPr id="8" name="Picture 8"/>
          <p:cNvPicPr>
            <a:picLocks noChangeAspect="1"/>
          </p:cNvPicPr>
          <p:nvPr/>
        </p:nvPicPr>
        <p:blipFill>
          <a:blip r:embed="rId4"/>
          <a:srcRect b="114"/>
          <a:stretch>
            <a:fillRect/>
          </a:stretch>
        </p:blipFill>
        <p:spPr>
          <a:xfrm>
            <a:off x="15757865" y="634573"/>
            <a:ext cx="1501435" cy="394127"/>
          </a:xfrm>
          <a:prstGeom prst="rect">
            <a:avLst/>
          </a:prstGeom>
        </p:spPr>
      </p:pic>
      <p:pic>
        <p:nvPicPr>
          <p:cNvPr id="9" name="Picture 9"/>
          <p:cNvPicPr>
            <a:picLocks noChangeAspect="1"/>
          </p:cNvPicPr>
          <p:nvPr/>
        </p:nvPicPr>
        <p:blipFill>
          <a:blip r:embed="rId5"/>
          <a:srcRect b="40"/>
          <a:stretch>
            <a:fillRect/>
          </a:stretch>
        </p:blipFill>
        <p:spPr>
          <a:xfrm>
            <a:off x="5486400" y="8476488"/>
            <a:ext cx="7315200" cy="1810512"/>
          </a:xfrm>
          <a:prstGeom prst="rect">
            <a:avLst/>
          </a:prstGeom>
        </p:spPr>
      </p:pic>
      <p:pic>
        <p:nvPicPr>
          <p:cNvPr id="10" name="Picture 10"/>
          <p:cNvPicPr>
            <a:picLocks noChangeAspect="1"/>
          </p:cNvPicPr>
          <p:nvPr/>
        </p:nvPicPr>
        <p:blipFill>
          <a:blip r:embed="rId6"/>
          <a:srcRect r="36"/>
          <a:stretch>
            <a:fillRect/>
          </a:stretch>
        </p:blipFill>
        <p:spPr>
          <a:xfrm>
            <a:off x="5175492" y="8297878"/>
            <a:ext cx="1583424" cy="1533942"/>
          </a:xfrm>
          <a:prstGeom prst="rect">
            <a:avLst/>
          </a:prstGeom>
        </p:spPr>
      </p:pic>
      <p:pic>
        <p:nvPicPr>
          <p:cNvPr id="11" name="Picture 11"/>
          <p:cNvPicPr>
            <a:picLocks noChangeAspect="1"/>
          </p:cNvPicPr>
          <p:nvPr/>
        </p:nvPicPr>
        <p:blipFill>
          <a:blip r:embed="rId6"/>
          <a:srcRect r="36"/>
          <a:stretch>
            <a:fillRect/>
          </a:stretch>
        </p:blipFill>
        <p:spPr>
          <a:xfrm>
            <a:off x="8387691" y="9381744"/>
            <a:ext cx="1392924" cy="1349395"/>
          </a:xfrm>
          <a:prstGeom prst="rect">
            <a:avLst/>
          </a:prstGeom>
        </p:spPr>
      </p:pic>
      <p:pic>
        <p:nvPicPr>
          <p:cNvPr id="12" name="Picture 12"/>
          <p:cNvPicPr>
            <a:picLocks noChangeAspect="1"/>
          </p:cNvPicPr>
          <p:nvPr/>
        </p:nvPicPr>
        <p:blipFill>
          <a:blip r:embed="rId6"/>
          <a:srcRect r="36"/>
          <a:stretch>
            <a:fillRect/>
          </a:stretch>
        </p:blipFill>
        <p:spPr>
          <a:xfrm>
            <a:off x="11408676" y="8297878"/>
            <a:ext cx="1392924" cy="1349395"/>
          </a:xfrm>
          <a:prstGeom prst="rect">
            <a:avLst/>
          </a:prstGeom>
        </p:spPr>
      </p:pic>
      <p:graphicFrame>
        <p:nvGraphicFramePr>
          <p:cNvPr id="13" name="Table 13"/>
          <p:cNvGraphicFramePr>
            <a:graphicFrameLocks noGrp="1"/>
          </p:cNvGraphicFramePr>
          <p:nvPr/>
        </p:nvGraphicFramePr>
        <p:xfrm>
          <a:off x="1870608" y="487378"/>
          <a:ext cx="14491257" cy="7810500"/>
        </p:xfrm>
        <a:graphic>
          <a:graphicData uri="http://schemas.openxmlformats.org/drawingml/2006/table">
            <a:tbl>
              <a:tblPr/>
              <a:tblGrid>
                <a:gridCol w="4943738">
                  <a:extLst>
                    <a:ext uri="{9D8B030D-6E8A-4147-A177-3AD203B41FA5}">
                      <a16:colId xmlns:a16="http://schemas.microsoft.com/office/drawing/2014/main" val="20000"/>
                    </a:ext>
                  </a:extLst>
                </a:gridCol>
                <a:gridCol w="3337499">
                  <a:extLst>
                    <a:ext uri="{9D8B030D-6E8A-4147-A177-3AD203B41FA5}">
                      <a16:colId xmlns:a16="http://schemas.microsoft.com/office/drawing/2014/main" val="20001"/>
                    </a:ext>
                  </a:extLst>
                </a:gridCol>
                <a:gridCol w="6210020">
                  <a:extLst>
                    <a:ext uri="{9D8B030D-6E8A-4147-A177-3AD203B41FA5}">
                      <a16:colId xmlns:a16="http://schemas.microsoft.com/office/drawing/2014/main" val="20002"/>
                    </a:ext>
                  </a:extLst>
                </a:gridCol>
              </a:tblGrid>
              <a:tr h="2813306">
                <a:tc>
                  <a:txBody>
                    <a:bodyPr/>
                    <a:lstStyle/>
                    <a:p>
                      <a:pPr algn="just">
                        <a:lnSpc>
                          <a:spcPts val="5183"/>
                        </a:lnSpc>
                      </a:pPr>
                      <a:r>
                        <a:rPr lang="en-US" sz="3599">
                          <a:solidFill>
                            <a:srgbClr val="1F497D"/>
                          </a:solidFill>
                          <a:latin typeface="Roboto Condensed"/>
                        </a:rPr>
                        <a:t>B1: Gọi tên, chỉ rõ chi tiết có phép hoán dụ</a:t>
                      </a:r>
                    </a:p>
                  </a:txBody>
                  <a:tcPr marL="52705" marR="52705" marT="52705" marB="52705" anchor="ctr">
                    <a:lnL w="9525" cap="flat" cmpd="sng" algn="ctr">
                      <a:solidFill>
                        <a:srgbClr val="000000"/>
                      </a:solidFill>
                      <a:prstDash val="solid"/>
                      <a:round/>
                      <a:headEnd type="none" w="med" len="med"/>
                      <a:tailEnd type="none" w="med" len="med"/>
                    </a:lnL>
                    <a:lnR w="57150"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8D6B8"/>
                    </a:solidFill>
                  </a:tcPr>
                </a:tc>
                <a:tc>
                  <a:txBody>
                    <a:bodyPr/>
                    <a:lstStyle/>
                    <a:p>
                      <a:pPr algn="just">
                        <a:lnSpc>
                          <a:spcPts val="5183"/>
                        </a:lnSpc>
                      </a:pPr>
                      <a:r>
                        <a:rPr lang="en-US" sz="3599">
                          <a:solidFill>
                            <a:srgbClr val="1F497D"/>
                          </a:solidFill>
                          <a:latin typeface="Roboto Condensed"/>
                        </a:rPr>
                        <a:t>Gợi ý</a:t>
                      </a:r>
                    </a:p>
                  </a:txBody>
                  <a:tcPr marL="52705" marR="52705" marT="52705" marB="52705"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FE8A8"/>
                    </a:solidFill>
                  </a:tcPr>
                </a:tc>
                <a:tc>
                  <a:txBody>
                    <a:bodyPr/>
                    <a:lstStyle/>
                    <a:p>
                      <a:pPr algn="just">
                        <a:lnSpc>
                          <a:spcPts val="5183"/>
                        </a:lnSpc>
                      </a:pPr>
                      <a:r>
                        <a:rPr lang="en-US" sz="3599">
                          <a:solidFill>
                            <a:srgbClr val="1F497D"/>
                          </a:solidFill>
                          <a:latin typeface="Roboto Condensed"/>
                        </a:rPr>
                        <a:t>Tác giả sử dụng phép hoán dụ qua chi tiết “bàn tay mẹ” chỉ người mẹ (lấy một bộ phận để chỉ toàn thể)</a:t>
                      </a:r>
                    </a:p>
                  </a:txBody>
                  <a:tcPr marL="52705" marR="52705" marT="52705" marB="52705" anchor="ctr">
                    <a:lnL w="57150"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FE8A8"/>
                    </a:solidFill>
                  </a:tcPr>
                </a:tc>
                <a:extLst>
                  <a:ext uri="{0D108BD9-81ED-4DB2-BD59-A6C34878D82A}">
                    <a16:rowId xmlns:a16="http://schemas.microsoft.com/office/drawing/2014/main" val="10000"/>
                  </a:ext>
                </a:extLst>
              </a:tr>
              <a:tr h="1525861">
                <a:tc>
                  <a:txBody>
                    <a:bodyPr/>
                    <a:lstStyle/>
                    <a:p>
                      <a:pPr algn="just">
                        <a:lnSpc>
                          <a:spcPts val="5183"/>
                        </a:lnSpc>
                      </a:pPr>
                      <a:r>
                        <a:rPr lang="en-US" sz="3599">
                          <a:solidFill>
                            <a:srgbClr val="1F497D"/>
                          </a:solidFill>
                          <a:latin typeface="Roboto Condensed"/>
                        </a:rPr>
                        <a:t>B2: Nêu tác dụng về nghệ thuật</a:t>
                      </a:r>
                    </a:p>
                  </a:txBody>
                  <a:tcPr marL="52705" marR="52705" marT="52705" marB="52705" anchor="ctr">
                    <a:lnL w="9525" cap="flat" cmpd="sng" algn="ctr">
                      <a:solidFill>
                        <a:srgbClr val="000000"/>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8D6B8"/>
                    </a:solidFill>
                  </a:tcPr>
                </a:tc>
                <a:tc gridSpan="2">
                  <a:txBody>
                    <a:bodyPr/>
                    <a:lstStyle/>
                    <a:p>
                      <a:pPr algn="just">
                        <a:lnSpc>
                          <a:spcPts val="5183"/>
                        </a:lnSpc>
                      </a:pPr>
                      <a:r>
                        <a:rPr lang="en-US" sz="3599">
                          <a:solidFill>
                            <a:srgbClr val="1F497D"/>
                          </a:solidFill>
                          <a:latin typeface="Roboto Condensed"/>
                        </a:rPr>
                        <a:t>Gợi hình ảnh, gợi cảm xúc cho dòng thơ.</a:t>
                      </a:r>
                    </a:p>
                  </a:txBody>
                  <a:tcPr marL="52705" marR="52705" marT="52705" marB="52705" anchor="ctr">
                    <a:lnL w="57150"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FE8A8"/>
                    </a:solidFill>
                  </a:tcPr>
                </a:tc>
                <a:tc hMerge="1">
                  <a:txBody>
                    <a:bodyPr/>
                    <a:lstStyle/>
                    <a:p>
                      <a:pPr algn="just">
                        <a:lnSpc>
                          <a:spcPts val="5183"/>
                        </a:lnSpc>
                      </a:pPr>
                      <a:r>
                        <a:rPr lang="en-US" sz="3599">
                          <a:solidFill>
                            <a:srgbClr val="1F497D"/>
                          </a:solidFill>
                          <a:latin typeface="Roboto Condensed"/>
                        </a:rPr>
                        <a:t>Gợi hình ảnh, gợi cảm xúc cho dòng thơ.</a:t>
                      </a:r>
                    </a:p>
                  </a:txBody>
                  <a:tcPr marL="52705" marR="52705" marT="52705" marB="52705" anchor="ctr">
                    <a:lnL w="57150"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FE8A8"/>
                    </a:solidFill>
                  </a:tcPr>
                </a:tc>
                <a:extLst>
                  <a:ext uri="{0D108BD9-81ED-4DB2-BD59-A6C34878D82A}">
                    <a16:rowId xmlns:a16="http://schemas.microsoft.com/office/drawing/2014/main" val="10001"/>
                  </a:ext>
                </a:extLst>
              </a:tr>
              <a:tr h="3471333">
                <a:tc>
                  <a:txBody>
                    <a:bodyPr/>
                    <a:lstStyle/>
                    <a:p>
                      <a:pPr algn="just">
                        <a:lnSpc>
                          <a:spcPts val="5183"/>
                        </a:lnSpc>
                      </a:pPr>
                      <a:r>
                        <a:rPr lang="en-US" sz="3599">
                          <a:solidFill>
                            <a:srgbClr val="1F497D"/>
                          </a:solidFill>
                          <a:latin typeface="Roboto Condensed"/>
                        </a:rPr>
                        <a:t>B3: Nêu tác dụng về nội dung</a:t>
                      </a:r>
                    </a:p>
                  </a:txBody>
                  <a:tcPr marL="52705" marR="52705" marT="52705" marB="52705" anchor="ctr">
                    <a:lnL w="9525" cap="flat" cmpd="sng" algn="ctr">
                      <a:solidFill>
                        <a:srgbClr val="000000"/>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8D6B8"/>
                    </a:solidFill>
                  </a:tcPr>
                </a:tc>
                <a:tc>
                  <a:txBody>
                    <a:bodyPr/>
                    <a:lstStyle/>
                    <a:p>
                      <a:pPr algn="just">
                        <a:lnSpc>
                          <a:spcPts val="5183"/>
                        </a:lnSpc>
                      </a:pPr>
                      <a:r>
                        <a:rPr lang="en-US" sz="3599">
                          <a:solidFill>
                            <a:srgbClr val="1F497D"/>
                          </a:solidFill>
                          <a:latin typeface="Roboto Condensed"/>
                        </a:rPr>
                        <a:t>HS tìm tác dụng trong việc thể hiện nội dung bằng cách trả lời các câu hỏi.</a:t>
                      </a:r>
                    </a:p>
                  </a:txBody>
                  <a:tcPr marL="52705" marR="52705" marT="52705" marB="52705"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E8A8"/>
                    </a:solidFill>
                  </a:tcPr>
                </a:tc>
                <a:tc>
                  <a:txBody>
                    <a:bodyPr/>
                    <a:lstStyle/>
                    <a:p>
                      <a:pPr algn="just">
                        <a:lnSpc>
                          <a:spcPts val="4319"/>
                        </a:lnSpc>
                      </a:pPr>
                      <a:r>
                        <a:rPr lang="en-US" sz="3599">
                          <a:solidFill>
                            <a:srgbClr val="1F497D"/>
                          </a:solidFill>
                          <a:latin typeface="Roboto Condensed"/>
                        </a:rPr>
                        <a:t>Phép hoán dụ nhấn mạnh hình ảnh người mẹ lam lũ, vất vả, cả cuộc đời hi sinh vì con. Qua đó, thể hiện tình yêu thương bao la của mẹ dành cho con.</a:t>
                      </a:r>
                    </a:p>
                  </a:txBody>
                  <a:tcPr marL="52705" marR="52705" marT="52705" marB="52705" anchor="ctr">
                    <a:lnL w="57150"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57150"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E8A8"/>
                    </a:solidFill>
                  </a:tcPr>
                </a:tc>
                <a:extLst>
                  <a:ext uri="{0D108BD9-81ED-4DB2-BD59-A6C34878D82A}">
                    <a16:rowId xmlns:a16="http://schemas.microsoft.com/office/drawing/2014/main" val="10002"/>
                  </a:ext>
                </a:extLst>
              </a:tr>
            </a:tbl>
          </a:graphicData>
        </a:graphic>
      </p:graphicFrame>
      <p:sp>
        <p:nvSpPr>
          <p:cNvPr id="14" name="TextBox 14"/>
          <p:cNvSpPr txBox="1"/>
          <p:nvPr/>
        </p:nvSpPr>
        <p:spPr>
          <a:xfrm>
            <a:off x="407004" y="335195"/>
            <a:ext cx="469344" cy="496441"/>
          </a:xfrm>
          <a:prstGeom prst="rect">
            <a:avLst/>
          </a:prstGeom>
        </p:spPr>
        <p:txBody>
          <a:bodyPr lIns="0" tIns="0" rIns="0" bIns="0" rtlCol="0" anchor="t">
            <a:spAutoFit/>
          </a:bodyPr>
          <a:lstStyle/>
          <a:p>
            <a:pPr algn="ctr">
              <a:lnSpc>
                <a:spcPts val="3786"/>
              </a:lnSpc>
              <a:spcBef>
                <a:spcPct val="0"/>
              </a:spcBef>
            </a:pPr>
            <a:r>
              <a:rPr lang="en-US" sz="3600">
                <a:solidFill>
                  <a:srgbClr val="000000"/>
                </a:solidFill>
                <a:latin typeface="Roboto Condensed"/>
              </a:rPr>
              <a:t>a) </a:t>
            </a: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3D8CC"/>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7600952" y="-400048"/>
            <a:ext cx="3086100" cy="18287996"/>
            <a:chOff x="0" y="0"/>
            <a:chExt cx="4114800" cy="24383995"/>
          </a:xfrm>
        </p:grpSpPr>
        <p:sp>
          <p:nvSpPr>
            <p:cNvPr id="3" name="Freeform 3"/>
            <p:cNvSpPr/>
            <p:nvPr/>
          </p:nvSpPr>
          <p:spPr>
            <a:xfrm>
              <a:off x="0" y="0"/>
              <a:ext cx="4114800" cy="24384000"/>
            </a:xfrm>
            <a:custGeom>
              <a:avLst/>
              <a:gdLst/>
              <a:ahLst/>
              <a:cxnLst/>
              <a:rect l="l" t="t" r="r" b="b"/>
              <a:pathLst>
                <a:path w="4114800" h="24384000">
                  <a:moveTo>
                    <a:pt x="0" y="0"/>
                  </a:moveTo>
                  <a:lnTo>
                    <a:pt x="4114800" y="0"/>
                  </a:lnTo>
                  <a:lnTo>
                    <a:pt x="4114800" y="24384000"/>
                  </a:lnTo>
                  <a:lnTo>
                    <a:pt x="0" y="24384000"/>
                  </a:lnTo>
                  <a:close/>
                </a:path>
              </a:pathLst>
            </a:custGeom>
            <a:solidFill>
              <a:srgbClr val="FFFFFF"/>
            </a:solidFill>
          </p:spPr>
        </p:sp>
      </p:grpSp>
      <p:pic>
        <p:nvPicPr>
          <p:cNvPr id="4" name="Picture 4"/>
          <p:cNvPicPr>
            <a:picLocks noChangeAspect="1"/>
          </p:cNvPicPr>
          <p:nvPr/>
        </p:nvPicPr>
        <p:blipFill>
          <a:blip r:embed="rId2"/>
          <a:srcRect/>
          <a:stretch>
            <a:fillRect/>
          </a:stretch>
        </p:blipFill>
        <p:spPr>
          <a:xfrm rot="5400000">
            <a:off x="9084153" y="6984028"/>
            <a:ext cx="10446313" cy="10446313"/>
          </a:xfrm>
          <a:prstGeom prst="rect">
            <a:avLst/>
          </a:prstGeom>
        </p:spPr>
      </p:pic>
      <p:pic>
        <p:nvPicPr>
          <p:cNvPr id="5" name="Picture 5"/>
          <p:cNvPicPr>
            <a:picLocks noChangeAspect="1"/>
          </p:cNvPicPr>
          <p:nvPr/>
        </p:nvPicPr>
        <p:blipFill>
          <a:blip r:embed="rId2"/>
          <a:srcRect/>
          <a:stretch>
            <a:fillRect/>
          </a:stretch>
        </p:blipFill>
        <p:spPr>
          <a:xfrm rot="5400000">
            <a:off x="-1330076" y="7348251"/>
            <a:ext cx="10446313" cy="10446313"/>
          </a:xfrm>
          <a:prstGeom prst="rect">
            <a:avLst/>
          </a:prstGeom>
        </p:spPr>
      </p:pic>
      <p:pic>
        <p:nvPicPr>
          <p:cNvPr id="6" name="Picture 6"/>
          <p:cNvPicPr>
            <a:picLocks noChangeAspect="1"/>
          </p:cNvPicPr>
          <p:nvPr/>
        </p:nvPicPr>
        <p:blipFill>
          <a:blip r:embed="rId3"/>
          <a:srcRect b="17"/>
          <a:stretch>
            <a:fillRect/>
          </a:stretch>
        </p:blipFill>
        <p:spPr>
          <a:xfrm>
            <a:off x="14442391" y="-539514"/>
            <a:ext cx="4293875" cy="3591241"/>
          </a:xfrm>
          <a:prstGeom prst="rect">
            <a:avLst/>
          </a:prstGeom>
        </p:spPr>
      </p:pic>
      <p:pic>
        <p:nvPicPr>
          <p:cNvPr id="7" name="Picture 7"/>
          <p:cNvPicPr>
            <a:picLocks noChangeAspect="1"/>
          </p:cNvPicPr>
          <p:nvPr/>
        </p:nvPicPr>
        <p:blipFill>
          <a:blip r:embed="rId4"/>
          <a:srcRect b="114"/>
          <a:stretch>
            <a:fillRect/>
          </a:stretch>
        </p:blipFill>
        <p:spPr>
          <a:xfrm>
            <a:off x="277983" y="1028700"/>
            <a:ext cx="1501435" cy="394127"/>
          </a:xfrm>
          <a:prstGeom prst="rect">
            <a:avLst/>
          </a:prstGeom>
        </p:spPr>
      </p:pic>
      <p:pic>
        <p:nvPicPr>
          <p:cNvPr id="8" name="Picture 8"/>
          <p:cNvPicPr>
            <a:picLocks noChangeAspect="1"/>
          </p:cNvPicPr>
          <p:nvPr/>
        </p:nvPicPr>
        <p:blipFill>
          <a:blip r:embed="rId4"/>
          <a:srcRect b="114"/>
          <a:stretch>
            <a:fillRect/>
          </a:stretch>
        </p:blipFill>
        <p:spPr>
          <a:xfrm>
            <a:off x="15757865" y="634573"/>
            <a:ext cx="1501435" cy="394127"/>
          </a:xfrm>
          <a:prstGeom prst="rect">
            <a:avLst/>
          </a:prstGeom>
        </p:spPr>
      </p:pic>
      <p:pic>
        <p:nvPicPr>
          <p:cNvPr id="9" name="Picture 9"/>
          <p:cNvPicPr>
            <a:picLocks noChangeAspect="1"/>
          </p:cNvPicPr>
          <p:nvPr/>
        </p:nvPicPr>
        <p:blipFill>
          <a:blip r:embed="rId5"/>
          <a:srcRect b="40"/>
          <a:stretch>
            <a:fillRect/>
          </a:stretch>
        </p:blipFill>
        <p:spPr>
          <a:xfrm>
            <a:off x="5486400" y="8476488"/>
            <a:ext cx="7315200" cy="1810512"/>
          </a:xfrm>
          <a:prstGeom prst="rect">
            <a:avLst/>
          </a:prstGeom>
        </p:spPr>
      </p:pic>
      <p:pic>
        <p:nvPicPr>
          <p:cNvPr id="10" name="Picture 10"/>
          <p:cNvPicPr>
            <a:picLocks noChangeAspect="1"/>
          </p:cNvPicPr>
          <p:nvPr/>
        </p:nvPicPr>
        <p:blipFill>
          <a:blip r:embed="rId6"/>
          <a:srcRect r="36"/>
          <a:stretch>
            <a:fillRect/>
          </a:stretch>
        </p:blipFill>
        <p:spPr>
          <a:xfrm>
            <a:off x="5175492" y="8297878"/>
            <a:ext cx="1583424" cy="1533942"/>
          </a:xfrm>
          <a:prstGeom prst="rect">
            <a:avLst/>
          </a:prstGeom>
        </p:spPr>
      </p:pic>
      <p:pic>
        <p:nvPicPr>
          <p:cNvPr id="11" name="Picture 11"/>
          <p:cNvPicPr>
            <a:picLocks noChangeAspect="1"/>
          </p:cNvPicPr>
          <p:nvPr/>
        </p:nvPicPr>
        <p:blipFill>
          <a:blip r:embed="rId6"/>
          <a:srcRect r="36"/>
          <a:stretch>
            <a:fillRect/>
          </a:stretch>
        </p:blipFill>
        <p:spPr>
          <a:xfrm>
            <a:off x="8387691" y="9381744"/>
            <a:ext cx="1392924" cy="1349395"/>
          </a:xfrm>
          <a:prstGeom prst="rect">
            <a:avLst/>
          </a:prstGeom>
        </p:spPr>
      </p:pic>
      <p:pic>
        <p:nvPicPr>
          <p:cNvPr id="12" name="Picture 12"/>
          <p:cNvPicPr>
            <a:picLocks noChangeAspect="1"/>
          </p:cNvPicPr>
          <p:nvPr/>
        </p:nvPicPr>
        <p:blipFill>
          <a:blip r:embed="rId6"/>
          <a:srcRect r="36"/>
          <a:stretch>
            <a:fillRect/>
          </a:stretch>
        </p:blipFill>
        <p:spPr>
          <a:xfrm>
            <a:off x="11408676" y="8297878"/>
            <a:ext cx="1392924" cy="1349395"/>
          </a:xfrm>
          <a:prstGeom prst="rect">
            <a:avLst/>
          </a:prstGeom>
        </p:spPr>
      </p:pic>
      <p:graphicFrame>
        <p:nvGraphicFramePr>
          <p:cNvPr id="13" name="Table 13"/>
          <p:cNvGraphicFramePr>
            <a:graphicFrameLocks noGrp="1"/>
          </p:cNvGraphicFramePr>
          <p:nvPr/>
        </p:nvGraphicFramePr>
        <p:xfrm>
          <a:off x="1870608" y="487378"/>
          <a:ext cx="14491257" cy="7810500"/>
        </p:xfrm>
        <a:graphic>
          <a:graphicData uri="http://schemas.openxmlformats.org/drawingml/2006/table">
            <a:tbl>
              <a:tblPr/>
              <a:tblGrid>
                <a:gridCol w="4943738">
                  <a:extLst>
                    <a:ext uri="{9D8B030D-6E8A-4147-A177-3AD203B41FA5}">
                      <a16:colId xmlns:a16="http://schemas.microsoft.com/office/drawing/2014/main" val="20000"/>
                    </a:ext>
                  </a:extLst>
                </a:gridCol>
                <a:gridCol w="3337499">
                  <a:extLst>
                    <a:ext uri="{9D8B030D-6E8A-4147-A177-3AD203B41FA5}">
                      <a16:colId xmlns:a16="http://schemas.microsoft.com/office/drawing/2014/main" val="20001"/>
                    </a:ext>
                  </a:extLst>
                </a:gridCol>
                <a:gridCol w="6210020">
                  <a:extLst>
                    <a:ext uri="{9D8B030D-6E8A-4147-A177-3AD203B41FA5}">
                      <a16:colId xmlns:a16="http://schemas.microsoft.com/office/drawing/2014/main" val="20002"/>
                    </a:ext>
                  </a:extLst>
                </a:gridCol>
              </a:tblGrid>
              <a:tr h="2813306">
                <a:tc>
                  <a:txBody>
                    <a:bodyPr/>
                    <a:lstStyle/>
                    <a:p>
                      <a:pPr algn="just">
                        <a:lnSpc>
                          <a:spcPts val="5183"/>
                        </a:lnSpc>
                      </a:pPr>
                      <a:r>
                        <a:rPr lang="en-US" sz="3599">
                          <a:solidFill>
                            <a:srgbClr val="1F497D"/>
                          </a:solidFill>
                          <a:latin typeface="Roboto Condensed"/>
                        </a:rPr>
                        <a:t>B1: Gọi tên, chỉ rõ chi tiết có phép hoán dụ</a:t>
                      </a:r>
                    </a:p>
                  </a:txBody>
                  <a:tcPr marL="52705" marR="52705" marT="52705" marB="52705" anchor="ctr">
                    <a:lnL w="9525" cap="flat" cmpd="sng" algn="ctr">
                      <a:solidFill>
                        <a:srgbClr val="000000"/>
                      </a:solidFill>
                      <a:prstDash val="solid"/>
                      <a:round/>
                      <a:headEnd type="none" w="med" len="med"/>
                      <a:tailEnd type="none" w="med" len="med"/>
                    </a:lnL>
                    <a:lnR w="57150"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8D6B8"/>
                    </a:solidFill>
                  </a:tcPr>
                </a:tc>
                <a:tc>
                  <a:txBody>
                    <a:bodyPr/>
                    <a:lstStyle/>
                    <a:p>
                      <a:pPr algn="just">
                        <a:lnSpc>
                          <a:spcPts val="5183"/>
                        </a:lnSpc>
                      </a:pPr>
                      <a:r>
                        <a:rPr lang="en-US" sz="3599">
                          <a:solidFill>
                            <a:srgbClr val="1F497D"/>
                          </a:solidFill>
                          <a:latin typeface="Roboto Condensed"/>
                        </a:rPr>
                        <a:t>Gợi ý</a:t>
                      </a:r>
                    </a:p>
                  </a:txBody>
                  <a:tcPr marL="52705" marR="52705" marT="52705" marB="52705"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FE8A8"/>
                    </a:solidFill>
                  </a:tcPr>
                </a:tc>
                <a:tc>
                  <a:txBody>
                    <a:bodyPr/>
                    <a:lstStyle/>
                    <a:p>
                      <a:pPr algn="just">
                        <a:lnSpc>
                          <a:spcPts val="5183"/>
                        </a:lnSpc>
                      </a:pPr>
                      <a:r>
                        <a:rPr lang="en-US" sz="3599">
                          <a:solidFill>
                            <a:srgbClr val="1F497D"/>
                          </a:solidFill>
                          <a:latin typeface="Roboto Condensed"/>
                        </a:rPr>
                        <a:t>Tác giả sử dụng phép hoán dụ qua chi tiết “đổ máu” chỉ chiến tranh (lấy dấu hiệu của sự vật để chỉ sự vật)</a:t>
                      </a:r>
                    </a:p>
                  </a:txBody>
                  <a:tcPr marL="52705" marR="52705" marT="52705" marB="52705" anchor="ctr">
                    <a:lnL w="57150"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FE8A8"/>
                    </a:solidFill>
                  </a:tcPr>
                </a:tc>
                <a:extLst>
                  <a:ext uri="{0D108BD9-81ED-4DB2-BD59-A6C34878D82A}">
                    <a16:rowId xmlns:a16="http://schemas.microsoft.com/office/drawing/2014/main" val="10000"/>
                  </a:ext>
                </a:extLst>
              </a:tr>
              <a:tr h="1525861">
                <a:tc>
                  <a:txBody>
                    <a:bodyPr/>
                    <a:lstStyle/>
                    <a:p>
                      <a:pPr algn="just">
                        <a:lnSpc>
                          <a:spcPts val="5183"/>
                        </a:lnSpc>
                      </a:pPr>
                      <a:r>
                        <a:rPr lang="en-US" sz="3599">
                          <a:solidFill>
                            <a:srgbClr val="1F497D"/>
                          </a:solidFill>
                          <a:latin typeface="Roboto Condensed"/>
                        </a:rPr>
                        <a:t>B2: Nêu tác dụng về nghệ thuật</a:t>
                      </a:r>
                    </a:p>
                  </a:txBody>
                  <a:tcPr marL="52705" marR="52705" marT="52705" marB="52705" anchor="ctr">
                    <a:lnL w="9525" cap="flat" cmpd="sng" algn="ctr">
                      <a:solidFill>
                        <a:srgbClr val="000000"/>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8D6B8"/>
                    </a:solidFill>
                  </a:tcPr>
                </a:tc>
                <a:tc gridSpan="2">
                  <a:txBody>
                    <a:bodyPr/>
                    <a:lstStyle/>
                    <a:p>
                      <a:pPr algn="just">
                        <a:lnSpc>
                          <a:spcPts val="5183"/>
                        </a:lnSpc>
                      </a:pPr>
                      <a:r>
                        <a:rPr lang="en-US" sz="3599">
                          <a:solidFill>
                            <a:srgbClr val="1F497D"/>
                          </a:solidFill>
                          <a:latin typeface="Roboto Condensed"/>
                        </a:rPr>
                        <a:t>Gợi hình ảnh, gợi cảm xúc cho dòng thơ.</a:t>
                      </a:r>
                    </a:p>
                  </a:txBody>
                  <a:tcPr marL="52705" marR="52705" marT="52705" marB="52705" anchor="ctr">
                    <a:lnL w="57150"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FE8A8"/>
                    </a:solidFill>
                  </a:tcPr>
                </a:tc>
                <a:tc hMerge="1">
                  <a:txBody>
                    <a:bodyPr/>
                    <a:lstStyle/>
                    <a:p>
                      <a:pPr algn="just">
                        <a:lnSpc>
                          <a:spcPts val="5183"/>
                        </a:lnSpc>
                      </a:pPr>
                      <a:r>
                        <a:rPr lang="en-US" sz="3599">
                          <a:solidFill>
                            <a:srgbClr val="1F497D"/>
                          </a:solidFill>
                          <a:latin typeface="Roboto Condensed"/>
                        </a:rPr>
                        <a:t>Gợi hình ảnh, gợi cảm xúc cho dòng thơ.</a:t>
                      </a:r>
                    </a:p>
                  </a:txBody>
                  <a:tcPr marL="52705" marR="52705" marT="52705" marB="52705" anchor="ctr">
                    <a:lnL w="57150"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FE8A8"/>
                    </a:solidFill>
                  </a:tcPr>
                </a:tc>
                <a:extLst>
                  <a:ext uri="{0D108BD9-81ED-4DB2-BD59-A6C34878D82A}">
                    <a16:rowId xmlns:a16="http://schemas.microsoft.com/office/drawing/2014/main" val="10001"/>
                  </a:ext>
                </a:extLst>
              </a:tr>
              <a:tr h="3471333">
                <a:tc>
                  <a:txBody>
                    <a:bodyPr/>
                    <a:lstStyle/>
                    <a:p>
                      <a:pPr algn="just">
                        <a:lnSpc>
                          <a:spcPts val="5183"/>
                        </a:lnSpc>
                      </a:pPr>
                      <a:r>
                        <a:rPr lang="en-US" sz="3599">
                          <a:solidFill>
                            <a:srgbClr val="1F497D"/>
                          </a:solidFill>
                          <a:latin typeface="Roboto Condensed"/>
                        </a:rPr>
                        <a:t>B3: Nêu tác dụng về nội dung</a:t>
                      </a:r>
                    </a:p>
                  </a:txBody>
                  <a:tcPr marL="52705" marR="52705" marT="52705" marB="52705" anchor="ctr">
                    <a:lnL w="9525" cap="flat" cmpd="sng" algn="ctr">
                      <a:solidFill>
                        <a:srgbClr val="000000"/>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8D6B8"/>
                    </a:solidFill>
                  </a:tcPr>
                </a:tc>
                <a:tc>
                  <a:txBody>
                    <a:bodyPr/>
                    <a:lstStyle/>
                    <a:p>
                      <a:pPr algn="just">
                        <a:lnSpc>
                          <a:spcPts val="5183"/>
                        </a:lnSpc>
                      </a:pPr>
                      <a:r>
                        <a:rPr lang="en-US" sz="3599">
                          <a:solidFill>
                            <a:srgbClr val="1F497D"/>
                          </a:solidFill>
                          <a:latin typeface="Roboto Condensed"/>
                        </a:rPr>
                        <a:t>HS tìm tác dụng trong việc thể hiện nội dung bằng cách trả lời các câu hỏi.</a:t>
                      </a:r>
                    </a:p>
                  </a:txBody>
                  <a:tcPr marL="52705" marR="52705" marT="52705" marB="52705"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E8A8"/>
                    </a:solidFill>
                  </a:tcPr>
                </a:tc>
                <a:tc>
                  <a:txBody>
                    <a:bodyPr/>
                    <a:lstStyle/>
                    <a:p>
                      <a:pPr algn="just">
                        <a:lnSpc>
                          <a:spcPts val="4319"/>
                        </a:lnSpc>
                      </a:pPr>
                      <a:r>
                        <a:rPr lang="en-US" sz="3599">
                          <a:solidFill>
                            <a:srgbClr val="1F497D"/>
                          </a:solidFill>
                          <a:latin typeface="Roboto Condensed"/>
                        </a:rPr>
                        <a:t>Phép hoán dụ “đổ máu” ý chỉ chiến tranh ác liệt đang xảy ra ở Huế. Qua đó, tác giả muốn làm giảm bớt đi sự đau thương, mất mát do chiến tranh gây ra.</a:t>
                      </a:r>
                    </a:p>
                  </a:txBody>
                  <a:tcPr marL="52705" marR="52705" marT="52705" marB="52705" anchor="ctr">
                    <a:lnL w="57150"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57150"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E8A8"/>
                    </a:solidFill>
                  </a:tcPr>
                </a:tc>
                <a:extLst>
                  <a:ext uri="{0D108BD9-81ED-4DB2-BD59-A6C34878D82A}">
                    <a16:rowId xmlns:a16="http://schemas.microsoft.com/office/drawing/2014/main" val="10002"/>
                  </a:ext>
                </a:extLst>
              </a:tr>
            </a:tbl>
          </a:graphicData>
        </a:graphic>
      </p:graphicFrame>
      <p:sp>
        <p:nvSpPr>
          <p:cNvPr id="14" name="TextBox 14"/>
          <p:cNvSpPr txBox="1"/>
          <p:nvPr/>
        </p:nvSpPr>
        <p:spPr>
          <a:xfrm>
            <a:off x="407004" y="335195"/>
            <a:ext cx="469344" cy="496441"/>
          </a:xfrm>
          <a:prstGeom prst="rect">
            <a:avLst/>
          </a:prstGeom>
        </p:spPr>
        <p:txBody>
          <a:bodyPr lIns="0" tIns="0" rIns="0" bIns="0" rtlCol="0" anchor="t">
            <a:spAutoFit/>
          </a:bodyPr>
          <a:lstStyle/>
          <a:p>
            <a:pPr algn="ctr">
              <a:lnSpc>
                <a:spcPts val="3786"/>
              </a:lnSpc>
              <a:spcBef>
                <a:spcPct val="0"/>
              </a:spcBef>
            </a:pPr>
            <a:r>
              <a:rPr lang="en-US" sz="3600">
                <a:solidFill>
                  <a:srgbClr val="000000"/>
                </a:solidFill>
                <a:latin typeface="Roboto Condensed"/>
              </a:rPr>
              <a:t>a) </a:t>
            </a: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3D8CC"/>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7600952" y="-400048"/>
            <a:ext cx="3086100" cy="18287996"/>
            <a:chOff x="0" y="0"/>
            <a:chExt cx="4114800" cy="24383995"/>
          </a:xfrm>
        </p:grpSpPr>
        <p:sp>
          <p:nvSpPr>
            <p:cNvPr id="3" name="Freeform 3"/>
            <p:cNvSpPr/>
            <p:nvPr/>
          </p:nvSpPr>
          <p:spPr>
            <a:xfrm>
              <a:off x="0" y="0"/>
              <a:ext cx="4114800" cy="24384000"/>
            </a:xfrm>
            <a:custGeom>
              <a:avLst/>
              <a:gdLst/>
              <a:ahLst/>
              <a:cxnLst/>
              <a:rect l="l" t="t" r="r" b="b"/>
              <a:pathLst>
                <a:path w="4114800" h="24384000">
                  <a:moveTo>
                    <a:pt x="0" y="0"/>
                  </a:moveTo>
                  <a:lnTo>
                    <a:pt x="4114800" y="0"/>
                  </a:lnTo>
                  <a:lnTo>
                    <a:pt x="4114800" y="24384000"/>
                  </a:lnTo>
                  <a:lnTo>
                    <a:pt x="0" y="24384000"/>
                  </a:lnTo>
                  <a:close/>
                </a:path>
              </a:pathLst>
            </a:custGeom>
            <a:solidFill>
              <a:srgbClr val="FFFFFF"/>
            </a:solidFill>
          </p:spPr>
        </p:sp>
      </p:grpSp>
      <p:pic>
        <p:nvPicPr>
          <p:cNvPr id="4" name="Picture 4"/>
          <p:cNvPicPr>
            <a:picLocks noChangeAspect="1"/>
          </p:cNvPicPr>
          <p:nvPr/>
        </p:nvPicPr>
        <p:blipFill>
          <a:blip r:embed="rId2"/>
          <a:srcRect/>
          <a:stretch>
            <a:fillRect/>
          </a:stretch>
        </p:blipFill>
        <p:spPr>
          <a:xfrm rot="5400000">
            <a:off x="9084153" y="6984028"/>
            <a:ext cx="10446313" cy="10446313"/>
          </a:xfrm>
          <a:prstGeom prst="rect">
            <a:avLst/>
          </a:prstGeom>
        </p:spPr>
      </p:pic>
      <p:pic>
        <p:nvPicPr>
          <p:cNvPr id="5" name="Picture 5"/>
          <p:cNvPicPr>
            <a:picLocks noChangeAspect="1"/>
          </p:cNvPicPr>
          <p:nvPr/>
        </p:nvPicPr>
        <p:blipFill>
          <a:blip r:embed="rId2"/>
          <a:srcRect/>
          <a:stretch>
            <a:fillRect/>
          </a:stretch>
        </p:blipFill>
        <p:spPr>
          <a:xfrm rot="5400000">
            <a:off x="-1330076" y="7348251"/>
            <a:ext cx="10446313" cy="10446313"/>
          </a:xfrm>
          <a:prstGeom prst="rect">
            <a:avLst/>
          </a:prstGeom>
        </p:spPr>
      </p:pic>
      <p:pic>
        <p:nvPicPr>
          <p:cNvPr id="6" name="Picture 6"/>
          <p:cNvPicPr>
            <a:picLocks noChangeAspect="1"/>
          </p:cNvPicPr>
          <p:nvPr/>
        </p:nvPicPr>
        <p:blipFill>
          <a:blip r:embed="rId3"/>
          <a:srcRect b="17"/>
          <a:stretch>
            <a:fillRect/>
          </a:stretch>
        </p:blipFill>
        <p:spPr>
          <a:xfrm>
            <a:off x="14442391" y="-539514"/>
            <a:ext cx="4293875" cy="3591241"/>
          </a:xfrm>
          <a:prstGeom prst="rect">
            <a:avLst/>
          </a:prstGeom>
        </p:spPr>
      </p:pic>
      <p:pic>
        <p:nvPicPr>
          <p:cNvPr id="7" name="Picture 7"/>
          <p:cNvPicPr>
            <a:picLocks noChangeAspect="1"/>
          </p:cNvPicPr>
          <p:nvPr/>
        </p:nvPicPr>
        <p:blipFill>
          <a:blip r:embed="rId4"/>
          <a:srcRect b="114"/>
          <a:stretch>
            <a:fillRect/>
          </a:stretch>
        </p:blipFill>
        <p:spPr>
          <a:xfrm>
            <a:off x="277983" y="1028700"/>
            <a:ext cx="1501435" cy="394127"/>
          </a:xfrm>
          <a:prstGeom prst="rect">
            <a:avLst/>
          </a:prstGeom>
        </p:spPr>
      </p:pic>
      <p:pic>
        <p:nvPicPr>
          <p:cNvPr id="8" name="Picture 8"/>
          <p:cNvPicPr>
            <a:picLocks noChangeAspect="1"/>
          </p:cNvPicPr>
          <p:nvPr/>
        </p:nvPicPr>
        <p:blipFill>
          <a:blip r:embed="rId4"/>
          <a:srcRect b="114"/>
          <a:stretch>
            <a:fillRect/>
          </a:stretch>
        </p:blipFill>
        <p:spPr>
          <a:xfrm>
            <a:off x="15757865" y="634573"/>
            <a:ext cx="1501435" cy="394127"/>
          </a:xfrm>
          <a:prstGeom prst="rect">
            <a:avLst/>
          </a:prstGeom>
        </p:spPr>
      </p:pic>
      <p:pic>
        <p:nvPicPr>
          <p:cNvPr id="9" name="Picture 9"/>
          <p:cNvPicPr>
            <a:picLocks noChangeAspect="1"/>
          </p:cNvPicPr>
          <p:nvPr/>
        </p:nvPicPr>
        <p:blipFill>
          <a:blip r:embed="rId5"/>
          <a:srcRect b="40"/>
          <a:stretch>
            <a:fillRect/>
          </a:stretch>
        </p:blipFill>
        <p:spPr>
          <a:xfrm>
            <a:off x="5486400" y="8476488"/>
            <a:ext cx="7315200" cy="1810512"/>
          </a:xfrm>
          <a:prstGeom prst="rect">
            <a:avLst/>
          </a:prstGeom>
        </p:spPr>
      </p:pic>
      <p:pic>
        <p:nvPicPr>
          <p:cNvPr id="10" name="Picture 10"/>
          <p:cNvPicPr>
            <a:picLocks noChangeAspect="1"/>
          </p:cNvPicPr>
          <p:nvPr/>
        </p:nvPicPr>
        <p:blipFill>
          <a:blip r:embed="rId6"/>
          <a:srcRect r="36"/>
          <a:stretch>
            <a:fillRect/>
          </a:stretch>
        </p:blipFill>
        <p:spPr>
          <a:xfrm>
            <a:off x="5175492" y="8297878"/>
            <a:ext cx="1583424" cy="1533942"/>
          </a:xfrm>
          <a:prstGeom prst="rect">
            <a:avLst/>
          </a:prstGeom>
        </p:spPr>
      </p:pic>
      <p:pic>
        <p:nvPicPr>
          <p:cNvPr id="11" name="Picture 11"/>
          <p:cNvPicPr>
            <a:picLocks noChangeAspect="1"/>
          </p:cNvPicPr>
          <p:nvPr/>
        </p:nvPicPr>
        <p:blipFill>
          <a:blip r:embed="rId6"/>
          <a:srcRect r="36"/>
          <a:stretch>
            <a:fillRect/>
          </a:stretch>
        </p:blipFill>
        <p:spPr>
          <a:xfrm>
            <a:off x="8387691" y="9381744"/>
            <a:ext cx="1392924" cy="1349395"/>
          </a:xfrm>
          <a:prstGeom prst="rect">
            <a:avLst/>
          </a:prstGeom>
        </p:spPr>
      </p:pic>
      <p:pic>
        <p:nvPicPr>
          <p:cNvPr id="12" name="Picture 12"/>
          <p:cNvPicPr>
            <a:picLocks noChangeAspect="1"/>
          </p:cNvPicPr>
          <p:nvPr/>
        </p:nvPicPr>
        <p:blipFill>
          <a:blip r:embed="rId6"/>
          <a:srcRect r="36"/>
          <a:stretch>
            <a:fillRect/>
          </a:stretch>
        </p:blipFill>
        <p:spPr>
          <a:xfrm>
            <a:off x="11408676" y="8297878"/>
            <a:ext cx="1392924" cy="1349395"/>
          </a:xfrm>
          <a:prstGeom prst="rect">
            <a:avLst/>
          </a:prstGeom>
        </p:spPr>
      </p:pic>
      <p:graphicFrame>
        <p:nvGraphicFramePr>
          <p:cNvPr id="13" name="Table 13"/>
          <p:cNvGraphicFramePr>
            <a:graphicFrameLocks noGrp="1"/>
          </p:cNvGraphicFramePr>
          <p:nvPr/>
        </p:nvGraphicFramePr>
        <p:xfrm>
          <a:off x="1870608" y="487378"/>
          <a:ext cx="14491257" cy="8553450"/>
        </p:xfrm>
        <a:graphic>
          <a:graphicData uri="http://schemas.openxmlformats.org/drawingml/2006/table">
            <a:tbl>
              <a:tblPr/>
              <a:tblGrid>
                <a:gridCol w="4943738">
                  <a:extLst>
                    <a:ext uri="{9D8B030D-6E8A-4147-A177-3AD203B41FA5}">
                      <a16:colId xmlns:a16="http://schemas.microsoft.com/office/drawing/2014/main" val="20000"/>
                    </a:ext>
                  </a:extLst>
                </a:gridCol>
                <a:gridCol w="3337499">
                  <a:extLst>
                    <a:ext uri="{9D8B030D-6E8A-4147-A177-3AD203B41FA5}">
                      <a16:colId xmlns:a16="http://schemas.microsoft.com/office/drawing/2014/main" val="20001"/>
                    </a:ext>
                  </a:extLst>
                </a:gridCol>
                <a:gridCol w="6210020">
                  <a:extLst>
                    <a:ext uri="{9D8B030D-6E8A-4147-A177-3AD203B41FA5}">
                      <a16:colId xmlns:a16="http://schemas.microsoft.com/office/drawing/2014/main" val="20002"/>
                    </a:ext>
                  </a:extLst>
                </a:gridCol>
              </a:tblGrid>
              <a:tr h="3470965">
                <a:tc>
                  <a:txBody>
                    <a:bodyPr/>
                    <a:lstStyle/>
                    <a:p>
                      <a:pPr algn="just">
                        <a:lnSpc>
                          <a:spcPts val="5183"/>
                        </a:lnSpc>
                      </a:pPr>
                      <a:r>
                        <a:rPr lang="en-US" sz="3599">
                          <a:solidFill>
                            <a:srgbClr val="1F497D"/>
                          </a:solidFill>
                          <a:latin typeface="Roboto Condensed"/>
                        </a:rPr>
                        <a:t>B1: Gọi tên, chỉ rõ chi tiết có phép hoán dụ</a:t>
                      </a:r>
                    </a:p>
                  </a:txBody>
                  <a:tcPr marL="52705" marR="52705" marT="52705" marB="52705" anchor="ctr">
                    <a:lnL w="9525" cap="flat" cmpd="sng" algn="ctr">
                      <a:solidFill>
                        <a:srgbClr val="000000"/>
                      </a:solidFill>
                      <a:prstDash val="solid"/>
                      <a:round/>
                      <a:headEnd type="none" w="med" len="med"/>
                      <a:tailEnd type="none" w="med" len="med"/>
                    </a:lnL>
                    <a:lnR w="57150"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8D6B8"/>
                    </a:solidFill>
                  </a:tcPr>
                </a:tc>
                <a:tc>
                  <a:txBody>
                    <a:bodyPr/>
                    <a:lstStyle/>
                    <a:p>
                      <a:pPr algn="just">
                        <a:lnSpc>
                          <a:spcPts val="5183"/>
                        </a:lnSpc>
                      </a:pPr>
                      <a:r>
                        <a:rPr lang="en-US" sz="3599">
                          <a:solidFill>
                            <a:srgbClr val="1F497D"/>
                          </a:solidFill>
                          <a:latin typeface="Roboto Condensed"/>
                        </a:rPr>
                        <a:t>Gợi ý</a:t>
                      </a:r>
                    </a:p>
                  </a:txBody>
                  <a:tcPr marL="52705" marR="52705" marT="52705" marB="52705"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FE8A8"/>
                    </a:solidFill>
                  </a:tcPr>
                </a:tc>
                <a:tc>
                  <a:txBody>
                    <a:bodyPr/>
                    <a:lstStyle/>
                    <a:p>
                      <a:pPr algn="just">
                        <a:lnSpc>
                          <a:spcPts val="5183"/>
                        </a:lnSpc>
                      </a:pPr>
                      <a:r>
                        <a:rPr lang="en-US" sz="3599">
                          <a:solidFill>
                            <a:srgbClr val="1F497D"/>
                          </a:solidFill>
                          <a:latin typeface="Roboto Condensed"/>
                        </a:rPr>
                        <a:t>Tác giả sử dụng phép hoán dụ qua chi tiết “mười năm”(chỉ thời gian ngắn) – trăm năm” (chỉ thời gian dài) (lấy cái cụ thể để chỉ cái trừu tượng)</a:t>
                      </a:r>
                    </a:p>
                  </a:txBody>
                  <a:tcPr marL="52705" marR="52705" marT="52705" marB="52705" anchor="ctr">
                    <a:lnL w="57150"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FE8A8"/>
                    </a:solidFill>
                  </a:tcPr>
                </a:tc>
                <a:extLst>
                  <a:ext uri="{0D108BD9-81ED-4DB2-BD59-A6C34878D82A}">
                    <a16:rowId xmlns:a16="http://schemas.microsoft.com/office/drawing/2014/main" val="10000"/>
                  </a:ext>
                </a:extLst>
              </a:tr>
              <a:tr h="1525699">
                <a:tc>
                  <a:txBody>
                    <a:bodyPr/>
                    <a:lstStyle/>
                    <a:p>
                      <a:pPr algn="just">
                        <a:lnSpc>
                          <a:spcPts val="5183"/>
                        </a:lnSpc>
                      </a:pPr>
                      <a:r>
                        <a:rPr lang="en-US" sz="3599">
                          <a:solidFill>
                            <a:srgbClr val="1F497D"/>
                          </a:solidFill>
                          <a:latin typeface="Roboto Condensed"/>
                        </a:rPr>
                        <a:t>B2: Nêu tác dụng về nghệ thuật</a:t>
                      </a:r>
                    </a:p>
                  </a:txBody>
                  <a:tcPr marL="52705" marR="52705" marT="52705" marB="52705" anchor="ctr">
                    <a:lnL w="9525" cap="flat" cmpd="sng" algn="ctr">
                      <a:solidFill>
                        <a:srgbClr val="000000"/>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8D6B8"/>
                    </a:solidFill>
                  </a:tcPr>
                </a:tc>
                <a:tc gridSpan="2">
                  <a:txBody>
                    <a:bodyPr/>
                    <a:lstStyle/>
                    <a:p>
                      <a:pPr algn="just">
                        <a:lnSpc>
                          <a:spcPts val="5183"/>
                        </a:lnSpc>
                      </a:pPr>
                      <a:r>
                        <a:rPr lang="en-US" sz="3599">
                          <a:solidFill>
                            <a:srgbClr val="1F497D"/>
                          </a:solidFill>
                          <a:latin typeface="Roboto Condensed"/>
                        </a:rPr>
                        <a:t>Gợi hình ảnh, gợi cảm xúc cho dòng thơ.</a:t>
                      </a:r>
                    </a:p>
                  </a:txBody>
                  <a:tcPr marL="52705" marR="52705" marT="52705" marB="52705" anchor="ctr">
                    <a:lnL w="57150"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FE8A8"/>
                    </a:solidFill>
                  </a:tcPr>
                </a:tc>
                <a:tc hMerge="1">
                  <a:txBody>
                    <a:bodyPr/>
                    <a:lstStyle/>
                    <a:p>
                      <a:pPr algn="just">
                        <a:lnSpc>
                          <a:spcPts val="5183"/>
                        </a:lnSpc>
                      </a:pPr>
                      <a:r>
                        <a:rPr lang="en-US" sz="3599">
                          <a:solidFill>
                            <a:srgbClr val="1F497D"/>
                          </a:solidFill>
                          <a:latin typeface="Roboto Condensed"/>
                        </a:rPr>
                        <a:t>Gợi hình ảnh, gợi cảm xúc cho dòng thơ.</a:t>
                      </a:r>
                    </a:p>
                  </a:txBody>
                  <a:tcPr marL="52705" marR="52705" marT="52705" marB="52705" anchor="ctr">
                    <a:lnL w="57150"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FE8A8"/>
                    </a:solidFill>
                  </a:tcPr>
                </a:tc>
                <a:extLst>
                  <a:ext uri="{0D108BD9-81ED-4DB2-BD59-A6C34878D82A}">
                    <a16:rowId xmlns:a16="http://schemas.microsoft.com/office/drawing/2014/main" val="10001"/>
                  </a:ext>
                </a:extLst>
              </a:tr>
              <a:tr h="3556786">
                <a:tc>
                  <a:txBody>
                    <a:bodyPr/>
                    <a:lstStyle/>
                    <a:p>
                      <a:pPr algn="just">
                        <a:lnSpc>
                          <a:spcPts val="5183"/>
                        </a:lnSpc>
                      </a:pPr>
                      <a:r>
                        <a:rPr lang="en-US" sz="3599">
                          <a:solidFill>
                            <a:srgbClr val="1F497D"/>
                          </a:solidFill>
                          <a:latin typeface="Roboto Condensed"/>
                        </a:rPr>
                        <a:t>B3: Nêu tác dụng về nội dung</a:t>
                      </a:r>
                    </a:p>
                  </a:txBody>
                  <a:tcPr marL="52705" marR="52705" marT="52705" marB="52705" anchor="ctr">
                    <a:lnL w="9525" cap="flat" cmpd="sng" algn="ctr">
                      <a:solidFill>
                        <a:srgbClr val="000000"/>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8D6B8"/>
                    </a:solidFill>
                  </a:tcPr>
                </a:tc>
                <a:tc>
                  <a:txBody>
                    <a:bodyPr/>
                    <a:lstStyle/>
                    <a:p>
                      <a:pPr algn="just">
                        <a:lnSpc>
                          <a:spcPts val="5183"/>
                        </a:lnSpc>
                      </a:pPr>
                      <a:r>
                        <a:rPr lang="en-US" sz="3599">
                          <a:solidFill>
                            <a:srgbClr val="1F497D"/>
                          </a:solidFill>
                          <a:latin typeface="Roboto Condensed"/>
                        </a:rPr>
                        <a:t>HS tìm tác dụng trong việc thể hiện nội dung bằng cách trả lời các câu hỏi.</a:t>
                      </a:r>
                    </a:p>
                  </a:txBody>
                  <a:tcPr marL="52705" marR="52705" marT="52705" marB="52705"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E8A8"/>
                    </a:solidFill>
                  </a:tcPr>
                </a:tc>
                <a:tc>
                  <a:txBody>
                    <a:bodyPr/>
                    <a:lstStyle/>
                    <a:p>
                      <a:pPr algn="just">
                        <a:lnSpc>
                          <a:spcPts val="4319"/>
                        </a:lnSpc>
                      </a:pPr>
                      <a:r>
                        <a:rPr lang="en-US" sz="3599">
                          <a:solidFill>
                            <a:srgbClr val="1F497D"/>
                          </a:solidFill>
                          <a:latin typeface="Roboto Condensed"/>
                        </a:rPr>
                        <a:t>Phép hoán dụ muốn nhấn mạnh vấn đề giáo dục là vấn đề lâu dài và quan trọng. Qua đó, tác giả muốn khẳng định tầm quan trọng của giáo dục.</a:t>
                      </a:r>
                    </a:p>
                    <a:p>
                      <a:pPr algn="just">
                        <a:lnSpc>
                          <a:spcPts val="4319"/>
                        </a:lnSpc>
                      </a:pPr>
                      <a:endParaRPr lang="en-US" sz="3599">
                        <a:solidFill>
                          <a:srgbClr val="1F497D"/>
                        </a:solidFill>
                        <a:latin typeface="Roboto Condensed"/>
                      </a:endParaRPr>
                    </a:p>
                  </a:txBody>
                  <a:tcPr marL="52705" marR="52705" marT="52705" marB="52705" anchor="ctr">
                    <a:lnL w="57150"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57150"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E8A8"/>
                    </a:solidFill>
                  </a:tcPr>
                </a:tc>
                <a:extLst>
                  <a:ext uri="{0D108BD9-81ED-4DB2-BD59-A6C34878D82A}">
                    <a16:rowId xmlns:a16="http://schemas.microsoft.com/office/drawing/2014/main" val="10002"/>
                  </a:ext>
                </a:extLst>
              </a:tr>
            </a:tbl>
          </a:graphicData>
        </a:graphic>
      </p:graphicFrame>
      <p:sp>
        <p:nvSpPr>
          <p:cNvPr id="14" name="TextBox 14"/>
          <p:cNvSpPr txBox="1"/>
          <p:nvPr/>
        </p:nvSpPr>
        <p:spPr>
          <a:xfrm>
            <a:off x="407004" y="335195"/>
            <a:ext cx="469344" cy="496441"/>
          </a:xfrm>
          <a:prstGeom prst="rect">
            <a:avLst/>
          </a:prstGeom>
        </p:spPr>
        <p:txBody>
          <a:bodyPr lIns="0" tIns="0" rIns="0" bIns="0" rtlCol="0" anchor="t">
            <a:spAutoFit/>
          </a:bodyPr>
          <a:lstStyle/>
          <a:p>
            <a:pPr algn="ctr">
              <a:lnSpc>
                <a:spcPts val="3786"/>
              </a:lnSpc>
              <a:spcBef>
                <a:spcPct val="0"/>
              </a:spcBef>
            </a:pPr>
            <a:r>
              <a:rPr lang="en-US" sz="3600">
                <a:solidFill>
                  <a:srgbClr val="000000"/>
                </a:solidFill>
                <a:latin typeface="Roboto Condensed"/>
              </a:rPr>
              <a:t>a)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b="19"/>
          <a:stretch>
            <a:fillRect/>
          </a:stretch>
        </p:blipFill>
        <p:spPr>
          <a:xfrm>
            <a:off x="-1259505" y="6773059"/>
            <a:ext cx="5441058" cy="4114800"/>
          </a:xfrm>
          <a:prstGeom prst="rect">
            <a:avLst/>
          </a:prstGeom>
        </p:spPr>
      </p:pic>
      <p:pic>
        <p:nvPicPr>
          <p:cNvPr id="3" name="Picture 3"/>
          <p:cNvPicPr>
            <a:picLocks noChangeAspect="1"/>
          </p:cNvPicPr>
          <p:nvPr/>
        </p:nvPicPr>
        <p:blipFill>
          <a:blip r:embed="rId3"/>
          <a:srcRect b="19"/>
          <a:stretch>
            <a:fillRect/>
          </a:stretch>
        </p:blipFill>
        <p:spPr>
          <a:xfrm>
            <a:off x="13360206" y="-774503"/>
            <a:ext cx="5441058" cy="4114800"/>
          </a:xfrm>
          <a:prstGeom prst="rect">
            <a:avLst/>
          </a:prstGeom>
        </p:spPr>
      </p:pic>
      <p:pic>
        <p:nvPicPr>
          <p:cNvPr id="4" name="Picture 4"/>
          <p:cNvPicPr>
            <a:picLocks noChangeAspect="1"/>
          </p:cNvPicPr>
          <p:nvPr/>
        </p:nvPicPr>
        <p:blipFill>
          <a:blip r:embed="rId4"/>
          <a:srcRect r="43"/>
          <a:stretch>
            <a:fillRect/>
          </a:stretch>
        </p:blipFill>
        <p:spPr>
          <a:xfrm rot="5400000">
            <a:off x="6051836" y="-1292481"/>
            <a:ext cx="7162800" cy="13003571"/>
          </a:xfrm>
          <a:prstGeom prst="rect">
            <a:avLst/>
          </a:prstGeom>
        </p:spPr>
      </p:pic>
      <p:pic>
        <p:nvPicPr>
          <p:cNvPr id="5" name="Picture 5"/>
          <p:cNvPicPr>
            <a:picLocks noChangeAspect="1"/>
          </p:cNvPicPr>
          <p:nvPr/>
        </p:nvPicPr>
        <p:blipFill>
          <a:blip r:embed="rId5"/>
          <a:srcRect b="128"/>
          <a:stretch>
            <a:fillRect/>
          </a:stretch>
        </p:blipFill>
        <p:spPr>
          <a:xfrm>
            <a:off x="7939928" y="8463899"/>
            <a:ext cx="2775940" cy="787357"/>
          </a:xfrm>
          <a:prstGeom prst="rect">
            <a:avLst/>
          </a:prstGeom>
        </p:spPr>
      </p:pic>
      <p:pic>
        <p:nvPicPr>
          <p:cNvPr id="6" name="Picture 6"/>
          <p:cNvPicPr>
            <a:picLocks noChangeAspect="1"/>
          </p:cNvPicPr>
          <p:nvPr/>
        </p:nvPicPr>
        <p:blipFill>
          <a:blip r:embed="rId5"/>
          <a:srcRect b="128"/>
          <a:stretch>
            <a:fillRect/>
          </a:stretch>
        </p:blipFill>
        <p:spPr>
          <a:xfrm>
            <a:off x="7756030" y="1167353"/>
            <a:ext cx="2775940" cy="787357"/>
          </a:xfrm>
          <a:prstGeom prst="rect">
            <a:avLst/>
          </a:prstGeom>
        </p:spPr>
      </p:pic>
      <p:pic>
        <p:nvPicPr>
          <p:cNvPr id="7" name="Picture 7"/>
          <p:cNvPicPr>
            <a:picLocks noChangeAspect="1"/>
          </p:cNvPicPr>
          <p:nvPr/>
        </p:nvPicPr>
        <p:blipFill>
          <a:blip r:embed="rId6"/>
          <a:srcRect r="53"/>
          <a:stretch>
            <a:fillRect/>
          </a:stretch>
        </p:blipFill>
        <p:spPr>
          <a:xfrm rot="8179874">
            <a:off x="-8366420" y="-1972965"/>
            <a:ext cx="10051930" cy="10881657"/>
          </a:xfrm>
          <a:prstGeom prst="rect">
            <a:avLst/>
          </a:prstGeom>
        </p:spPr>
      </p:pic>
      <p:pic>
        <p:nvPicPr>
          <p:cNvPr id="8" name="Picture 8"/>
          <p:cNvPicPr>
            <a:picLocks noChangeAspect="1"/>
          </p:cNvPicPr>
          <p:nvPr/>
        </p:nvPicPr>
        <p:blipFill>
          <a:blip r:embed="rId6"/>
          <a:srcRect r="53"/>
          <a:stretch>
            <a:fillRect/>
          </a:stretch>
        </p:blipFill>
        <p:spPr>
          <a:xfrm rot="8179874">
            <a:off x="14054055" y="6291119"/>
            <a:ext cx="10051930" cy="10881657"/>
          </a:xfrm>
          <a:prstGeom prst="rect">
            <a:avLst/>
          </a:prstGeom>
        </p:spPr>
      </p:pic>
      <p:pic>
        <p:nvPicPr>
          <p:cNvPr id="9" name="Picture 9"/>
          <p:cNvPicPr>
            <a:picLocks noChangeAspect="1"/>
          </p:cNvPicPr>
          <p:nvPr/>
        </p:nvPicPr>
        <p:blipFill>
          <a:blip r:embed="rId7"/>
          <a:srcRect b="42"/>
          <a:stretch>
            <a:fillRect/>
          </a:stretch>
        </p:blipFill>
        <p:spPr>
          <a:xfrm>
            <a:off x="-268203" y="-282319"/>
            <a:ext cx="3190252" cy="3358160"/>
          </a:xfrm>
          <a:prstGeom prst="rect">
            <a:avLst/>
          </a:prstGeom>
        </p:spPr>
      </p:pic>
      <p:sp>
        <p:nvSpPr>
          <p:cNvPr id="10" name="TextBox 10"/>
          <p:cNvSpPr txBox="1"/>
          <p:nvPr/>
        </p:nvSpPr>
        <p:spPr>
          <a:xfrm>
            <a:off x="3313092" y="3940492"/>
            <a:ext cx="12029612" cy="1872617"/>
          </a:xfrm>
          <a:prstGeom prst="rect">
            <a:avLst/>
          </a:prstGeom>
        </p:spPr>
        <p:txBody>
          <a:bodyPr lIns="0" tIns="0" rIns="0" bIns="0" rtlCol="0" anchor="t">
            <a:spAutoFit/>
          </a:bodyPr>
          <a:lstStyle/>
          <a:p>
            <a:pPr algn="ctr">
              <a:lnSpc>
                <a:spcPts val="15839"/>
              </a:lnSpc>
            </a:pPr>
            <a:r>
              <a:rPr lang="en-US" sz="8799">
                <a:solidFill>
                  <a:srgbClr val="FFFFFF"/>
                </a:solidFill>
                <a:latin typeface="#9Slide06 SVNAdeline"/>
              </a:rPr>
              <a:t>II. TỪ LÁY, THÀNH NGỮ</a:t>
            </a:r>
          </a:p>
        </p:txBody>
      </p:sp>
      <p:pic>
        <p:nvPicPr>
          <p:cNvPr id="11" name="Picture 11"/>
          <p:cNvPicPr>
            <a:picLocks noChangeAspect="1"/>
          </p:cNvPicPr>
          <p:nvPr/>
        </p:nvPicPr>
        <p:blipFill>
          <a:blip r:embed="rId8"/>
          <a:srcRect b="42"/>
          <a:stretch>
            <a:fillRect/>
          </a:stretch>
        </p:blipFill>
        <p:spPr>
          <a:xfrm>
            <a:off x="15611012" y="7529699"/>
            <a:ext cx="3190252" cy="335816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3D8C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31"/>
          <a:stretch>
            <a:fillRect/>
          </a:stretch>
        </p:blipFill>
        <p:spPr>
          <a:xfrm>
            <a:off x="2362200" y="-7929262"/>
            <a:ext cx="14706600" cy="18764401"/>
          </a:xfrm>
          <a:prstGeom prst="rect">
            <a:avLst/>
          </a:prstGeom>
        </p:spPr>
      </p:pic>
      <p:grpSp>
        <p:nvGrpSpPr>
          <p:cNvPr id="3" name="Group 3"/>
          <p:cNvGrpSpPr/>
          <p:nvPr/>
        </p:nvGrpSpPr>
        <p:grpSpPr>
          <a:xfrm rot="5400000">
            <a:off x="7457170" y="1520136"/>
            <a:ext cx="3086100" cy="18287996"/>
            <a:chOff x="0" y="0"/>
            <a:chExt cx="4114800" cy="24383995"/>
          </a:xfrm>
        </p:grpSpPr>
        <p:sp>
          <p:nvSpPr>
            <p:cNvPr id="4" name="Freeform 4"/>
            <p:cNvSpPr/>
            <p:nvPr/>
          </p:nvSpPr>
          <p:spPr>
            <a:xfrm>
              <a:off x="0" y="0"/>
              <a:ext cx="4114800" cy="24384000"/>
            </a:xfrm>
            <a:custGeom>
              <a:avLst/>
              <a:gdLst/>
              <a:ahLst/>
              <a:cxnLst/>
              <a:rect l="l" t="t" r="r" b="b"/>
              <a:pathLst>
                <a:path w="4114800" h="24384000">
                  <a:moveTo>
                    <a:pt x="0" y="0"/>
                  </a:moveTo>
                  <a:lnTo>
                    <a:pt x="4114800" y="0"/>
                  </a:lnTo>
                  <a:lnTo>
                    <a:pt x="4114800" y="24384000"/>
                  </a:lnTo>
                  <a:lnTo>
                    <a:pt x="0" y="24384000"/>
                  </a:lnTo>
                  <a:close/>
                </a:path>
              </a:pathLst>
            </a:custGeom>
            <a:solidFill>
              <a:srgbClr val="FFFFFF"/>
            </a:solidFill>
          </p:spPr>
        </p:sp>
      </p:grpSp>
      <p:pic>
        <p:nvPicPr>
          <p:cNvPr id="5" name="Picture 5"/>
          <p:cNvPicPr>
            <a:picLocks noChangeAspect="1"/>
          </p:cNvPicPr>
          <p:nvPr/>
        </p:nvPicPr>
        <p:blipFill>
          <a:blip r:embed="rId3"/>
          <a:srcRect/>
          <a:stretch>
            <a:fillRect/>
          </a:stretch>
        </p:blipFill>
        <p:spPr>
          <a:xfrm rot="5400000">
            <a:off x="9084153" y="6984028"/>
            <a:ext cx="10446313" cy="10446313"/>
          </a:xfrm>
          <a:prstGeom prst="rect">
            <a:avLst/>
          </a:prstGeom>
        </p:spPr>
      </p:pic>
      <p:pic>
        <p:nvPicPr>
          <p:cNvPr id="6" name="Picture 6"/>
          <p:cNvPicPr>
            <a:picLocks noChangeAspect="1"/>
          </p:cNvPicPr>
          <p:nvPr/>
        </p:nvPicPr>
        <p:blipFill>
          <a:blip r:embed="rId3"/>
          <a:srcRect/>
          <a:stretch>
            <a:fillRect/>
          </a:stretch>
        </p:blipFill>
        <p:spPr>
          <a:xfrm rot="5400000">
            <a:off x="-989745" y="9595606"/>
            <a:ext cx="10446313" cy="10446313"/>
          </a:xfrm>
          <a:prstGeom prst="rect">
            <a:avLst/>
          </a:prstGeom>
        </p:spPr>
      </p:pic>
      <p:pic>
        <p:nvPicPr>
          <p:cNvPr id="7" name="Picture 7"/>
          <p:cNvPicPr>
            <a:picLocks noChangeAspect="1"/>
          </p:cNvPicPr>
          <p:nvPr/>
        </p:nvPicPr>
        <p:blipFill>
          <a:blip r:embed="rId4"/>
          <a:srcRect b="15"/>
          <a:stretch>
            <a:fillRect/>
          </a:stretch>
        </p:blipFill>
        <p:spPr>
          <a:xfrm>
            <a:off x="-557582" y="1786991"/>
            <a:ext cx="3401163" cy="4688320"/>
          </a:xfrm>
          <a:prstGeom prst="rect">
            <a:avLst/>
          </a:prstGeom>
        </p:spPr>
      </p:pic>
      <p:pic>
        <p:nvPicPr>
          <p:cNvPr id="8" name="Picture 8"/>
          <p:cNvPicPr>
            <a:picLocks noChangeAspect="1"/>
          </p:cNvPicPr>
          <p:nvPr/>
        </p:nvPicPr>
        <p:blipFill>
          <a:blip r:embed="rId5"/>
          <a:srcRect b="17"/>
          <a:stretch>
            <a:fillRect/>
          </a:stretch>
        </p:blipFill>
        <p:spPr>
          <a:xfrm>
            <a:off x="14199169" y="6240579"/>
            <a:ext cx="4293875" cy="3591241"/>
          </a:xfrm>
          <a:prstGeom prst="rect">
            <a:avLst/>
          </a:prstGeom>
        </p:spPr>
      </p:pic>
      <p:pic>
        <p:nvPicPr>
          <p:cNvPr id="9" name="Picture 9"/>
          <p:cNvPicPr>
            <a:picLocks noChangeAspect="1"/>
          </p:cNvPicPr>
          <p:nvPr/>
        </p:nvPicPr>
        <p:blipFill>
          <a:blip r:embed="rId6"/>
          <a:srcRect b="114"/>
          <a:stretch>
            <a:fillRect/>
          </a:stretch>
        </p:blipFill>
        <p:spPr>
          <a:xfrm>
            <a:off x="641676" y="1028700"/>
            <a:ext cx="1501435" cy="394127"/>
          </a:xfrm>
          <a:prstGeom prst="rect">
            <a:avLst/>
          </a:prstGeom>
        </p:spPr>
      </p:pic>
      <p:pic>
        <p:nvPicPr>
          <p:cNvPr id="10" name="Picture 10"/>
          <p:cNvPicPr>
            <a:picLocks noChangeAspect="1"/>
          </p:cNvPicPr>
          <p:nvPr/>
        </p:nvPicPr>
        <p:blipFill>
          <a:blip r:embed="rId6"/>
          <a:srcRect b="114"/>
          <a:stretch>
            <a:fillRect/>
          </a:stretch>
        </p:blipFill>
        <p:spPr>
          <a:xfrm>
            <a:off x="2143111" y="2533833"/>
            <a:ext cx="1501435" cy="394127"/>
          </a:xfrm>
          <a:prstGeom prst="rect">
            <a:avLst/>
          </a:prstGeom>
        </p:spPr>
      </p:pic>
      <p:pic>
        <p:nvPicPr>
          <p:cNvPr id="11" name="Picture 11"/>
          <p:cNvPicPr>
            <a:picLocks noChangeAspect="1"/>
          </p:cNvPicPr>
          <p:nvPr/>
        </p:nvPicPr>
        <p:blipFill>
          <a:blip r:embed="rId6"/>
          <a:srcRect b="114"/>
          <a:stretch>
            <a:fillRect/>
          </a:stretch>
        </p:blipFill>
        <p:spPr>
          <a:xfrm>
            <a:off x="15757865" y="634573"/>
            <a:ext cx="1501435" cy="394127"/>
          </a:xfrm>
          <a:prstGeom prst="rect">
            <a:avLst/>
          </a:prstGeom>
        </p:spPr>
      </p:pic>
      <p:pic>
        <p:nvPicPr>
          <p:cNvPr id="12" name="Picture 12"/>
          <p:cNvPicPr>
            <a:picLocks noChangeAspect="1"/>
          </p:cNvPicPr>
          <p:nvPr/>
        </p:nvPicPr>
        <p:blipFill>
          <a:blip r:embed="rId7"/>
          <a:srcRect b="40"/>
          <a:stretch>
            <a:fillRect/>
          </a:stretch>
        </p:blipFill>
        <p:spPr>
          <a:xfrm>
            <a:off x="5486400" y="8476488"/>
            <a:ext cx="7315200" cy="1810512"/>
          </a:xfrm>
          <a:prstGeom prst="rect">
            <a:avLst/>
          </a:prstGeom>
        </p:spPr>
      </p:pic>
      <p:pic>
        <p:nvPicPr>
          <p:cNvPr id="13" name="Picture 13"/>
          <p:cNvPicPr>
            <a:picLocks noChangeAspect="1"/>
          </p:cNvPicPr>
          <p:nvPr/>
        </p:nvPicPr>
        <p:blipFill>
          <a:blip r:embed="rId8"/>
          <a:srcRect r="36"/>
          <a:stretch>
            <a:fillRect/>
          </a:stretch>
        </p:blipFill>
        <p:spPr>
          <a:xfrm>
            <a:off x="5175492" y="8297878"/>
            <a:ext cx="1583424" cy="1533942"/>
          </a:xfrm>
          <a:prstGeom prst="rect">
            <a:avLst/>
          </a:prstGeom>
        </p:spPr>
      </p:pic>
      <p:pic>
        <p:nvPicPr>
          <p:cNvPr id="14" name="Picture 14"/>
          <p:cNvPicPr>
            <a:picLocks noChangeAspect="1"/>
          </p:cNvPicPr>
          <p:nvPr/>
        </p:nvPicPr>
        <p:blipFill>
          <a:blip r:embed="rId8"/>
          <a:srcRect r="36"/>
          <a:stretch>
            <a:fillRect/>
          </a:stretch>
        </p:blipFill>
        <p:spPr>
          <a:xfrm>
            <a:off x="8387691" y="9381744"/>
            <a:ext cx="1392924" cy="1349395"/>
          </a:xfrm>
          <a:prstGeom prst="rect">
            <a:avLst/>
          </a:prstGeom>
        </p:spPr>
      </p:pic>
      <p:pic>
        <p:nvPicPr>
          <p:cNvPr id="15" name="Picture 15"/>
          <p:cNvPicPr>
            <a:picLocks noChangeAspect="1"/>
          </p:cNvPicPr>
          <p:nvPr/>
        </p:nvPicPr>
        <p:blipFill>
          <a:blip r:embed="rId8"/>
          <a:srcRect r="36"/>
          <a:stretch>
            <a:fillRect/>
          </a:stretch>
        </p:blipFill>
        <p:spPr>
          <a:xfrm>
            <a:off x="11408676" y="8297878"/>
            <a:ext cx="1392924" cy="1349395"/>
          </a:xfrm>
          <a:prstGeom prst="rect">
            <a:avLst/>
          </a:prstGeom>
        </p:spPr>
      </p:pic>
      <p:sp>
        <p:nvSpPr>
          <p:cNvPr id="16" name="TextBox 16"/>
          <p:cNvSpPr txBox="1"/>
          <p:nvPr/>
        </p:nvSpPr>
        <p:spPr>
          <a:xfrm>
            <a:off x="3471214" y="1558391"/>
            <a:ext cx="11058011" cy="5246370"/>
          </a:xfrm>
          <a:prstGeom prst="rect">
            <a:avLst/>
          </a:prstGeom>
        </p:spPr>
        <p:txBody>
          <a:bodyPr lIns="0" tIns="0" rIns="0" bIns="0" rtlCol="0" anchor="t">
            <a:spAutoFit/>
          </a:bodyPr>
          <a:lstStyle/>
          <a:p>
            <a:pPr algn="just">
              <a:lnSpc>
                <a:spcPts val="7199"/>
              </a:lnSpc>
            </a:pPr>
            <a:r>
              <a:rPr lang="en-US" sz="3999">
                <a:solidFill>
                  <a:srgbClr val="C4783E"/>
                </a:solidFill>
                <a:latin typeface="Roboto Condensed Bold"/>
              </a:rPr>
              <a:t>Bài 1 (SGKT36) Tìm các từ được viết hoa trong hai bài thơ </a:t>
            </a:r>
            <a:r>
              <a:rPr lang="en-US" sz="3999">
                <a:solidFill>
                  <a:srgbClr val="C4783E"/>
                </a:solidFill>
                <a:latin typeface="Roboto Condensed Bold Italics"/>
              </a:rPr>
              <a:t>Đêm nay Bác không ngủ</a:t>
            </a:r>
            <a:r>
              <a:rPr lang="en-US" sz="3999">
                <a:solidFill>
                  <a:srgbClr val="C4783E"/>
                </a:solidFill>
                <a:latin typeface="Roboto Condensed Bold"/>
              </a:rPr>
              <a:t> của Minh Huệ và </a:t>
            </a:r>
            <a:r>
              <a:rPr lang="en-US" sz="3999">
                <a:solidFill>
                  <a:srgbClr val="C4783E"/>
                </a:solidFill>
                <a:latin typeface="Roboto Condensed Bold Italics"/>
              </a:rPr>
              <a:t>Lượm</a:t>
            </a:r>
            <a:r>
              <a:rPr lang="en-US" sz="3999">
                <a:solidFill>
                  <a:srgbClr val="C4783E"/>
                </a:solidFill>
                <a:latin typeface="Roboto Condensed Bold"/>
              </a:rPr>
              <a:t> của Tố Hữu. Xếp các từ được viết hoa vào hai nhóm:</a:t>
            </a:r>
          </a:p>
          <a:p>
            <a:pPr algn="just">
              <a:lnSpc>
                <a:spcPts val="6840"/>
              </a:lnSpc>
            </a:pPr>
            <a:r>
              <a:rPr lang="en-US" sz="3800">
                <a:solidFill>
                  <a:srgbClr val="6E9277"/>
                </a:solidFill>
                <a:latin typeface="Roboto Condensed Italics"/>
              </a:rPr>
              <a:t>a) Viết hoa tên riêng.</a:t>
            </a:r>
          </a:p>
          <a:p>
            <a:pPr algn="just">
              <a:lnSpc>
                <a:spcPts val="6840"/>
              </a:lnSpc>
            </a:pPr>
            <a:r>
              <a:rPr lang="en-US" sz="3800">
                <a:solidFill>
                  <a:srgbClr val="6E9277"/>
                </a:solidFill>
                <a:latin typeface="Roboto Condensed Italics"/>
              </a:rPr>
              <a:t>b) Viết hoa tu từ (viết hoa để thể hiện sự kính trọng).</a:t>
            </a:r>
          </a:p>
          <a:p>
            <a:pPr algn="just">
              <a:lnSpc>
                <a:spcPts val="6840"/>
              </a:lnSpc>
            </a:pPr>
            <a:endParaRPr lang="en-US" sz="3800">
              <a:solidFill>
                <a:srgbClr val="6E9277"/>
              </a:solidFill>
              <a:latin typeface="Roboto Condensed Italics"/>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3D8CC"/>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5301043" y="-4006183"/>
            <a:ext cx="7685917" cy="18287996"/>
            <a:chOff x="0" y="0"/>
            <a:chExt cx="10247890" cy="24383995"/>
          </a:xfrm>
        </p:grpSpPr>
        <p:sp>
          <p:nvSpPr>
            <p:cNvPr id="3" name="Freeform 3"/>
            <p:cNvSpPr/>
            <p:nvPr/>
          </p:nvSpPr>
          <p:spPr>
            <a:xfrm>
              <a:off x="0" y="0"/>
              <a:ext cx="10247890" cy="24384000"/>
            </a:xfrm>
            <a:custGeom>
              <a:avLst/>
              <a:gdLst/>
              <a:ahLst/>
              <a:cxnLst/>
              <a:rect l="l" t="t" r="r" b="b"/>
              <a:pathLst>
                <a:path w="10247890" h="24384000">
                  <a:moveTo>
                    <a:pt x="0" y="0"/>
                  </a:moveTo>
                  <a:lnTo>
                    <a:pt x="10247890" y="0"/>
                  </a:lnTo>
                  <a:lnTo>
                    <a:pt x="10247890" y="24384000"/>
                  </a:lnTo>
                  <a:lnTo>
                    <a:pt x="0" y="24384000"/>
                  </a:lnTo>
                  <a:close/>
                </a:path>
              </a:pathLst>
            </a:custGeom>
            <a:solidFill>
              <a:srgbClr val="FFFFFF"/>
            </a:solidFill>
          </p:spPr>
        </p:sp>
      </p:grpSp>
      <p:pic>
        <p:nvPicPr>
          <p:cNvPr id="4" name="Picture 4"/>
          <p:cNvPicPr>
            <a:picLocks noChangeAspect="1"/>
          </p:cNvPicPr>
          <p:nvPr/>
        </p:nvPicPr>
        <p:blipFill>
          <a:blip r:embed="rId2"/>
          <a:srcRect/>
          <a:stretch>
            <a:fillRect/>
          </a:stretch>
        </p:blipFill>
        <p:spPr>
          <a:xfrm rot="5400000">
            <a:off x="9144000" y="1294857"/>
            <a:ext cx="10446313" cy="10446313"/>
          </a:xfrm>
          <a:prstGeom prst="rect">
            <a:avLst/>
          </a:prstGeom>
        </p:spPr>
      </p:pic>
      <p:pic>
        <p:nvPicPr>
          <p:cNvPr id="5" name="Picture 5"/>
          <p:cNvPicPr>
            <a:picLocks noChangeAspect="1"/>
          </p:cNvPicPr>
          <p:nvPr/>
        </p:nvPicPr>
        <p:blipFill>
          <a:blip r:embed="rId2"/>
          <a:srcRect/>
          <a:stretch>
            <a:fillRect/>
          </a:stretch>
        </p:blipFill>
        <p:spPr>
          <a:xfrm rot="5400000">
            <a:off x="-1258643" y="1294857"/>
            <a:ext cx="10446313" cy="10446313"/>
          </a:xfrm>
          <a:prstGeom prst="rect">
            <a:avLst/>
          </a:prstGeom>
        </p:spPr>
      </p:pic>
      <p:pic>
        <p:nvPicPr>
          <p:cNvPr id="6" name="Picture 6"/>
          <p:cNvPicPr>
            <a:picLocks noChangeAspect="1"/>
          </p:cNvPicPr>
          <p:nvPr/>
        </p:nvPicPr>
        <p:blipFill>
          <a:blip r:embed="rId3"/>
          <a:srcRect b="40"/>
          <a:stretch>
            <a:fillRect/>
          </a:stretch>
        </p:blipFill>
        <p:spPr>
          <a:xfrm>
            <a:off x="12318783" y="8980774"/>
            <a:ext cx="7315200" cy="1810512"/>
          </a:xfrm>
          <a:prstGeom prst="rect">
            <a:avLst/>
          </a:prstGeom>
        </p:spPr>
      </p:pic>
      <p:pic>
        <p:nvPicPr>
          <p:cNvPr id="7" name="Picture 7"/>
          <p:cNvPicPr>
            <a:picLocks noChangeAspect="1"/>
          </p:cNvPicPr>
          <p:nvPr/>
        </p:nvPicPr>
        <p:blipFill>
          <a:blip r:embed="rId4"/>
          <a:srcRect r="36"/>
          <a:stretch>
            <a:fillRect/>
          </a:stretch>
        </p:blipFill>
        <p:spPr>
          <a:xfrm>
            <a:off x="113741" y="8753058"/>
            <a:ext cx="1583424" cy="1533942"/>
          </a:xfrm>
          <a:prstGeom prst="rect">
            <a:avLst/>
          </a:prstGeom>
        </p:spPr>
      </p:pic>
      <p:pic>
        <p:nvPicPr>
          <p:cNvPr id="8" name="Picture 8"/>
          <p:cNvPicPr>
            <a:picLocks noChangeAspect="1"/>
          </p:cNvPicPr>
          <p:nvPr/>
        </p:nvPicPr>
        <p:blipFill>
          <a:blip r:embed="rId4"/>
          <a:srcRect r="36"/>
          <a:stretch>
            <a:fillRect/>
          </a:stretch>
        </p:blipFill>
        <p:spPr>
          <a:xfrm>
            <a:off x="8859762" y="9211332"/>
            <a:ext cx="1392924" cy="1349395"/>
          </a:xfrm>
          <a:prstGeom prst="rect">
            <a:avLst/>
          </a:prstGeom>
        </p:spPr>
      </p:pic>
      <p:pic>
        <p:nvPicPr>
          <p:cNvPr id="9" name="Picture 9"/>
          <p:cNvPicPr>
            <a:picLocks noChangeAspect="1"/>
          </p:cNvPicPr>
          <p:nvPr/>
        </p:nvPicPr>
        <p:blipFill>
          <a:blip r:embed="rId4"/>
          <a:srcRect r="36"/>
          <a:stretch>
            <a:fillRect/>
          </a:stretch>
        </p:blipFill>
        <p:spPr>
          <a:xfrm>
            <a:off x="10477077" y="9381743"/>
            <a:ext cx="1392924" cy="1349395"/>
          </a:xfrm>
          <a:prstGeom prst="rect">
            <a:avLst/>
          </a:prstGeom>
        </p:spPr>
      </p:pic>
      <p:sp>
        <p:nvSpPr>
          <p:cNvPr id="10" name="TextBox 10"/>
          <p:cNvSpPr txBox="1"/>
          <p:nvPr/>
        </p:nvSpPr>
        <p:spPr>
          <a:xfrm>
            <a:off x="2883000" y="2328987"/>
            <a:ext cx="13836968" cy="4724401"/>
          </a:xfrm>
          <a:prstGeom prst="rect">
            <a:avLst/>
          </a:prstGeom>
        </p:spPr>
        <p:txBody>
          <a:bodyPr lIns="0" tIns="0" rIns="0" bIns="0" rtlCol="0" anchor="t">
            <a:spAutoFit/>
          </a:bodyPr>
          <a:lstStyle/>
          <a:p>
            <a:pPr>
              <a:lnSpc>
                <a:spcPts val="6299"/>
              </a:lnSpc>
            </a:pPr>
            <a:r>
              <a:rPr lang="en-US" sz="4499">
                <a:solidFill>
                  <a:srgbClr val="C4783E"/>
                </a:solidFill>
                <a:latin typeface="Roboto Condensed Bold"/>
              </a:rPr>
              <a:t>Bài 1</a:t>
            </a:r>
          </a:p>
          <a:p>
            <a:pPr>
              <a:lnSpc>
                <a:spcPts val="6299"/>
              </a:lnSpc>
            </a:pPr>
            <a:r>
              <a:rPr lang="en-US" sz="4499">
                <a:solidFill>
                  <a:srgbClr val="000000"/>
                </a:solidFill>
                <a:latin typeface="Roboto Condensed"/>
              </a:rPr>
              <a:t>a) Viết hoa tên riêng:</a:t>
            </a:r>
          </a:p>
          <a:p>
            <a:pPr marL="971545" lvl="1" indent="-485773">
              <a:lnSpc>
                <a:spcPts val="6299"/>
              </a:lnSpc>
              <a:buFont typeface="Arial"/>
              <a:buChar char="•"/>
            </a:pPr>
            <a:r>
              <a:rPr lang="en-US" sz="4499">
                <a:solidFill>
                  <a:srgbClr val="000000"/>
                </a:solidFill>
                <a:latin typeface="Roboto Condensed Italics"/>
              </a:rPr>
              <a:t>Đêm nay Bác không ngủ của Minh Huệ</a:t>
            </a:r>
            <a:r>
              <a:rPr lang="en-US" sz="4499">
                <a:solidFill>
                  <a:srgbClr val="000000"/>
                </a:solidFill>
                <a:latin typeface="Roboto Condensed"/>
              </a:rPr>
              <a:t>: Hồ Chí Minh</a:t>
            </a:r>
          </a:p>
          <a:p>
            <a:pPr marL="971545" lvl="1" indent="-485773">
              <a:lnSpc>
                <a:spcPts val="6299"/>
              </a:lnSpc>
              <a:buFont typeface="Arial"/>
              <a:buChar char="•"/>
            </a:pPr>
            <a:r>
              <a:rPr lang="en-US" sz="4499">
                <a:solidFill>
                  <a:srgbClr val="000000"/>
                </a:solidFill>
                <a:latin typeface="Roboto Condensed Italics"/>
              </a:rPr>
              <a:t>Lượm </a:t>
            </a:r>
            <a:r>
              <a:rPr lang="en-US" sz="4499">
                <a:solidFill>
                  <a:srgbClr val="000000"/>
                </a:solidFill>
                <a:latin typeface="Roboto Condensed"/>
              </a:rPr>
              <a:t>của Tố Hữu: Lượm, Huế, Hà Nội, Hàng Bè, Mang Cá</a:t>
            </a:r>
          </a:p>
          <a:p>
            <a:pPr>
              <a:lnSpc>
                <a:spcPts val="6299"/>
              </a:lnSpc>
            </a:pPr>
            <a:r>
              <a:rPr lang="en-US" sz="4499">
                <a:solidFill>
                  <a:srgbClr val="000000"/>
                </a:solidFill>
                <a:latin typeface="Roboto Condensed"/>
              </a:rPr>
              <a:t>b) Viết hoa tu từ (viết hoa để thể hiện sự kính trọng).</a:t>
            </a:r>
          </a:p>
          <a:p>
            <a:pPr marL="971545" lvl="1" indent="-485773">
              <a:lnSpc>
                <a:spcPts val="6299"/>
              </a:lnSpc>
              <a:buFont typeface="Arial"/>
              <a:buChar char="•"/>
            </a:pPr>
            <a:r>
              <a:rPr lang="en-US" sz="4499">
                <a:solidFill>
                  <a:srgbClr val="000000"/>
                </a:solidFill>
                <a:latin typeface="Roboto Condensed Italics"/>
              </a:rPr>
              <a:t>Đêm nay Bác không ngủ của Minh Hu</a:t>
            </a:r>
            <a:r>
              <a:rPr lang="en-US" sz="4499">
                <a:solidFill>
                  <a:srgbClr val="000000"/>
                </a:solidFill>
                <a:latin typeface="Roboto Condensed"/>
              </a:rPr>
              <a:t>ệ: Bác, Cha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3D8C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31"/>
          <a:stretch>
            <a:fillRect/>
          </a:stretch>
        </p:blipFill>
        <p:spPr>
          <a:xfrm>
            <a:off x="2362200" y="-7929262"/>
            <a:ext cx="14706600" cy="18764401"/>
          </a:xfrm>
          <a:prstGeom prst="rect">
            <a:avLst/>
          </a:prstGeom>
        </p:spPr>
      </p:pic>
      <p:grpSp>
        <p:nvGrpSpPr>
          <p:cNvPr id="3" name="Group 3"/>
          <p:cNvGrpSpPr/>
          <p:nvPr/>
        </p:nvGrpSpPr>
        <p:grpSpPr>
          <a:xfrm rot="5400000">
            <a:off x="7457170" y="1520136"/>
            <a:ext cx="3086100" cy="18287996"/>
            <a:chOff x="0" y="0"/>
            <a:chExt cx="4114800" cy="24383995"/>
          </a:xfrm>
        </p:grpSpPr>
        <p:sp>
          <p:nvSpPr>
            <p:cNvPr id="4" name="Freeform 4"/>
            <p:cNvSpPr/>
            <p:nvPr/>
          </p:nvSpPr>
          <p:spPr>
            <a:xfrm>
              <a:off x="0" y="0"/>
              <a:ext cx="4114800" cy="24384000"/>
            </a:xfrm>
            <a:custGeom>
              <a:avLst/>
              <a:gdLst/>
              <a:ahLst/>
              <a:cxnLst/>
              <a:rect l="l" t="t" r="r" b="b"/>
              <a:pathLst>
                <a:path w="4114800" h="24384000">
                  <a:moveTo>
                    <a:pt x="0" y="0"/>
                  </a:moveTo>
                  <a:lnTo>
                    <a:pt x="4114800" y="0"/>
                  </a:lnTo>
                  <a:lnTo>
                    <a:pt x="4114800" y="24384000"/>
                  </a:lnTo>
                  <a:lnTo>
                    <a:pt x="0" y="24384000"/>
                  </a:lnTo>
                  <a:close/>
                </a:path>
              </a:pathLst>
            </a:custGeom>
            <a:solidFill>
              <a:srgbClr val="FFFFFF"/>
            </a:solidFill>
          </p:spPr>
        </p:sp>
      </p:grpSp>
      <p:pic>
        <p:nvPicPr>
          <p:cNvPr id="5" name="Picture 5"/>
          <p:cNvPicPr>
            <a:picLocks noChangeAspect="1"/>
          </p:cNvPicPr>
          <p:nvPr/>
        </p:nvPicPr>
        <p:blipFill>
          <a:blip r:embed="rId3"/>
          <a:srcRect/>
          <a:stretch>
            <a:fillRect/>
          </a:stretch>
        </p:blipFill>
        <p:spPr>
          <a:xfrm rot="5400000">
            <a:off x="9084153" y="6984028"/>
            <a:ext cx="10446313" cy="10446313"/>
          </a:xfrm>
          <a:prstGeom prst="rect">
            <a:avLst/>
          </a:prstGeom>
        </p:spPr>
      </p:pic>
      <p:pic>
        <p:nvPicPr>
          <p:cNvPr id="6" name="Picture 6"/>
          <p:cNvPicPr>
            <a:picLocks noChangeAspect="1"/>
          </p:cNvPicPr>
          <p:nvPr/>
        </p:nvPicPr>
        <p:blipFill>
          <a:blip r:embed="rId3"/>
          <a:srcRect/>
          <a:stretch>
            <a:fillRect/>
          </a:stretch>
        </p:blipFill>
        <p:spPr>
          <a:xfrm rot="5400000">
            <a:off x="-989745" y="9595606"/>
            <a:ext cx="10446313" cy="10446313"/>
          </a:xfrm>
          <a:prstGeom prst="rect">
            <a:avLst/>
          </a:prstGeom>
        </p:spPr>
      </p:pic>
      <p:pic>
        <p:nvPicPr>
          <p:cNvPr id="7" name="Picture 7"/>
          <p:cNvPicPr>
            <a:picLocks noChangeAspect="1"/>
          </p:cNvPicPr>
          <p:nvPr/>
        </p:nvPicPr>
        <p:blipFill>
          <a:blip r:embed="rId4"/>
          <a:srcRect b="15"/>
          <a:stretch>
            <a:fillRect/>
          </a:stretch>
        </p:blipFill>
        <p:spPr>
          <a:xfrm>
            <a:off x="-557582" y="1786991"/>
            <a:ext cx="3401163" cy="4688320"/>
          </a:xfrm>
          <a:prstGeom prst="rect">
            <a:avLst/>
          </a:prstGeom>
        </p:spPr>
      </p:pic>
      <p:pic>
        <p:nvPicPr>
          <p:cNvPr id="8" name="Picture 8"/>
          <p:cNvPicPr>
            <a:picLocks noChangeAspect="1"/>
          </p:cNvPicPr>
          <p:nvPr/>
        </p:nvPicPr>
        <p:blipFill>
          <a:blip r:embed="rId5"/>
          <a:srcRect b="17"/>
          <a:stretch>
            <a:fillRect/>
          </a:stretch>
        </p:blipFill>
        <p:spPr>
          <a:xfrm>
            <a:off x="14199169" y="6240579"/>
            <a:ext cx="4293875" cy="3591241"/>
          </a:xfrm>
          <a:prstGeom prst="rect">
            <a:avLst/>
          </a:prstGeom>
        </p:spPr>
      </p:pic>
      <p:pic>
        <p:nvPicPr>
          <p:cNvPr id="9" name="Picture 9"/>
          <p:cNvPicPr>
            <a:picLocks noChangeAspect="1"/>
          </p:cNvPicPr>
          <p:nvPr/>
        </p:nvPicPr>
        <p:blipFill>
          <a:blip r:embed="rId6"/>
          <a:srcRect b="114"/>
          <a:stretch>
            <a:fillRect/>
          </a:stretch>
        </p:blipFill>
        <p:spPr>
          <a:xfrm>
            <a:off x="641676" y="1028700"/>
            <a:ext cx="1501435" cy="394127"/>
          </a:xfrm>
          <a:prstGeom prst="rect">
            <a:avLst/>
          </a:prstGeom>
        </p:spPr>
      </p:pic>
      <p:pic>
        <p:nvPicPr>
          <p:cNvPr id="10" name="Picture 10"/>
          <p:cNvPicPr>
            <a:picLocks noChangeAspect="1"/>
          </p:cNvPicPr>
          <p:nvPr/>
        </p:nvPicPr>
        <p:blipFill>
          <a:blip r:embed="rId6"/>
          <a:srcRect b="114"/>
          <a:stretch>
            <a:fillRect/>
          </a:stretch>
        </p:blipFill>
        <p:spPr>
          <a:xfrm>
            <a:off x="2143111" y="2533833"/>
            <a:ext cx="1501435" cy="394127"/>
          </a:xfrm>
          <a:prstGeom prst="rect">
            <a:avLst/>
          </a:prstGeom>
        </p:spPr>
      </p:pic>
      <p:pic>
        <p:nvPicPr>
          <p:cNvPr id="11" name="Picture 11"/>
          <p:cNvPicPr>
            <a:picLocks noChangeAspect="1"/>
          </p:cNvPicPr>
          <p:nvPr/>
        </p:nvPicPr>
        <p:blipFill>
          <a:blip r:embed="rId6"/>
          <a:srcRect b="114"/>
          <a:stretch>
            <a:fillRect/>
          </a:stretch>
        </p:blipFill>
        <p:spPr>
          <a:xfrm>
            <a:off x="15757865" y="634573"/>
            <a:ext cx="1501435" cy="394127"/>
          </a:xfrm>
          <a:prstGeom prst="rect">
            <a:avLst/>
          </a:prstGeom>
        </p:spPr>
      </p:pic>
      <p:pic>
        <p:nvPicPr>
          <p:cNvPr id="12" name="Picture 12"/>
          <p:cNvPicPr>
            <a:picLocks noChangeAspect="1"/>
          </p:cNvPicPr>
          <p:nvPr/>
        </p:nvPicPr>
        <p:blipFill>
          <a:blip r:embed="rId7"/>
          <a:srcRect b="40"/>
          <a:stretch>
            <a:fillRect/>
          </a:stretch>
        </p:blipFill>
        <p:spPr>
          <a:xfrm>
            <a:off x="5486400" y="8476488"/>
            <a:ext cx="7315200" cy="1810512"/>
          </a:xfrm>
          <a:prstGeom prst="rect">
            <a:avLst/>
          </a:prstGeom>
        </p:spPr>
      </p:pic>
      <p:pic>
        <p:nvPicPr>
          <p:cNvPr id="13" name="Picture 13"/>
          <p:cNvPicPr>
            <a:picLocks noChangeAspect="1"/>
          </p:cNvPicPr>
          <p:nvPr/>
        </p:nvPicPr>
        <p:blipFill>
          <a:blip r:embed="rId8"/>
          <a:srcRect r="36"/>
          <a:stretch>
            <a:fillRect/>
          </a:stretch>
        </p:blipFill>
        <p:spPr>
          <a:xfrm>
            <a:off x="5175492" y="8297878"/>
            <a:ext cx="1583424" cy="1533942"/>
          </a:xfrm>
          <a:prstGeom prst="rect">
            <a:avLst/>
          </a:prstGeom>
        </p:spPr>
      </p:pic>
      <p:pic>
        <p:nvPicPr>
          <p:cNvPr id="14" name="Picture 14"/>
          <p:cNvPicPr>
            <a:picLocks noChangeAspect="1"/>
          </p:cNvPicPr>
          <p:nvPr/>
        </p:nvPicPr>
        <p:blipFill>
          <a:blip r:embed="rId8"/>
          <a:srcRect r="36"/>
          <a:stretch>
            <a:fillRect/>
          </a:stretch>
        </p:blipFill>
        <p:spPr>
          <a:xfrm>
            <a:off x="8387691" y="9381744"/>
            <a:ext cx="1392924" cy="1349395"/>
          </a:xfrm>
          <a:prstGeom prst="rect">
            <a:avLst/>
          </a:prstGeom>
        </p:spPr>
      </p:pic>
      <p:pic>
        <p:nvPicPr>
          <p:cNvPr id="15" name="Picture 15"/>
          <p:cNvPicPr>
            <a:picLocks noChangeAspect="1"/>
          </p:cNvPicPr>
          <p:nvPr/>
        </p:nvPicPr>
        <p:blipFill>
          <a:blip r:embed="rId8"/>
          <a:srcRect r="36"/>
          <a:stretch>
            <a:fillRect/>
          </a:stretch>
        </p:blipFill>
        <p:spPr>
          <a:xfrm>
            <a:off x="11408676" y="8297878"/>
            <a:ext cx="1392924" cy="1349395"/>
          </a:xfrm>
          <a:prstGeom prst="rect">
            <a:avLst/>
          </a:prstGeom>
        </p:spPr>
      </p:pic>
      <p:sp>
        <p:nvSpPr>
          <p:cNvPr id="16" name="TextBox 16"/>
          <p:cNvSpPr txBox="1"/>
          <p:nvPr/>
        </p:nvSpPr>
        <p:spPr>
          <a:xfrm>
            <a:off x="3471214" y="2211704"/>
            <a:ext cx="11058011" cy="2931796"/>
          </a:xfrm>
          <a:prstGeom prst="rect">
            <a:avLst/>
          </a:prstGeom>
        </p:spPr>
        <p:txBody>
          <a:bodyPr lIns="0" tIns="0" rIns="0" bIns="0" rtlCol="0" anchor="t">
            <a:spAutoFit/>
          </a:bodyPr>
          <a:lstStyle/>
          <a:p>
            <a:pPr algn="just">
              <a:lnSpc>
                <a:spcPts val="7919"/>
              </a:lnSpc>
            </a:pPr>
            <a:r>
              <a:rPr lang="en-US" sz="4399">
                <a:solidFill>
                  <a:srgbClr val="C4783E"/>
                </a:solidFill>
                <a:latin typeface="Roboto Condensed Bold"/>
              </a:rPr>
              <a:t>Bài 2 (SGKT36) Tìm các từ láy trong bài thơ Đêm nay Bác không ngủ. Phân tích tác dụng miêu tả hoặc biểu cảm của một từ láy trong số đó.</a:t>
            </a:r>
          </a:p>
        </p:txBody>
      </p:sp>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43"/>
          <a:stretch>
            <a:fillRect/>
          </a:stretch>
        </p:blipFill>
        <p:spPr>
          <a:xfrm rot="5676207">
            <a:off x="8365279" y="-600363"/>
            <a:ext cx="6790852" cy="12328325"/>
          </a:xfrm>
          <a:prstGeom prst="rect">
            <a:avLst/>
          </a:prstGeom>
        </p:spPr>
      </p:pic>
      <p:pic>
        <p:nvPicPr>
          <p:cNvPr id="3" name="Picture 3"/>
          <p:cNvPicPr>
            <a:picLocks noChangeAspect="1"/>
          </p:cNvPicPr>
          <p:nvPr/>
        </p:nvPicPr>
        <p:blipFill>
          <a:blip r:embed="rId3"/>
          <a:srcRect r="53"/>
          <a:stretch>
            <a:fillRect/>
          </a:stretch>
        </p:blipFill>
        <p:spPr>
          <a:xfrm rot="5876313">
            <a:off x="-4809865" y="1637152"/>
            <a:ext cx="10051930" cy="10881657"/>
          </a:xfrm>
          <a:prstGeom prst="rect">
            <a:avLst/>
          </a:prstGeom>
        </p:spPr>
      </p:pic>
      <p:pic>
        <p:nvPicPr>
          <p:cNvPr id="4" name="Picture 4"/>
          <p:cNvPicPr>
            <a:picLocks noChangeAspect="1"/>
          </p:cNvPicPr>
          <p:nvPr/>
        </p:nvPicPr>
        <p:blipFill>
          <a:blip r:embed="rId4"/>
          <a:srcRect b="128"/>
          <a:stretch>
            <a:fillRect/>
          </a:stretch>
        </p:blipFill>
        <p:spPr>
          <a:xfrm rot="2700000">
            <a:off x="5839072" y="7314802"/>
            <a:ext cx="2775940" cy="787357"/>
          </a:xfrm>
          <a:prstGeom prst="rect">
            <a:avLst/>
          </a:prstGeom>
        </p:spPr>
      </p:pic>
      <p:pic>
        <p:nvPicPr>
          <p:cNvPr id="5" name="Picture 5"/>
          <p:cNvPicPr>
            <a:picLocks noChangeAspect="1"/>
          </p:cNvPicPr>
          <p:nvPr/>
        </p:nvPicPr>
        <p:blipFill>
          <a:blip r:embed="rId4"/>
          <a:srcRect b="128"/>
          <a:stretch>
            <a:fillRect/>
          </a:stretch>
        </p:blipFill>
        <p:spPr>
          <a:xfrm rot="2700000">
            <a:off x="15178693" y="3385205"/>
            <a:ext cx="2775940" cy="787357"/>
          </a:xfrm>
          <a:prstGeom prst="rect">
            <a:avLst/>
          </a:prstGeom>
        </p:spPr>
      </p:pic>
      <p:pic>
        <p:nvPicPr>
          <p:cNvPr id="6" name="Picture 6"/>
          <p:cNvPicPr>
            <a:picLocks noChangeAspect="1"/>
          </p:cNvPicPr>
          <p:nvPr/>
        </p:nvPicPr>
        <p:blipFill>
          <a:blip r:embed="rId5"/>
          <a:srcRect r="80"/>
          <a:stretch>
            <a:fillRect/>
          </a:stretch>
        </p:blipFill>
        <p:spPr>
          <a:xfrm rot="1208403">
            <a:off x="15878968" y="996962"/>
            <a:ext cx="1050310" cy="911144"/>
          </a:xfrm>
          <a:prstGeom prst="rect">
            <a:avLst/>
          </a:prstGeom>
        </p:spPr>
      </p:pic>
      <p:pic>
        <p:nvPicPr>
          <p:cNvPr id="7" name="Picture 7"/>
          <p:cNvPicPr>
            <a:picLocks noChangeAspect="1"/>
          </p:cNvPicPr>
          <p:nvPr/>
        </p:nvPicPr>
        <p:blipFill>
          <a:blip r:embed="rId6"/>
          <a:srcRect b="51"/>
          <a:stretch>
            <a:fillRect/>
          </a:stretch>
        </p:blipFill>
        <p:spPr>
          <a:xfrm>
            <a:off x="0" y="7077980"/>
            <a:ext cx="5509047" cy="3209020"/>
          </a:xfrm>
          <a:prstGeom prst="rect">
            <a:avLst/>
          </a:prstGeom>
        </p:spPr>
      </p:pic>
      <p:pic>
        <p:nvPicPr>
          <p:cNvPr id="8" name="Picture 8"/>
          <p:cNvPicPr>
            <a:picLocks noChangeAspect="1"/>
          </p:cNvPicPr>
          <p:nvPr/>
        </p:nvPicPr>
        <p:blipFill>
          <a:blip r:embed="rId7"/>
          <a:srcRect r="57"/>
          <a:stretch>
            <a:fillRect/>
          </a:stretch>
        </p:blipFill>
        <p:spPr>
          <a:xfrm>
            <a:off x="1025316" y="1240545"/>
            <a:ext cx="3801967" cy="3317216"/>
          </a:xfrm>
          <a:prstGeom prst="rect">
            <a:avLst/>
          </a:prstGeom>
        </p:spPr>
      </p:pic>
      <p:pic>
        <p:nvPicPr>
          <p:cNvPr id="9" name="Picture 9"/>
          <p:cNvPicPr>
            <a:picLocks noChangeAspect="1"/>
          </p:cNvPicPr>
          <p:nvPr/>
        </p:nvPicPr>
        <p:blipFill>
          <a:blip r:embed="rId8"/>
          <a:srcRect b="30"/>
          <a:stretch>
            <a:fillRect/>
          </a:stretch>
        </p:blipFill>
        <p:spPr>
          <a:xfrm>
            <a:off x="681577" y="7077980"/>
            <a:ext cx="2708213" cy="2687901"/>
          </a:xfrm>
          <a:prstGeom prst="rect">
            <a:avLst/>
          </a:prstGeom>
        </p:spPr>
      </p:pic>
      <p:sp>
        <p:nvSpPr>
          <p:cNvPr id="10" name="TextBox 10"/>
          <p:cNvSpPr txBox="1"/>
          <p:nvPr/>
        </p:nvSpPr>
        <p:spPr>
          <a:xfrm>
            <a:off x="5343914" y="4225264"/>
            <a:ext cx="11724215" cy="813435"/>
          </a:xfrm>
          <a:prstGeom prst="rect">
            <a:avLst/>
          </a:prstGeom>
        </p:spPr>
        <p:txBody>
          <a:bodyPr lIns="0" tIns="0" rIns="0" bIns="0" rtlCol="0" anchor="t">
            <a:spAutoFit/>
          </a:bodyPr>
          <a:lstStyle/>
          <a:p>
            <a:pPr algn="ctr">
              <a:lnSpc>
                <a:spcPts val="5760"/>
              </a:lnSpc>
            </a:pPr>
            <a:r>
              <a:rPr lang="en-US" sz="7200">
                <a:solidFill>
                  <a:srgbClr val="FFFFFF"/>
                </a:solidFill>
                <a:latin typeface="Fraunces Bold"/>
              </a:rPr>
              <a:t>BÀI 7: THƠ</a:t>
            </a:r>
          </a:p>
        </p:txBody>
      </p:sp>
      <p:sp>
        <p:nvSpPr>
          <p:cNvPr id="11" name="TextBox 11"/>
          <p:cNvSpPr txBox="1"/>
          <p:nvPr/>
        </p:nvSpPr>
        <p:spPr>
          <a:xfrm>
            <a:off x="5535085" y="5659678"/>
            <a:ext cx="11724215" cy="1396999"/>
          </a:xfrm>
          <a:prstGeom prst="rect">
            <a:avLst/>
          </a:prstGeom>
        </p:spPr>
        <p:txBody>
          <a:bodyPr lIns="0" tIns="0" rIns="0" bIns="0" rtlCol="0" anchor="t">
            <a:spAutoFit/>
          </a:bodyPr>
          <a:lstStyle/>
          <a:p>
            <a:pPr algn="ctr">
              <a:lnSpc>
                <a:spcPts val="11200"/>
              </a:lnSpc>
            </a:pPr>
            <a:r>
              <a:rPr lang="en-US" sz="8000">
                <a:solidFill>
                  <a:srgbClr val="FFFFFF"/>
                </a:solidFill>
                <a:latin typeface="#9Slide06 SVNAdeline"/>
              </a:rPr>
              <a:t>THỰC HÀNH TIẾNG VIỆT</a:t>
            </a: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3D8CC"/>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5301043" y="-4006183"/>
            <a:ext cx="7685917" cy="18287996"/>
            <a:chOff x="0" y="0"/>
            <a:chExt cx="10247890" cy="24383995"/>
          </a:xfrm>
        </p:grpSpPr>
        <p:sp>
          <p:nvSpPr>
            <p:cNvPr id="3" name="Freeform 3"/>
            <p:cNvSpPr/>
            <p:nvPr/>
          </p:nvSpPr>
          <p:spPr>
            <a:xfrm>
              <a:off x="0" y="0"/>
              <a:ext cx="10247890" cy="24384000"/>
            </a:xfrm>
            <a:custGeom>
              <a:avLst/>
              <a:gdLst/>
              <a:ahLst/>
              <a:cxnLst/>
              <a:rect l="l" t="t" r="r" b="b"/>
              <a:pathLst>
                <a:path w="10247890" h="24384000">
                  <a:moveTo>
                    <a:pt x="0" y="0"/>
                  </a:moveTo>
                  <a:lnTo>
                    <a:pt x="10247890" y="0"/>
                  </a:lnTo>
                  <a:lnTo>
                    <a:pt x="10247890" y="24384000"/>
                  </a:lnTo>
                  <a:lnTo>
                    <a:pt x="0" y="24384000"/>
                  </a:lnTo>
                  <a:close/>
                </a:path>
              </a:pathLst>
            </a:custGeom>
            <a:solidFill>
              <a:srgbClr val="FFFFFF"/>
            </a:solidFill>
          </p:spPr>
        </p:sp>
      </p:grpSp>
      <p:pic>
        <p:nvPicPr>
          <p:cNvPr id="4" name="Picture 4"/>
          <p:cNvPicPr>
            <a:picLocks noChangeAspect="1"/>
          </p:cNvPicPr>
          <p:nvPr/>
        </p:nvPicPr>
        <p:blipFill>
          <a:blip r:embed="rId2"/>
          <a:srcRect/>
          <a:stretch>
            <a:fillRect/>
          </a:stretch>
        </p:blipFill>
        <p:spPr>
          <a:xfrm rot="5400000">
            <a:off x="9144000" y="1294857"/>
            <a:ext cx="10446313" cy="10446313"/>
          </a:xfrm>
          <a:prstGeom prst="rect">
            <a:avLst/>
          </a:prstGeom>
        </p:spPr>
      </p:pic>
      <p:pic>
        <p:nvPicPr>
          <p:cNvPr id="5" name="Picture 5"/>
          <p:cNvPicPr>
            <a:picLocks noChangeAspect="1"/>
          </p:cNvPicPr>
          <p:nvPr/>
        </p:nvPicPr>
        <p:blipFill>
          <a:blip r:embed="rId2"/>
          <a:srcRect/>
          <a:stretch>
            <a:fillRect/>
          </a:stretch>
        </p:blipFill>
        <p:spPr>
          <a:xfrm rot="5400000">
            <a:off x="-1258643" y="1294857"/>
            <a:ext cx="10446313" cy="10446313"/>
          </a:xfrm>
          <a:prstGeom prst="rect">
            <a:avLst/>
          </a:prstGeom>
        </p:spPr>
      </p:pic>
      <p:pic>
        <p:nvPicPr>
          <p:cNvPr id="6" name="Picture 6"/>
          <p:cNvPicPr>
            <a:picLocks noChangeAspect="1"/>
          </p:cNvPicPr>
          <p:nvPr/>
        </p:nvPicPr>
        <p:blipFill>
          <a:blip r:embed="rId3"/>
          <a:srcRect b="40"/>
          <a:stretch>
            <a:fillRect/>
          </a:stretch>
        </p:blipFill>
        <p:spPr>
          <a:xfrm>
            <a:off x="12318783" y="8980774"/>
            <a:ext cx="7315200" cy="1810512"/>
          </a:xfrm>
          <a:prstGeom prst="rect">
            <a:avLst/>
          </a:prstGeom>
        </p:spPr>
      </p:pic>
      <p:pic>
        <p:nvPicPr>
          <p:cNvPr id="7" name="Picture 7"/>
          <p:cNvPicPr>
            <a:picLocks noChangeAspect="1"/>
          </p:cNvPicPr>
          <p:nvPr/>
        </p:nvPicPr>
        <p:blipFill>
          <a:blip r:embed="rId4"/>
          <a:srcRect r="36"/>
          <a:stretch>
            <a:fillRect/>
          </a:stretch>
        </p:blipFill>
        <p:spPr>
          <a:xfrm>
            <a:off x="113741" y="8753058"/>
            <a:ext cx="1583424" cy="1533942"/>
          </a:xfrm>
          <a:prstGeom prst="rect">
            <a:avLst/>
          </a:prstGeom>
        </p:spPr>
      </p:pic>
      <p:pic>
        <p:nvPicPr>
          <p:cNvPr id="8" name="Picture 8"/>
          <p:cNvPicPr>
            <a:picLocks noChangeAspect="1"/>
          </p:cNvPicPr>
          <p:nvPr/>
        </p:nvPicPr>
        <p:blipFill>
          <a:blip r:embed="rId4"/>
          <a:srcRect r="36"/>
          <a:stretch>
            <a:fillRect/>
          </a:stretch>
        </p:blipFill>
        <p:spPr>
          <a:xfrm>
            <a:off x="8859762" y="9211332"/>
            <a:ext cx="1392924" cy="1349395"/>
          </a:xfrm>
          <a:prstGeom prst="rect">
            <a:avLst/>
          </a:prstGeom>
        </p:spPr>
      </p:pic>
      <p:pic>
        <p:nvPicPr>
          <p:cNvPr id="9" name="Picture 9"/>
          <p:cNvPicPr>
            <a:picLocks noChangeAspect="1"/>
          </p:cNvPicPr>
          <p:nvPr/>
        </p:nvPicPr>
        <p:blipFill>
          <a:blip r:embed="rId4"/>
          <a:srcRect r="36"/>
          <a:stretch>
            <a:fillRect/>
          </a:stretch>
        </p:blipFill>
        <p:spPr>
          <a:xfrm>
            <a:off x="10477077" y="9381743"/>
            <a:ext cx="1392924" cy="1349395"/>
          </a:xfrm>
          <a:prstGeom prst="rect">
            <a:avLst/>
          </a:prstGeom>
        </p:spPr>
      </p:pic>
      <p:sp>
        <p:nvSpPr>
          <p:cNvPr id="10" name="TextBox 10"/>
          <p:cNvSpPr txBox="1"/>
          <p:nvPr/>
        </p:nvSpPr>
        <p:spPr>
          <a:xfrm>
            <a:off x="1269919" y="2328987"/>
            <a:ext cx="17018081" cy="6305551"/>
          </a:xfrm>
          <a:prstGeom prst="rect">
            <a:avLst/>
          </a:prstGeom>
        </p:spPr>
        <p:txBody>
          <a:bodyPr lIns="0" tIns="0" rIns="0" bIns="0" rtlCol="0" anchor="t">
            <a:spAutoFit/>
          </a:bodyPr>
          <a:lstStyle/>
          <a:p>
            <a:pPr>
              <a:lnSpc>
                <a:spcPts val="6299"/>
              </a:lnSpc>
            </a:pPr>
            <a:r>
              <a:rPr lang="en-US" sz="4499">
                <a:solidFill>
                  <a:srgbClr val="000000"/>
                </a:solidFill>
                <a:latin typeface="Roboto Condensed Bold"/>
              </a:rPr>
              <a:t>Bài 2.</a:t>
            </a:r>
          </a:p>
          <a:p>
            <a:pPr marL="971545" lvl="1" indent="-485773">
              <a:lnSpc>
                <a:spcPts val="6299"/>
              </a:lnSpc>
              <a:buFont typeface="Arial"/>
              <a:buChar char="•"/>
            </a:pPr>
            <a:r>
              <a:rPr lang="en-US" sz="4499">
                <a:solidFill>
                  <a:srgbClr val="000000"/>
                </a:solidFill>
                <a:latin typeface="Roboto Condensed"/>
              </a:rPr>
              <a:t>Các từ láy trong bài thơ </a:t>
            </a:r>
            <a:r>
              <a:rPr lang="en-US" sz="4499">
                <a:solidFill>
                  <a:srgbClr val="000000"/>
                </a:solidFill>
                <a:latin typeface="Roboto Condensed Italics"/>
              </a:rPr>
              <a:t>Đêm nay Bác không ngủ</a:t>
            </a:r>
            <a:r>
              <a:rPr lang="en-US" sz="4499">
                <a:solidFill>
                  <a:srgbClr val="000000"/>
                </a:solidFill>
                <a:latin typeface="Roboto Condensed"/>
              </a:rPr>
              <a:t>: trầm ngâm, lâm thâm, xơ xác, nhẹ nhàng, mơ màng, lồng lộng, bồn chồn, bề bộn, đinh ninh, phăng phắc, nằng nặng, vội vàng, mau mau, mênh mông.</a:t>
            </a:r>
          </a:p>
          <a:p>
            <a:pPr marL="971545" lvl="1" indent="-485773">
              <a:lnSpc>
                <a:spcPts val="6299"/>
              </a:lnSpc>
              <a:buFont typeface="Arial"/>
              <a:buChar char="•"/>
            </a:pPr>
            <a:r>
              <a:rPr lang="en-US" sz="4499">
                <a:solidFill>
                  <a:srgbClr val="000000"/>
                </a:solidFill>
                <a:latin typeface="Roboto Condensed"/>
              </a:rPr>
              <a:t>VD từ láy “bồn chồn” nhằm diễn tả tâm trạng không yên lòng, thấp thỏm, lo lắng của anh đội viên về sức khỏe của Bác. Tâm trạng đó cho thấy tình yêu sâu sắc của anh đội viên dành cho vị lãnh tụ kính yêu.</a:t>
            </a:r>
          </a:p>
          <a:p>
            <a:pPr>
              <a:lnSpc>
                <a:spcPts val="6299"/>
              </a:lnSpc>
            </a:pPr>
            <a:endParaRPr lang="en-US" sz="4499">
              <a:solidFill>
                <a:srgbClr val="000000"/>
              </a:solidFill>
              <a:latin typeface="Roboto Condensed"/>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1000"/>
                                        <p:tgtEl>
                                          <p:spTgt spid="10">
                                            <p:txEl>
                                              <p:pRg st="1" end="1"/>
                                            </p:txEl>
                                          </p:spTgt>
                                        </p:tgtEl>
                                      </p:cBhvr>
                                    </p:animEffect>
                                    <p:anim calcmode="lin" valueType="num">
                                      <p:cBhvr>
                                        <p:cTn id="8"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animEffect transition="in" filter="fade">
                                      <p:cBhvr>
                                        <p:cTn id="14" dur="1000"/>
                                        <p:tgtEl>
                                          <p:spTgt spid="10">
                                            <p:txEl>
                                              <p:pRg st="2" end="2"/>
                                            </p:txEl>
                                          </p:spTgt>
                                        </p:tgtEl>
                                      </p:cBhvr>
                                    </p:animEffect>
                                    <p:anim calcmode="lin" valueType="num">
                                      <p:cBhvr>
                                        <p:cTn id="15"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3D8C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31"/>
          <a:stretch>
            <a:fillRect/>
          </a:stretch>
        </p:blipFill>
        <p:spPr>
          <a:xfrm>
            <a:off x="2362200" y="-7929262"/>
            <a:ext cx="14706600" cy="18764401"/>
          </a:xfrm>
          <a:prstGeom prst="rect">
            <a:avLst/>
          </a:prstGeom>
        </p:spPr>
      </p:pic>
      <p:grpSp>
        <p:nvGrpSpPr>
          <p:cNvPr id="3" name="Group 3"/>
          <p:cNvGrpSpPr/>
          <p:nvPr/>
        </p:nvGrpSpPr>
        <p:grpSpPr>
          <a:xfrm rot="5400000">
            <a:off x="7457170" y="1520136"/>
            <a:ext cx="3086100" cy="18287996"/>
            <a:chOff x="0" y="0"/>
            <a:chExt cx="4114800" cy="24383995"/>
          </a:xfrm>
        </p:grpSpPr>
        <p:sp>
          <p:nvSpPr>
            <p:cNvPr id="4" name="Freeform 4"/>
            <p:cNvSpPr/>
            <p:nvPr/>
          </p:nvSpPr>
          <p:spPr>
            <a:xfrm>
              <a:off x="0" y="0"/>
              <a:ext cx="4114800" cy="24384000"/>
            </a:xfrm>
            <a:custGeom>
              <a:avLst/>
              <a:gdLst/>
              <a:ahLst/>
              <a:cxnLst/>
              <a:rect l="l" t="t" r="r" b="b"/>
              <a:pathLst>
                <a:path w="4114800" h="24384000">
                  <a:moveTo>
                    <a:pt x="0" y="0"/>
                  </a:moveTo>
                  <a:lnTo>
                    <a:pt x="4114800" y="0"/>
                  </a:lnTo>
                  <a:lnTo>
                    <a:pt x="4114800" y="24384000"/>
                  </a:lnTo>
                  <a:lnTo>
                    <a:pt x="0" y="24384000"/>
                  </a:lnTo>
                  <a:close/>
                </a:path>
              </a:pathLst>
            </a:custGeom>
            <a:solidFill>
              <a:srgbClr val="FFFFFF"/>
            </a:solidFill>
          </p:spPr>
        </p:sp>
      </p:grpSp>
      <p:pic>
        <p:nvPicPr>
          <p:cNvPr id="5" name="Picture 5"/>
          <p:cNvPicPr>
            <a:picLocks noChangeAspect="1"/>
          </p:cNvPicPr>
          <p:nvPr/>
        </p:nvPicPr>
        <p:blipFill>
          <a:blip r:embed="rId3"/>
          <a:srcRect/>
          <a:stretch>
            <a:fillRect/>
          </a:stretch>
        </p:blipFill>
        <p:spPr>
          <a:xfrm rot="5400000">
            <a:off x="9084153" y="6984028"/>
            <a:ext cx="10446313" cy="10446313"/>
          </a:xfrm>
          <a:prstGeom prst="rect">
            <a:avLst/>
          </a:prstGeom>
        </p:spPr>
      </p:pic>
      <p:pic>
        <p:nvPicPr>
          <p:cNvPr id="6" name="Picture 6"/>
          <p:cNvPicPr>
            <a:picLocks noChangeAspect="1"/>
          </p:cNvPicPr>
          <p:nvPr/>
        </p:nvPicPr>
        <p:blipFill>
          <a:blip r:embed="rId3"/>
          <a:srcRect/>
          <a:stretch>
            <a:fillRect/>
          </a:stretch>
        </p:blipFill>
        <p:spPr>
          <a:xfrm rot="5400000">
            <a:off x="-989745" y="9595606"/>
            <a:ext cx="10446313" cy="10446313"/>
          </a:xfrm>
          <a:prstGeom prst="rect">
            <a:avLst/>
          </a:prstGeom>
        </p:spPr>
      </p:pic>
      <p:pic>
        <p:nvPicPr>
          <p:cNvPr id="7" name="Picture 7"/>
          <p:cNvPicPr>
            <a:picLocks noChangeAspect="1"/>
          </p:cNvPicPr>
          <p:nvPr/>
        </p:nvPicPr>
        <p:blipFill>
          <a:blip r:embed="rId4"/>
          <a:srcRect b="15"/>
          <a:stretch>
            <a:fillRect/>
          </a:stretch>
        </p:blipFill>
        <p:spPr>
          <a:xfrm>
            <a:off x="-557582" y="1786991"/>
            <a:ext cx="3401163" cy="4688320"/>
          </a:xfrm>
          <a:prstGeom prst="rect">
            <a:avLst/>
          </a:prstGeom>
        </p:spPr>
      </p:pic>
      <p:pic>
        <p:nvPicPr>
          <p:cNvPr id="8" name="Picture 8"/>
          <p:cNvPicPr>
            <a:picLocks noChangeAspect="1"/>
          </p:cNvPicPr>
          <p:nvPr/>
        </p:nvPicPr>
        <p:blipFill>
          <a:blip r:embed="rId5"/>
          <a:srcRect b="17"/>
          <a:stretch>
            <a:fillRect/>
          </a:stretch>
        </p:blipFill>
        <p:spPr>
          <a:xfrm>
            <a:off x="14199169" y="6240579"/>
            <a:ext cx="4293875" cy="3591241"/>
          </a:xfrm>
          <a:prstGeom prst="rect">
            <a:avLst/>
          </a:prstGeom>
        </p:spPr>
      </p:pic>
      <p:pic>
        <p:nvPicPr>
          <p:cNvPr id="9" name="Picture 9"/>
          <p:cNvPicPr>
            <a:picLocks noChangeAspect="1"/>
          </p:cNvPicPr>
          <p:nvPr/>
        </p:nvPicPr>
        <p:blipFill>
          <a:blip r:embed="rId6"/>
          <a:srcRect b="114"/>
          <a:stretch>
            <a:fillRect/>
          </a:stretch>
        </p:blipFill>
        <p:spPr>
          <a:xfrm>
            <a:off x="641676" y="1028700"/>
            <a:ext cx="1501435" cy="394127"/>
          </a:xfrm>
          <a:prstGeom prst="rect">
            <a:avLst/>
          </a:prstGeom>
        </p:spPr>
      </p:pic>
      <p:pic>
        <p:nvPicPr>
          <p:cNvPr id="10" name="Picture 10"/>
          <p:cNvPicPr>
            <a:picLocks noChangeAspect="1"/>
          </p:cNvPicPr>
          <p:nvPr/>
        </p:nvPicPr>
        <p:blipFill>
          <a:blip r:embed="rId6"/>
          <a:srcRect b="114"/>
          <a:stretch>
            <a:fillRect/>
          </a:stretch>
        </p:blipFill>
        <p:spPr>
          <a:xfrm>
            <a:off x="2143111" y="2533833"/>
            <a:ext cx="1501435" cy="394127"/>
          </a:xfrm>
          <a:prstGeom prst="rect">
            <a:avLst/>
          </a:prstGeom>
        </p:spPr>
      </p:pic>
      <p:pic>
        <p:nvPicPr>
          <p:cNvPr id="11" name="Picture 11"/>
          <p:cNvPicPr>
            <a:picLocks noChangeAspect="1"/>
          </p:cNvPicPr>
          <p:nvPr/>
        </p:nvPicPr>
        <p:blipFill>
          <a:blip r:embed="rId6"/>
          <a:srcRect b="114"/>
          <a:stretch>
            <a:fillRect/>
          </a:stretch>
        </p:blipFill>
        <p:spPr>
          <a:xfrm>
            <a:off x="15757865" y="634573"/>
            <a:ext cx="1501435" cy="394127"/>
          </a:xfrm>
          <a:prstGeom prst="rect">
            <a:avLst/>
          </a:prstGeom>
        </p:spPr>
      </p:pic>
      <p:pic>
        <p:nvPicPr>
          <p:cNvPr id="12" name="Picture 12"/>
          <p:cNvPicPr>
            <a:picLocks noChangeAspect="1"/>
          </p:cNvPicPr>
          <p:nvPr/>
        </p:nvPicPr>
        <p:blipFill>
          <a:blip r:embed="rId7"/>
          <a:srcRect b="40"/>
          <a:stretch>
            <a:fillRect/>
          </a:stretch>
        </p:blipFill>
        <p:spPr>
          <a:xfrm>
            <a:off x="5486400" y="8476488"/>
            <a:ext cx="7315200" cy="1810512"/>
          </a:xfrm>
          <a:prstGeom prst="rect">
            <a:avLst/>
          </a:prstGeom>
        </p:spPr>
      </p:pic>
      <p:pic>
        <p:nvPicPr>
          <p:cNvPr id="13" name="Picture 13"/>
          <p:cNvPicPr>
            <a:picLocks noChangeAspect="1"/>
          </p:cNvPicPr>
          <p:nvPr/>
        </p:nvPicPr>
        <p:blipFill>
          <a:blip r:embed="rId8"/>
          <a:srcRect r="36"/>
          <a:stretch>
            <a:fillRect/>
          </a:stretch>
        </p:blipFill>
        <p:spPr>
          <a:xfrm>
            <a:off x="5175492" y="8297878"/>
            <a:ext cx="1583424" cy="1533942"/>
          </a:xfrm>
          <a:prstGeom prst="rect">
            <a:avLst/>
          </a:prstGeom>
        </p:spPr>
      </p:pic>
      <p:pic>
        <p:nvPicPr>
          <p:cNvPr id="14" name="Picture 14"/>
          <p:cNvPicPr>
            <a:picLocks noChangeAspect="1"/>
          </p:cNvPicPr>
          <p:nvPr/>
        </p:nvPicPr>
        <p:blipFill>
          <a:blip r:embed="rId8"/>
          <a:srcRect r="36"/>
          <a:stretch>
            <a:fillRect/>
          </a:stretch>
        </p:blipFill>
        <p:spPr>
          <a:xfrm>
            <a:off x="8387691" y="9381744"/>
            <a:ext cx="1392924" cy="1349395"/>
          </a:xfrm>
          <a:prstGeom prst="rect">
            <a:avLst/>
          </a:prstGeom>
        </p:spPr>
      </p:pic>
      <p:pic>
        <p:nvPicPr>
          <p:cNvPr id="15" name="Picture 15"/>
          <p:cNvPicPr>
            <a:picLocks noChangeAspect="1"/>
          </p:cNvPicPr>
          <p:nvPr/>
        </p:nvPicPr>
        <p:blipFill>
          <a:blip r:embed="rId8"/>
          <a:srcRect r="36"/>
          <a:stretch>
            <a:fillRect/>
          </a:stretch>
        </p:blipFill>
        <p:spPr>
          <a:xfrm>
            <a:off x="11408676" y="8297878"/>
            <a:ext cx="1392924" cy="1349395"/>
          </a:xfrm>
          <a:prstGeom prst="rect">
            <a:avLst/>
          </a:prstGeom>
        </p:spPr>
      </p:pic>
      <p:sp>
        <p:nvSpPr>
          <p:cNvPr id="16" name="TextBox 16"/>
          <p:cNvSpPr txBox="1"/>
          <p:nvPr/>
        </p:nvSpPr>
        <p:spPr>
          <a:xfrm>
            <a:off x="3927563" y="365457"/>
            <a:ext cx="11058011" cy="7932421"/>
          </a:xfrm>
          <a:prstGeom prst="rect">
            <a:avLst/>
          </a:prstGeom>
        </p:spPr>
        <p:txBody>
          <a:bodyPr lIns="0" tIns="0" rIns="0" bIns="0" rtlCol="0" anchor="t">
            <a:spAutoFit/>
          </a:bodyPr>
          <a:lstStyle/>
          <a:p>
            <a:pPr algn="just">
              <a:lnSpc>
                <a:spcPts val="7919"/>
              </a:lnSpc>
            </a:pPr>
            <a:r>
              <a:rPr lang="en-US" sz="4399">
                <a:solidFill>
                  <a:srgbClr val="C4783E"/>
                </a:solidFill>
                <a:latin typeface="Roboto Condensed Bold"/>
              </a:rPr>
              <a:t>Bài 3 (SGKT36) Các từ láy trong khổ thơ sau giúp em hình dung chú bé Lượm như thế nào?</a:t>
            </a:r>
          </a:p>
          <a:p>
            <a:pPr algn="just">
              <a:lnSpc>
                <a:spcPts val="7919"/>
              </a:lnSpc>
            </a:pPr>
            <a:r>
              <a:rPr lang="en-US" sz="4399">
                <a:solidFill>
                  <a:srgbClr val="C4783E"/>
                </a:solidFill>
                <a:latin typeface="Roboto Condensed Italics"/>
              </a:rPr>
              <a:t> </a:t>
            </a:r>
            <a:r>
              <a:rPr lang="en-US" sz="4399">
                <a:solidFill>
                  <a:srgbClr val="6E9277"/>
                </a:solidFill>
                <a:latin typeface="Roboto Condensed Italics"/>
              </a:rPr>
              <a:t>Chú bé loắt choắt</a:t>
            </a:r>
          </a:p>
          <a:p>
            <a:pPr algn="just">
              <a:lnSpc>
                <a:spcPts val="7919"/>
              </a:lnSpc>
            </a:pPr>
            <a:r>
              <a:rPr lang="en-US" sz="4399">
                <a:solidFill>
                  <a:srgbClr val="6E9277"/>
                </a:solidFill>
                <a:latin typeface="Roboto Condensed Italics"/>
              </a:rPr>
              <a:t> Cái xắc xinh xinh</a:t>
            </a:r>
          </a:p>
          <a:p>
            <a:pPr algn="just">
              <a:lnSpc>
                <a:spcPts val="7919"/>
              </a:lnSpc>
            </a:pPr>
            <a:r>
              <a:rPr lang="en-US" sz="4399">
                <a:solidFill>
                  <a:srgbClr val="6E9277"/>
                </a:solidFill>
                <a:latin typeface="Roboto Condensed Italics"/>
              </a:rPr>
              <a:t> Cái chân thoăn thoắt</a:t>
            </a:r>
          </a:p>
          <a:p>
            <a:pPr algn="just">
              <a:lnSpc>
                <a:spcPts val="7919"/>
              </a:lnSpc>
            </a:pPr>
            <a:r>
              <a:rPr lang="en-US" sz="4399">
                <a:solidFill>
                  <a:srgbClr val="6E9277"/>
                </a:solidFill>
                <a:latin typeface="Roboto Condensed Italics"/>
              </a:rPr>
              <a:t> Cái đầu nghênh nghênh</a:t>
            </a:r>
          </a:p>
          <a:p>
            <a:pPr algn="r">
              <a:lnSpc>
                <a:spcPts val="7919"/>
              </a:lnSpc>
            </a:pPr>
            <a:r>
              <a:rPr lang="en-US" sz="4399">
                <a:solidFill>
                  <a:srgbClr val="6E9277"/>
                </a:solidFill>
                <a:latin typeface="Roboto Condensed"/>
              </a:rPr>
              <a:t> (Tố Hữu)</a:t>
            </a:r>
          </a:p>
          <a:p>
            <a:pPr algn="just">
              <a:lnSpc>
                <a:spcPts val="7919"/>
              </a:lnSpc>
            </a:pPr>
            <a:endParaRPr lang="en-US" sz="4399">
              <a:solidFill>
                <a:srgbClr val="6E9277"/>
              </a:solidFill>
              <a:latin typeface="Roboto Condensed"/>
            </a:endParaRPr>
          </a:p>
        </p:txBody>
      </p:sp>
    </p:spTree>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3D8CC"/>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5301043" y="-4006183"/>
            <a:ext cx="7685917" cy="18287996"/>
            <a:chOff x="0" y="0"/>
            <a:chExt cx="10247890" cy="24383995"/>
          </a:xfrm>
        </p:grpSpPr>
        <p:sp>
          <p:nvSpPr>
            <p:cNvPr id="3" name="Freeform 3"/>
            <p:cNvSpPr/>
            <p:nvPr/>
          </p:nvSpPr>
          <p:spPr>
            <a:xfrm>
              <a:off x="0" y="0"/>
              <a:ext cx="10247890" cy="24384000"/>
            </a:xfrm>
            <a:custGeom>
              <a:avLst/>
              <a:gdLst/>
              <a:ahLst/>
              <a:cxnLst/>
              <a:rect l="l" t="t" r="r" b="b"/>
              <a:pathLst>
                <a:path w="10247890" h="24384000">
                  <a:moveTo>
                    <a:pt x="0" y="0"/>
                  </a:moveTo>
                  <a:lnTo>
                    <a:pt x="10247890" y="0"/>
                  </a:lnTo>
                  <a:lnTo>
                    <a:pt x="10247890" y="24384000"/>
                  </a:lnTo>
                  <a:lnTo>
                    <a:pt x="0" y="24384000"/>
                  </a:lnTo>
                  <a:close/>
                </a:path>
              </a:pathLst>
            </a:custGeom>
            <a:solidFill>
              <a:srgbClr val="FFFFFF"/>
            </a:solidFill>
          </p:spPr>
        </p:sp>
      </p:grpSp>
      <p:pic>
        <p:nvPicPr>
          <p:cNvPr id="4" name="Picture 4"/>
          <p:cNvPicPr>
            <a:picLocks noChangeAspect="1"/>
          </p:cNvPicPr>
          <p:nvPr/>
        </p:nvPicPr>
        <p:blipFill>
          <a:blip r:embed="rId2"/>
          <a:srcRect/>
          <a:stretch>
            <a:fillRect/>
          </a:stretch>
        </p:blipFill>
        <p:spPr>
          <a:xfrm rot="5400000">
            <a:off x="9144000" y="1294857"/>
            <a:ext cx="10446313" cy="10446313"/>
          </a:xfrm>
          <a:prstGeom prst="rect">
            <a:avLst/>
          </a:prstGeom>
        </p:spPr>
      </p:pic>
      <p:pic>
        <p:nvPicPr>
          <p:cNvPr id="5" name="Picture 5"/>
          <p:cNvPicPr>
            <a:picLocks noChangeAspect="1"/>
          </p:cNvPicPr>
          <p:nvPr/>
        </p:nvPicPr>
        <p:blipFill>
          <a:blip r:embed="rId2"/>
          <a:srcRect/>
          <a:stretch>
            <a:fillRect/>
          </a:stretch>
        </p:blipFill>
        <p:spPr>
          <a:xfrm rot="5400000">
            <a:off x="-1258643" y="1294857"/>
            <a:ext cx="10446313" cy="10446313"/>
          </a:xfrm>
          <a:prstGeom prst="rect">
            <a:avLst/>
          </a:prstGeom>
        </p:spPr>
      </p:pic>
      <p:pic>
        <p:nvPicPr>
          <p:cNvPr id="6" name="Picture 6"/>
          <p:cNvPicPr>
            <a:picLocks noChangeAspect="1"/>
          </p:cNvPicPr>
          <p:nvPr/>
        </p:nvPicPr>
        <p:blipFill>
          <a:blip r:embed="rId3"/>
          <a:srcRect b="40"/>
          <a:stretch>
            <a:fillRect/>
          </a:stretch>
        </p:blipFill>
        <p:spPr>
          <a:xfrm>
            <a:off x="12318783" y="8980774"/>
            <a:ext cx="7315200" cy="1810512"/>
          </a:xfrm>
          <a:prstGeom prst="rect">
            <a:avLst/>
          </a:prstGeom>
        </p:spPr>
      </p:pic>
      <p:pic>
        <p:nvPicPr>
          <p:cNvPr id="7" name="Picture 7"/>
          <p:cNvPicPr>
            <a:picLocks noChangeAspect="1"/>
          </p:cNvPicPr>
          <p:nvPr/>
        </p:nvPicPr>
        <p:blipFill>
          <a:blip r:embed="rId4"/>
          <a:srcRect r="36"/>
          <a:stretch>
            <a:fillRect/>
          </a:stretch>
        </p:blipFill>
        <p:spPr>
          <a:xfrm>
            <a:off x="113741" y="8753058"/>
            <a:ext cx="1583424" cy="1533942"/>
          </a:xfrm>
          <a:prstGeom prst="rect">
            <a:avLst/>
          </a:prstGeom>
        </p:spPr>
      </p:pic>
      <p:pic>
        <p:nvPicPr>
          <p:cNvPr id="8" name="Picture 8"/>
          <p:cNvPicPr>
            <a:picLocks noChangeAspect="1"/>
          </p:cNvPicPr>
          <p:nvPr/>
        </p:nvPicPr>
        <p:blipFill>
          <a:blip r:embed="rId4"/>
          <a:srcRect r="36"/>
          <a:stretch>
            <a:fillRect/>
          </a:stretch>
        </p:blipFill>
        <p:spPr>
          <a:xfrm>
            <a:off x="8859762" y="9211332"/>
            <a:ext cx="1392924" cy="1349395"/>
          </a:xfrm>
          <a:prstGeom prst="rect">
            <a:avLst/>
          </a:prstGeom>
        </p:spPr>
      </p:pic>
      <p:pic>
        <p:nvPicPr>
          <p:cNvPr id="9" name="Picture 9"/>
          <p:cNvPicPr>
            <a:picLocks noChangeAspect="1"/>
          </p:cNvPicPr>
          <p:nvPr/>
        </p:nvPicPr>
        <p:blipFill>
          <a:blip r:embed="rId4"/>
          <a:srcRect r="36"/>
          <a:stretch>
            <a:fillRect/>
          </a:stretch>
        </p:blipFill>
        <p:spPr>
          <a:xfrm>
            <a:off x="10477077" y="9381743"/>
            <a:ext cx="1392924" cy="1349395"/>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44705" y="4941863"/>
            <a:ext cx="1446576" cy="517151"/>
          </a:xfrm>
          <a:prstGeom prst="rect">
            <a:avLst/>
          </a:prstGeom>
        </p:spPr>
      </p:pic>
      <p:sp>
        <p:nvSpPr>
          <p:cNvPr id="11" name="TextBox 11"/>
          <p:cNvSpPr txBox="1"/>
          <p:nvPr/>
        </p:nvSpPr>
        <p:spPr>
          <a:xfrm>
            <a:off x="2069896" y="2888180"/>
            <a:ext cx="15773399" cy="2628925"/>
          </a:xfrm>
          <a:prstGeom prst="rect">
            <a:avLst/>
          </a:prstGeom>
        </p:spPr>
        <p:txBody>
          <a:bodyPr wrap="square" lIns="0" tIns="0" rIns="0" bIns="0" rtlCol="0" anchor="t">
            <a:spAutoFit/>
          </a:bodyPr>
          <a:lstStyle/>
          <a:p>
            <a:pPr algn="just">
              <a:lnSpc>
                <a:spcPts val="6999"/>
              </a:lnSpc>
            </a:pPr>
            <a:r>
              <a:rPr lang="en-US" sz="4999">
                <a:solidFill>
                  <a:srgbClr val="000000"/>
                </a:solidFill>
                <a:latin typeface="Roboto Condensed Bold"/>
              </a:rPr>
              <a:t>Bài 3.</a:t>
            </a:r>
          </a:p>
          <a:p>
            <a:pPr algn="just">
              <a:lnSpc>
                <a:spcPts val="6999"/>
              </a:lnSpc>
            </a:pPr>
            <a:r>
              <a:rPr lang="en-US" sz="4999">
                <a:solidFill>
                  <a:srgbClr val="000000"/>
                </a:solidFill>
                <a:latin typeface="Roboto Condensed"/>
              </a:rPr>
              <a:t>Các từ láy: loắt choắt, xinh xinh, thoăn thoắt, nghênh nghênh.</a:t>
            </a:r>
          </a:p>
          <a:p>
            <a:pPr algn="just">
              <a:lnSpc>
                <a:spcPts val="6999"/>
              </a:lnSpc>
            </a:pPr>
            <a:endParaRPr lang="en-US" sz="4999">
              <a:solidFill>
                <a:srgbClr val="000000"/>
              </a:solidFill>
              <a:latin typeface="Roboto Condensed"/>
            </a:endParaRPr>
          </a:p>
        </p:txBody>
      </p:sp>
      <p:sp>
        <p:nvSpPr>
          <p:cNvPr id="12" name="TextBox 12"/>
          <p:cNvSpPr txBox="1"/>
          <p:nvPr/>
        </p:nvSpPr>
        <p:spPr>
          <a:xfrm>
            <a:off x="1991590" y="5275879"/>
            <a:ext cx="14917891" cy="1361014"/>
          </a:xfrm>
          <a:prstGeom prst="rect">
            <a:avLst/>
          </a:prstGeom>
        </p:spPr>
        <p:txBody>
          <a:bodyPr lIns="0" tIns="0" rIns="0" bIns="0" rtlCol="0" anchor="t">
            <a:spAutoFit/>
          </a:bodyPr>
          <a:lstStyle/>
          <a:p>
            <a:pPr algn="just">
              <a:lnSpc>
                <a:spcPts val="5258"/>
              </a:lnSpc>
              <a:spcBef>
                <a:spcPct val="0"/>
              </a:spcBef>
            </a:pPr>
            <a:r>
              <a:rPr lang="en-US" sz="4999">
                <a:solidFill>
                  <a:srgbClr val="000000"/>
                </a:solidFill>
                <a:latin typeface="Roboto Condensed"/>
              </a:rPr>
              <a:t>Gợi ra dáng vẻ tinh nghịch, nhanh nhẹn, đáng yêu của chú bé Lượm.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3D8C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31"/>
          <a:stretch>
            <a:fillRect/>
          </a:stretch>
        </p:blipFill>
        <p:spPr>
          <a:xfrm>
            <a:off x="2362200" y="-7929262"/>
            <a:ext cx="14706600" cy="18764401"/>
          </a:xfrm>
          <a:prstGeom prst="rect">
            <a:avLst/>
          </a:prstGeom>
        </p:spPr>
      </p:pic>
      <p:grpSp>
        <p:nvGrpSpPr>
          <p:cNvPr id="3" name="Group 3"/>
          <p:cNvGrpSpPr/>
          <p:nvPr/>
        </p:nvGrpSpPr>
        <p:grpSpPr>
          <a:xfrm rot="5400000">
            <a:off x="7457170" y="1520136"/>
            <a:ext cx="3086100" cy="18287996"/>
            <a:chOff x="0" y="0"/>
            <a:chExt cx="4114800" cy="24383995"/>
          </a:xfrm>
        </p:grpSpPr>
        <p:sp>
          <p:nvSpPr>
            <p:cNvPr id="4" name="Freeform 4"/>
            <p:cNvSpPr/>
            <p:nvPr/>
          </p:nvSpPr>
          <p:spPr>
            <a:xfrm>
              <a:off x="0" y="0"/>
              <a:ext cx="4114800" cy="24384000"/>
            </a:xfrm>
            <a:custGeom>
              <a:avLst/>
              <a:gdLst/>
              <a:ahLst/>
              <a:cxnLst/>
              <a:rect l="l" t="t" r="r" b="b"/>
              <a:pathLst>
                <a:path w="4114800" h="24384000">
                  <a:moveTo>
                    <a:pt x="0" y="0"/>
                  </a:moveTo>
                  <a:lnTo>
                    <a:pt x="4114800" y="0"/>
                  </a:lnTo>
                  <a:lnTo>
                    <a:pt x="4114800" y="24384000"/>
                  </a:lnTo>
                  <a:lnTo>
                    <a:pt x="0" y="24384000"/>
                  </a:lnTo>
                  <a:close/>
                </a:path>
              </a:pathLst>
            </a:custGeom>
            <a:solidFill>
              <a:srgbClr val="FFFFFF"/>
            </a:solidFill>
          </p:spPr>
        </p:sp>
      </p:grpSp>
      <p:pic>
        <p:nvPicPr>
          <p:cNvPr id="5" name="Picture 5"/>
          <p:cNvPicPr>
            <a:picLocks noChangeAspect="1"/>
          </p:cNvPicPr>
          <p:nvPr/>
        </p:nvPicPr>
        <p:blipFill>
          <a:blip r:embed="rId3"/>
          <a:srcRect/>
          <a:stretch>
            <a:fillRect/>
          </a:stretch>
        </p:blipFill>
        <p:spPr>
          <a:xfrm rot="5400000">
            <a:off x="9084153" y="6984028"/>
            <a:ext cx="10446313" cy="10446313"/>
          </a:xfrm>
          <a:prstGeom prst="rect">
            <a:avLst/>
          </a:prstGeom>
        </p:spPr>
      </p:pic>
      <p:pic>
        <p:nvPicPr>
          <p:cNvPr id="6" name="Picture 6"/>
          <p:cNvPicPr>
            <a:picLocks noChangeAspect="1"/>
          </p:cNvPicPr>
          <p:nvPr/>
        </p:nvPicPr>
        <p:blipFill>
          <a:blip r:embed="rId3"/>
          <a:srcRect/>
          <a:stretch>
            <a:fillRect/>
          </a:stretch>
        </p:blipFill>
        <p:spPr>
          <a:xfrm rot="5400000">
            <a:off x="-989745" y="9595606"/>
            <a:ext cx="10446313" cy="10446313"/>
          </a:xfrm>
          <a:prstGeom prst="rect">
            <a:avLst/>
          </a:prstGeom>
        </p:spPr>
      </p:pic>
      <p:pic>
        <p:nvPicPr>
          <p:cNvPr id="7" name="Picture 7"/>
          <p:cNvPicPr>
            <a:picLocks noChangeAspect="1"/>
          </p:cNvPicPr>
          <p:nvPr/>
        </p:nvPicPr>
        <p:blipFill>
          <a:blip r:embed="rId4"/>
          <a:srcRect b="15"/>
          <a:stretch>
            <a:fillRect/>
          </a:stretch>
        </p:blipFill>
        <p:spPr>
          <a:xfrm>
            <a:off x="-557582" y="1786991"/>
            <a:ext cx="3401163" cy="4688320"/>
          </a:xfrm>
          <a:prstGeom prst="rect">
            <a:avLst/>
          </a:prstGeom>
        </p:spPr>
      </p:pic>
      <p:pic>
        <p:nvPicPr>
          <p:cNvPr id="8" name="Picture 8"/>
          <p:cNvPicPr>
            <a:picLocks noChangeAspect="1"/>
          </p:cNvPicPr>
          <p:nvPr/>
        </p:nvPicPr>
        <p:blipFill>
          <a:blip r:embed="rId5"/>
          <a:srcRect b="17"/>
          <a:stretch>
            <a:fillRect/>
          </a:stretch>
        </p:blipFill>
        <p:spPr>
          <a:xfrm>
            <a:off x="14199169" y="6240579"/>
            <a:ext cx="4293875" cy="3591241"/>
          </a:xfrm>
          <a:prstGeom prst="rect">
            <a:avLst/>
          </a:prstGeom>
        </p:spPr>
      </p:pic>
      <p:pic>
        <p:nvPicPr>
          <p:cNvPr id="9" name="Picture 9"/>
          <p:cNvPicPr>
            <a:picLocks noChangeAspect="1"/>
          </p:cNvPicPr>
          <p:nvPr/>
        </p:nvPicPr>
        <p:blipFill>
          <a:blip r:embed="rId6"/>
          <a:srcRect b="114"/>
          <a:stretch>
            <a:fillRect/>
          </a:stretch>
        </p:blipFill>
        <p:spPr>
          <a:xfrm>
            <a:off x="641676" y="1028700"/>
            <a:ext cx="1501435" cy="394127"/>
          </a:xfrm>
          <a:prstGeom prst="rect">
            <a:avLst/>
          </a:prstGeom>
        </p:spPr>
      </p:pic>
      <p:pic>
        <p:nvPicPr>
          <p:cNvPr id="10" name="Picture 10"/>
          <p:cNvPicPr>
            <a:picLocks noChangeAspect="1"/>
          </p:cNvPicPr>
          <p:nvPr/>
        </p:nvPicPr>
        <p:blipFill>
          <a:blip r:embed="rId6"/>
          <a:srcRect b="114"/>
          <a:stretch>
            <a:fillRect/>
          </a:stretch>
        </p:blipFill>
        <p:spPr>
          <a:xfrm>
            <a:off x="2143111" y="2533833"/>
            <a:ext cx="1501435" cy="394127"/>
          </a:xfrm>
          <a:prstGeom prst="rect">
            <a:avLst/>
          </a:prstGeom>
        </p:spPr>
      </p:pic>
      <p:pic>
        <p:nvPicPr>
          <p:cNvPr id="11" name="Picture 11"/>
          <p:cNvPicPr>
            <a:picLocks noChangeAspect="1"/>
          </p:cNvPicPr>
          <p:nvPr/>
        </p:nvPicPr>
        <p:blipFill>
          <a:blip r:embed="rId6"/>
          <a:srcRect b="114"/>
          <a:stretch>
            <a:fillRect/>
          </a:stretch>
        </p:blipFill>
        <p:spPr>
          <a:xfrm>
            <a:off x="15757865" y="634573"/>
            <a:ext cx="1501435" cy="394127"/>
          </a:xfrm>
          <a:prstGeom prst="rect">
            <a:avLst/>
          </a:prstGeom>
        </p:spPr>
      </p:pic>
      <p:pic>
        <p:nvPicPr>
          <p:cNvPr id="12" name="Picture 12"/>
          <p:cNvPicPr>
            <a:picLocks noChangeAspect="1"/>
          </p:cNvPicPr>
          <p:nvPr/>
        </p:nvPicPr>
        <p:blipFill>
          <a:blip r:embed="rId7"/>
          <a:srcRect b="40"/>
          <a:stretch>
            <a:fillRect/>
          </a:stretch>
        </p:blipFill>
        <p:spPr>
          <a:xfrm>
            <a:off x="5486400" y="8476488"/>
            <a:ext cx="7315200" cy="1810512"/>
          </a:xfrm>
          <a:prstGeom prst="rect">
            <a:avLst/>
          </a:prstGeom>
        </p:spPr>
      </p:pic>
      <p:pic>
        <p:nvPicPr>
          <p:cNvPr id="13" name="Picture 13"/>
          <p:cNvPicPr>
            <a:picLocks noChangeAspect="1"/>
          </p:cNvPicPr>
          <p:nvPr/>
        </p:nvPicPr>
        <p:blipFill>
          <a:blip r:embed="rId8"/>
          <a:srcRect r="36"/>
          <a:stretch>
            <a:fillRect/>
          </a:stretch>
        </p:blipFill>
        <p:spPr>
          <a:xfrm>
            <a:off x="5175492" y="8297878"/>
            <a:ext cx="1583424" cy="1533942"/>
          </a:xfrm>
          <a:prstGeom prst="rect">
            <a:avLst/>
          </a:prstGeom>
        </p:spPr>
      </p:pic>
      <p:pic>
        <p:nvPicPr>
          <p:cNvPr id="14" name="Picture 14"/>
          <p:cNvPicPr>
            <a:picLocks noChangeAspect="1"/>
          </p:cNvPicPr>
          <p:nvPr/>
        </p:nvPicPr>
        <p:blipFill>
          <a:blip r:embed="rId8"/>
          <a:srcRect r="36"/>
          <a:stretch>
            <a:fillRect/>
          </a:stretch>
        </p:blipFill>
        <p:spPr>
          <a:xfrm>
            <a:off x="8387691" y="9381744"/>
            <a:ext cx="1392924" cy="1349395"/>
          </a:xfrm>
          <a:prstGeom prst="rect">
            <a:avLst/>
          </a:prstGeom>
        </p:spPr>
      </p:pic>
      <p:pic>
        <p:nvPicPr>
          <p:cNvPr id="15" name="Picture 15"/>
          <p:cNvPicPr>
            <a:picLocks noChangeAspect="1"/>
          </p:cNvPicPr>
          <p:nvPr/>
        </p:nvPicPr>
        <p:blipFill>
          <a:blip r:embed="rId8"/>
          <a:srcRect r="36"/>
          <a:stretch>
            <a:fillRect/>
          </a:stretch>
        </p:blipFill>
        <p:spPr>
          <a:xfrm>
            <a:off x="11408676" y="8297878"/>
            <a:ext cx="1392924" cy="1349395"/>
          </a:xfrm>
          <a:prstGeom prst="rect">
            <a:avLst/>
          </a:prstGeom>
        </p:spPr>
      </p:pic>
      <p:sp>
        <p:nvSpPr>
          <p:cNvPr id="16" name="TextBox 16"/>
          <p:cNvSpPr txBox="1"/>
          <p:nvPr/>
        </p:nvSpPr>
        <p:spPr>
          <a:xfrm>
            <a:off x="3471214" y="2031841"/>
            <a:ext cx="11058011" cy="3931921"/>
          </a:xfrm>
          <a:prstGeom prst="rect">
            <a:avLst/>
          </a:prstGeom>
        </p:spPr>
        <p:txBody>
          <a:bodyPr lIns="0" tIns="0" rIns="0" bIns="0" rtlCol="0" anchor="t">
            <a:spAutoFit/>
          </a:bodyPr>
          <a:lstStyle/>
          <a:p>
            <a:pPr algn="just">
              <a:lnSpc>
                <a:spcPts val="7919"/>
              </a:lnSpc>
            </a:pPr>
            <a:r>
              <a:rPr lang="en-US" sz="4399">
                <a:solidFill>
                  <a:srgbClr val="C4783E"/>
                </a:solidFill>
                <a:latin typeface="Roboto Condensed Bold"/>
              </a:rPr>
              <a:t>Bài 5 (SGKT.37)Ghép thành ngữ ở cột bên trái với nghĩa tương ứng ở cột bên phải. Nêu tác dụng của biện pháp tu từ hoán dụ ở các thành ngữ này.</a:t>
            </a:r>
          </a:p>
          <a:p>
            <a:pPr algn="just">
              <a:lnSpc>
                <a:spcPts val="7919"/>
              </a:lnSpc>
            </a:pPr>
            <a:endParaRPr lang="en-US" sz="4399">
              <a:solidFill>
                <a:srgbClr val="C4783E"/>
              </a:solidFill>
              <a:latin typeface="Roboto Condensed Bold"/>
            </a:endParaRPr>
          </a:p>
        </p:txBody>
      </p:sp>
    </p:spTree>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DE6E1"/>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7457170" y="1520136"/>
            <a:ext cx="3086100" cy="18287996"/>
            <a:chOff x="0" y="0"/>
            <a:chExt cx="4114800" cy="24383995"/>
          </a:xfrm>
        </p:grpSpPr>
        <p:sp>
          <p:nvSpPr>
            <p:cNvPr id="3" name="Freeform 3"/>
            <p:cNvSpPr/>
            <p:nvPr/>
          </p:nvSpPr>
          <p:spPr>
            <a:xfrm>
              <a:off x="0" y="0"/>
              <a:ext cx="4114800" cy="24384000"/>
            </a:xfrm>
            <a:custGeom>
              <a:avLst/>
              <a:gdLst/>
              <a:ahLst/>
              <a:cxnLst/>
              <a:rect l="l" t="t" r="r" b="b"/>
              <a:pathLst>
                <a:path w="4114800" h="24384000">
                  <a:moveTo>
                    <a:pt x="0" y="0"/>
                  </a:moveTo>
                  <a:lnTo>
                    <a:pt x="4114800" y="0"/>
                  </a:lnTo>
                  <a:lnTo>
                    <a:pt x="4114800" y="24384000"/>
                  </a:lnTo>
                  <a:lnTo>
                    <a:pt x="0" y="24384000"/>
                  </a:lnTo>
                  <a:close/>
                </a:path>
              </a:pathLst>
            </a:custGeom>
            <a:solidFill>
              <a:srgbClr val="FFFFFF"/>
            </a:solidFill>
          </p:spPr>
        </p:sp>
      </p:grpSp>
      <p:pic>
        <p:nvPicPr>
          <p:cNvPr id="4" name="Picture 4"/>
          <p:cNvPicPr>
            <a:picLocks noChangeAspect="1"/>
          </p:cNvPicPr>
          <p:nvPr/>
        </p:nvPicPr>
        <p:blipFill>
          <a:blip r:embed="rId2"/>
          <a:srcRect/>
          <a:stretch>
            <a:fillRect/>
          </a:stretch>
        </p:blipFill>
        <p:spPr>
          <a:xfrm rot="5400000">
            <a:off x="9084153" y="6984028"/>
            <a:ext cx="10446313" cy="10446313"/>
          </a:xfrm>
          <a:prstGeom prst="rect">
            <a:avLst/>
          </a:prstGeom>
        </p:spPr>
      </p:pic>
      <p:pic>
        <p:nvPicPr>
          <p:cNvPr id="5" name="Picture 5"/>
          <p:cNvPicPr>
            <a:picLocks noChangeAspect="1"/>
          </p:cNvPicPr>
          <p:nvPr/>
        </p:nvPicPr>
        <p:blipFill>
          <a:blip r:embed="rId2"/>
          <a:srcRect/>
          <a:stretch>
            <a:fillRect/>
          </a:stretch>
        </p:blipFill>
        <p:spPr>
          <a:xfrm rot="5400000">
            <a:off x="-989745" y="9595606"/>
            <a:ext cx="10446313" cy="10446313"/>
          </a:xfrm>
          <a:prstGeom prst="rect">
            <a:avLst/>
          </a:prstGeom>
        </p:spPr>
      </p:pic>
      <p:pic>
        <p:nvPicPr>
          <p:cNvPr id="6" name="Picture 6"/>
          <p:cNvPicPr>
            <a:picLocks noChangeAspect="1"/>
          </p:cNvPicPr>
          <p:nvPr/>
        </p:nvPicPr>
        <p:blipFill>
          <a:blip r:embed="rId3"/>
          <a:srcRect b="114"/>
          <a:stretch>
            <a:fillRect/>
          </a:stretch>
        </p:blipFill>
        <p:spPr>
          <a:xfrm>
            <a:off x="15757865" y="634573"/>
            <a:ext cx="1501435" cy="394127"/>
          </a:xfrm>
          <a:prstGeom prst="rect">
            <a:avLst/>
          </a:prstGeom>
        </p:spPr>
      </p:pic>
      <p:pic>
        <p:nvPicPr>
          <p:cNvPr id="7" name="Picture 7"/>
          <p:cNvPicPr>
            <a:picLocks noChangeAspect="1"/>
          </p:cNvPicPr>
          <p:nvPr/>
        </p:nvPicPr>
        <p:blipFill>
          <a:blip r:embed="rId4"/>
          <a:srcRect b="40"/>
          <a:stretch>
            <a:fillRect/>
          </a:stretch>
        </p:blipFill>
        <p:spPr>
          <a:xfrm>
            <a:off x="-989745" y="8476488"/>
            <a:ext cx="7315200" cy="1810512"/>
          </a:xfrm>
          <a:prstGeom prst="rect">
            <a:avLst/>
          </a:prstGeom>
        </p:spPr>
      </p:pic>
      <p:pic>
        <p:nvPicPr>
          <p:cNvPr id="8" name="Picture 8"/>
          <p:cNvPicPr>
            <a:picLocks noChangeAspect="1"/>
          </p:cNvPicPr>
          <p:nvPr/>
        </p:nvPicPr>
        <p:blipFill>
          <a:blip r:embed="rId5"/>
          <a:srcRect r="36"/>
          <a:stretch>
            <a:fillRect/>
          </a:stretch>
        </p:blipFill>
        <p:spPr>
          <a:xfrm>
            <a:off x="5175492" y="8297878"/>
            <a:ext cx="1583424" cy="1533942"/>
          </a:xfrm>
          <a:prstGeom prst="rect">
            <a:avLst/>
          </a:prstGeom>
        </p:spPr>
      </p:pic>
      <p:pic>
        <p:nvPicPr>
          <p:cNvPr id="9" name="Picture 9"/>
          <p:cNvPicPr>
            <a:picLocks noChangeAspect="1"/>
          </p:cNvPicPr>
          <p:nvPr/>
        </p:nvPicPr>
        <p:blipFill>
          <a:blip r:embed="rId5"/>
          <a:srcRect r="36"/>
          <a:stretch>
            <a:fillRect/>
          </a:stretch>
        </p:blipFill>
        <p:spPr>
          <a:xfrm>
            <a:off x="8387691" y="9381744"/>
            <a:ext cx="1392924" cy="1349395"/>
          </a:xfrm>
          <a:prstGeom prst="rect">
            <a:avLst/>
          </a:prstGeom>
        </p:spPr>
      </p:pic>
      <p:pic>
        <p:nvPicPr>
          <p:cNvPr id="10" name="Picture 10"/>
          <p:cNvPicPr>
            <a:picLocks noChangeAspect="1"/>
          </p:cNvPicPr>
          <p:nvPr/>
        </p:nvPicPr>
        <p:blipFill>
          <a:blip r:embed="rId5"/>
          <a:srcRect r="36"/>
          <a:stretch>
            <a:fillRect/>
          </a:stretch>
        </p:blipFill>
        <p:spPr>
          <a:xfrm>
            <a:off x="11409390" y="8920909"/>
            <a:ext cx="1392924" cy="1349395"/>
          </a:xfrm>
          <a:prstGeom prst="rect">
            <a:avLst/>
          </a:prstGeom>
        </p:spPr>
      </p:pic>
      <p:graphicFrame>
        <p:nvGraphicFramePr>
          <p:cNvPr id="11" name="Table 11"/>
          <p:cNvGraphicFramePr>
            <a:graphicFrameLocks noGrp="1"/>
          </p:cNvGraphicFramePr>
          <p:nvPr/>
        </p:nvGraphicFramePr>
        <p:xfrm>
          <a:off x="1341268" y="831636"/>
          <a:ext cx="16230600" cy="8143873"/>
        </p:xfrm>
        <a:graphic>
          <a:graphicData uri="http://schemas.openxmlformats.org/drawingml/2006/table">
            <a:tbl>
              <a:tblPr/>
              <a:tblGrid>
                <a:gridCol w="5291784">
                  <a:extLst>
                    <a:ext uri="{9D8B030D-6E8A-4147-A177-3AD203B41FA5}">
                      <a16:colId xmlns:a16="http://schemas.microsoft.com/office/drawing/2014/main" val="20000"/>
                    </a:ext>
                  </a:extLst>
                </a:gridCol>
                <a:gridCol w="1739290">
                  <a:extLst>
                    <a:ext uri="{9D8B030D-6E8A-4147-A177-3AD203B41FA5}">
                      <a16:colId xmlns:a16="http://schemas.microsoft.com/office/drawing/2014/main" val="20001"/>
                    </a:ext>
                  </a:extLst>
                </a:gridCol>
                <a:gridCol w="9199526">
                  <a:extLst>
                    <a:ext uri="{9D8B030D-6E8A-4147-A177-3AD203B41FA5}">
                      <a16:colId xmlns:a16="http://schemas.microsoft.com/office/drawing/2014/main" val="20002"/>
                    </a:ext>
                  </a:extLst>
                </a:gridCol>
              </a:tblGrid>
              <a:tr h="1233051">
                <a:tc>
                  <a:txBody>
                    <a:bodyPr/>
                    <a:lstStyle/>
                    <a:p>
                      <a:pPr algn="ctr">
                        <a:lnSpc>
                          <a:spcPts val="5880"/>
                        </a:lnSpc>
                      </a:pPr>
                      <a:r>
                        <a:rPr lang="en-US" sz="4200">
                          <a:solidFill>
                            <a:srgbClr val="6E9277"/>
                          </a:solidFill>
                          <a:latin typeface="Roboto Condensed Bold"/>
                        </a:rPr>
                        <a:t>Thành ngữ</a:t>
                      </a:r>
                    </a:p>
                  </a:txBody>
                  <a:tcPr marL="190500" marR="190500" marT="190500" marB="190500" anchor="ctr">
                    <a:lnL w="28575" cap="flat" cmpd="sng" algn="ctr">
                      <a:solidFill>
                        <a:srgbClr val="6E9277"/>
                      </a:solidFill>
                      <a:prstDash val="solid"/>
                      <a:round/>
                      <a:headEnd type="none" w="med" len="med"/>
                      <a:tailEnd type="none" w="med" len="med"/>
                    </a:lnL>
                    <a:lnR w="28575" cap="flat" cmpd="sng" algn="ctr">
                      <a:solidFill>
                        <a:srgbClr val="6E9277"/>
                      </a:solidFill>
                      <a:prstDash val="solid"/>
                      <a:round/>
                      <a:headEnd type="none" w="med" len="med"/>
                      <a:tailEnd type="none" w="med" len="med"/>
                    </a:lnR>
                    <a:lnT w="28575" cap="flat" cmpd="sng" algn="ctr">
                      <a:solidFill>
                        <a:srgbClr val="6E9277"/>
                      </a:solidFill>
                      <a:prstDash val="solid"/>
                      <a:round/>
                      <a:headEnd type="none" w="med" len="med"/>
                      <a:tailEnd type="none" w="med" len="med"/>
                    </a:lnT>
                    <a:lnB w="28575" cap="flat" cmpd="sng" algn="ctr">
                      <a:solidFill>
                        <a:srgbClr val="6E9277"/>
                      </a:solidFill>
                      <a:prstDash val="solid"/>
                      <a:round/>
                      <a:headEnd type="none" w="med" len="med"/>
                      <a:tailEnd type="none" w="med" len="med"/>
                    </a:lnB>
                  </a:tcPr>
                </a:tc>
                <a:tc rowSpan="6">
                  <a:txBody>
                    <a:bodyPr/>
                    <a:lstStyle/>
                    <a:p>
                      <a:pPr algn="ctr">
                        <a:lnSpc>
                          <a:spcPts val="5880"/>
                        </a:lnSpc>
                      </a:pPr>
                      <a:endParaRPr/>
                    </a:p>
                    <a:p>
                      <a:pPr algn="ctr">
                        <a:lnSpc>
                          <a:spcPts val="5880"/>
                        </a:lnSpc>
                      </a:pPr>
                      <a:r>
                        <a:rPr lang="en-US" sz="4200">
                          <a:solidFill>
                            <a:srgbClr val="6E9277"/>
                          </a:solidFill>
                          <a:latin typeface="Roboto Condensed"/>
                        </a:rPr>
                        <a:t>   </a:t>
                      </a:r>
                    </a:p>
                    <a:p>
                      <a:pPr algn="ctr">
                        <a:lnSpc>
                          <a:spcPts val="5880"/>
                        </a:lnSpc>
                      </a:pPr>
                      <a:r>
                        <a:rPr lang="en-US" sz="4200">
                          <a:solidFill>
                            <a:srgbClr val="6E9277"/>
                          </a:solidFill>
                          <a:latin typeface="Roboto Condensed"/>
                        </a:rPr>
                        <a:t>  </a:t>
                      </a:r>
                    </a:p>
                  </a:txBody>
                  <a:tcPr marL="190500" marR="190500" marT="190500" marB="190500" anchor="ctr">
                    <a:lnL w="28575" cap="flat" cmpd="sng" algn="ctr">
                      <a:solidFill>
                        <a:srgbClr val="6E9277"/>
                      </a:solidFill>
                      <a:prstDash val="solid"/>
                      <a:round/>
                      <a:headEnd type="none" w="med" len="med"/>
                      <a:tailEnd type="none" w="med" len="med"/>
                    </a:lnL>
                    <a:lnR w="28575" cap="flat" cmpd="sng" algn="ctr">
                      <a:solidFill>
                        <a:srgbClr val="6E9277"/>
                      </a:solidFill>
                      <a:prstDash val="solid"/>
                      <a:round/>
                      <a:headEnd type="none" w="med" len="med"/>
                      <a:tailEnd type="none" w="med" len="med"/>
                    </a:lnR>
                    <a:lnT w="28575" cap="flat" cmpd="sng" algn="ctr">
                      <a:solidFill>
                        <a:srgbClr val="6E9277"/>
                      </a:solidFill>
                      <a:prstDash val="solid"/>
                      <a:round/>
                      <a:headEnd type="none" w="med" len="med"/>
                      <a:tailEnd type="none" w="med" len="med"/>
                    </a:lnT>
                    <a:lnB w="28575" cap="flat" cmpd="sng" algn="ctr">
                      <a:solidFill>
                        <a:srgbClr val="6E9277"/>
                      </a:solidFill>
                      <a:prstDash val="solid"/>
                      <a:round/>
                      <a:headEnd type="none" w="med" len="med"/>
                      <a:tailEnd type="none" w="med" len="med"/>
                    </a:lnB>
                  </a:tcPr>
                </a:tc>
                <a:tc>
                  <a:txBody>
                    <a:bodyPr/>
                    <a:lstStyle/>
                    <a:p>
                      <a:pPr algn="ctr">
                        <a:lnSpc>
                          <a:spcPts val="5880"/>
                        </a:lnSpc>
                      </a:pPr>
                      <a:r>
                        <a:rPr lang="en-US" sz="4200">
                          <a:solidFill>
                            <a:srgbClr val="6E9277"/>
                          </a:solidFill>
                          <a:latin typeface="Roboto Condensed Bold"/>
                        </a:rPr>
                        <a:t>Nghĩa</a:t>
                      </a:r>
                    </a:p>
                  </a:txBody>
                  <a:tcPr marL="190500" marR="190500" marT="190500" marB="190500" anchor="ctr">
                    <a:lnL w="28575" cap="flat" cmpd="sng" algn="ctr">
                      <a:solidFill>
                        <a:srgbClr val="6E9277"/>
                      </a:solidFill>
                      <a:prstDash val="solid"/>
                      <a:round/>
                      <a:headEnd type="none" w="med" len="med"/>
                      <a:tailEnd type="none" w="med" len="med"/>
                    </a:lnL>
                    <a:lnR w="28575" cap="flat" cmpd="sng" algn="ctr">
                      <a:solidFill>
                        <a:srgbClr val="6E9277"/>
                      </a:solidFill>
                      <a:prstDash val="solid"/>
                      <a:round/>
                      <a:headEnd type="none" w="med" len="med"/>
                      <a:tailEnd type="none" w="med" len="med"/>
                    </a:lnR>
                    <a:lnT w="28575" cap="flat" cmpd="sng" algn="ctr">
                      <a:solidFill>
                        <a:srgbClr val="6E9277"/>
                      </a:solidFill>
                      <a:prstDash val="solid"/>
                      <a:round/>
                      <a:headEnd type="none" w="med" len="med"/>
                      <a:tailEnd type="none" w="med" len="med"/>
                    </a:lnT>
                    <a:lnB w="28575" cap="flat" cmpd="sng" algn="ctr">
                      <a:solidFill>
                        <a:srgbClr val="6E9277"/>
                      </a:solidFill>
                      <a:prstDash val="solid"/>
                      <a:round/>
                      <a:headEnd type="none" w="med" len="med"/>
                      <a:tailEnd type="none" w="med" len="med"/>
                    </a:lnB>
                  </a:tcPr>
                </a:tc>
                <a:extLst>
                  <a:ext uri="{0D108BD9-81ED-4DB2-BD59-A6C34878D82A}">
                    <a16:rowId xmlns:a16="http://schemas.microsoft.com/office/drawing/2014/main" val="10000"/>
                  </a:ext>
                </a:extLst>
              </a:tr>
              <a:tr h="1233051">
                <a:tc>
                  <a:txBody>
                    <a:bodyPr/>
                    <a:lstStyle/>
                    <a:p>
                      <a:pPr algn="just">
                        <a:lnSpc>
                          <a:spcPts val="5880"/>
                        </a:lnSpc>
                      </a:pPr>
                      <a:r>
                        <a:rPr lang="en-US" sz="4200">
                          <a:solidFill>
                            <a:srgbClr val="6E9277"/>
                          </a:solidFill>
                          <a:latin typeface="Roboto Condensed"/>
                        </a:rPr>
                        <a:t>1) Buôn thúng bán mẹt</a:t>
                      </a:r>
                    </a:p>
                  </a:txBody>
                  <a:tcPr marL="190500" marR="190500" marT="190500" marB="190500" anchor="ctr">
                    <a:lnL w="28575" cap="flat" cmpd="sng" algn="ctr">
                      <a:solidFill>
                        <a:srgbClr val="6E9277"/>
                      </a:solidFill>
                      <a:prstDash val="solid"/>
                      <a:round/>
                      <a:headEnd type="none" w="med" len="med"/>
                      <a:tailEnd type="none" w="med" len="med"/>
                    </a:lnL>
                    <a:lnR w="28575" cap="flat" cmpd="sng" algn="ctr">
                      <a:solidFill>
                        <a:srgbClr val="6E9277"/>
                      </a:solidFill>
                      <a:prstDash val="solid"/>
                      <a:round/>
                      <a:headEnd type="none" w="med" len="med"/>
                      <a:tailEnd type="none" w="med" len="med"/>
                    </a:lnR>
                    <a:lnT w="28575" cap="flat" cmpd="sng" algn="ctr">
                      <a:solidFill>
                        <a:srgbClr val="6E9277"/>
                      </a:solidFill>
                      <a:prstDash val="solid"/>
                      <a:round/>
                      <a:headEnd type="none" w="med" len="med"/>
                      <a:tailEnd type="none" w="med" len="med"/>
                    </a:lnT>
                    <a:lnB w="28575" cap="flat" cmpd="sng" algn="ctr">
                      <a:solidFill>
                        <a:srgbClr val="6E9277"/>
                      </a:solidFill>
                      <a:prstDash val="solid"/>
                      <a:round/>
                      <a:headEnd type="none" w="med" len="med"/>
                      <a:tailEnd type="none" w="med" len="med"/>
                    </a:lnB>
                  </a:tcPr>
                </a:tc>
                <a:tc vMerge="1">
                  <a:txBody>
                    <a:bodyPr/>
                    <a:lstStyle/>
                    <a:p>
                      <a:pPr algn="ctr">
                        <a:lnSpc>
                          <a:spcPts val="5880"/>
                        </a:lnSpc>
                      </a:pPr>
                      <a:endParaRPr/>
                    </a:p>
                    <a:p>
                      <a:pPr algn="ctr">
                        <a:lnSpc>
                          <a:spcPts val="5880"/>
                        </a:lnSpc>
                      </a:pPr>
                      <a:r>
                        <a:rPr lang="en-US" sz="4200">
                          <a:solidFill>
                            <a:srgbClr val="6E9277"/>
                          </a:solidFill>
                          <a:latin typeface="Roboto Condensed"/>
                        </a:rPr>
                        <a:t>   </a:t>
                      </a:r>
                    </a:p>
                    <a:p>
                      <a:pPr algn="ctr">
                        <a:lnSpc>
                          <a:spcPts val="5880"/>
                        </a:lnSpc>
                      </a:pPr>
                      <a:r>
                        <a:rPr lang="en-US" sz="4200">
                          <a:solidFill>
                            <a:srgbClr val="6E9277"/>
                          </a:solidFill>
                          <a:latin typeface="Roboto Condensed"/>
                        </a:rPr>
                        <a:t>  </a:t>
                      </a:r>
                    </a:p>
                  </a:txBody>
                  <a:tcPr marL="190500" marR="190500" marT="190500" marB="190500" anchor="ctr">
                    <a:lnL w="28575" cap="flat" cmpd="sng" algn="ctr">
                      <a:solidFill>
                        <a:srgbClr val="6E9277"/>
                      </a:solidFill>
                      <a:prstDash val="solid"/>
                      <a:round/>
                      <a:headEnd type="none" w="med" len="med"/>
                      <a:tailEnd type="none" w="med" len="med"/>
                    </a:lnL>
                    <a:lnR w="28575" cap="flat" cmpd="sng" algn="ctr">
                      <a:solidFill>
                        <a:srgbClr val="6E9277"/>
                      </a:solidFill>
                      <a:prstDash val="solid"/>
                      <a:round/>
                      <a:headEnd type="none" w="med" len="med"/>
                      <a:tailEnd type="none" w="med" len="med"/>
                    </a:lnR>
                    <a:lnT w="28575" cap="flat" cmpd="sng" algn="ctr">
                      <a:solidFill>
                        <a:srgbClr val="6E9277"/>
                      </a:solidFill>
                      <a:prstDash val="solid"/>
                      <a:round/>
                      <a:headEnd type="none" w="med" len="med"/>
                      <a:tailEnd type="none" w="med" len="med"/>
                    </a:lnT>
                    <a:lnB w="28575" cap="flat" cmpd="sng" algn="ctr">
                      <a:solidFill>
                        <a:srgbClr val="6E9277"/>
                      </a:solidFill>
                      <a:prstDash val="solid"/>
                      <a:round/>
                      <a:headEnd type="none" w="med" len="med"/>
                      <a:tailEnd type="none" w="med" len="med"/>
                    </a:lnB>
                  </a:tcPr>
                </a:tc>
                <a:tc>
                  <a:txBody>
                    <a:bodyPr/>
                    <a:lstStyle/>
                    <a:p>
                      <a:pPr algn="just">
                        <a:lnSpc>
                          <a:spcPts val="5880"/>
                        </a:lnSpc>
                      </a:pPr>
                      <a:r>
                        <a:rPr lang="en-US" sz="4200">
                          <a:solidFill>
                            <a:srgbClr val="6E9277"/>
                          </a:solidFill>
                          <a:latin typeface="Roboto Condensed"/>
                        </a:rPr>
                        <a:t>a) giúp nhau lúc khó khăn, thiếu thốn  </a:t>
                      </a:r>
                    </a:p>
                  </a:txBody>
                  <a:tcPr marL="190500" marR="190500" marT="190500" marB="190500" anchor="ctr">
                    <a:lnL w="28575" cap="flat" cmpd="sng" algn="ctr">
                      <a:solidFill>
                        <a:srgbClr val="6E9277"/>
                      </a:solidFill>
                      <a:prstDash val="solid"/>
                      <a:round/>
                      <a:headEnd type="none" w="med" len="med"/>
                      <a:tailEnd type="none" w="med" len="med"/>
                    </a:lnL>
                    <a:lnR w="28575" cap="flat" cmpd="sng" algn="ctr">
                      <a:solidFill>
                        <a:srgbClr val="6E9277"/>
                      </a:solidFill>
                      <a:prstDash val="solid"/>
                      <a:round/>
                      <a:headEnd type="none" w="med" len="med"/>
                      <a:tailEnd type="none" w="med" len="med"/>
                    </a:lnR>
                    <a:lnT w="28575" cap="flat" cmpd="sng" algn="ctr">
                      <a:solidFill>
                        <a:srgbClr val="6E9277"/>
                      </a:solidFill>
                      <a:prstDash val="solid"/>
                      <a:round/>
                      <a:headEnd type="none" w="med" len="med"/>
                      <a:tailEnd type="none" w="med" len="med"/>
                    </a:lnT>
                    <a:lnB w="28575" cap="flat" cmpd="sng" algn="ctr">
                      <a:solidFill>
                        <a:srgbClr val="6E9277"/>
                      </a:solidFill>
                      <a:prstDash val="solid"/>
                      <a:round/>
                      <a:headEnd type="none" w="med" len="med"/>
                      <a:tailEnd type="none" w="med" len="med"/>
                    </a:lnB>
                  </a:tcPr>
                </a:tc>
                <a:extLst>
                  <a:ext uri="{0D108BD9-81ED-4DB2-BD59-A6C34878D82A}">
                    <a16:rowId xmlns:a16="http://schemas.microsoft.com/office/drawing/2014/main" val="10001"/>
                  </a:ext>
                </a:extLst>
              </a:tr>
              <a:tr h="1233051">
                <a:tc>
                  <a:txBody>
                    <a:bodyPr/>
                    <a:lstStyle/>
                    <a:p>
                      <a:pPr algn="just">
                        <a:lnSpc>
                          <a:spcPts val="5880"/>
                        </a:lnSpc>
                      </a:pPr>
                      <a:r>
                        <a:rPr lang="en-US" sz="4200">
                          <a:solidFill>
                            <a:srgbClr val="6E9277"/>
                          </a:solidFill>
                          <a:latin typeface="Roboto Condensed"/>
                        </a:rPr>
                        <a:t>2) Châm lấm tay bùn</a:t>
                      </a:r>
                    </a:p>
                  </a:txBody>
                  <a:tcPr marL="190500" marR="190500" marT="190500" marB="190500" anchor="ctr">
                    <a:lnL w="28575" cap="flat" cmpd="sng" algn="ctr">
                      <a:solidFill>
                        <a:srgbClr val="6E9277"/>
                      </a:solidFill>
                      <a:prstDash val="solid"/>
                      <a:round/>
                      <a:headEnd type="none" w="med" len="med"/>
                      <a:tailEnd type="none" w="med" len="med"/>
                    </a:lnL>
                    <a:lnR w="28575" cap="flat" cmpd="sng" algn="ctr">
                      <a:solidFill>
                        <a:srgbClr val="6E9277"/>
                      </a:solidFill>
                      <a:prstDash val="solid"/>
                      <a:round/>
                      <a:headEnd type="none" w="med" len="med"/>
                      <a:tailEnd type="none" w="med" len="med"/>
                    </a:lnR>
                    <a:lnT w="28575" cap="flat" cmpd="sng" algn="ctr">
                      <a:solidFill>
                        <a:srgbClr val="6E9277"/>
                      </a:solidFill>
                      <a:prstDash val="solid"/>
                      <a:round/>
                      <a:headEnd type="none" w="med" len="med"/>
                      <a:tailEnd type="none" w="med" len="med"/>
                    </a:lnT>
                    <a:lnB w="28575" cap="flat" cmpd="sng" algn="ctr">
                      <a:solidFill>
                        <a:srgbClr val="6E9277"/>
                      </a:solidFill>
                      <a:prstDash val="solid"/>
                      <a:round/>
                      <a:headEnd type="none" w="med" len="med"/>
                      <a:tailEnd type="none" w="med" len="med"/>
                    </a:lnB>
                  </a:tcPr>
                </a:tc>
                <a:tc vMerge="1">
                  <a:txBody>
                    <a:bodyPr/>
                    <a:lstStyle/>
                    <a:p>
                      <a:pPr algn="ctr">
                        <a:lnSpc>
                          <a:spcPts val="5880"/>
                        </a:lnSpc>
                      </a:pPr>
                      <a:endParaRPr/>
                    </a:p>
                    <a:p>
                      <a:pPr algn="ctr">
                        <a:lnSpc>
                          <a:spcPts val="5880"/>
                        </a:lnSpc>
                      </a:pPr>
                      <a:r>
                        <a:rPr lang="en-US" sz="4200">
                          <a:solidFill>
                            <a:srgbClr val="6E9277"/>
                          </a:solidFill>
                          <a:latin typeface="Roboto Condensed"/>
                        </a:rPr>
                        <a:t>   </a:t>
                      </a:r>
                    </a:p>
                    <a:p>
                      <a:pPr algn="ctr">
                        <a:lnSpc>
                          <a:spcPts val="5880"/>
                        </a:lnSpc>
                      </a:pPr>
                      <a:r>
                        <a:rPr lang="en-US" sz="4200">
                          <a:solidFill>
                            <a:srgbClr val="6E9277"/>
                          </a:solidFill>
                          <a:latin typeface="Roboto Condensed"/>
                        </a:rPr>
                        <a:t>  </a:t>
                      </a:r>
                    </a:p>
                  </a:txBody>
                  <a:tcPr marL="190500" marR="190500" marT="190500" marB="190500" anchor="ctr">
                    <a:lnL w="28575" cap="flat" cmpd="sng" algn="ctr">
                      <a:solidFill>
                        <a:srgbClr val="6E9277"/>
                      </a:solidFill>
                      <a:prstDash val="solid"/>
                      <a:round/>
                      <a:headEnd type="none" w="med" len="med"/>
                      <a:tailEnd type="none" w="med" len="med"/>
                    </a:lnL>
                    <a:lnR w="28575" cap="flat" cmpd="sng" algn="ctr">
                      <a:solidFill>
                        <a:srgbClr val="6E9277"/>
                      </a:solidFill>
                      <a:prstDash val="solid"/>
                      <a:round/>
                      <a:headEnd type="none" w="med" len="med"/>
                      <a:tailEnd type="none" w="med" len="med"/>
                    </a:lnR>
                    <a:lnT w="28575" cap="flat" cmpd="sng" algn="ctr">
                      <a:solidFill>
                        <a:srgbClr val="6E9277"/>
                      </a:solidFill>
                      <a:prstDash val="solid"/>
                      <a:round/>
                      <a:headEnd type="none" w="med" len="med"/>
                      <a:tailEnd type="none" w="med" len="med"/>
                    </a:lnT>
                    <a:lnB w="28575" cap="flat" cmpd="sng" algn="ctr">
                      <a:solidFill>
                        <a:srgbClr val="6E9277"/>
                      </a:solidFill>
                      <a:prstDash val="solid"/>
                      <a:round/>
                      <a:headEnd type="none" w="med" len="med"/>
                      <a:tailEnd type="none" w="med" len="med"/>
                    </a:lnB>
                  </a:tcPr>
                </a:tc>
                <a:tc>
                  <a:txBody>
                    <a:bodyPr/>
                    <a:lstStyle/>
                    <a:p>
                      <a:pPr algn="just">
                        <a:lnSpc>
                          <a:spcPts val="5880"/>
                        </a:lnSpc>
                      </a:pPr>
                      <a:r>
                        <a:rPr lang="en-US" sz="4200">
                          <a:solidFill>
                            <a:srgbClr val="6E9277"/>
                          </a:solidFill>
                          <a:latin typeface="Roboto Condensed"/>
                        </a:rPr>
                        <a:t>b) làm lụng vất vả, dãi dầu sương nắng  </a:t>
                      </a:r>
                    </a:p>
                  </a:txBody>
                  <a:tcPr marL="190500" marR="190500" marT="190500" marB="190500" anchor="ctr">
                    <a:lnL w="28575" cap="flat" cmpd="sng" algn="ctr">
                      <a:solidFill>
                        <a:srgbClr val="6E9277"/>
                      </a:solidFill>
                      <a:prstDash val="solid"/>
                      <a:round/>
                      <a:headEnd type="none" w="med" len="med"/>
                      <a:tailEnd type="none" w="med" len="med"/>
                    </a:lnL>
                    <a:lnR w="28575" cap="flat" cmpd="sng" algn="ctr">
                      <a:solidFill>
                        <a:srgbClr val="6E9277"/>
                      </a:solidFill>
                      <a:prstDash val="solid"/>
                      <a:round/>
                      <a:headEnd type="none" w="med" len="med"/>
                      <a:tailEnd type="none" w="med" len="med"/>
                    </a:lnR>
                    <a:lnT w="28575" cap="flat" cmpd="sng" algn="ctr">
                      <a:solidFill>
                        <a:srgbClr val="6E9277"/>
                      </a:solidFill>
                      <a:prstDash val="solid"/>
                      <a:round/>
                      <a:headEnd type="none" w="med" len="med"/>
                      <a:tailEnd type="none" w="med" len="med"/>
                    </a:lnT>
                    <a:lnB w="28575" cap="flat" cmpd="sng" algn="ctr">
                      <a:solidFill>
                        <a:srgbClr val="6E9277"/>
                      </a:solidFill>
                      <a:prstDash val="solid"/>
                      <a:round/>
                      <a:headEnd type="none" w="med" len="med"/>
                      <a:tailEnd type="none" w="med" len="med"/>
                    </a:lnB>
                  </a:tcPr>
                </a:tc>
                <a:extLst>
                  <a:ext uri="{0D108BD9-81ED-4DB2-BD59-A6C34878D82A}">
                    <a16:rowId xmlns:a16="http://schemas.microsoft.com/office/drawing/2014/main" val="10002"/>
                  </a:ext>
                </a:extLst>
              </a:tr>
              <a:tr h="1241460">
                <a:tc>
                  <a:txBody>
                    <a:bodyPr/>
                    <a:lstStyle/>
                    <a:p>
                      <a:pPr algn="just">
                        <a:lnSpc>
                          <a:spcPts val="5880"/>
                        </a:lnSpc>
                      </a:pPr>
                      <a:r>
                        <a:rPr lang="en-US" sz="4200">
                          <a:solidFill>
                            <a:srgbClr val="6E9277"/>
                          </a:solidFill>
                          <a:latin typeface="Roboto Condensed"/>
                        </a:rPr>
                        <a:t>3) Gạo chợ nước sông</a:t>
                      </a:r>
                    </a:p>
                  </a:txBody>
                  <a:tcPr marL="190500" marR="190500" marT="190500" marB="190500" anchor="ctr">
                    <a:lnL w="28575" cap="flat" cmpd="sng" algn="ctr">
                      <a:solidFill>
                        <a:srgbClr val="6E9277"/>
                      </a:solidFill>
                      <a:prstDash val="solid"/>
                      <a:round/>
                      <a:headEnd type="none" w="med" len="med"/>
                      <a:tailEnd type="none" w="med" len="med"/>
                    </a:lnL>
                    <a:lnR w="28575" cap="flat" cmpd="sng" algn="ctr">
                      <a:solidFill>
                        <a:srgbClr val="6E9277"/>
                      </a:solidFill>
                      <a:prstDash val="solid"/>
                      <a:round/>
                      <a:headEnd type="none" w="med" len="med"/>
                      <a:tailEnd type="none" w="med" len="med"/>
                    </a:lnR>
                    <a:lnT w="28575" cap="flat" cmpd="sng" algn="ctr">
                      <a:solidFill>
                        <a:srgbClr val="6E9277"/>
                      </a:solidFill>
                      <a:prstDash val="solid"/>
                      <a:round/>
                      <a:headEnd type="none" w="med" len="med"/>
                      <a:tailEnd type="none" w="med" len="med"/>
                    </a:lnT>
                    <a:lnB w="28575" cap="flat" cmpd="sng" algn="ctr">
                      <a:solidFill>
                        <a:srgbClr val="6E9277"/>
                      </a:solidFill>
                      <a:prstDash val="solid"/>
                      <a:round/>
                      <a:headEnd type="none" w="med" len="med"/>
                      <a:tailEnd type="none" w="med" len="med"/>
                    </a:lnB>
                  </a:tcPr>
                </a:tc>
                <a:tc vMerge="1">
                  <a:txBody>
                    <a:bodyPr/>
                    <a:lstStyle/>
                    <a:p>
                      <a:pPr algn="ctr">
                        <a:lnSpc>
                          <a:spcPts val="5880"/>
                        </a:lnSpc>
                      </a:pPr>
                      <a:endParaRPr/>
                    </a:p>
                    <a:p>
                      <a:pPr algn="ctr">
                        <a:lnSpc>
                          <a:spcPts val="5880"/>
                        </a:lnSpc>
                      </a:pPr>
                      <a:r>
                        <a:rPr lang="en-US" sz="4200">
                          <a:solidFill>
                            <a:srgbClr val="6E9277"/>
                          </a:solidFill>
                          <a:latin typeface="Roboto Condensed"/>
                        </a:rPr>
                        <a:t>   </a:t>
                      </a:r>
                    </a:p>
                    <a:p>
                      <a:pPr algn="ctr">
                        <a:lnSpc>
                          <a:spcPts val="5880"/>
                        </a:lnSpc>
                      </a:pPr>
                      <a:r>
                        <a:rPr lang="en-US" sz="4200">
                          <a:solidFill>
                            <a:srgbClr val="6E9277"/>
                          </a:solidFill>
                          <a:latin typeface="Roboto Condensed"/>
                        </a:rPr>
                        <a:t>  </a:t>
                      </a:r>
                    </a:p>
                  </a:txBody>
                  <a:tcPr marL="190500" marR="190500" marT="190500" marB="190500" anchor="ctr">
                    <a:lnL w="28575" cap="flat" cmpd="sng" algn="ctr">
                      <a:solidFill>
                        <a:srgbClr val="6E9277"/>
                      </a:solidFill>
                      <a:prstDash val="solid"/>
                      <a:round/>
                      <a:headEnd type="none" w="med" len="med"/>
                      <a:tailEnd type="none" w="med" len="med"/>
                    </a:lnL>
                    <a:lnR w="28575" cap="flat" cmpd="sng" algn="ctr">
                      <a:solidFill>
                        <a:srgbClr val="6E9277"/>
                      </a:solidFill>
                      <a:prstDash val="solid"/>
                      <a:round/>
                      <a:headEnd type="none" w="med" len="med"/>
                      <a:tailEnd type="none" w="med" len="med"/>
                    </a:lnR>
                    <a:lnT w="28575" cap="flat" cmpd="sng" algn="ctr">
                      <a:solidFill>
                        <a:srgbClr val="6E9277"/>
                      </a:solidFill>
                      <a:prstDash val="solid"/>
                      <a:round/>
                      <a:headEnd type="none" w="med" len="med"/>
                      <a:tailEnd type="none" w="med" len="med"/>
                    </a:lnT>
                    <a:lnB w="28575" cap="flat" cmpd="sng" algn="ctr">
                      <a:solidFill>
                        <a:srgbClr val="6E9277"/>
                      </a:solidFill>
                      <a:prstDash val="solid"/>
                      <a:round/>
                      <a:headEnd type="none" w="med" len="med"/>
                      <a:tailEnd type="none" w="med" len="med"/>
                    </a:lnB>
                  </a:tcPr>
                </a:tc>
                <a:tc>
                  <a:txBody>
                    <a:bodyPr/>
                    <a:lstStyle/>
                    <a:p>
                      <a:pPr algn="just">
                        <a:lnSpc>
                          <a:spcPts val="5880"/>
                        </a:lnSpc>
                      </a:pPr>
                      <a:r>
                        <a:rPr lang="en-US" sz="4200">
                          <a:solidFill>
                            <a:srgbClr val="6E9277"/>
                          </a:solidFill>
                          <a:latin typeface="Roboto Condensed"/>
                        </a:rPr>
                        <a:t> c) buôn bán vặt ở đầu đường, góc chợ  </a:t>
                      </a:r>
                    </a:p>
                  </a:txBody>
                  <a:tcPr marL="190500" marR="190500" marT="190500" marB="190500" anchor="ctr">
                    <a:lnL w="28575" cap="flat" cmpd="sng" algn="ctr">
                      <a:solidFill>
                        <a:srgbClr val="6E9277"/>
                      </a:solidFill>
                      <a:prstDash val="solid"/>
                      <a:round/>
                      <a:headEnd type="none" w="med" len="med"/>
                      <a:tailEnd type="none" w="med" len="med"/>
                    </a:lnL>
                    <a:lnR w="28575" cap="flat" cmpd="sng" algn="ctr">
                      <a:solidFill>
                        <a:srgbClr val="6E9277"/>
                      </a:solidFill>
                      <a:prstDash val="solid"/>
                      <a:round/>
                      <a:headEnd type="none" w="med" len="med"/>
                      <a:tailEnd type="none" w="med" len="med"/>
                    </a:lnR>
                    <a:lnT w="28575" cap="flat" cmpd="sng" algn="ctr">
                      <a:solidFill>
                        <a:srgbClr val="6E9277"/>
                      </a:solidFill>
                      <a:prstDash val="solid"/>
                      <a:round/>
                      <a:headEnd type="none" w="med" len="med"/>
                      <a:tailEnd type="none" w="med" len="med"/>
                    </a:lnT>
                    <a:lnB w="28575" cap="flat" cmpd="sng" algn="ctr">
                      <a:solidFill>
                        <a:srgbClr val="6E9277"/>
                      </a:solidFill>
                      <a:prstDash val="solid"/>
                      <a:round/>
                      <a:headEnd type="none" w="med" len="med"/>
                      <a:tailEnd type="none" w="med" len="med"/>
                    </a:lnB>
                  </a:tcPr>
                </a:tc>
                <a:extLst>
                  <a:ext uri="{0D108BD9-81ED-4DB2-BD59-A6C34878D82A}">
                    <a16:rowId xmlns:a16="http://schemas.microsoft.com/office/drawing/2014/main" val="10003"/>
                  </a:ext>
                </a:extLst>
              </a:tr>
              <a:tr h="1970209">
                <a:tc>
                  <a:txBody>
                    <a:bodyPr/>
                    <a:lstStyle/>
                    <a:p>
                      <a:pPr algn="just">
                        <a:lnSpc>
                          <a:spcPts val="5880"/>
                        </a:lnSpc>
                      </a:pPr>
                      <a:r>
                        <a:rPr lang="en-US" sz="4200">
                          <a:solidFill>
                            <a:srgbClr val="6E9277"/>
                          </a:solidFill>
                          <a:latin typeface="Roboto Condensed"/>
                        </a:rPr>
                        <a:t>4) Một nắng hai sương </a:t>
                      </a:r>
                    </a:p>
                  </a:txBody>
                  <a:tcPr marL="190500" marR="190500" marT="190500" marB="190500" anchor="ctr">
                    <a:lnL w="28575" cap="flat" cmpd="sng" algn="ctr">
                      <a:solidFill>
                        <a:srgbClr val="6E9277"/>
                      </a:solidFill>
                      <a:prstDash val="solid"/>
                      <a:round/>
                      <a:headEnd type="none" w="med" len="med"/>
                      <a:tailEnd type="none" w="med" len="med"/>
                    </a:lnL>
                    <a:lnR w="28575" cap="flat" cmpd="sng" algn="ctr">
                      <a:solidFill>
                        <a:srgbClr val="6E9277"/>
                      </a:solidFill>
                      <a:prstDash val="solid"/>
                      <a:round/>
                      <a:headEnd type="none" w="med" len="med"/>
                      <a:tailEnd type="none" w="med" len="med"/>
                    </a:lnR>
                    <a:lnT w="28575" cap="flat" cmpd="sng" algn="ctr">
                      <a:solidFill>
                        <a:srgbClr val="6E9277"/>
                      </a:solidFill>
                      <a:prstDash val="solid"/>
                      <a:round/>
                      <a:headEnd type="none" w="med" len="med"/>
                      <a:tailEnd type="none" w="med" len="med"/>
                    </a:lnT>
                    <a:lnB w="28575" cap="flat" cmpd="sng" algn="ctr">
                      <a:solidFill>
                        <a:srgbClr val="6E9277"/>
                      </a:solidFill>
                      <a:prstDash val="solid"/>
                      <a:round/>
                      <a:headEnd type="none" w="med" len="med"/>
                      <a:tailEnd type="none" w="med" len="med"/>
                    </a:lnB>
                  </a:tcPr>
                </a:tc>
                <a:tc vMerge="1">
                  <a:txBody>
                    <a:bodyPr/>
                    <a:lstStyle/>
                    <a:p>
                      <a:pPr algn="ctr">
                        <a:lnSpc>
                          <a:spcPts val="5880"/>
                        </a:lnSpc>
                      </a:pPr>
                      <a:endParaRPr/>
                    </a:p>
                    <a:p>
                      <a:pPr algn="ctr">
                        <a:lnSpc>
                          <a:spcPts val="5880"/>
                        </a:lnSpc>
                      </a:pPr>
                      <a:r>
                        <a:rPr lang="en-US" sz="4200">
                          <a:solidFill>
                            <a:srgbClr val="6E9277"/>
                          </a:solidFill>
                          <a:latin typeface="Roboto Condensed"/>
                        </a:rPr>
                        <a:t>   </a:t>
                      </a:r>
                    </a:p>
                    <a:p>
                      <a:pPr algn="ctr">
                        <a:lnSpc>
                          <a:spcPts val="5880"/>
                        </a:lnSpc>
                      </a:pPr>
                      <a:r>
                        <a:rPr lang="en-US" sz="4200">
                          <a:solidFill>
                            <a:srgbClr val="6E9277"/>
                          </a:solidFill>
                          <a:latin typeface="Roboto Condensed"/>
                        </a:rPr>
                        <a:t>  </a:t>
                      </a:r>
                    </a:p>
                  </a:txBody>
                  <a:tcPr marL="190500" marR="190500" marT="190500" marB="190500" anchor="ctr">
                    <a:lnL w="28575" cap="flat" cmpd="sng" algn="ctr">
                      <a:solidFill>
                        <a:srgbClr val="6E9277"/>
                      </a:solidFill>
                      <a:prstDash val="solid"/>
                      <a:round/>
                      <a:headEnd type="none" w="med" len="med"/>
                      <a:tailEnd type="none" w="med" len="med"/>
                    </a:lnL>
                    <a:lnR w="28575" cap="flat" cmpd="sng" algn="ctr">
                      <a:solidFill>
                        <a:srgbClr val="6E9277"/>
                      </a:solidFill>
                      <a:prstDash val="solid"/>
                      <a:round/>
                      <a:headEnd type="none" w="med" len="med"/>
                      <a:tailEnd type="none" w="med" len="med"/>
                    </a:lnR>
                    <a:lnT w="28575" cap="flat" cmpd="sng" algn="ctr">
                      <a:solidFill>
                        <a:srgbClr val="6E9277"/>
                      </a:solidFill>
                      <a:prstDash val="solid"/>
                      <a:round/>
                      <a:headEnd type="none" w="med" len="med"/>
                      <a:tailEnd type="none" w="med" len="med"/>
                    </a:lnT>
                    <a:lnB w="28575" cap="flat" cmpd="sng" algn="ctr">
                      <a:solidFill>
                        <a:srgbClr val="6E9277"/>
                      </a:solidFill>
                      <a:prstDash val="solid"/>
                      <a:round/>
                      <a:headEnd type="none" w="med" len="med"/>
                      <a:tailEnd type="none" w="med" len="med"/>
                    </a:lnB>
                  </a:tcPr>
                </a:tc>
                <a:tc>
                  <a:txBody>
                    <a:bodyPr/>
                    <a:lstStyle/>
                    <a:p>
                      <a:pPr algn="just">
                        <a:lnSpc>
                          <a:spcPts val="5880"/>
                        </a:lnSpc>
                      </a:pPr>
                      <a:r>
                        <a:rPr lang="en-US" sz="4200">
                          <a:solidFill>
                            <a:srgbClr val="6E9277"/>
                          </a:solidFill>
                          <a:latin typeface="Roboto Condensed"/>
                        </a:rPr>
                        <a:t>d) cuộc sống bấp bênh, phụ thuộc </a:t>
                      </a:r>
                    </a:p>
                  </a:txBody>
                  <a:tcPr marL="190500" marR="190500" marT="190500" marB="190500" anchor="ctr">
                    <a:lnL w="28575" cap="flat" cmpd="sng" algn="ctr">
                      <a:solidFill>
                        <a:srgbClr val="6E9277"/>
                      </a:solidFill>
                      <a:prstDash val="solid"/>
                      <a:round/>
                      <a:headEnd type="none" w="med" len="med"/>
                      <a:tailEnd type="none" w="med" len="med"/>
                    </a:lnL>
                    <a:lnR w="28575" cap="flat" cmpd="sng" algn="ctr">
                      <a:solidFill>
                        <a:srgbClr val="6E9277"/>
                      </a:solidFill>
                      <a:prstDash val="solid"/>
                      <a:round/>
                      <a:headEnd type="none" w="med" len="med"/>
                      <a:tailEnd type="none" w="med" len="med"/>
                    </a:lnR>
                    <a:lnT w="28575" cap="flat" cmpd="sng" algn="ctr">
                      <a:solidFill>
                        <a:srgbClr val="6E9277"/>
                      </a:solidFill>
                      <a:prstDash val="solid"/>
                      <a:round/>
                      <a:headEnd type="none" w="med" len="med"/>
                      <a:tailEnd type="none" w="med" len="med"/>
                    </a:lnT>
                    <a:lnB w="28575" cap="flat" cmpd="sng" algn="ctr">
                      <a:solidFill>
                        <a:srgbClr val="6E9277"/>
                      </a:solidFill>
                      <a:prstDash val="solid"/>
                      <a:round/>
                      <a:headEnd type="none" w="med" len="med"/>
                      <a:tailEnd type="none" w="med" len="med"/>
                    </a:lnB>
                  </a:tcPr>
                </a:tc>
                <a:extLst>
                  <a:ext uri="{0D108BD9-81ED-4DB2-BD59-A6C34878D82A}">
                    <a16:rowId xmlns:a16="http://schemas.microsoft.com/office/drawing/2014/main" val="10004"/>
                  </a:ext>
                </a:extLst>
              </a:tr>
              <a:tr h="1233051">
                <a:tc>
                  <a:txBody>
                    <a:bodyPr/>
                    <a:lstStyle/>
                    <a:p>
                      <a:pPr algn="just">
                        <a:lnSpc>
                          <a:spcPts val="5880"/>
                        </a:lnSpc>
                      </a:pPr>
                      <a:r>
                        <a:rPr lang="en-US" sz="4200">
                          <a:solidFill>
                            <a:srgbClr val="6E9277"/>
                          </a:solidFill>
                          <a:latin typeface="Roboto Condensed"/>
                        </a:rPr>
                        <a:t>5) Nhường cơm sẻ áo  </a:t>
                      </a:r>
                    </a:p>
                  </a:txBody>
                  <a:tcPr marL="190500" marR="190500" marT="190500" marB="190500" anchor="ctr">
                    <a:lnL w="28575" cap="flat" cmpd="sng" algn="ctr">
                      <a:solidFill>
                        <a:srgbClr val="6E9277"/>
                      </a:solidFill>
                      <a:prstDash val="solid"/>
                      <a:round/>
                      <a:headEnd type="none" w="med" len="med"/>
                      <a:tailEnd type="none" w="med" len="med"/>
                    </a:lnL>
                    <a:lnR w="28575" cap="flat" cmpd="sng" algn="ctr">
                      <a:solidFill>
                        <a:srgbClr val="6E9277"/>
                      </a:solidFill>
                      <a:prstDash val="solid"/>
                      <a:round/>
                      <a:headEnd type="none" w="med" len="med"/>
                      <a:tailEnd type="none" w="med" len="med"/>
                    </a:lnR>
                    <a:lnT w="28575" cap="flat" cmpd="sng" algn="ctr">
                      <a:solidFill>
                        <a:srgbClr val="6E9277"/>
                      </a:solidFill>
                      <a:prstDash val="solid"/>
                      <a:round/>
                      <a:headEnd type="none" w="med" len="med"/>
                      <a:tailEnd type="none" w="med" len="med"/>
                    </a:lnT>
                    <a:lnB w="28575" cap="flat" cmpd="sng" algn="ctr">
                      <a:solidFill>
                        <a:srgbClr val="6E9277"/>
                      </a:solidFill>
                      <a:prstDash val="solid"/>
                      <a:round/>
                      <a:headEnd type="none" w="med" len="med"/>
                      <a:tailEnd type="none" w="med" len="med"/>
                    </a:lnB>
                  </a:tcPr>
                </a:tc>
                <a:tc vMerge="1">
                  <a:txBody>
                    <a:bodyPr/>
                    <a:lstStyle/>
                    <a:p>
                      <a:pPr algn="ctr">
                        <a:lnSpc>
                          <a:spcPts val="5880"/>
                        </a:lnSpc>
                      </a:pPr>
                      <a:endParaRPr/>
                    </a:p>
                    <a:p>
                      <a:pPr algn="ctr">
                        <a:lnSpc>
                          <a:spcPts val="5880"/>
                        </a:lnSpc>
                      </a:pPr>
                      <a:r>
                        <a:rPr lang="en-US" sz="4200">
                          <a:solidFill>
                            <a:srgbClr val="6E9277"/>
                          </a:solidFill>
                          <a:latin typeface="Roboto Condensed"/>
                        </a:rPr>
                        <a:t>   </a:t>
                      </a:r>
                    </a:p>
                    <a:p>
                      <a:pPr algn="ctr">
                        <a:lnSpc>
                          <a:spcPts val="5880"/>
                        </a:lnSpc>
                      </a:pPr>
                      <a:r>
                        <a:rPr lang="en-US" sz="4200">
                          <a:solidFill>
                            <a:srgbClr val="6E9277"/>
                          </a:solidFill>
                          <a:latin typeface="Roboto Condensed"/>
                        </a:rPr>
                        <a:t>  </a:t>
                      </a:r>
                    </a:p>
                  </a:txBody>
                  <a:tcPr marL="190500" marR="190500" marT="190500" marB="190500" anchor="ctr">
                    <a:lnL w="28575" cap="flat" cmpd="sng" algn="ctr">
                      <a:solidFill>
                        <a:srgbClr val="6E9277"/>
                      </a:solidFill>
                      <a:prstDash val="solid"/>
                      <a:round/>
                      <a:headEnd type="none" w="med" len="med"/>
                      <a:tailEnd type="none" w="med" len="med"/>
                    </a:lnL>
                    <a:lnR w="28575" cap="flat" cmpd="sng" algn="ctr">
                      <a:solidFill>
                        <a:srgbClr val="6E9277"/>
                      </a:solidFill>
                      <a:prstDash val="solid"/>
                      <a:round/>
                      <a:headEnd type="none" w="med" len="med"/>
                      <a:tailEnd type="none" w="med" len="med"/>
                    </a:lnR>
                    <a:lnT w="28575" cap="flat" cmpd="sng" algn="ctr">
                      <a:solidFill>
                        <a:srgbClr val="6E9277"/>
                      </a:solidFill>
                      <a:prstDash val="solid"/>
                      <a:round/>
                      <a:headEnd type="none" w="med" len="med"/>
                      <a:tailEnd type="none" w="med" len="med"/>
                    </a:lnT>
                    <a:lnB w="28575" cap="flat" cmpd="sng" algn="ctr">
                      <a:solidFill>
                        <a:srgbClr val="6E9277"/>
                      </a:solidFill>
                      <a:prstDash val="solid"/>
                      <a:round/>
                      <a:headEnd type="none" w="med" len="med"/>
                      <a:tailEnd type="none" w="med" len="med"/>
                    </a:lnB>
                  </a:tcPr>
                </a:tc>
                <a:tc>
                  <a:txBody>
                    <a:bodyPr/>
                    <a:lstStyle/>
                    <a:p>
                      <a:pPr algn="just">
                        <a:lnSpc>
                          <a:spcPts val="5880"/>
                        </a:lnSpc>
                      </a:pPr>
                      <a:r>
                        <a:rPr lang="en-US" sz="4200">
                          <a:solidFill>
                            <a:srgbClr val="6E9277"/>
                          </a:solidFill>
                          <a:latin typeface="Roboto Condensed"/>
                        </a:rPr>
                        <a:t>e) sự lam lũ, cực nhọc của việc đồng áng</a:t>
                      </a:r>
                    </a:p>
                  </a:txBody>
                  <a:tcPr marL="190500" marR="190500" marT="190500" marB="190500" anchor="ctr">
                    <a:lnL w="28575" cap="flat" cmpd="sng" algn="ctr">
                      <a:solidFill>
                        <a:srgbClr val="6E9277"/>
                      </a:solidFill>
                      <a:prstDash val="solid"/>
                      <a:round/>
                      <a:headEnd type="none" w="med" len="med"/>
                      <a:tailEnd type="none" w="med" len="med"/>
                    </a:lnL>
                    <a:lnR w="28575" cap="flat" cmpd="sng" algn="ctr">
                      <a:solidFill>
                        <a:srgbClr val="6E9277"/>
                      </a:solidFill>
                      <a:prstDash val="solid"/>
                      <a:round/>
                      <a:headEnd type="none" w="med" len="med"/>
                      <a:tailEnd type="none" w="med" len="med"/>
                    </a:lnR>
                    <a:lnT w="28575" cap="flat" cmpd="sng" algn="ctr">
                      <a:solidFill>
                        <a:srgbClr val="6E9277"/>
                      </a:solidFill>
                      <a:prstDash val="solid"/>
                      <a:round/>
                      <a:headEnd type="none" w="med" len="med"/>
                      <a:tailEnd type="none" w="med" len="med"/>
                    </a:lnT>
                    <a:lnB w="28575" cap="flat" cmpd="sng" algn="ctr">
                      <a:solidFill>
                        <a:srgbClr val="6E9277"/>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3D8CC"/>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5301043" y="-4006183"/>
            <a:ext cx="7685917" cy="18287996"/>
            <a:chOff x="0" y="0"/>
            <a:chExt cx="10247890" cy="24383995"/>
          </a:xfrm>
        </p:grpSpPr>
        <p:sp>
          <p:nvSpPr>
            <p:cNvPr id="3" name="Freeform 3"/>
            <p:cNvSpPr/>
            <p:nvPr/>
          </p:nvSpPr>
          <p:spPr>
            <a:xfrm>
              <a:off x="0" y="0"/>
              <a:ext cx="10247890" cy="24384000"/>
            </a:xfrm>
            <a:custGeom>
              <a:avLst/>
              <a:gdLst/>
              <a:ahLst/>
              <a:cxnLst/>
              <a:rect l="l" t="t" r="r" b="b"/>
              <a:pathLst>
                <a:path w="10247890" h="24384000">
                  <a:moveTo>
                    <a:pt x="0" y="0"/>
                  </a:moveTo>
                  <a:lnTo>
                    <a:pt x="10247890" y="0"/>
                  </a:lnTo>
                  <a:lnTo>
                    <a:pt x="10247890" y="24384000"/>
                  </a:lnTo>
                  <a:lnTo>
                    <a:pt x="0" y="24384000"/>
                  </a:lnTo>
                  <a:close/>
                </a:path>
              </a:pathLst>
            </a:custGeom>
            <a:solidFill>
              <a:srgbClr val="FFFFFF"/>
            </a:solidFill>
          </p:spPr>
        </p:sp>
      </p:grpSp>
      <p:pic>
        <p:nvPicPr>
          <p:cNvPr id="4" name="Picture 4"/>
          <p:cNvPicPr>
            <a:picLocks noChangeAspect="1"/>
          </p:cNvPicPr>
          <p:nvPr/>
        </p:nvPicPr>
        <p:blipFill>
          <a:blip r:embed="rId2"/>
          <a:srcRect/>
          <a:stretch>
            <a:fillRect/>
          </a:stretch>
        </p:blipFill>
        <p:spPr>
          <a:xfrm rot="5400000">
            <a:off x="9144000" y="1294857"/>
            <a:ext cx="10446313" cy="10446313"/>
          </a:xfrm>
          <a:prstGeom prst="rect">
            <a:avLst/>
          </a:prstGeom>
        </p:spPr>
      </p:pic>
      <p:pic>
        <p:nvPicPr>
          <p:cNvPr id="5" name="Picture 5"/>
          <p:cNvPicPr>
            <a:picLocks noChangeAspect="1"/>
          </p:cNvPicPr>
          <p:nvPr/>
        </p:nvPicPr>
        <p:blipFill>
          <a:blip r:embed="rId2"/>
          <a:srcRect/>
          <a:stretch>
            <a:fillRect/>
          </a:stretch>
        </p:blipFill>
        <p:spPr>
          <a:xfrm rot="5400000">
            <a:off x="-1258643" y="1294857"/>
            <a:ext cx="10446313" cy="10446313"/>
          </a:xfrm>
          <a:prstGeom prst="rect">
            <a:avLst/>
          </a:prstGeom>
        </p:spPr>
      </p:pic>
      <p:pic>
        <p:nvPicPr>
          <p:cNvPr id="6" name="Picture 6"/>
          <p:cNvPicPr>
            <a:picLocks noChangeAspect="1"/>
          </p:cNvPicPr>
          <p:nvPr/>
        </p:nvPicPr>
        <p:blipFill>
          <a:blip r:embed="rId3"/>
          <a:srcRect b="40"/>
          <a:stretch>
            <a:fillRect/>
          </a:stretch>
        </p:blipFill>
        <p:spPr>
          <a:xfrm>
            <a:off x="12318783" y="8980774"/>
            <a:ext cx="7315200" cy="1810512"/>
          </a:xfrm>
          <a:prstGeom prst="rect">
            <a:avLst/>
          </a:prstGeom>
        </p:spPr>
      </p:pic>
      <p:pic>
        <p:nvPicPr>
          <p:cNvPr id="7" name="Picture 7"/>
          <p:cNvPicPr>
            <a:picLocks noChangeAspect="1"/>
          </p:cNvPicPr>
          <p:nvPr/>
        </p:nvPicPr>
        <p:blipFill>
          <a:blip r:embed="rId4"/>
          <a:srcRect r="36"/>
          <a:stretch>
            <a:fillRect/>
          </a:stretch>
        </p:blipFill>
        <p:spPr>
          <a:xfrm>
            <a:off x="113741" y="8753058"/>
            <a:ext cx="1583424" cy="1533942"/>
          </a:xfrm>
          <a:prstGeom prst="rect">
            <a:avLst/>
          </a:prstGeom>
        </p:spPr>
      </p:pic>
      <p:pic>
        <p:nvPicPr>
          <p:cNvPr id="8" name="Picture 8"/>
          <p:cNvPicPr>
            <a:picLocks noChangeAspect="1"/>
          </p:cNvPicPr>
          <p:nvPr/>
        </p:nvPicPr>
        <p:blipFill>
          <a:blip r:embed="rId4"/>
          <a:srcRect r="36"/>
          <a:stretch>
            <a:fillRect/>
          </a:stretch>
        </p:blipFill>
        <p:spPr>
          <a:xfrm>
            <a:off x="8859762" y="9211332"/>
            <a:ext cx="1392924" cy="1349395"/>
          </a:xfrm>
          <a:prstGeom prst="rect">
            <a:avLst/>
          </a:prstGeom>
        </p:spPr>
      </p:pic>
      <p:pic>
        <p:nvPicPr>
          <p:cNvPr id="9" name="Picture 9"/>
          <p:cNvPicPr>
            <a:picLocks noChangeAspect="1"/>
          </p:cNvPicPr>
          <p:nvPr/>
        </p:nvPicPr>
        <p:blipFill>
          <a:blip r:embed="rId4"/>
          <a:srcRect r="36"/>
          <a:stretch>
            <a:fillRect/>
          </a:stretch>
        </p:blipFill>
        <p:spPr>
          <a:xfrm>
            <a:off x="10477077" y="9381743"/>
            <a:ext cx="1392924" cy="1349395"/>
          </a:xfrm>
          <a:prstGeom prst="rect">
            <a:avLst/>
          </a:prstGeom>
        </p:spPr>
      </p:pic>
      <p:sp>
        <p:nvSpPr>
          <p:cNvPr id="10" name="TextBox 10"/>
          <p:cNvSpPr txBox="1"/>
          <p:nvPr/>
        </p:nvSpPr>
        <p:spPr>
          <a:xfrm>
            <a:off x="1955194" y="1488024"/>
            <a:ext cx="13809136" cy="7265034"/>
          </a:xfrm>
          <a:prstGeom prst="rect">
            <a:avLst/>
          </a:prstGeom>
        </p:spPr>
        <p:txBody>
          <a:bodyPr lIns="0" tIns="0" rIns="0" bIns="0" rtlCol="0" anchor="t">
            <a:spAutoFit/>
          </a:bodyPr>
          <a:lstStyle/>
          <a:p>
            <a:pPr algn="just">
              <a:lnSpc>
                <a:spcPts val="6440"/>
              </a:lnSpc>
            </a:pPr>
            <a:r>
              <a:rPr lang="en-US" sz="4600">
                <a:solidFill>
                  <a:srgbClr val="000000"/>
                </a:solidFill>
                <a:latin typeface="Roboto Condensed"/>
              </a:rPr>
              <a:t>1) – c) → Gợi ra sự buôn bán vặt ở đầu đường với vốn liếng không đáng kể.</a:t>
            </a:r>
          </a:p>
          <a:p>
            <a:pPr algn="just">
              <a:lnSpc>
                <a:spcPts val="6440"/>
              </a:lnSpc>
            </a:pPr>
            <a:r>
              <a:rPr lang="en-US" sz="4600">
                <a:solidFill>
                  <a:srgbClr val="000000"/>
                </a:solidFill>
                <a:latin typeface="Roboto Condensed"/>
              </a:rPr>
              <a:t>2) – e) → Gợi ra dáng vẻ lao động của người nông dân trên ruộng đồng.</a:t>
            </a:r>
          </a:p>
          <a:p>
            <a:pPr algn="just">
              <a:lnSpc>
                <a:spcPts val="6440"/>
              </a:lnSpc>
            </a:pPr>
            <a:r>
              <a:rPr lang="en-US" sz="4600">
                <a:solidFill>
                  <a:srgbClr val="000000"/>
                </a:solidFill>
                <a:latin typeface="Roboto Condensed"/>
              </a:rPr>
              <a:t>3) – d) → Gợi ra cảnh sống nghèo túng, bữa ăn đong đếm từng bữa.</a:t>
            </a:r>
          </a:p>
          <a:p>
            <a:pPr algn="just">
              <a:lnSpc>
                <a:spcPts val="6440"/>
              </a:lnSpc>
            </a:pPr>
            <a:r>
              <a:rPr lang="en-US" sz="4600">
                <a:solidFill>
                  <a:srgbClr val="000000"/>
                </a:solidFill>
                <a:latin typeface="Roboto Condensed"/>
              </a:rPr>
              <a:t>4) – b) → Gợi ra thời tiết khắc nghiệt.</a:t>
            </a:r>
          </a:p>
          <a:p>
            <a:pPr algn="just">
              <a:lnSpc>
                <a:spcPts val="6440"/>
              </a:lnSpc>
            </a:pPr>
            <a:r>
              <a:rPr lang="en-US" sz="4600">
                <a:solidFill>
                  <a:srgbClr val="000000"/>
                </a:solidFill>
                <a:latin typeface="Roboto Condensed"/>
              </a:rPr>
              <a:t>5) – a) → Gợi ra sự chia sẻ những vật dụng cần thiết – tình cảm nhân ái, thương người của người dân.</a:t>
            </a: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43"/>
          <a:stretch>
            <a:fillRect/>
          </a:stretch>
        </p:blipFill>
        <p:spPr>
          <a:xfrm rot="5676207">
            <a:off x="9348573" y="-519775"/>
            <a:ext cx="5666422" cy="10287000"/>
          </a:xfrm>
          <a:prstGeom prst="rect">
            <a:avLst/>
          </a:prstGeom>
        </p:spPr>
      </p:pic>
      <p:pic>
        <p:nvPicPr>
          <p:cNvPr id="3" name="Picture 3"/>
          <p:cNvPicPr>
            <a:picLocks noChangeAspect="1"/>
          </p:cNvPicPr>
          <p:nvPr/>
        </p:nvPicPr>
        <p:blipFill>
          <a:blip r:embed="rId3"/>
          <a:srcRect r="53"/>
          <a:stretch>
            <a:fillRect/>
          </a:stretch>
        </p:blipFill>
        <p:spPr>
          <a:xfrm rot="5876313">
            <a:off x="-4809865" y="1637152"/>
            <a:ext cx="10051930" cy="10881657"/>
          </a:xfrm>
          <a:prstGeom prst="rect">
            <a:avLst/>
          </a:prstGeom>
        </p:spPr>
      </p:pic>
      <p:sp>
        <p:nvSpPr>
          <p:cNvPr id="4" name="TextBox 4"/>
          <p:cNvSpPr txBox="1"/>
          <p:nvPr/>
        </p:nvSpPr>
        <p:spPr>
          <a:xfrm rot="276207">
            <a:off x="6856795" y="4514720"/>
            <a:ext cx="10308574" cy="1133475"/>
          </a:xfrm>
          <a:prstGeom prst="rect">
            <a:avLst/>
          </a:prstGeom>
        </p:spPr>
        <p:txBody>
          <a:bodyPr lIns="0" tIns="0" rIns="0" bIns="0" rtlCol="0" anchor="t">
            <a:spAutoFit/>
          </a:bodyPr>
          <a:lstStyle/>
          <a:p>
            <a:pPr algn="ctr">
              <a:lnSpc>
                <a:spcPts val="8400"/>
              </a:lnSpc>
            </a:pPr>
            <a:r>
              <a:rPr lang="en-US" sz="8000">
                <a:solidFill>
                  <a:srgbClr val="FFFFFF"/>
                </a:solidFill>
                <a:latin typeface="#9Slide06 SVNAdeline Bold"/>
              </a:rPr>
              <a:t>III. VIẾT NGẮN</a:t>
            </a:r>
          </a:p>
        </p:txBody>
      </p:sp>
      <p:pic>
        <p:nvPicPr>
          <p:cNvPr id="5" name="Picture 5"/>
          <p:cNvPicPr>
            <a:picLocks noChangeAspect="1"/>
          </p:cNvPicPr>
          <p:nvPr/>
        </p:nvPicPr>
        <p:blipFill>
          <a:blip r:embed="rId4"/>
          <a:srcRect b="128"/>
          <a:stretch>
            <a:fillRect/>
          </a:stretch>
        </p:blipFill>
        <p:spPr>
          <a:xfrm rot="2700000">
            <a:off x="5839072" y="7314802"/>
            <a:ext cx="2775940" cy="787357"/>
          </a:xfrm>
          <a:prstGeom prst="rect">
            <a:avLst/>
          </a:prstGeom>
        </p:spPr>
      </p:pic>
      <p:pic>
        <p:nvPicPr>
          <p:cNvPr id="6" name="Picture 6"/>
          <p:cNvPicPr>
            <a:picLocks noChangeAspect="1"/>
          </p:cNvPicPr>
          <p:nvPr/>
        </p:nvPicPr>
        <p:blipFill>
          <a:blip r:embed="rId4"/>
          <a:srcRect b="128"/>
          <a:stretch>
            <a:fillRect/>
          </a:stretch>
        </p:blipFill>
        <p:spPr>
          <a:xfrm rot="2700000">
            <a:off x="15178693" y="3385205"/>
            <a:ext cx="2775940" cy="787357"/>
          </a:xfrm>
          <a:prstGeom prst="rect">
            <a:avLst/>
          </a:prstGeom>
        </p:spPr>
      </p:pic>
      <p:pic>
        <p:nvPicPr>
          <p:cNvPr id="7" name="Picture 7"/>
          <p:cNvPicPr>
            <a:picLocks noChangeAspect="1"/>
          </p:cNvPicPr>
          <p:nvPr/>
        </p:nvPicPr>
        <p:blipFill>
          <a:blip r:embed="rId5"/>
          <a:srcRect r="80"/>
          <a:stretch>
            <a:fillRect/>
          </a:stretch>
        </p:blipFill>
        <p:spPr>
          <a:xfrm rot="1208403">
            <a:off x="15878968" y="996962"/>
            <a:ext cx="1050310" cy="911144"/>
          </a:xfrm>
          <a:prstGeom prst="rect">
            <a:avLst/>
          </a:prstGeom>
        </p:spPr>
      </p:pic>
      <p:pic>
        <p:nvPicPr>
          <p:cNvPr id="8" name="Picture 8"/>
          <p:cNvPicPr>
            <a:picLocks noChangeAspect="1"/>
          </p:cNvPicPr>
          <p:nvPr/>
        </p:nvPicPr>
        <p:blipFill>
          <a:blip r:embed="rId6"/>
          <a:srcRect b="51"/>
          <a:stretch>
            <a:fillRect/>
          </a:stretch>
        </p:blipFill>
        <p:spPr>
          <a:xfrm>
            <a:off x="0" y="7077980"/>
            <a:ext cx="5509047" cy="3209020"/>
          </a:xfrm>
          <a:prstGeom prst="rect">
            <a:avLst/>
          </a:prstGeom>
        </p:spPr>
      </p:pic>
      <p:pic>
        <p:nvPicPr>
          <p:cNvPr id="9" name="Picture 9"/>
          <p:cNvPicPr>
            <a:picLocks noChangeAspect="1"/>
          </p:cNvPicPr>
          <p:nvPr/>
        </p:nvPicPr>
        <p:blipFill>
          <a:blip r:embed="rId7"/>
          <a:srcRect r="57"/>
          <a:stretch>
            <a:fillRect/>
          </a:stretch>
        </p:blipFill>
        <p:spPr>
          <a:xfrm>
            <a:off x="1028700" y="1028700"/>
            <a:ext cx="3801967" cy="3317216"/>
          </a:xfrm>
          <a:prstGeom prst="rect">
            <a:avLst/>
          </a:prstGeom>
        </p:spPr>
      </p:pic>
      <p:pic>
        <p:nvPicPr>
          <p:cNvPr id="10" name="Picture 10"/>
          <p:cNvPicPr>
            <a:picLocks noChangeAspect="1"/>
          </p:cNvPicPr>
          <p:nvPr/>
        </p:nvPicPr>
        <p:blipFill>
          <a:blip r:embed="rId8"/>
          <a:srcRect b="30"/>
          <a:stretch>
            <a:fillRect/>
          </a:stretch>
        </p:blipFill>
        <p:spPr>
          <a:xfrm>
            <a:off x="681577" y="7077980"/>
            <a:ext cx="2708213" cy="268790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b="19"/>
          <a:stretch>
            <a:fillRect/>
          </a:stretch>
        </p:blipFill>
        <p:spPr>
          <a:xfrm>
            <a:off x="-1259505" y="6773059"/>
            <a:ext cx="5441058" cy="4114800"/>
          </a:xfrm>
          <a:prstGeom prst="rect">
            <a:avLst/>
          </a:prstGeom>
        </p:spPr>
      </p:pic>
      <p:pic>
        <p:nvPicPr>
          <p:cNvPr id="3" name="Picture 3"/>
          <p:cNvPicPr>
            <a:picLocks noChangeAspect="1"/>
          </p:cNvPicPr>
          <p:nvPr/>
        </p:nvPicPr>
        <p:blipFill>
          <a:blip r:embed="rId2"/>
          <a:srcRect b="19"/>
          <a:stretch>
            <a:fillRect/>
          </a:stretch>
        </p:blipFill>
        <p:spPr>
          <a:xfrm>
            <a:off x="12890483" y="-2372722"/>
            <a:ext cx="5441058" cy="4114800"/>
          </a:xfrm>
          <a:prstGeom prst="rect">
            <a:avLst/>
          </a:prstGeom>
        </p:spPr>
      </p:pic>
      <p:pic>
        <p:nvPicPr>
          <p:cNvPr id="4" name="Picture 4"/>
          <p:cNvPicPr>
            <a:picLocks noChangeAspect="1"/>
          </p:cNvPicPr>
          <p:nvPr/>
        </p:nvPicPr>
        <p:blipFill>
          <a:blip r:embed="rId3"/>
          <a:srcRect r="6416"/>
          <a:stretch>
            <a:fillRect/>
          </a:stretch>
        </p:blipFill>
        <p:spPr>
          <a:xfrm rot="5400000">
            <a:off x="5026444" y="-2312252"/>
            <a:ext cx="7466702" cy="14478407"/>
          </a:xfrm>
          <a:prstGeom prst="rect">
            <a:avLst/>
          </a:prstGeom>
        </p:spPr>
      </p:pic>
      <p:pic>
        <p:nvPicPr>
          <p:cNvPr id="5" name="Picture 5"/>
          <p:cNvPicPr>
            <a:picLocks noChangeAspect="1"/>
          </p:cNvPicPr>
          <p:nvPr/>
        </p:nvPicPr>
        <p:blipFill>
          <a:blip r:embed="rId4"/>
          <a:srcRect b="128"/>
          <a:stretch>
            <a:fillRect/>
          </a:stretch>
        </p:blipFill>
        <p:spPr>
          <a:xfrm>
            <a:off x="-2647475" y="9893321"/>
            <a:ext cx="2775940" cy="787357"/>
          </a:xfrm>
          <a:prstGeom prst="rect">
            <a:avLst/>
          </a:prstGeom>
        </p:spPr>
      </p:pic>
      <p:pic>
        <p:nvPicPr>
          <p:cNvPr id="6" name="Picture 6"/>
          <p:cNvPicPr>
            <a:picLocks noChangeAspect="1"/>
          </p:cNvPicPr>
          <p:nvPr/>
        </p:nvPicPr>
        <p:blipFill>
          <a:blip r:embed="rId4"/>
          <a:srcRect b="128"/>
          <a:stretch>
            <a:fillRect/>
          </a:stretch>
        </p:blipFill>
        <p:spPr>
          <a:xfrm>
            <a:off x="7354090" y="1129253"/>
            <a:ext cx="2775940" cy="787357"/>
          </a:xfrm>
          <a:prstGeom prst="rect">
            <a:avLst/>
          </a:prstGeom>
        </p:spPr>
      </p:pic>
      <p:pic>
        <p:nvPicPr>
          <p:cNvPr id="7" name="Picture 7"/>
          <p:cNvPicPr>
            <a:picLocks noChangeAspect="1"/>
          </p:cNvPicPr>
          <p:nvPr/>
        </p:nvPicPr>
        <p:blipFill>
          <a:blip r:embed="rId5"/>
          <a:srcRect r="53"/>
          <a:stretch>
            <a:fillRect/>
          </a:stretch>
        </p:blipFill>
        <p:spPr>
          <a:xfrm rot="8179874">
            <a:off x="-8048472" y="-816171"/>
            <a:ext cx="10051930" cy="10881657"/>
          </a:xfrm>
          <a:prstGeom prst="rect">
            <a:avLst/>
          </a:prstGeom>
        </p:spPr>
      </p:pic>
      <p:pic>
        <p:nvPicPr>
          <p:cNvPr id="8" name="Picture 8"/>
          <p:cNvPicPr>
            <a:picLocks noChangeAspect="1"/>
          </p:cNvPicPr>
          <p:nvPr/>
        </p:nvPicPr>
        <p:blipFill>
          <a:blip r:embed="rId5"/>
          <a:srcRect r="53"/>
          <a:stretch>
            <a:fillRect/>
          </a:stretch>
        </p:blipFill>
        <p:spPr>
          <a:xfrm rot="8179874">
            <a:off x="15256846" y="5731605"/>
            <a:ext cx="10051930" cy="10881657"/>
          </a:xfrm>
          <a:prstGeom prst="rect">
            <a:avLst/>
          </a:prstGeom>
        </p:spPr>
      </p:pic>
      <p:pic>
        <p:nvPicPr>
          <p:cNvPr id="9" name="Picture 9"/>
          <p:cNvPicPr>
            <a:picLocks noChangeAspect="1"/>
          </p:cNvPicPr>
          <p:nvPr/>
        </p:nvPicPr>
        <p:blipFill>
          <a:blip r:embed="rId6"/>
          <a:srcRect b="42"/>
          <a:stretch>
            <a:fillRect/>
          </a:stretch>
        </p:blipFill>
        <p:spPr>
          <a:xfrm>
            <a:off x="-268203" y="-282319"/>
            <a:ext cx="3190252" cy="3358160"/>
          </a:xfrm>
          <a:prstGeom prst="rect">
            <a:avLst/>
          </a:prstGeom>
        </p:spPr>
      </p:pic>
      <p:sp>
        <p:nvSpPr>
          <p:cNvPr id="10" name="TextBox 10"/>
          <p:cNvSpPr txBox="1"/>
          <p:nvPr/>
        </p:nvSpPr>
        <p:spPr>
          <a:xfrm>
            <a:off x="3126509" y="3480725"/>
            <a:ext cx="12034982" cy="3305176"/>
          </a:xfrm>
          <a:prstGeom prst="rect">
            <a:avLst/>
          </a:prstGeom>
        </p:spPr>
        <p:txBody>
          <a:bodyPr lIns="0" tIns="0" rIns="0" bIns="0" rtlCol="0" anchor="t">
            <a:spAutoFit/>
          </a:bodyPr>
          <a:lstStyle/>
          <a:p>
            <a:pPr algn="ctr">
              <a:lnSpc>
                <a:spcPts val="8999"/>
              </a:lnSpc>
            </a:pPr>
            <a:r>
              <a:rPr lang="en-US" sz="4999">
                <a:solidFill>
                  <a:srgbClr val="FFFFFF"/>
                </a:solidFill>
                <a:latin typeface="Roboto Condensed"/>
              </a:rPr>
              <a:t>Viết đoạn văn (khoảng 5-7 dòng), trong đó sử dụng ít nhất một thành ngữ trong bài tập 5</a:t>
            </a:r>
          </a:p>
          <a:p>
            <a:pPr algn="ctr">
              <a:lnSpc>
                <a:spcPts val="8999"/>
              </a:lnSpc>
            </a:pPr>
            <a:r>
              <a:rPr lang="en-US" sz="4999">
                <a:solidFill>
                  <a:srgbClr val="FFFFFF"/>
                </a:solidFill>
                <a:latin typeface="Roboto Condensed"/>
              </a:rPr>
              <a:t>- Tại lớp: Lập dàn ý cho đoạn văn theo mẫu</a:t>
            </a:r>
          </a:p>
        </p:txBody>
      </p:sp>
      <p:pic>
        <p:nvPicPr>
          <p:cNvPr id="11" name="Picture 11"/>
          <p:cNvPicPr>
            <a:picLocks noChangeAspect="1"/>
          </p:cNvPicPr>
          <p:nvPr/>
        </p:nvPicPr>
        <p:blipFill>
          <a:blip r:embed="rId7"/>
          <a:srcRect b="42"/>
          <a:stretch>
            <a:fillRect/>
          </a:stretch>
        </p:blipFill>
        <p:spPr>
          <a:xfrm>
            <a:off x="15611012" y="7529699"/>
            <a:ext cx="3190252" cy="33581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b="19"/>
          <a:stretch>
            <a:fillRect/>
          </a:stretch>
        </p:blipFill>
        <p:spPr>
          <a:xfrm>
            <a:off x="-1882341" y="7233378"/>
            <a:ext cx="5441058" cy="4114800"/>
          </a:xfrm>
          <a:prstGeom prst="rect">
            <a:avLst/>
          </a:prstGeom>
        </p:spPr>
      </p:pic>
      <p:pic>
        <p:nvPicPr>
          <p:cNvPr id="3" name="Picture 3"/>
          <p:cNvPicPr>
            <a:picLocks noChangeAspect="1"/>
          </p:cNvPicPr>
          <p:nvPr/>
        </p:nvPicPr>
        <p:blipFill>
          <a:blip r:embed="rId2"/>
          <a:srcRect b="19"/>
          <a:stretch>
            <a:fillRect/>
          </a:stretch>
        </p:blipFill>
        <p:spPr>
          <a:xfrm>
            <a:off x="15274337" y="-1904349"/>
            <a:ext cx="5441058" cy="4114800"/>
          </a:xfrm>
          <a:prstGeom prst="rect">
            <a:avLst/>
          </a:prstGeom>
        </p:spPr>
      </p:pic>
      <p:pic>
        <p:nvPicPr>
          <p:cNvPr id="4" name="Picture 4"/>
          <p:cNvPicPr>
            <a:picLocks noChangeAspect="1"/>
          </p:cNvPicPr>
          <p:nvPr/>
        </p:nvPicPr>
        <p:blipFill>
          <a:blip r:embed="rId3"/>
          <a:srcRect r="53"/>
          <a:stretch>
            <a:fillRect/>
          </a:stretch>
        </p:blipFill>
        <p:spPr>
          <a:xfrm rot="8179874">
            <a:off x="-8625015" y="250630"/>
            <a:ext cx="10051930" cy="10881657"/>
          </a:xfrm>
          <a:prstGeom prst="rect">
            <a:avLst/>
          </a:prstGeom>
        </p:spPr>
      </p:pic>
      <p:pic>
        <p:nvPicPr>
          <p:cNvPr id="5" name="Picture 5"/>
          <p:cNvPicPr>
            <a:picLocks noChangeAspect="1"/>
          </p:cNvPicPr>
          <p:nvPr/>
        </p:nvPicPr>
        <p:blipFill>
          <a:blip r:embed="rId3"/>
          <a:srcRect r="53"/>
          <a:stretch>
            <a:fillRect/>
          </a:stretch>
        </p:blipFill>
        <p:spPr>
          <a:xfrm rot="8179874">
            <a:off x="14786963" y="7108630"/>
            <a:ext cx="10051930" cy="10881657"/>
          </a:xfrm>
          <a:prstGeom prst="rect">
            <a:avLst/>
          </a:prstGeom>
        </p:spPr>
      </p:pic>
      <p:pic>
        <p:nvPicPr>
          <p:cNvPr id="6" name="Picture 6"/>
          <p:cNvPicPr>
            <a:picLocks noChangeAspect="1"/>
          </p:cNvPicPr>
          <p:nvPr/>
        </p:nvPicPr>
        <p:blipFill>
          <a:blip r:embed="rId4"/>
          <a:srcRect b="42"/>
          <a:stretch>
            <a:fillRect/>
          </a:stretch>
        </p:blipFill>
        <p:spPr>
          <a:xfrm>
            <a:off x="-268203" y="-282319"/>
            <a:ext cx="3190252" cy="3358160"/>
          </a:xfrm>
          <a:prstGeom prst="rect">
            <a:avLst/>
          </a:prstGeom>
        </p:spPr>
      </p:pic>
      <p:pic>
        <p:nvPicPr>
          <p:cNvPr id="7" name="Picture 7"/>
          <p:cNvPicPr>
            <a:picLocks noChangeAspect="1"/>
          </p:cNvPicPr>
          <p:nvPr/>
        </p:nvPicPr>
        <p:blipFill>
          <a:blip r:embed="rId5"/>
          <a:srcRect b="42"/>
          <a:stretch>
            <a:fillRect/>
          </a:stretch>
        </p:blipFill>
        <p:spPr>
          <a:xfrm>
            <a:off x="16399740" y="7233378"/>
            <a:ext cx="3190252" cy="3358160"/>
          </a:xfrm>
          <a:prstGeom prst="rect">
            <a:avLst/>
          </a:prstGeom>
        </p:spPr>
      </p:pic>
      <p:graphicFrame>
        <p:nvGraphicFramePr>
          <p:cNvPr id="8" name="Table 8"/>
          <p:cNvGraphicFramePr>
            <a:graphicFrameLocks noGrp="1"/>
          </p:cNvGraphicFramePr>
          <p:nvPr/>
        </p:nvGraphicFramePr>
        <p:xfrm>
          <a:off x="1326923" y="1396761"/>
          <a:ext cx="15697212" cy="7372506"/>
        </p:xfrm>
        <a:graphic>
          <a:graphicData uri="http://schemas.openxmlformats.org/drawingml/2006/table">
            <a:tbl>
              <a:tblPr/>
              <a:tblGrid>
                <a:gridCol w="1435767">
                  <a:extLst>
                    <a:ext uri="{9D8B030D-6E8A-4147-A177-3AD203B41FA5}">
                      <a16:colId xmlns:a16="http://schemas.microsoft.com/office/drawing/2014/main" val="20000"/>
                    </a:ext>
                  </a:extLst>
                </a:gridCol>
                <a:gridCol w="14261445">
                  <a:extLst>
                    <a:ext uri="{9D8B030D-6E8A-4147-A177-3AD203B41FA5}">
                      <a16:colId xmlns:a16="http://schemas.microsoft.com/office/drawing/2014/main" val="20001"/>
                    </a:ext>
                  </a:extLst>
                </a:gridCol>
              </a:tblGrid>
              <a:tr h="1850240">
                <a:tc>
                  <a:txBody>
                    <a:bodyPr/>
                    <a:lstStyle/>
                    <a:p>
                      <a:pPr algn="ctr">
                        <a:lnSpc>
                          <a:spcPts val="5639"/>
                        </a:lnSpc>
                      </a:pPr>
                      <a:r>
                        <a:rPr lang="en-US" sz="4699">
                          <a:solidFill>
                            <a:srgbClr val="262626"/>
                          </a:solidFill>
                          <a:latin typeface="Roboto Condensed Bold"/>
                        </a:rPr>
                        <a:t>MĐ</a:t>
                      </a:r>
                    </a:p>
                  </a:txBody>
                  <a:tcPr marT="91440" marB="91440" anchor="ctr">
                    <a:lnL w="9525" cap="flat" cmpd="sng" algn="ctr">
                      <a:solidFill>
                        <a:srgbClr val="000000"/>
                      </a:solidFill>
                      <a:prstDash val="solid"/>
                      <a:round/>
                      <a:headEnd type="none" w="med" len="med"/>
                      <a:tailEnd type="none" w="med" len="med"/>
                    </a:lnL>
                    <a:lnR w="57150"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CDDCF"/>
                    </a:solidFill>
                  </a:tcPr>
                </a:tc>
                <a:tc>
                  <a:txBody>
                    <a:bodyPr/>
                    <a:lstStyle/>
                    <a:p>
                      <a:pPr algn="l">
                        <a:lnSpc>
                          <a:spcPts val="5639"/>
                        </a:lnSpc>
                      </a:pPr>
                      <a:r>
                        <a:rPr lang="en-US" sz="4699">
                          <a:solidFill>
                            <a:srgbClr val="262626"/>
                          </a:solidFill>
                          <a:latin typeface="Roboto Condensed"/>
                        </a:rPr>
                        <a:t>Giới thiệu về đối tượng/sự việc con định viết đảm bảo phù hợp với ý nghĩa của 1 thành ngữ chọn ở bài 5.</a:t>
                      </a:r>
                    </a:p>
                  </a:txBody>
                  <a:tcPr marT="91440" marB="91440" anchor="ctr">
                    <a:lnL w="57150"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DEFE9"/>
                    </a:solidFill>
                  </a:tcPr>
                </a:tc>
                <a:extLst>
                  <a:ext uri="{0D108BD9-81ED-4DB2-BD59-A6C34878D82A}">
                    <a16:rowId xmlns:a16="http://schemas.microsoft.com/office/drawing/2014/main" val="10000"/>
                  </a:ext>
                </a:extLst>
              </a:tr>
              <a:tr h="3511767">
                <a:tc>
                  <a:txBody>
                    <a:bodyPr/>
                    <a:lstStyle/>
                    <a:p>
                      <a:pPr algn="ctr">
                        <a:lnSpc>
                          <a:spcPts val="5639"/>
                        </a:lnSpc>
                      </a:pPr>
                      <a:r>
                        <a:rPr lang="en-US" sz="4699">
                          <a:solidFill>
                            <a:srgbClr val="262626"/>
                          </a:solidFill>
                          <a:latin typeface="Roboto Condensed Bold"/>
                        </a:rPr>
                        <a:t>TĐ</a:t>
                      </a:r>
                    </a:p>
                  </a:txBody>
                  <a:tcPr marT="91440" marB="91440" anchor="ctr">
                    <a:lnL w="9525" cap="flat" cmpd="sng" algn="ctr">
                      <a:solidFill>
                        <a:srgbClr val="000000"/>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CDDCF"/>
                    </a:solidFill>
                  </a:tcPr>
                </a:tc>
                <a:tc>
                  <a:txBody>
                    <a:bodyPr/>
                    <a:lstStyle/>
                    <a:p>
                      <a:pPr marL="567054" lvl="1" indent="-283527" algn="just">
                        <a:lnSpc>
                          <a:spcPts val="6767"/>
                        </a:lnSpc>
                        <a:buFont typeface="Arial"/>
                        <a:buChar char="•"/>
                      </a:pPr>
                      <a:r>
                        <a:rPr lang="en-US" sz="4699">
                          <a:solidFill>
                            <a:srgbClr val="262626"/>
                          </a:solidFill>
                          <a:latin typeface="Roboto Condensed"/>
                        </a:rPr>
                        <a:t>Đối tượng/sự việc ấy có gì đặc biệt</a:t>
                      </a:r>
                    </a:p>
                    <a:p>
                      <a:pPr marL="567054" lvl="1" indent="-283527" algn="just">
                        <a:lnSpc>
                          <a:spcPts val="6767"/>
                        </a:lnSpc>
                        <a:buFont typeface="Arial"/>
                        <a:buChar char="•"/>
                      </a:pPr>
                      <a:r>
                        <a:rPr lang="en-US" sz="4699">
                          <a:solidFill>
                            <a:srgbClr val="262626"/>
                          </a:solidFill>
                          <a:latin typeface="Roboto Condensed"/>
                        </a:rPr>
                        <a:t>Vận dụng ý nghĩa của câu thành ngữ vào đối tượng/sự việc đó</a:t>
                      </a:r>
                    </a:p>
                  </a:txBody>
                  <a:tcPr marT="91440" marB="91440" anchor="ctr">
                    <a:lnL w="57150"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DEFE9"/>
                    </a:solidFill>
                  </a:tcPr>
                </a:tc>
                <a:extLst>
                  <a:ext uri="{0D108BD9-81ED-4DB2-BD59-A6C34878D82A}">
                    <a16:rowId xmlns:a16="http://schemas.microsoft.com/office/drawing/2014/main" val="10001"/>
                  </a:ext>
                </a:extLst>
              </a:tr>
              <a:tr h="2010499">
                <a:tc>
                  <a:txBody>
                    <a:bodyPr/>
                    <a:lstStyle/>
                    <a:p>
                      <a:pPr algn="ctr">
                        <a:lnSpc>
                          <a:spcPts val="5639"/>
                        </a:lnSpc>
                      </a:pPr>
                      <a:r>
                        <a:rPr lang="en-US" sz="4699">
                          <a:solidFill>
                            <a:srgbClr val="262626"/>
                          </a:solidFill>
                          <a:latin typeface="Roboto Condensed Bold"/>
                        </a:rPr>
                        <a:t>KĐ</a:t>
                      </a:r>
                    </a:p>
                  </a:txBody>
                  <a:tcPr marT="91440" marB="9144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57150"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DDCF"/>
                    </a:solidFill>
                  </a:tcPr>
                </a:tc>
                <a:tc>
                  <a:txBody>
                    <a:bodyPr/>
                    <a:lstStyle/>
                    <a:p>
                      <a:pPr algn="l">
                        <a:lnSpc>
                          <a:spcPts val="5639"/>
                        </a:lnSpc>
                      </a:pPr>
                      <a:r>
                        <a:rPr lang="en-US" sz="4699">
                          <a:solidFill>
                            <a:srgbClr val="262626"/>
                          </a:solidFill>
                          <a:latin typeface="Roboto Condensed"/>
                        </a:rPr>
                        <a:t>Tình cảm, cảm xúc của em về đối tượng/sự việc đó.</a:t>
                      </a:r>
                    </a:p>
                  </a:txBody>
                  <a:tcPr marT="91440" marB="9144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57150"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DEFE9"/>
                    </a:solidFill>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43"/>
          <a:stretch>
            <a:fillRect/>
          </a:stretch>
        </p:blipFill>
        <p:spPr>
          <a:xfrm rot="5676207">
            <a:off x="8340529" y="-856168"/>
            <a:ext cx="6364070" cy="11553532"/>
          </a:xfrm>
          <a:prstGeom prst="rect">
            <a:avLst/>
          </a:prstGeom>
        </p:spPr>
      </p:pic>
      <p:pic>
        <p:nvPicPr>
          <p:cNvPr id="3" name="Picture 3"/>
          <p:cNvPicPr>
            <a:picLocks noChangeAspect="1"/>
          </p:cNvPicPr>
          <p:nvPr/>
        </p:nvPicPr>
        <p:blipFill>
          <a:blip r:embed="rId3"/>
          <a:srcRect r="53"/>
          <a:stretch>
            <a:fillRect/>
          </a:stretch>
        </p:blipFill>
        <p:spPr>
          <a:xfrm rot="5876313">
            <a:off x="-4809865" y="1637152"/>
            <a:ext cx="10051930" cy="10881657"/>
          </a:xfrm>
          <a:prstGeom prst="rect">
            <a:avLst/>
          </a:prstGeom>
        </p:spPr>
      </p:pic>
      <p:sp>
        <p:nvSpPr>
          <p:cNvPr id="4" name="TextBox 4"/>
          <p:cNvSpPr txBox="1"/>
          <p:nvPr/>
        </p:nvSpPr>
        <p:spPr>
          <a:xfrm rot="276207">
            <a:off x="6856795" y="3254905"/>
            <a:ext cx="10308574" cy="1133475"/>
          </a:xfrm>
          <a:prstGeom prst="rect">
            <a:avLst/>
          </a:prstGeom>
        </p:spPr>
        <p:txBody>
          <a:bodyPr lIns="0" tIns="0" rIns="0" bIns="0" rtlCol="0" anchor="t">
            <a:spAutoFit/>
          </a:bodyPr>
          <a:lstStyle/>
          <a:p>
            <a:pPr algn="ctr">
              <a:lnSpc>
                <a:spcPts val="8400"/>
              </a:lnSpc>
            </a:pPr>
            <a:r>
              <a:rPr lang="en-US" sz="8000">
                <a:solidFill>
                  <a:srgbClr val="FFFFFF"/>
                </a:solidFill>
                <a:latin typeface="#9Slide06 SVNAdeline"/>
              </a:rPr>
              <a:t>IV. VẬN DỤNG</a:t>
            </a:r>
          </a:p>
        </p:txBody>
      </p:sp>
      <p:pic>
        <p:nvPicPr>
          <p:cNvPr id="5" name="Picture 5"/>
          <p:cNvPicPr>
            <a:picLocks noChangeAspect="1"/>
          </p:cNvPicPr>
          <p:nvPr/>
        </p:nvPicPr>
        <p:blipFill>
          <a:blip r:embed="rId4"/>
          <a:srcRect b="128"/>
          <a:stretch>
            <a:fillRect/>
          </a:stretch>
        </p:blipFill>
        <p:spPr>
          <a:xfrm rot="2700000">
            <a:off x="4179700" y="7493632"/>
            <a:ext cx="2775940" cy="787357"/>
          </a:xfrm>
          <a:prstGeom prst="rect">
            <a:avLst/>
          </a:prstGeom>
        </p:spPr>
      </p:pic>
      <p:pic>
        <p:nvPicPr>
          <p:cNvPr id="6" name="Picture 6"/>
          <p:cNvPicPr>
            <a:picLocks noChangeAspect="1"/>
          </p:cNvPicPr>
          <p:nvPr/>
        </p:nvPicPr>
        <p:blipFill>
          <a:blip r:embed="rId4"/>
          <a:srcRect b="128"/>
          <a:stretch>
            <a:fillRect/>
          </a:stretch>
        </p:blipFill>
        <p:spPr>
          <a:xfrm rot="2700000">
            <a:off x="15178693" y="3385205"/>
            <a:ext cx="2775940" cy="787357"/>
          </a:xfrm>
          <a:prstGeom prst="rect">
            <a:avLst/>
          </a:prstGeom>
        </p:spPr>
      </p:pic>
      <p:pic>
        <p:nvPicPr>
          <p:cNvPr id="7" name="Picture 7"/>
          <p:cNvPicPr>
            <a:picLocks noChangeAspect="1"/>
          </p:cNvPicPr>
          <p:nvPr/>
        </p:nvPicPr>
        <p:blipFill>
          <a:blip r:embed="rId5"/>
          <a:srcRect r="80"/>
          <a:stretch>
            <a:fillRect/>
          </a:stretch>
        </p:blipFill>
        <p:spPr>
          <a:xfrm rot="1208403">
            <a:off x="15878968" y="996962"/>
            <a:ext cx="1050310" cy="911144"/>
          </a:xfrm>
          <a:prstGeom prst="rect">
            <a:avLst/>
          </a:prstGeom>
        </p:spPr>
      </p:pic>
      <p:pic>
        <p:nvPicPr>
          <p:cNvPr id="8" name="Picture 8"/>
          <p:cNvPicPr>
            <a:picLocks noChangeAspect="1"/>
          </p:cNvPicPr>
          <p:nvPr/>
        </p:nvPicPr>
        <p:blipFill>
          <a:blip r:embed="rId6"/>
          <a:srcRect b="51"/>
          <a:stretch>
            <a:fillRect/>
          </a:stretch>
        </p:blipFill>
        <p:spPr>
          <a:xfrm>
            <a:off x="0" y="7077980"/>
            <a:ext cx="5509047" cy="3209020"/>
          </a:xfrm>
          <a:prstGeom prst="rect">
            <a:avLst/>
          </a:prstGeom>
        </p:spPr>
      </p:pic>
      <p:pic>
        <p:nvPicPr>
          <p:cNvPr id="9" name="Picture 9"/>
          <p:cNvPicPr>
            <a:picLocks noChangeAspect="1"/>
          </p:cNvPicPr>
          <p:nvPr/>
        </p:nvPicPr>
        <p:blipFill>
          <a:blip r:embed="rId7"/>
          <a:srcRect r="57"/>
          <a:stretch>
            <a:fillRect/>
          </a:stretch>
        </p:blipFill>
        <p:spPr>
          <a:xfrm>
            <a:off x="1028700" y="1028700"/>
            <a:ext cx="3801967" cy="3317216"/>
          </a:xfrm>
          <a:prstGeom prst="rect">
            <a:avLst/>
          </a:prstGeom>
        </p:spPr>
      </p:pic>
      <p:pic>
        <p:nvPicPr>
          <p:cNvPr id="10" name="Picture 10"/>
          <p:cNvPicPr>
            <a:picLocks noChangeAspect="1"/>
          </p:cNvPicPr>
          <p:nvPr/>
        </p:nvPicPr>
        <p:blipFill>
          <a:blip r:embed="rId8"/>
          <a:srcRect b="30"/>
          <a:stretch>
            <a:fillRect/>
          </a:stretch>
        </p:blipFill>
        <p:spPr>
          <a:xfrm>
            <a:off x="681577" y="7077980"/>
            <a:ext cx="2708213" cy="2687901"/>
          </a:xfrm>
          <a:prstGeom prst="rect">
            <a:avLst/>
          </a:prstGeom>
        </p:spPr>
      </p:pic>
      <p:sp>
        <p:nvSpPr>
          <p:cNvPr id="11" name="TextBox 11"/>
          <p:cNvSpPr txBox="1"/>
          <p:nvPr/>
        </p:nvSpPr>
        <p:spPr>
          <a:xfrm>
            <a:off x="6984081" y="4815824"/>
            <a:ext cx="9076968" cy="2526030"/>
          </a:xfrm>
          <a:prstGeom prst="rect">
            <a:avLst/>
          </a:prstGeom>
        </p:spPr>
        <p:txBody>
          <a:bodyPr lIns="0" tIns="0" rIns="0" bIns="0" rtlCol="0" anchor="t">
            <a:spAutoFit/>
          </a:bodyPr>
          <a:lstStyle/>
          <a:p>
            <a:pPr algn="ctr">
              <a:lnSpc>
                <a:spcPts val="6719"/>
              </a:lnSpc>
            </a:pPr>
            <a:r>
              <a:rPr lang="en-US" sz="4800">
                <a:solidFill>
                  <a:srgbClr val="FFFFFF"/>
                </a:solidFill>
                <a:latin typeface="Roboto Condensed"/>
              </a:rPr>
              <a:t>Chuẩn bị trước bài: </a:t>
            </a:r>
            <a:r>
              <a:rPr lang="en-US" sz="4800">
                <a:solidFill>
                  <a:srgbClr val="FFFFFF"/>
                </a:solidFill>
                <a:latin typeface="Roboto Condensed Italics"/>
              </a:rPr>
              <a:t>Viết đoạn văn ghi lại cảm xúc về một bài thơ có yêu tố tự sự và miêu tả</a:t>
            </a:r>
          </a:p>
        </p:txBody>
      </p:sp>
    </p:spTree>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b="19"/>
          <a:stretch>
            <a:fillRect/>
          </a:stretch>
        </p:blipFill>
        <p:spPr>
          <a:xfrm>
            <a:off x="-1259505" y="6773059"/>
            <a:ext cx="5441058" cy="4114800"/>
          </a:xfrm>
          <a:prstGeom prst="rect">
            <a:avLst/>
          </a:prstGeom>
        </p:spPr>
      </p:pic>
      <p:pic>
        <p:nvPicPr>
          <p:cNvPr id="3" name="Picture 3"/>
          <p:cNvPicPr>
            <a:picLocks noChangeAspect="1"/>
          </p:cNvPicPr>
          <p:nvPr/>
        </p:nvPicPr>
        <p:blipFill>
          <a:blip r:embed="rId3"/>
          <a:srcRect b="19"/>
          <a:stretch>
            <a:fillRect/>
          </a:stretch>
        </p:blipFill>
        <p:spPr>
          <a:xfrm>
            <a:off x="13360206" y="-774503"/>
            <a:ext cx="5441058" cy="4114800"/>
          </a:xfrm>
          <a:prstGeom prst="rect">
            <a:avLst/>
          </a:prstGeom>
        </p:spPr>
      </p:pic>
      <p:pic>
        <p:nvPicPr>
          <p:cNvPr id="4" name="Picture 4"/>
          <p:cNvPicPr>
            <a:picLocks noChangeAspect="1"/>
          </p:cNvPicPr>
          <p:nvPr/>
        </p:nvPicPr>
        <p:blipFill>
          <a:blip r:embed="rId4"/>
          <a:srcRect r="43"/>
          <a:stretch>
            <a:fillRect/>
          </a:stretch>
        </p:blipFill>
        <p:spPr>
          <a:xfrm rot="5400000">
            <a:off x="6051836" y="-1292481"/>
            <a:ext cx="7162800" cy="13003571"/>
          </a:xfrm>
          <a:prstGeom prst="rect">
            <a:avLst/>
          </a:prstGeom>
        </p:spPr>
      </p:pic>
      <p:pic>
        <p:nvPicPr>
          <p:cNvPr id="5" name="Picture 5"/>
          <p:cNvPicPr>
            <a:picLocks noChangeAspect="1"/>
          </p:cNvPicPr>
          <p:nvPr/>
        </p:nvPicPr>
        <p:blipFill>
          <a:blip r:embed="rId5"/>
          <a:srcRect b="128"/>
          <a:stretch>
            <a:fillRect/>
          </a:stretch>
        </p:blipFill>
        <p:spPr>
          <a:xfrm>
            <a:off x="7939928" y="8463899"/>
            <a:ext cx="2775940" cy="787357"/>
          </a:xfrm>
          <a:prstGeom prst="rect">
            <a:avLst/>
          </a:prstGeom>
        </p:spPr>
      </p:pic>
      <p:pic>
        <p:nvPicPr>
          <p:cNvPr id="6" name="Picture 6"/>
          <p:cNvPicPr>
            <a:picLocks noChangeAspect="1"/>
          </p:cNvPicPr>
          <p:nvPr/>
        </p:nvPicPr>
        <p:blipFill>
          <a:blip r:embed="rId5"/>
          <a:srcRect b="128"/>
          <a:stretch>
            <a:fillRect/>
          </a:stretch>
        </p:blipFill>
        <p:spPr>
          <a:xfrm>
            <a:off x="7756030" y="1167353"/>
            <a:ext cx="2775940" cy="787357"/>
          </a:xfrm>
          <a:prstGeom prst="rect">
            <a:avLst/>
          </a:prstGeom>
        </p:spPr>
      </p:pic>
      <p:pic>
        <p:nvPicPr>
          <p:cNvPr id="7" name="Picture 7"/>
          <p:cNvPicPr>
            <a:picLocks noChangeAspect="1"/>
          </p:cNvPicPr>
          <p:nvPr/>
        </p:nvPicPr>
        <p:blipFill>
          <a:blip r:embed="rId6"/>
          <a:srcRect r="53"/>
          <a:stretch>
            <a:fillRect/>
          </a:stretch>
        </p:blipFill>
        <p:spPr>
          <a:xfrm rot="8179874">
            <a:off x="-8366420" y="-1972965"/>
            <a:ext cx="10051930" cy="10881657"/>
          </a:xfrm>
          <a:prstGeom prst="rect">
            <a:avLst/>
          </a:prstGeom>
        </p:spPr>
      </p:pic>
      <p:pic>
        <p:nvPicPr>
          <p:cNvPr id="8" name="Picture 8"/>
          <p:cNvPicPr>
            <a:picLocks noChangeAspect="1"/>
          </p:cNvPicPr>
          <p:nvPr/>
        </p:nvPicPr>
        <p:blipFill>
          <a:blip r:embed="rId6"/>
          <a:srcRect r="53"/>
          <a:stretch>
            <a:fillRect/>
          </a:stretch>
        </p:blipFill>
        <p:spPr>
          <a:xfrm rot="8179874">
            <a:off x="14054055" y="6291119"/>
            <a:ext cx="10051930" cy="10881657"/>
          </a:xfrm>
          <a:prstGeom prst="rect">
            <a:avLst/>
          </a:prstGeom>
        </p:spPr>
      </p:pic>
      <p:pic>
        <p:nvPicPr>
          <p:cNvPr id="9" name="Picture 9"/>
          <p:cNvPicPr>
            <a:picLocks noChangeAspect="1"/>
          </p:cNvPicPr>
          <p:nvPr/>
        </p:nvPicPr>
        <p:blipFill>
          <a:blip r:embed="rId7"/>
          <a:srcRect b="42"/>
          <a:stretch>
            <a:fillRect/>
          </a:stretch>
        </p:blipFill>
        <p:spPr>
          <a:xfrm>
            <a:off x="-268203" y="-282319"/>
            <a:ext cx="3190252" cy="3358160"/>
          </a:xfrm>
          <a:prstGeom prst="rect">
            <a:avLst/>
          </a:prstGeom>
        </p:spPr>
      </p:pic>
      <p:sp>
        <p:nvSpPr>
          <p:cNvPr id="10" name="TextBox 10"/>
          <p:cNvSpPr txBox="1"/>
          <p:nvPr/>
        </p:nvSpPr>
        <p:spPr>
          <a:xfrm>
            <a:off x="3618430" y="2453047"/>
            <a:ext cx="12029612" cy="5748040"/>
          </a:xfrm>
          <a:prstGeom prst="rect">
            <a:avLst/>
          </a:prstGeom>
        </p:spPr>
        <p:txBody>
          <a:bodyPr lIns="0" tIns="0" rIns="0" bIns="0" rtlCol="0" anchor="t">
            <a:spAutoFit/>
          </a:bodyPr>
          <a:lstStyle/>
          <a:p>
            <a:pPr algn="ctr">
              <a:lnSpc>
                <a:spcPts val="10800"/>
              </a:lnSpc>
            </a:pPr>
            <a:r>
              <a:rPr lang="en-US" sz="6000">
                <a:solidFill>
                  <a:srgbClr val="FFFFFF"/>
                </a:solidFill>
                <a:latin typeface="Roboto Condensed"/>
              </a:rPr>
              <a:t>Xem video về Tri thức Tiếng Việt </a:t>
            </a:r>
          </a:p>
          <a:p>
            <a:pPr algn="ctr">
              <a:lnSpc>
                <a:spcPts val="10800"/>
              </a:lnSpc>
            </a:pPr>
            <a:r>
              <a:rPr lang="en-US" sz="6000">
                <a:solidFill>
                  <a:srgbClr val="FFFFFF"/>
                </a:solidFill>
                <a:latin typeface="Roboto Condensed"/>
              </a:rPr>
              <a:t>(trên youtube - Cửa sổ Văn học) </a:t>
            </a:r>
          </a:p>
          <a:p>
            <a:pPr algn="ctr">
              <a:lnSpc>
                <a:spcPts val="10800"/>
              </a:lnSpc>
            </a:pPr>
            <a:r>
              <a:rPr lang="en-US" sz="6000">
                <a:solidFill>
                  <a:srgbClr val="FFFFFF"/>
                </a:solidFill>
                <a:latin typeface="Roboto Condensed"/>
              </a:rPr>
              <a:t>và trả lời các câu hỏi </a:t>
            </a:r>
          </a:p>
          <a:p>
            <a:pPr algn="ctr">
              <a:lnSpc>
                <a:spcPts val="10800"/>
              </a:lnSpc>
            </a:pPr>
            <a:r>
              <a:rPr lang="en-US" sz="6000">
                <a:solidFill>
                  <a:srgbClr val="FFFFFF"/>
                </a:solidFill>
                <a:latin typeface="Roboto Condensed"/>
              </a:rPr>
              <a:t>theo phiếu khai thác bài học (PHT số 1)</a:t>
            </a:r>
          </a:p>
        </p:txBody>
      </p:sp>
      <p:pic>
        <p:nvPicPr>
          <p:cNvPr id="11" name="Picture 11"/>
          <p:cNvPicPr>
            <a:picLocks noChangeAspect="1"/>
          </p:cNvPicPr>
          <p:nvPr/>
        </p:nvPicPr>
        <p:blipFill>
          <a:blip r:embed="rId8"/>
          <a:srcRect b="42"/>
          <a:stretch>
            <a:fillRect/>
          </a:stretch>
        </p:blipFill>
        <p:spPr>
          <a:xfrm>
            <a:off x="15611012" y="7529699"/>
            <a:ext cx="3190252" cy="3358160"/>
          </a:xfrm>
          <a:prstGeom prst="rect">
            <a:avLst/>
          </a:prstGeom>
        </p:spPr>
      </p:pic>
      <p:sp>
        <p:nvSpPr>
          <p:cNvPr id="13" name="TextBox 12">
            <a:extLst>
              <a:ext uri="{FF2B5EF4-FFF2-40B4-BE49-F238E27FC236}">
                <a16:creationId xmlns:a16="http://schemas.microsoft.com/office/drawing/2014/main" id="{F0B374E3-F8F1-70B0-08F7-CF22F33B679D}"/>
              </a:ext>
            </a:extLst>
          </p:cNvPr>
          <p:cNvSpPr txBox="1"/>
          <p:nvPr/>
        </p:nvSpPr>
        <p:spPr>
          <a:xfrm>
            <a:off x="4167265" y="9422454"/>
            <a:ext cx="18609468" cy="707886"/>
          </a:xfrm>
          <a:prstGeom prst="rect">
            <a:avLst/>
          </a:prstGeom>
          <a:noFill/>
        </p:spPr>
        <p:txBody>
          <a:bodyPr wrap="square">
            <a:spAutoFit/>
          </a:bodyPr>
          <a:lstStyle/>
          <a:p>
            <a:r>
              <a:rPr lang="en-US" sz="4000">
                <a:solidFill>
                  <a:srgbClr val="869FA0"/>
                </a:solidFill>
                <a:latin typeface="Roboto Condensed" panose="02000000000000000000" pitchFamily="2" charset="0"/>
                <a:ea typeface="Roboto Condensed" panose="02000000000000000000" pitchFamily="2" charset="0"/>
                <a:cs typeface="Roboto Condensed" panose="02000000000000000000" pitchFamily="2" charset="0"/>
              </a:rPr>
              <a:t>https://www.youtube.com/watch?v=hbdJEj5cgJc&amp;t=110s</a:t>
            </a: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3D8C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31"/>
          <a:stretch>
            <a:fillRect/>
          </a:stretch>
        </p:blipFill>
        <p:spPr>
          <a:xfrm>
            <a:off x="890899" y="-1409700"/>
            <a:ext cx="10902409" cy="13910569"/>
          </a:xfrm>
          <a:prstGeom prst="rect">
            <a:avLst/>
          </a:prstGeom>
        </p:spPr>
      </p:pic>
      <p:pic>
        <p:nvPicPr>
          <p:cNvPr id="3" name="Picture 3"/>
          <p:cNvPicPr>
            <a:picLocks noChangeAspect="1"/>
          </p:cNvPicPr>
          <p:nvPr/>
        </p:nvPicPr>
        <p:blipFill>
          <a:blip r:embed="rId3"/>
          <a:srcRect r="53"/>
          <a:stretch>
            <a:fillRect/>
          </a:stretch>
        </p:blipFill>
        <p:spPr>
          <a:xfrm>
            <a:off x="7023253" y="6836806"/>
            <a:ext cx="7602093" cy="8229600"/>
          </a:xfrm>
          <a:prstGeom prst="rect">
            <a:avLst/>
          </a:prstGeom>
        </p:spPr>
      </p:pic>
      <p:grpSp>
        <p:nvGrpSpPr>
          <p:cNvPr id="4" name="Group 4"/>
          <p:cNvGrpSpPr/>
          <p:nvPr/>
        </p:nvGrpSpPr>
        <p:grpSpPr>
          <a:xfrm>
            <a:off x="15201900" y="0"/>
            <a:ext cx="3086100" cy="10287000"/>
            <a:chOff x="0" y="0"/>
            <a:chExt cx="4114800" cy="13716000"/>
          </a:xfrm>
        </p:grpSpPr>
        <p:sp>
          <p:nvSpPr>
            <p:cNvPr id="5" name="Freeform 5"/>
            <p:cNvSpPr/>
            <p:nvPr/>
          </p:nvSpPr>
          <p:spPr>
            <a:xfrm>
              <a:off x="0" y="0"/>
              <a:ext cx="4114800" cy="13716000"/>
            </a:xfrm>
            <a:custGeom>
              <a:avLst/>
              <a:gdLst/>
              <a:ahLst/>
              <a:cxnLst/>
              <a:rect l="l" t="t" r="r" b="b"/>
              <a:pathLst>
                <a:path w="4114800" h="13716000">
                  <a:moveTo>
                    <a:pt x="0" y="0"/>
                  </a:moveTo>
                  <a:lnTo>
                    <a:pt x="4114800" y="0"/>
                  </a:lnTo>
                  <a:lnTo>
                    <a:pt x="4114800" y="13716000"/>
                  </a:lnTo>
                  <a:lnTo>
                    <a:pt x="0" y="13716000"/>
                  </a:lnTo>
                  <a:close/>
                </a:path>
              </a:pathLst>
            </a:custGeom>
            <a:solidFill>
              <a:srgbClr val="FFFFFF"/>
            </a:solidFill>
          </p:spPr>
        </p:sp>
      </p:grpSp>
      <p:pic>
        <p:nvPicPr>
          <p:cNvPr id="6" name="Picture 6"/>
          <p:cNvPicPr>
            <a:picLocks noChangeAspect="1"/>
          </p:cNvPicPr>
          <p:nvPr/>
        </p:nvPicPr>
        <p:blipFill>
          <a:blip r:embed="rId4"/>
          <a:srcRect/>
          <a:stretch>
            <a:fillRect/>
          </a:stretch>
        </p:blipFill>
        <p:spPr>
          <a:xfrm>
            <a:off x="15042587" y="-159313"/>
            <a:ext cx="10446313" cy="10446313"/>
          </a:xfrm>
          <a:prstGeom prst="rect">
            <a:avLst/>
          </a:prstGeom>
        </p:spPr>
      </p:pic>
      <p:sp>
        <p:nvSpPr>
          <p:cNvPr id="7" name="TextBox 7"/>
          <p:cNvSpPr txBox="1"/>
          <p:nvPr/>
        </p:nvSpPr>
        <p:spPr>
          <a:xfrm>
            <a:off x="1249556" y="3709532"/>
            <a:ext cx="13061445" cy="1914525"/>
          </a:xfrm>
          <a:prstGeom prst="rect">
            <a:avLst/>
          </a:prstGeom>
        </p:spPr>
        <p:txBody>
          <a:bodyPr lIns="0" tIns="0" rIns="0" bIns="0" rtlCol="0" anchor="t">
            <a:spAutoFit/>
          </a:bodyPr>
          <a:lstStyle/>
          <a:p>
            <a:pPr algn="l">
              <a:lnSpc>
                <a:spcPts val="14640"/>
              </a:lnSpc>
            </a:pPr>
            <a:r>
              <a:rPr lang="en-US" sz="12200">
                <a:solidFill>
                  <a:srgbClr val="6E9277"/>
                </a:solidFill>
                <a:latin typeface="#9Slide05 VL Fadilla Bold"/>
              </a:rPr>
              <a:t>Hẹn gặp lại!</a:t>
            </a:r>
          </a:p>
        </p:txBody>
      </p:sp>
      <p:pic>
        <p:nvPicPr>
          <p:cNvPr id="8" name="Picture 8"/>
          <p:cNvPicPr>
            <a:picLocks noChangeAspect="1"/>
          </p:cNvPicPr>
          <p:nvPr/>
        </p:nvPicPr>
        <p:blipFill>
          <a:blip r:embed="rId5"/>
          <a:srcRect r="35"/>
          <a:stretch>
            <a:fillRect/>
          </a:stretch>
        </p:blipFill>
        <p:spPr>
          <a:xfrm>
            <a:off x="7732160" y="6733258"/>
            <a:ext cx="5779572" cy="4081823"/>
          </a:xfrm>
          <a:prstGeom prst="rect">
            <a:avLst/>
          </a:prstGeom>
        </p:spPr>
      </p:pic>
      <p:pic>
        <p:nvPicPr>
          <p:cNvPr id="9" name="Picture 9"/>
          <p:cNvPicPr>
            <a:picLocks noChangeAspect="1"/>
          </p:cNvPicPr>
          <p:nvPr/>
        </p:nvPicPr>
        <p:blipFill>
          <a:blip r:embed="rId6"/>
          <a:srcRect b="17"/>
          <a:stretch>
            <a:fillRect/>
          </a:stretch>
        </p:blipFill>
        <p:spPr>
          <a:xfrm>
            <a:off x="10621946" y="623716"/>
            <a:ext cx="4146568" cy="3468039"/>
          </a:xfrm>
          <a:prstGeom prst="rect">
            <a:avLst/>
          </a:prstGeom>
        </p:spPr>
      </p:pic>
      <p:pic>
        <p:nvPicPr>
          <p:cNvPr id="10" name="Picture 10"/>
          <p:cNvPicPr>
            <a:picLocks noChangeAspect="1"/>
          </p:cNvPicPr>
          <p:nvPr/>
        </p:nvPicPr>
        <p:blipFill>
          <a:blip r:embed="rId7"/>
          <a:srcRect r="22"/>
          <a:stretch>
            <a:fillRect/>
          </a:stretch>
        </p:blipFill>
        <p:spPr>
          <a:xfrm>
            <a:off x="11618822" y="6172200"/>
            <a:ext cx="3149692" cy="4114800"/>
          </a:xfrm>
          <a:prstGeom prst="rect">
            <a:avLst/>
          </a:prstGeom>
        </p:spPr>
      </p:pic>
      <p:sp>
        <p:nvSpPr>
          <p:cNvPr id="11" name="TextBox 11"/>
          <p:cNvSpPr txBox="1"/>
          <p:nvPr/>
        </p:nvSpPr>
        <p:spPr>
          <a:xfrm rot="5400000">
            <a:off x="12301538" y="4048437"/>
            <a:ext cx="8229600" cy="2190125"/>
          </a:xfrm>
          <a:prstGeom prst="rect">
            <a:avLst/>
          </a:prstGeom>
        </p:spPr>
        <p:txBody>
          <a:bodyPr lIns="0" tIns="0" rIns="0" bIns="0" rtlCol="0" anchor="t">
            <a:spAutoFit/>
          </a:bodyPr>
          <a:lstStyle/>
          <a:p>
            <a:pPr algn="ctr">
              <a:lnSpc>
                <a:spcPts val="8400"/>
              </a:lnSpc>
            </a:pPr>
            <a:r>
              <a:rPr lang="en-US" sz="6000" spc="2292">
                <a:solidFill>
                  <a:srgbClr val="705C34"/>
                </a:solidFill>
                <a:latin typeface="Fraunces Bold"/>
              </a:rPr>
              <a:t>THỰC HÀNH TV</a:t>
            </a: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3D8C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9139699" y="439219"/>
            <a:ext cx="9408561" cy="9408561"/>
          </a:xfrm>
          <a:prstGeom prst="rect">
            <a:avLst/>
          </a:prstGeom>
        </p:spPr>
      </p:pic>
      <p:pic>
        <p:nvPicPr>
          <p:cNvPr id="3" name="Picture 3"/>
          <p:cNvPicPr>
            <a:picLocks noChangeAspect="1"/>
          </p:cNvPicPr>
          <p:nvPr/>
        </p:nvPicPr>
        <p:blipFill>
          <a:blip r:embed="rId3"/>
          <a:srcRect/>
          <a:stretch>
            <a:fillRect/>
          </a:stretch>
        </p:blipFill>
        <p:spPr>
          <a:xfrm>
            <a:off x="-260261" y="439219"/>
            <a:ext cx="9408561" cy="9408561"/>
          </a:xfrm>
          <a:prstGeom prst="rect">
            <a:avLst/>
          </a:prstGeom>
        </p:spPr>
      </p:pic>
      <p:pic>
        <p:nvPicPr>
          <p:cNvPr id="4" name="Picture 4"/>
          <p:cNvPicPr>
            <a:picLocks noChangeAspect="1"/>
          </p:cNvPicPr>
          <p:nvPr/>
        </p:nvPicPr>
        <p:blipFill>
          <a:blip r:embed="rId4"/>
          <a:srcRect r="53"/>
          <a:stretch>
            <a:fillRect/>
          </a:stretch>
        </p:blipFill>
        <p:spPr>
          <a:xfrm>
            <a:off x="-2809925" y="7888268"/>
            <a:ext cx="7974297" cy="8632527"/>
          </a:xfrm>
          <a:prstGeom prst="rect">
            <a:avLst/>
          </a:prstGeom>
        </p:spPr>
      </p:pic>
      <p:pic>
        <p:nvPicPr>
          <p:cNvPr id="5" name="Picture 5"/>
          <p:cNvPicPr>
            <a:picLocks noChangeAspect="1"/>
          </p:cNvPicPr>
          <p:nvPr/>
        </p:nvPicPr>
        <p:blipFill>
          <a:blip r:embed="rId5"/>
          <a:srcRect b="72"/>
          <a:stretch>
            <a:fillRect/>
          </a:stretch>
        </p:blipFill>
        <p:spPr>
          <a:xfrm rot="-2700000">
            <a:off x="5302128" y="1402151"/>
            <a:ext cx="8551295" cy="8318077"/>
          </a:xfrm>
          <a:prstGeom prst="rect">
            <a:avLst/>
          </a:prstGeom>
        </p:spPr>
      </p:pic>
      <p:pic>
        <p:nvPicPr>
          <p:cNvPr id="6" name="Picture 6"/>
          <p:cNvPicPr>
            <a:picLocks noChangeAspect="1"/>
          </p:cNvPicPr>
          <p:nvPr/>
        </p:nvPicPr>
        <p:blipFill>
          <a:blip r:embed="rId6"/>
          <a:srcRect t="19575" r="42" b="8450"/>
          <a:stretch>
            <a:fillRect/>
          </a:stretch>
        </p:blipFill>
        <p:spPr>
          <a:xfrm rot="5400000">
            <a:off x="-2871803" y="-1680240"/>
            <a:ext cx="4945962" cy="6462648"/>
          </a:xfrm>
          <a:prstGeom prst="rect">
            <a:avLst/>
          </a:prstGeom>
        </p:spPr>
      </p:pic>
      <p:pic>
        <p:nvPicPr>
          <p:cNvPr id="7" name="Picture 7"/>
          <p:cNvPicPr>
            <a:picLocks noChangeAspect="1"/>
          </p:cNvPicPr>
          <p:nvPr/>
        </p:nvPicPr>
        <p:blipFill>
          <a:blip r:embed="rId7"/>
          <a:srcRect r="80"/>
          <a:stretch>
            <a:fillRect/>
          </a:stretch>
        </p:blipFill>
        <p:spPr>
          <a:xfrm>
            <a:off x="3647159" y="1420113"/>
            <a:ext cx="1050310" cy="911144"/>
          </a:xfrm>
          <a:prstGeom prst="rect">
            <a:avLst/>
          </a:prstGeom>
        </p:spPr>
      </p:pic>
      <p:pic>
        <p:nvPicPr>
          <p:cNvPr id="8" name="Picture 8"/>
          <p:cNvPicPr>
            <a:picLocks noChangeAspect="1"/>
          </p:cNvPicPr>
          <p:nvPr/>
        </p:nvPicPr>
        <p:blipFill>
          <a:blip r:embed="rId8"/>
          <a:srcRect r="261"/>
          <a:stretch>
            <a:fillRect/>
          </a:stretch>
        </p:blipFill>
        <p:spPr>
          <a:xfrm>
            <a:off x="13976518" y="-603170"/>
            <a:ext cx="2982716" cy="1084963"/>
          </a:xfrm>
          <a:prstGeom prst="rect">
            <a:avLst/>
          </a:prstGeom>
        </p:spPr>
      </p:pic>
      <p:pic>
        <p:nvPicPr>
          <p:cNvPr id="9" name="Picture 9"/>
          <p:cNvPicPr>
            <a:picLocks noChangeAspect="1"/>
          </p:cNvPicPr>
          <p:nvPr/>
        </p:nvPicPr>
        <p:blipFill>
          <a:blip r:embed="rId8"/>
          <a:srcRect r="261"/>
          <a:stretch>
            <a:fillRect/>
          </a:stretch>
        </p:blipFill>
        <p:spPr>
          <a:xfrm>
            <a:off x="15561232" y="518181"/>
            <a:ext cx="2982716" cy="1084963"/>
          </a:xfrm>
          <a:prstGeom prst="rect">
            <a:avLst/>
          </a:prstGeom>
        </p:spPr>
      </p:pic>
      <p:pic>
        <p:nvPicPr>
          <p:cNvPr id="10" name="Picture 10"/>
          <p:cNvPicPr>
            <a:picLocks noChangeAspect="1"/>
          </p:cNvPicPr>
          <p:nvPr/>
        </p:nvPicPr>
        <p:blipFill>
          <a:blip r:embed="rId8"/>
          <a:srcRect r="261"/>
          <a:stretch>
            <a:fillRect/>
          </a:stretch>
        </p:blipFill>
        <p:spPr>
          <a:xfrm>
            <a:off x="14128060" y="8173337"/>
            <a:ext cx="2982716" cy="1084963"/>
          </a:xfrm>
          <a:prstGeom prst="rect">
            <a:avLst/>
          </a:prstGeom>
        </p:spPr>
      </p:pic>
      <p:pic>
        <p:nvPicPr>
          <p:cNvPr id="11" name="Picture 11"/>
          <p:cNvPicPr>
            <a:picLocks noChangeAspect="1"/>
          </p:cNvPicPr>
          <p:nvPr/>
        </p:nvPicPr>
        <p:blipFill>
          <a:blip r:embed="rId9"/>
          <a:srcRect r="40"/>
          <a:stretch>
            <a:fillRect/>
          </a:stretch>
        </p:blipFill>
        <p:spPr>
          <a:xfrm>
            <a:off x="5968545" y="1470975"/>
            <a:ext cx="1463651" cy="1079443"/>
          </a:xfrm>
          <a:prstGeom prst="rect">
            <a:avLst/>
          </a:prstGeom>
        </p:spPr>
      </p:pic>
      <p:sp>
        <p:nvSpPr>
          <p:cNvPr id="12" name="TextBox 12"/>
          <p:cNvSpPr txBox="1"/>
          <p:nvPr/>
        </p:nvSpPr>
        <p:spPr>
          <a:xfrm>
            <a:off x="8179451" y="8188137"/>
            <a:ext cx="2556130" cy="1901627"/>
          </a:xfrm>
          <a:prstGeom prst="rect">
            <a:avLst/>
          </a:prstGeom>
        </p:spPr>
        <p:txBody>
          <a:bodyPr lIns="0" tIns="0" rIns="0" bIns="0" rtlCol="0" anchor="t">
            <a:spAutoFit/>
          </a:bodyPr>
          <a:lstStyle/>
          <a:p>
            <a:pPr algn="ctr">
              <a:lnSpc>
                <a:spcPts val="3786"/>
              </a:lnSpc>
            </a:pPr>
            <a:r>
              <a:rPr lang="en-US" sz="3600">
                <a:solidFill>
                  <a:srgbClr val="1F497D"/>
                </a:solidFill>
                <a:latin typeface="Roboto Condensed"/>
              </a:rPr>
              <a:t>So sánh </a:t>
            </a:r>
          </a:p>
          <a:p>
            <a:pPr algn="ctr">
              <a:lnSpc>
                <a:spcPts val="3786"/>
              </a:lnSpc>
            </a:pPr>
            <a:r>
              <a:rPr lang="en-US" sz="3600">
                <a:solidFill>
                  <a:srgbClr val="1F497D"/>
                </a:solidFill>
                <a:latin typeface="Roboto Condensed"/>
              </a:rPr>
              <a:t>hoán dụ </a:t>
            </a:r>
          </a:p>
          <a:p>
            <a:pPr algn="ctr">
              <a:lnSpc>
                <a:spcPts val="3786"/>
              </a:lnSpc>
            </a:pPr>
            <a:r>
              <a:rPr lang="en-US" sz="3600">
                <a:solidFill>
                  <a:srgbClr val="1F497D"/>
                </a:solidFill>
                <a:latin typeface="Roboto Condensed"/>
              </a:rPr>
              <a:t>và </a:t>
            </a:r>
          </a:p>
          <a:p>
            <a:pPr algn="ctr">
              <a:lnSpc>
                <a:spcPts val="3786"/>
              </a:lnSpc>
            </a:pPr>
            <a:r>
              <a:rPr lang="en-US" sz="3600">
                <a:solidFill>
                  <a:srgbClr val="1F497D"/>
                </a:solidFill>
                <a:latin typeface="Roboto Condensed"/>
              </a:rPr>
              <a:t>ẩn dụ</a:t>
            </a:r>
          </a:p>
        </p:txBody>
      </p:sp>
      <p:sp>
        <p:nvSpPr>
          <p:cNvPr id="13" name="TextBox 13"/>
          <p:cNvSpPr txBox="1"/>
          <p:nvPr/>
        </p:nvSpPr>
        <p:spPr>
          <a:xfrm>
            <a:off x="8032300" y="1227861"/>
            <a:ext cx="2707581" cy="1449095"/>
          </a:xfrm>
          <a:prstGeom prst="rect">
            <a:avLst/>
          </a:prstGeom>
        </p:spPr>
        <p:txBody>
          <a:bodyPr lIns="0" tIns="0" rIns="0" bIns="0" rtlCol="0" anchor="t">
            <a:spAutoFit/>
          </a:bodyPr>
          <a:lstStyle/>
          <a:p>
            <a:pPr algn="ctr">
              <a:lnSpc>
                <a:spcPts val="3783"/>
              </a:lnSpc>
            </a:pPr>
            <a:r>
              <a:rPr lang="en-US" sz="3600">
                <a:solidFill>
                  <a:srgbClr val="1F497D"/>
                </a:solidFill>
                <a:latin typeface="Roboto Condensed"/>
              </a:rPr>
              <a:t>Khái niệm, </a:t>
            </a:r>
          </a:p>
          <a:p>
            <a:pPr algn="ctr">
              <a:lnSpc>
                <a:spcPts val="3786"/>
              </a:lnSpc>
            </a:pPr>
            <a:r>
              <a:rPr lang="en-US" sz="3600">
                <a:solidFill>
                  <a:srgbClr val="1F497D"/>
                </a:solidFill>
                <a:latin typeface="Roboto Condensed"/>
              </a:rPr>
              <a:t>cơ chế </a:t>
            </a:r>
          </a:p>
          <a:p>
            <a:pPr algn="ctr">
              <a:lnSpc>
                <a:spcPts val="3786"/>
              </a:lnSpc>
            </a:pPr>
            <a:r>
              <a:rPr lang="en-US" sz="3600">
                <a:solidFill>
                  <a:srgbClr val="1F497D"/>
                </a:solidFill>
                <a:latin typeface="Roboto Condensed"/>
              </a:rPr>
              <a:t>hoạt động</a:t>
            </a:r>
          </a:p>
        </p:txBody>
      </p:sp>
      <p:sp>
        <p:nvSpPr>
          <p:cNvPr id="14" name="TextBox 14"/>
          <p:cNvSpPr txBox="1"/>
          <p:nvPr/>
        </p:nvSpPr>
        <p:spPr>
          <a:xfrm>
            <a:off x="11744753" y="5121501"/>
            <a:ext cx="2556130" cy="927001"/>
          </a:xfrm>
          <a:prstGeom prst="rect">
            <a:avLst/>
          </a:prstGeom>
        </p:spPr>
        <p:txBody>
          <a:bodyPr lIns="0" tIns="0" rIns="0" bIns="0" rtlCol="0" anchor="t">
            <a:spAutoFit/>
          </a:bodyPr>
          <a:lstStyle/>
          <a:p>
            <a:pPr algn="ctr">
              <a:lnSpc>
                <a:spcPts val="3786"/>
              </a:lnSpc>
            </a:pPr>
            <a:r>
              <a:rPr lang="en-US" sz="3600">
                <a:solidFill>
                  <a:srgbClr val="1F497D"/>
                </a:solidFill>
                <a:latin typeface="Roboto Condensed"/>
              </a:rPr>
              <a:t>Tác dụng </a:t>
            </a:r>
          </a:p>
          <a:p>
            <a:pPr algn="ctr">
              <a:lnSpc>
                <a:spcPts val="3786"/>
              </a:lnSpc>
            </a:pPr>
            <a:r>
              <a:rPr lang="en-US" sz="3600">
                <a:solidFill>
                  <a:srgbClr val="1F497D"/>
                </a:solidFill>
                <a:latin typeface="Roboto Condensed"/>
              </a:rPr>
              <a:t>của hoán dụ</a:t>
            </a:r>
          </a:p>
        </p:txBody>
      </p:sp>
      <p:pic>
        <p:nvPicPr>
          <p:cNvPr id="15" name="Picture 15"/>
          <p:cNvPicPr>
            <a:picLocks noChangeAspect="1"/>
          </p:cNvPicPr>
          <p:nvPr/>
        </p:nvPicPr>
        <p:blipFill>
          <a:blip r:embed="rId9"/>
          <a:srcRect r="40"/>
          <a:stretch>
            <a:fillRect/>
          </a:stretch>
        </p:blipFill>
        <p:spPr>
          <a:xfrm>
            <a:off x="16320765" y="1470976"/>
            <a:ext cx="1463651" cy="1079443"/>
          </a:xfrm>
          <a:prstGeom prst="rect">
            <a:avLst/>
          </a:prstGeom>
        </p:spPr>
      </p:pic>
      <p:pic>
        <p:nvPicPr>
          <p:cNvPr id="16" name="Picture 16"/>
          <p:cNvPicPr>
            <a:picLocks noChangeAspect="1"/>
          </p:cNvPicPr>
          <p:nvPr/>
        </p:nvPicPr>
        <p:blipFill>
          <a:blip r:embed="rId9"/>
          <a:srcRect r="40"/>
          <a:stretch>
            <a:fillRect/>
          </a:stretch>
        </p:blipFill>
        <p:spPr>
          <a:xfrm>
            <a:off x="14887593" y="8902196"/>
            <a:ext cx="1463651" cy="1079443"/>
          </a:xfrm>
          <a:prstGeom prst="rect">
            <a:avLst/>
          </a:prstGeom>
        </p:spPr>
      </p:pic>
      <p:sp>
        <p:nvSpPr>
          <p:cNvPr id="17" name="TextBox 17"/>
          <p:cNvSpPr txBox="1"/>
          <p:nvPr/>
        </p:nvSpPr>
        <p:spPr>
          <a:xfrm>
            <a:off x="4916693" y="5094821"/>
            <a:ext cx="2006352" cy="1132185"/>
          </a:xfrm>
          <a:prstGeom prst="rect">
            <a:avLst/>
          </a:prstGeom>
        </p:spPr>
        <p:txBody>
          <a:bodyPr lIns="0" tIns="0" rIns="0" bIns="0" rtlCol="0" anchor="t">
            <a:spAutoFit/>
          </a:bodyPr>
          <a:lstStyle/>
          <a:p>
            <a:pPr algn="ctr">
              <a:lnSpc>
                <a:spcPts val="4620"/>
              </a:lnSpc>
            </a:pPr>
            <a:r>
              <a:rPr lang="en-US" sz="4400">
                <a:solidFill>
                  <a:srgbClr val="1F497D"/>
                </a:solidFill>
                <a:latin typeface="Roboto Condensed Bold"/>
              </a:rPr>
              <a:t>Hoán </a:t>
            </a:r>
          </a:p>
          <a:p>
            <a:pPr algn="ctr">
              <a:lnSpc>
                <a:spcPts val="4620"/>
              </a:lnSpc>
            </a:pPr>
            <a:r>
              <a:rPr lang="en-US" sz="4400">
                <a:solidFill>
                  <a:srgbClr val="1F497D"/>
                </a:solidFill>
                <a:latin typeface="Roboto Condensed Bold"/>
              </a:rPr>
              <a:t>dụ</a:t>
            </a:r>
          </a:p>
        </p:txBody>
      </p:sp>
      <p:pic>
        <p:nvPicPr>
          <p:cNvPr id="18" name="Picture 18"/>
          <p:cNvPicPr>
            <a:picLocks noChangeAspect="1"/>
          </p:cNvPicPr>
          <p:nvPr/>
        </p:nvPicPr>
        <p:blipFill>
          <a:blip r:embed="rId10"/>
          <a:srcRect b="128"/>
          <a:stretch>
            <a:fillRect/>
          </a:stretch>
        </p:blipFill>
        <p:spPr>
          <a:xfrm>
            <a:off x="16128788" y="-403035"/>
            <a:ext cx="2775940" cy="787357"/>
          </a:xfrm>
          <a:prstGeom prst="rect">
            <a:avLst/>
          </a:prstGeom>
        </p:spPr>
      </p:pic>
      <p:sp>
        <p:nvSpPr>
          <p:cNvPr id="19" name="TextBox 19"/>
          <p:cNvSpPr txBox="1"/>
          <p:nvPr/>
        </p:nvSpPr>
        <p:spPr>
          <a:xfrm>
            <a:off x="177717" y="1287952"/>
            <a:ext cx="2169009" cy="1962785"/>
          </a:xfrm>
          <a:prstGeom prst="rect">
            <a:avLst/>
          </a:prstGeom>
        </p:spPr>
        <p:txBody>
          <a:bodyPr lIns="0" tIns="0" rIns="0" bIns="0" rtlCol="0" anchor="t">
            <a:spAutoFit/>
          </a:bodyPr>
          <a:lstStyle/>
          <a:p>
            <a:pPr algn="ctr">
              <a:lnSpc>
                <a:spcPts val="7840"/>
              </a:lnSpc>
            </a:pPr>
            <a:r>
              <a:rPr lang="en-US" sz="5600">
                <a:solidFill>
                  <a:srgbClr val="FFFFFF"/>
                </a:solidFill>
                <a:latin typeface="#9Slide06 SVNAdeline"/>
              </a:rPr>
              <a:t>I. HOÁN DỤ</a:t>
            </a: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3D8C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260261" y="439219"/>
            <a:ext cx="9408561" cy="9408561"/>
          </a:xfrm>
          <a:prstGeom prst="rect">
            <a:avLst/>
          </a:prstGeom>
        </p:spPr>
      </p:pic>
      <p:pic>
        <p:nvPicPr>
          <p:cNvPr id="3" name="Picture 3"/>
          <p:cNvPicPr>
            <a:picLocks noChangeAspect="1"/>
          </p:cNvPicPr>
          <p:nvPr/>
        </p:nvPicPr>
        <p:blipFill>
          <a:blip r:embed="rId4"/>
          <a:srcRect t="19574" r="14045" b="8450"/>
          <a:stretch>
            <a:fillRect/>
          </a:stretch>
        </p:blipFill>
        <p:spPr>
          <a:xfrm rot="5400000">
            <a:off x="10216605" y="123990"/>
            <a:ext cx="5076928" cy="7714509"/>
          </a:xfrm>
          <a:prstGeom prst="rect">
            <a:avLst/>
          </a:prstGeom>
        </p:spPr>
      </p:pic>
      <p:pic>
        <p:nvPicPr>
          <p:cNvPr id="4" name="Picture 4"/>
          <p:cNvPicPr>
            <a:picLocks noChangeAspect="1"/>
          </p:cNvPicPr>
          <p:nvPr/>
        </p:nvPicPr>
        <p:blipFill>
          <a:blip r:embed="rId5"/>
          <a:srcRect r="80"/>
          <a:stretch>
            <a:fillRect/>
          </a:stretch>
        </p:blipFill>
        <p:spPr>
          <a:xfrm>
            <a:off x="81435" y="458524"/>
            <a:ext cx="1050310" cy="911144"/>
          </a:xfrm>
          <a:prstGeom prst="rect">
            <a:avLst/>
          </a:prstGeom>
        </p:spPr>
      </p:pic>
      <p:pic>
        <p:nvPicPr>
          <p:cNvPr id="5" name="Picture 5"/>
          <p:cNvPicPr>
            <a:picLocks noChangeAspect="1"/>
          </p:cNvPicPr>
          <p:nvPr/>
        </p:nvPicPr>
        <p:blipFill>
          <a:blip r:embed="rId6"/>
          <a:srcRect r="261"/>
          <a:stretch>
            <a:fillRect/>
          </a:stretch>
        </p:blipFill>
        <p:spPr>
          <a:xfrm>
            <a:off x="6812852" y="923990"/>
            <a:ext cx="2982716" cy="1084963"/>
          </a:xfrm>
          <a:prstGeom prst="rect">
            <a:avLst/>
          </a:prstGeom>
        </p:spPr>
      </p:pic>
      <p:pic>
        <p:nvPicPr>
          <p:cNvPr id="6" name="Picture 6"/>
          <p:cNvPicPr>
            <a:picLocks noChangeAspect="1"/>
          </p:cNvPicPr>
          <p:nvPr/>
        </p:nvPicPr>
        <p:blipFill>
          <a:blip r:embed="rId6"/>
          <a:srcRect r="261"/>
          <a:stretch>
            <a:fillRect/>
          </a:stretch>
        </p:blipFill>
        <p:spPr>
          <a:xfrm>
            <a:off x="15561232" y="518181"/>
            <a:ext cx="2982716" cy="1084963"/>
          </a:xfrm>
          <a:prstGeom prst="rect">
            <a:avLst/>
          </a:prstGeom>
        </p:spPr>
      </p:pic>
      <p:pic>
        <p:nvPicPr>
          <p:cNvPr id="7" name="Picture 7"/>
          <p:cNvPicPr>
            <a:picLocks noChangeAspect="1"/>
          </p:cNvPicPr>
          <p:nvPr/>
        </p:nvPicPr>
        <p:blipFill>
          <a:blip r:embed="rId6"/>
          <a:srcRect r="261"/>
          <a:stretch>
            <a:fillRect/>
          </a:stretch>
        </p:blipFill>
        <p:spPr>
          <a:xfrm>
            <a:off x="16850291" y="7225886"/>
            <a:ext cx="2982716" cy="1084963"/>
          </a:xfrm>
          <a:prstGeom prst="rect">
            <a:avLst/>
          </a:prstGeom>
        </p:spPr>
      </p:pic>
      <p:pic>
        <p:nvPicPr>
          <p:cNvPr id="8" name="Picture 8"/>
          <p:cNvPicPr>
            <a:picLocks noChangeAspect="1"/>
          </p:cNvPicPr>
          <p:nvPr/>
        </p:nvPicPr>
        <p:blipFill>
          <a:blip r:embed="rId7"/>
          <a:srcRect r="40"/>
          <a:stretch>
            <a:fillRect/>
          </a:stretch>
        </p:blipFill>
        <p:spPr>
          <a:xfrm>
            <a:off x="7373588" y="2181168"/>
            <a:ext cx="1463651" cy="1079443"/>
          </a:xfrm>
          <a:prstGeom prst="rect">
            <a:avLst/>
          </a:prstGeom>
        </p:spPr>
      </p:pic>
      <p:pic>
        <p:nvPicPr>
          <p:cNvPr id="9" name="Picture 9"/>
          <p:cNvPicPr>
            <a:picLocks noChangeAspect="1"/>
          </p:cNvPicPr>
          <p:nvPr/>
        </p:nvPicPr>
        <p:blipFill>
          <a:blip r:embed="rId7"/>
          <a:srcRect r="40"/>
          <a:stretch>
            <a:fillRect/>
          </a:stretch>
        </p:blipFill>
        <p:spPr>
          <a:xfrm>
            <a:off x="16320765" y="1470976"/>
            <a:ext cx="1463651" cy="1079443"/>
          </a:xfrm>
          <a:prstGeom prst="rect">
            <a:avLst/>
          </a:prstGeom>
        </p:spPr>
      </p:pic>
      <p:pic>
        <p:nvPicPr>
          <p:cNvPr id="10" name="Picture 10"/>
          <p:cNvPicPr>
            <a:picLocks noChangeAspect="1"/>
          </p:cNvPicPr>
          <p:nvPr/>
        </p:nvPicPr>
        <p:blipFill>
          <a:blip r:embed="rId7"/>
          <a:srcRect r="40"/>
          <a:stretch>
            <a:fillRect/>
          </a:stretch>
        </p:blipFill>
        <p:spPr>
          <a:xfrm>
            <a:off x="17080297" y="7736581"/>
            <a:ext cx="1463651" cy="1079443"/>
          </a:xfrm>
          <a:prstGeom prst="rect">
            <a:avLst/>
          </a:prstGeom>
        </p:spPr>
      </p:pic>
      <p:sp>
        <p:nvSpPr>
          <p:cNvPr id="11" name="TextBox 11"/>
          <p:cNvSpPr txBox="1"/>
          <p:nvPr/>
        </p:nvSpPr>
        <p:spPr>
          <a:xfrm>
            <a:off x="8945553" y="2851299"/>
            <a:ext cx="7565143" cy="2749401"/>
          </a:xfrm>
          <a:prstGeom prst="rect">
            <a:avLst/>
          </a:prstGeom>
        </p:spPr>
        <p:txBody>
          <a:bodyPr lIns="0" tIns="0" rIns="0" bIns="0" rtlCol="0" anchor="t">
            <a:spAutoFit/>
          </a:bodyPr>
          <a:lstStyle/>
          <a:p>
            <a:pPr algn="ctr">
              <a:lnSpc>
                <a:spcPts val="9600"/>
              </a:lnSpc>
            </a:pPr>
            <a:r>
              <a:rPr lang="en-US" sz="4000">
                <a:solidFill>
                  <a:srgbClr val="FFFFFF"/>
                </a:solidFill>
                <a:latin typeface="Roboto Condensed"/>
              </a:rPr>
              <a:t>Ví dụ: Bàn tay ta làm nên tất cả</a:t>
            </a:r>
          </a:p>
          <a:p>
            <a:pPr algn="ctr">
              <a:lnSpc>
                <a:spcPts val="9600"/>
              </a:lnSpc>
            </a:pPr>
            <a:r>
              <a:rPr lang="en-US" sz="4000">
                <a:solidFill>
                  <a:srgbClr val="FFFFFF"/>
                </a:solidFill>
                <a:latin typeface="Roboto Condensed"/>
              </a:rPr>
              <a:t>Có sức người sỏi đá cũng thành cơm</a:t>
            </a:r>
          </a:p>
        </p:txBody>
      </p:sp>
      <p:grpSp>
        <p:nvGrpSpPr>
          <p:cNvPr id="12" name="Group 12"/>
          <p:cNvGrpSpPr/>
          <p:nvPr/>
        </p:nvGrpSpPr>
        <p:grpSpPr>
          <a:xfrm>
            <a:off x="115884" y="3866775"/>
            <a:ext cx="8549172" cy="4711169"/>
            <a:chOff x="0" y="0"/>
            <a:chExt cx="11398896" cy="6281559"/>
          </a:xfrm>
        </p:grpSpPr>
        <p:sp>
          <p:nvSpPr>
            <p:cNvPr id="13" name="Freeform 13"/>
            <p:cNvSpPr/>
            <p:nvPr/>
          </p:nvSpPr>
          <p:spPr>
            <a:xfrm>
              <a:off x="16891" y="17018"/>
              <a:ext cx="11364976" cy="6247638"/>
            </a:xfrm>
            <a:custGeom>
              <a:avLst/>
              <a:gdLst/>
              <a:ahLst/>
              <a:cxnLst/>
              <a:rect l="l" t="t" r="r" b="b"/>
              <a:pathLst>
                <a:path w="11364976" h="6247638">
                  <a:moveTo>
                    <a:pt x="0" y="1041273"/>
                  </a:moveTo>
                  <a:cubicBezTo>
                    <a:pt x="0" y="466217"/>
                    <a:pt x="467360" y="0"/>
                    <a:pt x="1043813" y="0"/>
                  </a:cubicBezTo>
                  <a:lnTo>
                    <a:pt x="10321163" y="0"/>
                  </a:lnTo>
                  <a:cubicBezTo>
                    <a:pt x="10897616" y="0"/>
                    <a:pt x="11364976" y="466217"/>
                    <a:pt x="11364976" y="1041273"/>
                  </a:cubicBezTo>
                  <a:lnTo>
                    <a:pt x="11364976" y="5206365"/>
                  </a:lnTo>
                  <a:cubicBezTo>
                    <a:pt x="11364976" y="5781421"/>
                    <a:pt x="10897616" y="6247638"/>
                    <a:pt x="10321163" y="6247638"/>
                  </a:cubicBezTo>
                  <a:lnTo>
                    <a:pt x="1043940" y="6247638"/>
                  </a:lnTo>
                  <a:cubicBezTo>
                    <a:pt x="467487" y="6247638"/>
                    <a:pt x="127" y="5781421"/>
                    <a:pt x="127" y="5206365"/>
                  </a:cubicBezTo>
                  <a:close/>
                </a:path>
              </a:pathLst>
            </a:custGeom>
            <a:solidFill>
              <a:srgbClr val="FFFFFF"/>
            </a:solidFill>
          </p:spPr>
        </p:sp>
        <p:sp>
          <p:nvSpPr>
            <p:cNvPr id="14" name="Freeform 14"/>
            <p:cNvSpPr/>
            <p:nvPr/>
          </p:nvSpPr>
          <p:spPr>
            <a:xfrm>
              <a:off x="0" y="0"/>
              <a:ext cx="11399012" cy="6281674"/>
            </a:xfrm>
            <a:custGeom>
              <a:avLst/>
              <a:gdLst/>
              <a:ahLst/>
              <a:cxnLst/>
              <a:rect l="l" t="t" r="r" b="b"/>
              <a:pathLst>
                <a:path w="11399012" h="6281674">
                  <a:moveTo>
                    <a:pt x="0" y="1058291"/>
                  </a:moveTo>
                  <a:cubicBezTo>
                    <a:pt x="0" y="473710"/>
                    <a:pt x="474980" y="0"/>
                    <a:pt x="1060831" y="0"/>
                  </a:cubicBezTo>
                  <a:lnTo>
                    <a:pt x="10338181" y="0"/>
                  </a:lnTo>
                  <a:lnTo>
                    <a:pt x="10338181" y="16891"/>
                  </a:lnTo>
                  <a:lnTo>
                    <a:pt x="10338181" y="0"/>
                  </a:lnTo>
                  <a:cubicBezTo>
                    <a:pt x="10924032" y="0"/>
                    <a:pt x="11399012" y="473710"/>
                    <a:pt x="11399012" y="1058291"/>
                  </a:cubicBezTo>
                  <a:lnTo>
                    <a:pt x="11382121" y="1058291"/>
                  </a:lnTo>
                  <a:lnTo>
                    <a:pt x="11399012" y="1058291"/>
                  </a:lnTo>
                  <a:lnTo>
                    <a:pt x="11399012" y="5223383"/>
                  </a:lnTo>
                  <a:lnTo>
                    <a:pt x="11382121" y="5223383"/>
                  </a:lnTo>
                  <a:lnTo>
                    <a:pt x="11399012" y="5223383"/>
                  </a:lnTo>
                  <a:cubicBezTo>
                    <a:pt x="11399012" y="5807837"/>
                    <a:pt x="10924032" y="6281674"/>
                    <a:pt x="10338181" y="6281674"/>
                  </a:cubicBezTo>
                  <a:lnTo>
                    <a:pt x="10338181" y="6264783"/>
                  </a:lnTo>
                  <a:lnTo>
                    <a:pt x="10338181" y="6281674"/>
                  </a:lnTo>
                  <a:lnTo>
                    <a:pt x="1060831" y="6281674"/>
                  </a:lnTo>
                  <a:lnTo>
                    <a:pt x="1060831" y="6264783"/>
                  </a:lnTo>
                  <a:lnTo>
                    <a:pt x="1060831" y="6281674"/>
                  </a:lnTo>
                  <a:cubicBezTo>
                    <a:pt x="474980" y="6281547"/>
                    <a:pt x="0" y="5807837"/>
                    <a:pt x="0" y="5223383"/>
                  </a:cubicBezTo>
                  <a:lnTo>
                    <a:pt x="0" y="1058291"/>
                  </a:lnTo>
                  <a:lnTo>
                    <a:pt x="16891" y="1058291"/>
                  </a:lnTo>
                  <a:lnTo>
                    <a:pt x="0" y="1058291"/>
                  </a:lnTo>
                  <a:moveTo>
                    <a:pt x="33909" y="1058291"/>
                  </a:moveTo>
                  <a:lnTo>
                    <a:pt x="33909" y="5223383"/>
                  </a:lnTo>
                  <a:lnTo>
                    <a:pt x="16891" y="5223383"/>
                  </a:lnTo>
                  <a:lnTo>
                    <a:pt x="33909" y="5223383"/>
                  </a:lnTo>
                  <a:cubicBezTo>
                    <a:pt x="33909" y="5789041"/>
                    <a:pt x="493649" y="6247765"/>
                    <a:pt x="1060831" y="6247765"/>
                  </a:cubicBezTo>
                  <a:lnTo>
                    <a:pt x="10338181" y="6247765"/>
                  </a:lnTo>
                  <a:cubicBezTo>
                    <a:pt x="10905363" y="6247765"/>
                    <a:pt x="11365103" y="5789041"/>
                    <a:pt x="11365103" y="5223383"/>
                  </a:cubicBezTo>
                  <a:lnTo>
                    <a:pt x="11365103" y="1058291"/>
                  </a:lnTo>
                  <a:cubicBezTo>
                    <a:pt x="11365103" y="492633"/>
                    <a:pt x="10905363" y="33909"/>
                    <a:pt x="10338181" y="33909"/>
                  </a:cubicBezTo>
                  <a:lnTo>
                    <a:pt x="1060831" y="33909"/>
                  </a:lnTo>
                  <a:lnTo>
                    <a:pt x="1060831" y="16891"/>
                  </a:lnTo>
                  <a:lnTo>
                    <a:pt x="1060831" y="33909"/>
                  </a:lnTo>
                  <a:cubicBezTo>
                    <a:pt x="493649" y="33909"/>
                    <a:pt x="33909" y="492506"/>
                    <a:pt x="33909" y="1058291"/>
                  </a:cubicBezTo>
                  <a:close/>
                </a:path>
              </a:pathLst>
            </a:custGeom>
            <a:solidFill>
              <a:srgbClr val="F79646"/>
            </a:solidFill>
          </p:spPr>
        </p:sp>
      </p:grpSp>
      <p:pic>
        <p:nvPicPr>
          <p:cNvPr id="15" name="Picture 15"/>
          <p:cNvPicPr>
            <a:picLocks noChangeAspect="1"/>
          </p:cNvPicPr>
          <p:nvPr/>
        </p:nvPicPr>
        <p:blipFill>
          <a:blip r:embed="rId8"/>
          <a:srcRect b="128"/>
          <a:stretch>
            <a:fillRect/>
          </a:stretch>
        </p:blipFill>
        <p:spPr>
          <a:xfrm>
            <a:off x="2919569" y="3304230"/>
            <a:ext cx="3048899" cy="864778"/>
          </a:xfrm>
          <a:prstGeom prst="rect">
            <a:avLst/>
          </a:prstGeom>
        </p:spPr>
      </p:pic>
      <p:sp>
        <p:nvSpPr>
          <p:cNvPr id="16" name="TextBox 16"/>
          <p:cNvSpPr txBox="1"/>
          <p:nvPr/>
        </p:nvSpPr>
        <p:spPr>
          <a:xfrm>
            <a:off x="573785" y="1616460"/>
            <a:ext cx="7531629" cy="904875"/>
          </a:xfrm>
          <a:prstGeom prst="rect">
            <a:avLst/>
          </a:prstGeom>
        </p:spPr>
        <p:txBody>
          <a:bodyPr lIns="0" tIns="0" rIns="0" bIns="0" rtlCol="0" anchor="t">
            <a:spAutoFit/>
          </a:bodyPr>
          <a:lstStyle/>
          <a:p>
            <a:pPr algn="l">
              <a:lnSpc>
                <a:spcPts val="7080"/>
              </a:lnSpc>
            </a:pPr>
            <a:r>
              <a:rPr lang="en-US" sz="5900">
                <a:solidFill>
                  <a:srgbClr val="ED7D31"/>
                </a:solidFill>
                <a:latin typeface="Roboto Condensed Bold"/>
              </a:rPr>
              <a:t>1. Biện pháp hoán dụ</a:t>
            </a:r>
          </a:p>
        </p:txBody>
      </p:sp>
      <p:sp>
        <p:nvSpPr>
          <p:cNvPr id="17" name="TextBox 17"/>
          <p:cNvSpPr txBox="1"/>
          <p:nvPr/>
        </p:nvSpPr>
        <p:spPr>
          <a:xfrm>
            <a:off x="3778690" y="7814088"/>
            <a:ext cx="1821931" cy="585668"/>
          </a:xfrm>
          <a:prstGeom prst="rect">
            <a:avLst/>
          </a:prstGeom>
        </p:spPr>
        <p:txBody>
          <a:bodyPr lIns="0" tIns="0" rIns="0" bIns="0" rtlCol="0" anchor="t">
            <a:spAutoFit/>
          </a:bodyPr>
          <a:lstStyle/>
          <a:p>
            <a:pPr algn="l">
              <a:lnSpc>
                <a:spcPts val="4560"/>
              </a:lnSpc>
            </a:pPr>
            <a:r>
              <a:rPr lang="en-US" sz="3800">
                <a:solidFill>
                  <a:srgbClr val="1F497D"/>
                </a:solidFill>
                <a:latin typeface="Roboto Condensed"/>
              </a:rPr>
              <a:t>Gần gũi</a:t>
            </a:r>
          </a:p>
        </p:txBody>
      </p:sp>
      <p:pic>
        <p:nvPicPr>
          <p:cNvPr id="18" name="Picture 18"/>
          <p:cNvPicPr>
            <a:picLocks noChangeAspect="1"/>
          </p:cNvPicPr>
          <p:nvPr/>
        </p:nvPicPr>
        <p:blipFill>
          <a:blip r:embed="rId4"/>
          <a:srcRect t="19575" r="65279" b="8450"/>
          <a:stretch>
            <a:fillRect/>
          </a:stretch>
        </p:blipFill>
        <p:spPr>
          <a:xfrm rot="5400000">
            <a:off x="12027161" y="3936055"/>
            <a:ext cx="2429783" cy="9140139"/>
          </a:xfrm>
          <a:prstGeom prst="rect">
            <a:avLst/>
          </a:prstGeom>
        </p:spPr>
      </p:pic>
      <p:sp>
        <p:nvSpPr>
          <p:cNvPr id="19" name="TextBox 19"/>
          <p:cNvSpPr txBox="1"/>
          <p:nvPr/>
        </p:nvSpPr>
        <p:spPr>
          <a:xfrm>
            <a:off x="9221314" y="8038177"/>
            <a:ext cx="7785968" cy="1983085"/>
          </a:xfrm>
          <a:prstGeom prst="rect">
            <a:avLst/>
          </a:prstGeom>
        </p:spPr>
        <p:txBody>
          <a:bodyPr lIns="0" tIns="0" rIns="0" bIns="0" rtlCol="0" anchor="t">
            <a:spAutoFit/>
          </a:bodyPr>
          <a:lstStyle/>
          <a:p>
            <a:pPr algn="ctr">
              <a:lnSpc>
                <a:spcPts val="7200"/>
              </a:lnSpc>
            </a:pPr>
            <a:r>
              <a:rPr lang="en-US" sz="4000">
                <a:solidFill>
                  <a:srgbClr val="FFE9AD"/>
                </a:solidFill>
                <a:latin typeface="Roboto Condensed Bold"/>
              </a:rPr>
              <a:t>Bàn tay </a:t>
            </a:r>
            <a:r>
              <a:rPr lang="en-US" sz="4000">
                <a:solidFill>
                  <a:srgbClr val="FFFFFF"/>
                </a:solidFill>
                <a:latin typeface="Roboto Condensed"/>
              </a:rPr>
              <a:t>thay thế tên gọi cho </a:t>
            </a:r>
            <a:r>
              <a:rPr lang="en-US" sz="4000">
                <a:solidFill>
                  <a:srgbClr val="FFE9AD"/>
                </a:solidFill>
                <a:latin typeface="Roboto Condensed Bold"/>
              </a:rPr>
              <a:t>con người</a:t>
            </a:r>
          </a:p>
          <a:p>
            <a:pPr algn="ctr">
              <a:lnSpc>
                <a:spcPts val="7200"/>
              </a:lnSpc>
            </a:pPr>
            <a:r>
              <a:rPr lang="en-US" sz="4000">
                <a:solidFill>
                  <a:srgbClr val="FFE9AD"/>
                </a:solidFill>
                <a:latin typeface="Roboto Condensed Bold"/>
              </a:rPr>
              <a:t>Bàn tay </a:t>
            </a:r>
            <a:r>
              <a:rPr lang="en-US" sz="4000">
                <a:solidFill>
                  <a:srgbClr val="FFFFFF"/>
                </a:solidFill>
                <a:latin typeface="Roboto Condensed"/>
              </a:rPr>
              <a:t>là </a:t>
            </a:r>
            <a:r>
              <a:rPr lang="en-US" sz="4000">
                <a:solidFill>
                  <a:srgbClr val="FFFFFF"/>
                </a:solidFill>
                <a:latin typeface="Roboto Condensed Bold"/>
              </a:rPr>
              <a:t>HOÁN DỤ </a:t>
            </a:r>
            <a:r>
              <a:rPr lang="en-US" sz="4000">
                <a:solidFill>
                  <a:srgbClr val="FFFFFF"/>
                </a:solidFill>
                <a:latin typeface="Roboto Condensed"/>
              </a:rPr>
              <a:t>cho </a:t>
            </a:r>
            <a:r>
              <a:rPr lang="en-US" sz="4000">
                <a:solidFill>
                  <a:srgbClr val="FFE9AD"/>
                </a:solidFill>
                <a:latin typeface="Roboto Condensed Bold"/>
              </a:rPr>
              <a:t>con người</a:t>
            </a:r>
          </a:p>
        </p:txBody>
      </p:sp>
      <p:grpSp>
        <p:nvGrpSpPr>
          <p:cNvPr id="20" name="Group 20"/>
          <p:cNvGrpSpPr/>
          <p:nvPr/>
        </p:nvGrpSpPr>
        <p:grpSpPr>
          <a:xfrm>
            <a:off x="1593866" y="4292600"/>
            <a:ext cx="2030211" cy="1161911"/>
            <a:chOff x="0" y="0"/>
            <a:chExt cx="2706948" cy="1549215"/>
          </a:xfrm>
        </p:grpSpPr>
        <p:sp>
          <p:nvSpPr>
            <p:cNvPr id="21" name="Freeform 21"/>
            <p:cNvSpPr/>
            <p:nvPr/>
          </p:nvSpPr>
          <p:spPr>
            <a:xfrm>
              <a:off x="16891" y="16891"/>
              <a:ext cx="2673223" cy="1515491"/>
            </a:xfrm>
            <a:custGeom>
              <a:avLst/>
              <a:gdLst/>
              <a:ahLst/>
              <a:cxnLst/>
              <a:rect l="l" t="t" r="r" b="b"/>
              <a:pathLst>
                <a:path w="2673223" h="1515491">
                  <a:moveTo>
                    <a:pt x="0" y="252603"/>
                  </a:moveTo>
                  <a:cubicBezTo>
                    <a:pt x="0" y="113157"/>
                    <a:pt x="114173" y="0"/>
                    <a:pt x="255016" y="0"/>
                  </a:cubicBezTo>
                  <a:lnTo>
                    <a:pt x="2418207" y="0"/>
                  </a:lnTo>
                  <a:cubicBezTo>
                    <a:pt x="2559050" y="0"/>
                    <a:pt x="2673223" y="113030"/>
                    <a:pt x="2673223" y="252603"/>
                  </a:cubicBezTo>
                  <a:lnTo>
                    <a:pt x="2673223" y="1262888"/>
                  </a:lnTo>
                  <a:cubicBezTo>
                    <a:pt x="2673223" y="1402334"/>
                    <a:pt x="2559050" y="1515491"/>
                    <a:pt x="2418207" y="1515491"/>
                  </a:cubicBezTo>
                  <a:lnTo>
                    <a:pt x="255016" y="1515491"/>
                  </a:lnTo>
                  <a:cubicBezTo>
                    <a:pt x="114173" y="1515491"/>
                    <a:pt x="0" y="1402461"/>
                    <a:pt x="0" y="1262888"/>
                  </a:cubicBezTo>
                  <a:close/>
                </a:path>
              </a:pathLst>
            </a:custGeom>
            <a:solidFill>
              <a:srgbClr val="FFFFFF"/>
            </a:solidFill>
          </p:spPr>
        </p:sp>
        <p:sp>
          <p:nvSpPr>
            <p:cNvPr id="22" name="Freeform 22"/>
            <p:cNvSpPr/>
            <p:nvPr/>
          </p:nvSpPr>
          <p:spPr>
            <a:xfrm>
              <a:off x="0" y="0"/>
              <a:ext cx="2707005" cy="1549273"/>
            </a:xfrm>
            <a:custGeom>
              <a:avLst/>
              <a:gdLst/>
              <a:ahLst/>
              <a:cxnLst/>
              <a:rect l="l" t="t" r="r" b="b"/>
              <a:pathLst>
                <a:path w="2707005" h="1549273">
                  <a:moveTo>
                    <a:pt x="0" y="269494"/>
                  </a:moveTo>
                  <a:cubicBezTo>
                    <a:pt x="0" y="120523"/>
                    <a:pt x="121920" y="0"/>
                    <a:pt x="271907" y="0"/>
                  </a:cubicBezTo>
                  <a:lnTo>
                    <a:pt x="2435098" y="0"/>
                  </a:lnTo>
                  <a:lnTo>
                    <a:pt x="2435098" y="16891"/>
                  </a:lnTo>
                  <a:lnTo>
                    <a:pt x="2435098" y="0"/>
                  </a:lnTo>
                  <a:cubicBezTo>
                    <a:pt x="2585085" y="0"/>
                    <a:pt x="2707005" y="120523"/>
                    <a:pt x="2707005" y="269494"/>
                  </a:cubicBezTo>
                  <a:lnTo>
                    <a:pt x="2690114" y="269494"/>
                  </a:lnTo>
                  <a:lnTo>
                    <a:pt x="2707005" y="269494"/>
                  </a:lnTo>
                  <a:lnTo>
                    <a:pt x="2707005" y="1279779"/>
                  </a:lnTo>
                  <a:lnTo>
                    <a:pt x="2690114" y="1279779"/>
                  </a:lnTo>
                  <a:lnTo>
                    <a:pt x="2707005" y="1279779"/>
                  </a:lnTo>
                  <a:cubicBezTo>
                    <a:pt x="2707005" y="1428750"/>
                    <a:pt x="2585085" y="1549273"/>
                    <a:pt x="2435098" y="1549273"/>
                  </a:cubicBezTo>
                  <a:lnTo>
                    <a:pt x="2435098" y="1532382"/>
                  </a:lnTo>
                  <a:lnTo>
                    <a:pt x="2435098" y="1549273"/>
                  </a:lnTo>
                  <a:lnTo>
                    <a:pt x="271907" y="1549273"/>
                  </a:lnTo>
                  <a:lnTo>
                    <a:pt x="271907" y="1532382"/>
                  </a:lnTo>
                  <a:lnTo>
                    <a:pt x="271907" y="1549273"/>
                  </a:lnTo>
                  <a:cubicBezTo>
                    <a:pt x="121920" y="1549273"/>
                    <a:pt x="0" y="1428750"/>
                    <a:pt x="0" y="1279779"/>
                  </a:cubicBezTo>
                  <a:lnTo>
                    <a:pt x="0" y="269494"/>
                  </a:lnTo>
                  <a:lnTo>
                    <a:pt x="16891" y="269494"/>
                  </a:lnTo>
                  <a:lnTo>
                    <a:pt x="0" y="269494"/>
                  </a:lnTo>
                  <a:moveTo>
                    <a:pt x="33909" y="269494"/>
                  </a:moveTo>
                  <a:lnTo>
                    <a:pt x="33909" y="1279779"/>
                  </a:lnTo>
                  <a:lnTo>
                    <a:pt x="16891" y="1279779"/>
                  </a:lnTo>
                  <a:lnTo>
                    <a:pt x="33909" y="1279779"/>
                  </a:lnTo>
                  <a:cubicBezTo>
                    <a:pt x="33909" y="1409700"/>
                    <a:pt x="140335" y="1515364"/>
                    <a:pt x="271907" y="1515364"/>
                  </a:cubicBezTo>
                  <a:lnTo>
                    <a:pt x="2435098" y="1515364"/>
                  </a:lnTo>
                  <a:cubicBezTo>
                    <a:pt x="2566670" y="1515364"/>
                    <a:pt x="2673096" y="1409700"/>
                    <a:pt x="2673096" y="1279779"/>
                  </a:cubicBezTo>
                  <a:lnTo>
                    <a:pt x="2673096" y="269494"/>
                  </a:lnTo>
                  <a:cubicBezTo>
                    <a:pt x="2673096" y="139573"/>
                    <a:pt x="2566670" y="33909"/>
                    <a:pt x="2435098" y="33909"/>
                  </a:cubicBezTo>
                  <a:lnTo>
                    <a:pt x="271907" y="33909"/>
                  </a:lnTo>
                  <a:lnTo>
                    <a:pt x="271907" y="16891"/>
                  </a:lnTo>
                  <a:lnTo>
                    <a:pt x="271907" y="33909"/>
                  </a:lnTo>
                  <a:cubicBezTo>
                    <a:pt x="140335" y="33909"/>
                    <a:pt x="33909" y="139573"/>
                    <a:pt x="33909" y="269494"/>
                  </a:cubicBezTo>
                  <a:close/>
                </a:path>
              </a:pathLst>
            </a:custGeom>
            <a:solidFill>
              <a:srgbClr val="F79646"/>
            </a:solidFill>
          </p:spPr>
        </p:sp>
        <p:sp>
          <p:nvSpPr>
            <p:cNvPr id="23" name="TextBox 23"/>
            <p:cNvSpPr txBox="1"/>
            <p:nvPr/>
          </p:nvSpPr>
          <p:spPr>
            <a:xfrm>
              <a:off x="0" y="-19050"/>
              <a:ext cx="2706948" cy="1568265"/>
            </a:xfrm>
            <a:prstGeom prst="rect">
              <a:avLst/>
            </a:prstGeom>
          </p:spPr>
          <p:txBody>
            <a:bodyPr lIns="50800" tIns="50800" rIns="50800" bIns="50800" rtlCol="0" anchor="ctr"/>
            <a:lstStyle/>
            <a:p>
              <a:pPr algn="ctr">
                <a:lnSpc>
                  <a:spcPts val="3840"/>
                </a:lnSpc>
              </a:pPr>
              <a:r>
                <a:rPr lang="en-US" sz="3200">
                  <a:solidFill>
                    <a:srgbClr val="1F497D"/>
                  </a:solidFill>
                  <a:latin typeface="Roboto Condensed"/>
                </a:rPr>
                <a:t>Bàn tay</a:t>
              </a:r>
            </a:p>
          </p:txBody>
        </p:sp>
      </p:grpSp>
      <p:grpSp>
        <p:nvGrpSpPr>
          <p:cNvPr id="24" name="Group 24"/>
          <p:cNvGrpSpPr/>
          <p:nvPr/>
        </p:nvGrpSpPr>
        <p:grpSpPr>
          <a:xfrm>
            <a:off x="5255256" y="4365049"/>
            <a:ext cx="2030211" cy="1161911"/>
            <a:chOff x="0" y="0"/>
            <a:chExt cx="2706948" cy="1549215"/>
          </a:xfrm>
        </p:grpSpPr>
        <p:sp>
          <p:nvSpPr>
            <p:cNvPr id="25" name="Freeform 25"/>
            <p:cNvSpPr/>
            <p:nvPr/>
          </p:nvSpPr>
          <p:spPr>
            <a:xfrm>
              <a:off x="16891" y="16891"/>
              <a:ext cx="2673223" cy="1515491"/>
            </a:xfrm>
            <a:custGeom>
              <a:avLst/>
              <a:gdLst/>
              <a:ahLst/>
              <a:cxnLst/>
              <a:rect l="l" t="t" r="r" b="b"/>
              <a:pathLst>
                <a:path w="2673223" h="1515491">
                  <a:moveTo>
                    <a:pt x="0" y="252603"/>
                  </a:moveTo>
                  <a:cubicBezTo>
                    <a:pt x="0" y="113157"/>
                    <a:pt x="114173" y="0"/>
                    <a:pt x="255016" y="0"/>
                  </a:cubicBezTo>
                  <a:lnTo>
                    <a:pt x="2418207" y="0"/>
                  </a:lnTo>
                  <a:cubicBezTo>
                    <a:pt x="2559050" y="0"/>
                    <a:pt x="2673223" y="113030"/>
                    <a:pt x="2673223" y="252603"/>
                  </a:cubicBezTo>
                  <a:lnTo>
                    <a:pt x="2673223" y="1262888"/>
                  </a:lnTo>
                  <a:cubicBezTo>
                    <a:pt x="2673223" y="1402334"/>
                    <a:pt x="2559050" y="1515491"/>
                    <a:pt x="2418207" y="1515491"/>
                  </a:cubicBezTo>
                  <a:lnTo>
                    <a:pt x="255016" y="1515491"/>
                  </a:lnTo>
                  <a:cubicBezTo>
                    <a:pt x="114173" y="1515491"/>
                    <a:pt x="0" y="1402461"/>
                    <a:pt x="0" y="1262888"/>
                  </a:cubicBezTo>
                  <a:close/>
                </a:path>
              </a:pathLst>
            </a:custGeom>
            <a:solidFill>
              <a:srgbClr val="FFFFFF"/>
            </a:solidFill>
          </p:spPr>
        </p:sp>
        <p:sp>
          <p:nvSpPr>
            <p:cNvPr id="26" name="Freeform 26"/>
            <p:cNvSpPr/>
            <p:nvPr/>
          </p:nvSpPr>
          <p:spPr>
            <a:xfrm>
              <a:off x="0" y="0"/>
              <a:ext cx="2707005" cy="1549273"/>
            </a:xfrm>
            <a:custGeom>
              <a:avLst/>
              <a:gdLst/>
              <a:ahLst/>
              <a:cxnLst/>
              <a:rect l="l" t="t" r="r" b="b"/>
              <a:pathLst>
                <a:path w="2707005" h="1549273">
                  <a:moveTo>
                    <a:pt x="0" y="269494"/>
                  </a:moveTo>
                  <a:cubicBezTo>
                    <a:pt x="0" y="120523"/>
                    <a:pt x="121920" y="0"/>
                    <a:pt x="271907" y="0"/>
                  </a:cubicBezTo>
                  <a:lnTo>
                    <a:pt x="2435098" y="0"/>
                  </a:lnTo>
                  <a:lnTo>
                    <a:pt x="2435098" y="16891"/>
                  </a:lnTo>
                  <a:lnTo>
                    <a:pt x="2435098" y="0"/>
                  </a:lnTo>
                  <a:cubicBezTo>
                    <a:pt x="2585085" y="0"/>
                    <a:pt x="2707005" y="120523"/>
                    <a:pt x="2707005" y="269494"/>
                  </a:cubicBezTo>
                  <a:lnTo>
                    <a:pt x="2690114" y="269494"/>
                  </a:lnTo>
                  <a:lnTo>
                    <a:pt x="2707005" y="269494"/>
                  </a:lnTo>
                  <a:lnTo>
                    <a:pt x="2707005" y="1279779"/>
                  </a:lnTo>
                  <a:lnTo>
                    <a:pt x="2690114" y="1279779"/>
                  </a:lnTo>
                  <a:lnTo>
                    <a:pt x="2707005" y="1279779"/>
                  </a:lnTo>
                  <a:cubicBezTo>
                    <a:pt x="2707005" y="1428750"/>
                    <a:pt x="2585085" y="1549273"/>
                    <a:pt x="2435098" y="1549273"/>
                  </a:cubicBezTo>
                  <a:lnTo>
                    <a:pt x="2435098" y="1532382"/>
                  </a:lnTo>
                  <a:lnTo>
                    <a:pt x="2435098" y="1549273"/>
                  </a:lnTo>
                  <a:lnTo>
                    <a:pt x="271907" y="1549273"/>
                  </a:lnTo>
                  <a:lnTo>
                    <a:pt x="271907" y="1532382"/>
                  </a:lnTo>
                  <a:lnTo>
                    <a:pt x="271907" y="1549273"/>
                  </a:lnTo>
                  <a:cubicBezTo>
                    <a:pt x="121920" y="1549273"/>
                    <a:pt x="0" y="1428750"/>
                    <a:pt x="0" y="1279779"/>
                  </a:cubicBezTo>
                  <a:lnTo>
                    <a:pt x="0" y="269494"/>
                  </a:lnTo>
                  <a:lnTo>
                    <a:pt x="16891" y="269494"/>
                  </a:lnTo>
                  <a:lnTo>
                    <a:pt x="0" y="269494"/>
                  </a:lnTo>
                  <a:moveTo>
                    <a:pt x="33909" y="269494"/>
                  </a:moveTo>
                  <a:lnTo>
                    <a:pt x="33909" y="1279779"/>
                  </a:lnTo>
                  <a:lnTo>
                    <a:pt x="16891" y="1279779"/>
                  </a:lnTo>
                  <a:lnTo>
                    <a:pt x="33909" y="1279779"/>
                  </a:lnTo>
                  <a:cubicBezTo>
                    <a:pt x="33909" y="1409700"/>
                    <a:pt x="140335" y="1515364"/>
                    <a:pt x="271907" y="1515364"/>
                  </a:cubicBezTo>
                  <a:lnTo>
                    <a:pt x="2435098" y="1515364"/>
                  </a:lnTo>
                  <a:cubicBezTo>
                    <a:pt x="2566670" y="1515364"/>
                    <a:pt x="2673096" y="1409700"/>
                    <a:pt x="2673096" y="1279779"/>
                  </a:cubicBezTo>
                  <a:lnTo>
                    <a:pt x="2673096" y="269494"/>
                  </a:lnTo>
                  <a:cubicBezTo>
                    <a:pt x="2673096" y="139573"/>
                    <a:pt x="2566670" y="33909"/>
                    <a:pt x="2435098" y="33909"/>
                  </a:cubicBezTo>
                  <a:lnTo>
                    <a:pt x="271907" y="33909"/>
                  </a:lnTo>
                  <a:lnTo>
                    <a:pt x="271907" y="16891"/>
                  </a:lnTo>
                  <a:lnTo>
                    <a:pt x="271907" y="33909"/>
                  </a:lnTo>
                  <a:cubicBezTo>
                    <a:pt x="140335" y="33909"/>
                    <a:pt x="33909" y="139573"/>
                    <a:pt x="33909" y="269494"/>
                  </a:cubicBezTo>
                  <a:close/>
                </a:path>
              </a:pathLst>
            </a:custGeom>
            <a:solidFill>
              <a:srgbClr val="F79646"/>
            </a:solidFill>
          </p:spPr>
        </p:sp>
        <p:sp>
          <p:nvSpPr>
            <p:cNvPr id="27" name="TextBox 27"/>
            <p:cNvSpPr txBox="1"/>
            <p:nvPr/>
          </p:nvSpPr>
          <p:spPr>
            <a:xfrm>
              <a:off x="0" y="-19050"/>
              <a:ext cx="2706948" cy="1568265"/>
            </a:xfrm>
            <a:prstGeom prst="rect">
              <a:avLst/>
            </a:prstGeom>
          </p:spPr>
          <p:txBody>
            <a:bodyPr lIns="50800" tIns="50800" rIns="50800" bIns="50800" rtlCol="0" anchor="ctr"/>
            <a:lstStyle/>
            <a:p>
              <a:pPr algn="ctr">
                <a:lnSpc>
                  <a:spcPts val="3840"/>
                </a:lnSpc>
              </a:pPr>
              <a:r>
                <a:rPr lang="en-US" sz="3200">
                  <a:solidFill>
                    <a:srgbClr val="1F497D"/>
                  </a:solidFill>
                  <a:latin typeface="Roboto Condensed"/>
                </a:rPr>
                <a:t>Con người</a:t>
              </a:r>
            </a:p>
          </p:txBody>
        </p:sp>
      </p:grpSp>
      <p:grpSp>
        <p:nvGrpSpPr>
          <p:cNvPr id="28" name="Group 28"/>
          <p:cNvGrpSpPr/>
          <p:nvPr/>
        </p:nvGrpSpPr>
        <p:grpSpPr>
          <a:xfrm>
            <a:off x="1559864" y="6197600"/>
            <a:ext cx="2030211" cy="1161911"/>
            <a:chOff x="0" y="0"/>
            <a:chExt cx="2706948" cy="1549215"/>
          </a:xfrm>
        </p:grpSpPr>
        <p:sp>
          <p:nvSpPr>
            <p:cNvPr id="29" name="Freeform 29"/>
            <p:cNvSpPr/>
            <p:nvPr/>
          </p:nvSpPr>
          <p:spPr>
            <a:xfrm>
              <a:off x="16891" y="16891"/>
              <a:ext cx="2673223" cy="1515491"/>
            </a:xfrm>
            <a:custGeom>
              <a:avLst/>
              <a:gdLst/>
              <a:ahLst/>
              <a:cxnLst/>
              <a:rect l="l" t="t" r="r" b="b"/>
              <a:pathLst>
                <a:path w="2673223" h="1515491">
                  <a:moveTo>
                    <a:pt x="0" y="252603"/>
                  </a:moveTo>
                  <a:cubicBezTo>
                    <a:pt x="0" y="113157"/>
                    <a:pt x="114173" y="0"/>
                    <a:pt x="255016" y="0"/>
                  </a:cubicBezTo>
                  <a:lnTo>
                    <a:pt x="2418207" y="0"/>
                  </a:lnTo>
                  <a:cubicBezTo>
                    <a:pt x="2559050" y="0"/>
                    <a:pt x="2673223" y="113030"/>
                    <a:pt x="2673223" y="252603"/>
                  </a:cubicBezTo>
                  <a:lnTo>
                    <a:pt x="2673223" y="1262888"/>
                  </a:lnTo>
                  <a:cubicBezTo>
                    <a:pt x="2673223" y="1402334"/>
                    <a:pt x="2559050" y="1515491"/>
                    <a:pt x="2418207" y="1515491"/>
                  </a:cubicBezTo>
                  <a:lnTo>
                    <a:pt x="255016" y="1515491"/>
                  </a:lnTo>
                  <a:cubicBezTo>
                    <a:pt x="114173" y="1515491"/>
                    <a:pt x="0" y="1402461"/>
                    <a:pt x="0" y="1262888"/>
                  </a:cubicBezTo>
                  <a:close/>
                </a:path>
              </a:pathLst>
            </a:custGeom>
            <a:solidFill>
              <a:srgbClr val="FFFFFF"/>
            </a:solidFill>
          </p:spPr>
        </p:sp>
        <p:sp>
          <p:nvSpPr>
            <p:cNvPr id="30" name="Freeform 30"/>
            <p:cNvSpPr/>
            <p:nvPr/>
          </p:nvSpPr>
          <p:spPr>
            <a:xfrm>
              <a:off x="0" y="0"/>
              <a:ext cx="2707005" cy="1549273"/>
            </a:xfrm>
            <a:custGeom>
              <a:avLst/>
              <a:gdLst/>
              <a:ahLst/>
              <a:cxnLst/>
              <a:rect l="l" t="t" r="r" b="b"/>
              <a:pathLst>
                <a:path w="2707005" h="1549273">
                  <a:moveTo>
                    <a:pt x="0" y="269494"/>
                  </a:moveTo>
                  <a:cubicBezTo>
                    <a:pt x="0" y="120523"/>
                    <a:pt x="121920" y="0"/>
                    <a:pt x="271907" y="0"/>
                  </a:cubicBezTo>
                  <a:lnTo>
                    <a:pt x="2435098" y="0"/>
                  </a:lnTo>
                  <a:lnTo>
                    <a:pt x="2435098" y="16891"/>
                  </a:lnTo>
                  <a:lnTo>
                    <a:pt x="2435098" y="0"/>
                  </a:lnTo>
                  <a:cubicBezTo>
                    <a:pt x="2585085" y="0"/>
                    <a:pt x="2707005" y="120523"/>
                    <a:pt x="2707005" y="269494"/>
                  </a:cubicBezTo>
                  <a:lnTo>
                    <a:pt x="2690114" y="269494"/>
                  </a:lnTo>
                  <a:lnTo>
                    <a:pt x="2707005" y="269494"/>
                  </a:lnTo>
                  <a:lnTo>
                    <a:pt x="2707005" y="1279779"/>
                  </a:lnTo>
                  <a:lnTo>
                    <a:pt x="2690114" y="1279779"/>
                  </a:lnTo>
                  <a:lnTo>
                    <a:pt x="2707005" y="1279779"/>
                  </a:lnTo>
                  <a:cubicBezTo>
                    <a:pt x="2707005" y="1428750"/>
                    <a:pt x="2585085" y="1549273"/>
                    <a:pt x="2435098" y="1549273"/>
                  </a:cubicBezTo>
                  <a:lnTo>
                    <a:pt x="2435098" y="1532382"/>
                  </a:lnTo>
                  <a:lnTo>
                    <a:pt x="2435098" y="1549273"/>
                  </a:lnTo>
                  <a:lnTo>
                    <a:pt x="271907" y="1549273"/>
                  </a:lnTo>
                  <a:lnTo>
                    <a:pt x="271907" y="1532382"/>
                  </a:lnTo>
                  <a:lnTo>
                    <a:pt x="271907" y="1549273"/>
                  </a:lnTo>
                  <a:cubicBezTo>
                    <a:pt x="121920" y="1549273"/>
                    <a:pt x="0" y="1428750"/>
                    <a:pt x="0" y="1279779"/>
                  </a:cubicBezTo>
                  <a:lnTo>
                    <a:pt x="0" y="269494"/>
                  </a:lnTo>
                  <a:lnTo>
                    <a:pt x="16891" y="269494"/>
                  </a:lnTo>
                  <a:lnTo>
                    <a:pt x="0" y="269494"/>
                  </a:lnTo>
                  <a:moveTo>
                    <a:pt x="33909" y="269494"/>
                  </a:moveTo>
                  <a:lnTo>
                    <a:pt x="33909" y="1279779"/>
                  </a:lnTo>
                  <a:lnTo>
                    <a:pt x="16891" y="1279779"/>
                  </a:lnTo>
                  <a:lnTo>
                    <a:pt x="33909" y="1279779"/>
                  </a:lnTo>
                  <a:cubicBezTo>
                    <a:pt x="33909" y="1409700"/>
                    <a:pt x="140335" y="1515364"/>
                    <a:pt x="271907" y="1515364"/>
                  </a:cubicBezTo>
                  <a:lnTo>
                    <a:pt x="2435098" y="1515364"/>
                  </a:lnTo>
                  <a:cubicBezTo>
                    <a:pt x="2566670" y="1515364"/>
                    <a:pt x="2673096" y="1409700"/>
                    <a:pt x="2673096" y="1279779"/>
                  </a:cubicBezTo>
                  <a:lnTo>
                    <a:pt x="2673096" y="269494"/>
                  </a:lnTo>
                  <a:cubicBezTo>
                    <a:pt x="2673096" y="139573"/>
                    <a:pt x="2566670" y="33909"/>
                    <a:pt x="2435098" y="33909"/>
                  </a:cubicBezTo>
                  <a:lnTo>
                    <a:pt x="271907" y="33909"/>
                  </a:lnTo>
                  <a:lnTo>
                    <a:pt x="271907" y="16891"/>
                  </a:lnTo>
                  <a:lnTo>
                    <a:pt x="271907" y="33909"/>
                  </a:lnTo>
                  <a:cubicBezTo>
                    <a:pt x="140335" y="33909"/>
                    <a:pt x="33909" y="139573"/>
                    <a:pt x="33909" y="269494"/>
                  </a:cubicBezTo>
                  <a:close/>
                </a:path>
              </a:pathLst>
            </a:custGeom>
            <a:solidFill>
              <a:srgbClr val="F79646"/>
            </a:solidFill>
          </p:spPr>
        </p:sp>
        <p:sp>
          <p:nvSpPr>
            <p:cNvPr id="31" name="TextBox 31"/>
            <p:cNvSpPr txBox="1"/>
            <p:nvPr/>
          </p:nvSpPr>
          <p:spPr>
            <a:xfrm>
              <a:off x="0" y="-19050"/>
              <a:ext cx="2706948" cy="1568265"/>
            </a:xfrm>
            <a:prstGeom prst="rect">
              <a:avLst/>
            </a:prstGeom>
          </p:spPr>
          <p:txBody>
            <a:bodyPr lIns="50800" tIns="50800" rIns="50800" bIns="50800" rtlCol="0" anchor="ctr"/>
            <a:lstStyle/>
            <a:p>
              <a:pPr algn="ctr">
                <a:lnSpc>
                  <a:spcPts val="3840"/>
                </a:lnSpc>
              </a:pPr>
              <a:r>
                <a:rPr lang="en-US" sz="3200">
                  <a:solidFill>
                    <a:srgbClr val="1F497D"/>
                  </a:solidFill>
                  <a:latin typeface="Roboto Condensed"/>
                </a:rPr>
                <a:t>Bộ phận</a:t>
              </a:r>
            </a:p>
          </p:txBody>
        </p:sp>
      </p:grpSp>
      <p:grpSp>
        <p:nvGrpSpPr>
          <p:cNvPr id="32" name="Group 32"/>
          <p:cNvGrpSpPr/>
          <p:nvPr/>
        </p:nvGrpSpPr>
        <p:grpSpPr>
          <a:xfrm>
            <a:off x="5358990" y="6197600"/>
            <a:ext cx="2030211" cy="1161911"/>
            <a:chOff x="0" y="0"/>
            <a:chExt cx="2706948" cy="1549215"/>
          </a:xfrm>
        </p:grpSpPr>
        <p:sp>
          <p:nvSpPr>
            <p:cNvPr id="33" name="Freeform 33"/>
            <p:cNvSpPr/>
            <p:nvPr/>
          </p:nvSpPr>
          <p:spPr>
            <a:xfrm>
              <a:off x="16891" y="16891"/>
              <a:ext cx="2673223" cy="1515491"/>
            </a:xfrm>
            <a:custGeom>
              <a:avLst/>
              <a:gdLst/>
              <a:ahLst/>
              <a:cxnLst/>
              <a:rect l="l" t="t" r="r" b="b"/>
              <a:pathLst>
                <a:path w="2673223" h="1515491">
                  <a:moveTo>
                    <a:pt x="0" y="252603"/>
                  </a:moveTo>
                  <a:cubicBezTo>
                    <a:pt x="0" y="113157"/>
                    <a:pt x="114173" y="0"/>
                    <a:pt x="255016" y="0"/>
                  </a:cubicBezTo>
                  <a:lnTo>
                    <a:pt x="2418207" y="0"/>
                  </a:lnTo>
                  <a:cubicBezTo>
                    <a:pt x="2559050" y="0"/>
                    <a:pt x="2673223" y="113030"/>
                    <a:pt x="2673223" y="252603"/>
                  </a:cubicBezTo>
                  <a:lnTo>
                    <a:pt x="2673223" y="1262888"/>
                  </a:lnTo>
                  <a:cubicBezTo>
                    <a:pt x="2673223" y="1402334"/>
                    <a:pt x="2559050" y="1515491"/>
                    <a:pt x="2418207" y="1515491"/>
                  </a:cubicBezTo>
                  <a:lnTo>
                    <a:pt x="255016" y="1515491"/>
                  </a:lnTo>
                  <a:cubicBezTo>
                    <a:pt x="114173" y="1515491"/>
                    <a:pt x="0" y="1402461"/>
                    <a:pt x="0" y="1262888"/>
                  </a:cubicBezTo>
                  <a:close/>
                </a:path>
              </a:pathLst>
            </a:custGeom>
            <a:solidFill>
              <a:srgbClr val="FFFFFF"/>
            </a:solidFill>
          </p:spPr>
        </p:sp>
        <p:sp>
          <p:nvSpPr>
            <p:cNvPr id="34" name="Freeform 34"/>
            <p:cNvSpPr/>
            <p:nvPr/>
          </p:nvSpPr>
          <p:spPr>
            <a:xfrm>
              <a:off x="0" y="0"/>
              <a:ext cx="2707005" cy="1549273"/>
            </a:xfrm>
            <a:custGeom>
              <a:avLst/>
              <a:gdLst/>
              <a:ahLst/>
              <a:cxnLst/>
              <a:rect l="l" t="t" r="r" b="b"/>
              <a:pathLst>
                <a:path w="2707005" h="1549273">
                  <a:moveTo>
                    <a:pt x="0" y="269494"/>
                  </a:moveTo>
                  <a:cubicBezTo>
                    <a:pt x="0" y="120523"/>
                    <a:pt x="121920" y="0"/>
                    <a:pt x="271907" y="0"/>
                  </a:cubicBezTo>
                  <a:lnTo>
                    <a:pt x="2435098" y="0"/>
                  </a:lnTo>
                  <a:lnTo>
                    <a:pt x="2435098" y="16891"/>
                  </a:lnTo>
                  <a:lnTo>
                    <a:pt x="2435098" y="0"/>
                  </a:lnTo>
                  <a:cubicBezTo>
                    <a:pt x="2585085" y="0"/>
                    <a:pt x="2707005" y="120523"/>
                    <a:pt x="2707005" y="269494"/>
                  </a:cubicBezTo>
                  <a:lnTo>
                    <a:pt x="2690114" y="269494"/>
                  </a:lnTo>
                  <a:lnTo>
                    <a:pt x="2707005" y="269494"/>
                  </a:lnTo>
                  <a:lnTo>
                    <a:pt x="2707005" y="1279779"/>
                  </a:lnTo>
                  <a:lnTo>
                    <a:pt x="2690114" y="1279779"/>
                  </a:lnTo>
                  <a:lnTo>
                    <a:pt x="2707005" y="1279779"/>
                  </a:lnTo>
                  <a:cubicBezTo>
                    <a:pt x="2707005" y="1428750"/>
                    <a:pt x="2585085" y="1549273"/>
                    <a:pt x="2435098" y="1549273"/>
                  </a:cubicBezTo>
                  <a:lnTo>
                    <a:pt x="2435098" y="1532382"/>
                  </a:lnTo>
                  <a:lnTo>
                    <a:pt x="2435098" y="1549273"/>
                  </a:lnTo>
                  <a:lnTo>
                    <a:pt x="271907" y="1549273"/>
                  </a:lnTo>
                  <a:lnTo>
                    <a:pt x="271907" y="1532382"/>
                  </a:lnTo>
                  <a:lnTo>
                    <a:pt x="271907" y="1549273"/>
                  </a:lnTo>
                  <a:cubicBezTo>
                    <a:pt x="121920" y="1549273"/>
                    <a:pt x="0" y="1428750"/>
                    <a:pt x="0" y="1279779"/>
                  </a:cubicBezTo>
                  <a:lnTo>
                    <a:pt x="0" y="269494"/>
                  </a:lnTo>
                  <a:lnTo>
                    <a:pt x="16891" y="269494"/>
                  </a:lnTo>
                  <a:lnTo>
                    <a:pt x="0" y="269494"/>
                  </a:lnTo>
                  <a:moveTo>
                    <a:pt x="33909" y="269494"/>
                  </a:moveTo>
                  <a:lnTo>
                    <a:pt x="33909" y="1279779"/>
                  </a:lnTo>
                  <a:lnTo>
                    <a:pt x="16891" y="1279779"/>
                  </a:lnTo>
                  <a:lnTo>
                    <a:pt x="33909" y="1279779"/>
                  </a:lnTo>
                  <a:cubicBezTo>
                    <a:pt x="33909" y="1409700"/>
                    <a:pt x="140335" y="1515364"/>
                    <a:pt x="271907" y="1515364"/>
                  </a:cubicBezTo>
                  <a:lnTo>
                    <a:pt x="2435098" y="1515364"/>
                  </a:lnTo>
                  <a:cubicBezTo>
                    <a:pt x="2566670" y="1515364"/>
                    <a:pt x="2673096" y="1409700"/>
                    <a:pt x="2673096" y="1279779"/>
                  </a:cubicBezTo>
                  <a:lnTo>
                    <a:pt x="2673096" y="269494"/>
                  </a:lnTo>
                  <a:cubicBezTo>
                    <a:pt x="2673096" y="139573"/>
                    <a:pt x="2566670" y="33909"/>
                    <a:pt x="2435098" y="33909"/>
                  </a:cubicBezTo>
                  <a:lnTo>
                    <a:pt x="271907" y="33909"/>
                  </a:lnTo>
                  <a:lnTo>
                    <a:pt x="271907" y="16891"/>
                  </a:lnTo>
                  <a:lnTo>
                    <a:pt x="271907" y="33909"/>
                  </a:lnTo>
                  <a:cubicBezTo>
                    <a:pt x="140335" y="33909"/>
                    <a:pt x="33909" y="139573"/>
                    <a:pt x="33909" y="269494"/>
                  </a:cubicBezTo>
                  <a:close/>
                </a:path>
              </a:pathLst>
            </a:custGeom>
            <a:solidFill>
              <a:srgbClr val="F79646"/>
            </a:solidFill>
          </p:spPr>
        </p:sp>
        <p:sp>
          <p:nvSpPr>
            <p:cNvPr id="35" name="TextBox 35"/>
            <p:cNvSpPr txBox="1"/>
            <p:nvPr/>
          </p:nvSpPr>
          <p:spPr>
            <a:xfrm>
              <a:off x="0" y="-19050"/>
              <a:ext cx="2706948" cy="1568265"/>
            </a:xfrm>
            <a:prstGeom prst="rect">
              <a:avLst/>
            </a:prstGeom>
          </p:spPr>
          <p:txBody>
            <a:bodyPr lIns="50800" tIns="50800" rIns="50800" bIns="50800" rtlCol="0" anchor="ctr"/>
            <a:lstStyle/>
            <a:p>
              <a:pPr algn="ctr">
                <a:lnSpc>
                  <a:spcPts val="3840"/>
                </a:lnSpc>
              </a:pPr>
              <a:r>
                <a:rPr lang="en-US" sz="3200">
                  <a:solidFill>
                    <a:srgbClr val="1F497D"/>
                  </a:solidFill>
                  <a:latin typeface="Roboto Condensed"/>
                </a:rPr>
                <a:t>Toàn thể, chỉnh thể</a:t>
              </a:r>
            </a:p>
          </p:txBody>
        </p:sp>
      </p:grpSp>
      <p:sp>
        <p:nvSpPr>
          <p:cNvPr id="36" name="AutoShape 36"/>
          <p:cNvSpPr/>
          <p:nvPr/>
        </p:nvSpPr>
        <p:spPr>
          <a:xfrm rot="-3453">
            <a:off x="3725913" y="4918198"/>
            <a:ext cx="1529344" cy="0"/>
          </a:xfrm>
          <a:prstGeom prst="line">
            <a:avLst/>
          </a:prstGeom>
          <a:ln w="57150" cap="rnd">
            <a:solidFill>
              <a:srgbClr val="4F81BD"/>
            </a:solidFill>
            <a:prstDash val="solid"/>
            <a:headEnd type="triangle" w="lg" len="med"/>
            <a:tailEnd type="triangle" w="lg" len="med"/>
          </a:ln>
        </p:spPr>
      </p:sp>
      <p:sp>
        <p:nvSpPr>
          <p:cNvPr id="37" name="AutoShape 37"/>
          <p:cNvSpPr/>
          <p:nvPr/>
        </p:nvSpPr>
        <p:spPr>
          <a:xfrm rot="5042035">
            <a:off x="2180271" y="5813425"/>
            <a:ext cx="715073" cy="0"/>
          </a:xfrm>
          <a:prstGeom prst="line">
            <a:avLst/>
          </a:prstGeom>
          <a:ln w="57150" cap="rnd">
            <a:solidFill>
              <a:srgbClr val="4F81BD"/>
            </a:solidFill>
            <a:prstDash val="solid"/>
            <a:headEnd type="none" w="sm" len="sm"/>
            <a:tailEnd type="triangle" w="lg" len="med"/>
          </a:ln>
        </p:spPr>
      </p:sp>
      <p:sp>
        <p:nvSpPr>
          <p:cNvPr id="38" name="AutoShape 38"/>
          <p:cNvSpPr/>
          <p:nvPr/>
        </p:nvSpPr>
        <p:spPr>
          <a:xfrm rot="4994811">
            <a:off x="6076798" y="5855779"/>
            <a:ext cx="648004" cy="0"/>
          </a:xfrm>
          <a:prstGeom prst="line">
            <a:avLst/>
          </a:prstGeom>
          <a:ln w="57150" cap="rnd">
            <a:solidFill>
              <a:srgbClr val="4F81BD"/>
            </a:solidFill>
            <a:prstDash val="solid"/>
            <a:headEnd type="none" w="sm" len="sm"/>
            <a:tailEnd type="triangle" w="lg" len="med"/>
          </a:ln>
        </p:spPr>
      </p:sp>
      <p:grpSp>
        <p:nvGrpSpPr>
          <p:cNvPr id="39" name="Group 39"/>
          <p:cNvGrpSpPr/>
          <p:nvPr/>
        </p:nvGrpSpPr>
        <p:grpSpPr>
          <a:xfrm rot="-5400000">
            <a:off x="4265372" y="6149517"/>
            <a:ext cx="404263" cy="2875991"/>
            <a:chOff x="0" y="0"/>
            <a:chExt cx="539017" cy="3834655"/>
          </a:xfrm>
        </p:grpSpPr>
        <p:sp>
          <p:nvSpPr>
            <p:cNvPr id="40" name="Freeform 40"/>
            <p:cNvSpPr/>
            <p:nvPr/>
          </p:nvSpPr>
          <p:spPr>
            <a:xfrm>
              <a:off x="0" y="0"/>
              <a:ext cx="538988" cy="3834638"/>
            </a:xfrm>
            <a:custGeom>
              <a:avLst/>
              <a:gdLst/>
              <a:ahLst/>
              <a:cxnLst/>
              <a:rect l="l" t="t" r="r" b="b"/>
              <a:pathLst>
                <a:path w="538988" h="3834638">
                  <a:moveTo>
                    <a:pt x="488188" y="3834638"/>
                  </a:moveTo>
                  <a:cubicBezTo>
                    <a:pt x="392557" y="3834638"/>
                    <a:pt x="295529" y="3822954"/>
                    <a:pt x="253111" y="3796665"/>
                  </a:cubicBezTo>
                  <a:cubicBezTo>
                    <a:pt x="243459" y="3790696"/>
                    <a:pt x="218694" y="3772916"/>
                    <a:pt x="218694" y="3740150"/>
                  </a:cubicBezTo>
                  <a:lnTo>
                    <a:pt x="218694" y="1961007"/>
                  </a:lnTo>
                  <a:lnTo>
                    <a:pt x="269494" y="1961007"/>
                  </a:lnTo>
                  <a:lnTo>
                    <a:pt x="218694" y="1961007"/>
                  </a:lnTo>
                  <a:cubicBezTo>
                    <a:pt x="218694" y="1984502"/>
                    <a:pt x="236093" y="1993138"/>
                    <a:pt x="232156" y="1990725"/>
                  </a:cubicBezTo>
                  <a:cubicBezTo>
                    <a:pt x="217932" y="1981835"/>
                    <a:pt x="149987" y="1968119"/>
                    <a:pt x="50673" y="1968119"/>
                  </a:cubicBezTo>
                  <a:lnTo>
                    <a:pt x="50673" y="1917319"/>
                  </a:lnTo>
                  <a:lnTo>
                    <a:pt x="50673" y="1866519"/>
                  </a:lnTo>
                  <a:cubicBezTo>
                    <a:pt x="149987" y="1866519"/>
                    <a:pt x="217932" y="1852676"/>
                    <a:pt x="232156" y="1843913"/>
                  </a:cubicBezTo>
                  <a:cubicBezTo>
                    <a:pt x="236093" y="1841500"/>
                    <a:pt x="218694" y="1850136"/>
                    <a:pt x="218694" y="1873631"/>
                  </a:cubicBezTo>
                  <a:lnTo>
                    <a:pt x="269494" y="1873631"/>
                  </a:lnTo>
                  <a:lnTo>
                    <a:pt x="218694" y="1873631"/>
                  </a:lnTo>
                  <a:lnTo>
                    <a:pt x="218694" y="94488"/>
                  </a:lnTo>
                  <a:lnTo>
                    <a:pt x="269494" y="94488"/>
                  </a:lnTo>
                  <a:lnTo>
                    <a:pt x="218694" y="94488"/>
                  </a:lnTo>
                  <a:lnTo>
                    <a:pt x="269494" y="94488"/>
                  </a:lnTo>
                  <a:lnTo>
                    <a:pt x="218694" y="94488"/>
                  </a:lnTo>
                  <a:cubicBezTo>
                    <a:pt x="218694" y="61595"/>
                    <a:pt x="243459" y="43942"/>
                    <a:pt x="253111" y="37973"/>
                  </a:cubicBezTo>
                  <a:cubicBezTo>
                    <a:pt x="295529" y="11684"/>
                    <a:pt x="392684" y="0"/>
                    <a:pt x="488188" y="0"/>
                  </a:cubicBezTo>
                  <a:cubicBezTo>
                    <a:pt x="516255" y="0"/>
                    <a:pt x="538988" y="22733"/>
                    <a:pt x="538988" y="50800"/>
                  </a:cubicBezTo>
                  <a:lnTo>
                    <a:pt x="538988" y="3783838"/>
                  </a:lnTo>
                  <a:cubicBezTo>
                    <a:pt x="538988" y="3811905"/>
                    <a:pt x="516255" y="3834638"/>
                    <a:pt x="488188" y="3834638"/>
                  </a:cubicBezTo>
                  <a:moveTo>
                    <a:pt x="488188" y="3733038"/>
                  </a:moveTo>
                  <a:lnTo>
                    <a:pt x="488188" y="3783838"/>
                  </a:lnTo>
                  <a:lnTo>
                    <a:pt x="437388" y="3783838"/>
                  </a:lnTo>
                  <a:lnTo>
                    <a:pt x="437388" y="50800"/>
                  </a:lnTo>
                  <a:lnTo>
                    <a:pt x="488188" y="50800"/>
                  </a:lnTo>
                  <a:lnTo>
                    <a:pt x="488188" y="101600"/>
                  </a:lnTo>
                  <a:cubicBezTo>
                    <a:pt x="389001" y="101600"/>
                    <a:pt x="321056" y="115443"/>
                    <a:pt x="306832" y="124206"/>
                  </a:cubicBezTo>
                  <a:cubicBezTo>
                    <a:pt x="302895" y="126619"/>
                    <a:pt x="320294" y="117983"/>
                    <a:pt x="320294" y="94488"/>
                  </a:cubicBezTo>
                  <a:lnTo>
                    <a:pt x="320294" y="1873631"/>
                  </a:lnTo>
                  <a:cubicBezTo>
                    <a:pt x="320294" y="1906524"/>
                    <a:pt x="295529" y="1924177"/>
                    <a:pt x="285877" y="1930146"/>
                  </a:cubicBezTo>
                  <a:cubicBezTo>
                    <a:pt x="243459" y="1956435"/>
                    <a:pt x="146304" y="1968119"/>
                    <a:pt x="50800" y="1968119"/>
                  </a:cubicBezTo>
                  <a:cubicBezTo>
                    <a:pt x="22733" y="1968119"/>
                    <a:pt x="0" y="1945386"/>
                    <a:pt x="0" y="1917319"/>
                  </a:cubicBezTo>
                  <a:cubicBezTo>
                    <a:pt x="0" y="1889252"/>
                    <a:pt x="22733" y="1866519"/>
                    <a:pt x="50800" y="1866519"/>
                  </a:cubicBezTo>
                  <a:cubicBezTo>
                    <a:pt x="146431" y="1866519"/>
                    <a:pt x="243459" y="1878203"/>
                    <a:pt x="285877" y="1904492"/>
                  </a:cubicBezTo>
                  <a:cubicBezTo>
                    <a:pt x="295529" y="1910461"/>
                    <a:pt x="320294" y="1928241"/>
                    <a:pt x="320294" y="1961007"/>
                  </a:cubicBezTo>
                  <a:lnTo>
                    <a:pt x="320294" y="3740150"/>
                  </a:lnTo>
                  <a:lnTo>
                    <a:pt x="269494" y="3740150"/>
                  </a:lnTo>
                  <a:lnTo>
                    <a:pt x="320294" y="3740150"/>
                  </a:lnTo>
                  <a:cubicBezTo>
                    <a:pt x="320294" y="3716655"/>
                    <a:pt x="302895" y="3708019"/>
                    <a:pt x="306832" y="3710432"/>
                  </a:cubicBezTo>
                  <a:cubicBezTo>
                    <a:pt x="321056" y="3719322"/>
                    <a:pt x="389001" y="3733038"/>
                    <a:pt x="488315" y="3733038"/>
                  </a:cubicBezTo>
                  <a:close/>
                </a:path>
              </a:pathLst>
            </a:custGeom>
            <a:solidFill>
              <a:srgbClr val="4A7EBB"/>
            </a:solidFill>
          </p:spPr>
        </p:sp>
      </p:gr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fade">
                                      <p:cBhvr>
                                        <p:cTn id="14" dur="1000"/>
                                        <p:tgtEl>
                                          <p:spTgt spid="37"/>
                                        </p:tgtEl>
                                      </p:cBhvr>
                                    </p:animEffect>
                                    <p:anim calcmode="lin" valueType="num">
                                      <p:cBhvr>
                                        <p:cTn id="15" dur="1000" fill="hold"/>
                                        <p:tgtEl>
                                          <p:spTgt spid="37"/>
                                        </p:tgtEl>
                                        <p:attrNameLst>
                                          <p:attrName>ppt_x</p:attrName>
                                        </p:attrNameLst>
                                      </p:cBhvr>
                                      <p:tavLst>
                                        <p:tav tm="0">
                                          <p:val>
                                            <p:strVal val="#ppt_x"/>
                                          </p:val>
                                        </p:tav>
                                        <p:tav tm="100000">
                                          <p:val>
                                            <p:strVal val="#ppt_x"/>
                                          </p:val>
                                        </p:tav>
                                      </p:tavLst>
                                    </p:anim>
                                    <p:anim calcmode="lin" valueType="num">
                                      <p:cBhvr>
                                        <p:cTn id="16" dur="1000" fill="hold"/>
                                        <p:tgtEl>
                                          <p:spTgt spid="3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1000"/>
                                        <p:tgtEl>
                                          <p:spTgt spid="28"/>
                                        </p:tgtEl>
                                      </p:cBhvr>
                                    </p:animEffect>
                                    <p:anim calcmode="lin" valueType="num">
                                      <p:cBhvr>
                                        <p:cTn id="20" dur="1000" fill="hold"/>
                                        <p:tgtEl>
                                          <p:spTgt spid="28"/>
                                        </p:tgtEl>
                                        <p:attrNameLst>
                                          <p:attrName>ppt_x</p:attrName>
                                        </p:attrNameLst>
                                      </p:cBhvr>
                                      <p:tavLst>
                                        <p:tav tm="0">
                                          <p:val>
                                            <p:strVal val="#ppt_x"/>
                                          </p:val>
                                        </p:tav>
                                        <p:tav tm="100000">
                                          <p:val>
                                            <p:strVal val="#ppt_x"/>
                                          </p:val>
                                        </p:tav>
                                      </p:tavLst>
                                    </p:anim>
                                    <p:anim calcmode="lin" valueType="num">
                                      <p:cBhvr>
                                        <p:cTn id="2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1000" fill="hold"/>
                                        <p:tgtEl>
                                          <p:spTgt spid="38"/>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1000"/>
                                        <p:tgtEl>
                                          <p:spTgt spid="19"/>
                                        </p:tgtEl>
                                      </p:cBhvr>
                                    </p:animEffect>
                                    <p:anim calcmode="lin" valueType="num">
                                      <p:cBhvr>
                                        <p:cTn id="51" dur="1000" fill="hold"/>
                                        <p:tgtEl>
                                          <p:spTgt spid="19"/>
                                        </p:tgtEl>
                                        <p:attrNameLst>
                                          <p:attrName>ppt_x</p:attrName>
                                        </p:attrNameLst>
                                      </p:cBhvr>
                                      <p:tavLst>
                                        <p:tav tm="0">
                                          <p:val>
                                            <p:strVal val="#ppt_x"/>
                                          </p:val>
                                        </p:tav>
                                        <p:tav tm="100000">
                                          <p:val>
                                            <p:strVal val="#ppt_x"/>
                                          </p:val>
                                        </p:tav>
                                      </p:tavLst>
                                    </p:anim>
                                    <p:anim calcmode="lin" valueType="num">
                                      <p:cBhvr>
                                        <p:cTn id="52" dur="1000" fill="hold"/>
                                        <p:tgtEl>
                                          <p:spTgt spid="19"/>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1000"/>
                                        <p:tgtEl>
                                          <p:spTgt spid="18"/>
                                        </p:tgtEl>
                                      </p:cBhvr>
                                    </p:animEffect>
                                    <p:anim calcmode="lin" valueType="num">
                                      <p:cBhvr>
                                        <p:cTn id="56" dur="1000" fill="hold"/>
                                        <p:tgtEl>
                                          <p:spTgt spid="18"/>
                                        </p:tgtEl>
                                        <p:attrNameLst>
                                          <p:attrName>ppt_x</p:attrName>
                                        </p:attrNameLst>
                                      </p:cBhvr>
                                      <p:tavLst>
                                        <p:tav tm="0">
                                          <p:val>
                                            <p:strVal val="#ppt_x"/>
                                          </p:val>
                                        </p:tav>
                                        <p:tav tm="100000">
                                          <p:val>
                                            <p:strVal val="#ppt_x"/>
                                          </p:val>
                                        </p:tav>
                                      </p:tavLst>
                                    </p:anim>
                                    <p:anim calcmode="lin" valueType="num">
                                      <p:cBhvr>
                                        <p:cTn id="5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3D8C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645561" y="0"/>
            <a:ext cx="9408561" cy="9408561"/>
          </a:xfrm>
          <a:prstGeom prst="rect">
            <a:avLst/>
          </a:prstGeom>
        </p:spPr>
      </p:pic>
      <p:pic>
        <p:nvPicPr>
          <p:cNvPr id="3" name="Picture 3"/>
          <p:cNvPicPr>
            <a:picLocks noChangeAspect="1"/>
          </p:cNvPicPr>
          <p:nvPr/>
        </p:nvPicPr>
        <p:blipFill>
          <a:blip r:embed="rId4"/>
          <a:srcRect r="80"/>
          <a:stretch>
            <a:fillRect/>
          </a:stretch>
        </p:blipFill>
        <p:spPr>
          <a:xfrm>
            <a:off x="3647159" y="980894"/>
            <a:ext cx="1050310" cy="911144"/>
          </a:xfrm>
          <a:prstGeom prst="rect">
            <a:avLst/>
          </a:prstGeom>
        </p:spPr>
      </p:pic>
      <p:pic>
        <p:nvPicPr>
          <p:cNvPr id="4" name="Picture 4"/>
          <p:cNvPicPr>
            <a:picLocks noChangeAspect="1"/>
          </p:cNvPicPr>
          <p:nvPr/>
        </p:nvPicPr>
        <p:blipFill>
          <a:blip r:embed="rId5"/>
          <a:srcRect r="261"/>
          <a:stretch>
            <a:fillRect/>
          </a:stretch>
        </p:blipFill>
        <p:spPr>
          <a:xfrm>
            <a:off x="6560047" y="761817"/>
            <a:ext cx="2982716" cy="1084963"/>
          </a:xfrm>
          <a:prstGeom prst="rect">
            <a:avLst/>
          </a:prstGeom>
        </p:spPr>
      </p:pic>
      <p:pic>
        <p:nvPicPr>
          <p:cNvPr id="5" name="Picture 5"/>
          <p:cNvPicPr>
            <a:picLocks noChangeAspect="1"/>
          </p:cNvPicPr>
          <p:nvPr/>
        </p:nvPicPr>
        <p:blipFill>
          <a:blip r:embed="rId5"/>
          <a:srcRect r="261"/>
          <a:stretch>
            <a:fillRect/>
          </a:stretch>
        </p:blipFill>
        <p:spPr>
          <a:xfrm>
            <a:off x="15561232" y="518181"/>
            <a:ext cx="2982716" cy="1084963"/>
          </a:xfrm>
          <a:prstGeom prst="rect">
            <a:avLst/>
          </a:prstGeom>
        </p:spPr>
      </p:pic>
      <p:pic>
        <p:nvPicPr>
          <p:cNvPr id="6" name="Picture 6"/>
          <p:cNvPicPr>
            <a:picLocks noChangeAspect="1"/>
          </p:cNvPicPr>
          <p:nvPr/>
        </p:nvPicPr>
        <p:blipFill>
          <a:blip r:embed="rId5"/>
          <a:srcRect r="261"/>
          <a:stretch>
            <a:fillRect/>
          </a:stretch>
        </p:blipFill>
        <p:spPr>
          <a:xfrm>
            <a:off x="16293058" y="9452550"/>
            <a:ext cx="2982716" cy="1084963"/>
          </a:xfrm>
          <a:prstGeom prst="rect">
            <a:avLst/>
          </a:prstGeom>
        </p:spPr>
      </p:pic>
      <p:pic>
        <p:nvPicPr>
          <p:cNvPr id="7" name="Picture 7"/>
          <p:cNvPicPr>
            <a:picLocks noChangeAspect="1"/>
          </p:cNvPicPr>
          <p:nvPr/>
        </p:nvPicPr>
        <p:blipFill>
          <a:blip r:embed="rId6"/>
          <a:srcRect r="40"/>
          <a:stretch>
            <a:fillRect/>
          </a:stretch>
        </p:blipFill>
        <p:spPr>
          <a:xfrm>
            <a:off x="7319580" y="1846780"/>
            <a:ext cx="1463651" cy="1079443"/>
          </a:xfrm>
          <a:prstGeom prst="rect">
            <a:avLst/>
          </a:prstGeom>
        </p:spPr>
      </p:pic>
      <p:pic>
        <p:nvPicPr>
          <p:cNvPr id="8" name="Picture 8"/>
          <p:cNvPicPr>
            <a:picLocks noChangeAspect="1"/>
          </p:cNvPicPr>
          <p:nvPr/>
        </p:nvPicPr>
        <p:blipFill>
          <a:blip r:embed="rId6"/>
          <a:srcRect r="40"/>
          <a:stretch>
            <a:fillRect/>
          </a:stretch>
        </p:blipFill>
        <p:spPr>
          <a:xfrm>
            <a:off x="16320765" y="1470976"/>
            <a:ext cx="1463651" cy="1079443"/>
          </a:xfrm>
          <a:prstGeom prst="rect">
            <a:avLst/>
          </a:prstGeom>
        </p:spPr>
      </p:pic>
      <p:grpSp>
        <p:nvGrpSpPr>
          <p:cNvPr id="9" name="Group 9"/>
          <p:cNvGrpSpPr/>
          <p:nvPr/>
        </p:nvGrpSpPr>
        <p:grpSpPr>
          <a:xfrm>
            <a:off x="265122" y="1427682"/>
            <a:ext cx="8623261" cy="4843204"/>
            <a:chOff x="0" y="0"/>
            <a:chExt cx="11497681" cy="6457605"/>
          </a:xfrm>
        </p:grpSpPr>
        <p:sp>
          <p:nvSpPr>
            <p:cNvPr id="10" name="Freeform 10"/>
            <p:cNvSpPr/>
            <p:nvPr/>
          </p:nvSpPr>
          <p:spPr>
            <a:xfrm>
              <a:off x="0" y="0"/>
              <a:ext cx="11497691" cy="6457696"/>
            </a:xfrm>
            <a:custGeom>
              <a:avLst/>
              <a:gdLst/>
              <a:ahLst/>
              <a:cxnLst/>
              <a:rect l="l" t="t" r="r" b="b"/>
              <a:pathLst>
                <a:path w="11497691" h="6457696">
                  <a:moveTo>
                    <a:pt x="0" y="1076325"/>
                  </a:moveTo>
                  <a:cubicBezTo>
                    <a:pt x="0" y="481838"/>
                    <a:pt x="481838" y="0"/>
                    <a:pt x="1076325" y="0"/>
                  </a:cubicBezTo>
                  <a:lnTo>
                    <a:pt x="10421366" y="0"/>
                  </a:lnTo>
                  <a:cubicBezTo>
                    <a:pt x="11015726" y="0"/>
                    <a:pt x="11497691" y="481838"/>
                    <a:pt x="11497691" y="1076325"/>
                  </a:cubicBezTo>
                  <a:lnTo>
                    <a:pt x="11497691" y="5381371"/>
                  </a:lnTo>
                  <a:cubicBezTo>
                    <a:pt x="11497691" y="5975731"/>
                    <a:pt x="11015853" y="6457696"/>
                    <a:pt x="10421366" y="6457696"/>
                  </a:cubicBezTo>
                  <a:lnTo>
                    <a:pt x="1076325" y="6457696"/>
                  </a:lnTo>
                  <a:cubicBezTo>
                    <a:pt x="481838" y="6457569"/>
                    <a:pt x="0" y="5975731"/>
                    <a:pt x="0" y="5381371"/>
                  </a:cubicBezTo>
                  <a:close/>
                </a:path>
              </a:pathLst>
            </a:custGeom>
            <a:solidFill>
              <a:srgbClr val="FFFFFF"/>
            </a:solidFill>
          </p:spPr>
        </p:sp>
        <p:sp>
          <p:nvSpPr>
            <p:cNvPr id="11" name="TextBox 11"/>
            <p:cNvSpPr txBox="1"/>
            <p:nvPr/>
          </p:nvSpPr>
          <p:spPr>
            <a:xfrm>
              <a:off x="0" y="-219075"/>
              <a:ext cx="11497681" cy="6676680"/>
            </a:xfrm>
            <a:prstGeom prst="rect">
              <a:avLst/>
            </a:prstGeom>
          </p:spPr>
          <p:txBody>
            <a:bodyPr lIns="50800" tIns="50800" rIns="50800" bIns="50800" rtlCol="0" anchor="ctr"/>
            <a:lstStyle/>
            <a:p>
              <a:pPr algn="ctr">
                <a:lnSpc>
                  <a:spcPts val="6840"/>
                </a:lnSpc>
              </a:pPr>
              <a:r>
                <a:rPr lang="en-US" sz="3800">
                  <a:solidFill>
                    <a:srgbClr val="E46C0A"/>
                  </a:solidFill>
                  <a:latin typeface="Roboto Condensed Bold"/>
                </a:rPr>
                <a:t>Ví dụ</a:t>
              </a:r>
            </a:p>
            <a:p>
              <a:pPr algn="ctr">
                <a:lnSpc>
                  <a:spcPts val="6840"/>
                </a:lnSpc>
              </a:pPr>
              <a:r>
                <a:rPr lang="en-US" sz="3800">
                  <a:solidFill>
                    <a:srgbClr val="1F497D"/>
                  </a:solidFill>
                  <a:latin typeface="Roboto Condensed Italics"/>
                </a:rPr>
                <a:t>Bàn tay ta làm nên tất cả</a:t>
              </a:r>
            </a:p>
            <a:p>
              <a:pPr algn="ctr">
                <a:lnSpc>
                  <a:spcPts val="6840"/>
                </a:lnSpc>
              </a:pPr>
              <a:r>
                <a:rPr lang="en-US" sz="3800">
                  <a:solidFill>
                    <a:srgbClr val="1F497D"/>
                  </a:solidFill>
                  <a:latin typeface="Roboto Condensed Italics"/>
                </a:rPr>
                <a:t>Có sức người sỏi đá cũng thành cơm.</a:t>
              </a:r>
            </a:p>
            <a:p>
              <a:pPr algn="ctr">
                <a:lnSpc>
                  <a:spcPts val="6840"/>
                </a:lnSpc>
              </a:pPr>
              <a:r>
                <a:rPr lang="en-US" sz="3800">
                  <a:solidFill>
                    <a:srgbClr val="E46C0A"/>
                  </a:solidFill>
                  <a:latin typeface="Roboto Condensed"/>
                </a:rPr>
                <a:t>Bàn tay </a:t>
              </a:r>
              <a:r>
                <a:rPr lang="en-US" sz="3800">
                  <a:solidFill>
                    <a:srgbClr val="1F497D"/>
                  </a:solidFill>
                  <a:latin typeface="Roboto Condensed"/>
                </a:rPr>
                <a:t>là </a:t>
              </a:r>
              <a:r>
                <a:rPr lang="en-US" sz="3800">
                  <a:solidFill>
                    <a:srgbClr val="1F497D"/>
                  </a:solidFill>
                  <a:latin typeface="Roboto Condensed Bold"/>
                </a:rPr>
                <a:t>HOÁN DỤ </a:t>
              </a:r>
              <a:r>
                <a:rPr lang="en-US" sz="3800">
                  <a:solidFill>
                    <a:srgbClr val="1F497D"/>
                  </a:solidFill>
                  <a:latin typeface="Roboto Condensed"/>
                </a:rPr>
                <a:t>cho </a:t>
              </a:r>
              <a:r>
                <a:rPr lang="en-US" sz="3800">
                  <a:solidFill>
                    <a:srgbClr val="E46C0A"/>
                  </a:solidFill>
                  <a:latin typeface="Roboto Condensed"/>
                </a:rPr>
                <a:t>con người</a:t>
              </a:r>
            </a:p>
          </p:txBody>
        </p:sp>
      </p:grpSp>
      <p:grpSp>
        <p:nvGrpSpPr>
          <p:cNvPr id="12" name="Group 12"/>
          <p:cNvGrpSpPr/>
          <p:nvPr/>
        </p:nvGrpSpPr>
        <p:grpSpPr>
          <a:xfrm>
            <a:off x="9425179" y="2392893"/>
            <a:ext cx="8617752" cy="4678064"/>
            <a:chOff x="0" y="0"/>
            <a:chExt cx="11490336" cy="6237419"/>
          </a:xfrm>
        </p:grpSpPr>
        <p:sp>
          <p:nvSpPr>
            <p:cNvPr id="13" name="Freeform 13"/>
            <p:cNvSpPr/>
            <p:nvPr/>
          </p:nvSpPr>
          <p:spPr>
            <a:xfrm>
              <a:off x="0" y="0"/>
              <a:ext cx="11490325" cy="6237478"/>
            </a:xfrm>
            <a:custGeom>
              <a:avLst/>
              <a:gdLst/>
              <a:ahLst/>
              <a:cxnLst/>
              <a:rect l="l" t="t" r="r" b="b"/>
              <a:pathLst>
                <a:path w="11490325" h="6237478">
                  <a:moveTo>
                    <a:pt x="0" y="1039622"/>
                  </a:moveTo>
                  <a:cubicBezTo>
                    <a:pt x="0" y="465455"/>
                    <a:pt x="465455" y="0"/>
                    <a:pt x="1039622" y="0"/>
                  </a:cubicBezTo>
                  <a:lnTo>
                    <a:pt x="10450703" y="0"/>
                  </a:lnTo>
                  <a:cubicBezTo>
                    <a:pt x="11024870" y="0"/>
                    <a:pt x="11490325" y="465455"/>
                    <a:pt x="11490325" y="1039622"/>
                  </a:cubicBezTo>
                  <a:lnTo>
                    <a:pt x="11490325" y="5197856"/>
                  </a:lnTo>
                  <a:cubicBezTo>
                    <a:pt x="11490325" y="5772023"/>
                    <a:pt x="11024870" y="6237478"/>
                    <a:pt x="10450703" y="6237478"/>
                  </a:cubicBezTo>
                  <a:lnTo>
                    <a:pt x="1039622" y="6237478"/>
                  </a:lnTo>
                  <a:cubicBezTo>
                    <a:pt x="465455" y="6237478"/>
                    <a:pt x="0" y="5772023"/>
                    <a:pt x="0" y="5197856"/>
                  </a:cubicBezTo>
                  <a:close/>
                </a:path>
              </a:pathLst>
            </a:custGeom>
            <a:solidFill>
              <a:srgbClr val="FFFFFF"/>
            </a:solidFill>
          </p:spPr>
        </p:sp>
        <p:sp>
          <p:nvSpPr>
            <p:cNvPr id="14" name="TextBox 14"/>
            <p:cNvSpPr txBox="1"/>
            <p:nvPr/>
          </p:nvSpPr>
          <p:spPr>
            <a:xfrm>
              <a:off x="0" y="-219075"/>
              <a:ext cx="11490336" cy="6456494"/>
            </a:xfrm>
            <a:prstGeom prst="rect">
              <a:avLst/>
            </a:prstGeom>
          </p:spPr>
          <p:txBody>
            <a:bodyPr lIns="50800" tIns="50800" rIns="50800" bIns="50800" rtlCol="0" anchor="ctr"/>
            <a:lstStyle/>
            <a:p>
              <a:pPr algn="ctr">
                <a:lnSpc>
                  <a:spcPts val="6840"/>
                </a:lnSpc>
              </a:pPr>
              <a:r>
                <a:rPr lang="en-US" sz="3800">
                  <a:solidFill>
                    <a:srgbClr val="E46C0A"/>
                  </a:solidFill>
                  <a:latin typeface="Roboto Condensed Bold"/>
                </a:rPr>
                <a:t>Khái niệm Hoán dụ</a:t>
              </a:r>
            </a:p>
            <a:p>
              <a:pPr algn="ctr">
                <a:lnSpc>
                  <a:spcPts val="6840"/>
                </a:lnSpc>
              </a:pPr>
              <a:r>
                <a:rPr lang="en-US" sz="3800">
                  <a:solidFill>
                    <a:srgbClr val="1F497D"/>
                  </a:solidFill>
                  <a:latin typeface="Roboto Condensed"/>
                </a:rPr>
                <a:t>Hoán dụ là gọi tên sự vật, hiện tượng này bằng tên sự vật, hiện tượng khác </a:t>
              </a:r>
            </a:p>
            <a:p>
              <a:pPr algn="ctr">
                <a:lnSpc>
                  <a:spcPts val="6840"/>
                </a:lnSpc>
              </a:pPr>
              <a:r>
                <a:rPr lang="en-US" sz="3800">
                  <a:solidFill>
                    <a:srgbClr val="1F497D"/>
                  </a:solidFill>
                  <a:latin typeface="Roboto Condensed"/>
                </a:rPr>
                <a:t>có nét gần gũi vơi nó</a:t>
              </a:r>
            </a:p>
          </p:txBody>
        </p:sp>
      </p:grpSp>
      <p:grpSp>
        <p:nvGrpSpPr>
          <p:cNvPr id="15" name="Group 15"/>
          <p:cNvGrpSpPr/>
          <p:nvPr/>
        </p:nvGrpSpPr>
        <p:grpSpPr>
          <a:xfrm>
            <a:off x="838772" y="7499854"/>
            <a:ext cx="8878877" cy="1975495"/>
            <a:chOff x="0" y="0"/>
            <a:chExt cx="11838503" cy="2633993"/>
          </a:xfrm>
        </p:grpSpPr>
        <p:sp>
          <p:nvSpPr>
            <p:cNvPr id="16" name="Freeform 16"/>
            <p:cNvSpPr/>
            <p:nvPr/>
          </p:nvSpPr>
          <p:spPr>
            <a:xfrm>
              <a:off x="0" y="0"/>
              <a:ext cx="11838559" cy="2633980"/>
            </a:xfrm>
            <a:custGeom>
              <a:avLst/>
              <a:gdLst/>
              <a:ahLst/>
              <a:cxnLst/>
              <a:rect l="l" t="t" r="r" b="b"/>
              <a:pathLst>
                <a:path w="11838559" h="2633980">
                  <a:moveTo>
                    <a:pt x="0" y="439039"/>
                  </a:moveTo>
                  <a:cubicBezTo>
                    <a:pt x="0" y="196596"/>
                    <a:pt x="196596" y="0"/>
                    <a:pt x="439039" y="0"/>
                  </a:cubicBezTo>
                  <a:lnTo>
                    <a:pt x="11399520" y="0"/>
                  </a:lnTo>
                  <a:cubicBezTo>
                    <a:pt x="11641963" y="0"/>
                    <a:pt x="11838559" y="196596"/>
                    <a:pt x="11838559" y="439039"/>
                  </a:cubicBezTo>
                  <a:lnTo>
                    <a:pt x="11838559" y="2194941"/>
                  </a:lnTo>
                  <a:cubicBezTo>
                    <a:pt x="11838559" y="2437384"/>
                    <a:pt x="11641963" y="2633980"/>
                    <a:pt x="11399520" y="2633980"/>
                  </a:cubicBezTo>
                  <a:lnTo>
                    <a:pt x="439039" y="2633980"/>
                  </a:lnTo>
                  <a:cubicBezTo>
                    <a:pt x="196596" y="2633980"/>
                    <a:pt x="0" y="2437384"/>
                    <a:pt x="0" y="2194941"/>
                  </a:cubicBezTo>
                  <a:close/>
                </a:path>
              </a:pathLst>
            </a:custGeom>
            <a:solidFill>
              <a:srgbClr val="FFFFFF"/>
            </a:solidFill>
          </p:spPr>
        </p:sp>
        <p:sp>
          <p:nvSpPr>
            <p:cNvPr id="17" name="TextBox 17"/>
            <p:cNvSpPr txBox="1"/>
            <p:nvPr/>
          </p:nvSpPr>
          <p:spPr>
            <a:xfrm>
              <a:off x="0" y="-219075"/>
              <a:ext cx="11838503" cy="2853068"/>
            </a:xfrm>
            <a:prstGeom prst="rect">
              <a:avLst/>
            </a:prstGeom>
          </p:spPr>
          <p:txBody>
            <a:bodyPr lIns="50800" tIns="50800" rIns="50800" bIns="50800" rtlCol="0" anchor="ctr"/>
            <a:lstStyle/>
            <a:p>
              <a:pPr algn="ctr">
                <a:lnSpc>
                  <a:spcPts val="6840"/>
                </a:lnSpc>
              </a:pPr>
              <a:r>
                <a:rPr lang="en-US" sz="3800">
                  <a:solidFill>
                    <a:srgbClr val="1F497D"/>
                  </a:solidFill>
                  <a:latin typeface="Roboto Condensed"/>
                </a:rPr>
                <a:t>B </a:t>
              </a:r>
              <a:r>
                <a:rPr lang="en-US" sz="3800">
                  <a:solidFill>
                    <a:srgbClr val="1F497D"/>
                  </a:solidFill>
                  <a:latin typeface="Roboto Condensed Bold"/>
                </a:rPr>
                <a:t>thay thế tên gọi </a:t>
              </a:r>
              <a:r>
                <a:rPr lang="en-US" sz="3800">
                  <a:solidFill>
                    <a:srgbClr val="1F497D"/>
                  </a:solidFill>
                  <a:latin typeface="Roboto Condensed"/>
                </a:rPr>
                <a:t>cho A</a:t>
              </a:r>
            </a:p>
            <a:p>
              <a:pPr algn="ctr">
                <a:lnSpc>
                  <a:spcPts val="6840"/>
                </a:lnSpc>
              </a:pPr>
              <a:r>
                <a:rPr lang="en-US" sz="3800">
                  <a:solidFill>
                    <a:srgbClr val="1F497D"/>
                  </a:solidFill>
                  <a:latin typeface="Roboto Condensed"/>
                </a:rPr>
                <a:t>(B có nét </a:t>
              </a:r>
              <a:r>
                <a:rPr lang="en-US" sz="3800">
                  <a:solidFill>
                    <a:srgbClr val="1F497D"/>
                  </a:solidFill>
                  <a:latin typeface="Roboto Condensed Bold"/>
                </a:rPr>
                <a:t>gần gũi </a:t>
              </a:r>
              <a:r>
                <a:rPr lang="en-US" sz="3800">
                  <a:solidFill>
                    <a:srgbClr val="1F497D"/>
                  </a:solidFill>
                  <a:latin typeface="Roboto Condensed"/>
                </a:rPr>
                <a:t>với A)</a:t>
              </a:r>
            </a:p>
          </p:txBody>
        </p:sp>
      </p:grpSp>
      <p:grpSp>
        <p:nvGrpSpPr>
          <p:cNvPr id="18" name="Group 18"/>
          <p:cNvGrpSpPr/>
          <p:nvPr/>
        </p:nvGrpSpPr>
        <p:grpSpPr>
          <a:xfrm>
            <a:off x="1139349" y="6145870"/>
            <a:ext cx="2030211" cy="1161911"/>
            <a:chOff x="0" y="0"/>
            <a:chExt cx="2706948" cy="1549215"/>
          </a:xfrm>
        </p:grpSpPr>
        <p:sp>
          <p:nvSpPr>
            <p:cNvPr id="19" name="Freeform 19"/>
            <p:cNvSpPr/>
            <p:nvPr/>
          </p:nvSpPr>
          <p:spPr>
            <a:xfrm>
              <a:off x="16891" y="16891"/>
              <a:ext cx="2673223" cy="1515491"/>
            </a:xfrm>
            <a:custGeom>
              <a:avLst/>
              <a:gdLst/>
              <a:ahLst/>
              <a:cxnLst/>
              <a:rect l="l" t="t" r="r" b="b"/>
              <a:pathLst>
                <a:path w="2673223" h="1515491">
                  <a:moveTo>
                    <a:pt x="0" y="252603"/>
                  </a:moveTo>
                  <a:cubicBezTo>
                    <a:pt x="0" y="113157"/>
                    <a:pt x="114173" y="0"/>
                    <a:pt x="255016" y="0"/>
                  </a:cubicBezTo>
                  <a:lnTo>
                    <a:pt x="2418207" y="0"/>
                  </a:lnTo>
                  <a:cubicBezTo>
                    <a:pt x="2559050" y="0"/>
                    <a:pt x="2673223" y="113030"/>
                    <a:pt x="2673223" y="252603"/>
                  </a:cubicBezTo>
                  <a:lnTo>
                    <a:pt x="2673223" y="1262888"/>
                  </a:lnTo>
                  <a:cubicBezTo>
                    <a:pt x="2673223" y="1402334"/>
                    <a:pt x="2559050" y="1515491"/>
                    <a:pt x="2418207" y="1515491"/>
                  </a:cubicBezTo>
                  <a:lnTo>
                    <a:pt x="255016" y="1515491"/>
                  </a:lnTo>
                  <a:cubicBezTo>
                    <a:pt x="114173" y="1515491"/>
                    <a:pt x="0" y="1402461"/>
                    <a:pt x="0" y="1262888"/>
                  </a:cubicBezTo>
                  <a:close/>
                </a:path>
              </a:pathLst>
            </a:custGeom>
            <a:solidFill>
              <a:srgbClr val="FFFFFF"/>
            </a:solidFill>
          </p:spPr>
        </p:sp>
        <p:sp>
          <p:nvSpPr>
            <p:cNvPr id="20" name="Freeform 20"/>
            <p:cNvSpPr/>
            <p:nvPr/>
          </p:nvSpPr>
          <p:spPr>
            <a:xfrm>
              <a:off x="0" y="0"/>
              <a:ext cx="2707005" cy="1549273"/>
            </a:xfrm>
            <a:custGeom>
              <a:avLst/>
              <a:gdLst/>
              <a:ahLst/>
              <a:cxnLst/>
              <a:rect l="l" t="t" r="r" b="b"/>
              <a:pathLst>
                <a:path w="2707005" h="1549273">
                  <a:moveTo>
                    <a:pt x="0" y="269494"/>
                  </a:moveTo>
                  <a:cubicBezTo>
                    <a:pt x="0" y="120523"/>
                    <a:pt x="121920" y="0"/>
                    <a:pt x="271907" y="0"/>
                  </a:cubicBezTo>
                  <a:lnTo>
                    <a:pt x="2435098" y="0"/>
                  </a:lnTo>
                  <a:lnTo>
                    <a:pt x="2435098" y="16891"/>
                  </a:lnTo>
                  <a:lnTo>
                    <a:pt x="2435098" y="0"/>
                  </a:lnTo>
                  <a:cubicBezTo>
                    <a:pt x="2585085" y="0"/>
                    <a:pt x="2707005" y="120523"/>
                    <a:pt x="2707005" y="269494"/>
                  </a:cubicBezTo>
                  <a:lnTo>
                    <a:pt x="2690114" y="269494"/>
                  </a:lnTo>
                  <a:lnTo>
                    <a:pt x="2707005" y="269494"/>
                  </a:lnTo>
                  <a:lnTo>
                    <a:pt x="2707005" y="1279779"/>
                  </a:lnTo>
                  <a:lnTo>
                    <a:pt x="2690114" y="1279779"/>
                  </a:lnTo>
                  <a:lnTo>
                    <a:pt x="2707005" y="1279779"/>
                  </a:lnTo>
                  <a:cubicBezTo>
                    <a:pt x="2707005" y="1428750"/>
                    <a:pt x="2585085" y="1549273"/>
                    <a:pt x="2435098" y="1549273"/>
                  </a:cubicBezTo>
                  <a:lnTo>
                    <a:pt x="2435098" y="1532382"/>
                  </a:lnTo>
                  <a:lnTo>
                    <a:pt x="2435098" y="1549273"/>
                  </a:lnTo>
                  <a:lnTo>
                    <a:pt x="271907" y="1549273"/>
                  </a:lnTo>
                  <a:lnTo>
                    <a:pt x="271907" y="1532382"/>
                  </a:lnTo>
                  <a:lnTo>
                    <a:pt x="271907" y="1549273"/>
                  </a:lnTo>
                  <a:cubicBezTo>
                    <a:pt x="121920" y="1549273"/>
                    <a:pt x="0" y="1428750"/>
                    <a:pt x="0" y="1279779"/>
                  </a:cubicBezTo>
                  <a:lnTo>
                    <a:pt x="0" y="269494"/>
                  </a:lnTo>
                  <a:lnTo>
                    <a:pt x="16891" y="269494"/>
                  </a:lnTo>
                  <a:lnTo>
                    <a:pt x="0" y="269494"/>
                  </a:lnTo>
                  <a:moveTo>
                    <a:pt x="33909" y="269494"/>
                  </a:moveTo>
                  <a:lnTo>
                    <a:pt x="33909" y="1279779"/>
                  </a:lnTo>
                  <a:lnTo>
                    <a:pt x="16891" y="1279779"/>
                  </a:lnTo>
                  <a:lnTo>
                    <a:pt x="33909" y="1279779"/>
                  </a:lnTo>
                  <a:cubicBezTo>
                    <a:pt x="33909" y="1409700"/>
                    <a:pt x="140335" y="1515364"/>
                    <a:pt x="271907" y="1515364"/>
                  </a:cubicBezTo>
                  <a:lnTo>
                    <a:pt x="2435098" y="1515364"/>
                  </a:lnTo>
                  <a:cubicBezTo>
                    <a:pt x="2566670" y="1515364"/>
                    <a:pt x="2673096" y="1409700"/>
                    <a:pt x="2673096" y="1279779"/>
                  </a:cubicBezTo>
                  <a:lnTo>
                    <a:pt x="2673096" y="269494"/>
                  </a:lnTo>
                  <a:cubicBezTo>
                    <a:pt x="2673096" y="139573"/>
                    <a:pt x="2566670" y="33909"/>
                    <a:pt x="2435098" y="33909"/>
                  </a:cubicBezTo>
                  <a:lnTo>
                    <a:pt x="271907" y="33909"/>
                  </a:lnTo>
                  <a:lnTo>
                    <a:pt x="271907" y="16891"/>
                  </a:lnTo>
                  <a:lnTo>
                    <a:pt x="271907" y="33909"/>
                  </a:lnTo>
                  <a:cubicBezTo>
                    <a:pt x="140335" y="33909"/>
                    <a:pt x="33909" y="139573"/>
                    <a:pt x="33909" y="269494"/>
                  </a:cubicBezTo>
                  <a:close/>
                </a:path>
              </a:pathLst>
            </a:custGeom>
            <a:solidFill>
              <a:srgbClr val="F79646"/>
            </a:solidFill>
          </p:spPr>
        </p:sp>
        <p:sp>
          <p:nvSpPr>
            <p:cNvPr id="21" name="TextBox 21"/>
            <p:cNvSpPr txBox="1"/>
            <p:nvPr/>
          </p:nvSpPr>
          <p:spPr>
            <a:xfrm>
              <a:off x="0" y="-19050"/>
              <a:ext cx="2706948" cy="1568265"/>
            </a:xfrm>
            <a:prstGeom prst="rect">
              <a:avLst/>
            </a:prstGeom>
          </p:spPr>
          <p:txBody>
            <a:bodyPr lIns="50800" tIns="50800" rIns="50800" bIns="50800" rtlCol="0" anchor="ctr"/>
            <a:lstStyle/>
            <a:p>
              <a:pPr algn="ctr">
                <a:lnSpc>
                  <a:spcPts val="3840"/>
                </a:lnSpc>
              </a:pPr>
              <a:r>
                <a:rPr lang="en-US" sz="3200">
                  <a:solidFill>
                    <a:srgbClr val="1F497D"/>
                  </a:solidFill>
                  <a:latin typeface="Roboto Condensed"/>
                </a:rPr>
                <a:t>SỰ VẬT B</a:t>
              </a:r>
            </a:p>
          </p:txBody>
        </p:sp>
      </p:grpSp>
      <p:grpSp>
        <p:nvGrpSpPr>
          <p:cNvPr id="22" name="Group 22"/>
          <p:cNvGrpSpPr/>
          <p:nvPr/>
        </p:nvGrpSpPr>
        <p:grpSpPr>
          <a:xfrm>
            <a:off x="6121934" y="6222070"/>
            <a:ext cx="2030211" cy="1161911"/>
            <a:chOff x="0" y="0"/>
            <a:chExt cx="2706948" cy="1549215"/>
          </a:xfrm>
        </p:grpSpPr>
        <p:sp>
          <p:nvSpPr>
            <p:cNvPr id="23" name="Freeform 23"/>
            <p:cNvSpPr/>
            <p:nvPr/>
          </p:nvSpPr>
          <p:spPr>
            <a:xfrm>
              <a:off x="16891" y="16891"/>
              <a:ext cx="2673223" cy="1515491"/>
            </a:xfrm>
            <a:custGeom>
              <a:avLst/>
              <a:gdLst/>
              <a:ahLst/>
              <a:cxnLst/>
              <a:rect l="l" t="t" r="r" b="b"/>
              <a:pathLst>
                <a:path w="2673223" h="1515491">
                  <a:moveTo>
                    <a:pt x="0" y="252603"/>
                  </a:moveTo>
                  <a:cubicBezTo>
                    <a:pt x="0" y="113157"/>
                    <a:pt x="114173" y="0"/>
                    <a:pt x="255016" y="0"/>
                  </a:cubicBezTo>
                  <a:lnTo>
                    <a:pt x="2418207" y="0"/>
                  </a:lnTo>
                  <a:cubicBezTo>
                    <a:pt x="2559050" y="0"/>
                    <a:pt x="2673223" y="113030"/>
                    <a:pt x="2673223" y="252603"/>
                  </a:cubicBezTo>
                  <a:lnTo>
                    <a:pt x="2673223" y="1262888"/>
                  </a:lnTo>
                  <a:cubicBezTo>
                    <a:pt x="2673223" y="1402334"/>
                    <a:pt x="2559050" y="1515491"/>
                    <a:pt x="2418207" y="1515491"/>
                  </a:cubicBezTo>
                  <a:lnTo>
                    <a:pt x="255016" y="1515491"/>
                  </a:lnTo>
                  <a:cubicBezTo>
                    <a:pt x="114173" y="1515491"/>
                    <a:pt x="0" y="1402461"/>
                    <a:pt x="0" y="1262888"/>
                  </a:cubicBezTo>
                  <a:close/>
                </a:path>
              </a:pathLst>
            </a:custGeom>
            <a:solidFill>
              <a:srgbClr val="FFFFFF"/>
            </a:solidFill>
          </p:spPr>
        </p:sp>
        <p:sp>
          <p:nvSpPr>
            <p:cNvPr id="24" name="Freeform 24"/>
            <p:cNvSpPr/>
            <p:nvPr/>
          </p:nvSpPr>
          <p:spPr>
            <a:xfrm>
              <a:off x="0" y="0"/>
              <a:ext cx="2707005" cy="1549273"/>
            </a:xfrm>
            <a:custGeom>
              <a:avLst/>
              <a:gdLst/>
              <a:ahLst/>
              <a:cxnLst/>
              <a:rect l="l" t="t" r="r" b="b"/>
              <a:pathLst>
                <a:path w="2707005" h="1549273">
                  <a:moveTo>
                    <a:pt x="0" y="269494"/>
                  </a:moveTo>
                  <a:cubicBezTo>
                    <a:pt x="0" y="120523"/>
                    <a:pt x="121920" y="0"/>
                    <a:pt x="271907" y="0"/>
                  </a:cubicBezTo>
                  <a:lnTo>
                    <a:pt x="2435098" y="0"/>
                  </a:lnTo>
                  <a:lnTo>
                    <a:pt x="2435098" y="16891"/>
                  </a:lnTo>
                  <a:lnTo>
                    <a:pt x="2435098" y="0"/>
                  </a:lnTo>
                  <a:cubicBezTo>
                    <a:pt x="2585085" y="0"/>
                    <a:pt x="2707005" y="120523"/>
                    <a:pt x="2707005" y="269494"/>
                  </a:cubicBezTo>
                  <a:lnTo>
                    <a:pt x="2690114" y="269494"/>
                  </a:lnTo>
                  <a:lnTo>
                    <a:pt x="2707005" y="269494"/>
                  </a:lnTo>
                  <a:lnTo>
                    <a:pt x="2707005" y="1279779"/>
                  </a:lnTo>
                  <a:lnTo>
                    <a:pt x="2690114" y="1279779"/>
                  </a:lnTo>
                  <a:lnTo>
                    <a:pt x="2707005" y="1279779"/>
                  </a:lnTo>
                  <a:cubicBezTo>
                    <a:pt x="2707005" y="1428750"/>
                    <a:pt x="2585085" y="1549273"/>
                    <a:pt x="2435098" y="1549273"/>
                  </a:cubicBezTo>
                  <a:lnTo>
                    <a:pt x="2435098" y="1532382"/>
                  </a:lnTo>
                  <a:lnTo>
                    <a:pt x="2435098" y="1549273"/>
                  </a:lnTo>
                  <a:lnTo>
                    <a:pt x="271907" y="1549273"/>
                  </a:lnTo>
                  <a:lnTo>
                    <a:pt x="271907" y="1532382"/>
                  </a:lnTo>
                  <a:lnTo>
                    <a:pt x="271907" y="1549273"/>
                  </a:lnTo>
                  <a:cubicBezTo>
                    <a:pt x="121920" y="1549273"/>
                    <a:pt x="0" y="1428750"/>
                    <a:pt x="0" y="1279779"/>
                  </a:cubicBezTo>
                  <a:lnTo>
                    <a:pt x="0" y="269494"/>
                  </a:lnTo>
                  <a:lnTo>
                    <a:pt x="16891" y="269494"/>
                  </a:lnTo>
                  <a:lnTo>
                    <a:pt x="0" y="269494"/>
                  </a:lnTo>
                  <a:moveTo>
                    <a:pt x="33909" y="269494"/>
                  </a:moveTo>
                  <a:lnTo>
                    <a:pt x="33909" y="1279779"/>
                  </a:lnTo>
                  <a:lnTo>
                    <a:pt x="16891" y="1279779"/>
                  </a:lnTo>
                  <a:lnTo>
                    <a:pt x="33909" y="1279779"/>
                  </a:lnTo>
                  <a:cubicBezTo>
                    <a:pt x="33909" y="1409700"/>
                    <a:pt x="140335" y="1515364"/>
                    <a:pt x="271907" y="1515364"/>
                  </a:cubicBezTo>
                  <a:lnTo>
                    <a:pt x="2435098" y="1515364"/>
                  </a:lnTo>
                  <a:cubicBezTo>
                    <a:pt x="2566670" y="1515364"/>
                    <a:pt x="2673096" y="1409700"/>
                    <a:pt x="2673096" y="1279779"/>
                  </a:cubicBezTo>
                  <a:lnTo>
                    <a:pt x="2673096" y="269494"/>
                  </a:lnTo>
                  <a:cubicBezTo>
                    <a:pt x="2673096" y="139573"/>
                    <a:pt x="2566670" y="33909"/>
                    <a:pt x="2435098" y="33909"/>
                  </a:cubicBezTo>
                  <a:lnTo>
                    <a:pt x="271907" y="33909"/>
                  </a:lnTo>
                  <a:lnTo>
                    <a:pt x="271907" y="16891"/>
                  </a:lnTo>
                  <a:lnTo>
                    <a:pt x="271907" y="33909"/>
                  </a:lnTo>
                  <a:cubicBezTo>
                    <a:pt x="140335" y="33909"/>
                    <a:pt x="33909" y="139573"/>
                    <a:pt x="33909" y="269494"/>
                  </a:cubicBezTo>
                  <a:close/>
                </a:path>
              </a:pathLst>
            </a:custGeom>
            <a:solidFill>
              <a:srgbClr val="F79646"/>
            </a:solidFill>
          </p:spPr>
        </p:sp>
        <p:sp>
          <p:nvSpPr>
            <p:cNvPr id="25" name="TextBox 25"/>
            <p:cNvSpPr txBox="1"/>
            <p:nvPr/>
          </p:nvSpPr>
          <p:spPr>
            <a:xfrm>
              <a:off x="0" y="-19050"/>
              <a:ext cx="2706948" cy="1568265"/>
            </a:xfrm>
            <a:prstGeom prst="rect">
              <a:avLst/>
            </a:prstGeom>
          </p:spPr>
          <p:txBody>
            <a:bodyPr lIns="50800" tIns="50800" rIns="50800" bIns="50800" rtlCol="0" anchor="ctr"/>
            <a:lstStyle/>
            <a:p>
              <a:pPr algn="ctr">
                <a:lnSpc>
                  <a:spcPts val="3840"/>
                </a:lnSpc>
              </a:pPr>
              <a:r>
                <a:rPr lang="en-US" sz="3200">
                  <a:solidFill>
                    <a:srgbClr val="1F497D"/>
                  </a:solidFill>
                  <a:latin typeface="Roboto Condensed"/>
                </a:rPr>
                <a:t>SỰ VẬT A</a:t>
              </a:r>
            </a:p>
          </p:txBody>
        </p:sp>
      </p:grpSp>
      <p:sp>
        <p:nvSpPr>
          <p:cNvPr id="26" name="AutoShape 26"/>
          <p:cNvSpPr/>
          <p:nvPr/>
        </p:nvSpPr>
        <p:spPr>
          <a:xfrm rot="4994811">
            <a:off x="1829443" y="5839852"/>
            <a:ext cx="648004" cy="0"/>
          </a:xfrm>
          <a:prstGeom prst="line">
            <a:avLst/>
          </a:prstGeom>
          <a:ln w="57150" cap="rnd">
            <a:solidFill>
              <a:srgbClr val="4F81BD"/>
            </a:solidFill>
            <a:prstDash val="solid"/>
            <a:headEnd type="none" w="sm" len="sm"/>
            <a:tailEnd type="triangle" w="lg" len="med"/>
          </a:ln>
        </p:spPr>
      </p:sp>
      <p:sp>
        <p:nvSpPr>
          <p:cNvPr id="27" name="AutoShape 27"/>
          <p:cNvSpPr/>
          <p:nvPr/>
        </p:nvSpPr>
        <p:spPr>
          <a:xfrm rot="4994811">
            <a:off x="6834498" y="5873760"/>
            <a:ext cx="648004" cy="0"/>
          </a:xfrm>
          <a:prstGeom prst="line">
            <a:avLst/>
          </a:prstGeom>
          <a:ln w="57150" cap="rnd">
            <a:solidFill>
              <a:srgbClr val="4F81BD"/>
            </a:solidFill>
            <a:prstDash val="solid"/>
            <a:headEnd type="none" w="sm" len="sm"/>
            <a:tailEnd type="triangle" w="lg" len="med"/>
          </a:ln>
        </p:spPr>
      </p:sp>
      <p:grpSp>
        <p:nvGrpSpPr>
          <p:cNvPr id="28" name="Group 28"/>
          <p:cNvGrpSpPr/>
          <p:nvPr/>
        </p:nvGrpSpPr>
        <p:grpSpPr>
          <a:xfrm rot="-2578669">
            <a:off x="10340211" y="7912365"/>
            <a:ext cx="3156056" cy="992887"/>
            <a:chOff x="0" y="0"/>
            <a:chExt cx="4208075" cy="1323849"/>
          </a:xfrm>
        </p:grpSpPr>
        <p:sp>
          <p:nvSpPr>
            <p:cNvPr id="29" name="Freeform 29"/>
            <p:cNvSpPr/>
            <p:nvPr/>
          </p:nvSpPr>
          <p:spPr>
            <a:xfrm>
              <a:off x="2021205" y="0"/>
              <a:ext cx="2127885" cy="1376299"/>
            </a:xfrm>
            <a:custGeom>
              <a:avLst/>
              <a:gdLst/>
              <a:ahLst/>
              <a:cxnLst/>
              <a:rect l="l" t="t" r="r" b="b"/>
              <a:pathLst>
                <a:path w="2127885" h="1376299">
                  <a:moveTo>
                    <a:pt x="1855851" y="0"/>
                  </a:moveTo>
                  <a:lnTo>
                    <a:pt x="2127885" y="330962"/>
                  </a:lnTo>
                  <a:lnTo>
                    <a:pt x="1962404" y="330962"/>
                  </a:lnTo>
                  <a:cubicBezTo>
                    <a:pt x="1735328" y="958469"/>
                    <a:pt x="904875" y="1376299"/>
                    <a:pt x="0" y="1318514"/>
                  </a:cubicBezTo>
                  <a:cubicBezTo>
                    <a:pt x="781939" y="1268603"/>
                    <a:pt x="1435100" y="873125"/>
                    <a:pt x="1631442" y="330962"/>
                  </a:cubicBezTo>
                  <a:lnTo>
                    <a:pt x="1465961" y="330962"/>
                  </a:lnTo>
                  <a:close/>
                </a:path>
              </a:pathLst>
            </a:custGeom>
            <a:solidFill>
              <a:srgbClr val="FAC090"/>
            </a:solidFill>
          </p:spPr>
        </p:sp>
        <p:sp>
          <p:nvSpPr>
            <p:cNvPr id="30" name="Freeform 30"/>
            <p:cNvSpPr/>
            <p:nvPr/>
          </p:nvSpPr>
          <p:spPr>
            <a:xfrm>
              <a:off x="0" y="0"/>
              <a:ext cx="2186813" cy="1323848"/>
            </a:xfrm>
            <a:custGeom>
              <a:avLst/>
              <a:gdLst/>
              <a:ahLst/>
              <a:cxnLst/>
              <a:rect l="l" t="t" r="r" b="b"/>
              <a:pathLst>
                <a:path w="2186813" h="1323848">
                  <a:moveTo>
                    <a:pt x="1855851" y="1323848"/>
                  </a:moveTo>
                  <a:cubicBezTo>
                    <a:pt x="830834" y="1323848"/>
                    <a:pt x="0" y="731139"/>
                    <a:pt x="0" y="0"/>
                  </a:cubicBezTo>
                  <a:lnTo>
                    <a:pt x="330962" y="0"/>
                  </a:lnTo>
                  <a:cubicBezTo>
                    <a:pt x="330962" y="731139"/>
                    <a:pt x="1161796" y="1323848"/>
                    <a:pt x="2186813" y="1323848"/>
                  </a:cubicBezTo>
                  <a:close/>
                </a:path>
              </a:pathLst>
            </a:custGeom>
            <a:solidFill>
              <a:srgbClr val="C89973"/>
            </a:solidFill>
          </p:spPr>
        </p:sp>
        <p:sp>
          <p:nvSpPr>
            <p:cNvPr id="31" name="Freeform 31"/>
            <p:cNvSpPr/>
            <p:nvPr/>
          </p:nvSpPr>
          <p:spPr>
            <a:xfrm>
              <a:off x="0" y="0"/>
              <a:ext cx="4149090" cy="1323848"/>
            </a:xfrm>
            <a:custGeom>
              <a:avLst/>
              <a:gdLst/>
              <a:ahLst/>
              <a:cxnLst/>
              <a:rect l="l" t="t" r="r" b="b"/>
              <a:pathLst>
                <a:path w="4149090" h="1323848">
                  <a:moveTo>
                    <a:pt x="2021332" y="1318514"/>
                  </a:moveTo>
                  <a:cubicBezTo>
                    <a:pt x="2803271" y="1268603"/>
                    <a:pt x="3456432" y="873125"/>
                    <a:pt x="3652774" y="330962"/>
                  </a:cubicBezTo>
                  <a:lnTo>
                    <a:pt x="3487166" y="330962"/>
                  </a:lnTo>
                  <a:lnTo>
                    <a:pt x="3877056" y="0"/>
                  </a:lnTo>
                  <a:lnTo>
                    <a:pt x="4149090" y="330962"/>
                  </a:lnTo>
                  <a:lnTo>
                    <a:pt x="3983609" y="330962"/>
                  </a:lnTo>
                  <a:cubicBezTo>
                    <a:pt x="3772027" y="915416"/>
                    <a:pt x="3033014" y="1323848"/>
                    <a:pt x="2186686" y="1323848"/>
                  </a:cubicBezTo>
                  <a:lnTo>
                    <a:pt x="1855851" y="1323848"/>
                  </a:lnTo>
                  <a:cubicBezTo>
                    <a:pt x="830834" y="1323848"/>
                    <a:pt x="0" y="731139"/>
                    <a:pt x="0" y="0"/>
                  </a:cubicBezTo>
                  <a:lnTo>
                    <a:pt x="330962" y="0"/>
                  </a:lnTo>
                  <a:cubicBezTo>
                    <a:pt x="330962" y="731139"/>
                    <a:pt x="1161796" y="1323848"/>
                    <a:pt x="2186813" y="1323848"/>
                  </a:cubicBezTo>
                </a:path>
              </a:pathLst>
            </a:custGeom>
            <a:solidFill>
              <a:srgbClr val="000000">
                <a:alpha val="0"/>
              </a:srgbClr>
            </a:solidFill>
          </p:spPr>
        </p:sp>
      </p:grpSp>
      <p:pic>
        <p:nvPicPr>
          <p:cNvPr id="32" name="Picture 32"/>
          <p:cNvPicPr>
            <a:picLocks noChangeAspect="1"/>
          </p:cNvPicPr>
          <p:nvPr/>
        </p:nvPicPr>
        <p:blipFill>
          <a:blip r:embed="rId7"/>
          <a:srcRect b="128"/>
          <a:stretch>
            <a:fillRect/>
          </a:stretch>
        </p:blipFill>
        <p:spPr>
          <a:xfrm>
            <a:off x="12346085" y="2111200"/>
            <a:ext cx="2775940" cy="787357"/>
          </a:xfrm>
          <a:prstGeom prst="rect">
            <a:avLst/>
          </a:prstGeom>
        </p:spPr>
      </p:pic>
      <p:pic>
        <p:nvPicPr>
          <p:cNvPr id="33" name="Picture 33"/>
          <p:cNvPicPr>
            <a:picLocks noChangeAspect="1"/>
          </p:cNvPicPr>
          <p:nvPr/>
        </p:nvPicPr>
        <p:blipFill>
          <a:blip r:embed="rId7"/>
          <a:srcRect b="128"/>
          <a:stretch>
            <a:fillRect/>
          </a:stretch>
        </p:blipFill>
        <p:spPr>
          <a:xfrm>
            <a:off x="3031942" y="997086"/>
            <a:ext cx="2775940" cy="7873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barn(inVertical)">
                                      <p:cBhvr>
                                        <p:cTn id="36" dur="500"/>
                                        <p:tgtEl>
                                          <p:spTgt spid="32"/>
                                        </p:tgtEl>
                                      </p:cBhvr>
                                    </p:animEffect>
                                  </p:childTnLst>
                                </p:cTn>
                              </p:par>
                              <p:par>
                                <p:cTn id="37" presetID="16" presetClass="entr" presetSubtype="21"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3D8CC"/>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7600952" y="-400048"/>
            <a:ext cx="3086100" cy="18287996"/>
            <a:chOff x="0" y="0"/>
            <a:chExt cx="4114800" cy="24383995"/>
          </a:xfrm>
        </p:grpSpPr>
        <p:sp>
          <p:nvSpPr>
            <p:cNvPr id="3" name="Freeform 3"/>
            <p:cNvSpPr/>
            <p:nvPr/>
          </p:nvSpPr>
          <p:spPr>
            <a:xfrm>
              <a:off x="0" y="0"/>
              <a:ext cx="4114800" cy="24384000"/>
            </a:xfrm>
            <a:custGeom>
              <a:avLst/>
              <a:gdLst/>
              <a:ahLst/>
              <a:cxnLst/>
              <a:rect l="l" t="t" r="r" b="b"/>
              <a:pathLst>
                <a:path w="4114800" h="24384000">
                  <a:moveTo>
                    <a:pt x="0" y="0"/>
                  </a:moveTo>
                  <a:lnTo>
                    <a:pt x="4114800" y="0"/>
                  </a:lnTo>
                  <a:lnTo>
                    <a:pt x="4114800" y="24384000"/>
                  </a:lnTo>
                  <a:lnTo>
                    <a:pt x="0" y="24384000"/>
                  </a:lnTo>
                  <a:close/>
                </a:path>
              </a:pathLst>
            </a:custGeom>
            <a:solidFill>
              <a:srgbClr val="FFFFFF"/>
            </a:solidFill>
          </p:spPr>
        </p:sp>
      </p:grpSp>
      <p:pic>
        <p:nvPicPr>
          <p:cNvPr id="4" name="Picture 4"/>
          <p:cNvPicPr>
            <a:picLocks noChangeAspect="1"/>
          </p:cNvPicPr>
          <p:nvPr/>
        </p:nvPicPr>
        <p:blipFill>
          <a:blip r:embed="rId2"/>
          <a:srcRect/>
          <a:stretch>
            <a:fillRect/>
          </a:stretch>
        </p:blipFill>
        <p:spPr>
          <a:xfrm rot="5400000">
            <a:off x="9544492" y="14058900"/>
            <a:ext cx="10446313" cy="10446313"/>
          </a:xfrm>
          <a:prstGeom prst="rect">
            <a:avLst/>
          </a:prstGeom>
        </p:spPr>
      </p:pic>
      <p:pic>
        <p:nvPicPr>
          <p:cNvPr id="5" name="Picture 5"/>
          <p:cNvPicPr>
            <a:picLocks noChangeAspect="1"/>
          </p:cNvPicPr>
          <p:nvPr/>
        </p:nvPicPr>
        <p:blipFill>
          <a:blip r:embed="rId2"/>
          <a:srcRect/>
          <a:stretch>
            <a:fillRect/>
          </a:stretch>
        </p:blipFill>
        <p:spPr>
          <a:xfrm rot="5400000">
            <a:off x="-1302313" y="6984028"/>
            <a:ext cx="10446313" cy="10446313"/>
          </a:xfrm>
          <a:prstGeom prst="rect">
            <a:avLst/>
          </a:prstGeom>
        </p:spPr>
      </p:pic>
      <p:pic>
        <p:nvPicPr>
          <p:cNvPr id="6" name="Picture 6"/>
          <p:cNvPicPr>
            <a:picLocks noChangeAspect="1"/>
          </p:cNvPicPr>
          <p:nvPr/>
        </p:nvPicPr>
        <p:blipFill>
          <a:blip r:embed="rId3"/>
          <a:srcRect b="15"/>
          <a:stretch>
            <a:fillRect/>
          </a:stretch>
        </p:blipFill>
        <p:spPr>
          <a:xfrm>
            <a:off x="-367358" y="3144832"/>
            <a:ext cx="3401163" cy="4688320"/>
          </a:xfrm>
          <a:prstGeom prst="rect">
            <a:avLst/>
          </a:prstGeom>
        </p:spPr>
      </p:pic>
      <p:pic>
        <p:nvPicPr>
          <p:cNvPr id="7" name="Picture 7"/>
          <p:cNvPicPr>
            <a:picLocks noChangeAspect="1"/>
          </p:cNvPicPr>
          <p:nvPr/>
        </p:nvPicPr>
        <p:blipFill>
          <a:blip r:embed="rId4"/>
          <a:srcRect b="17"/>
          <a:stretch>
            <a:fillRect/>
          </a:stretch>
        </p:blipFill>
        <p:spPr>
          <a:xfrm>
            <a:off x="15141838" y="-1617322"/>
            <a:ext cx="4293875" cy="3591241"/>
          </a:xfrm>
          <a:prstGeom prst="rect">
            <a:avLst/>
          </a:prstGeom>
        </p:spPr>
      </p:pic>
      <p:pic>
        <p:nvPicPr>
          <p:cNvPr id="8" name="Picture 8"/>
          <p:cNvPicPr>
            <a:picLocks noChangeAspect="1"/>
          </p:cNvPicPr>
          <p:nvPr/>
        </p:nvPicPr>
        <p:blipFill>
          <a:blip r:embed="rId5"/>
          <a:srcRect b="114"/>
          <a:stretch>
            <a:fillRect/>
          </a:stretch>
        </p:blipFill>
        <p:spPr>
          <a:xfrm>
            <a:off x="641676" y="1028700"/>
            <a:ext cx="1501435" cy="394127"/>
          </a:xfrm>
          <a:prstGeom prst="rect">
            <a:avLst/>
          </a:prstGeom>
        </p:spPr>
      </p:pic>
      <p:pic>
        <p:nvPicPr>
          <p:cNvPr id="9" name="Picture 9"/>
          <p:cNvPicPr>
            <a:picLocks noChangeAspect="1"/>
          </p:cNvPicPr>
          <p:nvPr/>
        </p:nvPicPr>
        <p:blipFill>
          <a:blip r:embed="rId5"/>
          <a:srcRect b="114"/>
          <a:stretch>
            <a:fillRect/>
          </a:stretch>
        </p:blipFill>
        <p:spPr>
          <a:xfrm>
            <a:off x="2143111" y="1028171"/>
            <a:ext cx="1501435" cy="394127"/>
          </a:xfrm>
          <a:prstGeom prst="rect">
            <a:avLst/>
          </a:prstGeom>
        </p:spPr>
      </p:pic>
      <p:pic>
        <p:nvPicPr>
          <p:cNvPr id="10" name="Picture 10"/>
          <p:cNvPicPr>
            <a:picLocks noChangeAspect="1"/>
          </p:cNvPicPr>
          <p:nvPr/>
        </p:nvPicPr>
        <p:blipFill>
          <a:blip r:embed="rId6"/>
          <a:srcRect b="40"/>
          <a:stretch>
            <a:fillRect/>
          </a:stretch>
        </p:blipFill>
        <p:spPr>
          <a:xfrm>
            <a:off x="5486400" y="8476488"/>
            <a:ext cx="7315200" cy="1810512"/>
          </a:xfrm>
          <a:prstGeom prst="rect">
            <a:avLst/>
          </a:prstGeom>
        </p:spPr>
      </p:pic>
      <p:pic>
        <p:nvPicPr>
          <p:cNvPr id="11" name="Picture 11"/>
          <p:cNvPicPr>
            <a:picLocks noChangeAspect="1"/>
          </p:cNvPicPr>
          <p:nvPr/>
        </p:nvPicPr>
        <p:blipFill>
          <a:blip r:embed="rId7"/>
          <a:srcRect r="36"/>
          <a:stretch>
            <a:fillRect/>
          </a:stretch>
        </p:blipFill>
        <p:spPr>
          <a:xfrm>
            <a:off x="5175492" y="8297878"/>
            <a:ext cx="1583424" cy="1533942"/>
          </a:xfrm>
          <a:prstGeom prst="rect">
            <a:avLst/>
          </a:prstGeom>
        </p:spPr>
      </p:pic>
      <p:pic>
        <p:nvPicPr>
          <p:cNvPr id="12" name="Picture 12"/>
          <p:cNvPicPr>
            <a:picLocks noChangeAspect="1"/>
          </p:cNvPicPr>
          <p:nvPr/>
        </p:nvPicPr>
        <p:blipFill>
          <a:blip r:embed="rId7"/>
          <a:srcRect r="36"/>
          <a:stretch>
            <a:fillRect/>
          </a:stretch>
        </p:blipFill>
        <p:spPr>
          <a:xfrm>
            <a:off x="8387691" y="9381744"/>
            <a:ext cx="1392924" cy="1349395"/>
          </a:xfrm>
          <a:prstGeom prst="rect">
            <a:avLst/>
          </a:prstGeom>
        </p:spPr>
      </p:pic>
      <p:pic>
        <p:nvPicPr>
          <p:cNvPr id="13" name="Picture 13"/>
          <p:cNvPicPr>
            <a:picLocks noChangeAspect="1"/>
          </p:cNvPicPr>
          <p:nvPr/>
        </p:nvPicPr>
        <p:blipFill>
          <a:blip r:embed="rId7"/>
          <a:srcRect r="36"/>
          <a:stretch>
            <a:fillRect/>
          </a:stretch>
        </p:blipFill>
        <p:spPr>
          <a:xfrm>
            <a:off x="11408676" y="8297878"/>
            <a:ext cx="1392924" cy="1349395"/>
          </a:xfrm>
          <a:prstGeom prst="rect">
            <a:avLst/>
          </a:prstGeom>
        </p:spPr>
      </p:pic>
      <p:sp>
        <p:nvSpPr>
          <p:cNvPr id="14" name="TextBox 14"/>
          <p:cNvSpPr txBox="1"/>
          <p:nvPr/>
        </p:nvSpPr>
        <p:spPr>
          <a:xfrm>
            <a:off x="16678938" y="2133483"/>
            <a:ext cx="1468737" cy="4696389"/>
          </a:xfrm>
          <a:prstGeom prst="rect">
            <a:avLst/>
          </a:prstGeom>
        </p:spPr>
        <p:txBody>
          <a:bodyPr lIns="0" tIns="0" rIns="0" bIns="0" rtlCol="0" anchor="t">
            <a:spAutoFit/>
          </a:bodyPr>
          <a:lstStyle/>
          <a:p>
            <a:pPr algn="ctr">
              <a:lnSpc>
                <a:spcPts val="4533"/>
              </a:lnSpc>
            </a:pPr>
            <a:r>
              <a:rPr lang="en-US" sz="2799" spc="236">
                <a:solidFill>
                  <a:srgbClr val="002060"/>
                </a:solidFill>
                <a:latin typeface="Roboto Condensed Bold"/>
              </a:rPr>
              <a:t>CƠ SỞ THỰC HIỆN CỦA BIỆN PHÁP HOÁN DỤ</a:t>
            </a:r>
          </a:p>
        </p:txBody>
      </p:sp>
      <p:grpSp>
        <p:nvGrpSpPr>
          <p:cNvPr id="15" name="Group 15"/>
          <p:cNvGrpSpPr/>
          <p:nvPr/>
        </p:nvGrpSpPr>
        <p:grpSpPr>
          <a:xfrm>
            <a:off x="3049597" y="1090690"/>
            <a:ext cx="6235091" cy="3741054"/>
            <a:chOff x="0" y="0"/>
            <a:chExt cx="8313455" cy="4988072"/>
          </a:xfrm>
        </p:grpSpPr>
        <p:sp>
          <p:nvSpPr>
            <p:cNvPr id="16" name="Freeform 16"/>
            <p:cNvSpPr/>
            <p:nvPr/>
          </p:nvSpPr>
          <p:spPr>
            <a:xfrm>
              <a:off x="0" y="0"/>
              <a:ext cx="8313420" cy="4988052"/>
            </a:xfrm>
            <a:custGeom>
              <a:avLst/>
              <a:gdLst/>
              <a:ahLst/>
              <a:cxnLst/>
              <a:rect l="l" t="t" r="r" b="b"/>
              <a:pathLst>
                <a:path w="8313420" h="4988052">
                  <a:moveTo>
                    <a:pt x="0" y="0"/>
                  </a:moveTo>
                  <a:lnTo>
                    <a:pt x="8313420" y="0"/>
                  </a:lnTo>
                  <a:lnTo>
                    <a:pt x="8313420" y="4988052"/>
                  </a:lnTo>
                  <a:lnTo>
                    <a:pt x="0" y="4988052"/>
                  </a:lnTo>
                  <a:close/>
                </a:path>
              </a:pathLst>
            </a:custGeom>
            <a:solidFill>
              <a:srgbClr val="F7AF76"/>
            </a:solidFill>
          </p:spPr>
        </p:sp>
      </p:grpSp>
      <p:sp>
        <p:nvSpPr>
          <p:cNvPr id="17" name="TextBox 17"/>
          <p:cNvSpPr txBox="1"/>
          <p:nvPr/>
        </p:nvSpPr>
        <p:spPr>
          <a:xfrm>
            <a:off x="3127349" y="1561165"/>
            <a:ext cx="6016651" cy="2242820"/>
          </a:xfrm>
          <a:prstGeom prst="rect">
            <a:avLst/>
          </a:prstGeom>
        </p:spPr>
        <p:txBody>
          <a:bodyPr lIns="0" tIns="0" rIns="0" bIns="0" rtlCol="0" anchor="t">
            <a:spAutoFit/>
          </a:bodyPr>
          <a:lstStyle/>
          <a:p>
            <a:pPr algn="ctr">
              <a:lnSpc>
                <a:spcPts val="4480"/>
              </a:lnSpc>
            </a:pPr>
            <a:r>
              <a:rPr lang="en-US" sz="3200">
                <a:solidFill>
                  <a:srgbClr val="002060"/>
                </a:solidFill>
                <a:latin typeface="Roboto Condensed Bold"/>
              </a:rPr>
              <a:t>Bộ phận – Toàn thể</a:t>
            </a:r>
          </a:p>
          <a:p>
            <a:pPr algn="ctr">
              <a:lnSpc>
                <a:spcPts val="4480"/>
              </a:lnSpc>
            </a:pPr>
            <a:r>
              <a:rPr lang="en-US" sz="3200">
                <a:solidFill>
                  <a:srgbClr val="FFFFFF"/>
                </a:solidFill>
                <a:latin typeface="Roboto Condensed Italics"/>
              </a:rPr>
              <a:t>Bàn tay ta làm nên tất cả/</a:t>
            </a:r>
          </a:p>
          <a:p>
            <a:pPr algn="ctr">
              <a:lnSpc>
                <a:spcPts val="4480"/>
              </a:lnSpc>
            </a:pPr>
            <a:r>
              <a:rPr lang="en-US" sz="3200">
                <a:solidFill>
                  <a:srgbClr val="FFFFFF"/>
                </a:solidFill>
                <a:latin typeface="Roboto Condensed Italics"/>
              </a:rPr>
              <a:t> Có sức người sỏi đá cũng thành cơm</a:t>
            </a:r>
          </a:p>
          <a:p>
            <a:pPr algn="ctr">
              <a:lnSpc>
                <a:spcPts val="4480"/>
              </a:lnSpc>
            </a:pPr>
            <a:r>
              <a:rPr lang="en-US" sz="3200">
                <a:solidFill>
                  <a:srgbClr val="002060"/>
                </a:solidFill>
                <a:latin typeface="Roboto Condensed"/>
              </a:rPr>
              <a:t>“Bàn tay” hoán dụ cho con người</a:t>
            </a:r>
          </a:p>
        </p:txBody>
      </p:sp>
      <p:grpSp>
        <p:nvGrpSpPr>
          <p:cNvPr id="18" name="Group 18"/>
          <p:cNvGrpSpPr/>
          <p:nvPr/>
        </p:nvGrpSpPr>
        <p:grpSpPr>
          <a:xfrm>
            <a:off x="9908198" y="1090690"/>
            <a:ext cx="6235091" cy="3741054"/>
            <a:chOff x="0" y="0"/>
            <a:chExt cx="8313455" cy="4988072"/>
          </a:xfrm>
        </p:grpSpPr>
        <p:sp>
          <p:nvSpPr>
            <p:cNvPr id="19" name="Freeform 19"/>
            <p:cNvSpPr/>
            <p:nvPr/>
          </p:nvSpPr>
          <p:spPr>
            <a:xfrm>
              <a:off x="0" y="0"/>
              <a:ext cx="8313420" cy="4988052"/>
            </a:xfrm>
            <a:custGeom>
              <a:avLst/>
              <a:gdLst/>
              <a:ahLst/>
              <a:cxnLst/>
              <a:rect l="l" t="t" r="r" b="b"/>
              <a:pathLst>
                <a:path w="8313420" h="4988052">
                  <a:moveTo>
                    <a:pt x="0" y="0"/>
                  </a:moveTo>
                  <a:lnTo>
                    <a:pt x="8313420" y="0"/>
                  </a:lnTo>
                  <a:lnTo>
                    <a:pt x="8313420" y="4988052"/>
                  </a:lnTo>
                  <a:lnTo>
                    <a:pt x="0" y="4988052"/>
                  </a:lnTo>
                  <a:close/>
                </a:path>
              </a:pathLst>
            </a:custGeom>
            <a:solidFill>
              <a:srgbClr val="F7AF76"/>
            </a:solidFill>
          </p:spPr>
        </p:sp>
      </p:grpSp>
      <p:sp>
        <p:nvSpPr>
          <p:cNvPr id="20" name="TextBox 20"/>
          <p:cNvSpPr txBox="1"/>
          <p:nvPr/>
        </p:nvSpPr>
        <p:spPr>
          <a:xfrm>
            <a:off x="10128236" y="1544686"/>
            <a:ext cx="6016651" cy="2804795"/>
          </a:xfrm>
          <a:prstGeom prst="rect">
            <a:avLst/>
          </a:prstGeom>
        </p:spPr>
        <p:txBody>
          <a:bodyPr lIns="0" tIns="0" rIns="0" bIns="0" rtlCol="0" anchor="t">
            <a:spAutoFit/>
          </a:bodyPr>
          <a:lstStyle/>
          <a:p>
            <a:pPr algn="ctr">
              <a:lnSpc>
                <a:spcPts val="4480"/>
              </a:lnSpc>
            </a:pPr>
            <a:r>
              <a:rPr lang="en-US" sz="3200">
                <a:solidFill>
                  <a:srgbClr val="002060"/>
                </a:solidFill>
                <a:latin typeface="Roboto Condensed Bold"/>
              </a:rPr>
              <a:t>Vật chứa đựng – vật bị chứa đựng</a:t>
            </a:r>
          </a:p>
          <a:p>
            <a:pPr algn="ctr">
              <a:lnSpc>
                <a:spcPts val="4480"/>
              </a:lnSpc>
            </a:pPr>
            <a:r>
              <a:rPr lang="en-US" sz="3200">
                <a:solidFill>
                  <a:srgbClr val="FFFFFF"/>
                </a:solidFill>
                <a:latin typeface="Roboto Condensed Italics"/>
              </a:rPr>
              <a:t>Cả nhà ăn cơm </a:t>
            </a:r>
          </a:p>
          <a:p>
            <a:pPr algn="ctr">
              <a:lnSpc>
                <a:spcPts val="4480"/>
              </a:lnSpc>
            </a:pPr>
            <a:r>
              <a:rPr lang="en-US" sz="3200">
                <a:solidFill>
                  <a:srgbClr val="FFFFFF"/>
                </a:solidFill>
                <a:latin typeface="Roboto Condensed Italics"/>
              </a:rPr>
              <a:t>trong hương lúa đầu mùa.</a:t>
            </a:r>
          </a:p>
          <a:p>
            <a:pPr algn="ctr">
              <a:lnSpc>
                <a:spcPts val="4480"/>
              </a:lnSpc>
            </a:pPr>
            <a:r>
              <a:rPr lang="en-US" sz="3200">
                <a:solidFill>
                  <a:srgbClr val="002060"/>
                </a:solidFill>
                <a:latin typeface="Roboto Condensed"/>
              </a:rPr>
              <a:t>“Cả nhà” hoán dụ cho các thành viên trong nhà</a:t>
            </a:r>
          </a:p>
        </p:txBody>
      </p:sp>
      <p:grpSp>
        <p:nvGrpSpPr>
          <p:cNvPr id="21" name="Group 21"/>
          <p:cNvGrpSpPr/>
          <p:nvPr/>
        </p:nvGrpSpPr>
        <p:grpSpPr>
          <a:xfrm>
            <a:off x="3049597" y="5455254"/>
            <a:ext cx="6235091" cy="3741054"/>
            <a:chOff x="0" y="0"/>
            <a:chExt cx="8313455" cy="4988072"/>
          </a:xfrm>
        </p:grpSpPr>
        <p:sp>
          <p:nvSpPr>
            <p:cNvPr id="22" name="Freeform 22"/>
            <p:cNvSpPr/>
            <p:nvPr/>
          </p:nvSpPr>
          <p:spPr>
            <a:xfrm>
              <a:off x="0" y="0"/>
              <a:ext cx="8313420" cy="4988052"/>
            </a:xfrm>
            <a:custGeom>
              <a:avLst/>
              <a:gdLst/>
              <a:ahLst/>
              <a:cxnLst/>
              <a:rect l="l" t="t" r="r" b="b"/>
              <a:pathLst>
                <a:path w="8313420" h="4988052">
                  <a:moveTo>
                    <a:pt x="0" y="0"/>
                  </a:moveTo>
                  <a:lnTo>
                    <a:pt x="8313420" y="0"/>
                  </a:lnTo>
                  <a:lnTo>
                    <a:pt x="8313420" y="4988052"/>
                  </a:lnTo>
                  <a:lnTo>
                    <a:pt x="0" y="4988052"/>
                  </a:lnTo>
                  <a:close/>
                </a:path>
              </a:pathLst>
            </a:custGeom>
            <a:solidFill>
              <a:srgbClr val="F7AF76"/>
            </a:solidFill>
          </p:spPr>
        </p:sp>
      </p:grpSp>
      <p:sp>
        <p:nvSpPr>
          <p:cNvPr id="23" name="TextBox 23"/>
          <p:cNvSpPr txBox="1"/>
          <p:nvPr/>
        </p:nvSpPr>
        <p:spPr>
          <a:xfrm>
            <a:off x="3158817" y="5995645"/>
            <a:ext cx="6016651" cy="2804795"/>
          </a:xfrm>
          <a:prstGeom prst="rect">
            <a:avLst/>
          </a:prstGeom>
        </p:spPr>
        <p:txBody>
          <a:bodyPr lIns="0" tIns="0" rIns="0" bIns="0" rtlCol="0" anchor="t">
            <a:spAutoFit/>
          </a:bodyPr>
          <a:lstStyle/>
          <a:p>
            <a:pPr algn="ctr">
              <a:lnSpc>
                <a:spcPts val="4480"/>
              </a:lnSpc>
            </a:pPr>
            <a:r>
              <a:rPr lang="en-US" sz="3200">
                <a:solidFill>
                  <a:srgbClr val="002060"/>
                </a:solidFill>
                <a:latin typeface="Roboto Condensed Bold"/>
              </a:rPr>
              <a:t>Cụ thể - trừu tượng</a:t>
            </a:r>
          </a:p>
          <a:p>
            <a:pPr algn="ctr">
              <a:lnSpc>
                <a:spcPts val="4480"/>
              </a:lnSpc>
            </a:pPr>
            <a:r>
              <a:rPr lang="en-US" sz="3200">
                <a:solidFill>
                  <a:srgbClr val="FFFFFF"/>
                </a:solidFill>
                <a:latin typeface="Roboto Condensed Italics"/>
              </a:rPr>
              <a:t>Một cây làm chẳng nên non/</a:t>
            </a:r>
          </a:p>
          <a:p>
            <a:pPr algn="ctr">
              <a:lnSpc>
                <a:spcPts val="4480"/>
              </a:lnSpc>
            </a:pPr>
            <a:r>
              <a:rPr lang="en-US" sz="3200">
                <a:solidFill>
                  <a:srgbClr val="FFFFFF"/>
                </a:solidFill>
                <a:latin typeface="Roboto Condensed Italics"/>
              </a:rPr>
              <a:t>Ba cây chụm lại nên hòn núi cao</a:t>
            </a:r>
          </a:p>
          <a:p>
            <a:pPr algn="ctr">
              <a:lnSpc>
                <a:spcPts val="4480"/>
              </a:lnSpc>
            </a:pPr>
            <a:r>
              <a:rPr lang="en-US" sz="3200">
                <a:solidFill>
                  <a:srgbClr val="002060"/>
                </a:solidFill>
                <a:latin typeface="Roboto Condensed"/>
              </a:rPr>
              <a:t>“một” hoán dụ cho số ít, </a:t>
            </a:r>
          </a:p>
          <a:p>
            <a:pPr algn="ctr">
              <a:lnSpc>
                <a:spcPts val="4480"/>
              </a:lnSpc>
            </a:pPr>
            <a:r>
              <a:rPr lang="en-US" sz="3200">
                <a:solidFill>
                  <a:srgbClr val="002060"/>
                </a:solidFill>
                <a:latin typeface="Roboto Condensed"/>
              </a:rPr>
              <a:t>“ba” hoán dụ cho số nhiều</a:t>
            </a:r>
          </a:p>
        </p:txBody>
      </p:sp>
      <p:grpSp>
        <p:nvGrpSpPr>
          <p:cNvPr id="24" name="Group 24"/>
          <p:cNvGrpSpPr/>
          <p:nvPr/>
        </p:nvGrpSpPr>
        <p:grpSpPr>
          <a:xfrm>
            <a:off x="9909796" y="5466445"/>
            <a:ext cx="6235091" cy="3741054"/>
            <a:chOff x="0" y="0"/>
            <a:chExt cx="8313455" cy="4988072"/>
          </a:xfrm>
        </p:grpSpPr>
        <p:sp>
          <p:nvSpPr>
            <p:cNvPr id="25" name="Freeform 25"/>
            <p:cNvSpPr/>
            <p:nvPr/>
          </p:nvSpPr>
          <p:spPr>
            <a:xfrm>
              <a:off x="0" y="0"/>
              <a:ext cx="8313420" cy="4988052"/>
            </a:xfrm>
            <a:custGeom>
              <a:avLst/>
              <a:gdLst/>
              <a:ahLst/>
              <a:cxnLst/>
              <a:rect l="l" t="t" r="r" b="b"/>
              <a:pathLst>
                <a:path w="8313420" h="4988052">
                  <a:moveTo>
                    <a:pt x="0" y="0"/>
                  </a:moveTo>
                  <a:lnTo>
                    <a:pt x="8313420" y="0"/>
                  </a:lnTo>
                  <a:lnTo>
                    <a:pt x="8313420" y="4988052"/>
                  </a:lnTo>
                  <a:lnTo>
                    <a:pt x="0" y="4988052"/>
                  </a:lnTo>
                  <a:close/>
                </a:path>
              </a:pathLst>
            </a:custGeom>
            <a:solidFill>
              <a:srgbClr val="F7AF76"/>
            </a:solidFill>
          </p:spPr>
        </p:sp>
      </p:grpSp>
      <p:sp>
        <p:nvSpPr>
          <p:cNvPr id="26" name="TextBox 26"/>
          <p:cNvSpPr txBox="1"/>
          <p:nvPr/>
        </p:nvSpPr>
        <p:spPr>
          <a:xfrm>
            <a:off x="10128236" y="6178902"/>
            <a:ext cx="6016651" cy="1680845"/>
          </a:xfrm>
          <a:prstGeom prst="rect">
            <a:avLst/>
          </a:prstGeom>
        </p:spPr>
        <p:txBody>
          <a:bodyPr lIns="0" tIns="0" rIns="0" bIns="0" rtlCol="0" anchor="t">
            <a:spAutoFit/>
          </a:bodyPr>
          <a:lstStyle/>
          <a:p>
            <a:pPr algn="ctr">
              <a:lnSpc>
                <a:spcPts val="4480"/>
              </a:lnSpc>
            </a:pPr>
            <a:r>
              <a:rPr lang="en-US" sz="3200">
                <a:solidFill>
                  <a:srgbClr val="002060"/>
                </a:solidFill>
                <a:latin typeface="Roboto Condensed Bold"/>
              </a:rPr>
              <a:t>Dấu hiệu – sự vật, hiện tượng</a:t>
            </a:r>
          </a:p>
          <a:p>
            <a:pPr algn="ctr">
              <a:lnSpc>
                <a:spcPts val="4480"/>
              </a:lnSpc>
            </a:pPr>
            <a:r>
              <a:rPr lang="en-US" sz="3200">
                <a:solidFill>
                  <a:srgbClr val="FFFFFF"/>
                </a:solidFill>
                <a:latin typeface="Roboto Condensed Italics"/>
              </a:rPr>
              <a:t>Ngày Huế đổ máu</a:t>
            </a:r>
          </a:p>
          <a:p>
            <a:pPr algn="ctr">
              <a:lnSpc>
                <a:spcPts val="4480"/>
              </a:lnSpc>
            </a:pPr>
            <a:r>
              <a:rPr lang="en-US" sz="3200">
                <a:solidFill>
                  <a:srgbClr val="002060"/>
                </a:solidFill>
                <a:latin typeface="Roboto Condensed"/>
              </a:rPr>
              <a:t>“đổ máu” hoán dụ cho đấu tranh</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anim calcmode="lin" valueType="num">
                                      <p:cBhvr>
                                        <p:cTn id="32" dur="1000" fill="hold"/>
                                        <p:tgtEl>
                                          <p:spTgt spid="23"/>
                                        </p:tgtEl>
                                        <p:attrNameLst>
                                          <p:attrName>ppt_x</p:attrName>
                                        </p:attrNameLst>
                                      </p:cBhvr>
                                      <p:tavLst>
                                        <p:tav tm="0">
                                          <p:val>
                                            <p:strVal val="#ppt_x"/>
                                          </p:val>
                                        </p:tav>
                                        <p:tav tm="100000">
                                          <p:val>
                                            <p:strVal val="#ppt_x"/>
                                          </p:val>
                                        </p:tav>
                                      </p:tavLst>
                                    </p:anim>
                                    <p:anim calcmode="lin" valueType="num">
                                      <p:cBhvr>
                                        <p:cTn id="33" dur="1000" fill="hold"/>
                                        <p:tgtEl>
                                          <p:spTgt spid="23"/>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1000"/>
                                        <p:tgtEl>
                                          <p:spTgt spid="21"/>
                                        </p:tgtEl>
                                      </p:cBhvr>
                                    </p:animEffect>
                                    <p:anim calcmode="lin" valueType="num">
                                      <p:cBhvr>
                                        <p:cTn id="37" dur="1000" fill="hold"/>
                                        <p:tgtEl>
                                          <p:spTgt spid="21"/>
                                        </p:tgtEl>
                                        <p:attrNameLst>
                                          <p:attrName>ppt_x</p:attrName>
                                        </p:attrNameLst>
                                      </p:cBhvr>
                                      <p:tavLst>
                                        <p:tav tm="0">
                                          <p:val>
                                            <p:strVal val="#ppt_x"/>
                                          </p:val>
                                        </p:tav>
                                        <p:tav tm="100000">
                                          <p:val>
                                            <p:strVal val="#ppt_x"/>
                                          </p:val>
                                        </p:tav>
                                      </p:tavLst>
                                    </p:anim>
                                    <p:anim calcmode="lin" valueType="num">
                                      <p:cBhvr>
                                        <p:cTn id="3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barn(inVertical)">
                                      <p:cBhvr>
                                        <p:cTn id="43" dur="500"/>
                                        <p:tgtEl>
                                          <p:spTgt spid="26"/>
                                        </p:tgtEl>
                                      </p:cBhvr>
                                    </p:animEffect>
                                  </p:childTnLst>
                                </p:cTn>
                              </p:par>
                              <p:par>
                                <p:cTn id="44" presetID="16" presetClass="entr" presetSubtype="21" fill="hold"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barn(inVertical)">
                                      <p:cBhvr>
                                        <p:cTn id="4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3"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3D8CC"/>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7600952" y="-400048"/>
            <a:ext cx="3086100" cy="18287996"/>
            <a:chOff x="0" y="0"/>
            <a:chExt cx="4114800" cy="24383995"/>
          </a:xfrm>
        </p:grpSpPr>
        <p:sp>
          <p:nvSpPr>
            <p:cNvPr id="3" name="Freeform 3"/>
            <p:cNvSpPr/>
            <p:nvPr/>
          </p:nvSpPr>
          <p:spPr>
            <a:xfrm>
              <a:off x="0" y="0"/>
              <a:ext cx="4114800" cy="24384000"/>
            </a:xfrm>
            <a:custGeom>
              <a:avLst/>
              <a:gdLst/>
              <a:ahLst/>
              <a:cxnLst/>
              <a:rect l="l" t="t" r="r" b="b"/>
              <a:pathLst>
                <a:path w="4114800" h="24384000">
                  <a:moveTo>
                    <a:pt x="0" y="0"/>
                  </a:moveTo>
                  <a:lnTo>
                    <a:pt x="4114800" y="0"/>
                  </a:lnTo>
                  <a:lnTo>
                    <a:pt x="4114800" y="24384000"/>
                  </a:lnTo>
                  <a:lnTo>
                    <a:pt x="0" y="24384000"/>
                  </a:lnTo>
                  <a:close/>
                </a:path>
              </a:pathLst>
            </a:custGeom>
            <a:solidFill>
              <a:srgbClr val="FFFFFF"/>
            </a:solidFill>
          </p:spPr>
        </p:sp>
      </p:grpSp>
      <p:pic>
        <p:nvPicPr>
          <p:cNvPr id="4" name="Picture 4"/>
          <p:cNvPicPr>
            <a:picLocks noChangeAspect="1"/>
          </p:cNvPicPr>
          <p:nvPr/>
        </p:nvPicPr>
        <p:blipFill>
          <a:blip r:embed="rId2"/>
          <a:srcRect/>
          <a:stretch>
            <a:fillRect/>
          </a:stretch>
        </p:blipFill>
        <p:spPr>
          <a:xfrm rot="5400000">
            <a:off x="9084153" y="6984028"/>
            <a:ext cx="10446313" cy="10446313"/>
          </a:xfrm>
          <a:prstGeom prst="rect">
            <a:avLst/>
          </a:prstGeom>
        </p:spPr>
      </p:pic>
      <p:pic>
        <p:nvPicPr>
          <p:cNvPr id="5" name="Picture 5"/>
          <p:cNvPicPr>
            <a:picLocks noChangeAspect="1"/>
          </p:cNvPicPr>
          <p:nvPr/>
        </p:nvPicPr>
        <p:blipFill>
          <a:blip r:embed="rId2"/>
          <a:srcRect/>
          <a:stretch>
            <a:fillRect/>
          </a:stretch>
        </p:blipFill>
        <p:spPr>
          <a:xfrm rot="5400000">
            <a:off x="-1302313" y="6984028"/>
            <a:ext cx="10446313" cy="10446313"/>
          </a:xfrm>
          <a:prstGeom prst="rect">
            <a:avLst/>
          </a:prstGeom>
        </p:spPr>
      </p:pic>
      <p:pic>
        <p:nvPicPr>
          <p:cNvPr id="6" name="Picture 6"/>
          <p:cNvPicPr>
            <a:picLocks noChangeAspect="1"/>
          </p:cNvPicPr>
          <p:nvPr/>
        </p:nvPicPr>
        <p:blipFill>
          <a:blip r:embed="rId3"/>
          <a:srcRect b="15"/>
          <a:stretch>
            <a:fillRect/>
          </a:stretch>
        </p:blipFill>
        <p:spPr>
          <a:xfrm>
            <a:off x="457176" y="6623148"/>
            <a:ext cx="3401163" cy="4688320"/>
          </a:xfrm>
          <a:prstGeom prst="rect">
            <a:avLst/>
          </a:prstGeom>
        </p:spPr>
      </p:pic>
      <p:pic>
        <p:nvPicPr>
          <p:cNvPr id="7" name="Picture 7"/>
          <p:cNvPicPr>
            <a:picLocks noChangeAspect="1"/>
          </p:cNvPicPr>
          <p:nvPr/>
        </p:nvPicPr>
        <p:blipFill>
          <a:blip r:embed="rId4"/>
          <a:srcRect b="17"/>
          <a:stretch>
            <a:fillRect/>
          </a:stretch>
        </p:blipFill>
        <p:spPr>
          <a:xfrm>
            <a:off x="14674885" y="-1115983"/>
            <a:ext cx="4293875" cy="3591241"/>
          </a:xfrm>
          <a:prstGeom prst="rect">
            <a:avLst/>
          </a:prstGeom>
        </p:spPr>
      </p:pic>
      <p:pic>
        <p:nvPicPr>
          <p:cNvPr id="8" name="Picture 8"/>
          <p:cNvPicPr>
            <a:picLocks noChangeAspect="1"/>
          </p:cNvPicPr>
          <p:nvPr/>
        </p:nvPicPr>
        <p:blipFill>
          <a:blip r:embed="rId5"/>
          <a:srcRect b="114"/>
          <a:stretch>
            <a:fillRect/>
          </a:stretch>
        </p:blipFill>
        <p:spPr>
          <a:xfrm>
            <a:off x="641676" y="1028700"/>
            <a:ext cx="1501435" cy="394127"/>
          </a:xfrm>
          <a:prstGeom prst="rect">
            <a:avLst/>
          </a:prstGeom>
        </p:spPr>
      </p:pic>
      <p:pic>
        <p:nvPicPr>
          <p:cNvPr id="9" name="Picture 9"/>
          <p:cNvPicPr>
            <a:picLocks noChangeAspect="1"/>
          </p:cNvPicPr>
          <p:nvPr/>
        </p:nvPicPr>
        <p:blipFill>
          <a:blip r:embed="rId5"/>
          <a:srcRect b="114"/>
          <a:stretch>
            <a:fillRect/>
          </a:stretch>
        </p:blipFill>
        <p:spPr>
          <a:xfrm>
            <a:off x="2489136" y="2175360"/>
            <a:ext cx="1501435" cy="394127"/>
          </a:xfrm>
          <a:prstGeom prst="rect">
            <a:avLst/>
          </a:prstGeom>
        </p:spPr>
      </p:pic>
      <p:pic>
        <p:nvPicPr>
          <p:cNvPr id="10" name="Picture 10"/>
          <p:cNvPicPr>
            <a:picLocks noChangeAspect="1"/>
          </p:cNvPicPr>
          <p:nvPr/>
        </p:nvPicPr>
        <p:blipFill>
          <a:blip r:embed="rId5"/>
          <a:srcRect b="114"/>
          <a:stretch>
            <a:fillRect/>
          </a:stretch>
        </p:blipFill>
        <p:spPr>
          <a:xfrm>
            <a:off x="15757865" y="634573"/>
            <a:ext cx="1501435" cy="394127"/>
          </a:xfrm>
          <a:prstGeom prst="rect">
            <a:avLst/>
          </a:prstGeom>
        </p:spPr>
      </p:pic>
      <p:pic>
        <p:nvPicPr>
          <p:cNvPr id="11" name="Picture 11"/>
          <p:cNvPicPr>
            <a:picLocks noChangeAspect="1"/>
          </p:cNvPicPr>
          <p:nvPr/>
        </p:nvPicPr>
        <p:blipFill>
          <a:blip r:embed="rId6"/>
          <a:srcRect b="40"/>
          <a:stretch>
            <a:fillRect/>
          </a:stretch>
        </p:blipFill>
        <p:spPr>
          <a:xfrm>
            <a:off x="5486400" y="8476488"/>
            <a:ext cx="7315200" cy="1810512"/>
          </a:xfrm>
          <a:prstGeom prst="rect">
            <a:avLst/>
          </a:prstGeom>
        </p:spPr>
      </p:pic>
      <p:pic>
        <p:nvPicPr>
          <p:cNvPr id="12" name="Picture 12"/>
          <p:cNvPicPr>
            <a:picLocks noChangeAspect="1"/>
          </p:cNvPicPr>
          <p:nvPr/>
        </p:nvPicPr>
        <p:blipFill>
          <a:blip r:embed="rId7"/>
          <a:srcRect r="36"/>
          <a:stretch>
            <a:fillRect/>
          </a:stretch>
        </p:blipFill>
        <p:spPr>
          <a:xfrm>
            <a:off x="5175492" y="8297878"/>
            <a:ext cx="1583424" cy="1533942"/>
          </a:xfrm>
          <a:prstGeom prst="rect">
            <a:avLst/>
          </a:prstGeom>
        </p:spPr>
      </p:pic>
      <p:pic>
        <p:nvPicPr>
          <p:cNvPr id="13" name="Picture 13"/>
          <p:cNvPicPr>
            <a:picLocks noChangeAspect="1"/>
          </p:cNvPicPr>
          <p:nvPr/>
        </p:nvPicPr>
        <p:blipFill>
          <a:blip r:embed="rId7"/>
          <a:srcRect r="36"/>
          <a:stretch>
            <a:fillRect/>
          </a:stretch>
        </p:blipFill>
        <p:spPr>
          <a:xfrm>
            <a:off x="8387691" y="9381744"/>
            <a:ext cx="1392924" cy="1349395"/>
          </a:xfrm>
          <a:prstGeom prst="rect">
            <a:avLst/>
          </a:prstGeom>
        </p:spPr>
      </p:pic>
      <p:pic>
        <p:nvPicPr>
          <p:cNvPr id="14" name="Picture 14"/>
          <p:cNvPicPr>
            <a:picLocks noChangeAspect="1"/>
          </p:cNvPicPr>
          <p:nvPr/>
        </p:nvPicPr>
        <p:blipFill>
          <a:blip r:embed="rId7"/>
          <a:srcRect r="36"/>
          <a:stretch>
            <a:fillRect/>
          </a:stretch>
        </p:blipFill>
        <p:spPr>
          <a:xfrm>
            <a:off x="11408676" y="8297878"/>
            <a:ext cx="1392924" cy="1349395"/>
          </a:xfrm>
          <a:prstGeom prst="rect">
            <a:avLst/>
          </a:prstGeom>
        </p:spPr>
      </p:pic>
      <p:sp>
        <p:nvSpPr>
          <p:cNvPr id="15" name="TextBox 15"/>
          <p:cNvSpPr txBox="1"/>
          <p:nvPr/>
        </p:nvSpPr>
        <p:spPr>
          <a:xfrm>
            <a:off x="894036" y="1916672"/>
            <a:ext cx="1790669" cy="4753074"/>
          </a:xfrm>
          <a:prstGeom prst="rect">
            <a:avLst/>
          </a:prstGeom>
        </p:spPr>
        <p:txBody>
          <a:bodyPr lIns="0" tIns="0" rIns="0" bIns="0" rtlCol="0" anchor="t">
            <a:spAutoFit/>
          </a:bodyPr>
          <a:lstStyle/>
          <a:p>
            <a:pPr algn="ctr">
              <a:lnSpc>
                <a:spcPts val="7200"/>
              </a:lnSpc>
            </a:pPr>
            <a:r>
              <a:rPr lang="en-US" sz="4000" spc="236">
                <a:solidFill>
                  <a:srgbClr val="1F497D"/>
                </a:solidFill>
                <a:latin typeface="Roboto Condensed Bold"/>
              </a:rPr>
              <a:t>TÁC DỤNG CỦA HOÁN DỤ</a:t>
            </a:r>
          </a:p>
        </p:txBody>
      </p:sp>
      <p:sp>
        <p:nvSpPr>
          <p:cNvPr id="16" name="TextBox 16"/>
          <p:cNvSpPr txBox="1"/>
          <p:nvPr/>
        </p:nvSpPr>
        <p:spPr>
          <a:xfrm>
            <a:off x="6576609" y="1612264"/>
            <a:ext cx="9664133" cy="688975"/>
          </a:xfrm>
          <a:prstGeom prst="rect">
            <a:avLst/>
          </a:prstGeom>
        </p:spPr>
        <p:txBody>
          <a:bodyPr lIns="0" tIns="0" rIns="0" bIns="0" rtlCol="0" anchor="t">
            <a:spAutoFit/>
          </a:bodyPr>
          <a:lstStyle/>
          <a:p>
            <a:pPr algn="l">
              <a:lnSpc>
                <a:spcPts val="5600"/>
              </a:lnSpc>
            </a:pPr>
            <a:r>
              <a:rPr lang="en-US" sz="4000">
                <a:solidFill>
                  <a:srgbClr val="1F497D"/>
                </a:solidFill>
                <a:latin typeface="Roboto Condensed Bold"/>
              </a:rPr>
              <a:t>Tăng sức gợi hình, gợi cảm cho diễn đạt</a:t>
            </a:r>
          </a:p>
        </p:txBody>
      </p:sp>
      <p:sp>
        <p:nvSpPr>
          <p:cNvPr id="17" name="TextBox 17"/>
          <p:cNvSpPr txBox="1"/>
          <p:nvPr/>
        </p:nvSpPr>
        <p:spPr>
          <a:xfrm>
            <a:off x="2119560" y="3282226"/>
            <a:ext cx="3307461" cy="1075545"/>
          </a:xfrm>
          <a:prstGeom prst="rect">
            <a:avLst/>
          </a:prstGeom>
        </p:spPr>
        <p:txBody>
          <a:bodyPr lIns="0" tIns="0" rIns="0" bIns="0" rtlCol="0" anchor="t">
            <a:spAutoFit/>
          </a:bodyPr>
          <a:lstStyle/>
          <a:p>
            <a:pPr algn="r">
              <a:lnSpc>
                <a:spcPts val="3888"/>
              </a:lnSpc>
            </a:pPr>
            <a:r>
              <a:rPr lang="en-US" sz="3600">
                <a:solidFill>
                  <a:srgbClr val="E46C0A"/>
                </a:solidFill>
                <a:latin typeface="Roboto Condensed Bold"/>
              </a:rPr>
              <a:t>Gợi hình</a:t>
            </a:r>
          </a:p>
        </p:txBody>
      </p:sp>
      <p:grpSp>
        <p:nvGrpSpPr>
          <p:cNvPr id="18" name="Group 18"/>
          <p:cNvGrpSpPr/>
          <p:nvPr/>
        </p:nvGrpSpPr>
        <p:grpSpPr>
          <a:xfrm>
            <a:off x="5665589" y="2802889"/>
            <a:ext cx="787400" cy="1996118"/>
            <a:chOff x="0" y="0"/>
            <a:chExt cx="1049867" cy="2661491"/>
          </a:xfrm>
        </p:grpSpPr>
        <p:sp>
          <p:nvSpPr>
            <p:cNvPr id="19" name="Freeform 19"/>
            <p:cNvSpPr/>
            <p:nvPr/>
          </p:nvSpPr>
          <p:spPr>
            <a:xfrm>
              <a:off x="0" y="0"/>
              <a:ext cx="1049782" cy="2661539"/>
            </a:xfrm>
            <a:custGeom>
              <a:avLst/>
              <a:gdLst/>
              <a:ahLst/>
              <a:cxnLst/>
              <a:rect l="l" t="t" r="r" b="b"/>
              <a:pathLst>
                <a:path w="1049782" h="2661539">
                  <a:moveTo>
                    <a:pt x="1032891" y="2661539"/>
                  </a:moveTo>
                  <a:cubicBezTo>
                    <a:pt x="748665" y="2661539"/>
                    <a:pt x="508000" y="2496312"/>
                    <a:pt x="508000" y="2281809"/>
                  </a:cubicBezTo>
                  <a:lnTo>
                    <a:pt x="508000" y="1693545"/>
                  </a:lnTo>
                  <a:lnTo>
                    <a:pt x="524891" y="1693545"/>
                  </a:lnTo>
                  <a:lnTo>
                    <a:pt x="508000" y="1693545"/>
                  </a:lnTo>
                  <a:cubicBezTo>
                    <a:pt x="508000" y="1507363"/>
                    <a:pt x="293878" y="1347724"/>
                    <a:pt x="16891" y="1347724"/>
                  </a:cubicBezTo>
                  <a:lnTo>
                    <a:pt x="16891" y="1330833"/>
                  </a:lnTo>
                  <a:lnTo>
                    <a:pt x="16891" y="1313942"/>
                  </a:lnTo>
                  <a:cubicBezTo>
                    <a:pt x="293878" y="1313815"/>
                    <a:pt x="508000" y="1154176"/>
                    <a:pt x="508000" y="967994"/>
                  </a:cubicBezTo>
                  <a:lnTo>
                    <a:pt x="524891" y="967994"/>
                  </a:lnTo>
                  <a:lnTo>
                    <a:pt x="508000" y="967994"/>
                  </a:lnTo>
                  <a:lnTo>
                    <a:pt x="508000" y="379730"/>
                  </a:lnTo>
                  <a:lnTo>
                    <a:pt x="524891" y="379730"/>
                  </a:lnTo>
                  <a:lnTo>
                    <a:pt x="508000" y="379730"/>
                  </a:lnTo>
                  <a:cubicBezTo>
                    <a:pt x="508000" y="165227"/>
                    <a:pt x="748665" y="0"/>
                    <a:pt x="1032891" y="0"/>
                  </a:cubicBezTo>
                  <a:cubicBezTo>
                    <a:pt x="1042289" y="0"/>
                    <a:pt x="1049782" y="7620"/>
                    <a:pt x="1049782" y="16891"/>
                  </a:cubicBezTo>
                  <a:lnTo>
                    <a:pt x="1049782" y="2644521"/>
                  </a:lnTo>
                  <a:cubicBezTo>
                    <a:pt x="1049782" y="2653919"/>
                    <a:pt x="1042162" y="2661412"/>
                    <a:pt x="1032891" y="2661412"/>
                  </a:cubicBezTo>
                  <a:moveTo>
                    <a:pt x="1032891" y="2627503"/>
                  </a:moveTo>
                  <a:lnTo>
                    <a:pt x="1032891" y="2644394"/>
                  </a:lnTo>
                  <a:lnTo>
                    <a:pt x="1016000" y="2644394"/>
                  </a:lnTo>
                  <a:lnTo>
                    <a:pt x="1016000" y="16891"/>
                  </a:lnTo>
                  <a:lnTo>
                    <a:pt x="1032891" y="16891"/>
                  </a:lnTo>
                  <a:lnTo>
                    <a:pt x="1032891" y="33909"/>
                  </a:lnTo>
                  <a:cubicBezTo>
                    <a:pt x="756031" y="33909"/>
                    <a:pt x="541782" y="193548"/>
                    <a:pt x="541782" y="379730"/>
                  </a:cubicBezTo>
                  <a:lnTo>
                    <a:pt x="541782" y="967994"/>
                  </a:lnTo>
                  <a:cubicBezTo>
                    <a:pt x="541782" y="1182497"/>
                    <a:pt x="301117" y="1347724"/>
                    <a:pt x="16891" y="1347724"/>
                  </a:cubicBezTo>
                  <a:cubicBezTo>
                    <a:pt x="7493" y="1347724"/>
                    <a:pt x="0" y="1340104"/>
                    <a:pt x="0" y="1330833"/>
                  </a:cubicBezTo>
                  <a:cubicBezTo>
                    <a:pt x="0" y="1321562"/>
                    <a:pt x="7620" y="1313942"/>
                    <a:pt x="16891" y="1313942"/>
                  </a:cubicBezTo>
                  <a:cubicBezTo>
                    <a:pt x="301117" y="1313942"/>
                    <a:pt x="541782" y="1479169"/>
                    <a:pt x="541782" y="1693672"/>
                  </a:cubicBezTo>
                  <a:lnTo>
                    <a:pt x="541782" y="2281936"/>
                  </a:lnTo>
                  <a:lnTo>
                    <a:pt x="524891" y="2281936"/>
                  </a:lnTo>
                  <a:lnTo>
                    <a:pt x="541782" y="2281936"/>
                  </a:lnTo>
                  <a:cubicBezTo>
                    <a:pt x="541782" y="2468118"/>
                    <a:pt x="755904" y="2627757"/>
                    <a:pt x="1032891" y="2627757"/>
                  </a:cubicBezTo>
                  <a:close/>
                </a:path>
              </a:pathLst>
            </a:custGeom>
            <a:solidFill>
              <a:srgbClr val="C4783E"/>
            </a:solidFill>
          </p:spPr>
        </p:sp>
      </p:grpSp>
      <p:grpSp>
        <p:nvGrpSpPr>
          <p:cNvPr id="20" name="Group 20"/>
          <p:cNvGrpSpPr/>
          <p:nvPr/>
        </p:nvGrpSpPr>
        <p:grpSpPr>
          <a:xfrm>
            <a:off x="6745089" y="2815589"/>
            <a:ext cx="10363200" cy="1970718"/>
            <a:chOff x="0" y="0"/>
            <a:chExt cx="13817600" cy="2627624"/>
          </a:xfrm>
        </p:grpSpPr>
        <p:sp>
          <p:nvSpPr>
            <p:cNvPr id="21" name="Freeform 21"/>
            <p:cNvSpPr/>
            <p:nvPr/>
          </p:nvSpPr>
          <p:spPr>
            <a:xfrm>
              <a:off x="0" y="0"/>
              <a:ext cx="13817600" cy="2627630"/>
            </a:xfrm>
            <a:custGeom>
              <a:avLst/>
              <a:gdLst/>
              <a:ahLst/>
              <a:cxnLst/>
              <a:rect l="l" t="t" r="r" b="b"/>
              <a:pathLst>
                <a:path w="13817600" h="2627630">
                  <a:moveTo>
                    <a:pt x="0" y="0"/>
                  </a:moveTo>
                  <a:lnTo>
                    <a:pt x="13817600" y="0"/>
                  </a:lnTo>
                  <a:lnTo>
                    <a:pt x="13817600" y="2627630"/>
                  </a:lnTo>
                  <a:lnTo>
                    <a:pt x="0" y="2627630"/>
                  </a:lnTo>
                  <a:close/>
                </a:path>
              </a:pathLst>
            </a:custGeom>
            <a:solidFill>
              <a:srgbClr val="F7AF76"/>
            </a:solidFill>
          </p:spPr>
        </p:sp>
      </p:grpSp>
      <p:sp>
        <p:nvSpPr>
          <p:cNvPr id="22" name="TextBox 22"/>
          <p:cNvSpPr txBox="1"/>
          <p:nvPr/>
        </p:nvSpPr>
        <p:spPr>
          <a:xfrm>
            <a:off x="6884789" y="2993389"/>
            <a:ext cx="10083800" cy="1653218"/>
          </a:xfrm>
          <a:prstGeom prst="rect">
            <a:avLst/>
          </a:prstGeom>
        </p:spPr>
        <p:txBody>
          <a:bodyPr lIns="0" tIns="0" rIns="0" bIns="0" rtlCol="0" anchor="t">
            <a:spAutoFit/>
          </a:bodyPr>
          <a:lstStyle/>
          <a:p>
            <a:pPr marL="482600" lvl="2" indent="-160867" algn="just">
              <a:lnSpc>
                <a:spcPts val="4320"/>
              </a:lnSpc>
              <a:buFont typeface="Arial"/>
              <a:buChar char="⚬"/>
            </a:pPr>
            <a:r>
              <a:rPr lang="en-US" sz="4000">
                <a:solidFill>
                  <a:srgbClr val="FFFFFF"/>
                </a:solidFill>
                <a:latin typeface="Roboto Condensed"/>
              </a:rPr>
              <a:t>Hoán dụ gợi nhiều liên tưởng, hình ảnh bởi thế đem đến sự hàm súc cho diễn đạt; giúp lời thơ, lời văn trở nên giàu hình tượng</a:t>
            </a:r>
          </a:p>
        </p:txBody>
      </p:sp>
      <p:sp>
        <p:nvSpPr>
          <p:cNvPr id="23" name="TextBox 23"/>
          <p:cNvSpPr txBox="1"/>
          <p:nvPr/>
        </p:nvSpPr>
        <p:spPr>
          <a:xfrm>
            <a:off x="2119560" y="5486945"/>
            <a:ext cx="3307461" cy="1075545"/>
          </a:xfrm>
          <a:prstGeom prst="rect">
            <a:avLst/>
          </a:prstGeom>
        </p:spPr>
        <p:txBody>
          <a:bodyPr lIns="0" tIns="0" rIns="0" bIns="0" rtlCol="0" anchor="t">
            <a:spAutoFit/>
          </a:bodyPr>
          <a:lstStyle/>
          <a:p>
            <a:pPr algn="r">
              <a:lnSpc>
                <a:spcPts val="3888"/>
              </a:lnSpc>
            </a:pPr>
            <a:r>
              <a:rPr lang="en-US" sz="3600">
                <a:solidFill>
                  <a:srgbClr val="E46C0A"/>
                </a:solidFill>
                <a:latin typeface="Roboto Condensed Bold"/>
              </a:rPr>
              <a:t>Gợi cảm</a:t>
            </a:r>
          </a:p>
        </p:txBody>
      </p:sp>
      <p:grpSp>
        <p:nvGrpSpPr>
          <p:cNvPr id="24" name="Group 24"/>
          <p:cNvGrpSpPr/>
          <p:nvPr/>
        </p:nvGrpSpPr>
        <p:grpSpPr>
          <a:xfrm>
            <a:off x="5665589" y="5007608"/>
            <a:ext cx="787400" cy="1996118"/>
            <a:chOff x="0" y="0"/>
            <a:chExt cx="1049867" cy="2661491"/>
          </a:xfrm>
        </p:grpSpPr>
        <p:sp>
          <p:nvSpPr>
            <p:cNvPr id="25" name="Freeform 25"/>
            <p:cNvSpPr/>
            <p:nvPr/>
          </p:nvSpPr>
          <p:spPr>
            <a:xfrm>
              <a:off x="0" y="0"/>
              <a:ext cx="1049782" cy="2661539"/>
            </a:xfrm>
            <a:custGeom>
              <a:avLst/>
              <a:gdLst/>
              <a:ahLst/>
              <a:cxnLst/>
              <a:rect l="l" t="t" r="r" b="b"/>
              <a:pathLst>
                <a:path w="1049782" h="2661539">
                  <a:moveTo>
                    <a:pt x="1032891" y="2661539"/>
                  </a:moveTo>
                  <a:cubicBezTo>
                    <a:pt x="748665" y="2661539"/>
                    <a:pt x="508000" y="2496312"/>
                    <a:pt x="508000" y="2281809"/>
                  </a:cubicBezTo>
                  <a:lnTo>
                    <a:pt x="508000" y="1693545"/>
                  </a:lnTo>
                  <a:lnTo>
                    <a:pt x="524891" y="1693545"/>
                  </a:lnTo>
                  <a:lnTo>
                    <a:pt x="508000" y="1693545"/>
                  </a:lnTo>
                  <a:cubicBezTo>
                    <a:pt x="508000" y="1507363"/>
                    <a:pt x="293878" y="1347724"/>
                    <a:pt x="16891" y="1347724"/>
                  </a:cubicBezTo>
                  <a:lnTo>
                    <a:pt x="16891" y="1330833"/>
                  </a:lnTo>
                  <a:lnTo>
                    <a:pt x="16891" y="1313942"/>
                  </a:lnTo>
                  <a:cubicBezTo>
                    <a:pt x="293878" y="1313815"/>
                    <a:pt x="508000" y="1154176"/>
                    <a:pt x="508000" y="967994"/>
                  </a:cubicBezTo>
                  <a:lnTo>
                    <a:pt x="524891" y="967994"/>
                  </a:lnTo>
                  <a:lnTo>
                    <a:pt x="508000" y="967994"/>
                  </a:lnTo>
                  <a:lnTo>
                    <a:pt x="508000" y="379730"/>
                  </a:lnTo>
                  <a:lnTo>
                    <a:pt x="524891" y="379730"/>
                  </a:lnTo>
                  <a:lnTo>
                    <a:pt x="508000" y="379730"/>
                  </a:lnTo>
                  <a:cubicBezTo>
                    <a:pt x="508000" y="165227"/>
                    <a:pt x="748665" y="0"/>
                    <a:pt x="1032891" y="0"/>
                  </a:cubicBezTo>
                  <a:cubicBezTo>
                    <a:pt x="1042289" y="0"/>
                    <a:pt x="1049782" y="7620"/>
                    <a:pt x="1049782" y="16891"/>
                  </a:cubicBezTo>
                  <a:lnTo>
                    <a:pt x="1049782" y="2644521"/>
                  </a:lnTo>
                  <a:cubicBezTo>
                    <a:pt x="1049782" y="2653919"/>
                    <a:pt x="1042162" y="2661412"/>
                    <a:pt x="1032891" y="2661412"/>
                  </a:cubicBezTo>
                  <a:moveTo>
                    <a:pt x="1032891" y="2627503"/>
                  </a:moveTo>
                  <a:lnTo>
                    <a:pt x="1032891" y="2644394"/>
                  </a:lnTo>
                  <a:lnTo>
                    <a:pt x="1016000" y="2644394"/>
                  </a:lnTo>
                  <a:lnTo>
                    <a:pt x="1016000" y="16891"/>
                  </a:lnTo>
                  <a:lnTo>
                    <a:pt x="1032891" y="16891"/>
                  </a:lnTo>
                  <a:lnTo>
                    <a:pt x="1032891" y="33909"/>
                  </a:lnTo>
                  <a:cubicBezTo>
                    <a:pt x="756031" y="33909"/>
                    <a:pt x="541782" y="193548"/>
                    <a:pt x="541782" y="379730"/>
                  </a:cubicBezTo>
                  <a:lnTo>
                    <a:pt x="541782" y="967994"/>
                  </a:lnTo>
                  <a:cubicBezTo>
                    <a:pt x="541782" y="1182497"/>
                    <a:pt x="301117" y="1347724"/>
                    <a:pt x="16891" y="1347724"/>
                  </a:cubicBezTo>
                  <a:cubicBezTo>
                    <a:pt x="7493" y="1347724"/>
                    <a:pt x="0" y="1340104"/>
                    <a:pt x="0" y="1330833"/>
                  </a:cubicBezTo>
                  <a:cubicBezTo>
                    <a:pt x="0" y="1321562"/>
                    <a:pt x="7620" y="1313942"/>
                    <a:pt x="16891" y="1313942"/>
                  </a:cubicBezTo>
                  <a:cubicBezTo>
                    <a:pt x="301117" y="1313942"/>
                    <a:pt x="541782" y="1479169"/>
                    <a:pt x="541782" y="1693672"/>
                  </a:cubicBezTo>
                  <a:lnTo>
                    <a:pt x="541782" y="2281936"/>
                  </a:lnTo>
                  <a:lnTo>
                    <a:pt x="524891" y="2281936"/>
                  </a:lnTo>
                  <a:lnTo>
                    <a:pt x="541782" y="2281936"/>
                  </a:lnTo>
                  <a:cubicBezTo>
                    <a:pt x="541782" y="2468118"/>
                    <a:pt x="755904" y="2627757"/>
                    <a:pt x="1032891" y="2627757"/>
                  </a:cubicBezTo>
                  <a:close/>
                </a:path>
              </a:pathLst>
            </a:custGeom>
            <a:solidFill>
              <a:srgbClr val="C4783E"/>
            </a:solidFill>
          </p:spPr>
        </p:sp>
      </p:grpSp>
      <p:grpSp>
        <p:nvGrpSpPr>
          <p:cNvPr id="26" name="Group 26"/>
          <p:cNvGrpSpPr/>
          <p:nvPr/>
        </p:nvGrpSpPr>
        <p:grpSpPr>
          <a:xfrm>
            <a:off x="6745089" y="5020308"/>
            <a:ext cx="10363200" cy="1970718"/>
            <a:chOff x="0" y="0"/>
            <a:chExt cx="13817600" cy="2627624"/>
          </a:xfrm>
        </p:grpSpPr>
        <p:sp>
          <p:nvSpPr>
            <p:cNvPr id="27" name="Freeform 27"/>
            <p:cNvSpPr/>
            <p:nvPr/>
          </p:nvSpPr>
          <p:spPr>
            <a:xfrm>
              <a:off x="0" y="0"/>
              <a:ext cx="13817600" cy="2627630"/>
            </a:xfrm>
            <a:custGeom>
              <a:avLst/>
              <a:gdLst/>
              <a:ahLst/>
              <a:cxnLst/>
              <a:rect l="l" t="t" r="r" b="b"/>
              <a:pathLst>
                <a:path w="13817600" h="2627630">
                  <a:moveTo>
                    <a:pt x="0" y="0"/>
                  </a:moveTo>
                  <a:lnTo>
                    <a:pt x="13817600" y="0"/>
                  </a:lnTo>
                  <a:lnTo>
                    <a:pt x="13817600" y="2627630"/>
                  </a:lnTo>
                  <a:lnTo>
                    <a:pt x="0" y="2627630"/>
                  </a:lnTo>
                  <a:close/>
                </a:path>
              </a:pathLst>
            </a:custGeom>
            <a:solidFill>
              <a:srgbClr val="F7AF76"/>
            </a:solidFill>
          </p:spPr>
        </p:sp>
      </p:grpSp>
      <p:sp>
        <p:nvSpPr>
          <p:cNvPr id="28" name="TextBox 28"/>
          <p:cNvSpPr txBox="1"/>
          <p:nvPr/>
        </p:nvSpPr>
        <p:spPr>
          <a:xfrm>
            <a:off x="6884789" y="5198108"/>
            <a:ext cx="10083800" cy="1653218"/>
          </a:xfrm>
          <a:prstGeom prst="rect">
            <a:avLst/>
          </a:prstGeom>
        </p:spPr>
        <p:txBody>
          <a:bodyPr lIns="0" tIns="0" rIns="0" bIns="0" rtlCol="0" anchor="t">
            <a:spAutoFit/>
          </a:bodyPr>
          <a:lstStyle/>
          <a:p>
            <a:pPr marL="482600" lvl="2" indent="-160867" algn="just">
              <a:lnSpc>
                <a:spcPts val="4320"/>
              </a:lnSpc>
              <a:buFont typeface="Arial"/>
              <a:buChar char="⚬"/>
            </a:pPr>
            <a:r>
              <a:rPr lang="en-US" sz="4000">
                <a:solidFill>
                  <a:srgbClr val="FFFFFF"/>
                </a:solidFill>
                <a:latin typeface="Roboto Condensed"/>
              </a:rPr>
              <a:t>Hoán dụ hàm chứa cảm xúc, tình cảm của người viết/ người nói đối với sự vật, hiện tượng được đề cập</a:t>
            </a: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barn(inVertical)">
                                      <p:cBhvr>
                                        <p:cTn id="14" dur="500"/>
                                        <p:tgtEl>
                                          <p:spTgt spid="17"/>
                                        </p:tgtEl>
                                      </p:cBhvr>
                                    </p:animEffect>
                                  </p:childTnLst>
                                </p:cTn>
                              </p:par>
                              <p:par>
                                <p:cTn id="15" presetID="16" presetClass="entr" presetSubtype="21"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par>
                                <p:cTn id="21" presetID="16" presetClass="entr" presetSubtype="21"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arn(inVertical)">
                                      <p:cBhvr>
                                        <p:cTn id="28" dur="500"/>
                                        <p:tgtEl>
                                          <p:spTgt spid="23"/>
                                        </p:tgtEl>
                                      </p:cBhvr>
                                    </p:animEffect>
                                  </p:childTnLst>
                                </p:cTn>
                              </p:par>
                              <p:par>
                                <p:cTn id="29" presetID="16" presetClass="entr" presetSubtype="21"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barn(inVertical)">
                                      <p:cBhvr>
                                        <p:cTn id="31" dur="500"/>
                                        <p:tgtEl>
                                          <p:spTgt spid="24"/>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barn(inVertical)">
                                      <p:cBhvr>
                                        <p:cTn id="34" dur="500"/>
                                        <p:tgtEl>
                                          <p:spTgt spid="28"/>
                                        </p:tgtEl>
                                      </p:cBhvr>
                                    </p:animEffect>
                                  </p:childTnLst>
                                </p:cTn>
                              </p:par>
                              <p:par>
                                <p:cTn id="35" presetID="16" presetClass="entr" presetSubtype="21"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arn(inVertical)">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2" grpId="0"/>
      <p:bldP spid="23"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53"/>
          <a:stretch>
            <a:fillRect/>
          </a:stretch>
        </p:blipFill>
        <p:spPr>
          <a:xfrm rot="5400000">
            <a:off x="-2212867" y="7396378"/>
            <a:ext cx="10051930" cy="10881657"/>
          </a:xfrm>
          <a:prstGeom prst="rect">
            <a:avLst/>
          </a:prstGeom>
        </p:spPr>
      </p:pic>
      <p:pic>
        <p:nvPicPr>
          <p:cNvPr id="3" name="Picture 3"/>
          <p:cNvPicPr>
            <a:picLocks noChangeAspect="1"/>
          </p:cNvPicPr>
          <p:nvPr/>
        </p:nvPicPr>
        <p:blipFill>
          <a:blip r:embed="rId3"/>
          <a:srcRect b="85"/>
          <a:stretch>
            <a:fillRect/>
          </a:stretch>
        </p:blipFill>
        <p:spPr>
          <a:xfrm rot="-4610850">
            <a:off x="15258416" y="-1995017"/>
            <a:ext cx="3363849" cy="4114800"/>
          </a:xfrm>
          <a:prstGeom prst="rect">
            <a:avLst/>
          </a:prstGeom>
        </p:spPr>
      </p:pic>
      <p:pic>
        <p:nvPicPr>
          <p:cNvPr id="4" name="Picture 4"/>
          <p:cNvPicPr>
            <a:picLocks noChangeAspect="1"/>
          </p:cNvPicPr>
          <p:nvPr/>
        </p:nvPicPr>
        <p:blipFill>
          <a:blip r:embed="rId4"/>
          <a:srcRect b="85"/>
          <a:stretch>
            <a:fillRect/>
          </a:stretch>
        </p:blipFill>
        <p:spPr>
          <a:xfrm>
            <a:off x="-157510" y="8229600"/>
            <a:ext cx="3363849" cy="4114800"/>
          </a:xfrm>
          <a:prstGeom prst="rect">
            <a:avLst/>
          </a:prstGeom>
        </p:spPr>
      </p:pic>
      <p:pic>
        <p:nvPicPr>
          <p:cNvPr id="5" name="Picture 5"/>
          <p:cNvPicPr>
            <a:picLocks noChangeAspect="1"/>
          </p:cNvPicPr>
          <p:nvPr/>
        </p:nvPicPr>
        <p:blipFill>
          <a:blip r:embed="rId5"/>
          <a:srcRect r="29"/>
          <a:stretch>
            <a:fillRect/>
          </a:stretch>
        </p:blipFill>
        <p:spPr>
          <a:xfrm>
            <a:off x="-1054417" y="-1359838"/>
            <a:ext cx="2083117" cy="4114800"/>
          </a:xfrm>
          <a:prstGeom prst="rect">
            <a:avLst/>
          </a:prstGeom>
        </p:spPr>
      </p:pic>
      <p:pic>
        <p:nvPicPr>
          <p:cNvPr id="6" name="Picture 6"/>
          <p:cNvPicPr>
            <a:picLocks noChangeAspect="1"/>
          </p:cNvPicPr>
          <p:nvPr/>
        </p:nvPicPr>
        <p:blipFill>
          <a:blip r:embed="rId6"/>
          <a:srcRect b="177"/>
          <a:stretch>
            <a:fillRect/>
          </a:stretch>
        </p:blipFill>
        <p:spPr>
          <a:xfrm>
            <a:off x="528379" y="127814"/>
            <a:ext cx="1000641" cy="896938"/>
          </a:xfrm>
          <a:prstGeom prst="rect">
            <a:avLst/>
          </a:prstGeom>
        </p:spPr>
      </p:pic>
      <p:sp>
        <p:nvSpPr>
          <p:cNvPr id="7" name="TextBox 7"/>
          <p:cNvSpPr txBox="1"/>
          <p:nvPr/>
        </p:nvSpPr>
        <p:spPr>
          <a:xfrm>
            <a:off x="1327227" y="1217124"/>
            <a:ext cx="6896806" cy="687526"/>
          </a:xfrm>
          <a:prstGeom prst="rect">
            <a:avLst/>
          </a:prstGeom>
        </p:spPr>
        <p:txBody>
          <a:bodyPr lIns="0" tIns="0" rIns="0" bIns="0" rtlCol="0" anchor="t">
            <a:spAutoFit/>
          </a:bodyPr>
          <a:lstStyle/>
          <a:p>
            <a:pPr algn="l">
              <a:lnSpc>
                <a:spcPts val="5280"/>
              </a:lnSpc>
            </a:pPr>
            <a:r>
              <a:rPr lang="en-US" sz="4400">
                <a:solidFill>
                  <a:srgbClr val="262626"/>
                </a:solidFill>
                <a:latin typeface="Roboto Condensed Bold"/>
              </a:rPr>
              <a:t>So sánh: Hoán dụ và ẩn dụ</a:t>
            </a:r>
          </a:p>
        </p:txBody>
      </p:sp>
      <p:grpSp>
        <p:nvGrpSpPr>
          <p:cNvPr id="8" name="Group 8"/>
          <p:cNvGrpSpPr/>
          <p:nvPr/>
        </p:nvGrpSpPr>
        <p:grpSpPr>
          <a:xfrm>
            <a:off x="11134331" y="1409700"/>
            <a:ext cx="6984483" cy="2580589"/>
            <a:chOff x="0" y="0"/>
            <a:chExt cx="9312644" cy="3440785"/>
          </a:xfrm>
        </p:grpSpPr>
        <p:sp>
          <p:nvSpPr>
            <p:cNvPr id="9" name="Freeform 9"/>
            <p:cNvSpPr/>
            <p:nvPr/>
          </p:nvSpPr>
          <p:spPr>
            <a:xfrm>
              <a:off x="0" y="0"/>
              <a:ext cx="9312656" cy="3440811"/>
            </a:xfrm>
            <a:custGeom>
              <a:avLst/>
              <a:gdLst/>
              <a:ahLst/>
              <a:cxnLst/>
              <a:rect l="l" t="t" r="r" b="b"/>
              <a:pathLst>
                <a:path w="9312656" h="3440811">
                  <a:moveTo>
                    <a:pt x="0" y="430149"/>
                  </a:moveTo>
                  <a:lnTo>
                    <a:pt x="7592314" y="430149"/>
                  </a:lnTo>
                  <a:lnTo>
                    <a:pt x="7592314" y="0"/>
                  </a:lnTo>
                  <a:lnTo>
                    <a:pt x="9312656" y="1720342"/>
                  </a:lnTo>
                  <a:lnTo>
                    <a:pt x="7592314" y="3440811"/>
                  </a:lnTo>
                  <a:lnTo>
                    <a:pt x="7592314" y="3010662"/>
                  </a:lnTo>
                  <a:lnTo>
                    <a:pt x="0" y="3010662"/>
                  </a:lnTo>
                  <a:close/>
                </a:path>
              </a:pathLst>
            </a:custGeom>
            <a:solidFill>
              <a:srgbClr val="F79646">
                <a:alpha val="89804"/>
              </a:srgbClr>
            </a:solidFill>
          </p:spPr>
        </p:sp>
      </p:grpSp>
      <p:sp>
        <p:nvSpPr>
          <p:cNvPr id="10" name="TextBox 10"/>
          <p:cNvSpPr txBox="1"/>
          <p:nvPr/>
        </p:nvSpPr>
        <p:spPr>
          <a:xfrm>
            <a:off x="11140441" y="2325840"/>
            <a:ext cx="6007872" cy="1907501"/>
          </a:xfrm>
          <a:prstGeom prst="rect">
            <a:avLst/>
          </a:prstGeom>
        </p:spPr>
        <p:txBody>
          <a:bodyPr lIns="0" tIns="0" rIns="0" bIns="0" rtlCol="0" anchor="t">
            <a:spAutoFit/>
          </a:bodyPr>
          <a:lstStyle/>
          <a:p>
            <a:pPr marL="325755" lvl="2" indent="-108585" algn="just">
              <a:lnSpc>
                <a:spcPts val="2916"/>
              </a:lnSpc>
              <a:buFont typeface="Arial"/>
              <a:buChar char="⚬"/>
            </a:pPr>
            <a:r>
              <a:rPr lang="en-US" sz="2700">
                <a:solidFill>
                  <a:srgbClr val="FFFFFF"/>
                </a:solidFill>
                <a:latin typeface="Roboto Condensed"/>
              </a:rPr>
              <a:t>Biện pháp tu từ tráo tên gọi</a:t>
            </a:r>
          </a:p>
          <a:p>
            <a:pPr marL="325755" lvl="2" indent="-108585" algn="just">
              <a:lnSpc>
                <a:spcPts val="2916"/>
              </a:lnSpc>
              <a:buFont typeface="Arial"/>
              <a:buChar char="⚬"/>
            </a:pPr>
            <a:r>
              <a:rPr lang="en-US" sz="2700">
                <a:solidFill>
                  <a:srgbClr val="FFFFFF"/>
                </a:solidFill>
                <a:latin typeface="Roboto Condensed"/>
              </a:rPr>
              <a:t>Giúp tăng hiệu quả cho diễn đạt</a:t>
            </a:r>
          </a:p>
        </p:txBody>
      </p:sp>
      <p:grpSp>
        <p:nvGrpSpPr>
          <p:cNvPr id="11" name="Group 11"/>
          <p:cNvGrpSpPr/>
          <p:nvPr/>
        </p:nvGrpSpPr>
        <p:grpSpPr>
          <a:xfrm>
            <a:off x="8225853" y="1409700"/>
            <a:ext cx="2901961" cy="1794181"/>
            <a:chOff x="0" y="0"/>
            <a:chExt cx="3869281" cy="2392241"/>
          </a:xfrm>
        </p:grpSpPr>
        <p:sp>
          <p:nvSpPr>
            <p:cNvPr id="12" name="Freeform 12"/>
            <p:cNvSpPr/>
            <p:nvPr/>
          </p:nvSpPr>
          <p:spPr>
            <a:xfrm>
              <a:off x="0" y="0"/>
              <a:ext cx="3869182" cy="2392299"/>
            </a:xfrm>
            <a:custGeom>
              <a:avLst/>
              <a:gdLst/>
              <a:ahLst/>
              <a:cxnLst/>
              <a:rect l="l" t="t" r="r" b="b"/>
              <a:pathLst>
                <a:path w="3869182" h="2392299">
                  <a:moveTo>
                    <a:pt x="0" y="398653"/>
                  </a:moveTo>
                  <a:cubicBezTo>
                    <a:pt x="0" y="178562"/>
                    <a:pt x="178562" y="0"/>
                    <a:pt x="398653" y="0"/>
                  </a:cubicBezTo>
                  <a:lnTo>
                    <a:pt x="3470529" y="0"/>
                  </a:lnTo>
                  <a:cubicBezTo>
                    <a:pt x="3690747" y="0"/>
                    <a:pt x="3869182" y="178562"/>
                    <a:pt x="3869182" y="398653"/>
                  </a:cubicBezTo>
                  <a:lnTo>
                    <a:pt x="3869182" y="1993519"/>
                  </a:lnTo>
                  <a:cubicBezTo>
                    <a:pt x="3869182" y="2213737"/>
                    <a:pt x="3690620" y="2392172"/>
                    <a:pt x="3470529" y="2392172"/>
                  </a:cubicBezTo>
                  <a:lnTo>
                    <a:pt x="398653" y="2392172"/>
                  </a:lnTo>
                  <a:cubicBezTo>
                    <a:pt x="178562" y="2392299"/>
                    <a:pt x="0" y="2213737"/>
                    <a:pt x="0" y="1993519"/>
                  </a:cubicBezTo>
                  <a:close/>
                </a:path>
              </a:pathLst>
            </a:custGeom>
            <a:solidFill>
              <a:srgbClr val="F79646"/>
            </a:solidFill>
          </p:spPr>
        </p:sp>
      </p:grpSp>
      <p:sp>
        <p:nvSpPr>
          <p:cNvPr id="13" name="TextBox 13"/>
          <p:cNvSpPr txBox="1"/>
          <p:nvPr/>
        </p:nvSpPr>
        <p:spPr>
          <a:xfrm>
            <a:off x="8451282" y="1988279"/>
            <a:ext cx="2462631" cy="1461531"/>
          </a:xfrm>
          <a:prstGeom prst="rect">
            <a:avLst/>
          </a:prstGeom>
        </p:spPr>
        <p:txBody>
          <a:bodyPr lIns="0" tIns="0" rIns="0" bIns="0" rtlCol="0" anchor="t">
            <a:spAutoFit/>
          </a:bodyPr>
          <a:lstStyle/>
          <a:p>
            <a:pPr algn="ctr">
              <a:lnSpc>
                <a:spcPts val="4104"/>
              </a:lnSpc>
            </a:pPr>
            <a:r>
              <a:rPr lang="en-US" sz="3800">
                <a:solidFill>
                  <a:srgbClr val="FFFFFF"/>
                </a:solidFill>
                <a:latin typeface="Roboto Condensed Bold"/>
              </a:rPr>
              <a:t>Giống nhau</a:t>
            </a:r>
          </a:p>
        </p:txBody>
      </p:sp>
      <p:grpSp>
        <p:nvGrpSpPr>
          <p:cNvPr id="14" name="Group 14"/>
          <p:cNvGrpSpPr/>
          <p:nvPr/>
        </p:nvGrpSpPr>
        <p:grpSpPr>
          <a:xfrm>
            <a:off x="11135996" y="4171909"/>
            <a:ext cx="6980399" cy="3637129"/>
            <a:chOff x="0" y="0"/>
            <a:chExt cx="9307199" cy="4849505"/>
          </a:xfrm>
        </p:grpSpPr>
        <p:sp>
          <p:nvSpPr>
            <p:cNvPr id="15" name="Freeform 15"/>
            <p:cNvSpPr/>
            <p:nvPr/>
          </p:nvSpPr>
          <p:spPr>
            <a:xfrm>
              <a:off x="0" y="0"/>
              <a:ext cx="9307195" cy="4849495"/>
            </a:xfrm>
            <a:custGeom>
              <a:avLst/>
              <a:gdLst/>
              <a:ahLst/>
              <a:cxnLst/>
              <a:rect l="l" t="t" r="r" b="b"/>
              <a:pathLst>
                <a:path w="9307195" h="4849495">
                  <a:moveTo>
                    <a:pt x="0" y="606171"/>
                  </a:moveTo>
                  <a:lnTo>
                    <a:pt x="6882384" y="606171"/>
                  </a:lnTo>
                  <a:lnTo>
                    <a:pt x="6882384" y="0"/>
                  </a:lnTo>
                  <a:lnTo>
                    <a:pt x="9307195" y="2424811"/>
                  </a:lnTo>
                  <a:lnTo>
                    <a:pt x="6882384" y="4849495"/>
                  </a:lnTo>
                  <a:lnTo>
                    <a:pt x="6882384" y="4243324"/>
                  </a:lnTo>
                  <a:lnTo>
                    <a:pt x="0" y="4243324"/>
                  </a:lnTo>
                  <a:close/>
                </a:path>
              </a:pathLst>
            </a:custGeom>
            <a:solidFill>
              <a:srgbClr val="F79646">
                <a:alpha val="89804"/>
              </a:srgbClr>
            </a:solidFill>
          </p:spPr>
        </p:sp>
      </p:grpSp>
      <p:sp>
        <p:nvSpPr>
          <p:cNvPr id="16" name="TextBox 16"/>
          <p:cNvSpPr txBox="1"/>
          <p:nvPr/>
        </p:nvSpPr>
        <p:spPr>
          <a:xfrm>
            <a:off x="11140441" y="4650045"/>
            <a:ext cx="5607586" cy="2699907"/>
          </a:xfrm>
          <a:prstGeom prst="rect">
            <a:avLst/>
          </a:prstGeom>
        </p:spPr>
        <p:txBody>
          <a:bodyPr lIns="0" tIns="0" rIns="0" bIns="0" rtlCol="0" anchor="t">
            <a:spAutoFit/>
          </a:bodyPr>
          <a:lstStyle/>
          <a:p>
            <a:pPr marL="325755" lvl="2" indent="-108585" algn="just">
              <a:lnSpc>
                <a:spcPts val="2916"/>
              </a:lnSpc>
              <a:buFont typeface="Arial"/>
              <a:buChar char="⚬"/>
            </a:pPr>
            <a:r>
              <a:rPr lang="en-US" sz="2700">
                <a:solidFill>
                  <a:srgbClr val="FFFFFF"/>
                </a:solidFill>
                <a:latin typeface="Roboto Condensed"/>
              </a:rPr>
              <a:t>Hoán dụ được thực hiện trên mối quan hệ gần gũi, đi đôi với nhau ở một phương dện nào đó giữa các sự vật (A, B) trên cơ sở hiện thực</a:t>
            </a:r>
          </a:p>
          <a:p>
            <a:pPr marL="325755" lvl="2" indent="-108585" algn="just">
              <a:lnSpc>
                <a:spcPts val="2916"/>
              </a:lnSpc>
              <a:buFont typeface="Arial"/>
              <a:buChar char="⚬"/>
            </a:pPr>
            <a:r>
              <a:rPr lang="en-US" sz="2700">
                <a:solidFill>
                  <a:srgbClr val="FFFFFF"/>
                </a:solidFill>
                <a:latin typeface="Roboto Condensed"/>
              </a:rPr>
              <a:t>Ẩn dụ được thực hiện dựa trên mối quan hệ tương đồng giữa các sự vật (A, B) trong liên tưởng trí óc</a:t>
            </a:r>
          </a:p>
        </p:txBody>
      </p:sp>
      <p:grpSp>
        <p:nvGrpSpPr>
          <p:cNvPr id="17" name="Group 17"/>
          <p:cNvGrpSpPr/>
          <p:nvPr/>
        </p:nvGrpSpPr>
        <p:grpSpPr>
          <a:xfrm>
            <a:off x="8225853" y="3768272"/>
            <a:ext cx="2907725" cy="1794181"/>
            <a:chOff x="0" y="0"/>
            <a:chExt cx="3876967" cy="2392241"/>
          </a:xfrm>
        </p:grpSpPr>
        <p:sp>
          <p:nvSpPr>
            <p:cNvPr id="18" name="Freeform 18"/>
            <p:cNvSpPr/>
            <p:nvPr/>
          </p:nvSpPr>
          <p:spPr>
            <a:xfrm>
              <a:off x="0" y="0"/>
              <a:ext cx="3876929" cy="2392299"/>
            </a:xfrm>
            <a:custGeom>
              <a:avLst/>
              <a:gdLst/>
              <a:ahLst/>
              <a:cxnLst/>
              <a:rect l="l" t="t" r="r" b="b"/>
              <a:pathLst>
                <a:path w="3876929" h="2392299">
                  <a:moveTo>
                    <a:pt x="0" y="398653"/>
                  </a:moveTo>
                  <a:cubicBezTo>
                    <a:pt x="0" y="178562"/>
                    <a:pt x="178562" y="0"/>
                    <a:pt x="398653" y="0"/>
                  </a:cubicBezTo>
                  <a:lnTo>
                    <a:pt x="3478276" y="0"/>
                  </a:lnTo>
                  <a:cubicBezTo>
                    <a:pt x="3698494" y="0"/>
                    <a:pt x="3876929" y="178562"/>
                    <a:pt x="3876929" y="398653"/>
                  </a:cubicBezTo>
                  <a:lnTo>
                    <a:pt x="3876929" y="1993519"/>
                  </a:lnTo>
                  <a:cubicBezTo>
                    <a:pt x="3876929" y="2213737"/>
                    <a:pt x="3698367" y="2392172"/>
                    <a:pt x="3478276" y="2392172"/>
                  </a:cubicBezTo>
                  <a:lnTo>
                    <a:pt x="398653" y="2392172"/>
                  </a:lnTo>
                  <a:cubicBezTo>
                    <a:pt x="178562" y="2392299"/>
                    <a:pt x="0" y="2213737"/>
                    <a:pt x="0" y="1993519"/>
                  </a:cubicBezTo>
                  <a:close/>
                </a:path>
              </a:pathLst>
            </a:custGeom>
            <a:solidFill>
              <a:srgbClr val="F79646"/>
            </a:solidFill>
          </p:spPr>
        </p:sp>
      </p:grpSp>
      <p:sp>
        <p:nvSpPr>
          <p:cNvPr id="19" name="TextBox 19"/>
          <p:cNvSpPr txBox="1"/>
          <p:nvPr/>
        </p:nvSpPr>
        <p:spPr>
          <a:xfrm>
            <a:off x="8445518" y="4415096"/>
            <a:ext cx="2468395" cy="1461531"/>
          </a:xfrm>
          <a:prstGeom prst="rect">
            <a:avLst/>
          </a:prstGeom>
        </p:spPr>
        <p:txBody>
          <a:bodyPr lIns="0" tIns="0" rIns="0" bIns="0" rtlCol="0" anchor="t">
            <a:spAutoFit/>
          </a:bodyPr>
          <a:lstStyle/>
          <a:p>
            <a:pPr algn="ctr">
              <a:lnSpc>
                <a:spcPts val="4104"/>
              </a:lnSpc>
            </a:pPr>
            <a:r>
              <a:rPr lang="en-US" sz="3800">
                <a:solidFill>
                  <a:srgbClr val="FFFFFF"/>
                </a:solidFill>
                <a:latin typeface="Roboto Condensed Bold"/>
              </a:rPr>
              <a:t>Khác nhau</a:t>
            </a:r>
          </a:p>
        </p:txBody>
      </p:sp>
      <p:pic>
        <p:nvPicPr>
          <p:cNvPr id="20" name="Picture 20"/>
          <p:cNvPicPr>
            <a:picLocks noChangeAspect="1"/>
          </p:cNvPicPr>
          <p:nvPr/>
        </p:nvPicPr>
        <p:blipFill>
          <a:blip r:embed="rId7"/>
          <a:srcRect/>
          <a:stretch>
            <a:fillRect/>
          </a:stretch>
        </p:blipFill>
        <p:spPr>
          <a:xfrm>
            <a:off x="61936" y="2178689"/>
            <a:ext cx="8055256" cy="5896246"/>
          </a:xfrm>
          <a:prstGeom prst="rect">
            <a:avLst/>
          </a:prstGeom>
        </p:spPr>
      </p:pic>
      <p:pic>
        <p:nvPicPr>
          <p:cNvPr id="21" name="Picture 21"/>
          <p:cNvPicPr>
            <a:picLocks noChangeAspect="1"/>
          </p:cNvPicPr>
          <p:nvPr/>
        </p:nvPicPr>
        <p:blipFill>
          <a:blip r:embed="rId8"/>
          <a:srcRect/>
          <a:stretch>
            <a:fillRect/>
          </a:stretch>
        </p:blipFill>
        <p:spPr>
          <a:xfrm>
            <a:off x="8060450" y="7501910"/>
            <a:ext cx="9948252" cy="206767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500"/>
                                        <p:tgtEl>
                                          <p:spTgt spid="19"/>
                                        </p:tgtEl>
                                      </p:cBhvr>
                                    </p:animEffect>
                                  </p:childTnLst>
                                </p:cTn>
                              </p:par>
                              <p:par>
                                <p:cTn id="25" presetID="2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par>
                                <p:cTn id="31" presetID="2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barn(inVertical)">
                                      <p:cBhvr>
                                        <p:cTn id="3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BA7146FC46C994896426FA7F37D47A8" ma:contentTypeVersion="5" ma:contentTypeDescription="Create a new document." ma:contentTypeScope="" ma:versionID="acd24cd98fe817c6f95bbfa4ee802863">
  <xsd:schema xmlns:xsd="http://www.w3.org/2001/XMLSchema" xmlns:xs="http://www.w3.org/2001/XMLSchema" xmlns:p="http://schemas.microsoft.com/office/2006/metadata/properties" xmlns:ns3="caddbb1c-50ae-4754-bbe9-96cf7a3d9231" targetNamespace="http://schemas.microsoft.com/office/2006/metadata/properties" ma:root="true" ma:fieldsID="42bc0e7848a187916f7595951230fcbb" ns3:_="">
    <xsd:import namespace="caddbb1c-50ae-4754-bbe9-96cf7a3d923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ddbb1c-50ae-4754-bbe9-96cf7a3d92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SearchProperties" ma:index="1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490786-DD87-4B1B-A35F-1B6E2662C8CE}">
  <ds:schemaRefs>
    <ds:schemaRef ds:uri="http://schemas.microsoft.com/sharepoint/v3/contenttype/forms"/>
  </ds:schemaRefs>
</ds:datastoreItem>
</file>

<file path=customXml/itemProps2.xml><?xml version="1.0" encoding="utf-8"?>
<ds:datastoreItem xmlns:ds="http://schemas.openxmlformats.org/officeDocument/2006/customXml" ds:itemID="{14713042-F8EE-413F-B618-E6F424ABAF7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94C2ABB-E42F-43FF-AD07-7E78FD8681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ddbb1c-50ae-4754-bbe9-96cf7a3d92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TotalTime>
  <Words>2146</Words>
  <Application>Microsoft Office PowerPoint</Application>
  <PresentationFormat>Custom</PresentationFormat>
  <Paragraphs>216</Paragraphs>
  <Slides>30</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Roboto Condensed</vt:lpstr>
      <vt:lpstr>Arial</vt:lpstr>
      <vt:lpstr>Roboto Condensed Bold</vt:lpstr>
      <vt:lpstr>Fraunces Bold</vt:lpstr>
      <vt:lpstr>#9Slide06 SVNAdeline</vt:lpstr>
      <vt:lpstr>#9Slide06 SVNAdeline Bold</vt:lpstr>
      <vt:lpstr>Roboto Condensed Bold Italics</vt:lpstr>
      <vt:lpstr>Calibri</vt:lpstr>
      <vt:lpstr>Roboto Condensed Italics</vt:lpstr>
      <vt:lpstr>#9Slide05 VL Fadilla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6CD_BÀI 7_THTV</dc:title>
  <dc:creator>Admin</dc:creator>
  <cp:lastModifiedBy>Tran Trung Hieu</cp:lastModifiedBy>
  <cp:revision>3</cp:revision>
  <dcterms:created xsi:type="dcterms:W3CDTF">2006-08-16T00:00:00Z</dcterms:created>
  <dcterms:modified xsi:type="dcterms:W3CDTF">2022-12-27T07:01:49Z</dcterms:modified>
  <dc:identifier>DAFVxs4qCbo</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0x0101003BA7146FC46C994896426FA7F37D47A8</vt:lpwstr>
  </property>
</Properties>
</file>