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8288000" cy="10287000"/>
  <p:notesSz cx="6858000" cy="9144000"/>
  <p:embeddedFontLst>
    <p:embeddedFont>
      <p:font typeface="#9Slide05 Dear Saturday" panose="02000505000000020004" pitchFamily="2" charset="0"/>
      <p:regular r:id="rId23"/>
    </p:embeddedFont>
    <p:embeddedFont>
      <p:font typeface="#9Slide06 SVNAdeline" panose="02000500000000000000" pitchFamily="2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Fraunces" panose="020B0604020202020204" charset="0"/>
      <p:regular r:id="rId29"/>
    </p:embeddedFont>
    <p:embeddedFont>
      <p:font typeface="Fraunces Bold" panose="020B0604020202020204" charset="0"/>
      <p:regular r:id="rId30"/>
    </p:embeddedFont>
    <p:embeddedFont>
      <p:font typeface="Roboto Condensed" panose="02000000000000000000" pitchFamily="2" charset="0"/>
      <p:regular r:id="rId31"/>
      <p:bold r:id="rId32"/>
      <p:italic r:id="rId33"/>
      <p:boldItalic r:id="rId34"/>
    </p:embeddedFont>
    <p:embeddedFont>
      <p:font typeface="Roboto Condensed Bold" panose="02000000000000000000" pitchFamily="2" charset="0"/>
      <p:bold r:id="rId35"/>
    </p:embeddedFont>
    <p:embeddedFont>
      <p:font typeface="Roboto Condensed Italics" panose="020B0604020202020204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22" autoAdjust="0"/>
  </p:normalViewPr>
  <p:slideViewPr>
    <p:cSldViewPr>
      <p:cViewPr varScale="1">
        <p:scale>
          <a:sx n="55" d="100"/>
          <a:sy n="55" d="100"/>
        </p:scale>
        <p:origin x="686" y="-17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5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3499" r="1446" b="3106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05495" y="680808"/>
            <a:ext cx="16439378" cy="3503822"/>
            <a:chOff x="0" y="0"/>
            <a:chExt cx="21919170" cy="46717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919185" cy="4671822"/>
            </a:xfrm>
            <a:custGeom>
              <a:avLst/>
              <a:gdLst/>
              <a:ahLst/>
              <a:cxnLst/>
              <a:rect l="l" t="t" r="r" b="b"/>
              <a:pathLst>
                <a:path w="21919185" h="4671822">
                  <a:moveTo>
                    <a:pt x="0" y="0"/>
                  </a:moveTo>
                  <a:lnTo>
                    <a:pt x="21919185" y="0"/>
                  </a:lnTo>
                  <a:lnTo>
                    <a:pt x="21919185" y="4671822"/>
                  </a:lnTo>
                  <a:lnTo>
                    <a:pt x="0" y="467182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b="517"/>
          <a:stretch>
            <a:fillRect/>
          </a:stretch>
        </p:blipFill>
        <p:spPr>
          <a:xfrm>
            <a:off x="14011693" y="8900640"/>
            <a:ext cx="7147788" cy="172846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b="43"/>
          <a:stretch>
            <a:fillRect/>
          </a:stretch>
        </p:blipFill>
        <p:spPr>
          <a:xfrm>
            <a:off x="3318882" y="-411324"/>
            <a:ext cx="573798" cy="82264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b="167"/>
          <a:stretch>
            <a:fillRect/>
          </a:stretch>
        </p:blipFill>
        <p:spPr>
          <a:xfrm>
            <a:off x="-608297" y="158885"/>
            <a:ext cx="3927179" cy="1392364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211429" y="5143500"/>
            <a:ext cx="15827510" cy="1716090"/>
            <a:chOff x="0" y="0"/>
            <a:chExt cx="4168562" cy="45197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68562" cy="451974"/>
            </a:xfrm>
            <a:custGeom>
              <a:avLst/>
              <a:gdLst/>
              <a:ahLst/>
              <a:cxnLst/>
              <a:rect l="l" t="t" r="r" b="b"/>
              <a:pathLst>
                <a:path w="4168562" h="451974">
                  <a:moveTo>
                    <a:pt x="24946" y="0"/>
                  </a:moveTo>
                  <a:lnTo>
                    <a:pt x="4143616" y="0"/>
                  </a:lnTo>
                  <a:cubicBezTo>
                    <a:pt x="4150232" y="0"/>
                    <a:pt x="4156577" y="2628"/>
                    <a:pt x="4161256" y="7307"/>
                  </a:cubicBezTo>
                  <a:cubicBezTo>
                    <a:pt x="4165934" y="11985"/>
                    <a:pt x="4168562" y="18330"/>
                    <a:pt x="4168562" y="24946"/>
                  </a:cubicBezTo>
                  <a:lnTo>
                    <a:pt x="4168562" y="427028"/>
                  </a:lnTo>
                  <a:cubicBezTo>
                    <a:pt x="4168562" y="433644"/>
                    <a:pt x="4165934" y="439989"/>
                    <a:pt x="4161256" y="444668"/>
                  </a:cubicBezTo>
                  <a:cubicBezTo>
                    <a:pt x="4156577" y="449346"/>
                    <a:pt x="4150232" y="451974"/>
                    <a:pt x="4143616" y="451974"/>
                  </a:cubicBezTo>
                  <a:lnTo>
                    <a:pt x="24946" y="451974"/>
                  </a:lnTo>
                  <a:cubicBezTo>
                    <a:pt x="11169" y="451974"/>
                    <a:pt x="0" y="440805"/>
                    <a:pt x="0" y="427028"/>
                  </a:cubicBezTo>
                  <a:lnTo>
                    <a:pt x="0" y="24946"/>
                  </a:lnTo>
                  <a:cubicBezTo>
                    <a:pt x="0" y="18330"/>
                    <a:pt x="2628" y="11985"/>
                    <a:pt x="7307" y="7307"/>
                  </a:cubicBezTo>
                  <a:cubicBezTo>
                    <a:pt x="11985" y="2628"/>
                    <a:pt x="18330" y="0"/>
                    <a:pt x="24946" y="0"/>
                  </a:cubicBezTo>
                  <a:close/>
                </a:path>
              </a:pathLst>
            </a:custGeom>
            <a:solidFill>
              <a:srgbClr val="7DADC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166360" y="508143"/>
            <a:ext cx="9284100" cy="1809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700"/>
              </a:lnSpc>
            </a:pPr>
            <a:r>
              <a:rPr lang="en-US" sz="10500" spc="94">
                <a:solidFill>
                  <a:srgbClr val="393F85"/>
                </a:solidFill>
                <a:latin typeface="Fraunces Bold"/>
              </a:rPr>
              <a:t>KHỞI ĐỘNG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251458" y="2490374"/>
            <a:ext cx="9439655" cy="1370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092"/>
              </a:lnSpc>
            </a:pPr>
            <a:r>
              <a:rPr lang="en-US" sz="7923" spc="71">
                <a:solidFill>
                  <a:srgbClr val="003EA8"/>
                </a:solidFill>
                <a:latin typeface="#9Slide06 SVNAdeline"/>
              </a:rPr>
              <a:t>SIÊU TRÍ TUỆ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230245" y="7542210"/>
            <a:ext cx="15827510" cy="1716090"/>
            <a:chOff x="0" y="0"/>
            <a:chExt cx="4168562" cy="45197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168562" cy="451974"/>
            </a:xfrm>
            <a:custGeom>
              <a:avLst/>
              <a:gdLst/>
              <a:ahLst/>
              <a:cxnLst/>
              <a:rect l="l" t="t" r="r" b="b"/>
              <a:pathLst>
                <a:path w="4168562" h="451974">
                  <a:moveTo>
                    <a:pt x="24946" y="0"/>
                  </a:moveTo>
                  <a:lnTo>
                    <a:pt x="4143616" y="0"/>
                  </a:lnTo>
                  <a:cubicBezTo>
                    <a:pt x="4150232" y="0"/>
                    <a:pt x="4156577" y="2628"/>
                    <a:pt x="4161256" y="7307"/>
                  </a:cubicBezTo>
                  <a:cubicBezTo>
                    <a:pt x="4165934" y="11985"/>
                    <a:pt x="4168562" y="18330"/>
                    <a:pt x="4168562" y="24946"/>
                  </a:cubicBezTo>
                  <a:lnTo>
                    <a:pt x="4168562" y="427028"/>
                  </a:lnTo>
                  <a:cubicBezTo>
                    <a:pt x="4168562" y="433644"/>
                    <a:pt x="4165934" y="439989"/>
                    <a:pt x="4161256" y="444668"/>
                  </a:cubicBezTo>
                  <a:cubicBezTo>
                    <a:pt x="4156577" y="449346"/>
                    <a:pt x="4150232" y="451974"/>
                    <a:pt x="4143616" y="451974"/>
                  </a:cubicBezTo>
                  <a:lnTo>
                    <a:pt x="24946" y="451974"/>
                  </a:lnTo>
                  <a:cubicBezTo>
                    <a:pt x="11169" y="451974"/>
                    <a:pt x="0" y="440805"/>
                    <a:pt x="0" y="427028"/>
                  </a:cubicBezTo>
                  <a:lnTo>
                    <a:pt x="0" y="24946"/>
                  </a:lnTo>
                  <a:cubicBezTo>
                    <a:pt x="0" y="18330"/>
                    <a:pt x="2628" y="11985"/>
                    <a:pt x="7307" y="7307"/>
                  </a:cubicBezTo>
                  <a:cubicBezTo>
                    <a:pt x="11985" y="2628"/>
                    <a:pt x="18330" y="0"/>
                    <a:pt x="24946" y="0"/>
                  </a:cubicBezTo>
                  <a:close/>
                </a:path>
              </a:pathLst>
            </a:custGeom>
            <a:solidFill>
              <a:srgbClr val="547F9B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211429" y="5472260"/>
            <a:ext cx="15827510" cy="725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0"/>
              </a:lnSpc>
              <a:spcBef>
                <a:spcPct val="0"/>
              </a:spcBef>
            </a:pPr>
            <a:r>
              <a:rPr lang="en-US" sz="4400">
                <a:solidFill>
                  <a:srgbClr val="FFFFFF"/>
                </a:solidFill>
                <a:latin typeface="Roboto Condensed"/>
              </a:rPr>
              <a:t>GV yêu cầu HS nhớ lại hai bài thơ </a:t>
            </a:r>
            <a:r>
              <a:rPr lang="en-US" sz="4400">
                <a:solidFill>
                  <a:srgbClr val="FFFFFF"/>
                </a:solidFill>
                <a:latin typeface="Roboto Condensed Italics"/>
              </a:rPr>
              <a:t>Đêm nay Bác không ngủ </a:t>
            </a:r>
            <a:r>
              <a:rPr lang="en-US" sz="4400">
                <a:solidFill>
                  <a:srgbClr val="FFFFFF"/>
                </a:solidFill>
                <a:latin typeface="Roboto Condensed"/>
              </a:rPr>
              <a:t>và </a:t>
            </a:r>
            <a:r>
              <a:rPr lang="en-US" sz="4400">
                <a:solidFill>
                  <a:srgbClr val="FFFFFF"/>
                </a:solidFill>
                <a:latin typeface="Roboto Condensed Italics"/>
              </a:rPr>
              <a:t>Lượm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0" y="8145465"/>
            <a:ext cx="15827510" cy="725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0"/>
              </a:lnSpc>
              <a:spcBef>
                <a:spcPct val="0"/>
              </a:spcBef>
            </a:pPr>
            <a:r>
              <a:rPr lang="en-US" sz="4400">
                <a:solidFill>
                  <a:srgbClr val="FFFFFF"/>
                </a:solidFill>
                <a:latin typeface="Roboto Condensed"/>
              </a:rPr>
              <a:t>GV chuẩn bị một số câu hỏi bỏ trong hộp cho HS bốc thăm.</a:t>
            </a: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3500" r="1446" b="3106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719560" y="2414569"/>
            <a:ext cx="15437508" cy="6843731"/>
            <a:chOff x="0" y="0"/>
            <a:chExt cx="20583344" cy="91249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583350" cy="9124950"/>
            </a:xfrm>
            <a:custGeom>
              <a:avLst/>
              <a:gdLst/>
              <a:ahLst/>
              <a:cxnLst/>
              <a:rect l="l" t="t" r="r" b="b"/>
              <a:pathLst>
                <a:path w="20583350" h="9124950">
                  <a:moveTo>
                    <a:pt x="0" y="0"/>
                  </a:moveTo>
                  <a:lnTo>
                    <a:pt x="20583350" y="0"/>
                  </a:lnTo>
                  <a:lnTo>
                    <a:pt x="20583350" y="9124950"/>
                  </a:lnTo>
                  <a:lnTo>
                    <a:pt x="0" y="912495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701689" y="6187918"/>
            <a:ext cx="8493343" cy="6624807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9909172" y="3235000"/>
            <a:ext cx="121364" cy="121908"/>
            <a:chOff x="0" y="0"/>
            <a:chExt cx="161819" cy="16254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1798" cy="162560"/>
            </a:xfrm>
            <a:custGeom>
              <a:avLst/>
              <a:gdLst/>
              <a:ahLst/>
              <a:cxnLst/>
              <a:rect l="l" t="t" r="r" b="b"/>
              <a:pathLst>
                <a:path w="161798" h="162560">
                  <a:moveTo>
                    <a:pt x="80899" y="0"/>
                  </a:moveTo>
                  <a:cubicBezTo>
                    <a:pt x="125603" y="254"/>
                    <a:pt x="161798" y="36576"/>
                    <a:pt x="161798" y="81280"/>
                  </a:cubicBezTo>
                  <a:cubicBezTo>
                    <a:pt x="161798" y="125984"/>
                    <a:pt x="125603" y="162306"/>
                    <a:pt x="80899" y="162560"/>
                  </a:cubicBezTo>
                  <a:cubicBezTo>
                    <a:pt x="36195" y="162306"/>
                    <a:pt x="0" y="125984"/>
                    <a:pt x="0" y="81280"/>
                  </a:cubicBezTo>
                  <a:cubicBezTo>
                    <a:pt x="0" y="36576"/>
                    <a:pt x="36195" y="254"/>
                    <a:pt x="8089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-1524" y="-1524"/>
              <a:ext cx="164973" cy="165608"/>
            </a:xfrm>
            <a:custGeom>
              <a:avLst/>
              <a:gdLst/>
              <a:ahLst/>
              <a:cxnLst/>
              <a:rect l="l" t="t" r="r" b="b"/>
              <a:pathLst>
                <a:path w="164973" h="165608">
                  <a:moveTo>
                    <a:pt x="82423" y="0"/>
                  </a:moveTo>
                  <a:lnTo>
                    <a:pt x="82423" y="0"/>
                  </a:lnTo>
                  <a:cubicBezTo>
                    <a:pt x="128016" y="254"/>
                    <a:pt x="164973" y="37211"/>
                    <a:pt x="164973" y="82804"/>
                  </a:cubicBezTo>
                  <a:lnTo>
                    <a:pt x="163449" y="82804"/>
                  </a:lnTo>
                  <a:lnTo>
                    <a:pt x="164973" y="82804"/>
                  </a:lnTo>
                  <a:cubicBezTo>
                    <a:pt x="164973" y="128397"/>
                    <a:pt x="128143" y="165481"/>
                    <a:pt x="82423" y="165608"/>
                  </a:cubicBezTo>
                  <a:lnTo>
                    <a:pt x="82423" y="165608"/>
                  </a:lnTo>
                  <a:cubicBezTo>
                    <a:pt x="36830" y="165481"/>
                    <a:pt x="0" y="128397"/>
                    <a:pt x="0" y="82804"/>
                  </a:cubicBezTo>
                  <a:lnTo>
                    <a:pt x="1524" y="82804"/>
                  </a:lnTo>
                  <a:lnTo>
                    <a:pt x="0" y="82804"/>
                  </a:lnTo>
                  <a:cubicBezTo>
                    <a:pt x="0" y="37211"/>
                    <a:pt x="36830" y="127"/>
                    <a:pt x="82550" y="0"/>
                  </a:cubicBezTo>
                  <a:lnTo>
                    <a:pt x="82550" y="0"/>
                  </a:lnTo>
                  <a:moveTo>
                    <a:pt x="82550" y="3175"/>
                  </a:moveTo>
                  <a:lnTo>
                    <a:pt x="82550" y="1524"/>
                  </a:lnTo>
                  <a:lnTo>
                    <a:pt x="82550" y="3048"/>
                  </a:lnTo>
                  <a:cubicBezTo>
                    <a:pt x="38608" y="3302"/>
                    <a:pt x="3048" y="38989"/>
                    <a:pt x="3048" y="82804"/>
                  </a:cubicBezTo>
                  <a:cubicBezTo>
                    <a:pt x="3048" y="126619"/>
                    <a:pt x="38481" y="162306"/>
                    <a:pt x="82423" y="162433"/>
                  </a:cubicBezTo>
                  <a:lnTo>
                    <a:pt x="82423" y="163957"/>
                  </a:lnTo>
                  <a:lnTo>
                    <a:pt x="82423" y="162433"/>
                  </a:lnTo>
                  <a:cubicBezTo>
                    <a:pt x="126238" y="162179"/>
                    <a:pt x="161798" y="126619"/>
                    <a:pt x="161798" y="82804"/>
                  </a:cubicBezTo>
                  <a:cubicBezTo>
                    <a:pt x="161798" y="38989"/>
                    <a:pt x="126238" y="3302"/>
                    <a:pt x="82423" y="3048"/>
                  </a:cubicBezTo>
                  <a:lnTo>
                    <a:pt x="82423" y="1524"/>
                  </a:lnTo>
                  <a:lnTo>
                    <a:pt x="82423" y="3048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0055851" y="7995212"/>
            <a:ext cx="121364" cy="121908"/>
            <a:chOff x="0" y="0"/>
            <a:chExt cx="161819" cy="16254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1798" cy="162560"/>
            </a:xfrm>
            <a:custGeom>
              <a:avLst/>
              <a:gdLst/>
              <a:ahLst/>
              <a:cxnLst/>
              <a:rect l="l" t="t" r="r" b="b"/>
              <a:pathLst>
                <a:path w="161798" h="162560">
                  <a:moveTo>
                    <a:pt x="80899" y="0"/>
                  </a:moveTo>
                  <a:cubicBezTo>
                    <a:pt x="125603" y="254"/>
                    <a:pt x="161798" y="36576"/>
                    <a:pt x="161798" y="81280"/>
                  </a:cubicBezTo>
                  <a:cubicBezTo>
                    <a:pt x="161798" y="125984"/>
                    <a:pt x="125603" y="162306"/>
                    <a:pt x="80899" y="162560"/>
                  </a:cubicBezTo>
                  <a:cubicBezTo>
                    <a:pt x="36195" y="162306"/>
                    <a:pt x="0" y="125984"/>
                    <a:pt x="0" y="81280"/>
                  </a:cubicBezTo>
                  <a:cubicBezTo>
                    <a:pt x="0" y="36576"/>
                    <a:pt x="36195" y="254"/>
                    <a:pt x="8089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-1524" y="-1524"/>
              <a:ext cx="164973" cy="165608"/>
            </a:xfrm>
            <a:custGeom>
              <a:avLst/>
              <a:gdLst/>
              <a:ahLst/>
              <a:cxnLst/>
              <a:rect l="l" t="t" r="r" b="b"/>
              <a:pathLst>
                <a:path w="164973" h="165608">
                  <a:moveTo>
                    <a:pt x="82423" y="0"/>
                  </a:moveTo>
                  <a:lnTo>
                    <a:pt x="82423" y="0"/>
                  </a:lnTo>
                  <a:cubicBezTo>
                    <a:pt x="128016" y="254"/>
                    <a:pt x="164973" y="37211"/>
                    <a:pt x="164973" y="82804"/>
                  </a:cubicBezTo>
                  <a:lnTo>
                    <a:pt x="163449" y="82804"/>
                  </a:lnTo>
                  <a:lnTo>
                    <a:pt x="164973" y="82804"/>
                  </a:lnTo>
                  <a:cubicBezTo>
                    <a:pt x="164973" y="128397"/>
                    <a:pt x="128143" y="165481"/>
                    <a:pt x="82423" y="165608"/>
                  </a:cubicBezTo>
                  <a:lnTo>
                    <a:pt x="82423" y="165608"/>
                  </a:lnTo>
                  <a:cubicBezTo>
                    <a:pt x="36830" y="165481"/>
                    <a:pt x="0" y="128397"/>
                    <a:pt x="0" y="82804"/>
                  </a:cubicBezTo>
                  <a:lnTo>
                    <a:pt x="1524" y="82804"/>
                  </a:lnTo>
                  <a:lnTo>
                    <a:pt x="0" y="82804"/>
                  </a:lnTo>
                  <a:cubicBezTo>
                    <a:pt x="0" y="37211"/>
                    <a:pt x="36830" y="127"/>
                    <a:pt x="82550" y="0"/>
                  </a:cubicBezTo>
                  <a:lnTo>
                    <a:pt x="82550" y="0"/>
                  </a:lnTo>
                  <a:moveTo>
                    <a:pt x="82550" y="3175"/>
                  </a:moveTo>
                  <a:lnTo>
                    <a:pt x="82550" y="1524"/>
                  </a:lnTo>
                  <a:lnTo>
                    <a:pt x="82550" y="3048"/>
                  </a:lnTo>
                  <a:cubicBezTo>
                    <a:pt x="38608" y="3302"/>
                    <a:pt x="3048" y="38989"/>
                    <a:pt x="3048" y="82804"/>
                  </a:cubicBezTo>
                  <a:cubicBezTo>
                    <a:pt x="3048" y="126619"/>
                    <a:pt x="38481" y="162306"/>
                    <a:pt x="82423" y="162433"/>
                  </a:cubicBezTo>
                  <a:lnTo>
                    <a:pt x="82423" y="163957"/>
                  </a:lnTo>
                  <a:lnTo>
                    <a:pt x="82423" y="162433"/>
                  </a:lnTo>
                  <a:cubicBezTo>
                    <a:pt x="126238" y="162179"/>
                    <a:pt x="161798" y="126619"/>
                    <a:pt x="161798" y="82804"/>
                  </a:cubicBezTo>
                  <a:cubicBezTo>
                    <a:pt x="161798" y="38989"/>
                    <a:pt x="126238" y="3302"/>
                    <a:pt x="82423" y="3048"/>
                  </a:cubicBezTo>
                  <a:lnTo>
                    <a:pt x="82423" y="1524"/>
                  </a:lnTo>
                  <a:lnTo>
                    <a:pt x="82423" y="3048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 b="517"/>
          <a:stretch>
            <a:fillRect/>
          </a:stretch>
        </p:blipFill>
        <p:spPr>
          <a:xfrm>
            <a:off x="-1276562" y="-156776"/>
            <a:ext cx="6732164" cy="162796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 b="42"/>
          <a:stretch>
            <a:fillRect/>
          </a:stretch>
        </p:blipFill>
        <p:spPr>
          <a:xfrm rot="-203414">
            <a:off x="16443409" y="467188"/>
            <a:ext cx="1082989" cy="15526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 b="85"/>
          <a:stretch>
            <a:fillRect/>
          </a:stretch>
        </p:blipFill>
        <p:spPr>
          <a:xfrm rot="-278358">
            <a:off x="-4571374" y="8577349"/>
            <a:ext cx="5868613" cy="184594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362277" y="791065"/>
            <a:ext cx="16152074" cy="1097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27"/>
              </a:lnSpc>
            </a:pPr>
            <a:r>
              <a:rPr lang="en-US" sz="6098">
                <a:solidFill>
                  <a:srgbClr val="393F85"/>
                </a:solidFill>
                <a:latin typeface="Fraunces Bold"/>
              </a:rPr>
              <a:t>II. PHÂN TÍCH BÀI VIẾT THAM KHẢO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842704" y="4722269"/>
            <a:ext cx="13191220" cy="3620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0860" lvl="1" indent="-265430" algn="just">
              <a:lnSpc>
                <a:spcPts val="5720"/>
              </a:lnSpc>
              <a:buFont typeface="Arial"/>
              <a:buChar char="•"/>
            </a:pPr>
            <a:r>
              <a:rPr lang="en-US" sz="4400">
                <a:solidFill>
                  <a:srgbClr val="393F85"/>
                </a:solidFill>
                <a:latin typeface="Roboto Condensed"/>
              </a:rPr>
              <a:t>Nhận xét về hình thức của đoạn văn mẫu?</a:t>
            </a:r>
          </a:p>
          <a:p>
            <a:pPr marL="530860" lvl="1" indent="-265430" algn="just">
              <a:lnSpc>
                <a:spcPts val="5720"/>
              </a:lnSpc>
              <a:buFont typeface="Arial"/>
              <a:buChar char="•"/>
            </a:pPr>
            <a:r>
              <a:rPr lang="en-US" sz="4400">
                <a:solidFill>
                  <a:srgbClr val="393F85"/>
                </a:solidFill>
                <a:latin typeface="Roboto Condensed"/>
              </a:rPr>
              <a:t>Chỉ ra những câu văn giới thiệu khái quát về bài thơ (nhan đề, tên tác giả)?</a:t>
            </a:r>
          </a:p>
          <a:p>
            <a:pPr marL="530860" lvl="1" indent="-265430" algn="just">
              <a:lnSpc>
                <a:spcPts val="5720"/>
              </a:lnSpc>
              <a:buFont typeface="Arial"/>
              <a:buChar char="•"/>
            </a:pPr>
            <a:r>
              <a:rPr lang="en-US" sz="4400">
                <a:solidFill>
                  <a:srgbClr val="393F85"/>
                </a:solidFill>
                <a:latin typeface="Roboto Condensed"/>
              </a:rPr>
              <a:t>Cảm xúc về bài thơ “</a:t>
            </a:r>
            <a:r>
              <a:rPr lang="en-US" sz="4400">
                <a:solidFill>
                  <a:srgbClr val="393F85"/>
                </a:solidFill>
                <a:latin typeface="Roboto Condensed Italics"/>
              </a:rPr>
              <a:t>Mây và sóng</a:t>
            </a:r>
            <a:r>
              <a:rPr lang="en-US" sz="4400">
                <a:solidFill>
                  <a:srgbClr val="393F85"/>
                </a:solidFill>
                <a:latin typeface="Roboto Condensed"/>
              </a:rPr>
              <a:t>” của Ta-go đã được tác giả thể hiện lần lượt qua những ý nào?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00796" y="3361873"/>
            <a:ext cx="13191220" cy="83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393F85"/>
                </a:solidFill>
                <a:latin typeface="Roboto Condensed Bold"/>
              </a:rPr>
              <a:t>Đọc bài viết mẫu và trả lời các câu hỏi: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3500" r="1446" b="3106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19294" y="2741130"/>
            <a:ext cx="16015827" cy="2152758"/>
            <a:chOff x="0" y="0"/>
            <a:chExt cx="21354436" cy="287034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354414" cy="2870327"/>
            </a:xfrm>
            <a:custGeom>
              <a:avLst/>
              <a:gdLst/>
              <a:ahLst/>
              <a:cxnLst/>
              <a:rect l="l" t="t" r="r" b="b"/>
              <a:pathLst>
                <a:path w="21354414" h="2870327">
                  <a:moveTo>
                    <a:pt x="0" y="0"/>
                  </a:moveTo>
                  <a:lnTo>
                    <a:pt x="21354414" y="0"/>
                  </a:lnTo>
                  <a:lnTo>
                    <a:pt x="21354414" y="2870327"/>
                  </a:lnTo>
                  <a:lnTo>
                    <a:pt x="0" y="287032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219294" y="657204"/>
            <a:ext cx="15795020" cy="1773736"/>
            <a:chOff x="0" y="0"/>
            <a:chExt cx="21060027" cy="236498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060029" cy="2364994"/>
            </a:xfrm>
            <a:custGeom>
              <a:avLst/>
              <a:gdLst/>
              <a:ahLst/>
              <a:cxnLst/>
              <a:rect l="l" t="t" r="r" b="b"/>
              <a:pathLst>
                <a:path w="21060029" h="2364994">
                  <a:moveTo>
                    <a:pt x="0" y="0"/>
                  </a:moveTo>
                  <a:lnTo>
                    <a:pt x="21060029" y="0"/>
                  </a:lnTo>
                  <a:lnTo>
                    <a:pt x="21060029" y="2364994"/>
                  </a:lnTo>
                  <a:lnTo>
                    <a:pt x="0" y="236499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b="167"/>
          <a:stretch>
            <a:fillRect/>
          </a:stretch>
        </p:blipFill>
        <p:spPr>
          <a:xfrm>
            <a:off x="14972495" y="7296334"/>
            <a:ext cx="5533751" cy="19619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b="167"/>
          <a:stretch>
            <a:fillRect/>
          </a:stretch>
        </p:blipFill>
        <p:spPr>
          <a:xfrm>
            <a:off x="-2218246" y="8042479"/>
            <a:ext cx="5533751" cy="19619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 b="43"/>
          <a:stretch>
            <a:fillRect/>
          </a:stretch>
        </p:blipFill>
        <p:spPr>
          <a:xfrm>
            <a:off x="16793505" y="3742304"/>
            <a:ext cx="441616" cy="63314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 b="43"/>
          <a:stretch>
            <a:fillRect/>
          </a:stretch>
        </p:blipFill>
        <p:spPr>
          <a:xfrm>
            <a:off x="107014" y="1587482"/>
            <a:ext cx="441616" cy="63314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135926" y="819640"/>
            <a:ext cx="14478854" cy="99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88"/>
              </a:lnSpc>
            </a:pPr>
            <a:r>
              <a:rPr lang="en-US" sz="5600">
                <a:solidFill>
                  <a:srgbClr val="393F85"/>
                </a:solidFill>
                <a:latin typeface="Fraunces Bold"/>
              </a:rPr>
              <a:t>II. PHÂN TÍCH BÀI VIẾT THAM KHẢO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219294" y="5233931"/>
            <a:ext cx="16040006" cy="2638450"/>
            <a:chOff x="0" y="0"/>
            <a:chExt cx="21386675" cy="351793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386673" cy="3517900"/>
            </a:xfrm>
            <a:custGeom>
              <a:avLst/>
              <a:gdLst/>
              <a:ahLst/>
              <a:cxnLst/>
              <a:rect l="l" t="t" r="r" b="b"/>
              <a:pathLst>
                <a:path w="21386673" h="3517900">
                  <a:moveTo>
                    <a:pt x="0" y="0"/>
                  </a:moveTo>
                  <a:lnTo>
                    <a:pt x="21386673" y="0"/>
                  </a:lnTo>
                  <a:lnTo>
                    <a:pt x="21386673" y="3517900"/>
                  </a:lnTo>
                  <a:lnTo>
                    <a:pt x="0" y="35179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355350" y="3020108"/>
            <a:ext cx="15046362" cy="1506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05841" lvl="2" indent="-335280" algn="just">
              <a:lnSpc>
                <a:spcPts val="5720"/>
              </a:lnSpc>
              <a:buFont typeface="Arial"/>
              <a:buChar char="⚬"/>
            </a:pPr>
            <a:r>
              <a:rPr lang="en-US" sz="4400">
                <a:solidFill>
                  <a:srgbClr val="393F85"/>
                </a:solidFill>
                <a:latin typeface="Roboto Condensed Bold"/>
              </a:rPr>
              <a:t>Hình thức: </a:t>
            </a:r>
            <a:r>
              <a:rPr lang="en-US" sz="4400">
                <a:solidFill>
                  <a:srgbClr val="393F85"/>
                </a:solidFill>
                <a:latin typeface="Roboto Condensed"/>
              </a:rPr>
              <a:t>lùi đầu dòng từ đầu tiên của đoạn văn và chữ cái đầu của từ viết hoa, kết thúc đoạn văn bằng dấu chấm.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659095" y="5440821"/>
            <a:ext cx="14915416" cy="2208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05841" lvl="2" indent="-335280" algn="just">
              <a:lnSpc>
                <a:spcPts val="5720"/>
              </a:lnSpc>
              <a:buFont typeface="Arial"/>
              <a:buChar char="⚬"/>
            </a:pPr>
            <a:r>
              <a:rPr lang="en-US" sz="4400">
                <a:solidFill>
                  <a:srgbClr val="393F85"/>
                </a:solidFill>
                <a:latin typeface="Roboto Condensed Bold"/>
              </a:rPr>
              <a:t>Nội dung:</a:t>
            </a:r>
          </a:p>
          <a:p>
            <a:pPr marL="1005841" lvl="2" indent="-335280" algn="just">
              <a:lnSpc>
                <a:spcPts val="5720"/>
              </a:lnSpc>
            </a:pPr>
            <a:r>
              <a:rPr lang="en-US" sz="4400">
                <a:solidFill>
                  <a:srgbClr val="393F85"/>
                </a:solidFill>
                <a:latin typeface="Roboto Condensed"/>
              </a:rPr>
              <a:t>+ Giới thiệu nhan đề, tên tác giả: nằm ở vị trí mở đầu</a:t>
            </a:r>
          </a:p>
          <a:p>
            <a:pPr marL="1005841" lvl="2" indent="-335280" algn="just">
              <a:lnSpc>
                <a:spcPts val="5720"/>
              </a:lnSpc>
            </a:pPr>
            <a:r>
              <a:rPr lang="en-US" sz="4400">
                <a:solidFill>
                  <a:srgbClr val="393F85"/>
                </a:solidFill>
                <a:latin typeface="Roboto Condensed"/>
              </a:rPr>
              <a:t>+ Nêu cảm xúc lần lượt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349639" y="8059784"/>
            <a:ext cx="3081163" cy="1858858"/>
            <a:chOff x="0" y="0"/>
            <a:chExt cx="4108217" cy="2478477"/>
          </a:xfrm>
        </p:grpSpPr>
        <p:sp>
          <p:nvSpPr>
            <p:cNvPr id="17" name="Freeform 17"/>
            <p:cNvSpPr/>
            <p:nvPr/>
          </p:nvSpPr>
          <p:spPr>
            <a:xfrm>
              <a:off x="16891" y="16891"/>
              <a:ext cx="4074287" cy="2444623"/>
            </a:xfrm>
            <a:custGeom>
              <a:avLst/>
              <a:gdLst/>
              <a:ahLst/>
              <a:cxnLst/>
              <a:rect l="l" t="t" r="r" b="b"/>
              <a:pathLst>
                <a:path w="4074287" h="2444623">
                  <a:moveTo>
                    <a:pt x="0" y="244475"/>
                  </a:moveTo>
                  <a:cubicBezTo>
                    <a:pt x="0" y="109474"/>
                    <a:pt x="110109" y="0"/>
                    <a:pt x="245872" y="0"/>
                  </a:cubicBezTo>
                  <a:lnTo>
                    <a:pt x="3828542" y="0"/>
                  </a:lnTo>
                  <a:cubicBezTo>
                    <a:pt x="3964305" y="0"/>
                    <a:pt x="4074287" y="109474"/>
                    <a:pt x="4074287" y="244475"/>
                  </a:cubicBezTo>
                  <a:lnTo>
                    <a:pt x="4074287" y="2200148"/>
                  </a:lnTo>
                  <a:cubicBezTo>
                    <a:pt x="4074287" y="2335149"/>
                    <a:pt x="3964178" y="2444623"/>
                    <a:pt x="3828542" y="2444623"/>
                  </a:cubicBezTo>
                  <a:lnTo>
                    <a:pt x="245872" y="2444623"/>
                  </a:lnTo>
                  <a:cubicBezTo>
                    <a:pt x="110109" y="2444623"/>
                    <a:pt x="127" y="2335149"/>
                    <a:pt x="127" y="2200148"/>
                  </a:cubicBezTo>
                  <a:close/>
                </a:path>
              </a:pathLst>
            </a:custGeom>
            <a:solidFill>
              <a:srgbClr val="1F497D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0" y="0"/>
              <a:ext cx="4108196" cy="2478532"/>
            </a:xfrm>
            <a:custGeom>
              <a:avLst/>
              <a:gdLst/>
              <a:ahLst/>
              <a:cxnLst/>
              <a:rect l="l" t="t" r="r" b="b"/>
              <a:pathLst>
                <a:path w="4108196" h="2478532">
                  <a:moveTo>
                    <a:pt x="0" y="261366"/>
                  </a:moveTo>
                  <a:cubicBezTo>
                    <a:pt x="0" y="116967"/>
                    <a:pt x="117729" y="0"/>
                    <a:pt x="262763" y="0"/>
                  </a:cubicBezTo>
                  <a:lnTo>
                    <a:pt x="3845433" y="0"/>
                  </a:lnTo>
                  <a:lnTo>
                    <a:pt x="3845433" y="16891"/>
                  </a:lnTo>
                  <a:lnTo>
                    <a:pt x="3845433" y="0"/>
                  </a:lnTo>
                  <a:cubicBezTo>
                    <a:pt x="3990467" y="0"/>
                    <a:pt x="4108196" y="116967"/>
                    <a:pt x="4108196" y="261366"/>
                  </a:cubicBezTo>
                  <a:lnTo>
                    <a:pt x="4091305" y="261366"/>
                  </a:lnTo>
                  <a:lnTo>
                    <a:pt x="4108196" y="261366"/>
                  </a:lnTo>
                  <a:lnTo>
                    <a:pt x="4108196" y="2217039"/>
                  </a:lnTo>
                  <a:lnTo>
                    <a:pt x="4091305" y="2217039"/>
                  </a:lnTo>
                  <a:lnTo>
                    <a:pt x="4108196" y="2217039"/>
                  </a:lnTo>
                  <a:cubicBezTo>
                    <a:pt x="4108196" y="2361438"/>
                    <a:pt x="3990467" y="2478405"/>
                    <a:pt x="3845433" y="2478405"/>
                  </a:cubicBezTo>
                  <a:lnTo>
                    <a:pt x="3845433" y="2461514"/>
                  </a:lnTo>
                  <a:lnTo>
                    <a:pt x="3845433" y="2478405"/>
                  </a:lnTo>
                  <a:lnTo>
                    <a:pt x="262763" y="2478405"/>
                  </a:lnTo>
                  <a:lnTo>
                    <a:pt x="262763" y="2461514"/>
                  </a:lnTo>
                  <a:lnTo>
                    <a:pt x="262763" y="2478405"/>
                  </a:lnTo>
                  <a:cubicBezTo>
                    <a:pt x="117729" y="2478532"/>
                    <a:pt x="0" y="2361565"/>
                    <a:pt x="0" y="2217039"/>
                  </a:cubicBezTo>
                  <a:lnTo>
                    <a:pt x="0" y="261366"/>
                  </a:lnTo>
                  <a:lnTo>
                    <a:pt x="16891" y="261366"/>
                  </a:lnTo>
                  <a:lnTo>
                    <a:pt x="0" y="261366"/>
                  </a:lnTo>
                  <a:moveTo>
                    <a:pt x="33909" y="261366"/>
                  </a:moveTo>
                  <a:lnTo>
                    <a:pt x="33909" y="2217039"/>
                  </a:lnTo>
                  <a:lnTo>
                    <a:pt x="16891" y="2217039"/>
                  </a:lnTo>
                  <a:lnTo>
                    <a:pt x="33909" y="2217039"/>
                  </a:lnTo>
                  <a:cubicBezTo>
                    <a:pt x="33909" y="2342642"/>
                    <a:pt x="136271" y="2444623"/>
                    <a:pt x="262763" y="2444623"/>
                  </a:cubicBezTo>
                  <a:lnTo>
                    <a:pt x="3845433" y="2444623"/>
                  </a:lnTo>
                  <a:cubicBezTo>
                    <a:pt x="3971925" y="2444623"/>
                    <a:pt x="4074287" y="2342642"/>
                    <a:pt x="4074287" y="2217039"/>
                  </a:cubicBezTo>
                  <a:lnTo>
                    <a:pt x="4074287" y="261366"/>
                  </a:lnTo>
                  <a:cubicBezTo>
                    <a:pt x="4074287" y="135763"/>
                    <a:pt x="3971925" y="33782"/>
                    <a:pt x="3845433" y="33782"/>
                  </a:cubicBezTo>
                  <a:lnTo>
                    <a:pt x="262763" y="33782"/>
                  </a:lnTo>
                  <a:lnTo>
                    <a:pt x="262763" y="16891"/>
                  </a:lnTo>
                  <a:lnTo>
                    <a:pt x="262763" y="33909"/>
                  </a:lnTo>
                  <a:cubicBezTo>
                    <a:pt x="136271" y="33909"/>
                    <a:pt x="33909" y="135890"/>
                    <a:pt x="33909" y="261493"/>
                  </a:cubicBezTo>
                  <a:close/>
                </a:path>
              </a:pathLst>
            </a:custGeom>
            <a:solidFill>
              <a:srgbClr val="EEECE1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1355350" y="8296367"/>
            <a:ext cx="2768023" cy="1526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6"/>
              </a:lnSpc>
            </a:pPr>
            <a:r>
              <a:rPr lang="en-US" sz="2700">
                <a:solidFill>
                  <a:srgbClr val="FFFFFF"/>
                </a:solidFill>
                <a:latin typeface="Roboto Condensed"/>
              </a:rPr>
              <a:t>cảm xúc chung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4723679" y="8610299"/>
            <a:ext cx="647821" cy="757829"/>
            <a:chOff x="0" y="0"/>
            <a:chExt cx="863761" cy="101043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63727" cy="1010412"/>
            </a:xfrm>
            <a:custGeom>
              <a:avLst/>
              <a:gdLst/>
              <a:ahLst/>
              <a:cxnLst/>
              <a:rect l="l" t="t" r="r" b="b"/>
              <a:pathLst>
                <a:path w="863727" h="1010412">
                  <a:moveTo>
                    <a:pt x="0" y="202057"/>
                  </a:moveTo>
                  <a:lnTo>
                    <a:pt x="431927" y="202057"/>
                  </a:lnTo>
                  <a:lnTo>
                    <a:pt x="431927" y="0"/>
                  </a:lnTo>
                  <a:lnTo>
                    <a:pt x="863727" y="505206"/>
                  </a:lnTo>
                  <a:lnTo>
                    <a:pt x="431927" y="1010412"/>
                  </a:lnTo>
                  <a:lnTo>
                    <a:pt x="431927" y="808355"/>
                  </a:lnTo>
                  <a:lnTo>
                    <a:pt x="0" y="808355"/>
                  </a:lnTo>
                  <a:close/>
                </a:path>
              </a:pathLst>
            </a:custGeom>
            <a:solidFill>
              <a:srgbClr val="ABB1BF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5627708" y="8059784"/>
            <a:ext cx="3081163" cy="1858858"/>
            <a:chOff x="0" y="0"/>
            <a:chExt cx="4108217" cy="2478477"/>
          </a:xfrm>
        </p:grpSpPr>
        <p:sp>
          <p:nvSpPr>
            <p:cNvPr id="23" name="Freeform 23"/>
            <p:cNvSpPr/>
            <p:nvPr/>
          </p:nvSpPr>
          <p:spPr>
            <a:xfrm>
              <a:off x="16891" y="16891"/>
              <a:ext cx="4074287" cy="2444623"/>
            </a:xfrm>
            <a:custGeom>
              <a:avLst/>
              <a:gdLst/>
              <a:ahLst/>
              <a:cxnLst/>
              <a:rect l="l" t="t" r="r" b="b"/>
              <a:pathLst>
                <a:path w="4074287" h="2444623">
                  <a:moveTo>
                    <a:pt x="0" y="244475"/>
                  </a:moveTo>
                  <a:cubicBezTo>
                    <a:pt x="0" y="109474"/>
                    <a:pt x="110109" y="0"/>
                    <a:pt x="245872" y="0"/>
                  </a:cubicBezTo>
                  <a:lnTo>
                    <a:pt x="3828542" y="0"/>
                  </a:lnTo>
                  <a:cubicBezTo>
                    <a:pt x="3964305" y="0"/>
                    <a:pt x="4074287" y="109474"/>
                    <a:pt x="4074287" y="244475"/>
                  </a:cubicBezTo>
                  <a:lnTo>
                    <a:pt x="4074287" y="2200148"/>
                  </a:lnTo>
                  <a:cubicBezTo>
                    <a:pt x="4074287" y="2335149"/>
                    <a:pt x="3964178" y="2444623"/>
                    <a:pt x="3828542" y="2444623"/>
                  </a:cubicBezTo>
                  <a:lnTo>
                    <a:pt x="245872" y="2444623"/>
                  </a:lnTo>
                  <a:cubicBezTo>
                    <a:pt x="110109" y="2444623"/>
                    <a:pt x="127" y="2335149"/>
                    <a:pt x="127" y="2200148"/>
                  </a:cubicBezTo>
                  <a:close/>
                </a:path>
              </a:pathLst>
            </a:custGeom>
            <a:solidFill>
              <a:srgbClr val="1F497D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0" y="0"/>
              <a:ext cx="4108196" cy="2478532"/>
            </a:xfrm>
            <a:custGeom>
              <a:avLst/>
              <a:gdLst/>
              <a:ahLst/>
              <a:cxnLst/>
              <a:rect l="l" t="t" r="r" b="b"/>
              <a:pathLst>
                <a:path w="4108196" h="2478532">
                  <a:moveTo>
                    <a:pt x="0" y="261366"/>
                  </a:moveTo>
                  <a:cubicBezTo>
                    <a:pt x="0" y="116967"/>
                    <a:pt x="117729" y="0"/>
                    <a:pt x="262763" y="0"/>
                  </a:cubicBezTo>
                  <a:lnTo>
                    <a:pt x="3845433" y="0"/>
                  </a:lnTo>
                  <a:lnTo>
                    <a:pt x="3845433" y="16891"/>
                  </a:lnTo>
                  <a:lnTo>
                    <a:pt x="3845433" y="0"/>
                  </a:lnTo>
                  <a:cubicBezTo>
                    <a:pt x="3990467" y="0"/>
                    <a:pt x="4108196" y="116967"/>
                    <a:pt x="4108196" y="261366"/>
                  </a:cubicBezTo>
                  <a:lnTo>
                    <a:pt x="4091305" y="261366"/>
                  </a:lnTo>
                  <a:lnTo>
                    <a:pt x="4108196" y="261366"/>
                  </a:lnTo>
                  <a:lnTo>
                    <a:pt x="4108196" y="2217039"/>
                  </a:lnTo>
                  <a:lnTo>
                    <a:pt x="4091305" y="2217039"/>
                  </a:lnTo>
                  <a:lnTo>
                    <a:pt x="4108196" y="2217039"/>
                  </a:lnTo>
                  <a:cubicBezTo>
                    <a:pt x="4108196" y="2361438"/>
                    <a:pt x="3990467" y="2478405"/>
                    <a:pt x="3845433" y="2478405"/>
                  </a:cubicBezTo>
                  <a:lnTo>
                    <a:pt x="3845433" y="2461514"/>
                  </a:lnTo>
                  <a:lnTo>
                    <a:pt x="3845433" y="2478405"/>
                  </a:lnTo>
                  <a:lnTo>
                    <a:pt x="262763" y="2478405"/>
                  </a:lnTo>
                  <a:lnTo>
                    <a:pt x="262763" y="2461514"/>
                  </a:lnTo>
                  <a:lnTo>
                    <a:pt x="262763" y="2478405"/>
                  </a:lnTo>
                  <a:cubicBezTo>
                    <a:pt x="117729" y="2478532"/>
                    <a:pt x="0" y="2361565"/>
                    <a:pt x="0" y="2217039"/>
                  </a:cubicBezTo>
                  <a:lnTo>
                    <a:pt x="0" y="261366"/>
                  </a:lnTo>
                  <a:lnTo>
                    <a:pt x="16891" y="261366"/>
                  </a:lnTo>
                  <a:lnTo>
                    <a:pt x="0" y="261366"/>
                  </a:lnTo>
                  <a:moveTo>
                    <a:pt x="33909" y="261366"/>
                  </a:moveTo>
                  <a:lnTo>
                    <a:pt x="33909" y="2217039"/>
                  </a:lnTo>
                  <a:lnTo>
                    <a:pt x="16891" y="2217039"/>
                  </a:lnTo>
                  <a:lnTo>
                    <a:pt x="33909" y="2217039"/>
                  </a:lnTo>
                  <a:cubicBezTo>
                    <a:pt x="33909" y="2342642"/>
                    <a:pt x="136271" y="2444623"/>
                    <a:pt x="262763" y="2444623"/>
                  </a:cubicBezTo>
                  <a:lnTo>
                    <a:pt x="3845433" y="2444623"/>
                  </a:lnTo>
                  <a:cubicBezTo>
                    <a:pt x="3971925" y="2444623"/>
                    <a:pt x="4074287" y="2342642"/>
                    <a:pt x="4074287" y="2217039"/>
                  </a:cubicBezTo>
                  <a:lnTo>
                    <a:pt x="4074287" y="261366"/>
                  </a:lnTo>
                  <a:cubicBezTo>
                    <a:pt x="4074287" y="135763"/>
                    <a:pt x="3971925" y="33782"/>
                    <a:pt x="3845433" y="33782"/>
                  </a:cubicBezTo>
                  <a:lnTo>
                    <a:pt x="262763" y="33782"/>
                  </a:lnTo>
                  <a:lnTo>
                    <a:pt x="262763" y="16891"/>
                  </a:lnTo>
                  <a:lnTo>
                    <a:pt x="262763" y="33909"/>
                  </a:lnTo>
                  <a:cubicBezTo>
                    <a:pt x="136271" y="33909"/>
                    <a:pt x="33909" y="135890"/>
                    <a:pt x="33909" y="261493"/>
                  </a:cubicBezTo>
                  <a:close/>
                </a:path>
              </a:pathLst>
            </a:custGeom>
            <a:solidFill>
              <a:srgbClr val="EEECE1"/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5784278" y="8235404"/>
            <a:ext cx="2768023" cy="1526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6"/>
              </a:lnSpc>
            </a:pPr>
            <a:r>
              <a:rPr lang="en-US" sz="2700">
                <a:solidFill>
                  <a:srgbClr val="FFFFFF"/>
                </a:solidFill>
                <a:latin typeface="Roboto Condensed"/>
              </a:rPr>
              <a:t>– đánh giá ý nghĩa các chi tiết mang tính tự sự và miêu tả trong bài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9001748" y="8610299"/>
            <a:ext cx="647821" cy="757829"/>
            <a:chOff x="0" y="0"/>
            <a:chExt cx="863761" cy="1010439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63727" cy="1010412"/>
            </a:xfrm>
            <a:custGeom>
              <a:avLst/>
              <a:gdLst/>
              <a:ahLst/>
              <a:cxnLst/>
              <a:rect l="l" t="t" r="r" b="b"/>
              <a:pathLst>
                <a:path w="863727" h="1010412">
                  <a:moveTo>
                    <a:pt x="0" y="202057"/>
                  </a:moveTo>
                  <a:lnTo>
                    <a:pt x="431927" y="202057"/>
                  </a:lnTo>
                  <a:lnTo>
                    <a:pt x="431927" y="0"/>
                  </a:lnTo>
                  <a:lnTo>
                    <a:pt x="863727" y="505206"/>
                  </a:lnTo>
                  <a:lnTo>
                    <a:pt x="431927" y="1010412"/>
                  </a:lnTo>
                  <a:lnTo>
                    <a:pt x="431927" y="808355"/>
                  </a:lnTo>
                  <a:lnTo>
                    <a:pt x="0" y="808355"/>
                  </a:lnTo>
                  <a:close/>
                </a:path>
              </a:pathLst>
            </a:custGeom>
            <a:solidFill>
              <a:srgbClr val="ABB1BF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9905777" y="8059784"/>
            <a:ext cx="3081163" cy="1858858"/>
            <a:chOff x="0" y="0"/>
            <a:chExt cx="4108217" cy="2478477"/>
          </a:xfrm>
        </p:grpSpPr>
        <p:sp>
          <p:nvSpPr>
            <p:cNvPr id="29" name="Freeform 29"/>
            <p:cNvSpPr/>
            <p:nvPr/>
          </p:nvSpPr>
          <p:spPr>
            <a:xfrm>
              <a:off x="16891" y="16891"/>
              <a:ext cx="4074287" cy="2444623"/>
            </a:xfrm>
            <a:custGeom>
              <a:avLst/>
              <a:gdLst/>
              <a:ahLst/>
              <a:cxnLst/>
              <a:rect l="l" t="t" r="r" b="b"/>
              <a:pathLst>
                <a:path w="4074287" h="2444623">
                  <a:moveTo>
                    <a:pt x="0" y="244475"/>
                  </a:moveTo>
                  <a:cubicBezTo>
                    <a:pt x="0" y="109474"/>
                    <a:pt x="110109" y="0"/>
                    <a:pt x="245872" y="0"/>
                  </a:cubicBezTo>
                  <a:lnTo>
                    <a:pt x="3828542" y="0"/>
                  </a:lnTo>
                  <a:cubicBezTo>
                    <a:pt x="3964305" y="0"/>
                    <a:pt x="4074287" y="109474"/>
                    <a:pt x="4074287" y="244475"/>
                  </a:cubicBezTo>
                  <a:lnTo>
                    <a:pt x="4074287" y="2200148"/>
                  </a:lnTo>
                  <a:cubicBezTo>
                    <a:pt x="4074287" y="2335149"/>
                    <a:pt x="3964178" y="2444623"/>
                    <a:pt x="3828542" y="2444623"/>
                  </a:cubicBezTo>
                  <a:lnTo>
                    <a:pt x="245872" y="2444623"/>
                  </a:lnTo>
                  <a:cubicBezTo>
                    <a:pt x="110109" y="2444623"/>
                    <a:pt x="127" y="2335149"/>
                    <a:pt x="127" y="2200148"/>
                  </a:cubicBezTo>
                  <a:close/>
                </a:path>
              </a:pathLst>
            </a:custGeom>
            <a:solidFill>
              <a:srgbClr val="1F497D"/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0" y="0"/>
              <a:ext cx="4108196" cy="2478532"/>
            </a:xfrm>
            <a:custGeom>
              <a:avLst/>
              <a:gdLst/>
              <a:ahLst/>
              <a:cxnLst/>
              <a:rect l="l" t="t" r="r" b="b"/>
              <a:pathLst>
                <a:path w="4108196" h="2478532">
                  <a:moveTo>
                    <a:pt x="0" y="261366"/>
                  </a:moveTo>
                  <a:cubicBezTo>
                    <a:pt x="0" y="116967"/>
                    <a:pt x="117729" y="0"/>
                    <a:pt x="262763" y="0"/>
                  </a:cubicBezTo>
                  <a:lnTo>
                    <a:pt x="3845433" y="0"/>
                  </a:lnTo>
                  <a:lnTo>
                    <a:pt x="3845433" y="16891"/>
                  </a:lnTo>
                  <a:lnTo>
                    <a:pt x="3845433" y="0"/>
                  </a:lnTo>
                  <a:cubicBezTo>
                    <a:pt x="3990467" y="0"/>
                    <a:pt x="4108196" y="116967"/>
                    <a:pt x="4108196" y="261366"/>
                  </a:cubicBezTo>
                  <a:lnTo>
                    <a:pt x="4091305" y="261366"/>
                  </a:lnTo>
                  <a:lnTo>
                    <a:pt x="4108196" y="261366"/>
                  </a:lnTo>
                  <a:lnTo>
                    <a:pt x="4108196" y="2217039"/>
                  </a:lnTo>
                  <a:lnTo>
                    <a:pt x="4091305" y="2217039"/>
                  </a:lnTo>
                  <a:lnTo>
                    <a:pt x="4108196" y="2217039"/>
                  </a:lnTo>
                  <a:cubicBezTo>
                    <a:pt x="4108196" y="2361438"/>
                    <a:pt x="3990467" y="2478405"/>
                    <a:pt x="3845433" y="2478405"/>
                  </a:cubicBezTo>
                  <a:lnTo>
                    <a:pt x="3845433" y="2461514"/>
                  </a:lnTo>
                  <a:lnTo>
                    <a:pt x="3845433" y="2478405"/>
                  </a:lnTo>
                  <a:lnTo>
                    <a:pt x="262763" y="2478405"/>
                  </a:lnTo>
                  <a:lnTo>
                    <a:pt x="262763" y="2461514"/>
                  </a:lnTo>
                  <a:lnTo>
                    <a:pt x="262763" y="2478405"/>
                  </a:lnTo>
                  <a:cubicBezTo>
                    <a:pt x="117729" y="2478532"/>
                    <a:pt x="0" y="2361565"/>
                    <a:pt x="0" y="2217039"/>
                  </a:cubicBezTo>
                  <a:lnTo>
                    <a:pt x="0" y="261366"/>
                  </a:lnTo>
                  <a:lnTo>
                    <a:pt x="16891" y="261366"/>
                  </a:lnTo>
                  <a:lnTo>
                    <a:pt x="0" y="261366"/>
                  </a:lnTo>
                  <a:moveTo>
                    <a:pt x="33909" y="261366"/>
                  </a:moveTo>
                  <a:lnTo>
                    <a:pt x="33909" y="2217039"/>
                  </a:lnTo>
                  <a:lnTo>
                    <a:pt x="16891" y="2217039"/>
                  </a:lnTo>
                  <a:lnTo>
                    <a:pt x="33909" y="2217039"/>
                  </a:lnTo>
                  <a:cubicBezTo>
                    <a:pt x="33909" y="2342642"/>
                    <a:pt x="136271" y="2444623"/>
                    <a:pt x="262763" y="2444623"/>
                  </a:cubicBezTo>
                  <a:lnTo>
                    <a:pt x="3845433" y="2444623"/>
                  </a:lnTo>
                  <a:cubicBezTo>
                    <a:pt x="3971925" y="2444623"/>
                    <a:pt x="4074287" y="2342642"/>
                    <a:pt x="4074287" y="2217039"/>
                  </a:cubicBezTo>
                  <a:lnTo>
                    <a:pt x="4074287" y="261366"/>
                  </a:lnTo>
                  <a:cubicBezTo>
                    <a:pt x="4074287" y="135763"/>
                    <a:pt x="3971925" y="33782"/>
                    <a:pt x="3845433" y="33782"/>
                  </a:cubicBezTo>
                  <a:lnTo>
                    <a:pt x="262763" y="33782"/>
                  </a:lnTo>
                  <a:lnTo>
                    <a:pt x="262763" y="16891"/>
                  </a:lnTo>
                  <a:lnTo>
                    <a:pt x="262763" y="33909"/>
                  </a:lnTo>
                  <a:cubicBezTo>
                    <a:pt x="136271" y="33909"/>
                    <a:pt x="33909" y="135890"/>
                    <a:pt x="33909" y="261493"/>
                  </a:cubicBezTo>
                  <a:close/>
                </a:path>
              </a:pathLst>
            </a:custGeom>
            <a:solidFill>
              <a:srgbClr val="EEECE1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10062347" y="8235404"/>
            <a:ext cx="2768023" cy="1526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6"/>
              </a:lnSpc>
            </a:pPr>
            <a:r>
              <a:rPr lang="en-US" sz="2700">
                <a:solidFill>
                  <a:srgbClr val="FFFFFF"/>
                </a:solidFill>
                <a:latin typeface="Roboto Condensed"/>
              </a:rPr>
              <a:t>–chỉ ra nét độc đáo trong cách tự sự và miêu tả của nhà thơ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13279817" y="8610299"/>
            <a:ext cx="647821" cy="757829"/>
            <a:chOff x="0" y="0"/>
            <a:chExt cx="863761" cy="1010439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63727" cy="1010412"/>
            </a:xfrm>
            <a:custGeom>
              <a:avLst/>
              <a:gdLst/>
              <a:ahLst/>
              <a:cxnLst/>
              <a:rect l="l" t="t" r="r" b="b"/>
              <a:pathLst>
                <a:path w="863727" h="1010412">
                  <a:moveTo>
                    <a:pt x="0" y="202057"/>
                  </a:moveTo>
                  <a:lnTo>
                    <a:pt x="431927" y="202057"/>
                  </a:lnTo>
                  <a:lnTo>
                    <a:pt x="431927" y="0"/>
                  </a:lnTo>
                  <a:lnTo>
                    <a:pt x="863727" y="505206"/>
                  </a:lnTo>
                  <a:lnTo>
                    <a:pt x="431927" y="1010412"/>
                  </a:lnTo>
                  <a:lnTo>
                    <a:pt x="431927" y="808355"/>
                  </a:lnTo>
                  <a:lnTo>
                    <a:pt x="0" y="808355"/>
                  </a:lnTo>
                  <a:close/>
                </a:path>
              </a:pathLst>
            </a:custGeom>
            <a:solidFill>
              <a:srgbClr val="ABB1BF"/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14183847" y="8059784"/>
            <a:ext cx="3081163" cy="1858858"/>
            <a:chOff x="0" y="0"/>
            <a:chExt cx="4108217" cy="2478477"/>
          </a:xfrm>
        </p:grpSpPr>
        <p:sp>
          <p:nvSpPr>
            <p:cNvPr id="35" name="Freeform 35"/>
            <p:cNvSpPr/>
            <p:nvPr/>
          </p:nvSpPr>
          <p:spPr>
            <a:xfrm>
              <a:off x="16891" y="16891"/>
              <a:ext cx="4074287" cy="2444623"/>
            </a:xfrm>
            <a:custGeom>
              <a:avLst/>
              <a:gdLst/>
              <a:ahLst/>
              <a:cxnLst/>
              <a:rect l="l" t="t" r="r" b="b"/>
              <a:pathLst>
                <a:path w="4074287" h="2444623">
                  <a:moveTo>
                    <a:pt x="0" y="244475"/>
                  </a:moveTo>
                  <a:cubicBezTo>
                    <a:pt x="0" y="109474"/>
                    <a:pt x="110109" y="0"/>
                    <a:pt x="245872" y="0"/>
                  </a:cubicBezTo>
                  <a:lnTo>
                    <a:pt x="3828542" y="0"/>
                  </a:lnTo>
                  <a:cubicBezTo>
                    <a:pt x="3964305" y="0"/>
                    <a:pt x="4074287" y="109474"/>
                    <a:pt x="4074287" y="244475"/>
                  </a:cubicBezTo>
                  <a:lnTo>
                    <a:pt x="4074287" y="2200148"/>
                  </a:lnTo>
                  <a:cubicBezTo>
                    <a:pt x="4074287" y="2335149"/>
                    <a:pt x="3964178" y="2444623"/>
                    <a:pt x="3828542" y="2444623"/>
                  </a:cubicBezTo>
                  <a:lnTo>
                    <a:pt x="245872" y="2444623"/>
                  </a:lnTo>
                  <a:cubicBezTo>
                    <a:pt x="110109" y="2444623"/>
                    <a:pt x="127" y="2335149"/>
                    <a:pt x="127" y="2200148"/>
                  </a:cubicBezTo>
                  <a:close/>
                </a:path>
              </a:pathLst>
            </a:custGeom>
            <a:solidFill>
              <a:srgbClr val="1F497D"/>
            </a:solidFill>
          </p:spPr>
        </p:sp>
        <p:sp>
          <p:nvSpPr>
            <p:cNvPr id="36" name="Freeform 36"/>
            <p:cNvSpPr/>
            <p:nvPr/>
          </p:nvSpPr>
          <p:spPr>
            <a:xfrm>
              <a:off x="0" y="0"/>
              <a:ext cx="4108196" cy="2478532"/>
            </a:xfrm>
            <a:custGeom>
              <a:avLst/>
              <a:gdLst/>
              <a:ahLst/>
              <a:cxnLst/>
              <a:rect l="l" t="t" r="r" b="b"/>
              <a:pathLst>
                <a:path w="4108196" h="2478532">
                  <a:moveTo>
                    <a:pt x="0" y="261366"/>
                  </a:moveTo>
                  <a:cubicBezTo>
                    <a:pt x="0" y="116967"/>
                    <a:pt x="117729" y="0"/>
                    <a:pt x="262763" y="0"/>
                  </a:cubicBezTo>
                  <a:lnTo>
                    <a:pt x="3845433" y="0"/>
                  </a:lnTo>
                  <a:lnTo>
                    <a:pt x="3845433" y="16891"/>
                  </a:lnTo>
                  <a:lnTo>
                    <a:pt x="3845433" y="0"/>
                  </a:lnTo>
                  <a:cubicBezTo>
                    <a:pt x="3990467" y="0"/>
                    <a:pt x="4108196" y="116967"/>
                    <a:pt x="4108196" y="261366"/>
                  </a:cubicBezTo>
                  <a:lnTo>
                    <a:pt x="4091305" y="261366"/>
                  </a:lnTo>
                  <a:lnTo>
                    <a:pt x="4108196" y="261366"/>
                  </a:lnTo>
                  <a:lnTo>
                    <a:pt x="4108196" y="2217039"/>
                  </a:lnTo>
                  <a:lnTo>
                    <a:pt x="4091305" y="2217039"/>
                  </a:lnTo>
                  <a:lnTo>
                    <a:pt x="4108196" y="2217039"/>
                  </a:lnTo>
                  <a:cubicBezTo>
                    <a:pt x="4108196" y="2361438"/>
                    <a:pt x="3990467" y="2478405"/>
                    <a:pt x="3845433" y="2478405"/>
                  </a:cubicBezTo>
                  <a:lnTo>
                    <a:pt x="3845433" y="2461514"/>
                  </a:lnTo>
                  <a:lnTo>
                    <a:pt x="3845433" y="2478405"/>
                  </a:lnTo>
                  <a:lnTo>
                    <a:pt x="262763" y="2478405"/>
                  </a:lnTo>
                  <a:lnTo>
                    <a:pt x="262763" y="2461514"/>
                  </a:lnTo>
                  <a:lnTo>
                    <a:pt x="262763" y="2478405"/>
                  </a:lnTo>
                  <a:cubicBezTo>
                    <a:pt x="117729" y="2478532"/>
                    <a:pt x="0" y="2361565"/>
                    <a:pt x="0" y="2217039"/>
                  </a:cubicBezTo>
                  <a:lnTo>
                    <a:pt x="0" y="261366"/>
                  </a:lnTo>
                  <a:lnTo>
                    <a:pt x="16891" y="261366"/>
                  </a:lnTo>
                  <a:lnTo>
                    <a:pt x="0" y="261366"/>
                  </a:lnTo>
                  <a:moveTo>
                    <a:pt x="33909" y="261366"/>
                  </a:moveTo>
                  <a:lnTo>
                    <a:pt x="33909" y="2217039"/>
                  </a:lnTo>
                  <a:lnTo>
                    <a:pt x="16891" y="2217039"/>
                  </a:lnTo>
                  <a:lnTo>
                    <a:pt x="33909" y="2217039"/>
                  </a:lnTo>
                  <a:cubicBezTo>
                    <a:pt x="33909" y="2342642"/>
                    <a:pt x="136271" y="2444623"/>
                    <a:pt x="262763" y="2444623"/>
                  </a:cubicBezTo>
                  <a:lnTo>
                    <a:pt x="3845433" y="2444623"/>
                  </a:lnTo>
                  <a:cubicBezTo>
                    <a:pt x="3971925" y="2444623"/>
                    <a:pt x="4074287" y="2342642"/>
                    <a:pt x="4074287" y="2217039"/>
                  </a:cubicBezTo>
                  <a:lnTo>
                    <a:pt x="4074287" y="261366"/>
                  </a:lnTo>
                  <a:cubicBezTo>
                    <a:pt x="4074287" y="135763"/>
                    <a:pt x="3971925" y="33782"/>
                    <a:pt x="3845433" y="33782"/>
                  </a:cubicBezTo>
                  <a:lnTo>
                    <a:pt x="262763" y="33782"/>
                  </a:lnTo>
                  <a:lnTo>
                    <a:pt x="262763" y="16891"/>
                  </a:lnTo>
                  <a:lnTo>
                    <a:pt x="262763" y="33909"/>
                  </a:lnTo>
                  <a:cubicBezTo>
                    <a:pt x="136271" y="33909"/>
                    <a:pt x="33909" y="135890"/>
                    <a:pt x="33909" y="261493"/>
                  </a:cubicBezTo>
                  <a:close/>
                </a:path>
              </a:pathLst>
            </a:custGeom>
            <a:solidFill>
              <a:srgbClr val="EEECE1"/>
            </a:solidFill>
          </p:spPr>
        </p:sp>
      </p:grpSp>
      <p:sp>
        <p:nvSpPr>
          <p:cNvPr id="37" name="TextBox 37"/>
          <p:cNvSpPr txBox="1"/>
          <p:nvPr/>
        </p:nvSpPr>
        <p:spPr>
          <a:xfrm>
            <a:off x="14340417" y="8235404"/>
            <a:ext cx="2768023" cy="1526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6"/>
              </a:lnSpc>
            </a:pPr>
            <a:r>
              <a:rPr lang="en-US" sz="2700">
                <a:solidFill>
                  <a:srgbClr val="FFFFFF"/>
                </a:solidFill>
                <a:latin typeface="Roboto Condensed"/>
              </a:rPr>
              <a:t>– khái quát cảm xúc chung.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/>
      <p:bldP spid="25" grpId="0"/>
      <p:bldP spid="31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3500" r="1446" b="3106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85"/>
          <a:stretch>
            <a:fillRect/>
          </a:stretch>
        </p:blipFill>
        <p:spPr>
          <a:xfrm rot="-278358">
            <a:off x="16339531" y="595252"/>
            <a:ext cx="2756025" cy="86689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b="85"/>
          <a:stretch>
            <a:fillRect/>
          </a:stretch>
        </p:blipFill>
        <p:spPr>
          <a:xfrm rot="-278358">
            <a:off x="15881287" y="7952572"/>
            <a:ext cx="2756025" cy="8668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b="43"/>
          <a:stretch>
            <a:fillRect/>
          </a:stretch>
        </p:blipFill>
        <p:spPr>
          <a:xfrm>
            <a:off x="807892" y="3090499"/>
            <a:ext cx="441616" cy="6331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b="43"/>
          <a:stretch>
            <a:fillRect/>
          </a:stretch>
        </p:blipFill>
        <p:spPr>
          <a:xfrm>
            <a:off x="17532140" y="1589669"/>
            <a:ext cx="441616" cy="63314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b="87"/>
          <a:stretch>
            <a:fillRect/>
          </a:stretch>
        </p:blipFill>
        <p:spPr>
          <a:xfrm>
            <a:off x="0" y="4740950"/>
            <a:ext cx="7005633" cy="6203169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259014" y="635603"/>
            <a:ext cx="15644655" cy="1137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38"/>
              </a:lnSpc>
            </a:pPr>
            <a:r>
              <a:rPr lang="en-US" sz="6598">
                <a:solidFill>
                  <a:srgbClr val="393F85"/>
                </a:solidFill>
                <a:latin typeface="Fraunces Bold"/>
              </a:rPr>
              <a:t>III. HƯỚNG DẪN QUY TRÌNH VIẾT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5195443" y="3090499"/>
            <a:ext cx="11113545" cy="4508165"/>
            <a:chOff x="0" y="0"/>
            <a:chExt cx="14818060" cy="601088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818060" cy="6010943"/>
            </a:xfrm>
            <a:custGeom>
              <a:avLst/>
              <a:gdLst/>
              <a:ahLst/>
              <a:cxnLst/>
              <a:rect l="l" t="t" r="r" b="b"/>
              <a:pathLst>
                <a:path w="14818060" h="6010943">
                  <a:moveTo>
                    <a:pt x="0" y="0"/>
                  </a:moveTo>
                  <a:lnTo>
                    <a:pt x="14818060" y="0"/>
                  </a:lnTo>
                  <a:lnTo>
                    <a:pt x="14818060" y="6010943"/>
                  </a:lnTo>
                  <a:lnTo>
                    <a:pt x="0" y="601094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6498112" y="4229521"/>
            <a:ext cx="9065075" cy="2172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20"/>
              </a:lnSpc>
            </a:pPr>
            <a:r>
              <a:rPr lang="en-US" sz="4400">
                <a:solidFill>
                  <a:srgbClr val="393F85"/>
                </a:solidFill>
                <a:latin typeface="Roboto Condensed Bold"/>
              </a:rPr>
              <a:t>Nhiệm vụ:</a:t>
            </a:r>
            <a:r>
              <a:rPr lang="en-US" sz="4400">
                <a:solidFill>
                  <a:srgbClr val="393F85"/>
                </a:solidFill>
                <a:latin typeface="Roboto Condensed"/>
              </a:rPr>
              <a:t> Tìm ý cho đoạn văn ghi lại cảm xúc về một bài thơ/đoạn thơ có yếu tố tự sự và miêu tả.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3499" r="1446" b="3106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85"/>
          <a:stretch>
            <a:fillRect/>
          </a:stretch>
        </p:blipFill>
        <p:spPr>
          <a:xfrm rot="-278358">
            <a:off x="16339531" y="595252"/>
            <a:ext cx="2756025" cy="86689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b="85"/>
          <a:stretch>
            <a:fillRect/>
          </a:stretch>
        </p:blipFill>
        <p:spPr>
          <a:xfrm rot="-278358">
            <a:off x="15881287" y="7952572"/>
            <a:ext cx="2756025" cy="8668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b="43"/>
          <a:stretch>
            <a:fillRect/>
          </a:stretch>
        </p:blipFill>
        <p:spPr>
          <a:xfrm>
            <a:off x="807892" y="3090499"/>
            <a:ext cx="441616" cy="6331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b="43"/>
          <a:stretch>
            <a:fillRect/>
          </a:stretch>
        </p:blipFill>
        <p:spPr>
          <a:xfrm>
            <a:off x="17532140" y="1589669"/>
            <a:ext cx="441616" cy="63314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259014" y="635603"/>
            <a:ext cx="15596780" cy="1137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38"/>
              </a:lnSpc>
            </a:pPr>
            <a:r>
              <a:rPr lang="en-US" sz="6598">
                <a:solidFill>
                  <a:srgbClr val="393F85"/>
                </a:solidFill>
                <a:latin typeface="Fraunces Bold"/>
              </a:rPr>
              <a:t>III. HƯỚNG DẪN QUY TRÌNH VIẾT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0" y="1572184"/>
            <a:ext cx="19245565" cy="7907404"/>
            <a:chOff x="0" y="0"/>
            <a:chExt cx="25660753" cy="105432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5660857" cy="10543159"/>
            </a:xfrm>
            <a:custGeom>
              <a:avLst/>
              <a:gdLst/>
              <a:ahLst/>
              <a:cxnLst/>
              <a:rect l="l" t="t" r="r" b="b"/>
              <a:pathLst>
                <a:path w="25660857" h="10543159">
                  <a:moveTo>
                    <a:pt x="25660731" y="5271643"/>
                  </a:moveTo>
                  <a:lnTo>
                    <a:pt x="20389214" y="0"/>
                  </a:lnTo>
                  <a:lnTo>
                    <a:pt x="20389214" y="2635758"/>
                  </a:lnTo>
                  <a:lnTo>
                    <a:pt x="0" y="2635758"/>
                  </a:lnTo>
                  <a:lnTo>
                    <a:pt x="0" y="7907401"/>
                  </a:lnTo>
                  <a:lnTo>
                    <a:pt x="20389214" y="7907401"/>
                  </a:lnTo>
                  <a:lnTo>
                    <a:pt x="20389214" y="10543159"/>
                  </a:lnTo>
                  <a:lnTo>
                    <a:pt x="25660857" y="5271516"/>
                  </a:lnTo>
                  <a:close/>
                </a:path>
              </a:pathLst>
            </a:custGeom>
            <a:solidFill>
              <a:srgbClr val="446889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50959" y="2923867"/>
            <a:ext cx="3431157" cy="3446537"/>
            <a:chOff x="0" y="0"/>
            <a:chExt cx="4574876" cy="459538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574794" cy="4595368"/>
            </a:xfrm>
            <a:custGeom>
              <a:avLst/>
              <a:gdLst/>
              <a:ahLst/>
              <a:cxnLst/>
              <a:rect l="l" t="t" r="r" b="b"/>
              <a:pathLst>
                <a:path w="4574794" h="4595368">
                  <a:moveTo>
                    <a:pt x="2287397" y="0"/>
                  </a:moveTo>
                  <a:cubicBezTo>
                    <a:pt x="3552317" y="5715"/>
                    <a:pt x="4574794" y="1032764"/>
                    <a:pt x="4574794" y="2297684"/>
                  </a:cubicBezTo>
                  <a:cubicBezTo>
                    <a:pt x="4574794" y="3562604"/>
                    <a:pt x="3552444" y="4589780"/>
                    <a:pt x="2287397" y="4595368"/>
                  </a:cubicBezTo>
                  <a:cubicBezTo>
                    <a:pt x="1022477" y="4589780"/>
                    <a:pt x="0" y="3562731"/>
                    <a:pt x="0" y="2297684"/>
                  </a:cubicBezTo>
                  <a:cubicBezTo>
                    <a:pt x="0" y="1032637"/>
                    <a:pt x="1022477" y="5715"/>
                    <a:pt x="228739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620382" y="3925787"/>
            <a:ext cx="2292311" cy="877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13"/>
              </a:lnSpc>
            </a:pPr>
            <a:r>
              <a:rPr lang="en-US" sz="4598">
                <a:solidFill>
                  <a:srgbClr val="1F497D"/>
                </a:solidFill>
                <a:latin typeface="Roboto Condensed Bold"/>
              </a:rPr>
              <a:t>Chuẩn bị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4271250" y="5281490"/>
            <a:ext cx="3431157" cy="3446537"/>
            <a:chOff x="0" y="0"/>
            <a:chExt cx="4574876" cy="459538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574794" cy="4595368"/>
            </a:xfrm>
            <a:custGeom>
              <a:avLst/>
              <a:gdLst/>
              <a:ahLst/>
              <a:cxnLst/>
              <a:rect l="l" t="t" r="r" b="b"/>
              <a:pathLst>
                <a:path w="4574794" h="4595368">
                  <a:moveTo>
                    <a:pt x="2287397" y="0"/>
                  </a:moveTo>
                  <a:cubicBezTo>
                    <a:pt x="3552317" y="5715"/>
                    <a:pt x="4574794" y="1032764"/>
                    <a:pt x="4574794" y="2297684"/>
                  </a:cubicBezTo>
                  <a:cubicBezTo>
                    <a:pt x="4574794" y="3562604"/>
                    <a:pt x="3552444" y="4589780"/>
                    <a:pt x="2287397" y="4595368"/>
                  </a:cubicBezTo>
                  <a:cubicBezTo>
                    <a:pt x="1022477" y="4589780"/>
                    <a:pt x="0" y="3562731"/>
                    <a:pt x="0" y="2297684"/>
                  </a:cubicBezTo>
                  <a:cubicBezTo>
                    <a:pt x="0" y="1032637"/>
                    <a:pt x="1022477" y="5715"/>
                    <a:pt x="228739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2482684" y="2870168"/>
            <a:ext cx="3431157" cy="3446537"/>
            <a:chOff x="0" y="0"/>
            <a:chExt cx="4574876" cy="459538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574794" cy="4595368"/>
            </a:xfrm>
            <a:custGeom>
              <a:avLst/>
              <a:gdLst/>
              <a:ahLst/>
              <a:cxnLst/>
              <a:rect l="l" t="t" r="r" b="b"/>
              <a:pathLst>
                <a:path w="4574794" h="4595368">
                  <a:moveTo>
                    <a:pt x="2287397" y="0"/>
                  </a:moveTo>
                  <a:cubicBezTo>
                    <a:pt x="3552317" y="5715"/>
                    <a:pt x="4574794" y="1032764"/>
                    <a:pt x="4574794" y="2297684"/>
                  </a:cubicBezTo>
                  <a:cubicBezTo>
                    <a:pt x="4574794" y="3562604"/>
                    <a:pt x="3552444" y="4589780"/>
                    <a:pt x="2287397" y="4595368"/>
                  </a:cubicBezTo>
                  <a:cubicBezTo>
                    <a:pt x="1022477" y="4589780"/>
                    <a:pt x="0" y="3562731"/>
                    <a:pt x="0" y="2297684"/>
                  </a:cubicBezTo>
                  <a:cubicBezTo>
                    <a:pt x="0" y="1032637"/>
                    <a:pt x="1022477" y="5715"/>
                    <a:pt x="228739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12762778" y="3542665"/>
            <a:ext cx="2870968" cy="1800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13"/>
              </a:lnSpc>
            </a:pPr>
            <a:r>
              <a:rPr lang="en-US" sz="4598">
                <a:solidFill>
                  <a:srgbClr val="1F497D"/>
                </a:solidFill>
                <a:latin typeface="Roboto Condensed Bold"/>
              </a:rPr>
              <a:t>Kiểm tra và chỉnh sửa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840673" y="6189429"/>
            <a:ext cx="2292311" cy="1800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13"/>
              </a:lnSpc>
            </a:pPr>
            <a:r>
              <a:rPr lang="en-US" sz="4598">
                <a:solidFill>
                  <a:srgbClr val="1F497D"/>
                </a:solidFill>
                <a:latin typeface="Roboto Condensed Bold"/>
              </a:rPr>
              <a:t>Tìm ý và lập dàn ý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8758043" y="5125539"/>
            <a:ext cx="3431157" cy="3446537"/>
            <a:chOff x="0" y="0"/>
            <a:chExt cx="4574876" cy="459538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574794" cy="4595368"/>
            </a:xfrm>
            <a:custGeom>
              <a:avLst/>
              <a:gdLst/>
              <a:ahLst/>
              <a:cxnLst/>
              <a:rect l="l" t="t" r="r" b="b"/>
              <a:pathLst>
                <a:path w="4574794" h="4595368">
                  <a:moveTo>
                    <a:pt x="2287397" y="0"/>
                  </a:moveTo>
                  <a:cubicBezTo>
                    <a:pt x="3552317" y="5715"/>
                    <a:pt x="4574794" y="1032764"/>
                    <a:pt x="4574794" y="2297684"/>
                  </a:cubicBezTo>
                  <a:cubicBezTo>
                    <a:pt x="4574794" y="3562604"/>
                    <a:pt x="3552444" y="4589780"/>
                    <a:pt x="2287397" y="4595368"/>
                  </a:cubicBezTo>
                  <a:cubicBezTo>
                    <a:pt x="1022477" y="4589780"/>
                    <a:pt x="0" y="3562731"/>
                    <a:pt x="0" y="2297684"/>
                  </a:cubicBezTo>
                  <a:cubicBezTo>
                    <a:pt x="0" y="1032637"/>
                    <a:pt x="1022477" y="5715"/>
                    <a:pt x="228739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9327466" y="6539878"/>
            <a:ext cx="2292311" cy="877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13"/>
              </a:lnSpc>
            </a:pPr>
            <a:r>
              <a:rPr lang="en-US" sz="4598">
                <a:solidFill>
                  <a:srgbClr val="1F497D"/>
                </a:solidFill>
                <a:latin typeface="Roboto Condensed Bold"/>
              </a:rPr>
              <a:t>Viết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3500" r="1446" b="3106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05495" y="2682296"/>
            <a:ext cx="15814525" cy="6552189"/>
            <a:chOff x="0" y="0"/>
            <a:chExt cx="21086034" cy="873625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086035" cy="8736203"/>
            </a:xfrm>
            <a:custGeom>
              <a:avLst/>
              <a:gdLst/>
              <a:ahLst/>
              <a:cxnLst/>
              <a:rect l="l" t="t" r="r" b="b"/>
              <a:pathLst>
                <a:path w="21086035" h="8736203">
                  <a:moveTo>
                    <a:pt x="0" y="0"/>
                  </a:moveTo>
                  <a:lnTo>
                    <a:pt x="21086035" y="0"/>
                  </a:lnTo>
                  <a:lnTo>
                    <a:pt x="21086035" y="8736203"/>
                  </a:lnTo>
                  <a:lnTo>
                    <a:pt x="0" y="873620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b="167"/>
          <a:stretch>
            <a:fillRect/>
          </a:stretch>
        </p:blipFill>
        <p:spPr>
          <a:xfrm>
            <a:off x="15995247" y="466312"/>
            <a:ext cx="4585506" cy="162577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b="167"/>
          <a:stretch>
            <a:fillRect/>
          </a:stretch>
        </p:blipFill>
        <p:spPr>
          <a:xfrm>
            <a:off x="-1782425" y="8123782"/>
            <a:ext cx="4585506" cy="162577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b="43"/>
          <a:stretch>
            <a:fillRect/>
          </a:stretch>
        </p:blipFill>
        <p:spPr>
          <a:xfrm>
            <a:off x="8923192" y="-166829"/>
            <a:ext cx="441616" cy="63314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458368" y="4427950"/>
            <a:ext cx="5582077" cy="585905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8700" y="373461"/>
            <a:ext cx="14966547" cy="1137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38"/>
              </a:lnSpc>
            </a:pPr>
            <a:r>
              <a:rPr lang="en-US" sz="6598">
                <a:solidFill>
                  <a:srgbClr val="393F85"/>
                </a:solidFill>
                <a:latin typeface="Fraunces Bold"/>
              </a:rPr>
              <a:t>III. HƯỚNG DẪN QUY TRÌNH VIẾT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82174" y="3280805"/>
            <a:ext cx="4181951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4999">
                <a:solidFill>
                  <a:srgbClr val="393F85"/>
                </a:solidFill>
                <a:latin typeface="Roboto Condensed Bold"/>
              </a:rPr>
              <a:t>1. Chuẩn bị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186391" y="4920842"/>
            <a:ext cx="8890977" cy="2407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93139" lvl="1" indent="-496570" algn="just">
              <a:lnSpc>
                <a:spcPts val="6439"/>
              </a:lnSpc>
              <a:buFont typeface="Arial"/>
              <a:buChar char="•"/>
            </a:pPr>
            <a:r>
              <a:rPr lang="en-US" sz="4599">
                <a:solidFill>
                  <a:srgbClr val="000000"/>
                </a:solidFill>
                <a:latin typeface="Roboto Condensed"/>
              </a:rPr>
              <a:t>Xác định đề tài, ngôi xưng hô</a:t>
            </a:r>
          </a:p>
          <a:p>
            <a:pPr marL="993139" lvl="1" indent="-496570" algn="just">
              <a:lnSpc>
                <a:spcPts val="6439"/>
              </a:lnSpc>
              <a:buFont typeface="Arial"/>
              <a:buChar char="•"/>
            </a:pPr>
            <a:r>
              <a:rPr lang="en-US" sz="4599">
                <a:solidFill>
                  <a:srgbClr val="000000"/>
                </a:solidFill>
                <a:latin typeface="Roboto Condensed"/>
              </a:rPr>
              <a:t>Chú ý đến các yếu tố tự sự, miêu tả và tác dụng của chúng</a:t>
            </a:r>
          </a:p>
        </p:txBody>
      </p:sp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3500" r="1446" b="3106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167"/>
          <a:stretch>
            <a:fillRect/>
          </a:stretch>
        </p:blipFill>
        <p:spPr>
          <a:xfrm>
            <a:off x="15995247" y="466312"/>
            <a:ext cx="4585506" cy="162577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b="167"/>
          <a:stretch>
            <a:fillRect/>
          </a:stretch>
        </p:blipFill>
        <p:spPr>
          <a:xfrm>
            <a:off x="-521871" y="9024191"/>
            <a:ext cx="3561770" cy="126280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b="43"/>
          <a:stretch>
            <a:fillRect/>
          </a:stretch>
        </p:blipFill>
        <p:spPr>
          <a:xfrm>
            <a:off x="8923192" y="-166829"/>
            <a:ext cx="441616" cy="63314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859141" y="393395"/>
            <a:ext cx="15608689" cy="1137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38"/>
              </a:lnSpc>
            </a:pPr>
            <a:r>
              <a:rPr lang="en-US" sz="6598">
                <a:solidFill>
                  <a:srgbClr val="393F85"/>
                </a:solidFill>
                <a:latin typeface="Fraunces Bold"/>
              </a:rPr>
              <a:t>III. HƯỚNG DẪN QUY TRÌNH VIẾT</a:t>
            </a:r>
          </a:p>
        </p:txBody>
      </p: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859141" y="1906239"/>
          <a:ext cx="16008561" cy="7042413"/>
        </p:xfrm>
        <a:graphic>
          <a:graphicData uri="http://schemas.openxmlformats.org/drawingml/2006/table">
            <a:tbl>
              <a:tblPr/>
              <a:tblGrid>
                <a:gridCol w="3283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24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62384">
                <a:tc>
                  <a:txBody>
                    <a:bodyPr/>
                    <a:lstStyle/>
                    <a:p>
                      <a:pPr algn="ctr">
                        <a:lnSpc>
                          <a:spcPts val="4800"/>
                        </a:lnSpc>
                      </a:pPr>
                      <a:r>
                        <a:rPr lang="en-US" sz="4000">
                          <a:solidFill>
                            <a:srgbClr val="FEFFFE"/>
                          </a:solidFill>
                          <a:latin typeface="Roboto Condensed Bold"/>
                        </a:rPr>
                        <a:t>MỞ ĐOẠN</a:t>
                      </a:r>
                    </a:p>
                  </a:txBody>
                  <a:tcPr marT="91440" marB="91440" anchor="ctr">
                    <a:lnL w="21431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1B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800"/>
                        </a:lnSpc>
                      </a:pPr>
                      <a:r>
                        <a:rPr lang="en-US" sz="4000">
                          <a:solidFill>
                            <a:srgbClr val="393F85"/>
                          </a:solidFill>
                          <a:latin typeface="Roboto Condensed"/>
                        </a:rPr>
                        <a:t>Nêu tên bài thơ, tác giả và cảm nghĩ chung của em về bài thơ.</a:t>
                      </a:r>
                    </a:p>
                  </a:txBody>
                  <a:tcPr marT="91440" marB="91440" anchor="ctr">
                    <a:lnL w="21431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2834">
                <a:tc>
                  <a:txBody>
                    <a:bodyPr/>
                    <a:lstStyle/>
                    <a:p>
                      <a:pPr algn="ctr">
                        <a:lnSpc>
                          <a:spcPts val="4800"/>
                        </a:lnSpc>
                      </a:pPr>
                      <a:r>
                        <a:rPr lang="en-US" sz="4000">
                          <a:solidFill>
                            <a:srgbClr val="FEFFFE"/>
                          </a:solidFill>
                          <a:latin typeface="Roboto Condensed Bold"/>
                        </a:rPr>
                        <a:t>THÂN ĐOẠN</a:t>
                      </a:r>
                    </a:p>
                  </a:txBody>
                  <a:tcPr marT="91440" marB="91440" anchor="ctr">
                    <a:lnL w="21431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1B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800"/>
                        </a:lnSpc>
                      </a:pPr>
                      <a:r>
                        <a:rPr lang="en-US" sz="4000">
                          <a:solidFill>
                            <a:srgbClr val="393F85"/>
                          </a:solidFill>
                          <a:latin typeface="Roboto Condensed"/>
                        </a:rPr>
                        <a:t>– </a:t>
                      </a:r>
                      <a:r>
                        <a:rPr lang="en-US" sz="4000">
                          <a:solidFill>
                            <a:srgbClr val="393F85"/>
                          </a:solidFill>
                          <a:latin typeface="Roboto Condensed Bold"/>
                        </a:rPr>
                        <a:t>Khái quát về nội dung, chủ đề, mạch cảm xúc của bài thơ.</a:t>
                      </a:r>
                    </a:p>
                    <a:p>
                      <a:pPr algn="just">
                        <a:lnSpc>
                          <a:spcPts val="4800"/>
                        </a:lnSpc>
                      </a:pPr>
                      <a:r>
                        <a:rPr lang="en-US" sz="4000">
                          <a:solidFill>
                            <a:srgbClr val="393F85"/>
                          </a:solidFill>
                          <a:latin typeface="Roboto Condensed"/>
                        </a:rPr>
                        <a:t>– </a:t>
                      </a:r>
                      <a:r>
                        <a:rPr lang="en-US" sz="4000">
                          <a:solidFill>
                            <a:srgbClr val="393F85"/>
                          </a:solidFill>
                          <a:latin typeface="Roboto Condensed Bold"/>
                        </a:rPr>
                        <a:t>Phân tích:</a:t>
                      </a:r>
                    </a:p>
                    <a:p>
                      <a:pPr algn="just">
                        <a:lnSpc>
                          <a:spcPts val="4800"/>
                        </a:lnSpc>
                      </a:pPr>
                      <a:r>
                        <a:rPr lang="en-US" sz="4000">
                          <a:solidFill>
                            <a:srgbClr val="393F85"/>
                          </a:solidFill>
                          <a:latin typeface="Roboto Condensed"/>
                        </a:rPr>
                        <a:t>+ Chỉ ra nội dung hoặc nghệ thuật cụ thể của bài thơ khiến em yêu thích và có nhiều cảm xúc, suy nghĩ (chú ý cảm nhận về các yếu tố tự sự, miêu tả được thể hiện trong bài)</a:t>
                      </a:r>
                    </a:p>
                    <a:p>
                      <a:pPr algn="just">
                        <a:lnSpc>
                          <a:spcPts val="4800"/>
                        </a:lnSpc>
                      </a:pPr>
                      <a:r>
                        <a:rPr lang="en-US" sz="4000">
                          <a:solidFill>
                            <a:srgbClr val="393F85"/>
                          </a:solidFill>
                          <a:latin typeface="Roboto Condensed"/>
                        </a:rPr>
                        <a:t>+ Nêu các lí do em yêu thích bài thơ (về nội dung hoặc nghệ thuật)</a:t>
                      </a:r>
                    </a:p>
                  </a:txBody>
                  <a:tcPr marT="91440" marB="91440" anchor="ctr">
                    <a:lnL w="21431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7195">
                <a:tc>
                  <a:txBody>
                    <a:bodyPr/>
                    <a:lstStyle/>
                    <a:p>
                      <a:pPr algn="ctr">
                        <a:lnSpc>
                          <a:spcPts val="4800"/>
                        </a:lnSpc>
                      </a:pPr>
                      <a:r>
                        <a:rPr lang="en-US" sz="4000">
                          <a:solidFill>
                            <a:srgbClr val="FEFFFE"/>
                          </a:solidFill>
                          <a:latin typeface="Roboto Condensed Bold"/>
                        </a:rPr>
                        <a:t>KẾT ĐOẠN</a:t>
                      </a:r>
                    </a:p>
                  </a:txBody>
                  <a:tcPr marT="91440" marB="91440" anchor="ctr">
                    <a:lnL w="21431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1B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800"/>
                        </a:lnSpc>
                      </a:pPr>
                      <a:r>
                        <a:rPr lang="en-US" sz="4000">
                          <a:solidFill>
                            <a:srgbClr val="393F85"/>
                          </a:solidFill>
                          <a:latin typeface="Roboto Condensed"/>
                        </a:rPr>
                        <a:t>Khái quát lại cảm nghĩ của bản thân về bài thơ</a:t>
                      </a:r>
                    </a:p>
                  </a:txBody>
                  <a:tcPr marT="91440" marB="91440" anchor="ctr">
                    <a:lnL w="21431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FFFB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3500" r="1446" b="3106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167"/>
          <a:stretch>
            <a:fillRect/>
          </a:stretch>
        </p:blipFill>
        <p:spPr>
          <a:xfrm>
            <a:off x="15710838" y="151776"/>
            <a:ext cx="3516883" cy="124689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b="43"/>
          <a:stretch>
            <a:fillRect/>
          </a:stretch>
        </p:blipFill>
        <p:spPr>
          <a:xfrm rot="641794">
            <a:off x="8923192" y="-178822"/>
            <a:ext cx="441616" cy="63314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304429" y="2491290"/>
            <a:ext cx="8115300" cy="1566884"/>
            <a:chOff x="0" y="0"/>
            <a:chExt cx="10820400" cy="20891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820400" cy="2089150"/>
            </a:xfrm>
            <a:custGeom>
              <a:avLst/>
              <a:gdLst/>
              <a:ahLst/>
              <a:cxnLst/>
              <a:rect l="l" t="t" r="r" b="b"/>
              <a:pathLst>
                <a:path w="10820400" h="2089150">
                  <a:moveTo>
                    <a:pt x="0" y="0"/>
                  </a:moveTo>
                  <a:lnTo>
                    <a:pt x="10820400" y="0"/>
                  </a:lnTo>
                  <a:lnTo>
                    <a:pt x="10820400" y="2089150"/>
                  </a:lnTo>
                  <a:lnTo>
                    <a:pt x="0" y="208915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6145755" y="4383478"/>
            <a:ext cx="11113545" cy="5692424"/>
            <a:chOff x="0" y="0"/>
            <a:chExt cx="14818060" cy="758989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818060" cy="7589955"/>
            </a:xfrm>
            <a:custGeom>
              <a:avLst/>
              <a:gdLst/>
              <a:ahLst/>
              <a:cxnLst/>
              <a:rect l="l" t="t" r="r" b="b"/>
              <a:pathLst>
                <a:path w="14818060" h="7589955">
                  <a:moveTo>
                    <a:pt x="0" y="0"/>
                  </a:moveTo>
                  <a:lnTo>
                    <a:pt x="14818060" y="0"/>
                  </a:lnTo>
                  <a:lnTo>
                    <a:pt x="14818060" y="7589955"/>
                  </a:lnTo>
                  <a:lnTo>
                    <a:pt x="0" y="758995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 b="119"/>
          <a:stretch>
            <a:fillRect/>
          </a:stretch>
        </p:blipFill>
        <p:spPr>
          <a:xfrm>
            <a:off x="16650559" y="8694056"/>
            <a:ext cx="1637441" cy="164341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 b="41"/>
          <a:stretch>
            <a:fillRect/>
          </a:stretch>
        </p:blipFill>
        <p:spPr>
          <a:xfrm>
            <a:off x="-496269" y="6129168"/>
            <a:ext cx="6114216" cy="6739116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28700" y="763365"/>
            <a:ext cx="15621859" cy="1137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38"/>
              </a:lnSpc>
            </a:pPr>
            <a:r>
              <a:rPr lang="en-US" sz="6598">
                <a:solidFill>
                  <a:srgbClr val="393F85"/>
                </a:solidFill>
                <a:latin typeface="Fraunces Bold"/>
              </a:rPr>
              <a:t>III. HƯỚNG DẪN QUY TRÌNH VIẾT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2967425"/>
            <a:ext cx="5205412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vi-VN" sz="4999">
                <a:solidFill>
                  <a:srgbClr val="393F85"/>
                </a:solidFill>
                <a:latin typeface="Roboto Condensed Bold"/>
              </a:rPr>
              <a:t>2</a:t>
            </a:r>
            <a:r>
              <a:rPr lang="en-US" sz="4999">
                <a:solidFill>
                  <a:srgbClr val="393F85"/>
                </a:solidFill>
                <a:latin typeface="Roboto Condensed Bold"/>
              </a:rPr>
              <a:t>. Viết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767794" y="5369560"/>
            <a:ext cx="9869467" cy="3888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61" lvl="1" indent="-474980" algn="just">
              <a:lnSpc>
                <a:spcPts val="6160"/>
              </a:lnSpc>
              <a:buFont typeface="Arial"/>
              <a:buChar char="•"/>
            </a:pPr>
            <a:r>
              <a:rPr lang="en-US" sz="4400">
                <a:solidFill>
                  <a:srgbClr val="000000"/>
                </a:solidFill>
                <a:latin typeface="Roboto Condensed"/>
              </a:rPr>
              <a:t>Viết đoạn văn theo dàn ý đã lập.</a:t>
            </a:r>
          </a:p>
          <a:p>
            <a:pPr marL="949960" lvl="1" indent="-474980" algn="just">
              <a:lnSpc>
                <a:spcPts val="6159"/>
              </a:lnSpc>
              <a:buFont typeface="Arial"/>
              <a:buChar char="•"/>
            </a:pPr>
            <a:r>
              <a:rPr lang="en-US" sz="4400">
                <a:solidFill>
                  <a:srgbClr val="000000"/>
                </a:solidFill>
                <a:latin typeface="Roboto Condensed"/>
              </a:rPr>
              <a:t>Chú ý khai thác các yếu tố tự sự, miêu tả và tác dụng của chúng trong bài thơ; thể hiện và diễn tả cảm nghĩ của em một cách chân thực, trung thành.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3500" r="1446" b="3106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167"/>
          <a:stretch>
            <a:fillRect/>
          </a:stretch>
        </p:blipFill>
        <p:spPr>
          <a:xfrm>
            <a:off x="15176527" y="-323083"/>
            <a:ext cx="4585506" cy="162577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b="43"/>
          <a:stretch>
            <a:fillRect/>
          </a:stretch>
        </p:blipFill>
        <p:spPr>
          <a:xfrm rot="641794">
            <a:off x="8923192" y="-178822"/>
            <a:ext cx="441616" cy="63314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304429" y="2491290"/>
            <a:ext cx="8115300" cy="1566884"/>
            <a:chOff x="0" y="0"/>
            <a:chExt cx="10820400" cy="20891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820400" cy="2089150"/>
            </a:xfrm>
            <a:custGeom>
              <a:avLst/>
              <a:gdLst/>
              <a:ahLst/>
              <a:cxnLst/>
              <a:rect l="l" t="t" r="r" b="b"/>
              <a:pathLst>
                <a:path w="10820400" h="2089150">
                  <a:moveTo>
                    <a:pt x="0" y="0"/>
                  </a:moveTo>
                  <a:lnTo>
                    <a:pt x="10820400" y="0"/>
                  </a:lnTo>
                  <a:lnTo>
                    <a:pt x="10820400" y="2089150"/>
                  </a:lnTo>
                  <a:lnTo>
                    <a:pt x="0" y="208915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6145755" y="4383478"/>
            <a:ext cx="11113545" cy="5692424"/>
            <a:chOff x="0" y="0"/>
            <a:chExt cx="14818060" cy="758989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818060" cy="7589955"/>
            </a:xfrm>
            <a:custGeom>
              <a:avLst/>
              <a:gdLst/>
              <a:ahLst/>
              <a:cxnLst/>
              <a:rect l="l" t="t" r="r" b="b"/>
              <a:pathLst>
                <a:path w="14818060" h="7589955">
                  <a:moveTo>
                    <a:pt x="0" y="0"/>
                  </a:moveTo>
                  <a:lnTo>
                    <a:pt x="14818060" y="0"/>
                  </a:lnTo>
                  <a:lnTo>
                    <a:pt x="14818060" y="7589955"/>
                  </a:lnTo>
                  <a:lnTo>
                    <a:pt x="0" y="758995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 b="119"/>
          <a:stretch>
            <a:fillRect/>
          </a:stretch>
        </p:blipFill>
        <p:spPr>
          <a:xfrm>
            <a:off x="16650559" y="8694056"/>
            <a:ext cx="1637441" cy="164341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3146" y="4639199"/>
            <a:ext cx="6664649" cy="569827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796350" y="1220654"/>
            <a:ext cx="15840911" cy="1137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38"/>
              </a:lnSpc>
            </a:pPr>
            <a:r>
              <a:rPr lang="en-US" sz="6598">
                <a:solidFill>
                  <a:srgbClr val="393F85"/>
                </a:solidFill>
                <a:latin typeface="Fraunces Bold"/>
              </a:rPr>
              <a:t>III. HƯỚNG DẪN QUY TRÌNH VIẾT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2967425"/>
            <a:ext cx="6919737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vi-VN" sz="4999">
                <a:solidFill>
                  <a:srgbClr val="393F85"/>
                </a:solidFill>
                <a:latin typeface="Roboto Condensed Bold"/>
              </a:rPr>
              <a:t>3</a:t>
            </a:r>
            <a:r>
              <a:rPr lang="en-US" sz="4999">
                <a:solidFill>
                  <a:srgbClr val="393F85"/>
                </a:solidFill>
                <a:latin typeface="Roboto Condensed Bold"/>
              </a:rPr>
              <a:t>. Kiểm tra và chỉnh sửa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767794" y="5369560"/>
            <a:ext cx="9869467" cy="3107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61" lvl="1" indent="-474980" algn="just">
              <a:lnSpc>
                <a:spcPts val="6160"/>
              </a:lnSpc>
              <a:buFont typeface="Arial"/>
              <a:buChar char="•"/>
            </a:pPr>
            <a:r>
              <a:rPr lang="en-US" sz="4400">
                <a:solidFill>
                  <a:srgbClr val="000000"/>
                </a:solidFill>
                <a:latin typeface="Roboto Condensed"/>
              </a:rPr>
              <a:t>Kiểm tra đoạn văn đã viết, tự phát hiện các lỗi về nội dung và hình thức.</a:t>
            </a:r>
          </a:p>
          <a:p>
            <a:pPr marL="949960" lvl="1" indent="-474980" algn="just">
              <a:lnSpc>
                <a:spcPts val="6159"/>
              </a:lnSpc>
              <a:buFont typeface="Arial"/>
              <a:buChar char="•"/>
            </a:pPr>
            <a:r>
              <a:rPr lang="en-US" sz="4400">
                <a:solidFill>
                  <a:srgbClr val="000000"/>
                </a:solidFill>
                <a:latin typeface="Roboto Condensed"/>
              </a:rPr>
              <a:t>Xác địn và nêu cách sửa chữa những chỗ mắc lỗi theo bảng kiểm.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3500" r="1446" b="3106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93"/>
          <a:stretch>
            <a:fillRect/>
          </a:stretch>
        </p:blipFill>
        <p:spPr>
          <a:xfrm>
            <a:off x="14935200" y="3278619"/>
            <a:ext cx="4405713" cy="752528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b="517"/>
          <a:stretch>
            <a:fillRect/>
          </a:stretch>
        </p:blipFill>
        <p:spPr>
          <a:xfrm>
            <a:off x="10171785" y="-156776"/>
            <a:ext cx="6732164" cy="162796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b="43"/>
          <a:stretch>
            <a:fillRect/>
          </a:stretch>
        </p:blipFill>
        <p:spPr>
          <a:xfrm>
            <a:off x="463879" y="-156776"/>
            <a:ext cx="441616" cy="6331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 b="43"/>
          <a:stretch>
            <a:fillRect/>
          </a:stretch>
        </p:blipFill>
        <p:spPr>
          <a:xfrm>
            <a:off x="14011526" y="8735435"/>
            <a:ext cx="441616" cy="63314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733102" y="553310"/>
            <a:ext cx="8773478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4999">
                <a:solidFill>
                  <a:srgbClr val="393F85"/>
                </a:solidFill>
                <a:latin typeface="Roboto Condensed Bold"/>
              </a:rPr>
              <a:t>Bảng kiếm đánh giá kĩ năng viết</a:t>
            </a:r>
          </a:p>
        </p:txBody>
      </p: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684687" y="1807435"/>
          <a:ext cx="15469714" cy="7892648"/>
        </p:xfrm>
        <a:graphic>
          <a:graphicData uri="http://schemas.openxmlformats.org/drawingml/2006/table">
            <a:tbl>
              <a:tblPr/>
              <a:tblGrid>
                <a:gridCol w="2063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1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0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2071">
                <a:tc>
                  <a:txBody>
                    <a:bodyPr/>
                    <a:lstStyle/>
                    <a:p>
                      <a:pPr algn="ctr">
                        <a:lnSpc>
                          <a:spcPts val="4090"/>
                        </a:lnSpc>
                      </a:pPr>
                      <a:r>
                        <a:rPr lang="en-US" sz="3099">
                          <a:solidFill>
                            <a:srgbClr val="FFFFFF"/>
                          </a:solidFill>
                          <a:latin typeface="Roboto Condensed Bold"/>
                        </a:rPr>
                        <a:t>TIÊU CHÍ</a:t>
                      </a:r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1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90"/>
                        </a:lnSpc>
                      </a:pPr>
                      <a:r>
                        <a:rPr lang="en-US" sz="3099">
                          <a:solidFill>
                            <a:srgbClr val="FFFFFF"/>
                          </a:solidFill>
                          <a:latin typeface="Roboto Condensed Bold"/>
                        </a:rPr>
                        <a:t>NỘI DUNG</a:t>
                      </a:r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1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90"/>
                        </a:lnSpc>
                      </a:pPr>
                      <a:r>
                        <a:rPr lang="en-US" sz="3099">
                          <a:solidFill>
                            <a:srgbClr val="FFFFFF"/>
                          </a:solidFill>
                          <a:latin typeface="Roboto Condensed Bold"/>
                        </a:rPr>
                        <a:t>ĐẠT</a:t>
                      </a:r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1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90"/>
                        </a:lnSpc>
                      </a:pPr>
                      <a:r>
                        <a:rPr lang="en-US" sz="3099">
                          <a:solidFill>
                            <a:srgbClr val="FFFFFF"/>
                          </a:solidFill>
                          <a:latin typeface="Roboto Condensed Bold"/>
                        </a:rPr>
                        <a:t>KĐ</a:t>
                      </a:r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1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0743">
                <a:tc>
                  <a:txBody>
                    <a:bodyPr/>
                    <a:lstStyle/>
                    <a:p>
                      <a:pPr algn="l">
                        <a:lnSpc>
                          <a:spcPts val="4090"/>
                        </a:lnSpc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 Bold"/>
                        </a:rPr>
                        <a:t>Hình thức</a:t>
                      </a:r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090"/>
                        </a:lnSpc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Bài viết có đủ 3 phần: Mở bài, Thân bài, Kết bài</a:t>
                      </a:r>
                    </a:p>
                    <a:p>
                      <a:pPr algn="l">
                        <a:lnSpc>
                          <a:spcPts val="4090"/>
                        </a:lnSpc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Không mắc lỗi chính tả, lỗi dùng từ,…</a:t>
                      </a:r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79"/>
                        </a:lnSpc>
                      </a:pPr>
                      <a:endParaRPr/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79"/>
                        </a:lnSpc>
                      </a:pPr>
                      <a:endParaRPr/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2071">
                <a:tc gridSpan="4">
                  <a:txBody>
                    <a:bodyPr/>
                    <a:lstStyle/>
                    <a:p>
                      <a:pPr algn="l">
                        <a:lnSpc>
                          <a:spcPts val="4090"/>
                        </a:lnSpc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 Bold"/>
                        </a:rPr>
                        <a:t>Nội dung</a:t>
                      </a:r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4090"/>
                        </a:lnSpc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 Bold"/>
                        </a:rPr>
                        <a:t>Nội dung</a:t>
                      </a:r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4090"/>
                        </a:lnSpc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 Bold"/>
                        </a:rPr>
                        <a:t>Nội dung</a:t>
                      </a:r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4090"/>
                        </a:lnSpc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 Bold"/>
                        </a:rPr>
                        <a:t>Nội dung</a:t>
                      </a:r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3791">
                <a:tc>
                  <a:txBody>
                    <a:bodyPr/>
                    <a:lstStyle/>
                    <a:p>
                      <a:pPr algn="ctr">
                        <a:lnSpc>
                          <a:spcPts val="4090"/>
                        </a:lnSpc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MB</a:t>
                      </a:r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090"/>
                        </a:lnSpc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Nêu được tên tác giả, tác phẩm và cảm nhận khái quát về đoạn trích</a:t>
                      </a:r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79"/>
                        </a:lnSpc>
                      </a:pPr>
                      <a:endParaRPr/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79"/>
                        </a:lnSpc>
                      </a:pPr>
                      <a:endParaRPr/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2071">
                <a:tc rowSpan="4">
                  <a:txBody>
                    <a:bodyPr/>
                    <a:lstStyle/>
                    <a:p>
                      <a:pPr algn="ctr">
                        <a:lnSpc>
                          <a:spcPts val="4090"/>
                        </a:lnSpc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TB</a:t>
                      </a:r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090"/>
                        </a:lnSpc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Nêu được hiểu biết khái quát về văn bản</a:t>
                      </a:r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79"/>
                        </a:lnSpc>
                      </a:pPr>
                      <a:endParaRPr/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79"/>
                        </a:lnSpc>
                      </a:pPr>
                      <a:endParaRPr/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2071">
                <a:tc vMerge="1">
                  <a:txBody>
                    <a:bodyPr/>
                    <a:lstStyle/>
                    <a:p>
                      <a:pPr algn="ctr">
                        <a:lnSpc>
                          <a:spcPts val="4090"/>
                        </a:lnSpc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TB</a:t>
                      </a:r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090"/>
                        </a:lnSpc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Nêu và phân tích được tác dụng của các chi tiết tự sự </a:t>
                      </a:r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79"/>
                        </a:lnSpc>
                      </a:pPr>
                      <a:endParaRPr/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79"/>
                        </a:lnSpc>
                      </a:pPr>
                      <a:endParaRPr/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2071">
                <a:tc vMerge="1">
                  <a:txBody>
                    <a:bodyPr/>
                    <a:lstStyle/>
                    <a:p>
                      <a:pPr algn="ctr">
                        <a:lnSpc>
                          <a:spcPts val="4090"/>
                        </a:lnSpc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TB</a:t>
                      </a:r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090"/>
                        </a:lnSpc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Nêu và phân tích được tác dụng của các chi tiết miêu tả</a:t>
                      </a:r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79"/>
                        </a:lnSpc>
                      </a:pPr>
                      <a:endParaRPr/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79"/>
                        </a:lnSpc>
                      </a:pPr>
                      <a:endParaRPr/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2071">
                <a:tc vMerge="1">
                  <a:txBody>
                    <a:bodyPr/>
                    <a:lstStyle/>
                    <a:p>
                      <a:pPr algn="ctr">
                        <a:lnSpc>
                          <a:spcPts val="4090"/>
                        </a:lnSpc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TB</a:t>
                      </a:r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090"/>
                        </a:lnSpc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Đánh giá được sự độc đáo trong việc đưa chi tiết tự sự - miêu tả</a:t>
                      </a:r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79"/>
                        </a:lnSpc>
                      </a:pPr>
                      <a:endParaRPr/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79"/>
                        </a:lnSpc>
                      </a:pPr>
                      <a:endParaRPr/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2071">
                <a:tc>
                  <a:txBody>
                    <a:bodyPr/>
                    <a:lstStyle/>
                    <a:p>
                      <a:pPr algn="ctr">
                        <a:lnSpc>
                          <a:spcPts val="4090"/>
                        </a:lnSpc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KB</a:t>
                      </a:r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090"/>
                        </a:lnSpc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Khẳng định lại ý nghĩa của văn bản/thành công của nhà văn</a:t>
                      </a:r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79"/>
                        </a:lnSpc>
                      </a:pPr>
                      <a:endParaRPr/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79"/>
                        </a:lnSpc>
                      </a:pPr>
                      <a:endParaRPr/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2495">
                <a:tc>
                  <a:txBody>
                    <a:bodyPr/>
                    <a:lstStyle/>
                    <a:p>
                      <a:pPr algn="l">
                        <a:lnSpc>
                          <a:spcPts val="4090"/>
                        </a:lnSpc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 Bold"/>
                        </a:rPr>
                        <a:t>Diễn đạt</a:t>
                      </a:r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090"/>
                        </a:lnSpc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Đưa ra được quan điểm cá nhân một cách hợp lí, sáng tạo</a:t>
                      </a:r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79"/>
                        </a:lnSpc>
                      </a:pPr>
                      <a:endParaRPr/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79"/>
                        </a:lnSpc>
                      </a:pPr>
                      <a:endParaRPr/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3499" r="1446" b="3106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85"/>
          <a:stretch>
            <a:fillRect/>
          </a:stretch>
        </p:blipFill>
        <p:spPr>
          <a:xfrm rot="-278358">
            <a:off x="13186236" y="8760183"/>
            <a:ext cx="5868613" cy="184594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b="43"/>
          <a:stretch>
            <a:fillRect/>
          </a:stretch>
        </p:blipFill>
        <p:spPr>
          <a:xfrm>
            <a:off x="17609762" y="7735400"/>
            <a:ext cx="441616" cy="63314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b="43"/>
          <a:stretch>
            <a:fillRect/>
          </a:stretch>
        </p:blipFill>
        <p:spPr>
          <a:xfrm>
            <a:off x="243671" y="950893"/>
            <a:ext cx="441616" cy="63314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336555" y="414882"/>
            <a:ext cx="6701296" cy="1137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38"/>
              </a:lnSpc>
            </a:pPr>
            <a:r>
              <a:rPr lang="en-US" sz="6598">
                <a:solidFill>
                  <a:srgbClr val="393F85"/>
                </a:solidFill>
                <a:latin typeface="Fraunces Bold"/>
              </a:rPr>
              <a:t>IV. LUYỆN TẬP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028700" y="2443162"/>
            <a:ext cx="7017629" cy="2337390"/>
            <a:chOff x="0" y="0"/>
            <a:chExt cx="10267769" cy="341992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267779" cy="3419983"/>
            </a:xfrm>
            <a:custGeom>
              <a:avLst/>
              <a:gdLst/>
              <a:ahLst/>
              <a:cxnLst/>
              <a:rect l="l" t="t" r="r" b="b"/>
              <a:pathLst>
                <a:path w="10267779" h="3419983">
                  <a:moveTo>
                    <a:pt x="0" y="0"/>
                  </a:moveTo>
                  <a:lnTo>
                    <a:pt x="10267779" y="0"/>
                  </a:lnTo>
                  <a:lnTo>
                    <a:pt x="10267779" y="3419983"/>
                  </a:lnTo>
                  <a:lnTo>
                    <a:pt x="0" y="34199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660417" y="2755877"/>
            <a:ext cx="6115855" cy="1678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Roboto Condensed"/>
              </a:rPr>
              <a:t>Viết hoàn chỉnh đoạn văn mà nhóm vừa lập dàn ý.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 b="149"/>
          <a:stretch>
            <a:fillRect/>
          </a:stretch>
        </p:blipFill>
        <p:spPr>
          <a:xfrm>
            <a:off x="-319756" y="5538196"/>
            <a:ext cx="6820998" cy="6647373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9773834" y="3200807"/>
            <a:ext cx="7017629" cy="2337390"/>
            <a:chOff x="0" y="0"/>
            <a:chExt cx="10267769" cy="341992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267779" cy="3419983"/>
            </a:xfrm>
            <a:custGeom>
              <a:avLst/>
              <a:gdLst/>
              <a:ahLst/>
              <a:cxnLst/>
              <a:rect l="l" t="t" r="r" b="b"/>
              <a:pathLst>
                <a:path w="10267779" h="3419983">
                  <a:moveTo>
                    <a:pt x="0" y="0"/>
                  </a:moveTo>
                  <a:lnTo>
                    <a:pt x="10267779" y="0"/>
                  </a:lnTo>
                  <a:lnTo>
                    <a:pt x="10267779" y="3419983"/>
                  </a:lnTo>
                  <a:lnTo>
                    <a:pt x="0" y="34199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10542140" y="3705683"/>
            <a:ext cx="5274241" cy="1678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>
                <a:solidFill>
                  <a:schemeClr val="tx1">
                    <a:lumMod val="95000"/>
                    <a:lumOff val="5000"/>
                  </a:schemeClr>
                </a:solidFill>
                <a:latin typeface="Roboto Condensed"/>
              </a:rPr>
              <a:t>Thời gian lập dàn ý: </a:t>
            </a:r>
          </a:p>
          <a:p>
            <a:pPr algn="ctr">
              <a:lnSpc>
                <a:spcPts val="6720"/>
              </a:lnSpc>
            </a:pPr>
            <a:r>
              <a:rPr lang="en-US" sz="4800">
                <a:solidFill>
                  <a:schemeClr val="tx1">
                    <a:lumMod val="95000"/>
                    <a:lumOff val="5000"/>
                  </a:schemeClr>
                </a:solidFill>
                <a:latin typeface="Roboto Condensed"/>
              </a:rPr>
              <a:t>15 phút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6740940" y="6300196"/>
            <a:ext cx="7017629" cy="2337390"/>
            <a:chOff x="0" y="0"/>
            <a:chExt cx="10267769" cy="341992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267779" cy="3419983"/>
            </a:xfrm>
            <a:custGeom>
              <a:avLst/>
              <a:gdLst/>
              <a:ahLst/>
              <a:cxnLst/>
              <a:rect l="l" t="t" r="r" b="b"/>
              <a:pathLst>
                <a:path w="10267779" h="3419983">
                  <a:moveTo>
                    <a:pt x="0" y="0"/>
                  </a:moveTo>
                  <a:lnTo>
                    <a:pt x="10267779" y="0"/>
                  </a:lnTo>
                  <a:lnTo>
                    <a:pt x="10267779" y="3419983"/>
                  </a:lnTo>
                  <a:lnTo>
                    <a:pt x="0" y="34199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7776272" y="6644514"/>
            <a:ext cx="4946964" cy="1678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chemeClr val="tx1">
                    <a:lumMod val="95000"/>
                    <a:lumOff val="5000"/>
                  </a:schemeClr>
                </a:solidFill>
                <a:latin typeface="Roboto Condensed"/>
              </a:rPr>
              <a:t>Thời gian trình bày:</a:t>
            </a:r>
          </a:p>
          <a:p>
            <a:pPr algn="ctr">
              <a:lnSpc>
                <a:spcPts val="6719"/>
              </a:lnSpc>
            </a:pPr>
            <a:r>
              <a:rPr lang="en-US" sz="4800">
                <a:solidFill>
                  <a:schemeClr val="tx1">
                    <a:lumMod val="95000"/>
                    <a:lumOff val="5000"/>
                  </a:schemeClr>
                </a:solidFill>
                <a:latin typeface="Roboto Condensed"/>
              </a:rPr>
              <a:t> 2 phút/nhóm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3499" r="1446" b="3106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05495" y="680808"/>
            <a:ext cx="16439378" cy="3503822"/>
            <a:chOff x="0" y="0"/>
            <a:chExt cx="21919170" cy="46717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919185" cy="4671822"/>
            </a:xfrm>
            <a:custGeom>
              <a:avLst/>
              <a:gdLst/>
              <a:ahLst/>
              <a:cxnLst/>
              <a:rect l="l" t="t" r="r" b="b"/>
              <a:pathLst>
                <a:path w="21919185" h="4671822">
                  <a:moveTo>
                    <a:pt x="0" y="0"/>
                  </a:moveTo>
                  <a:lnTo>
                    <a:pt x="21919185" y="0"/>
                  </a:lnTo>
                  <a:lnTo>
                    <a:pt x="21919185" y="4671822"/>
                  </a:lnTo>
                  <a:lnTo>
                    <a:pt x="0" y="467182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b="517"/>
          <a:stretch>
            <a:fillRect/>
          </a:stretch>
        </p:blipFill>
        <p:spPr>
          <a:xfrm>
            <a:off x="14011693" y="8900640"/>
            <a:ext cx="7147788" cy="172846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b="43"/>
          <a:stretch>
            <a:fillRect/>
          </a:stretch>
        </p:blipFill>
        <p:spPr>
          <a:xfrm>
            <a:off x="3318882" y="-411324"/>
            <a:ext cx="573798" cy="82264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b="167"/>
          <a:stretch>
            <a:fillRect/>
          </a:stretch>
        </p:blipFill>
        <p:spPr>
          <a:xfrm>
            <a:off x="-608297" y="158885"/>
            <a:ext cx="3927179" cy="139236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488580" y="3860780"/>
            <a:ext cx="8125106" cy="642622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85930" y="4165580"/>
            <a:ext cx="5865903" cy="610237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5166360" y="508143"/>
            <a:ext cx="9284100" cy="1809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700"/>
              </a:lnSpc>
            </a:pPr>
            <a:r>
              <a:rPr lang="en-US" sz="10500" spc="94">
                <a:solidFill>
                  <a:srgbClr val="393F85"/>
                </a:solidFill>
                <a:latin typeface="Fraunces Bold"/>
              </a:rPr>
              <a:t>KHỞI ĐỘNG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51458" y="2490374"/>
            <a:ext cx="9439655" cy="1370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092"/>
              </a:lnSpc>
            </a:pPr>
            <a:r>
              <a:rPr lang="en-US" sz="7923" spc="71">
                <a:solidFill>
                  <a:srgbClr val="003EA8"/>
                </a:solidFill>
                <a:latin typeface="#9Slide06 SVNAdeline"/>
              </a:rPr>
              <a:t>SIÊU TRÍ TUỆ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329460" y="5596880"/>
            <a:ext cx="6124448" cy="2896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0"/>
              </a:lnSpc>
              <a:spcBef>
                <a:spcPct val="0"/>
              </a:spcBef>
            </a:pPr>
            <a:r>
              <a:rPr lang="en-US" sz="4400">
                <a:solidFill>
                  <a:srgbClr val="1F497D"/>
                </a:solidFill>
                <a:latin typeface="Roboto Condensed"/>
              </a:rPr>
              <a:t>Trong bài thơ </a:t>
            </a:r>
            <a:r>
              <a:rPr lang="en-US" sz="4400">
                <a:solidFill>
                  <a:srgbClr val="1F497D"/>
                </a:solidFill>
                <a:latin typeface="Roboto Condensed Italics"/>
              </a:rPr>
              <a:t>Đêm nay Bác không ngủ</a:t>
            </a:r>
            <a:r>
              <a:rPr lang="en-US" sz="4400">
                <a:solidFill>
                  <a:srgbClr val="1F497D"/>
                </a:solidFill>
                <a:latin typeface="Roboto Condensed"/>
              </a:rPr>
              <a:t>, hình ảnh Bác Hồ được miêu tả qua những từ ngữ nào?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3500" r="1446" b="3106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85"/>
          <a:stretch>
            <a:fillRect/>
          </a:stretch>
        </p:blipFill>
        <p:spPr>
          <a:xfrm rot="-278358">
            <a:off x="13186236" y="8760183"/>
            <a:ext cx="5868613" cy="184594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b="43"/>
          <a:stretch>
            <a:fillRect/>
          </a:stretch>
        </p:blipFill>
        <p:spPr>
          <a:xfrm>
            <a:off x="17609762" y="7735400"/>
            <a:ext cx="441616" cy="63314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b="43"/>
          <a:stretch>
            <a:fillRect/>
          </a:stretch>
        </p:blipFill>
        <p:spPr>
          <a:xfrm>
            <a:off x="243671" y="950893"/>
            <a:ext cx="441616" cy="63314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064669" y="1924480"/>
            <a:ext cx="6701296" cy="1137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38"/>
              </a:lnSpc>
            </a:pPr>
            <a:r>
              <a:rPr lang="en-US" sz="6598">
                <a:solidFill>
                  <a:srgbClr val="393F85"/>
                </a:solidFill>
                <a:latin typeface="Fraunces Bold"/>
              </a:rPr>
              <a:t>V. VẬN DỤNG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5266959" y="3576116"/>
            <a:ext cx="12147422" cy="4572226"/>
            <a:chOff x="0" y="0"/>
            <a:chExt cx="16196563" cy="609630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196563" cy="6096270"/>
            </a:xfrm>
            <a:custGeom>
              <a:avLst/>
              <a:gdLst/>
              <a:ahLst/>
              <a:cxnLst/>
              <a:rect l="l" t="t" r="r" b="b"/>
              <a:pathLst>
                <a:path w="16196563" h="6096270">
                  <a:moveTo>
                    <a:pt x="0" y="0"/>
                  </a:moveTo>
                  <a:lnTo>
                    <a:pt x="16196563" y="0"/>
                  </a:lnTo>
                  <a:lnTo>
                    <a:pt x="16196563" y="6096270"/>
                  </a:lnTo>
                  <a:lnTo>
                    <a:pt x="0" y="609627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 b="149"/>
          <a:stretch>
            <a:fillRect/>
          </a:stretch>
        </p:blipFill>
        <p:spPr>
          <a:xfrm>
            <a:off x="243671" y="5202186"/>
            <a:ext cx="6820998" cy="664737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5422041" y="5038725"/>
            <a:ext cx="11992341" cy="1678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393F85"/>
                </a:solidFill>
                <a:latin typeface="Roboto Condensed"/>
              </a:rPr>
              <a:t>Dặn dò: Học sinh chuẩn bị trước bài nói và nghe: </a:t>
            </a:r>
          </a:p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393F85"/>
                </a:solidFill>
                <a:latin typeface="Roboto Condensed Italics"/>
              </a:rPr>
              <a:t>Trình bày ý kiến về một vấn đề </a:t>
            </a:r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3500" r="1446" b="31063"/>
          <a:stretch>
            <a:fillRect/>
          </a:stretch>
        </p:blipFill>
        <p:spPr>
          <a:xfrm>
            <a:off x="0" y="-214305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167"/>
          <a:stretch>
            <a:fillRect/>
          </a:stretch>
        </p:blipFill>
        <p:spPr>
          <a:xfrm>
            <a:off x="14063337" y="0"/>
            <a:ext cx="4585506" cy="162577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b="43"/>
          <a:stretch>
            <a:fillRect/>
          </a:stretch>
        </p:blipFill>
        <p:spPr>
          <a:xfrm rot="641794">
            <a:off x="8923192" y="-178822"/>
            <a:ext cx="441616" cy="63314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261435" y="1800102"/>
            <a:ext cx="13765131" cy="745819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 b="119"/>
          <a:stretch>
            <a:fillRect/>
          </a:stretch>
        </p:blipFill>
        <p:spPr>
          <a:xfrm>
            <a:off x="1772239" y="8304783"/>
            <a:ext cx="1637441" cy="164341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038680" y="5019675"/>
            <a:ext cx="10210641" cy="1045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39"/>
              </a:lnSpc>
            </a:pPr>
            <a:r>
              <a:rPr lang="en-US" sz="6099">
                <a:solidFill>
                  <a:srgbClr val="1F497D"/>
                </a:solidFill>
                <a:latin typeface="#9Slide05 Dear Saturday"/>
              </a:rPr>
              <a:t>Xin chào và hẹn gặp lại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3499" r="1446" b="3106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05495" y="680808"/>
            <a:ext cx="16439378" cy="3503822"/>
            <a:chOff x="0" y="0"/>
            <a:chExt cx="21919170" cy="46717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919185" cy="4671822"/>
            </a:xfrm>
            <a:custGeom>
              <a:avLst/>
              <a:gdLst/>
              <a:ahLst/>
              <a:cxnLst/>
              <a:rect l="l" t="t" r="r" b="b"/>
              <a:pathLst>
                <a:path w="21919185" h="4671822">
                  <a:moveTo>
                    <a:pt x="0" y="0"/>
                  </a:moveTo>
                  <a:lnTo>
                    <a:pt x="21919185" y="0"/>
                  </a:lnTo>
                  <a:lnTo>
                    <a:pt x="21919185" y="4671822"/>
                  </a:lnTo>
                  <a:lnTo>
                    <a:pt x="0" y="467182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b="517"/>
          <a:stretch>
            <a:fillRect/>
          </a:stretch>
        </p:blipFill>
        <p:spPr>
          <a:xfrm>
            <a:off x="14011693" y="8900640"/>
            <a:ext cx="7147788" cy="172846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b="43"/>
          <a:stretch>
            <a:fillRect/>
          </a:stretch>
        </p:blipFill>
        <p:spPr>
          <a:xfrm>
            <a:off x="3318882" y="-411324"/>
            <a:ext cx="573798" cy="82264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b="167"/>
          <a:stretch>
            <a:fillRect/>
          </a:stretch>
        </p:blipFill>
        <p:spPr>
          <a:xfrm>
            <a:off x="-608297" y="158885"/>
            <a:ext cx="3927179" cy="139236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212294" y="3841730"/>
            <a:ext cx="8125106" cy="642622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166360" y="508143"/>
            <a:ext cx="9284100" cy="1809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700"/>
              </a:lnSpc>
            </a:pPr>
            <a:r>
              <a:rPr lang="en-US" sz="10500" spc="94">
                <a:solidFill>
                  <a:srgbClr val="393F85"/>
                </a:solidFill>
                <a:latin typeface="Fraunces Bold"/>
              </a:rPr>
              <a:t>KHỞI ĐỘNG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251458" y="2490374"/>
            <a:ext cx="9439655" cy="1370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092"/>
              </a:lnSpc>
            </a:pPr>
            <a:r>
              <a:rPr lang="en-US" sz="7923" spc="71">
                <a:solidFill>
                  <a:srgbClr val="003EA8"/>
                </a:solidFill>
                <a:latin typeface="#9Slide06 SVNAdeline"/>
              </a:rPr>
              <a:t>SIÊU TRÍ TUỆ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909062" y="5726115"/>
            <a:ext cx="6124448" cy="2172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0"/>
              </a:lnSpc>
              <a:spcBef>
                <a:spcPct val="0"/>
              </a:spcBef>
            </a:pPr>
            <a:r>
              <a:rPr lang="en-US" sz="4400">
                <a:solidFill>
                  <a:srgbClr val="1F497D"/>
                </a:solidFill>
                <a:latin typeface="Roboto Condensed"/>
              </a:rPr>
              <a:t>Yếu tố tự sự được thể hiện như thế nào trong bài </a:t>
            </a:r>
            <a:r>
              <a:rPr lang="en-US" sz="4400">
                <a:solidFill>
                  <a:srgbClr val="1F497D"/>
                </a:solidFill>
                <a:latin typeface="Roboto Condensed Italics"/>
              </a:rPr>
              <a:t>Đêm nay Bác không ngủ?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85930" y="4165580"/>
            <a:ext cx="5865903" cy="61023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3499" r="1446" b="3106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05495" y="680808"/>
            <a:ext cx="16439378" cy="3503822"/>
            <a:chOff x="0" y="0"/>
            <a:chExt cx="21919170" cy="46717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919185" cy="4671822"/>
            </a:xfrm>
            <a:custGeom>
              <a:avLst/>
              <a:gdLst/>
              <a:ahLst/>
              <a:cxnLst/>
              <a:rect l="l" t="t" r="r" b="b"/>
              <a:pathLst>
                <a:path w="21919185" h="4671822">
                  <a:moveTo>
                    <a:pt x="0" y="0"/>
                  </a:moveTo>
                  <a:lnTo>
                    <a:pt x="21919185" y="0"/>
                  </a:lnTo>
                  <a:lnTo>
                    <a:pt x="21919185" y="4671822"/>
                  </a:lnTo>
                  <a:lnTo>
                    <a:pt x="0" y="467182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b="517"/>
          <a:stretch>
            <a:fillRect/>
          </a:stretch>
        </p:blipFill>
        <p:spPr>
          <a:xfrm>
            <a:off x="14011693" y="8900640"/>
            <a:ext cx="7147788" cy="172846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b="43"/>
          <a:stretch>
            <a:fillRect/>
          </a:stretch>
        </p:blipFill>
        <p:spPr>
          <a:xfrm>
            <a:off x="3318882" y="-411324"/>
            <a:ext cx="573798" cy="82264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b="167"/>
          <a:stretch>
            <a:fillRect/>
          </a:stretch>
        </p:blipFill>
        <p:spPr>
          <a:xfrm>
            <a:off x="-608297" y="158885"/>
            <a:ext cx="3927179" cy="139236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325683" y="3679759"/>
            <a:ext cx="8125106" cy="642622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166360" y="508143"/>
            <a:ext cx="9284100" cy="1809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700"/>
              </a:lnSpc>
            </a:pPr>
            <a:r>
              <a:rPr lang="en-US" sz="10500" spc="94">
                <a:solidFill>
                  <a:srgbClr val="393F85"/>
                </a:solidFill>
                <a:latin typeface="Fraunces Bold"/>
              </a:rPr>
              <a:t>KHỞI ĐỘNG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251458" y="2490374"/>
            <a:ext cx="9439655" cy="1370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092"/>
              </a:lnSpc>
            </a:pPr>
            <a:r>
              <a:rPr lang="en-US" sz="7923" spc="71">
                <a:solidFill>
                  <a:srgbClr val="003EA8"/>
                </a:solidFill>
                <a:latin typeface="#9Slide06 SVNAdeline"/>
              </a:rPr>
              <a:t>SIÊU TRÍ TUỆ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326012" y="6101705"/>
            <a:ext cx="6124448" cy="2172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0"/>
              </a:lnSpc>
            </a:pPr>
            <a:r>
              <a:rPr lang="en-US" sz="4400">
                <a:solidFill>
                  <a:srgbClr val="1F497D"/>
                </a:solidFill>
                <a:latin typeface="Roboto Condensed"/>
              </a:rPr>
              <a:t>Nhân vật chú và Lượm gặp nhau trong hoàn cảnh nào?</a:t>
            </a:r>
          </a:p>
          <a:p>
            <a:pPr algn="ctr">
              <a:lnSpc>
                <a:spcPts val="5720"/>
              </a:lnSpc>
              <a:spcBef>
                <a:spcPct val="0"/>
              </a:spcBef>
            </a:pPr>
            <a:endParaRPr lang="en-US" sz="4400">
              <a:solidFill>
                <a:srgbClr val="1F497D"/>
              </a:solidFill>
              <a:latin typeface="Roboto Condensed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85930" y="4165580"/>
            <a:ext cx="5865903" cy="6102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3499" r="1446" b="3106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05495" y="680808"/>
            <a:ext cx="16439378" cy="3503822"/>
            <a:chOff x="0" y="0"/>
            <a:chExt cx="21919170" cy="46717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919185" cy="4671822"/>
            </a:xfrm>
            <a:custGeom>
              <a:avLst/>
              <a:gdLst/>
              <a:ahLst/>
              <a:cxnLst/>
              <a:rect l="l" t="t" r="r" b="b"/>
              <a:pathLst>
                <a:path w="21919185" h="4671822">
                  <a:moveTo>
                    <a:pt x="0" y="0"/>
                  </a:moveTo>
                  <a:lnTo>
                    <a:pt x="21919185" y="0"/>
                  </a:lnTo>
                  <a:lnTo>
                    <a:pt x="21919185" y="4671822"/>
                  </a:lnTo>
                  <a:lnTo>
                    <a:pt x="0" y="467182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b="517"/>
          <a:stretch>
            <a:fillRect/>
          </a:stretch>
        </p:blipFill>
        <p:spPr>
          <a:xfrm>
            <a:off x="14011693" y="8900640"/>
            <a:ext cx="7147788" cy="172846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b="43"/>
          <a:stretch>
            <a:fillRect/>
          </a:stretch>
        </p:blipFill>
        <p:spPr>
          <a:xfrm>
            <a:off x="3318882" y="-411324"/>
            <a:ext cx="573798" cy="82264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b="167"/>
          <a:stretch>
            <a:fillRect/>
          </a:stretch>
        </p:blipFill>
        <p:spPr>
          <a:xfrm>
            <a:off x="-608297" y="158885"/>
            <a:ext cx="3927179" cy="139236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643662" y="3860780"/>
            <a:ext cx="8125106" cy="642622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166360" y="508143"/>
            <a:ext cx="9284100" cy="1809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700"/>
              </a:lnSpc>
            </a:pPr>
            <a:r>
              <a:rPr lang="en-US" sz="10500" spc="94">
                <a:solidFill>
                  <a:srgbClr val="393F85"/>
                </a:solidFill>
                <a:latin typeface="Fraunces Bold"/>
              </a:rPr>
              <a:t>KHỞI ĐỘNG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251458" y="2490374"/>
            <a:ext cx="9439655" cy="1370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092"/>
              </a:lnSpc>
            </a:pPr>
            <a:r>
              <a:rPr lang="en-US" sz="7923" spc="71">
                <a:solidFill>
                  <a:srgbClr val="003EA8"/>
                </a:solidFill>
                <a:latin typeface="#9Slide06 SVNAdeline"/>
              </a:rPr>
              <a:t>SIÊU TRÍ TUỆ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643991" y="5596880"/>
            <a:ext cx="6124448" cy="2896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0"/>
              </a:lnSpc>
              <a:spcBef>
                <a:spcPct val="0"/>
              </a:spcBef>
            </a:pPr>
            <a:r>
              <a:rPr lang="en-US" sz="4400">
                <a:solidFill>
                  <a:srgbClr val="1F497D"/>
                </a:solidFill>
                <a:latin typeface="Roboto Condensed"/>
              </a:rPr>
              <a:t>Chú bé Lượm hiện lên với hình dáng như thế nào? Tìm ít nhất 3 từ miêu tả ngoại hình Lượm.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85930" y="4165580"/>
            <a:ext cx="5865903" cy="6102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3500" r="1446" b="3106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05495" y="1118984"/>
            <a:ext cx="9009410" cy="8139316"/>
            <a:chOff x="0" y="0"/>
            <a:chExt cx="12012547" cy="108524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012549" cy="10852404"/>
            </a:xfrm>
            <a:custGeom>
              <a:avLst/>
              <a:gdLst/>
              <a:ahLst/>
              <a:cxnLst/>
              <a:rect l="l" t="t" r="r" b="b"/>
              <a:pathLst>
                <a:path w="12012549" h="10852404">
                  <a:moveTo>
                    <a:pt x="0" y="0"/>
                  </a:moveTo>
                  <a:lnTo>
                    <a:pt x="12012549" y="0"/>
                  </a:lnTo>
                  <a:lnTo>
                    <a:pt x="12012549" y="10852404"/>
                  </a:lnTo>
                  <a:lnTo>
                    <a:pt x="0" y="1085240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b="517"/>
          <a:stretch>
            <a:fillRect/>
          </a:stretch>
        </p:blipFill>
        <p:spPr>
          <a:xfrm>
            <a:off x="-2156129" y="8675894"/>
            <a:ext cx="6662470" cy="161110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b="517"/>
          <a:stretch>
            <a:fillRect/>
          </a:stretch>
        </p:blipFill>
        <p:spPr>
          <a:xfrm>
            <a:off x="14791434" y="-392913"/>
            <a:ext cx="5652695" cy="1366924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0261150" y="1118984"/>
            <a:ext cx="7087021" cy="8139316"/>
            <a:chOff x="0" y="0"/>
            <a:chExt cx="9449361" cy="1085242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449308" cy="10852404"/>
            </a:xfrm>
            <a:custGeom>
              <a:avLst/>
              <a:gdLst/>
              <a:ahLst/>
              <a:cxnLst/>
              <a:rect l="l" t="t" r="r" b="b"/>
              <a:pathLst>
                <a:path w="9449308" h="10852404">
                  <a:moveTo>
                    <a:pt x="0" y="0"/>
                  </a:moveTo>
                  <a:lnTo>
                    <a:pt x="9449308" y="0"/>
                  </a:lnTo>
                  <a:lnTo>
                    <a:pt x="9449308" y="10852404"/>
                  </a:lnTo>
                  <a:lnTo>
                    <a:pt x="0" y="1085240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 b="87"/>
          <a:stretch>
            <a:fillRect/>
          </a:stretch>
        </p:blipFill>
        <p:spPr>
          <a:xfrm>
            <a:off x="10692016" y="4364302"/>
            <a:ext cx="6225288" cy="389363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 b="43"/>
          <a:stretch>
            <a:fillRect/>
          </a:stretch>
        </p:blipFill>
        <p:spPr>
          <a:xfrm>
            <a:off x="16100246" y="2805267"/>
            <a:ext cx="441616" cy="6331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 b="43"/>
          <a:stretch>
            <a:fillRect/>
          </a:stretch>
        </p:blipFill>
        <p:spPr>
          <a:xfrm rot="-203414">
            <a:off x="11173930" y="3303062"/>
            <a:ext cx="321948" cy="46157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 b="13"/>
          <a:stretch>
            <a:fillRect/>
          </a:stretch>
        </p:blipFill>
        <p:spPr>
          <a:xfrm>
            <a:off x="12690344" y="1795195"/>
            <a:ext cx="2228632" cy="181532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 r="1880"/>
          <a:stretch>
            <a:fillRect/>
          </a:stretch>
        </p:blipFill>
        <p:spPr>
          <a:xfrm>
            <a:off x="15495143" y="1203604"/>
            <a:ext cx="1651822" cy="1499252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2408574" y="1546512"/>
            <a:ext cx="5951934" cy="613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8"/>
              </a:lnSpc>
            </a:pPr>
            <a:r>
              <a:rPr lang="en-US" sz="3598" spc="178">
                <a:solidFill>
                  <a:srgbClr val="003EA8"/>
                </a:solidFill>
                <a:latin typeface="Fraunces"/>
              </a:rPr>
              <a:t>BÀI 7: THƠ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898482" y="2390852"/>
            <a:ext cx="3264317" cy="730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83"/>
              </a:lnSpc>
            </a:pPr>
            <a:r>
              <a:rPr lang="en-US" sz="3846" spc="192">
                <a:solidFill>
                  <a:srgbClr val="000000"/>
                </a:solidFill>
                <a:latin typeface="Roboto Condensed Bold"/>
              </a:rPr>
              <a:t>KĨ NĂNG VIẾT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54178" y="3302812"/>
            <a:ext cx="9060727" cy="4347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79"/>
              </a:lnSpc>
            </a:pPr>
            <a:r>
              <a:rPr lang="en-US" sz="6199">
                <a:solidFill>
                  <a:srgbClr val="003EA8"/>
                </a:solidFill>
                <a:latin typeface="Fraunces Bold"/>
              </a:rPr>
              <a:t>VIẾT ĐOẠN VĂN GHI LẠI CẢM NGHĨ VỀ BÀI THƠ CÓ YẾU TỐ TỰ SỰ VÀ MIÊU TẢ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3500" r="1446" b="3106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19294" y="3069612"/>
            <a:ext cx="15795020" cy="6188688"/>
            <a:chOff x="0" y="0"/>
            <a:chExt cx="21060027" cy="825158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060029" cy="8251571"/>
            </a:xfrm>
            <a:custGeom>
              <a:avLst/>
              <a:gdLst/>
              <a:ahLst/>
              <a:cxnLst/>
              <a:rect l="l" t="t" r="r" b="b"/>
              <a:pathLst>
                <a:path w="21060029" h="8251571">
                  <a:moveTo>
                    <a:pt x="0" y="0"/>
                  </a:moveTo>
                  <a:lnTo>
                    <a:pt x="21060029" y="0"/>
                  </a:lnTo>
                  <a:lnTo>
                    <a:pt x="21060029" y="8251571"/>
                  </a:lnTo>
                  <a:lnTo>
                    <a:pt x="0" y="825157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219294" y="657204"/>
            <a:ext cx="15795020" cy="1907038"/>
            <a:chOff x="0" y="0"/>
            <a:chExt cx="21060027" cy="254271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060029" cy="2542667"/>
            </a:xfrm>
            <a:custGeom>
              <a:avLst/>
              <a:gdLst/>
              <a:ahLst/>
              <a:cxnLst/>
              <a:rect l="l" t="t" r="r" b="b"/>
              <a:pathLst>
                <a:path w="21060029" h="2542667">
                  <a:moveTo>
                    <a:pt x="0" y="0"/>
                  </a:moveTo>
                  <a:lnTo>
                    <a:pt x="21060029" y="0"/>
                  </a:lnTo>
                  <a:lnTo>
                    <a:pt x="21060029" y="2542667"/>
                  </a:lnTo>
                  <a:lnTo>
                    <a:pt x="0" y="254266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b="85"/>
          <a:stretch>
            <a:fillRect/>
          </a:stretch>
        </p:blipFill>
        <p:spPr>
          <a:xfrm rot="-278358">
            <a:off x="-1432939" y="-755842"/>
            <a:ext cx="5304464" cy="166849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b="73"/>
          <a:stretch>
            <a:fillRect/>
          </a:stretch>
        </p:blipFill>
        <p:spPr>
          <a:xfrm>
            <a:off x="11394607" y="4628884"/>
            <a:ext cx="6573015" cy="620253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 b="43"/>
          <a:stretch>
            <a:fillRect/>
          </a:stretch>
        </p:blipFill>
        <p:spPr>
          <a:xfrm rot="-203414">
            <a:off x="12658823" y="4306028"/>
            <a:ext cx="893367" cy="128081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062231" y="3691771"/>
            <a:ext cx="7054572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4999">
                <a:solidFill>
                  <a:srgbClr val="393F85"/>
                </a:solidFill>
                <a:latin typeface="Roboto Condensed Bold"/>
              </a:rPr>
              <a:t>1. Định hướng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62277" y="810115"/>
            <a:ext cx="16152074" cy="1031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84"/>
              </a:lnSpc>
            </a:pPr>
            <a:r>
              <a:rPr lang="en-US" sz="5799">
                <a:solidFill>
                  <a:srgbClr val="393F85"/>
                </a:solidFill>
                <a:latin typeface="Fraunces Bold"/>
              </a:rPr>
              <a:t>I. TÌM HIỂU YÊU CẦU CỦA KIỂU VĂN BẢN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142896" y="4953000"/>
            <a:ext cx="7867069" cy="3202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159"/>
              </a:lnSpc>
            </a:pPr>
            <a:r>
              <a:rPr lang="en-US" sz="4400">
                <a:solidFill>
                  <a:srgbClr val="000000"/>
                </a:solidFill>
                <a:latin typeface="Roboto Condensed"/>
              </a:rPr>
              <a:t>Nghe 1 bài bình thơ, </a:t>
            </a:r>
            <a:r>
              <a:rPr lang="en-US" sz="4400">
                <a:solidFill>
                  <a:srgbClr val="000000"/>
                </a:solidFill>
                <a:latin typeface="Roboto Condensed Bold"/>
              </a:rPr>
              <a:t>dự đoán </a:t>
            </a:r>
            <a:r>
              <a:rPr lang="en-US" sz="4400">
                <a:solidFill>
                  <a:srgbClr val="000000"/>
                </a:solidFill>
                <a:latin typeface="Roboto Condensed"/>
              </a:rPr>
              <a:t>một bài văn ghi lại cảm xúc của em về bài thơ cần có những yêu cầu gì về nội dung và hình thức trình bày?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3499" r="1446" b="3106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167"/>
          <a:stretch>
            <a:fillRect/>
          </a:stretch>
        </p:blipFill>
        <p:spPr>
          <a:xfrm>
            <a:off x="15301511" y="-207276"/>
            <a:ext cx="4876557" cy="172896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b="167"/>
          <a:stretch>
            <a:fillRect/>
          </a:stretch>
        </p:blipFill>
        <p:spPr>
          <a:xfrm rot="-10800000">
            <a:off x="7121144" y="9422520"/>
            <a:ext cx="4876557" cy="172896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895970" y="9044945"/>
            <a:ext cx="3539104" cy="617207"/>
            <a:chOff x="0" y="0"/>
            <a:chExt cx="4718805" cy="8229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718812" cy="822960"/>
            </a:xfrm>
            <a:custGeom>
              <a:avLst/>
              <a:gdLst/>
              <a:ahLst/>
              <a:cxnLst/>
              <a:rect l="l" t="t" r="r" b="b"/>
              <a:pathLst>
                <a:path w="4718812" h="822960">
                  <a:moveTo>
                    <a:pt x="0" y="0"/>
                  </a:moveTo>
                  <a:lnTo>
                    <a:pt x="4718812" y="0"/>
                  </a:lnTo>
                  <a:lnTo>
                    <a:pt x="4718812" y="822960"/>
                  </a:lnTo>
                  <a:lnTo>
                    <a:pt x="0" y="82296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b="43"/>
          <a:stretch>
            <a:fillRect/>
          </a:stretch>
        </p:blipFill>
        <p:spPr>
          <a:xfrm>
            <a:off x="295787" y="291782"/>
            <a:ext cx="441616" cy="63314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592555" y="553310"/>
            <a:ext cx="7054572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4999">
                <a:solidFill>
                  <a:srgbClr val="393F85"/>
                </a:solidFill>
                <a:latin typeface="Roboto Condensed Bold"/>
              </a:rPr>
              <a:t>1. Định hướng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516595" y="1856442"/>
            <a:ext cx="17326905" cy="1748371"/>
            <a:chOff x="0" y="0"/>
            <a:chExt cx="23102540" cy="2331161"/>
          </a:xfrm>
        </p:grpSpPr>
        <p:sp>
          <p:nvSpPr>
            <p:cNvPr id="10" name="Freeform 10"/>
            <p:cNvSpPr/>
            <p:nvPr/>
          </p:nvSpPr>
          <p:spPr>
            <a:xfrm>
              <a:off x="17672" y="16891"/>
              <a:ext cx="23067239" cy="2297303"/>
            </a:xfrm>
            <a:custGeom>
              <a:avLst/>
              <a:gdLst/>
              <a:ahLst/>
              <a:cxnLst/>
              <a:rect l="l" t="t" r="r" b="b"/>
              <a:pathLst>
                <a:path w="23067239" h="2297303">
                  <a:moveTo>
                    <a:pt x="0" y="382905"/>
                  </a:moveTo>
                  <a:cubicBezTo>
                    <a:pt x="0" y="171450"/>
                    <a:pt x="181773" y="0"/>
                    <a:pt x="405934" y="0"/>
                  </a:cubicBezTo>
                  <a:lnTo>
                    <a:pt x="22661308" y="0"/>
                  </a:lnTo>
                  <a:cubicBezTo>
                    <a:pt x="22885468" y="0"/>
                    <a:pt x="23067240" y="171450"/>
                    <a:pt x="23067240" y="382905"/>
                  </a:cubicBezTo>
                  <a:lnTo>
                    <a:pt x="23067240" y="1914398"/>
                  </a:lnTo>
                  <a:cubicBezTo>
                    <a:pt x="23067240" y="2125853"/>
                    <a:pt x="22885468" y="2297303"/>
                    <a:pt x="22661308" y="2297303"/>
                  </a:cubicBezTo>
                  <a:lnTo>
                    <a:pt x="405934" y="2297303"/>
                  </a:lnTo>
                  <a:cubicBezTo>
                    <a:pt x="181773" y="2297303"/>
                    <a:pt x="0" y="2125853"/>
                    <a:pt x="0" y="1914398"/>
                  </a:cubicBezTo>
                  <a:close/>
                </a:path>
              </a:pathLst>
            </a:custGeom>
            <a:solidFill>
              <a:srgbClr val="4F81BD">
                <a:alpha val="89804"/>
              </a:srgbClr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23102582" cy="2331212"/>
            </a:xfrm>
            <a:custGeom>
              <a:avLst/>
              <a:gdLst/>
              <a:ahLst/>
              <a:cxnLst/>
              <a:rect l="l" t="t" r="r" b="b"/>
              <a:pathLst>
                <a:path w="23102582" h="2331212">
                  <a:moveTo>
                    <a:pt x="0" y="399796"/>
                  </a:moveTo>
                  <a:cubicBezTo>
                    <a:pt x="0" y="178816"/>
                    <a:pt x="189878" y="0"/>
                    <a:pt x="423606" y="0"/>
                  </a:cubicBezTo>
                  <a:lnTo>
                    <a:pt x="22678980" y="0"/>
                  </a:lnTo>
                  <a:lnTo>
                    <a:pt x="22678980" y="16891"/>
                  </a:lnTo>
                  <a:lnTo>
                    <a:pt x="22678980" y="0"/>
                  </a:lnTo>
                  <a:cubicBezTo>
                    <a:pt x="22912707" y="0"/>
                    <a:pt x="23102582" y="178816"/>
                    <a:pt x="23102582" y="399796"/>
                  </a:cubicBezTo>
                  <a:lnTo>
                    <a:pt x="23084912" y="399796"/>
                  </a:lnTo>
                  <a:lnTo>
                    <a:pt x="23102582" y="399796"/>
                  </a:lnTo>
                  <a:lnTo>
                    <a:pt x="23102582" y="1931289"/>
                  </a:lnTo>
                  <a:lnTo>
                    <a:pt x="23084912" y="1931289"/>
                  </a:lnTo>
                  <a:lnTo>
                    <a:pt x="23102582" y="1931289"/>
                  </a:lnTo>
                  <a:cubicBezTo>
                    <a:pt x="23102582" y="2152269"/>
                    <a:pt x="22912707" y="2331085"/>
                    <a:pt x="22678980" y="2331085"/>
                  </a:cubicBezTo>
                  <a:lnTo>
                    <a:pt x="22678980" y="2314194"/>
                  </a:lnTo>
                  <a:lnTo>
                    <a:pt x="22678980" y="2331085"/>
                  </a:lnTo>
                  <a:lnTo>
                    <a:pt x="423606" y="2331085"/>
                  </a:lnTo>
                  <a:lnTo>
                    <a:pt x="423606" y="2314194"/>
                  </a:lnTo>
                  <a:lnTo>
                    <a:pt x="423606" y="2331085"/>
                  </a:lnTo>
                  <a:cubicBezTo>
                    <a:pt x="189878" y="2331212"/>
                    <a:pt x="0" y="2152396"/>
                    <a:pt x="0" y="1931289"/>
                  </a:cubicBezTo>
                  <a:lnTo>
                    <a:pt x="0" y="399796"/>
                  </a:lnTo>
                  <a:lnTo>
                    <a:pt x="17672" y="399796"/>
                  </a:lnTo>
                  <a:lnTo>
                    <a:pt x="0" y="399796"/>
                  </a:lnTo>
                  <a:moveTo>
                    <a:pt x="35478" y="399796"/>
                  </a:moveTo>
                  <a:lnTo>
                    <a:pt x="35478" y="1931289"/>
                  </a:lnTo>
                  <a:lnTo>
                    <a:pt x="17672" y="1931289"/>
                  </a:lnTo>
                  <a:lnTo>
                    <a:pt x="35478" y="1931289"/>
                  </a:lnTo>
                  <a:cubicBezTo>
                    <a:pt x="35478" y="2133219"/>
                    <a:pt x="209012" y="2297303"/>
                    <a:pt x="423606" y="2297303"/>
                  </a:cubicBezTo>
                  <a:lnTo>
                    <a:pt x="22678980" y="2297303"/>
                  </a:lnTo>
                  <a:cubicBezTo>
                    <a:pt x="22893573" y="2297303"/>
                    <a:pt x="23067107" y="2133219"/>
                    <a:pt x="23067107" y="1931289"/>
                  </a:cubicBezTo>
                  <a:lnTo>
                    <a:pt x="23067107" y="399796"/>
                  </a:lnTo>
                  <a:cubicBezTo>
                    <a:pt x="23067107" y="197866"/>
                    <a:pt x="22893573" y="33782"/>
                    <a:pt x="22678980" y="33782"/>
                  </a:cubicBezTo>
                  <a:lnTo>
                    <a:pt x="423606" y="33782"/>
                  </a:lnTo>
                  <a:lnTo>
                    <a:pt x="423606" y="16891"/>
                  </a:lnTo>
                  <a:lnTo>
                    <a:pt x="423606" y="33909"/>
                  </a:lnTo>
                  <a:cubicBezTo>
                    <a:pt x="209012" y="33909"/>
                    <a:pt x="35478" y="197866"/>
                    <a:pt x="35478" y="39979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295787" y="5812799"/>
            <a:ext cx="17533337" cy="3609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28371" lvl="1" indent="-464186">
              <a:lnSpc>
                <a:spcPts val="5762"/>
              </a:lnSpc>
              <a:buFont typeface="Arial"/>
              <a:buChar char="•"/>
            </a:pPr>
            <a:r>
              <a:rPr lang="en-US" sz="4300">
                <a:solidFill>
                  <a:srgbClr val="000000"/>
                </a:solidFill>
                <a:latin typeface="Roboto Condensed"/>
              </a:rPr>
              <a:t>Đọc kĩ để hiểu bài thơ; chú ý các yếu tố tự sự , miêu tả và tác dụng của các yếu tố này trong việc thể hiện nội dung</a:t>
            </a:r>
          </a:p>
          <a:p>
            <a:pPr marL="928371" lvl="1" indent="-464186">
              <a:lnSpc>
                <a:spcPts val="5762"/>
              </a:lnSpc>
              <a:buFont typeface="Arial"/>
              <a:buChar char="•"/>
            </a:pPr>
            <a:r>
              <a:rPr lang="en-US" sz="4300">
                <a:solidFill>
                  <a:srgbClr val="000000"/>
                </a:solidFill>
                <a:latin typeface="Roboto Condensed"/>
              </a:rPr>
              <a:t>Lựa chọn một số yếu tố về nội dung hoặc nghệ thuật trong bài thơ mà em thấy ấn tượng, yêu thích.</a:t>
            </a:r>
          </a:p>
          <a:p>
            <a:pPr marL="928369" lvl="1" indent="-464185" algn="l">
              <a:lnSpc>
                <a:spcPts val="5761"/>
              </a:lnSpc>
              <a:buFont typeface="Arial"/>
              <a:buChar char="•"/>
            </a:pPr>
            <a:r>
              <a:rPr lang="en-US" sz="4299">
                <a:solidFill>
                  <a:srgbClr val="000000"/>
                </a:solidFill>
                <a:latin typeface="Roboto Condensed"/>
              </a:rPr>
              <a:t>Viết đoạn nêu rõ: Em thích nhất chi tiết, yếu tố,... nào trong bài thơ? Vì sao?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571500" y="3846746"/>
            <a:ext cx="17145000" cy="1748371"/>
            <a:chOff x="0" y="0"/>
            <a:chExt cx="22860000" cy="2331161"/>
          </a:xfrm>
        </p:grpSpPr>
        <p:sp>
          <p:nvSpPr>
            <p:cNvPr id="14" name="Freeform 14"/>
            <p:cNvSpPr/>
            <p:nvPr/>
          </p:nvSpPr>
          <p:spPr>
            <a:xfrm>
              <a:off x="17487" y="16891"/>
              <a:ext cx="22825071" cy="2297303"/>
            </a:xfrm>
            <a:custGeom>
              <a:avLst/>
              <a:gdLst/>
              <a:ahLst/>
              <a:cxnLst/>
              <a:rect l="l" t="t" r="r" b="b"/>
              <a:pathLst>
                <a:path w="22825071" h="2297303">
                  <a:moveTo>
                    <a:pt x="0" y="382905"/>
                  </a:moveTo>
                  <a:cubicBezTo>
                    <a:pt x="0" y="171450"/>
                    <a:pt x="179865" y="0"/>
                    <a:pt x="401671" y="0"/>
                  </a:cubicBezTo>
                  <a:lnTo>
                    <a:pt x="22423399" y="0"/>
                  </a:lnTo>
                  <a:cubicBezTo>
                    <a:pt x="22645206" y="0"/>
                    <a:pt x="22825071" y="171450"/>
                    <a:pt x="22825071" y="382905"/>
                  </a:cubicBezTo>
                  <a:lnTo>
                    <a:pt x="22825071" y="1914398"/>
                  </a:lnTo>
                  <a:cubicBezTo>
                    <a:pt x="22825071" y="2125853"/>
                    <a:pt x="22645206" y="2297303"/>
                    <a:pt x="22423399" y="2297303"/>
                  </a:cubicBezTo>
                  <a:lnTo>
                    <a:pt x="401671" y="2297303"/>
                  </a:lnTo>
                  <a:cubicBezTo>
                    <a:pt x="179865" y="2297303"/>
                    <a:pt x="0" y="2125853"/>
                    <a:pt x="0" y="1914398"/>
                  </a:cubicBezTo>
                  <a:close/>
                </a:path>
              </a:pathLst>
            </a:custGeom>
            <a:solidFill>
              <a:srgbClr val="4F81BD">
                <a:alpha val="89804"/>
              </a:srgbClr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22860043" cy="2331212"/>
            </a:xfrm>
            <a:custGeom>
              <a:avLst/>
              <a:gdLst/>
              <a:ahLst/>
              <a:cxnLst/>
              <a:rect l="l" t="t" r="r" b="b"/>
              <a:pathLst>
                <a:path w="22860043" h="2331212">
                  <a:moveTo>
                    <a:pt x="0" y="399796"/>
                  </a:moveTo>
                  <a:cubicBezTo>
                    <a:pt x="0" y="178816"/>
                    <a:pt x="187885" y="0"/>
                    <a:pt x="419158" y="0"/>
                  </a:cubicBezTo>
                  <a:lnTo>
                    <a:pt x="22440886" y="0"/>
                  </a:lnTo>
                  <a:lnTo>
                    <a:pt x="22440886" y="16891"/>
                  </a:lnTo>
                  <a:lnTo>
                    <a:pt x="22440886" y="0"/>
                  </a:lnTo>
                  <a:cubicBezTo>
                    <a:pt x="22672159" y="0"/>
                    <a:pt x="22860043" y="178816"/>
                    <a:pt x="22860043" y="399796"/>
                  </a:cubicBezTo>
                  <a:lnTo>
                    <a:pt x="22842558" y="399796"/>
                  </a:lnTo>
                  <a:lnTo>
                    <a:pt x="22860043" y="399796"/>
                  </a:lnTo>
                  <a:lnTo>
                    <a:pt x="22860043" y="1931289"/>
                  </a:lnTo>
                  <a:lnTo>
                    <a:pt x="22842558" y="1931289"/>
                  </a:lnTo>
                  <a:lnTo>
                    <a:pt x="22860043" y="1931289"/>
                  </a:lnTo>
                  <a:cubicBezTo>
                    <a:pt x="22860043" y="2152269"/>
                    <a:pt x="22672159" y="2331085"/>
                    <a:pt x="22440886" y="2331085"/>
                  </a:cubicBezTo>
                  <a:lnTo>
                    <a:pt x="22440886" y="2314194"/>
                  </a:lnTo>
                  <a:lnTo>
                    <a:pt x="22440886" y="2331085"/>
                  </a:lnTo>
                  <a:lnTo>
                    <a:pt x="419158" y="2331085"/>
                  </a:lnTo>
                  <a:lnTo>
                    <a:pt x="419158" y="2314194"/>
                  </a:lnTo>
                  <a:lnTo>
                    <a:pt x="419158" y="2331085"/>
                  </a:lnTo>
                  <a:cubicBezTo>
                    <a:pt x="187885" y="2331212"/>
                    <a:pt x="0" y="2152396"/>
                    <a:pt x="0" y="1931289"/>
                  </a:cubicBezTo>
                  <a:lnTo>
                    <a:pt x="0" y="399796"/>
                  </a:lnTo>
                  <a:lnTo>
                    <a:pt x="17487" y="399796"/>
                  </a:lnTo>
                  <a:lnTo>
                    <a:pt x="0" y="399796"/>
                  </a:lnTo>
                  <a:moveTo>
                    <a:pt x="35105" y="399796"/>
                  </a:moveTo>
                  <a:lnTo>
                    <a:pt x="35105" y="1931289"/>
                  </a:lnTo>
                  <a:lnTo>
                    <a:pt x="17487" y="1931289"/>
                  </a:lnTo>
                  <a:lnTo>
                    <a:pt x="35105" y="1931289"/>
                  </a:lnTo>
                  <a:cubicBezTo>
                    <a:pt x="35105" y="2133219"/>
                    <a:pt x="206818" y="2297303"/>
                    <a:pt x="419158" y="2297303"/>
                  </a:cubicBezTo>
                  <a:lnTo>
                    <a:pt x="22440886" y="2297303"/>
                  </a:lnTo>
                  <a:cubicBezTo>
                    <a:pt x="22653227" y="2297303"/>
                    <a:pt x="22824939" y="2133219"/>
                    <a:pt x="22824939" y="1931289"/>
                  </a:cubicBezTo>
                  <a:lnTo>
                    <a:pt x="22824939" y="399796"/>
                  </a:lnTo>
                  <a:cubicBezTo>
                    <a:pt x="22824939" y="197866"/>
                    <a:pt x="22653227" y="33782"/>
                    <a:pt x="22440886" y="33782"/>
                  </a:cubicBezTo>
                  <a:lnTo>
                    <a:pt x="419158" y="33782"/>
                  </a:lnTo>
                  <a:lnTo>
                    <a:pt x="419158" y="16891"/>
                  </a:lnTo>
                  <a:lnTo>
                    <a:pt x="419158" y="33909"/>
                  </a:lnTo>
                  <a:cubicBezTo>
                    <a:pt x="206818" y="33909"/>
                    <a:pt x="35105" y="197866"/>
                    <a:pt x="35105" y="39979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737403" y="2154245"/>
            <a:ext cx="17326905" cy="11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44"/>
              </a:lnSpc>
            </a:pPr>
            <a:r>
              <a:rPr lang="en-US" sz="4300">
                <a:solidFill>
                  <a:srgbClr val="FFFFFF"/>
                </a:solidFill>
                <a:latin typeface="Roboto Condensed"/>
              </a:rPr>
              <a:t>Hình thức:</a:t>
            </a:r>
          </a:p>
          <a:p>
            <a:pPr algn="l">
              <a:lnSpc>
                <a:spcPts val="4643"/>
              </a:lnSpc>
            </a:pPr>
            <a:r>
              <a:rPr lang="en-US" sz="4299">
                <a:solidFill>
                  <a:srgbClr val="FFFFFF"/>
                </a:solidFill>
                <a:latin typeface="Roboto Condensed"/>
              </a:rPr>
              <a:t>Đoạn văn bắt đầu viết hoa chữ cái đầu và kết thúc bằng dấu chấm xuống dòng.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37403" y="4435753"/>
            <a:ext cx="17326905" cy="608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44"/>
              </a:lnSpc>
            </a:pPr>
            <a:r>
              <a:rPr lang="en-US" sz="4300">
                <a:solidFill>
                  <a:srgbClr val="FFFFFF"/>
                </a:solidFill>
                <a:latin typeface="Roboto Condensed"/>
              </a:rPr>
              <a:t>Nội dung đảm bảo: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3500" r="1446" b="3106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93"/>
          <a:stretch>
            <a:fillRect/>
          </a:stretch>
        </p:blipFill>
        <p:spPr>
          <a:xfrm>
            <a:off x="14935200" y="3278619"/>
            <a:ext cx="4405713" cy="752528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b="517"/>
          <a:stretch>
            <a:fillRect/>
          </a:stretch>
        </p:blipFill>
        <p:spPr>
          <a:xfrm>
            <a:off x="10171785" y="-156776"/>
            <a:ext cx="6732164" cy="162796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b="43"/>
          <a:stretch>
            <a:fillRect/>
          </a:stretch>
        </p:blipFill>
        <p:spPr>
          <a:xfrm>
            <a:off x="463879" y="-156776"/>
            <a:ext cx="441616" cy="6331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 b="43"/>
          <a:stretch>
            <a:fillRect/>
          </a:stretch>
        </p:blipFill>
        <p:spPr>
          <a:xfrm>
            <a:off x="14011526" y="8735435"/>
            <a:ext cx="441616" cy="63314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733102" y="553310"/>
            <a:ext cx="8773478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4999">
                <a:solidFill>
                  <a:srgbClr val="393F85"/>
                </a:solidFill>
                <a:latin typeface="Roboto Condensed Bold"/>
              </a:rPr>
              <a:t>2. Bảng kiểm đánh giá kĩ năng viết</a:t>
            </a:r>
          </a:p>
        </p:txBody>
      </p: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684687" y="1807435"/>
          <a:ext cx="15469714" cy="7892648"/>
        </p:xfrm>
        <a:graphic>
          <a:graphicData uri="http://schemas.openxmlformats.org/drawingml/2006/table">
            <a:tbl>
              <a:tblPr/>
              <a:tblGrid>
                <a:gridCol w="2063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1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0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2071">
                <a:tc>
                  <a:txBody>
                    <a:bodyPr/>
                    <a:lstStyle/>
                    <a:p>
                      <a:pPr algn="ctr">
                        <a:lnSpc>
                          <a:spcPts val="4090"/>
                        </a:lnSpc>
                      </a:pPr>
                      <a:r>
                        <a:rPr lang="en-US" sz="3099">
                          <a:solidFill>
                            <a:srgbClr val="FFFFFF"/>
                          </a:solidFill>
                          <a:latin typeface="Roboto Condensed Bold"/>
                        </a:rPr>
                        <a:t>TIÊU CHÍ</a:t>
                      </a:r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1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90"/>
                        </a:lnSpc>
                      </a:pPr>
                      <a:r>
                        <a:rPr lang="en-US" sz="3099">
                          <a:solidFill>
                            <a:srgbClr val="FFFFFF"/>
                          </a:solidFill>
                          <a:latin typeface="Roboto Condensed Bold"/>
                        </a:rPr>
                        <a:t>NỘI DUNG</a:t>
                      </a:r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1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90"/>
                        </a:lnSpc>
                      </a:pPr>
                      <a:r>
                        <a:rPr lang="en-US" sz="3099">
                          <a:solidFill>
                            <a:srgbClr val="FFFFFF"/>
                          </a:solidFill>
                          <a:latin typeface="Roboto Condensed Bold"/>
                        </a:rPr>
                        <a:t>ĐẠT</a:t>
                      </a:r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1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90"/>
                        </a:lnSpc>
                      </a:pPr>
                      <a:r>
                        <a:rPr lang="en-US" sz="3099">
                          <a:solidFill>
                            <a:srgbClr val="FFFFFF"/>
                          </a:solidFill>
                          <a:latin typeface="Roboto Condensed Bold"/>
                        </a:rPr>
                        <a:t>KĐ</a:t>
                      </a:r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1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0743">
                <a:tc>
                  <a:txBody>
                    <a:bodyPr/>
                    <a:lstStyle/>
                    <a:p>
                      <a:pPr algn="l">
                        <a:lnSpc>
                          <a:spcPts val="4090"/>
                        </a:lnSpc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 Bold"/>
                        </a:rPr>
                        <a:t>Hình thức</a:t>
                      </a:r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090"/>
                        </a:lnSpc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Bài viết có đủ 3 phần: Mở bài, Thân bài, Kết bài</a:t>
                      </a:r>
                    </a:p>
                    <a:p>
                      <a:pPr algn="l">
                        <a:lnSpc>
                          <a:spcPts val="4090"/>
                        </a:lnSpc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Không mắc lỗi chính tả, lỗi dùng từ,…</a:t>
                      </a:r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79"/>
                        </a:lnSpc>
                      </a:pPr>
                      <a:endParaRPr/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79"/>
                        </a:lnSpc>
                      </a:pPr>
                      <a:endParaRPr/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2071">
                <a:tc gridSpan="4">
                  <a:txBody>
                    <a:bodyPr/>
                    <a:lstStyle/>
                    <a:p>
                      <a:pPr algn="l">
                        <a:lnSpc>
                          <a:spcPts val="4090"/>
                        </a:lnSpc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 Bold"/>
                        </a:rPr>
                        <a:t>Nội dung</a:t>
                      </a:r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4090"/>
                        </a:lnSpc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 Bold"/>
                        </a:rPr>
                        <a:t>Nội dung</a:t>
                      </a:r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4090"/>
                        </a:lnSpc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 Bold"/>
                        </a:rPr>
                        <a:t>Nội dung</a:t>
                      </a:r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4090"/>
                        </a:lnSpc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 Bold"/>
                        </a:rPr>
                        <a:t>Nội dung</a:t>
                      </a:r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3791">
                <a:tc>
                  <a:txBody>
                    <a:bodyPr/>
                    <a:lstStyle/>
                    <a:p>
                      <a:pPr algn="ctr">
                        <a:lnSpc>
                          <a:spcPts val="4090"/>
                        </a:lnSpc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MB</a:t>
                      </a:r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090"/>
                        </a:lnSpc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Nêu được tên tác giả, tác phẩm và cảm nhận khái quát về đoạn trích</a:t>
                      </a:r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79"/>
                        </a:lnSpc>
                      </a:pPr>
                      <a:endParaRPr/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79"/>
                        </a:lnSpc>
                      </a:pPr>
                      <a:endParaRPr/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2071">
                <a:tc rowSpan="4">
                  <a:txBody>
                    <a:bodyPr/>
                    <a:lstStyle/>
                    <a:p>
                      <a:pPr algn="ctr">
                        <a:lnSpc>
                          <a:spcPts val="4090"/>
                        </a:lnSpc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TB</a:t>
                      </a:r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090"/>
                        </a:lnSpc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Nêu được hiểu biết khái quát về văn bản</a:t>
                      </a:r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79"/>
                        </a:lnSpc>
                      </a:pPr>
                      <a:endParaRPr/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79"/>
                        </a:lnSpc>
                      </a:pPr>
                      <a:endParaRPr/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2071">
                <a:tc vMerge="1">
                  <a:txBody>
                    <a:bodyPr/>
                    <a:lstStyle/>
                    <a:p>
                      <a:pPr algn="ctr">
                        <a:lnSpc>
                          <a:spcPts val="4090"/>
                        </a:lnSpc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TB</a:t>
                      </a:r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090"/>
                        </a:lnSpc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Nêu và phân tích được tác dụng của các chi tiết tự sự </a:t>
                      </a:r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79"/>
                        </a:lnSpc>
                      </a:pPr>
                      <a:endParaRPr/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79"/>
                        </a:lnSpc>
                      </a:pPr>
                      <a:endParaRPr/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2071">
                <a:tc vMerge="1">
                  <a:txBody>
                    <a:bodyPr/>
                    <a:lstStyle/>
                    <a:p>
                      <a:pPr algn="ctr">
                        <a:lnSpc>
                          <a:spcPts val="4090"/>
                        </a:lnSpc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TB</a:t>
                      </a:r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090"/>
                        </a:lnSpc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Nêu và phân tích được tác dụng của các chi tiết miêu tả</a:t>
                      </a:r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79"/>
                        </a:lnSpc>
                      </a:pPr>
                      <a:endParaRPr/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79"/>
                        </a:lnSpc>
                      </a:pPr>
                      <a:endParaRPr/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2071">
                <a:tc vMerge="1">
                  <a:txBody>
                    <a:bodyPr/>
                    <a:lstStyle/>
                    <a:p>
                      <a:pPr algn="ctr">
                        <a:lnSpc>
                          <a:spcPts val="4090"/>
                        </a:lnSpc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TB</a:t>
                      </a:r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090"/>
                        </a:lnSpc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Đánh giá được sự độc đáo trong việc đưa chi tiết tự sự - miêu tả</a:t>
                      </a:r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79"/>
                        </a:lnSpc>
                      </a:pPr>
                      <a:endParaRPr/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79"/>
                        </a:lnSpc>
                      </a:pPr>
                      <a:endParaRPr/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2071">
                <a:tc>
                  <a:txBody>
                    <a:bodyPr/>
                    <a:lstStyle/>
                    <a:p>
                      <a:pPr algn="ctr">
                        <a:lnSpc>
                          <a:spcPts val="4090"/>
                        </a:lnSpc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KB</a:t>
                      </a:r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090"/>
                        </a:lnSpc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Khẳng định lại ý nghĩa của văn bản/thành công của nhà văn</a:t>
                      </a:r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79"/>
                        </a:lnSpc>
                      </a:pPr>
                      <a:endParaRPr/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79"/>
                        </a:lnSpc>
                      </a:pPr>
                      <a:endParaRPr/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2495">
                <a:tc>
                  <a:txBody>
                    <a:bodyPr/>
                    <a:lstStyle/>
                    <a:p>
                      <a:pPr algn="l">
                        <a:lnSpc>
                          <a:spcPts val="4090"/>
                        </a:lnSpc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 Bold"/>
                        </a:rPr>
                        <a:t>Diễn đạt</a:t>
                      </a:r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090"/>
                        </a:lnSpc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Đưa ra được quan điểm cá nhân một cách hợp lí, sáng tạo</a:t>
                      </a:r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79"/>
                        </a:lnSpc>
                      </a:pPr>
                      <a:endParaRPr/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79"/>
                        </a:lnSpc>
                      </a:pPr>
                      <a:endParaRPr/>
                    </a:p>
                  </a:txBody>
                  <a:tcPr marT="91440" marB="91440" anchor="ctr">
                    <a:lnL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1163</Words>
  <Application>Microsoft Office PowerPoint</Application>
  <PresentationFormat>Custom</PresentationFormat>
  <Paragraphs>122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Calibri</vt:lpstr>
      <vt:lpstr>#9Slide06 SVNAdeline</vt:lpstr>
      <vt:lpstr>Fraunces Bold</vt:lpstr>
      <vt:lpstr>Fraunces</vt:lpstr>
      <vt:lpstr>Roboto Condensed Italics</vt:lpstr>
      <vt:lpstr>Roboto Condensed</vt:lpstr>
      <vt:lpstr>Roboto Condensed Bold</vt:lpstr>
      <vt:lpstr>Arial</vt:lpstr>
      <vt:lpstr>#9Slide05 Dear Saturday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6CD_BÀI 7_VIẾT</dc:title>
  <dc:creator>Admin</dc:creator>
  <cp:lastModifiedBy>Tran Trung Hieu</cp:lastModifiedBy>
  <cp:revision>2</cp:revision>
  <dcterms:created xsi:type="dcterms:W3CDTF">2006-08-16T00:00:00Z</dcterms:created>
  <dcterms:modified xsi:type="dcterms:W3CDTF">2022-12-27T04:59:33Z</dcterms:modified>
  <dc:identifier>DAFVzoqFgGc</dc:identifier>
</cp:coreProperties>
</file>