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33" r:id="rId2"/>
    <p:sldId id="335" r:id="rId3"/>
    <p:sldId id="357" r:id="rId4"/>
    <p:sldId id="360" r:id="rId5"/>
    <p:sldId id="361" r:id="rId6"/>
    <p:sldId id="334" r:id="rId7"/>
    <p:sldId id="359" r:id="rId8"/>
    <p:sldId id="362" r:id="rId9"/>
    <p:sldId id="363" r:id="rId10"/>
    <p:sldId id="364" r:id="rId11"/>
    <p:sldId id="365" r:id="rId12"/>
    <p:sldId id="366" r:id="rId13"/>
    <p:sldId id="372" r:id="rId14"/>
    <p:sldId id="367" r:id="rId15"/>
    <p:sldId id="368" r:id="rId16"/>
    <p:sldId id="369" r:id="rId17"/>
    <p:sldId id="370" r:id="rId18"/>
    <p:sldId id="3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0000"/>
    <a:srgbClr val="006600"/>
    <a:srgbClr val="0000FF"/>
    <a:srgbClr val="FF6600"/>
    <a:srgbClr val="A80000"/>
    <a:srgbClr val="00FFFF"/>
    <a:srgbClr val="0000CC"/>
    <a:srgbClr val="9C0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98" autoAdjust="0"/>
    <p:restoredTop sz="98566" autoAdjust="0"/>
  </p:normalViewPr>
  <p:slideViewPr>
    <p:cSldViewPr snapToGrid="0">
      <p:cViewPr varScale="1">
        <p:scale>
          <a:sx n="73" d="100"/>
          <a:sy n="73" d="100"/>
        </p:scale>
        <p:origin x="116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7BCDB4-68F1-4CF5-B86E-7ECC8F61CF4F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19BF97-CCE8-4556-AECF-D3B0ACA3D1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7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03423-AC26-81A6-D911-CC9E4035B7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29A722-DED6-E4C0-713C-06AAA68E7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A308FB-1498-7B9A-946F-62E1B0251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FA85-9F4C-191C-F201-193CD17C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B831E-DA43-063D-18A1-DB90E8D6A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17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6AB99-42D0-CE95-4922-976A7F2DF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F6EB7F-1B14-FDAC-D9F6-7677633F1B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29353-18A1-E62E-F0E7-0D1DB37C7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FBAF1-8F12-554D-5626-6E222607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51114-B29E-9DB5-1161-02C36CE1D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9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FAE5C-66BA-BDC3-EED8-AB2E7FDBE5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B6C9E6-16C6-6AEE-AEA6-FD466789C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68DFEF-F563-6ADA-AE7D-EA7B9CBD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8784B-C865-9894-5752-1B48F7CB7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8AD1F-F136-ABB3-FCE9-BBCDA401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69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E6424F-6FF3-581E-D9F7-CC3699FF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0A5D7-9373-D28C-F89A-737616969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FF51C-A686-C9EF-6705-2D21B90A8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D90C3-869F-C288-4F55-A252885B3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73D1F9-89D8-9F64-B07C-D123DEE88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96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D1C4D-97AE-9836-D351-8BB247533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F857A-248B-AA0A-6ECD-ED130A5EC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1E298-89A3-8D15-25E9-03DFDEE53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A0F6F-0B75-E846-009B-1690213FC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8A3CF-BCE3-2EA9-2FDD-D98673788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11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DFA6C-AB45-DD85-3521-91DF4480D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3F6DC-66D1-6A8D-28C7-C530456E1E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A55E59-565D-A0D6-B7A4-34CCB370E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06D9F4-C35F-E5D4-C980-AF9C8B96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C7EAD-7C89-6EC3-C7A8-B66DDE2B4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9EFD7-C7BF-5164-3CF1-8FB389B52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2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78A87-FB49-3DEE-3661-0A34760C7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BB807-E386-B2CB-7253-C78C9FA98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7D980-B07A-E27C-2A45-68A39F972A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49F2E8-928C-854C-F944-59D364FCF4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64C32-CCC0-5C55-C11E-C5BFD0D835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7046D3-876D-4C5B-45C3-7A78EA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E8B65-41C0-F8DC-75B1-B3B3144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F5E86F-4264-6A88-EF6C-EF2EE1D61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4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6D308-D658-43EC-8619-1829004A6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7C2031-2CC5-7BA1-98FD-2403904DC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A14F2-E749-902A-31C6-F874B212B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2D4EB-9FBC-B70F-8618-4A37A97BF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F85CE8-8581-2F50-4DAF-FC03F1FDF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7E7FA6-B5DF-8560-6067-2C59387A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7ED599-BE0F-70D7-28EE-1D8ED4885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36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82498-553D-A2DB-F771-00B5A2B99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321FBF-EDCB-43AA-0632-84400D0C6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847BC-9E53-30FA-0FD6-6BE424C74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C796-6882-D4E3-AA7F-532004367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B08152-6956-F4C5-3A69-7CC7C7E2F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DD2FE6-4227-FD82-4937-8D59EA69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3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873F-E510-719F-98AC-3E70D87AE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C9E2E2-2AE6-3EBD-A9E4-7ED224ABC8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D2EBDC-61E3-44F2-ABB4-2EB1749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2E887-1386-15D9-5ECB-2E2384DFF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42CEC-AEEF-DFC4-E282-D593A029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F40693-F29B-CF3B-65FE-11FC48F9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1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A1EDD5-0880-E869-4D10-C85553C03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0795F-1B41-82CD-C290-311DBA831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86E56-0772-62DB-E800-7629071249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47B41-D574-4D99-8733-CDF2B4333776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15C0E-FBAF-B2D2-251A-970E2D4CC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648B1-B142-9FCA-13B3-C5042150F3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BB2F-C9CB-4F18-9077-FBA6E68299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90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file:///H:\THT_Chuyen%20de%20Thuc%20hien%20giao%20an%20dien%20tu\GDCD\Yeu%20thuong%20con%20nguoi.ppt#-1,1,Slide 1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390658" y="4413719"/>
            <a:ext cx="33137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FF"/>
                </a:solidFill>
                <a:cs typeface="Times New Roman" pitchFamily="18" charset="0"/>
              </a:rPr>
              <a:t>GIÁO VIÊN: Nguyễn </a:t>
            </a:r>
            <a:r>
              <a:rPr lang="en-US" b="1" dirty="0" err="1">
                <a:solidFill>
                  <a:srgbClr val="FF00FF"/>
                </a:solidFill>
                <a:cs typeface="Times New Roman" pitchFamily="18" charset="0"/>
              </a:rPr>
              <a:t>Đình</a:t>
            </a:r>
            <a:r>
              <a:rPr lang="en-US" b="1" dirty="0">
                <a:solidFill>
                  <a:srgbClr val="FF00FF"/>
                </a:solidFill>
                <a:cs typeface="Times New Roman" pitchFamily="18" charset="0"/>
              </a:rPr>
              <a:t> </a:t>
            </a:r>
            <a:r>
              <a:rPr lang="en-US" b="1">
                <a:solidFill>
                  <a:srgbClr val="FF00FF"/>
                </a:solidFill>
                <a:cs typeface="Times New Roman" pitchFamily="18" charset="0"/>
              </a:rPr>
              <a:t>Trưởng</a:t>
            </a:r>
            <a:endParaRPr lang="vi-VN" b="1" dirty="0">
              <a:solidFill>
                <a:srgbClr val="FF00FF"/>
              </a:solidFill>
              <a:cs typeface="Times New Roman" pitchFamily="18" charset="0"/>
            </a:endParaRPr>
          </a:p>
        </p:txBody>
      </p:sp>
      <p:pic>
        <p:nvPicPr>
          <p:cNvPr id="2051" name="Picture 14" descr="Asian lily">
            <a:hlinkClick r:id="rId2" action="ppaction://hlinkpres?slideindex=1&amp;slidetitle=Slide 1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1251" y="3860427"/>
            <a:ext cx="6400800" cy="2662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6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295556"/>
            <a:ext cx="12192000" cy="7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7" descr="Buombay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944723"/>
            <a:ext cx="12192000" cy="79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WordArt 8"/>
          <p:cNvSpPr>
            <a:spLocks noChangeArrowheads="1" noChangeShapeType="1" noTextEdit="1"/>
          </p:cNvSpPr>
          <p:nvPr/>
        </p:nvSpPr>
        <p:spPr bwMode="auto">
          <a:xfrm>
            <a:off x="406400" y="672354"/>
            <a:ext cx="11785600" cy="165707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MỪNG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EM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SINH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ĐẾN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VỚI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GIẢNG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ĐIỆN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TỬ</a:t>
            </a:r>
            <a:r>
              <a:rPr lang="en-US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</a:p>
        </p:txBody>
      </p:sp>
      <p:pic>
        <p:nvPicPr>
          <p:cNvPr id="2055" name="Picture 8" descr="hoahong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289621">
            <a:off x="730252" y="4332477"/>
            <a:ext cx="1835149" cy="1983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WordArt 14"/>
          <p:cNvSpPr>
            <a:spLocks noChangeArrowheads="1" noChangeShapeType="1" noTextEdit="1"/>
          </p:cNvSpPr>
          <p:nvPr/>
        </p:nvSpPr>
        <p:spPr bwMode="auto">
          <a:xfrm>
            <a:off x="3860800" y="2506847"/>
            <a:ext cx="6197600" cy="8068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MÔN: KHOA HỌC TỰ </a:t>
            </a:r>
            <a:r>
              <a:rPr lang="en-US" sz="3600" b="1" kern="10" dirty="0" err="1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NHIÊN</a:t>
            </a:r>
            <a:r>
              <a:rPr lang="en-US" sz="3600" b="1" kern="1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Times New Roman"/>
                <a:cs typeface="Times New Roman"/>
              </a:rPr>
              <a:t> 8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06400" y="3591486"/>
            <a:ext cx="10363200" cy="537882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algn="ctr" eaLnBrk="0" hangingPunct="0">
              <a:defRPr/>
            </a:pPr>
            <a:r>
              <a:rPr lang="en-US" sz="4400" b="1" kern="0" dirty="0">
                <a:solidFill>
                  <a:srgbClr val="0000FF"/>
                </a:solidFill>
                <a:ea typeface="+mj-ea"/>
                <a:cs typeface="Times New Roman" pitchFamily="18" charset="0"/>
              </a:rPr>
              <a:t>BỘ SÁCH CÁNH DIỀU</a:t>
            </a:r>
            <a:endParaRPr lang="en-US" sz="4400" kern="0" dirty="0">
              <a:solidFill>
                <a:srgbClr val="0000FF"/>
              </a:solidFill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049"/>
            <a:ext cx="12192000" cy="5599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676401" y="5278584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728370" y="5264729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27: 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6878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1143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7334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9906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0" y="952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0" y="825981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1754235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268249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1768" y="0"/>
            <a:ext cx="665786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3685315" y="1330039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35639" y="1246914"/>
            <a:ext cx="2258291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06998" y="2244440"/>
            <a:ext cx="2064323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21786" y="2258296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17822" y="3643751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35637" y="3671459"/>
            <a:ext cx="2258291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06989" y="4793680"/>
            <a:ext cx="218901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675418" y="4959932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535385"/>
            <a:ext cx="12191999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0"/>
          <a:ext cx="12192000" cy="6860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3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8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29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495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cơ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quan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cơ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quan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Chức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năng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Xương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Nâng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đỡ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dáng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Cơ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vân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dáng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hoàn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Tim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Co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bóp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hút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đẩy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máu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mạch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máu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gồm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mạch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tĩnh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mạch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mao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mạch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chuyển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máu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thần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kinh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Dây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thần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kinh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truyền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xung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thần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kinh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Não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bộ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tủy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sống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Lưu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trữ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xử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thông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tin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gồm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khoang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hầu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quản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dạ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dày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ruột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non,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ruột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già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hậu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môn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ăn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vận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chuyển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ăn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hập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dinh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dưỡng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gồm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bọt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gan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tụy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ruột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enzyme,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dịch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tiêu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hóa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4958"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Gồm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nội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tùng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vùng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dưới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đồi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yên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giáp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ức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tụy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trên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thận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hoàn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buồng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hormone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điều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hòa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quá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trình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lí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cơ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dục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Ở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nữ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buồng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cung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đạo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âm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hộ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nuôi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thai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dục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phát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ở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nữ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Ở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nam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hoàn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túi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tiền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liệt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tuyến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hành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dương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Tạo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trùng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thành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đặc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dục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phát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ở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nam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2479">
                <a:tc rowSpan="2"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hô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hấp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Phổi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Thực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trao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đổi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24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gồm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khoang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mũi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quản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quản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phế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quản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Sưởi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ấm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ẩm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sạch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vào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8120">
                <a:tc rowSpan="4">
                  <a:txBody>
                    <a:bodyPr/>
                    <a:lstStyle/>
                    <a:p>
                      <a:pPr algn="just"/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mồ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hôi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Gan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chất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độc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thải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sản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phẩm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phân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giải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hồng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Phổi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khí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CO</a:t>
                      </a:r>
                      <a:r>
                        <a:rPr lang="en-US" sz="1400" baseline="-250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81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Thận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tiểu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đái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đái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dirty="0" err="1"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nước</a:t>
                      </a:r>
                      <a:r>
                        <a:rPr lang="en-US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tiểu</a:t>
                      </a:r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07127" y="568037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20977" y="803567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07117" y="1108372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7123" y="1468585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07123" y="1717967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620977" y="2050476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20977" y="2424547"/>
            <a:ext cx="56526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1620977" y="2909455"/>
            <a:ext cx="56526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607123" y="3449782"/>
            <a:ext cx="56526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620976" y="3976256"/>
            <a:ext cx="56526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1620978" y="4475018"/>
            <a:ext cx="565265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1607123" y="4987640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607123" y="5334004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607122" y="5611094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620978" y="5874330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593268" y="6192985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620977" y="6488668"/>
            <a:ext cx="5652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27: 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6878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1143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7334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9906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0" y="952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0" y="825981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0" y="1754235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268249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3181253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8226" cy="1510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0" y="1512884"/>
            <a:ext cx="1219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Khi một vận động viên tập tạ, cơ co dãn phối hợp cùng sự hoạt động của các khớp làm xương chuyển động, tạo nên cử động nâng hạ tạ.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2621248"/>
            <a:ext cx="12192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- Khi chúng ta hít vào, hoạt động của các cơ quan trong đường dẫn khí (mũi, khí quản, phế quản) đưa không khí ấm, ẩm, sạch, giàu O</a:t>
            </a:r>
            <a:r>
              <a:rPr lang="vi-VN" sz="3200" baseline="-250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 đi vào phổi để thực hiện trao đổi khí ở phổi. Quá trình thở ra đưa không khí giàu CO</a:t>
            </a:r>
            <a:r>
              <a:rPr lang="vi-VN" sz="3200" baseline="-250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 từ phổi qua các cơ quan trong đường dẫn khí ra ngoài môi trường.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Việc di chuyển, vận động các cơ quan, bộ phận và toàn bộ cơ thể là chức của hệ cơ quan nào dưới đây?</a:t>
            </a:r>
          </a:p>
          <a:p>
            <a:pPr algn="just"/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Hệ tuần hoàn.      B. Hệ vận động.   C. Hệ xương.              D. Hệ cơ.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 năng của hệ nội tiết là:</a:t>
            </a:r>
          </a:p>
          <a:p>
            <a:pPr algn="just"/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thực hiện quá trình trao đổi khí giữa cơ thể và môi trường.</a:t>
            </a:r>
          </a:p>
          <a:p>
            <a:pPr algn="just"/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điều khiển, điều hoà và phối hợp mọi hoạt động của các cơ quan, hệ cơ quan trong cơ thể.</a:t>
            </a:r>
          </a:p>
          <a:p>
            <a:pPr algn="just"/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điều hoà các quá trình sinh lí của cơ thể.</a:t>
            </a:r>
          </a:p>
          <a:p>
            <a:pPr algn="just"/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D. thực hiện quá trình sinh sản, hình thành các đặc điểm sinh dục thứ phát.</a:t>
            </a:r>
          </a:p>
        </p:txBody>
      </p:sp>
      <p:sp>
        <p:nvSpPr>
          <p:cNvPr id="5" name="Oval 4"/>
          <p:cNvSpPr/>
          <p:nvPr/>
        </p:nvSpPr>
        <p:spPr>
          <a:xfrm>
            <a:off x="3422074" y="1052932"/>
            <a:ext cx="443345" cy="443345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1565" y="3505187"/>
            <a:ext cx="443345" cy="443345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phát biểu nào dưới đây là đúng?</a:t>
            </a:r>
          </a:p>
          <a:p>
            <a:pPr algn="just"/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(1) Lấy O</a:t>
            </a:r>
            <a:r>
              <a:rPr lang="vi-VN" sz="32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vào cơ thể là một trong những chức năng của hệ hô hấp.</a:t>
            </a:r>
          </a:p>
          <a:p>
            <a:pPr algn="just"/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(2) Việc biến đổi thức ăn thành các chất đơn giản và thải ra phân là vai trò của hệ bài tiết.</a:t>
            </a:r>
          </a:p>
          <a:p>
            <a:pPr algn="just"/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(3) Hệ tiêu hoá có chức năng đào thải các chất độc, chất dư thừa.</a:t>
            </a:r>
          </a:p>
          <a:p>
            <a:pPr algn="just"/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(4) Vận chuyển máu, cung cấp chất dinh dưỡng, khí O</a:t>
            </a:r>
            <a:r>
              <a:rPr lang="vi-VN" sz="3200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cho các tế bào trong cơ thể là một trong những chức năng của hệ tuần hoàn.</a:t>
            </a:r>
          </a:p>
          <a:p>
            <a:pPr algn="just"/>
            <a:r>
              <a:rPr lang="vi-VN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(1), (2).                 B. (2), (3).        C. (3), (4).          D. (1), (4).</a:t>
            </a:r>
          </a:p>
        </p:txBody>
      </p:sp>
      <p:sp>
        <p:nvSpPr>
          <p:cNvPr id="6" name="Oval 5"/>
          <p:cNvSpPr/>
          <p:nvPr/>
        </p:nvSpPr>
        <p:spPr>
          <a:xfrm>
            <a:off x="8769929" y="3505187"/>
            <a:ext cx="443345" cy="443345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34496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27: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24888" y="2148475"/>
            <a:ext cx="680186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err="1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CHỦ</a:t>
            </a:r>
            <a:r>
              <a:rPr lang="en-US" sz="4800" b="1" cap="none" spc="0" dirty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800" b="1" cap="none" spc="0" dirty="0" err="1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ĐỀ</a:t>
            </a:r>
            <a:r>
              <a:rPr lang="en-US" sz="4800" b="1" cap="none" spc="0" dirty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7: </a:t>
            </a:r>
            <a:r>
              <a:rPr lang="en-US" sz="4800" b="1" cap="none" spc="0" dirty="0" err="1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CƠ</a:t>
            </a:r>
            <a:r>
              <a:rPr lang="en-US" sz="4800" b="1" cap="none" spc="0" dirty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800" b="1" cap="none" spc="0" dirty="0" err="1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THỂ</a:t>
            </a:r>
            <a:r>
              <a:rPr lang="en-US" sz="4800" b="1" cap="none" spc="0" dirty="0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800" b="1" cap="none" spc="0" dirty="0" err="1">
                <a:ln w="11430"/>
                <a:solidFill>
                  <a:srgbClr val="FF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NGƯỜI</a:t>
            </a:r>
            <a:endParaRPr lang="en-US" sz="4800" b="1" cap="none" spc="0" dirty="0">
              <a:ln w="11430"/>
              <a:solidFill>
                <a:srgbClr val="FF00FF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31447" y="1240700"/>
            <a:ext cx="504747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800" b="1" cap="none" spc="0" dirty="0" err="1">
                <a:ln w="11430"/>
                <a:solidFill>
                  <a:srgbClr val="00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PHẦN</a:t>
            </a:r>
            <a:r>
              <a:rPr lang="en-US" sz="4800" b="1" cap="none" spc="0" dirty="0">
                <a:ln w="11430"/>
                <a:solidFill>
                  <a:srgbClr val="00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3: </a:t>
            </a:r>
            <a:r>
              <a:rPr lang="en-US" sz="4800" b="1" cap="none" spc="0" dirty="0" err="1">
                <a:ln w="11430"/>
                <a:solidFill>
                  <a:srgbClr val="00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VẬT</a:t>
            </a:r>
            <a:r>
              <a:rPr lang="en-US" sz="4800" b="1" cap="none" spc="0" dirty="0">
                <a:ln w="11430"/>
                <a:solidFill>
                  <a:srgbClr val="00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4800" b="1" cap="none" spc="0" dirty="0" err="1">
                <a:ln w="11430"/>
                <a:solidFill>
                  <a:srgbClr val="0066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SỐNG</a:t>
            </a:r>
            <a:endParaRPr lang="en-US" sz="4800" b="1" cap="none" spc="0" dirty="0">
              <a:ln w="11430"/>
              <a:solidFill>
                <a:srgbClr val="0066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8020" y="0"/>
            <a:ext cx="838492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93970"/>
            <a:ext cx="12150207" cy="6442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997527" y="2410691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Thận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77491" y="2369127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Phổi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91744" y="2258291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47564" y="2299855"/>
            <a:ext cx="1967345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4181" y="5860473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52255" y="5874328"/>
            <a:ext cx="4156364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27272" y="5777346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endParaRPr lang="en-US" sz="32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044545" y="5777345"/>
            <a:ext cx="163483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Tim</a:t>
            </a:r>
          </a:p>
        </p:txBody>
      </p: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3697" y="13855"/>
            <a:ext cx="4310928" cy="680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6885709" y="2881747"/>
            <a:ext cx="116378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Thận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93528" y="1593269"/>
            <a:ext cx="1094509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Phổi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51962" y="2493818"/>
            <a:ext cx="87283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Gan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21238" y="3491346"/>
            <a:ext cx="149629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Ruột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già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84217" y="2701637"/>
            <a:ext cx="1440873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dày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35091" y="4475018"/>
            <a:ext cx="375458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79672" y="221672"/>
            <a:ext cx="872837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Não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90509" y="2022760"/>
            <a:ext cx="9144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Tim</a:t>
            </a:r>
          </a:p>
        </p:txBody>
      </p:sp>
      <p:cxnSp>
        <p:nvCxnSpPr>
          <p:cNvPr id="13" name="Straight Connector 12"/>
          <p:cNvCxnSpPr>
            <a:endCxn id="8" idx="3"/>
          </p:cNvCxnSpPr>
          <p:nvPr/>
        </p:nvCxnSpPr>
        <p:spPr>
          <a:xfrm rot="10800000">
            <a:off x="3325090" y="2963247"/>
            <a:ext cx="2369128" cy="3202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8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0" y="0"/>
            <a:ext cx="12192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27: 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QUÁT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6878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0" y="85725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86677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1143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733425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9906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0" y="9525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0" y="7620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6881" y="0"/>
            <a:ext cx="5435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84081"/>
            <a:ext cx="12192000" cy="49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872837" y="5070764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91200" y="4987640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65679" y="5070764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hoàn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9668"/>
            <a:ext cx="12192205" cy="4684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872837" y="5070764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30970" y="4987640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65679" y="5070764"/>
            <a:ext cx="2258291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28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endParaRPr lang="en-US" sz="2800" b="1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Ở ĐẦU KHTN 7-HIỀ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MỞ ĐẦU KHTN 7-HIỀN</Template>
  <TotalTime>3827</TotalTime>
  <Words>1153</Words>
  <Application>Microsoft Office PowerPoint</Application>
  <PresentationFormat>Widescreen</PresentationFormat>
  <Paragraphs>123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MỞ ĐẦU KHTN 7-HIỀN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Bùi Thị Thu Hiền</dc:creator>
  <cp:lastModifiedBy>STD_DELL</cp:lastModifiedBy>
  <cp:revision>937</cp:revision>
  <dcterms:created xsi:type="dcterms:W3CDTF">2022-07-11T10:05:56Z</dcterms:created>
  <dcterms:modified xsi:type="dcterms:W3CDTF">2026-03-02T09:45:31Z</dcterms:modified>
</cp:coreProperties>
</file>