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35" r:id="rId2"/>
    <p:sldId id="357" r:id="rId3"/>
    <p:sldId id="360" r:id="rId4"/>
    <p:sldId id="361" r:id="rId5"/>
    <p:sldId id="334" r:id="rId6"/>
    <p:sldId id="359" r:id="rId7"/>
    <p:sldId id="362" r:id="rId8"/>
    <p:sldId id="363" r:id="rId9"/>
    <p:sldId id="364" r:id="rId10"/>
    <p:sldId id="365" r:id="rId11"/>
    <p:sldId id="366" r:id="rId12"/>
    <p:sldId id="372" r:id="rId13"/>
    <p:sldId id="367" r:id="rId14"/>
    <p:sldId id="368" r:id="rId15"/>
    <p:sldId id="369" r:id="rId16"/>
    <p:sldId id="370" r:id="rId17"/>
    <p:sldId id="3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00"/>
    <a:srgbClr val="006600"/>
    <a:srgbClr val="0000FF"/>
    <a:srgbClr val="FF6600"/>
    <a:srgbClr val="A80000"/>
    <a:srgbClr val="00FFFF"/>
    <a:srgbClr val="0000CC"/>
    <a:srgbClr val="9C0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98" autoAdjust="0"/>
    <p:restoredTop sz="98566" autoAdjust="0"/>
  </p:normalViewPr>
  <p:slideViewPr>
    <p:cSldViewPr snapToGrid="0">
      <p:cViewPr varScale="1">
        <p:scale>
          <a:sx n="70" d="100"/>
          <a:sy n="70" d="100"/>
        </p:scale>
        <p:origin x="48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27/02/2026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34496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24888" y="2148475"/>
            <a:ext cx="680186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CHỦ</a:t>
            </a:r>
            <a:r>
              <a:rPr lang="en-US" sz="4800" b="1" cap="none" spc="0" dirty="0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ĐỀ</a:t>
            </a:r>
            <a:r>
              <a:rPr lang="en-US" sz="4800" b="1" cap="none" spc="0" dirty="0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7: </a:t>
            </a:r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CƠ</a:t>
            </a:r>
            <a:r>
              <a:rPr lang="en-US" sz="4800" b="1" cap="none" spc="0" dirty="0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THỂ</a:t>
            </a:r>
            <a:r>
              <a:rPr lang="en-US" sz="4800" b="1" cap="none" spc="0" dirty="0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 smtClean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NGƯỜI</a:t>
            </a:r>
            <a:endParaRPr lang="en-US" sz="4800" b="1" cap="none" spc="0" dirty="0">
              <a:ln w="11430"/>
              <a:solidFill>
                <a:srgbClr val="FF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1447" y="1240700"/>
            <a:ext cx="504747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err="1" smtClean="0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PHẦN</a:t>
            </a:r>
            <a:r>
              <a:rPr lang="en-US" sz="4800" b="1" cap="none" spc="0" dirty="0" smtClean="0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3: </a:t>
            </a:r>
            <a:r>
              <a:rPr lang="en-US" sz="4800" b="1" cap="none" spc="0" dirty="0" err="1" smtClean="0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VẬT</a:t>
            </a:r>
            <a:r>
              <a:rPr lang="en-US" sz="4800" b="1" cap="none" spc="0" dirty="0" smtClean="0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 smtClean="0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SỐNG</a:t>
            </a:r>
            <a:endParaRPr lang="en-US" sz="4800" b="1" cap="none" spc="0" dirty="0">
              <a:ln w="11430"/>
              <a:solidFill>
                <a:srgbClr val="0066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27: 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825981"/>
            <a:ext cx="121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5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4084481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7987" y="63347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1768" y="0"/>
            <a:ext cx="66578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685315" y="1330039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35639" y="124691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hấp</a:t>
            </a:r>
            <a:endParaRPr lang="en-US" sz="28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06998" y="2244440"/>
            <a:ext cx="2064323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21786" y="2258296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17822" y="3643751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35637" y="3671459"/>
            <a:ext cx="2258291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6989" y="4793680"/>
            <a:ext cx="218901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75418" y="4959932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535385"/>
            <a:ext cx="1219199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0"/>
          <a:ext cx="12192000" cy="6860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3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8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495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Chức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Xương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Nâng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dáng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vân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dáng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Tim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Co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hút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đẩy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máu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tĩnh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chuyển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máu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thần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Dây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thần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truyền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thần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Não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tủy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Lưu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trữ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xử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tin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hầu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dày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ruột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non,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ruột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già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hậu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chuyển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hập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dưỡng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bọt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tụy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ruột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enzyme,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dịch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4958"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tùng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vùng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dưới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đồi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yên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giáp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ức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tụy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thận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buồng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hormone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điều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hòa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Ở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nữ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buồng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đạo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hộ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nuôi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ở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nữ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Ở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nam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túi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tiền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liệt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dương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trùng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ở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nam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hô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Phổi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trao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đổi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phế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Sưởi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ấm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ẩm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sạch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8120">
                <a:tc rowSpan="4">
                  <a:txBody>
                    <a:bodyPr/>
                    <a:lstStyle/>
                    <a:p>
                      <a:pPr algn="just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mồ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hôi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thải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hồng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Phổi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</a:t>
                      </a:r>
                      <a:r>
                        <a:rPr lang="en-US" sz="14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Thận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tiểu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đái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đái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tiểu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07127" y="568037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0977" y="803567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7117" y="1108372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7123" y="1468585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07123" y="1717967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20977" y="2050476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20977" y="2424547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620977" y="2909455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607123" y="3449782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620976" y="3976256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620978" y="4475018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607123" y="4987640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07123" y="5334004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07122" y="5611094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20978" y="5874330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593268" y="6192985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620977" y="6488668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27: 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0" y="92057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1596197"/>
            <a:ext cx="1219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8226" cy="151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0" y="1512884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Khi một vận động viên tập tạ, cơ co dãn phối hợp cùng sự hoạt động của các khớp làm xương chuyển động, tạo nên cử động nâng hạ tạ.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621248"/>
            <a:ext cx="1219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Khi chúng ta hít vào, hoạt động của các cơ quan trong đường dẫn khí (mũi, khí quản, phế quản) đưa không khí ấm, ẩm, sạch, giàu O</a:t>
            </a:r>
            <a:r>
              <a:rPr lang="vi-VN" sz="32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 đi vào phổi để thực hiện trao đổi khí ở phổi. Quá trình thở ra đưa không khí giàu CO</a:t>
            </a:r>
            <a:r>
              <a:rPr lang="vi-VN" sz="32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 từ phổi qua các cơ quan trong đường dẫn khí ra ngoài môi trường.</a:t>
            </a:r>
            <a:endParaRPr lang="vi-VN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 di chuyển, vận động các cơ quan, bộ phận và toàn bộ cơ thể là chức của hệ cơ quan nào dưới đây?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Hệ tuần hoàn.      B. Hệ vận động.   C. Hệ xương.              D. Hệ cơ.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 năng của hệ nội tiết là: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thực hiện quá trình trao đổi khí giữa cơ thể và môi trường.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điều khiển, điều hoà và phối hợp mọi hoạt động của các cơ quan, hệ cơ quan trong cơ thể.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điều hoà các quá trình sinh lí của cơ thể.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thực hiện quá trình sinh sản, hình thành các đặc điểm sinh dục thứ phát.</a:t>
            </a:r>
          </a:p>
        </p:txBody>
      </p:sp>
      <p:sp>
        <p:nvSpPr>
          <p:cNvPr id="5" name="Oval 4"/>
          <p:cNvSpPr/>
          <p:nvPr/>
        </p:nvSpPr>
        <p:spPr>
          <a:xfrm>
            <a:off x="3422074" y="1052932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1565" y="3505187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phát biểu nào dưới đây là đúng?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 Lấy O</a:t>
            </a:r>
            <a:r>
              <a:rPr lang="vi-VN" sz="32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vào cơ thể là một trong những chức năng của hệ hô hấp.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(2) Việc biến đổi thức ăn thành các chất đơn giản và thải ra phân là vai trò của hệ bài tiết.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(3) Hệ tiêu hoá có chức năng đào thải các chất độc, chất dư thừa.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(4) Vận chuyển máu, cung cấp chất dinh dưỡng, khí O</a:t>
            </a:r>
            <a:r>
              <a:rPr lang="vi-VN" sz="32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cho các tế bào trong cơ thể là một trong những chức năng của hệ tuần hoàn.</a:t>
            </a:r>
          </a:p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(1), (2).                 B. (2), (3).        C. (3), (4).          D. (1), (4).</a:t>
            </a:r>
          </a:p>
        </p:txBody>
      </p:sp>
      <p:sp>
        <p:nvSpPr>
          <p:cNvPr id="6" name="Oval 5"/>
          <p:cNvSpPr/>
          <p:nvPr/>
        </p:nvSpPr>
        <p:spPr>
          <a:xfrm>
            <a:off x="8769929" y="3505187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8020" y="0"/>
            <a:ext cx="83849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93970"/>
            <a:ext cx="12150207" cy="6442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97527" y="2410691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77491" y="2369127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91744" y="2258291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47564" y="2299855"/>
            <a:ext cx="196734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4181" y="5860473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52255" y="5874328"/>
            <a:ext cx="415636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27272" y="5777346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44545" y="5777345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3697" y="13855"/>
            <a:ext cx="4310928" cy="680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885709" y="2881747"/>
            <a:ext cx="116378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93528" y="1593269"/>
            <a:ext cx="109450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51962" y="2493818"/>
            <a:ext cx="87283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21238" y="3491346"/>
            <a:ext cx="149629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84217" y="2701637"/>
            <a:ext cx="144087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35091" y="4475018"/>
            <a:ext cx="375458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79672" y="221672"/>
            <a:ext cx="8728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90509" y="2022760"/>
            <a:ext cx="914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>
            <a:endCxn id="8" idx="3"/>
          </p:cNvCxnSpPr>
          <p:nvPr/>
        </p:nvCxnSpPr>
        <p:spPr>
          <a:xfrm rot="10800000">
            <a:off x="3325090" y="2963247"/>
            <a:ext cx="2369128" cy="3202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27: 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6881" y="0"/>
            <a:ext cx="5435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4081"/>
            <a:ext cx="12192000" cy="49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872837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1200" y="4987640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65679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9668"/>
            <a:ext cx="12192205" cy="468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872837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0970" y="4987640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65679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049"/>
            <a:ext cx="12192000" cy="5599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676401" y="527858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28370" y="5264729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3989</TotalTime>
  <Words>786</Words>
  <Application>Microsoft Office PowerPoint</Application>
  <PresentationFormat>Widescreen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STD_ANH</cp:lastModifiedBy>
  <cp:revision>943</cp:revision>
  <dcterms:created xsi:type="dcterms:W3CDTF">2022-07-11T10:05:56Z</dcterms:created>
  <dcterms:modified xsi:type="dcterms:W3CDTF">2026-02-27T00:55:39Z</dcterms:modified>
</cp:coreProperties>
</file>