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305" r:id="rId23"/>
    <p:sldId id="306" r:id="rId24"/>
    <p:sldId id="282" r:id="rId25"/>
    <p:sldId id="307" r:id="rId26"/>
    <p:sldId id="285" r:id="rId27"/>
    <p:sldId id="308" r:id="rId28"/>
    <p:sldId id="30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Lst>
  <p:sldSz cx="12188825" cy="6858000"/>
  <p:notesSz cx="6858000" cy="9144000"/>
  <p:embeddedFontLst>
    <p:embeddedFont>
      <p:font typeface="Calibri" panose="020F0502020204030204" pitchFamily="34" charset="0"/>
      <p:regular r:id="rId46"/>
      <p:bold r:id="rId47"/>
      <p:italic r:id="rId48"/>
      <p:boldItalic r:id="rId49"/>
    </p:embeddedFont>
  </p:embeddedFontLst>
  <p:defaultTextStyle>
    <a:defPPr>
      <a:defRPr lang="en-US"/>
    </a:defPPr>
    <a:lvl1pPr marL="0" algn="l" defTabSz="609448" rtl="0" eaLnBrk="1" latinLnBrk="0" hangingPunct="1">
      <a:defRPr sz="1200" kern="1200">
        <a:solidFill>
          <a:schemeClr val="tx1"/>
        </a:solidFill>
        <a:latin typeface="+mn-lt"/>
        <a:ea typeface="+mn-ea"/>
        <a:cs typeface="+mn-cs"/>
      </a:defRPr>
    </a:lvl1pPr>
    <a:lvl2pPr marL="304724" algn="l" defTabSz="609448" rtl="0" eaLnBrk="1" latinLnBrk="0" hangingPunct="1">
      <a:defRPr sz="1200" kern="1200">
        <a:solidFill>
          <a:schemeClr val="tx1"/>
        </a:solidFill>
        <a:latin typeface="+mn-lt"/>
        <a:ea typeface="+mn-ea"/>
        <a:cs typeface="+mn-cs"/>
      </a:defRPr>
    </a:lvl2pPr>
    <a:lvl3pPr marL="609448" algn="l" defTabSz="609448" rtl="0" eaLnBrk="1" latinLnBrk="0" hangingPunct="1">
      <a:defRPr sz="1200" kern="1200">
        <a:solidFill>
          <a:schemeClr val="tx1"/>
        </a:solidFill>
        <a:latin typeface="+mn-lt"/>
        <a:ea typeface="+mn-ea"/>
        <a:cs typeface="+mn-cs"/>
      </a:defRPr>
    </a:lvl3pPr>
    <a:lvl4pPr marL="914171" algn="l" defTabSz="609448" rtl="0" eaLnBrk="1" latinLnBrk="0" hangingPunct="1">
      <a:defRPr sz="1200" kern="1200">
        <a:solidFill>
          <a:schemeClr val="tx1"/>
        </a:solidFill>
        <a:latin typeface="+mn-lt"/>
        <a:ea typeface="+mn-ea"/>
        <a:cs typeface="+mn-cs"/>
      </a:defRPr>
    </a:lvl4pPr>
    <a:lvl5pPr marL="1218895" algn="l" defTabSz="609448" rtl="0" eaLnBrk="1" latinLnBrk="0" hangingPunct="1">
      <a:defRPr sz="1200" kern="1200">
        <a:solidFill>
          <a:schemeClr val="tx1"/>
        </a:solidFill>
        <a:latin typeface="+mn-lt"/>
        <a:ea typeface="+mn-ea"/>
        <a:cs typeface="+mn-cs"/>
      </a:defRPr>
    </a:lvl5pPr>
    <a:lvl6pPr marL="1523619" algn="l" defTabSz="609448" rtl="0" eaLnBrk="1" latinLnBrk="0" hangingPunct="1">
      <a:defRPr sz="1200" kern="1200">
        <a:solidFill>
          <a:schemeClr val="tx1"/>
        </a:solidFill>
        <a:latin typeface="+mn-lt"/>
        <a:ea typeface="+mn-ea"/>
        <a:cs typeface="+mn-cs"/>
      </a:defRPr>
    </a:lvl6pPr>
    <a:lvl7pPr marL="1828343" algn="l" defTabSz="609448" rtl="0" eaLnBrk="1" latinLnBrk="0" hangingPunct="1">
      <a:defRPr sz="1200" kern="1200">
        <a:solidFill>
          <a:schemeClr val="tx1"/>
        </a:solidFill>
        <a:latin typeface="+mn-lt"/>
        <a:ea typeface="+mn-ea"/>
        <a:cs typeface="+mn-cs"/>
      </a:defRPr>
    </a:lvl7pPr>
    <a:lvl8pPr marL="2133067" algn="l" defTabSz="609448" rtl="0" eaLnBrk="1" latinLnBrk="0" hangingPunct="1">
      <a:defRPr sz="1200" kern="1200">
        <a:solidFill>
          <a:schemeClr val="tx1"/>
        </a:solidFill>
        <a:latin typeface="+mn-lt"/>
        <a:ea typeface="+mn-ea"/>
        <a:cs typeface="+mn-cs"/>
      </a:defRPr>
    </a:lvl8pPr>
    <a:lvl9pPr marL="2437790" algn="l" defTabSz="609448"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p15:clr>
            <a:srgbClr val="A4A3A4"/>
          </p15:clr>
        </p15:guide>
        <p15:guide id="2" pos="19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6" d="100"/>
          <a:sy n="66" d="100"/>
        </p:scale>
        <p:origin x="174" y="60"/>
      </p:cViewPr>
      <p:guideLst>
        <p:guide orient="horz" pos="1440"/>
        <p:guide pos="19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6A4DC-88A1-484F-A783-24365CA7186E}" type="datetimeFigureOut">
              <a:rPr lang="vi-VN" smtClean="0"/>
              <a:t>02/03/2026</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FE97F-CC01-4CB1-BB2A-0512E1812E13}" type="slidenum">
              <a:rPr lang="vi-VN" smtClean="0"/>
              <a:t>‹#›</a:t>
            </a:fld>
            <a:endParaRPr lang="vi-VN"/>
          </a:p>
        </p:txBody>
      </p:sp>
    </p:spTree>
    <p:extLst>
      <p:ext uri="{BB962C8B-B14F-4D97-AF65-F5344CB8AC3E}">
        <p14:creationId xmlns:p14="http://schemas.microsoft.com/office/powerpoint/2010/main" val="25720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D03FE97F-CC01-4CB1-BB2A-0512E1812E13}" type="slidenum">
              <a:rPr lang="vi-VN" smtClean="0"/>
              <a:t>1</a:t>
            </a:fld>
            <a:endParaRPr lang="vi-VN"/>
          </a:p>
        </p:txBody>
      </p:sp>
    </p:spTree>
    <p:extLst>
      <p:ext uri="{BB962C8B-B14F-4D97-AF65-F5344CB8AC3E}">
        <p14:creationId xmlns:p14="http://schemas.microsoft.com/office/powerpoint/2010/main" val="2620313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081" y="1420283"/>
            <a:ext cx="5180251"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162" y="2590800"/>
            <a:ext cx="4266089" cy="1168400"/>
          </a:xfrm>
        </p:spPr>
        <p:txBody>
          <a:bodyPr/>
          <a:lstStyle>
            <a:lvl1pPr marL="0" indent="0" algn="ctr">
              <a:buNone/>
              <a:defRPr>
                <a:solidFill>
                  <a:schemeClr val="tx1">
                    <a:tint val="75000"/>
                  </a:schemeClr>
                </a:solidFill>
              </a:defRPr>
            </a:lvl1pPr>
            <a:lvl2pPr marL="304724" indent="0" algn="ctr">
              <a:buNone/>
              <a:defRPr>
                <a:solidFill>
                  <a:schemeClr val="tx1">
                    <a:tint val="75000"/>
                  </a:schemeClr>
                </a:solidFill>
              </a:defRPr>
            </a:lvl2pPr>
            <a:lvl3pPr marL="609448" indent="0" algn="ctr">
              <a:buNone/>
              <a:defRPr>
                <a:solidFill>
                  <a:schemeClr val="tx1">
                    <a:tint val="75000"/>
                  </a:schemeClr>
                </a:solidFill>
              </a:defRPr>
            </a:lvl3pPr>
            <a:lvl4pPr marL="914171" indent="0" algn="ctr">
              <a:buNone/>
              <a:defRPr>
                <a:solidFill>
                  <a:schemeClr val="tx1">
                    <a:tint val="75000"/>
                  </a:schemeClr>
                </a:solidFill>
              </a:defRPr>
            </a:lvl4pPr>
            <a:lvl5pPr marL="1218895" indent="0" algn="ctr">
              <a:buNone/>
              <a:defRPr>
                <a:solidFill>
                  <a:schemeClr val="tx1">
                    <a:tint val="75000"/>
                  </a:schemeClr>
                </a:solidFill>
              </a:defRPr>
            </a:lvl5pPr>
            <a:lvl6pPr marL="1523619" indent="0" algn="ctr">
              <a:buNone/>
              <a:defRPr>
                <a:solidFill>
                  <a:schemeClr val="tx1">
                    <a:tint val="75000"/>
                  </a:schemeClr>
                </a:solidFill>
              </a:defRPr>
            </a:lvl6pPr>
            <a:lvl7pPr marL="1828343" indent="0" algn="ctr">
              <a:buNone/>
              <a:defRPr>
                <a:solidFill>
                  <a:schemeClr val="tx1">
                    <a:tint val="75000"/>
                  </a:schemeClr>
                </a:solidFill>
              </a:defRPr>
            </a:lvl7pPr>
            <a:lvl8pPr marL="2133067" indent="0" algn="ctr">
              <a:buNone/>
              <a:defRPr>
                <a:solidFill>
                  <a:schemeClr val="tx1">
                    <a:tint val="75000"/>
                  </a:schemeClr>
                </a:solidFill>
              </a:defRPr>
            </a:lvl8pPr>
            <a:lvl9pPr marL="243779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8449" y="183092"/>
            <a:ext cx="1371243"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721" y="183092"/>
            <a:ext cx="4012155"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416" y="2937934"/>
            <a:ext cx="5180251" cy="90805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481416" y="1937809"/>
            <a:ext cx="5180251" cy="1000125"/>
          </a:xfrm>
        </p:spPr>
        <p:txBody>
          <a:bodyPr anchor="b"/>
          <a:lstStyle>
            <a:lvl1pPr marL="0" indent="0">
              <a:buNone/>
              <a:defRPr sz="1300">
                <a:solidFill>
                  <a:schemeClr val="tx1">
                    <a:tint val="75000"/>
                  </a:schemeClr>
                </a:solidFill>
              </a:defRPr>
            </a:lvl1pPr>
            <a:lvl2pPr marL="304724" indent="0">
              <a:buNone/>
              <a:defRPr sz="1200">
                <a:solidFill>
                  <a:schemeClr val="tx1">
                    <a:tint val="75000"/>
                  </a:schemeClr>
                </a:solidFill>
              </a:defRPr>
            </a:lvl2pPr>
            <a:lvl3pPr marL="609448" indent="0">
              <a:buNone/>
              <a:defRPr sz="1100">
                <a:solidFill>
                  <a:schemeClr val="tx1">
                    <a:tint val="75000"/>
                  </a:schemeClr>
                </a:solidFill>
              </a:defRPr>
            </a:lvl3pPr>
            <a:lvl4pPr marL="914171" indent="0">
              <a:buNone/>
              <a:defRPr sz="900">
                <a:solidFill>
                  <a:schemeClr val="tx1">
                    <a:tint val="75000"/>
                  </a:schemeClr>
                </a:solidFill>
              </a:defRPr>
            </a:lvl4pPr>
            <a:lvl5pPr marL="1218895" indent="0">
              <a:buNone/>
              <a:defRPr sz="900">
                <a:solidFill>
                  <a:schemeClr val="tx1">
                    <a:tint val="75000"/>
                  </a:schemeClr>
                </a:solidFill>
              </a:defRPr>
            </a:lvl5pPr>
            <a:lvl6pPr marL="1523619" indent="0">
              <a:buNone/>
              <a:defRPr sz="900">
                <a:solidFill>
                  <a:schemeClr val="tx1">
                    <a:tint val="75000"/>
                  </a:schemeClr>
                </a:solidFill>
              </a:defRPr>
            </a:lvl6pPr>
            <a:lvl7pPr marL="1828343" indent="0">
              <a:buNone/>
              <a:defRPr sz="900">
                <a:solidFill>
                  <a:schemeClr val="tx1">
                    <a:tint val="75000"/>
                  </a:schemeClr>
                </a:solidFill>
              </a:defRPr>
            </a:lvl7pPr>
            <a:lvl8pPr marL="2133067" indent="0">
              <a:buNone/>
              <a:defRPr sz="900">
                <a:solidFill>
                  <a:schemeClr val="tx1">
                    <a:tint val="75000"/>
                  </a:schemeClr>
                </a:solidFill>
              </a:defRPr>
            </a:lvl8pPr>
            <a:lvl9pPr marL="243779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02/03/2026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721" y="1066800"/>
            <a:ext cx="2691699"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7993" y="1066800"/>
            <a:ext cx="2691699"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02/03/2026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721" y="1023409"/>
            <a:ext cx="2692757" cy="426508"/>
          </a:xfrm>
        </p:spPr>
        <p:txBody>
          <a:bodyPr anchor="b"/>
          <a:lstStyle>
            <a:lvl1pPr marL="0" indent="0">
              <a:buNone/>
              <a:defRPr sz="1600" b="1"/>
            </a:lvl1pPr>
            <a:lvl2pPr marL="304724" indent="0">
              <a:buNone/>
              <a:defRPr sz="1300" b="1"/>
            </a:lvl2pPr>
            <a:lvl3pPr marL="609448" indent="0">
              <a:buNone/>
              <a:defRPr sz="1200" b="1"/>
            </a:lvl3pPr>
            <a:lvl4pPr marL="914171" indent="0">
              <a:buNone/>
              <a:defRPr sz="1100" b="1"/>
            </a:lvl4pPr>
            <a:lvl5pPr marL="1218895" indent="0">
              <a:buNone/>
              <a:defRPr sz="1100" b="1"/>
            </a:lvl5pPr>
            <a:lvl6pPr marL="1523619" indent="0">
              <a:buNone/>
              <a:defRPr sz="1100" b="1"/>
            </a:lvl6pPr>
            <a:lvl7pPr marL="1828343" indent="0">
              <a:buNone/>
              <a:defRPr sz="1100" b="1"/>
            </a:lvl7pPr>
            <a:lvl8pPr marL="2133067" indent="0">
              <a:buNone/>
              <a:defRPr sz="1100" b="1"/>
            </a:lvl8pPr>
            <a:lvl9pPr marL="243779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04721" y="1449917"/>
            <a:ext cx="269275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5877" y="1023409"/>
            <a:ext cx="2693815" cy="426508"/>
          </a:xfrm>
        </p:spPr>
        <p:txBody>
          <a:bodyPr anchor="b"/>
          <a:lstStyle>
            <a:lvl1pPr marL="0" indent="0">
              <a:buNone/>
              <a:defRPr sz="1600" b="1"/>
            </a:lvl1pPr>
            <a:lvl2pPr marL="304724" indent="0">
              <a:buNone/>
              <a:defRPr sz="1300" b="1"/>
            </a:lvl2pPr>
            <a:lvl3pPr marL="609448" indent="0">
              <a:buNone/>
              <a:defRPr sz="1200" b="1"/>
            </a:lvl3pPr>
            <a:lvl4pPr marL="914171" indent="0">
              <a:buNone/>
              <a:defRPr sz="1100" b="1"/>
            </a:lvl4pPr>
            <a:lvl5pPr marL="1218895" indent="0">
              <a:buNone/>
              <a:defRPr sz="1100" b="1"/>
            </a:lvl5pPr>
            <a:lvl6pPr marL="1523619" indent="0">
              <a:buNone/>
              <a:defRPr sz="1100" b="1"/>
            </a:lvl6pPr>
            <a:lvl7pPr marL="1828343" indent="0">
              <a:buNone/>
              <a:defRPr sz="1100" b="1"/>
            </a:lvl7pPr>
            <a:lvl8pPr marL="2133067" indent="0">
              <a:buNone/>
              <a:defRPr sz="1100" b="1"/>
            </a:lvl8pPr>
            <a:lvl9pPr marL="243779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095877" y="1449917"/>
            <a:ext cx="2693815"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02/03/2026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02/03/2026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721" y="182033"/>
            <a:ext cx="2005020" cy="77470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2382746" y="182034"/>
            <a:ext cx="3406946" cy="3902075"/>
          </a:xfrm>
        </p:spPr>
        <p:txBody>
          <a:bodyPr/>
          <a:lstStyle>
            <a:lvl1pPr>
              <a:defRPr sz="21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721" y="956734"/>
            <a:ext cx="2005020" cy="3127375"/>
          </a:xfrm>
        </p:spPr>
        <p:txBody>
          <a:bodyPr/>
          <a:lstStyle>
            <a:lvl1pPr marL="0" indent="0">
              <a:buNone/>
              <a:defRPr sz="900"/>
            </a:lvl1pPr>
            <a:lvl2pPr marL="304724" indent="0">
              <a:buNone/>
              <a:defRPr sz="800"/>
            </a:lvl2pPr>
            <a:lvl3pPr marL="609448" indent="0">
              <a:buNone/>
              <a:defRPr sz="700"/>
            </a:lvl3pPr>
            <a:lvl4pPr marL="914171" indent="0">
              <a:buNone/>
              <a:defRPr sz="600"/>
            </a:lvl4pPr>
            <a:lvl5pPr marL="1218895" indent="0">
              <a:buNone/>
              <a:defRPr sz="600"/>
            </a:lvl5pPr>
            <a:lvl6pPr marL="1523619" indent="0">
              <a:buNone/>
              <a:defRPr sz="600"/>
            </a:lvl6pPr>
            <a:lvl7pPr marL="1828343" indent="0">
              <a:buNone/>
              <a:defRPr sz="600"/>
            </a:lvl7pPr>
            <a:lvl8pPr marL="2133067" indent="0">
              <a:buNone/>
              <a:defRPr sz="600"/>
            </a:lvl8pPr>
            <a:lvl9pPr marL="2437790"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547" y="3200400"/>
            <a:ext cx="3656648" cy="377825"/>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194547" y="408517"/>
            <a:ext cx="3656648" cy="2743200"/>
          </a:xfrm>
        </p:spPr>
        <p:txBody>
          <a:bodyPr/>
          <a:lstStyle>
            <a:lvl1pPr marL="0" indent="0">
              <a:buNone/>
              <a:defRPr sz="2100"/>
            </a:lvl1pPr>
            <a:lvl2pPr marL="304724" indent="0">
              <a:buNone/>
              <a:defRPr sz="1900"/>
            </a:lvl2pPr>
            <a:lvl3pPr marL="609448" indent="0">
              <a:buNone/>
              <a:defRPr sz="1600"/>
            </a:lvl3pPr>
            <a:lvl4pPr marL="914171" indent="0">
              <a:buNone/>
              <a:defRPr sz="1300"/>
            </a:lvl4pPr>
            <a:lvl5pPr marL="1218895" indent="0">
              <a:buNone/>
              <a:defRPr sz="1300"/>
            </a:lvl5pPr>
            <a:lvl6pPr marL="1523619" indent="0">
              <a:buNone/>
              <a:defRPr sz="1300"/>
            </a:lvl6pPr>
            <a:lvl7pPr marL="1828343" indent="0">
              <a:buNone/>
              <a:defRPr sz="1300"/>
            </a:lvl7pPr>
            <a:lvl8pPr marL="2133067" indent="0">
              <a:buNone/>
              <a:defRPr sz="1300"/>
            </a:lvl8pPr>
            <a:lvl9pPr marL="2437790" indent="0">
              <a:buNone/>
              <a:defRPr sz="1300"/>
            </a:lvl9pPr>
          </a:lstStyle>
          <a:p>
            <a:endParaRPr lang="en-US"/>
          </a:p>
        </p:txBody>
      </p:sp>
      <p:sp>
        <p:nvSpPr>
          <p:cNvPr id="4" name="Text Placeholder 3"/>
          <p:cNvSpPr>
            <a:spLocks noGrp="1"/>
          </p:cNvSpPr>
          <p:nvPr>
            <p:ph type="body" sz="half" idx="2"/>
          </p:nvPr>
        </p:nvSpPr>
        <p:spPr>
          <a:xfrm>
            <a:off x="1194547" y="3578225"/>
            <a:ext cx="3656648" cy="536575"/>
          </a:xfrm>
        </p:spPr>
        <p:txBody>
          <a:bodyPr/>
          <a:lstStyle>
            <a:lvl1pPr marL="0" indent="0">
              <a:buNone/>
              <a:defRPr sz="900"/>
            </a:lvl1pPr>
            <a:lvl2pPr marL="304724" indent="0">
              <a:buNone/>
              <a:defRPr sz="800"/>
            </a:lvl2pPr>
            <a:lvl3pPr marL="609448" indent="0">
              <a:buNone/>
              <a:defRPr sz="700"/>
            </a:lvl3pPr>
            <a:lvl4pPr marL="914171" indent="0">
              <a:buNone/>
              <a:defRPr sz="600"/>
            </a:lvl4pPr>
            <a:lvl5pPr marL="1218895" indent="0">
              <a:buNone/>
              <a:defRPr sz="600"/>
            </a:lvl5pPr>
            <a:lvl6pPr marL="1523619" indent="0">
              <a:buNone/>
              <a:defRPr sz="600"/>
            </a:lvl6pPr>
            <a:lvl7pPr marL="1828343" indent="0">
              <a:buNone/>
              <a:defRPr sz="600"/>
            </a:lvl7pPr>
            <a:lvl8pPr marL="2133067" indent="0">
              <a:buNone/>
              <a:defRPr sz="600"/>
            </a:lvl8pPr>
            <a:lvl9pPr marL="2437790"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21" y="183092"/>
            <a:ext cx="5484971" cy="762000"/>
          </a:xfrm>
          <a:prstGeom prst="rect">
            <a:avLst/>
          </a:prstGeom>
        </p:spPr>
        <p:txBody>
          <a:bodyPr vert="horz" lIns="60945" tIns="30472" rIns="60945" bIns="30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721" y="1066800"/>
            <a:ext cx="5484971" cy="3017309"/>
          </a:xfrm>
          <a:prstGeom prst="rect">
            <a:avLst/>
          </a:prstGeom>
        </p:spPr>
        <p:txBody>
          <a:bodyPr vert="horz" lIns="60945" tIns="30472" rIns="60945" bIns="30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720" y="4237567"/>
            <a:ext cx="1422030" cy="243417"/>
          </a:xfrm>
          <a:prstGeom prst="rect">
            <a:avLst/>
          </a:prstGeom>
        </p:spPr>
        <p:txBody>
          <a:bodyPr vert="horz" lIns="60945" tIns="30472" rIns="60945" bIns="30472" rtlCol="0" anchor="ctr"/>
          <a:lstStyle>
            <a:lvl1pPr algn="l">
              <a:defRPr sz="800">
                <a:solidFill>
                  <a:schemeClr val="tx1">
                    <a:tint val="75000"/>
                  </a:schemeClr>
                </a:solidFill>
                <a:latin typeface="Arial" pitchFamily="34" charset="0"/>
              </a:defRPr>
            </a:lvl1pPr>
          </a:lstStyle>
          <a:p>
            <a:fld id="{1D8BD707-D9CF-40AE-B4C6-C98DA3205C09}" type="datetimeFigureOut">
              <a:rPr lang="en-US" smtClean="0"/>
              <a:pPr/>
              <a:t>02/03/2026</a:t>
            </a:fld>
            <a:endParaRPr lang="en-US"/>
          </a:p>
        </p:txBody>
      </p:sp>
      <p:sp>
        <p:nvSpPr>
          <p:cNvPr id="5" name="Footer Placeholder 4"/>
          <p:cNvSpPr>
            <a:spLocks noGrp="1"/>
          </p:cNvSpPr>
          <p:nvPr>
            <p:ph type="ftr" sz="quarter" idx="3"/>
          </p:nvPr>
        </p:nvSpPr>
        <p:spPr>
          <a:xfrm>
            <a:off x="2082258" y="4237567"/>
            <a:ext cx="1929897" cy="243417"/>
          </a:xfrm>
          <a:prstGeom prst="rect">
            <a:avLst/>
          </a:prstGeom>
        </p:spPr>
        <p:txBody>
          <a:bodyPr vert="horz" lIns="60945" tIns="30472" rIns="60945" bIns="30472" rtlCol="0" anchor="ctr"/>
          <a:lstStyle>
            <a:lvl1pPr algn="ctr">
              <a:defRPr sz="800">
                <a:solidFill>
                  <a:schemeClr val="tx1">
                    <a:tint val="75000"/>
                  </a:schemeClr>
                </a:solidFill>
                <a:latin typeface="Arial" pitchFamily="34" charset="0"/>
              </a:defRPr>
            </a:lvl1pPr>
          </a:lstStyle>
          <a:p>
            <a:endParaRPr lang="en-US"/>
          </a:p>
        </p:txBody>
      </p:sp>
      <p:sp>
        <p:nvSpPr>
          <p:cNvPr id="6" name="Slide Number Placeholder 5"/>
          <p:cNvSpPr>
            <a:spLocks noGrp="1"/>
          </p:cNvSpPr>
          <p:nvPr>
            <p:ph type="sldNum" sz="quarter" idx="4"/>
          </p:nvPr>
        </p:nvSpPr>
        <p:spPr>
          <a:xfrm>
            <a:off x="4367662" y="4237567"/>
            <a:ext cx="1422030" cy="243417"/>
          </a:xfrm>
          <a:prstGeom prst="rect">
            <a:avLst/>
          </a:prstGeom>
        </p:spPr>
        <p:txBody>
          <a:bodyPr vert="horz" lIns="60945" tIns="30472" rIns="60945" bIns="30472" rtlCol="0" anchor="ctr"/>
          <a:lstStyle>
            <a:lvl1pPr algn="r">
              <a:defRPr sz="800">
                <a:solidFill>
                  <a:schemeClr val="tx1">
                    <a:tint val="75000"/>
                  </a:schemeClr>
                </a:solidFill>
                <a:latin typeface="Arial"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609448" rtl="0" eaLnBrk="1" latinLnBrk="0" hangingPunct="1">
        <a:spcBef>
          <a:spcPct val="0"/>
        </a:spcBef>
        <a:buNone/>
        <a:defRPr sz="2900" kern="1200">
          <a:solidFill>
            <a:schemeClr val="tx1"/>
          </a:solidFill>
          <a:latin typeface="Arial" pitchFamily="34" charset="0"/>
          <a:ea typeface="+mj-ea"/>
          <a:cs typeface="+mj-cs"/>
        </a:defRPr>
      </a:lvl1pPr>
    </p:titleStyle>
    <p:bodyStyle>
      <a:lvl1pPr marL="228543" indent="-228543" algn="l" defTabSz="609448" rtl="0" eaLnBrk="1" latinLnBrk="0" hangingPunct="1">
        <a:spcBef>
          <a:spcPct val="20000"/>
        </a:spcBef>
        <a:buFont typeface="Arial" pitchFamily="34" charset="0"/>
        <a:buChar char="•"/>
        <a:defRPr sz="2100" kern="1200">
          <a:solidFill>
            <a:schemeClr val="tx1"/>
          </a:solidFill>
          <a:latin typeface="Arial" pitchFamily="34" charset="0"/>
          <a:ea typeface="+mn-ea"/>
          <a:cs typeface="+mn-cs"/>
        </a:defRPr>
      </a:lvl1pPr>
      <a:lvl2pPr marL="495176" indent="-190452" algn="l" defTabSz="609448" rtl="0" eaLnBrk="1" latinLnBrk="0" hangingPunct="1">
        <a:spcBef>
          <a:spcPct val="20000"/>
        </a:spcBef>
        <a:buFont typeface="Arial" pitchFamily="34" charset="0"/>
        <a:buChar char="–"/>
        <a:defRPr sz="1900" kern="1200">
          <a:solidFill>
            <a:schemeClr val="tx1"/>
          </a:solidFill>
          <a:latin typeface="Arial" pitchFamily="34" charset="0"/>
          <a:ea typeface="+mn-ea"/>
          <a:cs typeface="+mn-cs"/>
        </a:defRPr>
      </a:lvl2pPr>
      <a:lvl3pPr marL="761810" indent="-152362" algn="l" defTabSz="609448" rtl="0" eaLnBrk="1" latinLnBrk="0" hangingPunct="1">
        <a:spcBef>
          <a:spcPct val="20000"/>
        </a:spcBef>
        <a:buFont typeface="Arial" pitchFamily="34" charset="0"/>
        <a:buChar char="•"/>
        <a:defRPr sz="1600" kern="1200">
          <a:solidFill>
            <a:schemeClr val="tx1"/>
          </a:solidFill>
          <a:latin typeface="Arial" pitchFamily="34" charset="0"/>
          <a:ea typeface="+mn-ea"/>
          <a:cs typeface="+mn-cs"/>
        </a:defRPr>
      </a:lvl3pPr>
      <a:lvl4pPr marL="1066533" indent="-152362" algn="l" defTabSz="609448" rtl="0" eaLnBrk="1" latinLnBrk="0" hangingPunct="1">
        <a:spcBef>
          <a:spcPct val="20000"/>
        </a:spcBef>
        <a:buFont typeface="Arial" pitchFamily="34" charset="0"/>
        <a:buChar char="–"/>
        <a:defRPr sz="1300" kern="1200">
          <a:solidFill>
            <a:schemeClr val="tx1"/>
          </a:solidFill>
          <a:latin typeface="Arial" pitchFamily="34" charset="0"/>
          <a:ea typeface="+mn-ea"/>
          <a:cs typeface="+mn-cs"/>
        </a:defRPr>
      </a:lvl4pPr>
      <a:lvl5pPr marL="1371257" indent="-152362" algn="l" defTabSz="609448" rtl="0" eaLnBrk="1" latinLnBrk="0" hangingPunct="1">
        <a:spcBef>
          <a:spcPct val="20000"/>
        </a:spcBef>
        <a:buFont typeface="Arial" pitchFamily="34" charset="0"/>
        <a:buChar char="»"/>
        <a:defRPr sz="1300" kern="1200">
          <a:solidFill>
            <a:schemeClr val="tx1"/>
          </a:solidFill>
          <a:latin typeface="Arial" pitchFamily="34" charset="0"/>
          <a:ea typeface="+mn-ea"/>
          <a:cs typeface="+mn-cs"/>
        </a:defRPr>
      </a:lvl5pPr>
      <a:lvl6pPr marL="1675981"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80705"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85429"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90152"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09448" rtl="0" eaLnBrk="1" latinLnBrk="0" hangingPunct="1">
        <a:defRPr sz="1200" kern="1200">
          <a:solidFill>
            <a:schemeClr val="tx1"/>
          </a:solidFill>
          <a:latin typeface="+mn-lt"/>
          <a:ea typeface="+mn-ea"/>
          <a:cs typeface="+mn-cs"/>
        </a:defRPr>
      </a:lvl1pPr>
      <a:lvl2pPr marL="304724" algn="l" defTabSz="609448" rtl="0" eaLnBrk="1" latinLnBrk="0" hangingPunct="1">
        <a:defRPr sz="1200" kern="1200">
          <a:solidFill>
            <a:schemeClr val="tx1"/>
          </a:solidFill>
          <a:latin typeface="+mn-lt"/>
          <a:ea typeface="+mn-ea"/>
          <a:cs typeface="+mn-cs"/>
        </a:defRPr>
      </a:lvl2pPr>
      <a:lvl3pPr marL="609448" algn="l" defTabSz="609448" rtl="0" eaLnBrk="1" latinLnBrk="0" hangingPunct="1">
        <a:defRPr sz="1200" kern="1200">
          <a:solidFill>
            <a:schemeClr val="tx1"/>
          </a:solidFill>
          <a:latin typeface="+mn-lt"/>
          <a:ea typeface="+mn-ea"/>
          <a:cs typeface="+mn-cs"/>
        </a:defRPr>
      </a:lvl3pPr>
      <a:lvl4pPr marL="914171" algn="l" defTabSz="609448" rtl="0" eaLnBrk="1" latinLnBrk="0" hangingPunct="1">
        <a:defRPr sz="1200" kern="1200">
          <a:solidFill>
            <a:schemeClr val="tx1"/>
          </a:solidFill>
          <a:latin typeface="+mn-lt"/>
          <a:ea typeface="+mn-ea"/>
          <a:cs typeface="+mn-cs"/>
        </a:defRPr>
      </a:lvl4pPr>
      <a:lvl5pPr marL="1218895" algn="l" defTabSz="609448" rtl="0" eaLnBrk="1" latinLnBrk="0" hangingPunct="1">
        <a:defRPr sz="1200" kern="1200">
          <a:solidFill>
            <a:schemeClr val="tx1"/>
          </a:solidFill>
          <a:latin typeface="+mn-lt"/>
          <a:ea typeface="+mn-ea"/>
          <a:cs typeface="+mn-cs"/>
        </a:defRPr>
      </a:lvl5pPr>
      <a:lvl6pPr marL="1523619" algn="l" defTabSz="609448" rtl="0" eaLnBrk="1" latinLnBrk="0" hangingPunct="1">
        <a:defRPr sz="1200" kern="1200">
          <a:solidFill>
            <a:schemeClr val="tx1"/>
          </a:solidFill>
          <a:latin typeface="+mn-lt"/>
          <a:ea typeface="+mn-ea"/>
          <a:cs typeface="+mn-cs"/>
        </a:defRPr>
      </a:lvl6pPr>
      <a:lvl7pPr marL="1828343" algn="l" defTabSz="609448" rtl="0" eaLnBrk="1" latinLnBrk="0" hangingPunct="1">
        <a:defRPr sz="1200" kern="1200">
          <a:solidFill>
            <a:schemeClr val="tx1"/>
          </a:solidFill>
          <a:latin typeface="+mn-lt"/>
          <a:ea typeface="+mn-ea"/>
          <a:cs typeface="+mn-cs"/>
        </a:defRPr>
      </a:lvl7pPr>
      <a:lvl8pPr marL="2133067" algn="l" defTabSz="609448" rtl="0" eaLnBrk="1" latinLnBrk="0" hangingPunct="1">
        <a:defRPr sz="1200" kern="1200">
          <a:solidFill>
            <a:schemeClr val="tx1"/>
          </a:solidFill>
          <a:latin typeface="+mn-lt"/>
          <a:ea typeface="+mn-ea"/>
          <a:cs typeface="+mn-cs"/>
        </a:defRPr>
      </a:lvl8pPr>
      <a:lvl9pPr marL="2437790" algn="l" defTabSz="609448"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31.sv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8.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61.sv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5.svg"/><Relationship Id="rId4" Type="http://schemas.openxmlformats.org/officeDocument/2006/relationships/image" Target="../media/image25.png"/><Relationship Id="rId9" Type="http://schemas.openxmlformats.org/officeDocument/2006/relationships/image" Target="../media/image69.svg"/></Relationships>
</file>

<file path=ppt/slides/_rels/slide33.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50.sv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73.sv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5400000">
            <a:off x="5871226" y="-84229"/>
            <a:ext cx="8717201" cy="7382059"/>
            <a:chOff x="0" y="0"/>
            <a:chExt cx="2374900" cy="2011680"/>
          </a:xfrm>
        </p:grpSpPr>
        <p:sp>
          <p:nvSpPr>
            <p:cNvPr id="3" name="Freeform 3"/>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D63940"/>
            </a:solidFill>
            <a:ln w="12700">
              <a:solidFill>
                <a:srgbClr val="000000"/>
              </a:solidFill>
            </a:ln>
          </p:spPr>
        </p:sp>
      </p:grpSp>
      <p:pic>
        <p:nvPicPr>
          <p:cNvPr id="4" name="Picture 4"/>
          <p:cNvPicPr>
            <a:picLocks noChangeAspect="1"/>
          </p:cNvPicPr>
          <p:nvPr/>
        </p:nvPicPr>
        <p:blipFill>
          <a:blip r:embed="rId3"/>
          <a:srcRect/>
          <a:stretch>
            <a:fillRect/>
          </a:stretch>
        </p:blipFill>
        <p:spPr>
          <a:xfrm>
            <a:off x="7115227" y="685800"/>
            <a:ext cx="4387977" cy="5486400"/>
          </a:xfrm>
          <a:prstGeom prst="rect">
            <a:avLst/>
          </a:prstGeom>
        </p:spPr>
      </p:pic>
      <p:grpSp>
        <p:nvGrpSpPr>
          <p:cNvPr id="5" name="Group 5"/>
          <p:cNvGrpSpPr/>
          <p:nvPr/>
        </p:nvGrpSpPr>
        <p:grpSpPr>
          <a:xfrm>
            <a:off x="685621" y="1371600"/>
            <a:ext cx="5408791" cy="2057400"/>
            <a:chOff x="0" y="0"/>
            <a:chExt cx="2137363" cy="812800"/>
          </a:xfrm>
          <a:solidFill>
            <a:schemeClr val="bg1"/>
          </a:solidFill>
        </p:grpSpPr>
        <p:sp>
          <p:nvSpPr>
            <p:cNvPr id="6" name="Freeform 6"/>
            <p:cNvSpPr/>
            <p:nvPr/>
          </p:nvSpPr>
          <p:spPr>
            <a:xfrm>
              <a:off x="0" y="0"/>
              <a:ext cx="2137363" cy="812800"/>
            </a:xfrm>
            <a:custGeom>
              <a:avLst/>
              <a:gdLst/>
              <a:ahLst/>
              <a:cxnLst/>
              <a:rect l="l" t="t" r="r" b="b"/>
              <a:pathLst>
                <a:path w="2137363" h="812800">
                  <a:moveTo>
                    <a:pt x="0" y="0"/>
                  </a:moveTo>
                  <a:lnTo>
                    <a:pt x="2137363" y="0"/>
                  </a:lnTo>
                  <a:lnTo>
                    <a:pt x="2137363" y="812800"/>
                  </a:lnTo>
                  <a:lnTo>
                    <a:pt x="0" y="812800"/>
                  </a:lnTo>
                  <a:close/>
                </a:path>
              </a:pathLst>
            </a:custGeom>
            <a:grpFill/>
          </p:spPr>
        </p:sp>
        <p:sp>
          <p:nvSpPr>
            <p:cNvPr id="7" name="TextBox 7"/>
            <p:cNvSpPr txBox="1"/>
            <p:nvPr/>
          </p:nvSpPr>
          <p:spPr>
            <a:xfrm>
              <a:off x="0" y="-38100"/>
              <a:ext cx="812800" cy="850900"/>
            </a:xfrm>
            <a:prstGeom prst="rect">
              <a:avLst/>
            </a:prstGeom>
            <a:grpFill/>
          </p:spPr>
          <p:txBody>
            <a:bodyPr lIns="50800" tIns="50800" rIns="50800" bIns="50800" rtlCol="0" anchor="ctr"/>
            <a:lstStyle/>
            <a:p>
              <a:pPr algn="ctr">
                <a:lnSpc>
                  <a:spcPts val="1772"/>
                </a:lnSpc>
                <a:spcBef>
                  <a:spcPct val="0"/>
                </a:spcBef>
              </a:pPr>
              <a:endParaRPr>
                <a:latin typeface="Arial" pitchFamily="34" charset="0"/>
              </a:endParaRPr>
            </a:p>
          </p:txBody>
        </p:sp>
      </p:grpSp>
      <p:pic>
        <p:nvPicPr>
          <p:cNvPr id="8" name="Picture 8"/>
          <p:cNvPicPr>
            <a:picLocks noChangeAspect="1"/>
          </p:cNvPicPr>
          <p:nvPr/>
        </p:nvPicPr>
        <p:blipFill>
          <a:blip r:embed="rId4"/>
          <a:srcRect/>
          <a:stretch>
            <a:fillRect/>
          </a:stretch>
        </p:blipFill>
        <p:spPr>
          <a:xfrm>
            <a:off x="685621" y="3606800"/>
            <a:ext cx="3008483" cy="2565400"/>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138805" y="3606800"/>
            <a:ext cx="1955608" cy="2565400"/>
          </a:xfrm>
          <a:prstGeom prst="rect">
            <a:avLst/>
          </a:prstGeom>
        </p:spPr>
      </p:pic>
      <p:sp>
        <p:nvSpPr>
          <p:cNvPr id="10" name="TextBox 10"/>
          <p:cNvSpPr txBox="1"/>
          <p:nvPr/>
        </p:nvSpPr>
        <p:spPr>
          <a:xfrm>
            <a:off x="685621" y="615950"/>
            <a:ext cx="5408791" cy="602729"/>
          </a:xfrm>
          <a:prstGeom prst="rect">
            <a:avLst/>
          </a:prstGeom>
        </p:spPr>
        <p:txBody>
          <a:bodyPr lIns="0" tIns="0" rIns="0" bIns="0" rtlCol="0" anchor="t">
            <a:spAutoFit/>
          </a:bodyPr>
          <a:lstStyle/>
          <a:p>
            <a:pPr algn="ctr">
              <a:lnSpc>
                <a:spcPts val="4666"/>
              </a:lnSpc>
            </a:pPr>
            <a:r>
              <a:rPr lang="en-US" sz="3600" b="1" smtClean="0">
                <a:solidFill>
                  <a:srgbClr val="2952A1"/>
                </a:solidFill>
                <a:latin typeface="Times New Roman" panose="02020603050405020304" pitchFamily="18" charset="0"/>
                <a:cs typeface="Times New Roman" panose="02020603050405020304" pitchFamily="18" charset="0"/>
              </a:rPr>
              <a:t>Bài </a:t>
            </a:r>
            <a:r>
              <a:rPr lang="en-US" sz="3600" b="1" dirty="0">
                <a:solidFill>
                  <a:srgbClr val="2952A1"/>
                </a:solidFill>
                <a:latin typeface="Times New Roman" panose="02020603050405020304" pitchFamily="18" charset="0"/>
                <a:cs typeface="Times New Roman" panose="02020603050405020304" pitchFamily="18" charset="0"/>
              </a:rPr>
              <a:t>28</a:t>
            </a:r>
          </a:p>
        </p:txBody>
      </p:sp>
      <p:sp>
        <p:nvSpPr>
          <p:cNvPr id="11" name="TextBox 11"/>
          <p:cNvSpPr txBox="1"/>
          <p:nvPr/>
        </p:nvSpPr>
        <p:spPr>
          <a:xfrm>
            <a:off x="685621" y="1420284"/>
            <a:ext cx="5408791" cy="1837875"/>
          </a:xfrm>
          <a:prstGeom prst="rect">
            <a:avLst/>
          </a:prstGeom>
          <a:solidFill>
            <a:schemeClr val="bg1"/>
          </a:solidFill>
        </p:spPr>
        <p:txBody>
          <a:bodyPr lIns="0" tIns="0" rIns="0" bIns="0" rtlCol="0" anchor="t">
            <a:spAutoFit/>
          </a:bodyPr>
          <a:lstStyle/>
          <a:p>
            <a:pPr algn="ctr">
              <a:lnSpc>
                <a:spcPts val="7465"/>
              </a:lnSpc>
            </a:pPr>
            <a:r>
              <a:rPr lang="en-US" sz="5300" b="1" dirty="0" err="1">
                <a:solidFill>
                  <a:srgbClr val="D61F27"/>
                </a:solidFill>
                <a:latin typeface="Times New Roman" panose="02020603050405020304" pitchFamily="18" charset="0"/>
                <a:cs typeface="Times New Roman" panose="02020603050405020304" pitchFamily="18" charset="0"/>
              </a:rPr>
              <a:t>HỆ</a:t>
            </a:r>
            <a:r>
              <a:rPr lang="en-US" sz="5300" b="1" dirty="0">
                <a:solidFill>
                  <a:srgbClr val="D61F27"/>
                </a:solidFill>
                <a:latin typeface="Times New Roman" panose="02020603050405020304" pitchFamily="18" charset="0"/>
                <a:cs typeface="Times New Roman" panose="02020603050405020304" pitchFamily="18" charset="0"/>
              </a:rPr>
              <a:t> </a:t>
            </a:r>
            <a:r>
              <a:rPr lang="en-US" sz="5300" b="1" dirty="0" err="1">
                <a:solidFill>
                  <a:srgbClr val="D61F27"/>
                </a:solidFill>
                <a:latin typeface="Times New Roman" panose="02020603050405020304" pitchFamily="18" charset="0"/>
                <a:cs typeface="Times New Roman" panose="02020603050405020304" pitchFamily="18" charset="0"/>
              </a:rPr>
              <a:t>VẬN</a:t>
            </a:r>
            <a:r>
              <a:rPr lang="en-US" sz="5300" b="1" dirty="0">
                <a:solidFill>
                  <a:srgbClr val="D61F27"/>
                </a:solidFill>
                <a:latin typeface="Times New Roman" panose="02020603050405020304" pitchFamily="18" charset="0"/>
                <a:cs typeface="Times New Roman" panose="02020603050405020304" pitchFamily="18" charset="0"/>
              </a:rPr>
              <a:t> </a:t>
            </a:r>
            <a:r>
              <a:rPr lang="en-US" sz="5300" b="1" dirty="0" err="1">
                <a:solidFill>
                  <a:srgbClr val="D61F27"/>
                </a:solidFill>
                <a:latin typeface="Times New Roman" panose="02020603050405020304" pitchFamily="18" charset="0"/>
                <a:cs typeface="Times New Roman" panose="02020603050405020304" pitchFamily="18" charset="0"/>
              </a:rPr>
              <a:t>ĐỘNG</a:t>
            </a:r>
            <a:endParaRPr lang="en-US" sz="5300" b="1" dirty="0">
              <a:solidFill>
                <a:srgbClr val="D61F27"/>
              </a:solidFill>
              <a:latin typeface="Times New Roman" panose="02020603050405020304" pitchFamily="18" charset="0"/>
              <a:cs typeface="Times New Roman" panose="02020603050405020304" pitchFamily="18" charset="0"/>
            </a:endParaRPr>
          </a:p>
          <a:p>
            <a:pPr algn="ctr">
              <a:lnSpc>
                <a:spcPts val="7465"/>
              </a:lnSpc>
            </a:pPr>
            <a:r>
              <a:rPr lang="en-US" sz="5300" b="1" dirty="0">
                <a:solidFill>
                  <a:srgbClr val="D61F27"/>
                </a:solidFill>
                <a:latin typeface="Times New Roman" panose="02020603050405020304" pitchFamily="18" charset="0"/>
                <a:cs typeface="Times New Roman" panose="02020603050405020304" pitchFamily="18" charset="0"/>
              </a:rPr>
              <a:t>Ở </a:t>
            </a:r>
            <a:r>
              <a:rPr lang="en-US" sz="5300" b="1" dirty="0" err="1">
                <a:solidFill>
                  <a:srgbClr val="D61F27"/>
                </a:solidFill>
                <a:latin typeface="Times New Roman" panose="02020603050405020304" pitchFamily="18" charset="0"/>
                <a:cs typeface="Times New Roman" panose="02020603050405020304" pitchFamily="18" charset="0"/>
              </a:rPr>
              <a:t>NGƯỜI</a:t>
            </a:r>
            <a:endParaRPr lang="en-US" sz="5300" b="1" dirty="0">
              <a:solidFill>
                <a:srgbClr val="D61F27"/>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p:cNvGraphicFramePr>
            <a:graphicFrameLocks noGrp="1"/>
          </p:cNvGraphicFramePr>
          <p:nvPr>
            <p:extLst>
              <p:ext uri="{D42A27DB-BD31-4B8C-83A1-F6EECF244321}">
                <p14:modId xmlns:p14="http://schemas.microsoft.com/office/powerpoint/2010/main" val="502638648"/>
              </p:ext>
            </p:extLst>
          </p:nvPr>
        </p:nvGraphicFramePr>
        <p:xfrm>
          <a:off x="685633" y="1584325"/>
          <a:ext cx="10817592" cy="3251200"/>
        </p:xfrm>
        <a:graphic>
          <a:graphicData uri="http://schemas.openxmlformats.org/drawingml/2006/table">
            <a:tbl>
              <a:tblPr/>
              <a:tblGrid>
                <a:gridCol w="6160597">
                  <a:extLst>
                    <a:ext uri="{9D8B030D-6E8A-4147-A177-3AD203B41FA5}">
                      <a16:colId xmlns:a16="http://schemas.microsoft.com/office/drawing/2014/main" val="20000"/>
                    </a:ext>
                  </a:extLst>
                </a:gridCol>
                <a:gridCol w="1566489">
                  <a:extLst>
                    <a:ext uri="{9D8B030D-6E8A-4147-A177-3AD203B41FA5}">
                      <a16:colId xmlns:a16="http://schemas.microsoft.com/office/drawing/2014/main" val="20001"/>
                    </a:ext>
                  </a:extLst>
                </a:gridCol>
                <a:gridCol w="1568309">
                  <a:extLst>
                    <a:ext uri="{9D8B030D-6E8A-4147-A177-3AD203B41FA5}">
                      <a16:colId xmlns:a16="http://schemas.microsoft.com/office/drawing/2014/main" val="20002"/>
                    </a:ext>
                  </a:extLst>
                </a:gridCol>
                <a:gridCol w="1522197">
                  <a:extLst>
                    <a:ext uri="{9D8B030D-6E8A-4147-A177-3AD203B41FA5}">
                      <a16:colId xmlns:a16="http://schemas.microsoft.com/office/drawing/2014/main" val="20003"/>
                    </a:ext>
                  </a:extLst>
                </a:gridCol>
              </a:tblGrid>
              <a:tr h="750094">
                <a:tc>
                  <a:txBody>
                    <a:bodyPr/>
                    <a:lstStyle/>
                    <a:p>
                      <a:pPr algn="ctr">
                        <a:lnSpc>
                          <a:spcPts val="4900"/>
                        </a:lnSpc>
                        <a:defRPr/>
                      </a:pPr>
                      <a:r>
                        <a:rPr lang="en-US" sz="2300" b="1">
                          <a:solidFill>
                            <a:srgbClr val="000000"/>
                          </a:solidFill>
                          <a:latin typeface="Arial" pitchFamily="34" charset="0"/>
                        </a:rPr>
                        <a:t>Hiện tượng</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DE59"/>
                    </a:solidFill>
                  </a:tcPr>
                </a:tc>
                <a:tc>
                  <a:txBody>
                    <a:bodyPr/>
                    <a:lstStyle/>
                    <a:p>
                      <a:pPr algn="ctr">
                        <a:lnSpc>
                          <a:spcPts val="4900"/>
                        </a:lnSpc>
                        <a:defRPr/>
                      </a:pPr>
                      <a:r>
                        <a:rPr lang="en-US" sz="2300" b="1">
                          <a:solidFill>
                            <a:srgbClr val="000000"/>
                          </a:solidFill>
                          <a:latin typeface="Arial" pitchFamily="34" charset="0"/>
                        </a:rPr>
                        <a:t>Xương 1</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DE59"/>
                    </a:solidFill>
                  </a:tcPr>
                </a:tc>
                <a:tc>
                  <a:txBody>
                    <a:bodyPr/>
                    <a:lstStyle/>
                    <a:p>
                      <a:pPr algn="ctr">
                        <a:lnSpc>
                          <a:spcPts val="4900"/>
                        </a:lnSpc>
                        <a:defRPr/>
                      </a:pPr>
                      <a:r>
                        <a:rPr lang="en-US" sz="2300" b="1">
                          <a:solidFill>
                            <a:srgbClr val="000000"/>
                          </a:solidFill>
                          <a:latin typeface="Arial" pitchFamily="34" charset="0"/>
                        </a:rPr>
                        <a:t>Xương 2</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DE59"/>
                    </a:solidFill>
                  </a:tcPr>
                </a:tc>
                <a:tc>
                  <a:txBody>
                    <a:bodyPr/>
                    <a:lstStyle/>
                    <a:p>
                      <a:pPr algn="ctr">
                        <a:lnSpc>
                          <a:spcPts val="4900"/>
                        </a:lnSpc>
                        <a:defRPr/>
                      </a:pPr>
                      <a:r>
                        <a:rPr lang="en-US" sz="2300" b="1">
                          <a:solidFill>
                            <a:srgbClr val="000000"/>
                          </a:solidFill>
                          <a:latin typeface="Arial" pitchFamily="34" charset="0"/>
                        </a:rPr>
                        <a:t>Xương 3</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DE59"/>
                    </a:solidFill>
                  </a:tcPr>
                </a:tc>
                <a:extLst>
                  <a:ext uri="{0D108BD9-81ED-4DB2-BD59-A6C34878D82A}">
                    <a16:rowId xmlns:a16="http://schemas.microsoft.com/office/drawing/2014/main" val="10000"/>
                  </a:ext>
                </a:extLst>
              </a:tr>
              <a:tr h="750094">
                <a:tc>
                  <a:txBody>
                    <a:bodyPr/>
                    <a:lstStyle/>
                    <a:p>
                      <a:pPr algn="l">
                        <a:lnSpc>
                          <a:spcPts val="4900"/>
                        </a:lnSpc>
                        <a:defRPr/>
                      </a:pPr>
                      <a:r>
                        <a:rPr lang="en-US" sz="2300" b="1">
                          <a:solidFill>
                            <a:srgbClr val="000000"/>
                          </a:solidFill>
                          <a:latin typeface="Arial" pitchFamily="34" charset="0"/>
                        </a:rPr>
                        <a:t>Có thể uốn cong xương</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2300" b="1">
                          <a:solidFill>
                            <a:srgbClr val="000000"/>
                          </a:solidFill>
                          <a:latin typeface="Arial" pitchFamily="34" charset="0"/>
                        </a:rPr>
                        <a:t>Không</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2300" b="1">
                          <a:solidFill>
                            <a:srgbClr val="000000"/>
                          </a:solidFill>
                          <a:latin typeface="Arial" pitchFamily="34" charset="0"/>
                        </a:rPr>
                        <a:t>Có</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2300" b="1">
                          <a:solidFill>
                            <a:srgbClr val="000000"/>
                          </a:solidFill>
                          <a:latin typeface="Arial" pitchFamily="34" charset="0"/>
                        </a:rPr>
                        <a:t>Không</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66813">
                <a:tc>
                  <a:txBody>
                    <a:bodyPr/>
                    <a:lstStyle/>
                    <a:p>
                      <a:pPr algn="l">
                        <a:lnSpc>
                          <a:spcPts val="4900"/>
                        </a:lnSpc>
                        <a:defRPr/>
                      </a:pPr>
                      <a:r>
                        <a:rPr lang="en-US" sz="2300" b="1">
                          <a:solidFill>
                            <a:srgbClr val="000000"/>
                          </a:solidFill>
                          <a:latin typeface="Arial" pitchFamily="34" charset="0"/>
                        </a:rPr>
                        <a:t>Xương vỡ vụn khi bóp nhẹ vào đầu xương</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2300" b="1">
                          <a:solidFill>
                            <a:srgbClr val="000000"/>
                          </a:solidFill>
                          <a:latin typeface="Arial" pitchFamily="34" charset="0"/>
                        </a:rPr>
                        <a:t>Không</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2300" b="1">
                          <a:solidFill>
                            <a:srgbClr val="000000"/>
                          </a:solidFill>
                          <a:latin typeface="Arial" pitchFamily="34" charset="0"/>
                        </a:rPr>
                        <a:t>Không </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2300" b="1">
                          <a:solidFill>
                            <a:srgbClr val="000000"/>
                          </a:solidFill>
                          <a:latin typeface="Arial" pitchFamily="34" charset="0"/>
                        </a:rPr>
                        <a:t>Có</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extBox 4"/>
          <p:cNvSpPr txBox="1"/>
          <p:nvPr/>
        </p:nvSpPr>
        <p:spPr>
          <a:xfrm>
            <a:off x="685633" y="350309"/>
            <a:ext cx="10817570"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I. SỰ PHÙ HỢP GIỮA CẤU TẠO VÀ CHỨC NĂNG CỦA HỆ VẬN ĐỘNG</a:t>
            </a:r>
          </a:p>
        </p:txBody>
      </p:sp>
      <p:sp>
        <p:nvSpPr>
          <p:cNvPr id="5" name="TextBox 5"/>
          <p:cNvSpPr txBox="1"/>
          <p:nvPr/>
        </p:nvSpPr>
        <p:spPr>
          <a:xfrm>
            <a:off x="1903404" y="945092"/>
            <a:ext cx="8382031"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1. Cấu tạo của xương phù hợp với chức năng</a:t>
            </a:r>
          </a:p>
        </p:txBody>
      </p:sp>
      <p:grpSp>
        <p:nvGrpSpPr>
          <p:cNvPr id="6" name="Group 6"/>
          <p:cNvGrpSpPr/>
          <p:nvPr/>
        </p:nvGrpSpPr>
        <p:grpSpPr>
          <a:xfrm>
            <a:off x="685591" y="4787725"/>
            <a:ext cx="10817613" cy="1689275"/>
            <a:chOff x="0" y="0"/>
            <a:chExt cx="4274738" cy="667368"/>
          </a:xfrm>
        </p:grpSpPr>
        <p:sp>
          <p:nvSpPr>
            <p:cNvPr id="7" name="Freeform 7"/>
            <p:cNvSpPr/>
            <p:nvPr/>
          </p:nvSpPr>
          <p:spPr>
            <a:xfrm>
              <a:off x="0" y="0"/>
              <a:ext cx="4274738" cy="667368"/>
            </a:xfrm>
            <a:custGeom>
              <a:avLst/>
              <a:gdLst/>
              <a:ahLst/>
              <a:cxnLst/>
              <a:rect l="l" t="t" r="r" b="b"/>
              <a:pathLst>
                <a:path w="4274738" h="667368">
                  <a:moveTo>
                    <a:pt x="0" y="0"/>
                  </a:moveTo>
                  <a:lnTo>
                    <a:pt x="4274738" y="0"/>
                  </a:lnTo>
                  <a:lnTo>
                    <a:pt x="4274738" y="667368"/>
                  </a:lnTo>
                  <a:lnTo>
                    <a:pt x="0" y="667368"/>
                  </a:lnTo>
                  <a:close/>
                </a:path>
              </a:pathLst>
            </a:custGeom>
            <a:solidFill>
              <a:srgbClr val="7ED957">
                <a:alpha val="74902"/>
              </a:srgbClr>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9" name="Group 9"/>
          <p:cNvGrpSpPr/>
          <p:nvPr/>
        </p:nvGrpSpPr>
        <p:grpSpPr>
          <a:xfrm>
            <a:off x="927142" y="5210968"/>
            <a:ext cx="10409299" cy="842789"/>
            <a:chOff x="0" y="0"/>
            <a:chExt cx="20824022" cy="1685579"/>
          </a:xfrm>
        </p:grpSpPr>
        <p:grpSp>
          <p:nvGrpSpPr>
            <p:cNvPr id="10" name="Group 10"/>
            <p:cNvGrpSpPr/>
            <p:nvPr/>
          </p:nvGrpSpPr>
          <p:grpSpPr>
            <a:xfrm rot="5400000">
              <a:off x="-105349" y="105349"/>
              <a:ext cx="1685579" cy="1474881"/>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2952A1"/>
              </a:solidFill>
            </p:spPr>
          </p:sp>
          <p:sp>
            <p:nvSpPr>
              <p:cNvPr id="12" name="TextBox 12"/>
              <p:cNvSpPr txBox="1"/>
              <p:nvPr/>
            </p:nvSpPr>
            <p:spPr>
              <a:xfrm>
                <a:off x="127000" y="292100"/>
                <a:ext cx="558800" cy="36830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13" name="TextBox 13"/>
            <p:cNvSpPr txBox="1"/>
            <p:nvPr/>
          </p:nvSpPr>
          <p:spPr>
            <a:xfrm>
              <a:off x="1953035" y="9880"/>
              <a:ext cx="18870987" cy="1615445"/>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Vận dụng kiến thức về phản ứng của acid, phản ứng cháy và thành phần hóa học của xương, giải thích kết quả thí nghiệm</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85614" y="1584325"/>
            <a:ext cx="10817582" cy="1750943"/>
            <a:chOff x="0" y="0"/>
            <a:chExt cx="21640800" cy="3501885"/>
          </a:xfrm>
        </p:grpSpPr>
        <p:grpSp>
          <p:nvGrpSpPr>
            <p:cNvPr id="4" name="Group 4"/>
            <p:cNvGrpSpPr/>
            <p:nvPr/>
          </p:nvGrpSpPr>
          <p:grpSpPr>
            <a:xfrm>
              <a:off x="0" y="0"/>
              <a:ext cx="21640800" cy="3501885"/>
              <a:chOff x="0" y="0"/>
              <a:chExt cx="4274726" cy="691730"/>
            </a:xfrm>
          </p:grpSpPr>
          <p:sp>
            <p:nvSpPr>
              <p:cNvPr id="5" name="Freeform 5"/>
              <p:cNvSpPr/>
              <p:nvPr/>
            </p:nvSpPr>
            <p:spPr>
              <a:xfrm>
                <a:off x="0" y="0"/>
                <a:ext cx="4274726" cy="691730"/>
              </a:xfrm>
              <a:custGeom>
                <a:avLst/>
                <a:gdLst/>
                <a:ahLst/>
                <a:cxnLst/>
                <a:rect l="l" t="t" r="r" b="b"/>
                <a:pathLst>
                  <a:path w="4274726" h="691730">
                    <a:moveTo>
                      <a:pt x="4274726" y="0"/>
                    </a:moveTo>
                    <a:lnTo>
                      <a:pt x="0" y="0"/>
                    </a:lnTo>
                    <a:lnTo>
                      <a:pt x="0" y="503770"/>
                    </a:lnTo>
                    <a:lnTo>
                      <a:pt x="157480" y="503770"/>
                    </a:lnTo>
                    <a:lnTo>
                      <a:pt x="157480" y="691730"/>
                    </a:lnTo>
                    <a:lnTo>
                      <a:pt x="463550" y="503770"/>
                    </a:lnTo>
                    <a:lnTo>
                      <a:pt x="4274726" y="503770"/>
                    </a:lnTo>
                    <a:lnTo>
                      <a:pt x="4274726" y="0"/>
                    </a:lnTo>
                    <a:close/>
                  </a:path>
                </a:pathLst>
              </a:custGeom>
              <a:solidFill>
                <a:srgbClr val="FFDE59"/>
              </a:solidFill>
            </p:spPr>
          </p:sp>
          <p:sp>
            <p:nvSpPr>
              <p:cNvPr id="6" name="TextBox 6"/>
              <p:cNvSpPr txBox="1"/>
              <p:nvPr/>
            </p:nvSpPr>
            <p:spPr>
              <a:xfrm>
                <a:off x="0" y="-38100"/>
                <a:ext cx="812800" cy="660400"/>
              </a:xfrm>
              <a:prstGeom prst="rect">
                <a:avLst/>
              </a:prstGeom>
            </p:spPr>
            <p:txBody>
              <a:bodyPr lIns="50800" tIns="50800" rIns="50800" bIns="50800" rtlCol="0" anchor="ctr"/>
              <a:lstStyle/>
              <a:p>
                <a:pPr algn="ctr">
                  <a:lnSpc>
                    <a:spcPts val="1772"/>
                  </a:lnSpc>
                  <a:spcBef>
                    <a:spcPct val="0"/>
                  </a:spcBef>
                </a:pPr>
                <a:endParaRPr b="1">
                  <a:latin typeface="Arial" pitchFamily="34" charset="0"/>
                </a:endParaRPr>
              </a:p>
            </p:txBody>
          </p:sp>
        </p:grpSp>
        <p:sp>
          <p:nvSpPr>
            <p:cNvPr id="7" name="TextBox 7"/>
            <p:cNvSpPr txBox="1"/>
            <p:nvPr/>
          </p:nvSpPr>
          <p:spPr>
            <a:xfrm>
              <a:off x="584014" y="403236"/>
              <a:ext cx="20472772" cy="1615444"/>
            </a:xfrm>
            <a:prstGeom prst="rect">
              <a:avLst/>
            </a:prstGeom>
          </p:spPr>
          <p:txBody>
            <a:bodyPr lIns="0" tIns="0" rIns="0" bIns="0" rtlCol="0" anchor="t">
              <a:spAutoFit/>
            </a:bodyPr>
            <a:lstStyle/>
            <a:p>
              <a:pPr algn="just">
                <a:lnSpc>
                  <a:spcPct val="120000"/>
                </a:lnSpc>
              </a:pPr>
              <a:r>
                <a:rPr lang="en-US" sz="2300" b="1">
                  <a:solidFill>
                    <a:srgbClr val="000000"/>
                  </a:solidFill>
                  <a:latin typeface="Arial" pitchFamily="34" charset="0"/>
                </a:rPr>
                <a:t>Nêu tên, vị trí một khớp trong cơ thể. Cho biết khớp đó thuộc loại khớp gì và chức năng của nó</a:t>
              </a:r>
            </a:p>
          </p:txBody>
        </p:sp>
      </p:grpSp>
      <p:pic>
        <p:nvPicPr>
          <p:cNvPr id="8" name="Picture 8"/>
          <p:cNvPicPr>
            <a:picLocks noChangeAspect="1"/>
          </p:cNvPicPr>
          <p:nvPr/>
        </p:nvPicPr>
        <p:blipFill>
          <a:blip r:embed="rId2"/>
          <a:srcRect/>
          <a:stretch>
            <a:fillRect/>
          </a:stretch>
        </p:blipFill>
        <p:spPr>
          <a:xfrm>
            <a:off x="5570365" y="3054273"/>
            <a:ext cx="4946324" cy="3413852"/>
          </a:xfrm>
          <a:prstGeom prst="rect">
            <a:avLst/>
          </a:prstGeom>
        </p:spPr>
      </p:pic>
      <p:sp>
        <p:nvSpPr>
          <p:cNvPr id="9" name="TextBox 9"/>
          <p:cNvSpPr txBox="1"/>
          <p:nvPr/>
        </p:nvSpPr>
        <p:spPr>
          <a:xfrm>
            <a:off x="685633" y="350309"/>
            <a:ext cx="10817570"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I. SỰ PHÙ HỢP GIỮA CẤU TẠO VÀ CHỨC NĂNG CỦA HỆ VẬN ĐỘNG</a:t>
            </a:r>
          </a:p>
        </p:txBody>
      </p:sp>
      <p:sp>
        <p:nvSpPr>
          <p:cNvPr id="10" name="TextBox 10"/>
          <p:cNvSpPr txBox="1"/>
          <p:nvPr/>
        </p:nvSpPr>
        <p:spPr>
          <a:xfrm>
            <a:off x="1903404" y="945092"/>
            <a:ext cx="8382031"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2. Cấu tạo của khớp phù hợp với chức năng</a:t>
            </a:r>
          </a:p>
        </p:txBody>
      </p:sp>
      <p:grpSp>
        <p:nvGrpSpPr>
          <p:cNvPr id="11" name="Group 11"/>
          <p:cNvGrpSpPr/>
          <p:nvPr/>
        </p:nvGrpSpPr>
        <p:grpSpPr>
          <a:xfrm>
            <a:off x="685633" y="3647120"/>
            <a:ext cx="3805005" cy="1114079"/>
            <a:chOff x="0" y="0"/>
            <a:chExt cx="7611992" cy="2228157"/>
          </a:xfrm>
        </p:grpSpPr>
        <p:grpSp>
          <p:nvGrpSpPr>
            <p:cNvPr id="12" name="Group 12"/>
            <p:cNvGrpSpPr/>
            <p:nvPr/>
          </p:nvGrpSpPr>
          <p:grpSpPr>
            <a:xfrm>
              <a:off x="0" y="0"/>
              <a:ext cx="7611992" cy="2228157"/>
              <a:chOff x="0" y="0"/>
              <a:chExt cx="1503603" cy="440130"/>
            </a:xfrm>
          </p:grpSpPr>
          <p:sp>
            <p:nvSpPr>
              <p:cNvPr id="13" name="Freeform 13"/>
              <p:cNvSpPr/>
              <p:nvPr/>
            </p:nvSpPr>
            <p:spPr>
              <a:xfrm>
                <a:off x="0" y="0"/>
                <a:ext cx="1503603" cy="440130"/>
              </a:xfrm>
              <a:custGeom>
                <a:avLst/>
                <a:gdLst/>
                <a:ahLst/>
                <a:cxnLst/>
                <a:rect l="l" t="t" r="r" b="b"/>
                <a:pathLst>
                  <a:path w="1503603" h="440130">
                    <a:moveTo>
                      <a:pt x="0" y="0"/>
                    </a:moveTo>
                    <a:lnTo>
                      <a:pt x="1503603" y="0"/>
                    </a:lnTo>
                    <a:lnTo>
                      <a:pt x="1503603" y="440130"/>
                    </a:lnTo>
                    <a:lnTo>
                      <a:pt x="0" y="440130"/>
                    </a:lnTo>
                    <a:close/>
                  </a:path>
                </a:pathLst>
              </a:custGeom>
              <a:solidFill>
                <a:srgbClr val="D63940"/>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sp>
          <p:nvSpPr>
            <p:cNvPr id="15" name="TextBox 15"/>
            <p:cNvSpPr txBox="1"/>
            <p:nvPr/>
          </p:nvSpPr>
          <p:spPr>
            <a:xfrm>
              <a:off x="601183" y="693920"/>
              <a:ext cx="6409629" cy="769058"/>
            </a:xfrm>
            <a:prstGeom prst="rect">
              <a:avLst/>
            </a:prstGeom>
          </p:spPr>
          <p:txBody>
            <a:bodyPr lIns="0" tIns="0" rIns="0" bIns="0" rtlCol="0" anchor="t">
              <a:spAutoFit/>
            </a:bodyPr>
            <a:lstStyle/>
            <a:p>
              <a:pPr algn="ctr">
                <a:lnSpc>
                  <a:spcPts val="3266"/>
                </a:lnSpc>
                <a:spcBef>
                  <a:spcPct val="0"/>
                </a:spcBef>
              </a:pPr>
              <a:r>
                <a:rPr lang="en-US" sz="2300" b="1">
                  <a:solidFill>
                    <a:srgbClr val="FFFFFF"/>
                  </a:solidFill>
                  <a:latin typeface="Arial" pitchFamily="34" charset="0"/>
                </a:rPr>
                <a:t>a) Khớp bất động </a:t>
              </a:r>
            </a:p>
          </p:txBody>
        </p:sp>
      </p:grpSp>
      <p:sp>
        <p:nvSpPr>
          <p:cNvPr id="16" name="TextBox 16"/>
          <p:cNvSpPr txBox="1"/>
          <p:nvPr/>
        </p:nvSpPr>
        <p:spPr>
          <a:xfrm>
            <a:off x="1534013" y="5027899"/>
            <a:ext cx="2108246" cy="384529"/>
          </a:xfrm>
          <a:prstGeom prst="rect">
            <a:avLst/>
          </a:prstGeom>
        </p:spPr>
        <p:txBody>
          <a:bodyPr lIns="0" tIns="0" rIns="0" bIns="0" rtlCol="0" anchor="t">
            <a:spAutoFit/>
          </a:bodyPr>
          <a:lstStyle/>
          <a:p>
            <a:pPr algn="ctr">
              <a:lnSpc>
                <a:spcPts val="3266"/>
              </a:lnSpc>
            </a:pPr>
            <a:r>
              <a:rPr lang="en-US" sz="2300" b="1">
                <a:solidFill>
                  <a:srgbClr val="000000"/>
                </a:solidFill>
                <a:latin typeface="Arial" pitchFamily="34" charset="0"/>
              </a:rPr>
              <a:t>Khớp ở hộp sọ</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85614" y="1584325"/>
            <a:ext cx="10817582" cy="1750943"/>
            <a:chOff x="0" y="0"/>
            <a:chExt cx="21640800" cy="3501885"/>
          </a:xfrm>
        </p:grpSpPr>
        <p:grpSp>
          <p:nvGrpSpPr>
            <p:cNvPr id="4" name="Group 4"/>
            <p:cNvGrpSpPr/>
            <p:nvPr/>
          </p:nvGrpSpPr>
          <p:grpSpPr>
            <a:xfrm>
              <a:off x="0" y="0"/>
              <a:ext cx="21640800" cy="3501885"/>
              <a:chOff x="0" y="0"/>
              <a:chExt cx="4274726" cy="691730"/>
            </a:xfrm>
          </p:grpSpPr>
          <p:sp>
            <p:nvSpPr>
              <p:cNvPr id="5" name="Freeform 5"/>
              <p:cNvSpPr/>
              <p:nvPr/>
            </p:nvSpPr>
            <p:spPr>
              <a:xfrm>
                <a:off x="0" y="0"/>
                <a:ext cx="4274726" cy="691730"/>
              </a:xfrm>
              <a:custGeom>
                <a:avLst/>
                <a:gdLst/>
                <a:ahLst/>
                <a:cxnLst/>
                <a:rect l="l" t="t" r="r" b="b"/>
                <a:pathLst>
                  <a:path w="4274726" h="691730">
                    <a:moveTo>
                      <a:pt x="4274726" y="0"/>
                    </a:moveTo>
                    <a:lnTo>
                      <a:pt x="0" y="0"/>
                    </a:lnTo>
                    <a:lnTo>
                      <a:pt x="0" y="503770"/>
                    </a:lnTo>
                    <a:lnTo>
                      <a:pt x="157480" y="503770"/>
                    </a:lnTo>
                    <a:lnTo>
                      <a:pt x="157480" y="691730"/>
                    </a:lnTo>
                    <a:lnTo>
                      <a:pt x="463550" y="503770"/>
                    </a:lnTo>
                    <a:lnTo>
                      <a:pt x="4274726" y="503770"/>
                    </a:lnTo>
                    <a:lnTo>
                      <a:pt x="4274726" y="0"/>
                    </a:lnTo>
                    <a:close/>
                  </a:path>
                </a:pathLst>
              </a:custGeom>
              <a:solidFill>
                <a:srgbClr val="FFDE59"/>
              </a:solidFill>
            </p:spPr>
          </p:sp>
          <p:sp>
            <p:nvSpPr>
              <p:cNvPr id="6" name="TextBox 6"/>
              <p:cNvSpPr txBox="1"/>
              <p:nvPr/>
            </p:nvSpPr>
            <p:spPr>
              <a:xfrm>
                <a:off x="0" y="-38100"/>
                <a:ext cx="812800" cy="660400"/>
              </a:xfrm>
              <a:prstGeom prst="rect">
                <a:avLst/>
              </a:prstGeom>
            </p:spPr>
            <p:txBody>
              <a:bodyPr lIns="50800" tIns="50800" rIns="50800" bIns="50800" rtlCol="0" anchor="ctr"/>
              <a:lstStyle/>
              <a:p>
                <a:pPr algn="ctr">
                  <a:lnSpc>
                    <a:spcPts val="1772"/>
                  </a:lnSpc>
                  <a:spcBef>
                    <a:spcPct val="0"/>
                  </a:spcBef>
                </a:pPr>
                <a:endParaRPr b="1">
                  <a:latin typeface="Arial" pitchFamily="34" charset="0"/>
                </a:endParaRPr>
              </a:p>
            </p:txBody>
          </p:sp>
        </p:grpSp>
        <p:sp>
          <p:nvSpPr>
            <p:cNvPr id="7" name="TextBox 7"/>
            <p:cNvSpPr txBox="1"/>
            <p:nvPr/>
          </p:nvSpPr>
          <p:spPr>
            <a:xfrm>
              <a:off x="584014" y="403236"/>
              <a:ext cx="20472772" cy="1615444"/>
            </a:xfrm>
            <a:prstGeom prst="rect">
              <a:avLst/>
            </a:prstGeom>
          </p:spPr>
          <p:txBody>
            <a:bodyPr lIns="0" tIns="0" rIns="0" bIns="0" rtlCol="0" anchor="t">
              <a:spAutoFit/>
            </a:bodyPr>
            <a:lstStyle/>
            <a:p>
              <a:pPr algn="just">
                <a:lnSpc>
                  <a:spcPct val="120000"/>
                </a:lnSpc>
              </a:pPr>
              <a:r>
                <a:rPr lang="en-US" sz="2300" b="1">
                  <a:solidFill>
                    <a:srgbClr val="000000"/>
                  </a:solidFill>
                  <a:latin typeface="Arial" pitchFamily="34" charset="0"/>
                </a:rPr>
                <a:t>Nêu tên, vị trí một khớp trong cơ thể. Cho biết khớp đó thuộc loại khớp gì và chức năng của nó</a:t>
              </a:r>
            </a:p>
          </p:txBody>
        </p:sp>
      </p:grpSp>
      <p:grpSp>
        <p:nvGrpSpPr>
          <p:cNvPr id="8" name="Group 8"/>
          <p:cNvGrpSpPr/>
          <p:nvPr/>
        </p:nvGrpSpPr>
        <p:grpSpPr>
          <a:xfrm>
            <a:off x="685633" y="3647120"/>
            <a:ext cx="3805005" cy="1114079"/>
            <a:chOff x="0" y="0"/>
            <a:chExt cx="7611992" cy="2228157"/>
          </a:xfrm>
        </p:grpSpPr>
        <p:grpSp>
          <p:nvGrpSpPr>
            <p:cNvPr id="9" name="Group 9"/>
            <p:cNvGrpSpPr/>
            <p:nvPr/>
          </p:nvGrpSpPr>
          <p:grpSpPr>
            <a:xfrm>
              <a:off x="0" y="0"/>
              <a:ext cx="7611992" cy="2228157"/>
              <a:chOff x="0" y="0"/>
              <a:chExt cx="1503603" cy="440130"/>
            </a:xfrm>
          </p:grpSpPr>
          <p:sp>
            <p:nvSpPr>
              <p:cNvPr id="10" name="Freeform 10"/>
              <p:cNvSpPr/>
              <p:nvPr/>
            </p:nvSpPr>
            <p:spPr>
              <a:xfrm>
                <a:off x="0" y="0"/>
                <a:ext cx="1503603" cy="440130"/>
              </a:xfrm>
              <a:custGeom>
                <a:avLst/>
                <a:gdLst/>
                <a:ahLst/>
                <a:cxnLst/>
                <a:rect l="l" t="t" r="r" b="b"/>
                <a:pathLst>
                  <a:path w="1503603" h="440130">
                    <a:moveTo>
                      <a:pt x="0" y="0"/>
                    </a:moveTo>
                    <a:lnTo>
                      <a:pt x="1503603" y="0"/>
                    </a:lnTo>
                    <a:lnTo>
                      <a:pt x="1503603" y="440130"/>
                    </a:lnTo>
                    <a:lnTo>
                      <a:pt x="0" y="440130"/>
                    </a:lnTo>
                    <a:close/>
                  </a:path>
                </a:pathLst>
              </a:custGeom>
              <a:solidFill>
                <a:srgbClr val="D63940"/>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sp>
          <p:nvSpPr>
            <p:cNvPr id="12" name="TextBox 12"/>
            <p:cNvSpPr txBox="1"/>
            <p:nvPr/>
          </p:nvSpPr>
          <p:spPr>
            <a:xfrm>
              <a:off x="601183" y="693920"/>
              <a:ext cx="6409629" cy="769058"/>
            </a:xfrm>
            <a:prstGeom prst="rect">
              <a:avLst/>
            </a:prstGeom>
          </p:spPr>
          <p:txBody>
            <a:bodyPr lIns="0" tIns="0" rIns="0" bIns="0" rtlCol="0" anchor="t">
              <a:spAutoFit/>
            </a:bodyPr>
            <a:lstStyle/>
            <a:p>
              <a:pPr algn="ctr">
                <a:lnSpc>
                  <a:spcPts val="3266"/>
                </a:lnSpc>
                <a:spcBef>
                  <a:spcPct val="0"/>
                </a:spcBef>
              </a:pPr>
              <a:r>
                <a:rPr lang="en-US" sz="2300" b="1">
                  <a:solidFill>
                    <a:srgbClr val="FFFFFF"/>
                  </a:solidFill>
                  <a:latin typeface="Arial" pitchFamily="34" charset="0"/>
                </a:rPr>
                <a:t>a) Khớp bất động </a:t>
              </a:r>
            </a:p>
          </p:txBody>
        </p:sp>
      </p:grpSp>
      <p:pic>
        <p:nvPicPr>
          <p:cNvPr id="13" name="Picture 13"/>
          <p:cNvPicPr>
            <a:picLocks noChangeAspect="1"/>
          </p:cNvPicPr>
          <p:nvPr/>
        </p:nvPicPr>
        <p:blipFill>
          <a:blip r:embed="rId2"/>
          <a:srcRect t="4079" b="4079"/>
          <a:stretch>
            <a:fillRect/>
          </a:stretch>
        </p:blipFill>
        <p:spPr>
          <a:xfrm>
            <a:off x="4737854" y="3069900"/>
            <a:ext cx="6765342" cy="3382597"/>
          </a:xfrm>
          <a:prstGeom prst="rect">
            <a:avLst/>
          </a:prstGeom>
        </p:spPr>
      </p:pic>
      <p:sp>
        <p:nvSpPr>
          <p:cNvPr id="14" name="TextBox 14"/>
          <p:cNvSpPr txBox="1"/>
          <p:nvPr/>
        </p:nvSpPr>
        <p:spPr>
          <a:xfrm>
            <a:off x="685633" y="350309"/>
            <a:ext cx="10817570"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I. SỰ PHÙ HỢP GIỮA CẤU TẠO VÀ CHỨC NĂNG CỦA HỆ VẬN ĐỘNG</a:t>
            </a:r>
          </a:p>
        </p:txBody>
      </p:sp>
      <p:sp>
        <p:nvSpPr>
          <p:cNvPr id="15" name="TextBox 15"/>
          <p:cNvSpPr txBox="1"/>
          <p:nvPr/>
        </p:nvSpPr>
        <p:spPr>
          <a:xfrm>
            <a:off x="1903404" y="945092"/>
            <a:ext cx="8382031"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2. Cấu tạo của khớp phù hợp với chức năng</a:t>
            </a:r>
          </a:p>
        </p:txBody>
      </p:sp>
      <p:sp>
        <p:nvSpPr>
          <p:cNvPr id="16" name="TextBox 16"/>
          <p:cNvSpPr txBox="1"/>
          <p:nvPr/>
        </p:nvSpPr>
        <p:spPr>
          <a:xfrm>
            <a:off x="685613" y="5027899"/>
            <a:ext cx="3805025" cy="807722"/>
          </a:xfrm>
          <a:prstGeom prst="rect">
            <a:avLst/>
          </a:prstGeom>
        </p:spPr>
        <p:txBody>
          <a:bodyPr lIns="0" tIns="0" rIns="0" bIns="0" rtlCol="0" anchor="t">
            <a:spAutoFit/>
          </a:bodyPr>
          <a:lstStyle/>
          <a:p>
            <a:pPr algn="ctr">
              <a:lnSpc>
                <a:spcPts val="3266"/>
              </a:lnSpc>
            </a:pPr>
            <a:r>
              <a:rPr lang="en-US" sz="2300" b="1">
                <a:solidFill>
                  <a:srgbClr val="000000"/>
                </a:solidFill>
                <a:latin typeface="Arial" pitchFamily="34" charset="0"/>
              </a:rPr>
              <a:t>Khớp giữa xương sườn và xương ức</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85614" y="1584325"/>
            <a:ext cx="10817582" cy="1750943"/>
            <a:chOff x="0" y="0"/>
            <a:chExt cx="21640800" cy="3501885"/>
          </a:xfrm>
        </p:grpSpPr>
        <p:grpSp>
          <p:nvGrpSpPr>
            <p:cNvPr id="4" name="Group 4"/>
            <p:cNvGrpSpPr/>
            <p:nvPr/>
          </p:nvGrpSpPr>
          <p:grpSpPr>
            <a:xfrm>
              <a:off x="0" y="0"/>
              <a:ext cx="21640800" cy="3501885"/>
              <a:chOff x="0" y="0"/>
              <a:chExt cx="4274726" cy="691730"/>
            </a:xfrm>
          </p:grpSpPr>
          <p:sp>
            <p:nvSpPr>
              <p:cNvPr id="5" name="Freeform 5"/>
              <p:cNvSpPr/>
              <p:nvPr/>
            </p:nvSpPr>
            <p:spPr>
              <a:xfrm>
                <a:off x="0" y="0"/>
                <a:ext cx="4274726" cy="691730"/>
              </a:xfrm>
              <a:custGeom>
                <a:avLst/>
                <a:gdLst/>
                <a:ahLst/>
                <a:cxnLst/>
                <a:rect l="l" t="t" r="r" b="b"/>
                <a:pathLst>
                  <a:path w="4274726" h="691730">
                    <a:moveTo>
                      <a:pt x="4274726" y="0"/>
                    </a:moveTo>
                    <a:lnTo>
                      <a:pt x="0" y="0"/>
                    </a:lnTo>
                    <a:lnTo>
                      <a:pt x="0" y="503770"/>
                    </a:lnTo>
                    <a:lnTo>
                      <a:pt x="157480" y="503770"/>
                    </a:lnTo>
                    <a:lnTo>
                      <a:pt x="157480" y="691730"/>
                    </a:lnTo>
                    <a:lnTo>
                      <a:pt x="463550" y="503770"/>
                    </a:lnTo>
                    <a:lnTo>
                      <a:pt x="4274726" y="503770"/>
                    </a:lnTo>
                    <a:lnTo>
                      <a:pt x="4274726" y="0"/>
                    </a:lnTo>
                    <a:close/>
                  </a:path>
                </a:pathLst>
              </a:custGeom>
              <a:solidFill>
                <a:srgbClr val="FFDE59"/>
              </a:solidFill>
            </p:spPr>
          </p:sp>
          <p:sp>
            <p:nvSpPr>
              <p:cNvPr id="6" name="TextBox 6"/>
              <p:cNvSpPr txBox="1"/>
              <p:nvPr/>
            </p:nvSpPr>
            <p:spPr>
              <a:xfrm>
                <a:off x="0" y="-38100"/>
                <a:ext cx="812800" cy="660400"/>
              </a:xfrm>
              <a:prstGeom prst="rect">
                <a:avLst/>
              </a:prstGeom>
            </p:spPr>
            <p:txBody>
              <a:bodyPr lIns="50800" tIns="50800" rIns="50800" bIns="50800" rtlCol="0" anchor="ctr"/>
              <a:lstStyle/>
              <a:p>
                <a:pPr algn="ctr">
                  <a:lnSpc>
                    <a:spcPts val="1772"/>
                  </a:lnSpc>
                  <a:spcBef>
                    <a:spcPct val="0"/>
                  </a:spcBef>
                </a:pPr>
                <a:endParaRPr b="1">
                  <a:latin typeface="Arial" pitchFamily="34" charset="0"/>
                </a:endParaRPr>
              </a:p>
            </p:txBody>
          </p:sp>
        </p:grpSp>
        <p:sp>
          <p:nvSpPr>
            <p:cNvPr id="7" name="TextBox 7"/>
            <p:cNvSpPr txBox="1"/>
            <p:nvPr/>
          </p:nvSpPr>
          <p:spPr>
            <a:xfrm>
              <a:off x="584014" y="403236"/>
              <a:ext cx="20472772" cy="1615444"/>
            </a:xfrm>
            <a:prstGeom prst="rect">
              <a:avLst/>
            </a:prstGeom>
          </p:spPr>
          <p:txBody>
            <a:bodyPr lIns="0" tIns="0" rIns="0" bIns="0" rtlCol="0" anchor="t">
              <a:spAutoFit/>
            </a:bodyPr>
            <a:lstStyle/>
            <a:p>
              <a:pPr algn="just">
                <a:lnSpc>
                  <a:spcPct val="120000"/>
                </a:lnSpc>
              </a:pPr>
              <a:r>
                <a:rPr lang="en-US" sz="2300" b="1">
                  <a:solidFill>
                    <a:srgbClr val="000000"/>
                  </a:solidFill>
                  <a:latin typeface="Arial" pitchFamily="34" charset="0"/>
                </a:rPr>
                <a:t>Nêu tên, vị trí một khớp trong cơ thể. Cho biết khớp đó thuộc loại khớp gì và chức năng của nó</a:t>
              </a:r>
            </a:p>
          </p:txBody>
        </p:sp>
      </p:grpSp>
      <p:grpSp>
        <p:nvGrpSpPr>
          <p:cNvPr id="8" name="Group 8"/>
          <p:cNvGrpSpPr/>
          <p:nvPr/>
        </p:nvGrpSpPr>
        <p:grpSpPr>
          <a:xfrm>
            <a:off x="685633" y="3647120"/>
            <a:ext cx="3805005" cy="1114079"/>
            <a:chOff x="0" y="0"/>
            <a:chExt cx="7611992" cy="2228157"/>
          </a:xfrm>
        </p:grpSpPr>
        <p:grpSp>
          <p:nvGrpSpPr>
            <p:cNvPr id="9" name="Group 9"/>
            <p:cNvGrpSpPr/>
            <p:nvPr/>
          </p:nvGrpSpPr>
          <p:grpSpPr>
            <a:xfrm>
              <a:off x="0" y="0"/>
              <a:ext cx="7611992" cy="2228157"/>
              <a:chOff x="0" y="0"/>
              <a:chExt cx="1503603" cy="440130"/>
            </a:xfrm>
          </p:grpSpPr>
          <p:sp>
            <p:nvSpPr>
              <p:cNvPr id="10" name="Freeform 10"/>
              <p:cNvSpPr/>
              <p:nvPr/>
            </p:nvSpPr>
            <p:spPr>
              <a:xfrm>
                <a:off x="0" y="0"/>
                <a:ext cx="1503603" cy="440130"/>
              </a:xfrm>
              <a:custGeom>
                <a:avLst/>
                <a:gdLst/>
                <a:ahLst/>
                <a:cxnLst/>
                <a:rect l="l" t="t" r="r" b="b"/>
                <a:pathLst>
                  <a:path w="1503603" h="440130">
                    <a:moveTo>
                      <a:pt x="0" y="0"/>
                    </a:moveTo>
                    <a:lnTo>
                      <a:pt x="1503603" y="0"/>
                    </a:lnTo>
                    <a:lnTo>
                      <a:pt x="1503603" y="440130"/>
                    </a:lnTo>
                    <a:lnTo>
                      <a:pt x="0" y="440130"/>
                    </a:lnTo>
                    <a:close/>
                  </a:path>
                </a:pathLst>
              </a:custGeom>
              <a:solidFill>
                <a:srgbClr val="D63940"/>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sp>
          <p:nvSpPr>
            <p:cNvPr id="12" name="TextBox 12"/>
            <p:cNvSpPr txBox="1"/>
            <p:nvPr/>
          </p:nvSpPr>
          <p:spPr>
            <a:xfrm>
              <a:off x="601183" y="693920"/>
              <a:ext cx="6409629" cy="769058"/>
            </a:xfrm>
            <a:prstGeom prst="rect">
              <a:avLst/>
            </a:prstGeom>
          </p:spPr>
          <p:txBody>
            <a:bodyPr lIns="0" tIns="0" rIns="0" bIns="0" rtlCol="0" anchor="t">
              <a:spAutoFit/>
            </a:bodyPr>
            <a:lstStyle/>
            <a:p>
              <a:pPr algn="ctr">
                <a:lnSpc>
                  <a:spcPts val="3266"/>
                </a:lnSpc>
                <a:spcBef>
                  <a:spcPct val="0"/>
                </a:spcBef>
              </a:pPr>
              <a:r>
                <a:rPr lang="en-US" sz="2300" b="1">
                  <a:solidFill>
                    <a:srgbClr val="FFFFFF"/>
                  </a:solidFill>
                  <a:latin typeface="Arial" pitchFamily="34" charset="0"/>
                </a:rPr>
                <a:t>b) Khớp động </a:t>
              </a:r>
            </a:p>
          </p:txBody>
        </p:sp>
      </p:grpSp>
      <p:pic>
        <p:nvPicPr>
          <p:cNvPr id="13" name="Picture 13"/>
          <p:cNvPicPr>
            <a:picLocks noChangeAspect="1"/>
          </p:cNvPicPr>
          <p:nvPr/>
        </p:nvPicPr>
        <p:blipFill>
          <a:blip r:embed="rId2"/>
          <a:srcRect t="16625" b="7796"/>
          <a:stretch>
            <a:fillRect/>
          </a:stretch>
        </p:blipFill>
        <p:spPr>
          <a:xfrm>
            <a:off x="5314496" y="3034651"/>
            <a:ext cx="5935679" cy="3453095"/>
          </a:xfrm>
          <a:prstGeom prst="rect">
            <a:avLst/>
          </a:prstGeom>
        </p:spPr>
      </p:pic>
      <p:sp>
        <p:nvSpPr>
          <p:cNvPr id="14" name="TextBox 14"/>
          <p:cNvSpPr txBox="1"/>
          <p:nvPr/>
        </p:nvSpPr>
        <p:spPr>
          <a:xfrm>
            <a:off x="685633" y="350309"/>
            <a:ext cx="10817570"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I. SỰ PHÙ HỢP GIỮA CẤU TẠO VÀ CHỨC NĂNG CỦA HỆ VẬN ĐỘNG</a:t>
            </a:r>
          </a:p>
        </p:txBody>
      </p:sp>
      <p:sp>
        <p:nvSpPr>
          <p:cNvPr id="15" name="TextBox 15"/>
          <p:cNvSpPr txBox="1"/>
          <p:nvPr/>
        </p:nvSpPr>
        <p:spPr>
          <a:xfrm>
            <a:off x="1903404" y="945092"/>
            <a:ext cx="8382031"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2. Cấu tạo của khớp phù hợp với chức năng</a:t>
            </a:r>
          </a:p>
        </p:txBody>
      </p:sp>
      <p:sp>
        <p:nvSpPr>
          <p:cNvPr id="16" name="TextBox 16"/>
          <p:cNvSpPr txBox="1"/>
          <p:nvPr/>
        </p:nvSpPr>
        <p:spPr>
          <a:xfrm>
            <a:off x="685613" y="5027899"/>
            <a:ext cx="3805025" cy="384529"/>
          </a:xfrm>
          <a:prstGeom prst="rect">
            <a:avLst/>
          </a:prstGeom>
        </p:spPr>
        <p:txBody>
          <a:bodyPr lIns="0" tIns="0" rIns="0" bIns="0" rtlCol="0" anchor="t">
            <a:spAutoFit/>
          </a:bodyPr>
          <a:lstStyle/>
          <a:p>
            <a:pPr algn="ctr">
              <a:lnSpc>
                <a:spcPts val="3266"/>
              </a:lnSpc>
            </a:pPr>
            <a:r>
              <a:rPr lang="en-US" sz="2300" b="1">
                <a:solidFill>
                  <a:srgbClr val="000000"/>
                </a:solidFill>
                <a:latin typeface="Arial" pitchFamily="34" charset="0"/>
              </a:rPr>
              <a:t>Khớp </a:t>
            </a:r>
            <a:r>
              <a:rPr lang="en-US" sz="2300" b="1" smtClean="0">
                <a:solidFill>
                  <a:srgbClr val="000000"/>
                </a:solidFill>
                <a:latin typeface="Arial" pitchFamily="34" charset="0"/>
              </a:rPr>
              <a:t>gối</a:t>
            </a:r>
            <a:endParaRPr lang="en-US" sz="2300" b="1">
              <a:solidFill>
                <a:srgbClr val="000000"/>
              </a:solidFill>
              <a:latin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85614" y="1584325"/>
            <a:ext cx="10817582" cy="1750943"/>
            <a:chOff x="0" y="0"/>
            <a:chExt cx="21640800" cy="3501885"/>
          </a:xfrm>
        </p:grpSpPr>
        <p:grpSp>
          <p:nvGrpSpPr>
            <p:cNvPr id="4" name="Group 4"/>
            <p:cNvGrpSpPr/>
            <p:nvPr/>
          </p:nvGrpSpPr>
          <p:grpSpPr>
            <a:xfrm>
              <a:off x="0" y="0"/>
              <a:ext cx="21640800" cy="3501885"/>
              <a:chOff x="0" y="0"/>
              <a:chExt cx="4274726" cy="691730"/>
            </a:xfrm>
          </p:grpSpPr>
          <p:sp>
            <p:nvSpPr>
              <p:cNvPr id="5" name="Freeform 5"/>
              <p:cNvSpPr/>
              <p:nvPr/>
            </p:nvSpPr>
            <p:spPr>
              <a:xfrm>
                <a:off x="0" y="0"/>
                <a:ext cx="4274726" cy="691730"/>
              </a:xfrm>
              <a:custGeom>
                <a:avLst/>
                <a:gdLst/>
                <a:ahLst/>
                <a:cxnLst/>
                <a:rect l="l" t="t" r="r" b="b"/>
                <a:pathLst>
                  <a:path w="4274726" h="691730">
                    <a:moveTo>
                      <a:pt x="4274726" y="0"/>
                    </a:moveTo>
                    <a:lnTo>
                      <a:pt x="0" y="0"/>
                    </a:lnTo>
                    <a:lnTo>
                      <a:pt x="0" y="503770"/>
                    </a:lnTo>
                    <a:lnTo>
                      <a:pt x="157480" y="503770"/>
                    </a:lnTo>
                    <a:lnTo>
                      <a:pt x="157480" y="691730"/>
                    </a:lnTo>
                    <a:lnTo>
                      <a:pt x="463550" y="503770"/>
                    </a:lnTo>
                    <a:lnTo>
                      <a:pt x="4274726" y="503770"/>
                    </a:lnTo>
                    <a:lnTo>
                      <a:pt x="4274726" y="0"/>
                    </a:lnTo>
                    <a:close/>
                  </a:path>
                </a:pathLst>
              </a:custGeom>
              <a:solidFill>
                <a:srgbClr val="FFDE59"/>
              </a:solidFill>
            </p:spPr>
          </p:sp>
          <p:sp>
            <p:nvSpPr>
              <p:cNvPr id="6" name="TextBox 6"/>
              <p:cNvSpPr txBox="1"/>
              <p:nvPr/>
            </p:nvSpPr>
            <p:spPr>
              <a:xfrm>
                <a:off x="0" y="-38100"/>
                <a:ext cx="812800" cy="660400"/>
              </a:xfrm>
              <a:prstGeom prst="rect">
                <a:avLst/>
              </a:prstGeom>
            </p:spPr>
            <p:txBody>
              <a:bodyPr lIns="50800" tIns="50800" rIns="50800" bIns="50800" rtlCol="0" anchor="ctr"/>
              <a:lstStyle/>
              <a:p>
                <a:pPr algn="ctr">
                  <a:lnSpc>
                    <a:spcPts val="1772"/>
                  </a:lnSpc>
                  <a:spcBef>
                    <a:spcPct val="0"/>
                  </a:spcBef>
                </a:pPr>
                <a:endParaRPr b="1">
                  <a:latin typeface="Arial" pitchFamily="34" charset="0"/>
                </a:endParaRPr>
              </a:p>
            </p:txBody>
          </p:sp>
        </p:grpSp>
        <p:sp>
          <p:nvSpPr>
            <p:cNvPr id="7" name="TextBox 7"/>
            <p:cNvSpPr txBox="1"/>
            <p:nvPr/>
          </p:nvSpPr>
          <p:spPr>
            <a:xfrm>
              <a:off x="584014" y="403236"/>
              <a:ext cx="20472772" cy="1615444"/>
            </a:xfrm>
            <a:prstGeom prst="rect">
              <a:avLst/>
            </a:prstGeom>
          </p:spPr>
          <p:txBody>
            <a:bodyPr lIns="0" tIns="0" rIns="0" bIns="0" rtlCol="0" anchor="t">
              <a:spAutoFit/>
            </a:bodyPr>
            <a:lstStyle/>
            <a:p>
              <a:pPr algn="just">
                <a:lnSpc>
                  <a:spcPct val="120000"/>
                </a:lnSpc>
              </a:pPr>
              <a:r>
                <a:rPr lang="en-US" sz="2300" b="1">
                  <a:solidFill>
                    <a:srgbClr val="000000"/>
                  </a:solidFill>
                  <a:latin typeface="Arial" pitchFamily="34" charset="0"/>
                </a:rPr>
                <a:t>Nêu tên, vị trí một khớp trong cơ thể. Cho biết khớp đó thuộc loại khớp gì và chức năng của nó</a:t>
              </a:r>
            </a:p>
          </p:txBody>
        </p:sp>
      </p:grpSp>
      <p:grpSp>
        <p:nvGrpSpPr>
          <p:cNvPr id="8" name="Group 8"/>
          <p:cNvGrpSpPr/>
          <p:nvPr/>
        </p:nvGrpSpPr>
        <p:grpSpPr>
          <a:xfrm>
            <a:off x="685633" y="3647120"/>
            <a:ext cx="3805005" cy="1114079"/>
            <a:chOff x="0" y="0"/>
            <a:chExt cx="7611992" cy="2228157"/>
          </a:xfrm>
        </p:grpSpPr>
        <p:grpSp>
          <p:nvGrpSpPr>
            <p:cNvPr id="9" name="Group 9"/>
            <p:cNvGrpSpPr/>
            <p:nvPr/>
          </p:nvGrpSpPr>
          <p:grpSpPr>
            <a:xfrm>
              <a:off x="0" y="0"/>
              <a:ext cx="7611992" cy="2228157"/>
              <a:chOff x="0" y="0"/>
              <a:chExt cx="1503603" cy="440130"/>
            </a:xfrm>
          </p:grpSpPr>
          <p:sp>
            <p:nvSpPr>
              <p:cNvPr id="10" name="Freeform 10"/>
              <p:cNvSpPr/>
              <p:nvPr/>
            </p:nvSpPr>
            <p:spPr>
              <a:xfrm>
                <a:off x="0" y="0"/>
                <a:ext cx="1503603" cy="440130"/>
              </a:xfrm>
              <a:custGeom>
                <a:avLst/>
                <a:gdLst/>
                <a:ahLst/>
                <a:cxnLst/>
                <a:rect l="l" t="t" r="r" b="b"/>
                <a:pathLst>
                  <a:path w="1503603" h="440130">
                    <a:moveTo>
                      <a:pt x="0" y="0"/>
                    </a:moveTo>
                    <a:lnTo>
                      <a:pt x="1503603" y="0"/>
                    </a:lnTo>
                    <a:lnTo>
                      <a:pt x="1503603" y="440130"/>
                    </a:lnTo>
                    <a:lnTo>
                      <a:pt x="0" y="440130"/>
                    </a:lnTo>
                    <a:close/>
                  </a:path>
                </a:pathLst>
              </a:custGeom>
              <a:solidFill>
                <a:srgbClr val="D63940"/>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sp>
          <p:nvSpPr>
            <p:cNvPr id="12" name="TextBox 12"/>
            <p:cNvSpPr txBox="1"/>
            <p:nvPr/>
          </p:nvSpPr>
          <p:spPr>
            <a:xfrm>
              <a:off x="601183" y="693920"/>
              <a:ext cx="6409629" cy="769058"/>
            </a:xfrm>
            <a:prstGeom prst="rect">
              <a:avLst/>
            </a:prstGeom>
          </p:spPr>
          <p:txBody>
            <a:bodyPr lIns="0" tIns="0" rIns="0" bIns="0" rtlCol="0" anchor="t">
              <a:spAutoFit/>
            </a:bodyPr>
            <a:lstStyle/>
            <a:p>
              <a:pPr algn="ctr">
                <a:lnSpc>
                  <a:spcPts val="3266"/>
                </a:lnSpc>
                <a:spcBef>
                  <a:spcPct val="0"/>
                </a:spcBef>
              </a:pPr>
              <a:r>
                <a:rPr lang="en-US" sz="2300" b="1">
                  <a:solidFill>
                    <a:srgbClr val="FFFFFF"/>
                  </a:solidFill>
                  <a:latin typeface="Arial" pitchFamily="34" charset="0"/>
                </a:rPr>
                <a:t>c) Khớp bán động</a:t>
              </a:r>
            </a:p>
          </p:txBody>
        </p:sp>
      </p:grpSp>
      <p:pic>
        <p:nvPicPr>
          <p:cNvPr id="13" name="Picture 13"/>
          <p:cNvPicPr>
            <a:picLocks noChangeAspect="1"/>
          </p:cNvPicPr>
          <p:nvPr/>
        </p:nvPicPr>
        <p:blipFill>
          <a:blip r:embed="rId2"/>
          <a:srcRect b="5653"/>
          <a:stretch>
            <a:fillRect/>
          </a:stretch>
        </p:blipFill>
        <p:spPr>
          <a:xfrm>
            <a:off x="5266060" y="3046900"/>
            <a:ext cx="5486573" cy="3428597"/>
          </a:xfrm>
          <a:prstGeom prst="rect">
            <a:avLst/>
          </a:prstGeom>
        </p:spPr>
      </p:pic>
      <p:sp>
        <p:nvSpPr>
          <p:cNvPr id="14" name="TextBox 14"/>
          <p:cNvSpPr txBox="1"/>
          <p:nvPr/>
        </p:nvSpPr>
        <p:spPr>
          <a:xfrm>
            <a:off x="685633" y="350309"/>
            <a:ext cx="10817570"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I. SỰ PHÙ HỢP GIỮA CẤU TẠO VÀ CHỨC NĂNG CỦA HỆ VẬN ĐỘNG</a:t>
            </a:r>
          </a:p>
        </p:txBody>
      </p:sp>
      <p:sp>
        <p:nvSpPr>
          <p:cNvPr id="15" name="TextBox 15"/>
          <p:cNvSpPr txBox="1"/>
          <p:nvPr/>
        </p:nvSpPr>
        <p:spPr>
          <a:xfrm>
            <a:off x="1903404" y="945092"/>
            <a:ext cx="8382031"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2. Cấu tạo của khớp phù hợp với chức năng</a:t>
            </a:r>
          </a:p>
        </p:txBody>
      </p:sp>
      <p:sp>
        <p:nvSpPr>
          <p:cNvPr id="16" name="TextBox 16"/>
          <p:cNvSpPr txBox="1"/>
          <p:nvPr/>
        </p:nvSpPr>
        <p:spPr>
          <a:xfrm>
            <a:off x="685613" y="5027899"/>
            <a:ext cx="3805025" cy="807722"/>
          </a:xfrm>
          <a:prstGeom prst="rect">
            <a:avLst/>
          </a:prstGeom>
        </p:spPr>
        <p:txBody>
          <a:bodyPr lIns="0" tIns="0" rIns="0" bIns="0" rtlCol="0" anchor="t">
            <a:spAutoFit/>
          </a:bodyPr>
          <a:lstStyle/>
          <a:p>
            <a:pPr algn="ctr">
              <a:lnSpc>
                <a:spcPts val="3266"/>
              </a:lnSpc>
            </a:pPr>
            <a:r>
              <a:rPr lang="en-US" sz="2300" b="1">
                <a:solidFill>
                  <a:srgbClr val="000000"/>
                </a:solidFill>
                <a:latin typeface="Arial" pitchFamily="34" charset="0"/>
              </a:rPr>
              <a:t>Khớp giữa các</a:t>
            </a:r>
          </a:p>
          <a:p>
            <a:pPr algn="ctr">
              <a:lnSpc>
                <a:spcPts val="3266"/>
              </a:lnSpc>
            </a:pPr>
            <a:r>
              <a:rPr lang="en-US" sz="2300" b="1">
                <a:solidFill>
                  <a:srgbClr val="000000"/>
                </a:solidFill>
                <a:latin typeface="Arial" pitchFamily="34" charset="0"/>
              </a:rPr>
              <a:t>đốt sống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685633" y="350309"/>
            <a:ext cx="10817570"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I. SỰ PHÙ HỢP GIỮA CẤU TẠO VÀ CHỨC NĂNG CỦA HỆ VẬN ĐỘNG</a:t>
            </a:r>
          </a:p>
        </p:txBody>
      </p:sp>
      <p:sp>
        <p:nvSpPr>
          <p:cNvPr id="7" name="TextBox 7"/>
          <p:cNvSpPr txBox="1"/>
          <p:nvPr/>
        </p:nvSpPr>
        <p:spPr>
          <a:xfrm>
            <a:off x="531813" y="945092"/>
            <a:ext cx="8991600" cy="423193"/>
          </a:xfrm>
          <a:prstGeom prst="rect">
            <a:avLst/>
          </a:prstGeom>
        </p:spPr>
        <p:txBody>
          <a:bodyPr wrap="square" lIns="0" tIns="0" rIns="0" bIns="0" rtlCol="0" anchor="t">
            <a:spAutoFit/>
          </a:bodyPr>
          <a:lstStyle/>
          <a:p>
            <a:pPr algn="ctr">
              <a:lnSpc>
                <a:spcPts val="3266"/>
              </a:lnSpc>
              <a:spcBef>
                <a:spcPct val="0"/>
              </a:spcBef>
            </a:pPr>
            <a:r>
              <a:rPr lang="en-US" sz="2800" b="1" dirty="0">
                <a:solidFill>
                  <a:srgbClr val="D61F27"/>
                </a:solidFill>
                <a:latin typeface="Arial" pitchFamily="34" charset="0"/>
              </a:rPr>
              <a:t>2. </a:t>
            </a:r>
            <a:r>
              <a:rPr lang="en-US" sz="2800" b="1" dirty="0" err="1">
                <a:solidFill>
                  <a:srgbClr val="D61F27"/>
                </a:solidFill>
                <a:latin typeface="Arial" pitchFamily="34" charset="0"/>
              </a:rPr>
              <a:t>Cấu</a:t>
            </a:r>
            <a:r>
              <a:rPr lang="en-US" sz="2800" b="1" dirty="0">
                <a:solidFill>
                  <a:srgbClr val="D61F27"/>
                </a:solidFill>
                <a:latin typeface="Arial" pitchFamily="34" charset="0"/>
              </a:rPr>
              <a:t> </a:t>
            </a:r>
            <a:r>
              <a:rPr lang="en-US" sz="2800" b="1" dirty="0" err="1">
                <a:solidFill>
                  <a:srgbClr val="D61F27"/>
                </a:solidFill>
                <a:latin typeface="Arial" pitchFamily="34" charset="0"/>
              </a:rPr>
              <a:t>tạo</a:t>
            </a:r>
            <a:r>
              <a:rPr lang="en-US" sz="2800" b="1" dirty="0">
                <a:solidFill>
                  <a:srgbClr val="D61F27"/>
                </a:solidFill>
                <a:latin typeface="Arial" pitchFamily="34" charset="0"/>
              </a:rPr>
              <a:t> </a:t>
            </a:r>
            <a:r>
              <a:rPr lang="en-US" sz="2800" b="1" dirty="0" err="1">
                <a:solidFill>
                  <a:srgbClr val="D61F27"/>
                </a:solidFill>
                <a:latin typeface="Arial" pitchFamily="34" charset="0"/>
              </a:rPr>
              <a:t>của</a:t>
            </a:r>
            <a:r>
              <a:rPr lang="en-US" sz="2800" b="1" dirty="0">
                <a:solidFill>
                  <a:srgbClr val="D61F27"/>
                </a:solidFill>
                <a:latin typeface="Arial" pitchFamily="34" charset="0"/>
              </a:rPr>
              <a:t> </a:t>
            </a:r>
            <a:r>
              <a:rPr lang="en-US" sz="2800" b="1" dirty="0" err="1">
                <a:solidFill>
                  <a:srgbClr val="D61F27"/>
                </a:solidFill>
                <a:latin typeface="Arial" pitchFamily="34" charset="0"/>
              </a:rPr>
              <a:t>khớp</a:t>
            </a:r>
            <a:r>
              <a:rPr lang="en-US" sz="2800" b="1" dirty="0">
                <a:solidFill>
                  <a:srgbClr val="D61F27"/>
                </a:solidFill>
                <a:latin typeface="Arial" pitchFamily="34" charset="0"/>
              </a:rPr>
              <a:t> </a:t>
            </a:r>
            <a:r>
              <a:rPr lang="en-US" sz="2800" b="1" dirty="0" err="1">
                <a:solidFill>
                  <a:srgbClr val="D61F27"/>
                </a:solidFill>
                <a:latin typeface="Arial" pitchFamily="34" charset="0"/>
              </a:rPr>
              <a:t>phù</a:t>
            </a:r>
            <a:r>
              <a:rPr lang="en-US" sz="2800" b="1" dirty="0">
                <a:solidFill>
                  <a:srgbClr val="D61F27"/>
                </a:solidFill>
                <a:latin typeface="Arial" pitchFamily="34" charset="0"/>
              </a:rPr>
              <a:t> </a:t>
            </a:r>
            <a:r>
              <a:rPr lang="en-US" sz="2800" b="1" dirty="0" err="1">
                <a:solidFill>
                  <a:srgbClr val="D61F27"/>
                </a:solidFill>
                <a:latin typeface="Arial" pitchFamily="34" charset="0"/>
              </a:rPr>
              <a:t>hợp</a:t>
            </a:r>
            <a:r>
              <a:rPr lang="en-US" sz="2800" b="1" dirty="0">
                <a:solidFill>
                  <a:srgbClr val="D61F27"/>
                </a:solidFill>
                <a:latin typeface="Arial" pitchFamily="34" charset="0"/>
              </a:rPr>
              <a:t> </a:t>
            </a:r>
            <a:r>
              <a:rPr lang="en-US" sz="2800" b="1" dirty="0" err="1">
                <a:solidFill>
                  <a:srgbClr val="D61F27"/>
                </a:solidFill>
                <a:latin typeface="Arial" pitchFamily="34" charset="0"/>
              </a:rPr>
              <a:t>với</a:t>
            </a:r>
            <a:r>
              <a:rPr lang="en-US" sz="2800" b="1" dirty="0">
                <a:solidFill>
                  <a:srgbClr val="D61F27"/>
                </a:solidFill>
                <a:latin typeface="Arial" pitchFamily="34" charset="0"/>
              </a:rPr>
              <a:t> </a:t>
            </a:r>
            <a:r>
              <a:rPr lang="en-US" sz="2800" b="1" dirty="0" err="1">
                <a:solidFill>
                  <a:srgbClr val="D61F27"/>
                </a:solidFill>
                <a:latin typeface="Arial" pitchFamily="34" charset="0"/>
              </a:rPr>
              <a:t>chức</a:t>
            </a:r>
            <a:r>
              <a:rPr lang="en-US" sz="2800" b="1" dirty="0">
                <a:solidFill>
                  <a:srgbClr val="D61F27"/>
                </a:solidFill>
                <a:latin typeface="Arial" pitchFamily="34" charset="0"/>
              </a:rPr>
              <a:t> </a:t>
            </a:r>
            <a:r>
              <a:rPr lang="en-US" sz="2800" b="1" dirty="0" err="1">
                <a:solidFill>
                  <a:srgbClr val="D61F27"/>
                </a:solidFill>
                <a:latin typeface="Arial" pitchFamily="34" charset="0"/>
              </a:rPr>
              <a:t>năng</a:t>
            </a:r>
            <a:endParaRPr lang="en-US" sz="2800" b="1" dirty="0">
              <a:solidFill>
                <a:srgbClr val="D61F27"/>
              </a:solidFill>
              <a:latin typeface="Arial" pitchFamily="34" charset="0"/>
            </a:endParaRPr>
          </a:p>
        </p:txBody>
      </p:sp>
      <p:sp>
        <p:nvSpPr>
          <p:cNvPr id="8" name="TextBox 8"/>
          <p:cNvSpPr txBox="1"/>
          <p:nvPr/>
        </p:nvSpPr>
        <p:spPr>
          <a:xfrm>
            <a:off x="562882" y="1553388"/>
            <a:ext cx="10140725" cy="845616"/>
          </a:xfrm>
          <a:prstGeom prst="rect">
            <a:avLst/>
          </a:prstGeom>
        </p:spPr>
        <p:txBody>
          <a:bodyPr lIns="0" tIns="0" rIns="0" bIns="0" rtlCol="0" anchor="t">
            <a:spAutoFit/>
          </a:bodyPr>
          <a:lstStyle/>
          <a:p>
            <a:pPr algn="just">
              <a:lnSpc>
                <a:spcPct val="120000"/>
              </a:lnSpc>
              <a:spcBef>
                <a:spcPct val="0"/>
              </a:spcBef>
            </a:pPr>
            <a:r>
              <a:rPr lang="en-US" sz="2400" b="1">
                <a:solidFill>
                  <a:srgbClr val="D61F27"/>
                </a:solidFill>
                <a:latin typeface="Arial" pitchFamily="34" charset="0"/>
              </a:rPr>
              <a:t>Mỗi loại khớp cho phép các xương hoạt động ở các mức độ khác nhau phù hợp với chức năng</a:t>
            </a:r>
          </a:p>
        </p:txBody>
      </p:sp>
      <p:grpSp>
        <p:nvGrpSpPr>
          <p:cNvPr id="9" name="Group 9"/>
          <p:cNvGrpSpPr/>
          <p:nvPr/>
        </p:nvGrpSpPr>
        <p:grpSpPr>
          <a:xfrm>
            <a:off x="-382588" y="2591205"/>
            <a:ext cx="12420599" cy="1551194"/>
            <a:chOff x="64288" y="-66674"/>
            <a:chExt cx="20222445" cy="3102390"/>
          </a:xfrm>
        </p:grpSpPr>
        <p:sp>
          <p:nvSpPr>
            <p:cNvPr id="12" name="TextBox 12"/>
            <p:cNvSpPr txBox="1"/>
            <p:nvPr/>
          </p:nvSpPr>
          <p:spPr>
            <a:xfrm>
              <a:off x="64288" y="455508"/>
              <a:ext cx="557161" cy="589304"/>
            </a:xfrm>
            <a:prstGeom prst="rect">
              <a:avLst/>
            </a:prstGeom>
          </p:spPr>
          <p:txBody>
            <a:bodyPr lIns="50800" tIns="50800" rIns="50800" bIns="50800" rtlCol="0" anchor="ctr"/>
            <a:lstStyle/>
            <a:p>
              <a:pPr algn="ctr">
                <a:lnSpc>
                  <a:spcPct val="120000"/>
                </a:lnSpc>
              </a:pPr>
              <a:endParaRPr sz="1600" b="1">
                <a:latin typeface="Arial" pitchFamily="34" charset="0"/>
              </a:endParaRPr>
            </a:p>
          </p:txBody>
        </p:sp>
        <p:sp>
          <p:nvSpPr>
            <p:cNvPr id="13" name="TextBox 13"/>
            <p:cNvSpPr txBox="1"/>
            <p:nvPr/>
          </p:nvSpPr>
          <p:spPr>
            <a:xfrm>
              <a:off x="1011133" y="-66674"/>
              <a:ext cx="19275600" cy="3102390"/>
            </a:xfrm>
            <a:prstGeom prst="rect">
              <a:avLst/>
            </a:prstGeom>
          </p:spPr>
          <p:txBody>
            <a:bodyPr lIns="0" tIns="0" rIns="0" bIns="0" rtlCol="0" anchor="t">
              <a:spAutoFit/>
            </a:bodyPr>
            <a:lstStyle/>
            <a:p>
              <a:pPr algn="just">
                <a:lnSpc>
                  <a:spcPct val="120000"/>
                </a:lnSpc>
                <a:spcBef>
                  <a:spcPct val="0"/>
                </a:spcBef>
              </a:pPr>
              <a:r>
                <a:rPr lang="en-US" sz="2800" b="1" dirty="0" smtClean="0">
                  <a:solidFill>
                    <a:srgbClr val="000000"/>
                  </a:solidFill>
                  <a:latin typeface="Arial" pitchFamily="34" charset="0"/>
                </a:rPr>
                <a:t>- </a:t>
              </a:r>
              <a:r>
                <a:rPr lang="en-US" sz="2800" b="1" dirty="0" err="1" smtClean="0">
                  <a:solidFill>
                    <a:srgbClr val="000000"/>
                  </a:solidFill>
                  <a:latin typeface="Arial" pitchFamily="34" charset="0"/>
                </a:rPr>
                <a:t>Các</a:t>
              </a:r>
              <a:r>
                <a:rPr lang="en-US" sz="2800" b="1" dirty="0" smtClean="0">
                  <a:solidFill>
                    <a:srgbClr val="000000"/>
                  </a:solidFill>
                  <a:latin typeface="Arial" pitchFamily="34" charset="0"/>
                </a:rPr>
                <a:t> </a:t>
              </a:r>
              <a:r>
                <a:rPr lang="en-US" sz="2800" b="1" dirty="0" err="1">
                  <a:solidFill>
                    <a:srgbClr val="000000"/>
                  </a:solidFill>
                  <a:latin typeface="Arial" pitchFamily="34" charset="0"/>
                </a:rPr>
                <a:t>xương</a:t>
              </a:r>
              <a:r>
                <a:rPr lang="en-US" sz="2800" b="1" dirty="0">
                  <a:solidFill>
                    <a:srgbClr val="000000"/>
                  </a:solidFill>
                  <a:latin typeface="Arial" pitchFamily="34" charset="0"/>
                </a:rPr>
                <a:t> ở </a:t>
              </a:r>
              <a:r>
                <a:rPr lang="en-US" sz="2800" b="1" dirty="0" err="1">
                  <a:solidFill>
                    <a:srgbClr val="000000"/>
                  </a:solidFill>
                  <a:latin typeface="Arial" pitchFamily="34" charset="0"/>
                </a:rPr>
                <a:t>hộp</a:t>
              </a:r>
              <a:r>
                <a:rPr lang="en-US" sz="2800" b="1" dirty="0">
                  <a:solidFill>
                    <a:srgbClr val="000000"/>
                  </a:solidFill>
                  <a:latin typeface="Arial" pitchFamily="34" charset="0"/>
                </a:rPr>
                <a:t> </a:t>
              </a:r>
              <a:r>
                <a:rPr lang="en-US" sz="2800" b="1" dirty="0" err="1">
                  <a:solidFill>
                    <a:srgbClr val="000000"/>
                  </a:solidFill>
                  <a:latin typeface="Arial" pitchFamily="34" charset="0"/>
                </a:rPr>
                <a:t>sọ</a:t>
              </a:r>
              <a:r>
                <a:rPr lang="en-US" sz="2800" b="1" dirty="0">
                  <a:solidFill>
                    <a:srgbClr val="000000"/>
                  </a:solidFill>
                  <a:latin typeface="Arial" pitchFamily="34" charset="0"/>
                </a:rPr>
                <a:t> </a:t>
              </a:r>
              <a:r>
                <a:rPr lang="en-US" sz="2800" b="1" dirty="0" err="1">
                  <a:solidFill>
                    <a:srgbClr val="000000"/>
                  </a:solidFill>
                  <a:latin typeface="Arial" pitchFamily="34" charset="0"/>
                </a:rPr>
                <a:t>liên</a:t>
              </a:r>
              <a:r>
                <a:rPr lang="en-US" sz="2800" b="1" dirty="0">
                  <a:solidFill>
                    <a:srgbClr val="000000"/>
                  </a:solidFill>
                  <a:latin typeface="Arial" pitchFamily="34" charset="0"/>
                </a:rPr>
                <a:t> </a:t>
              </a:r>
              <a:r>
                <a:rPr lang="en-US" sz="2800" b="1" dirty="0" err="1">
                  <a:solidFill>
                    <a:srgbClr val="000000"/>
                  </a:solidFill>
                  <a:latin typeface="Arial" pitchFamily="34" charset="0"/>
                </a:rPr>
                <a:t>kết</a:t>
              </a:r>
              <a:r>
                <a:rPr lang="en-US" sz="2800" b="1" dirty="0">
                  <a:solidFill>
                    <a:srgbClr val="000000"/>
                  </a:solidFill>
                  <a:latin typeface="Arial" pitchFamily="34" charset="0"/>
                </a:rPr>
                <a:t> </a:t>
              </a:r>
              <a:r>
                <a:rPr lang="en-US" sz="2800" b="1" dirty="0" err="1">
                  <a:solidFill>
                    <a:srgbClr val="000000"/>
                  </a:solidFill>
                  <a:latin typeface="Arial" pitchFamily="34" charset="0"/>
                </a:rPr>
                <a:t>với</a:t>
              </a:r>
              <a:r>
                <a:rPr lang="en-US" sz="2800" b="1" dirty="0">
                  <a:solidFill>
                    <a:srgbClr val="000000"/>
                  </a:solidFill>
                  <a:latin typeface="Arial" pitchFamily="34" charset="0"/>
                </a:rPr>
                <a:t> </a:t>
              </a:r>
              <a:r>
                <a:rPr lang="en-US" sz="2800" b="1" dirty="0" err="1">
                  <a:solidFill>
                    <a:srgbClr val="000000"/>
                  </a:solidFill>
                  <a:latin typeface="Arial" pitchFamily="34" charset="0"/>
                </a:rPr>
                <a:t>nhau</a:t>
              </a:r>
              <a:r>
                <a:rPr lang="en-US" sz="2800" b="1" dirty="0">
                  <a:solidFill>
                    <a:srgbClr val="000000"/>
                  </a:solidFill>
                  <a:latin typeface="Arial" pitchFamily="34" charset="0"/>
                </a:rPr>
                <a:t> </a:t>
              </a:r>
              <a:r>
                <a:rPr lang="en-US" sz="2800" b="1" dirty="0" err="1">
                  <a:solidFill>
                    <a:srgbClr val="000000"/>
                  </a:solidFill>
                  <a:latin typeface="Arial" pitchFamily="34" charset="0"/>
                </a:rPr>
                <a:t>bằng</a:t>
              </a:r>
              <a:r>
                <a:rPr lang="en-US" sz="2800" b="1" dirty="0">
                  <a:solidFill>
                    <a:srgbClr val="000000"/>
                  </a:solidFill>
                  <a:latin typeface="Arial" pitchFamily="34" charset="0"/>
                </a:rPr>
                <a:t> </a:t>
              </a:r>
              <a:r>
                <a:rPr lang="en-US" sz="2800" b="1" dirty="0" err="1">
                  <a:solidFill>
                    <a:srgbClr val="C00000"/>
                  </a:solidFill>
                  <a:latin typeface="Arial" pitchFamily="34" charset="0"/>
                </a:rPr>
                <a:t>khớp</a:t>
              </a:r>
              <a:r>
                <a:rPr lang="en-US" sz="2800" b="1" dirty="0">
                  <a:solidFill>
                    <a:srgbClr val="C00000"/>
                  </a:solidFill>
                  <a:latin typeface="Arial" pitchFamily="34" charset="0"/>
                </a:rPr>
                <a:t> </a:t>
              </a:r>
              <a:r>
                <a:rPr lang="en-US" sz="2800" b="1" dirty="0" err="1">
                  <a:solidFill>
                    <a:srgbClr val="C00000"/>
                  </a:solidFill>
                  <a:latin typeface="Arial" pitchFamily="34" charset="0"/>
                </a:rPr>
                <a:t>bất</a:t>
              </a:r>
              <a:r>
                <a:rPr lang="en-US" sz="2800" b="1" dirty="0">
                  <a:solidFill>
                    <a:srgbClr val="C00000"/>
                  </a:solidFill>
                  <a:latin typeface="Arial" pitchFamily="34" charset="0"/>
                </a:rPr>
                <a:t> </a:t>
              </a:r>
              <a:r>
                <a:rPr lang="en-US" sz="2800" b="1" dirty="0" err="1">
                  <a:solidFill>
                    <a:srgbClr val="C00000"/>
                  </a:solidFill>
                  <a:latin typeface="Arial" pitchFamily="34" charset="0"/>
                </a:rPr>
                <a:t>động</a:t>
              </a:r>
              <a:r>
                <a:rPr lang="en-US" sz="2800" b="1" dirty="0">
                  <a:solidFill>
                    <a:srgbClr val="C00000"/>
                  </a:solidFill>
                  <a:latin typeface="Arial" pitchFamily="34" charset="0"/>
                </a:rPr>
                <a:t> </a:t>
              </a:r>
              <a:r>
                <a:rPr lang="en-US" sz="2800" b="1" dirty="0" err="1">
                  <a:solidFill>
                    <a:srgbClr val="000000"/>
                  </a:solidFill>
                  <a:latin typeface="Arial" pitchFamily="34" charset="0"/>
                </a:rPr>
                <a:t>phù</a:t>
              </a:r>
              <a:r>
                <a:rPr lang="en-US" sz="2800" b="1" dirty="0">
                  <a:solidFill>
                    <a:srgbClr val="000000"/>
                  </a:solidFill>
                  <a:latin typeface="Arial" pitchFamily="34" charset="0"/>
                </a:rPr>
                <a:t> </a:t>
              </a:r>
              <a:r>
                <a:rPr lang="en-US" sz="2800" b="1" dirty="0" err="1">
                  <a:solidFill>
                    <a:srgbClr val="000000"/>
                  </a:solidFill>
                  <a:latin typeface="Arial" pitchFamily="34" charset="0"/>
                </a:rPr>
                <a:t>hợp</a:t>
              </a:r>
              <a:r>
                <a:rPr lang="en-US" sz="2800" b="1" dirty="0">
                  <a:solidFill>
                    <a:srgbClr val="000000"/>
                  </a:solidFill>
                  <a:latin typeface="Arial" pitchFamily="34" charset="0"/>
                </a:rPr>
                <a:t> </a:t>
              </a:r>
              <a:r>
                <a:rPr lang="en-US" sz="2800" b="1" dirty="0" err="1">
                  <a:solidFill>
                    <a:srgbClr val="000000"/>
                  </a:solidFill>
                  <a:latin typeface="Arial" pitchFamily="34" charset="0"/>
                </a:rPr>
                <a:t>với</a:t>
              </a:r>
              <a:r>
                <a:rPr lang="en-US" sz="2800" b="1" dirty="0">
                  <a:solidFill>
                    <a:srgbClr val="000000"/>
                  </a:solidFill>
                  <a:latin typeface="Arial" pitchFamily="34" charset="0"/>
                </a:rPr>
                <a:t> </a:t>
              </a:r>
              <a:r>
                <a:rPr lang="en-US" sz="2800" b="1" dirty="0" err="1">
                  <a:solidFill>
                    <a:srgbClr val="000000"/>
                  </a:solidFill>
                  <a:latin typeface="Arial" pitchFamily="34" charset="0"/>
                </a:rPr>
                <a:t>chức</a:t>
              </a:r>
              <a:r>
                <a:rPr lang="en-US" sz="2800" b="1" dirty="0">
                  <a:solidFill>
                    <a:srgbClr val="000000"/>
                  </a:solidFill>
                  <a:latin typeface="Arial" pitchFamily="34" charset="0"/>
                </a:rPr>
                <a:t> </a:t>
              </a:r>
              <a:r>
                <a:rPr lang="en-US" sz="2800" b="1" dirty="0" err="1">
                  <a:solidFill>
                    <a:srgbClr val="000000"/>
                  </a:solidFill>
                  <a:latin typeface="Arial" pitchFamily="34" charset="0"/>
                </a:rPr>
                <a:t>năng</a:t>
              </a:r>
              <a:r>
                <a:rPr lang="en-US" sz="2800" b="1" dirty="0">
                  <a:solidFill>
                    <a:srgbClr val="000000"/>
                  </a:solidFill>
                  <a:latin typeface="Arial" pitchFamily="34" charset="0"/>
                </a:rPr>
                <a:t> </a:t>
              </a:r>
              <a:r>
                <a:rPr lang="en-US" sz="2800" b="1" dirty="0" err="1">
                  <a:solidFill>
                    <a:srgbClr val="000000"/>
                  </a:solidFill>
                  <a:latin typeface="Arial" pitchFamily="34" charset="0"/>
                </a:rPr>
                <a:t>bảo</a:t>
              </a:r>
              <a:r>
                <a:rPr lang="en-US" sz="2800" b="1" dirty="0">
                  <a:solidFill>
                    <a:srgbClr val="000000"/>
                  </a:solidFill>
                  <a:latin typeface="Arial" pitchFamily="34" charset="0"/>
                </a:rPr>
                <a:t> </a:t>
              </a:r>
              <a:r>
                <a:rPr lang="en-US" sz="2800" b="1" dirty="0" err="1">
                  <a:solidFill>
                    <a:srgbClr val="000000"/>
                  </a:solidFill>
                  <a:latin typeface="Arial" pitchFamily="34" charset="0"/>
                </a:rPr>
                <a:t>vệ</a:t>
              </a:r>
              <a:r>
                <a:rPr lang="en-US" sz="2800" b="1" dirty="0">
                  <a:solidFill>
                    <a:srgbClr val="000000"/>
                  </a:solidFill>
                  <a:latin typeface="Arial" pitchFamily="34" charset="0"/>
                </a:rPr>
                <a:t> </a:t>
              </a:r>
              <a:r>
                <a:rPr lang="en-US" sz="2800" b="1" dirty="0" err="1">
                  <a:solidFill>
                    <a:srgbClr val="000000"/>
                  </a:solidFill>
                  <a:latin typeface="Arial" pitchFamily="34" charset="0"/>
                </a:rPr>
                <a:t>não</a:t>
              </a:r>
              <a:r>
                <a:rPr lang="en-US" sz="2800" b="1" dirty="0">
                  <a:solidFill>
                    <a:srgbClr val="000000"/>
                  </a:solidFill>
                  <a:latin typeface="Arial" pitchFamily="34" charset="0"/>
                </a:rPr>
                <a:t>, </a:t>
              </a:r>
              <a:r>
                <a:rPr lang="en-US" sz="2800" b="1" dirty="0" err="1">
                  <a:solidFill>
                    <a:srgbClr val="000000"/>
                  </a:solidFill>
                  <a:latin typeface="Arial" pitchFamily="34" charset="0"/>
                </a:rPr>
                <a:t>cơ</a:t>
              </a:r>
              <a:r>
                <a:rPr lang="en-US" sz="2800" b="1" dirty="0">
                  <a:solidFill>
                    <a:srgbClr val="000000"/>
                  </a:solidFill>
                  <a:latin typeface="Arial" pitchFamily="34" charset="0"/>
                </a:rPr>
                <a:t> </a:t>
              </a:r>
              <a:r>
                <a:rPr lang="en-US" sz="2800" b="1" dirty="0" err="1">
                  <a:solidFill>
                    <a:srgbClr val="000000"/>
                  </a:solidFill>
                  <a:latin typeface="Arial" pitchFamily="34" charset="0"/>
                </a:rPr>
                <a:t>quan</a:t>
              </a:r>
              <a:r>
                <a:rPr lang="en-US" sz="2800" b="1" dirty="0">
                  <a:solidFill>
                    <a:srgbClr val="000000"/>
                  </a:solidFill>
                  <a:latin typeface="Arial" pitchFamily="34" charset="0"/>
                </a:rPr>
                <a:t> </a:t>
              </a:r>
              <a:r>
                <a:rPr lang="en-US" sz="2800" b="1" dirty="0" err="1">
                  <a:solidFill>
                    <a:srgbClr val="000000"/>
                  </a:solidFill>
                  <a:latin typeface="Arial" pitchFamily="34" charset="0"/>
                </a:rPr>
                <a:t>thị</a:t>
              </a:r>
              <a:r>
                <a:rPr lang="en-US" sz="2800" b="1" dirty="0">
                  <a:solidFill>
                    <a:srgbClr val="000000"/>
                  </a:solidFill>
                  <a:latin typeface="Arial" pitchFamily="34" charset="0"/>
                </a:rPr>
                <a:t> </a:t>
              </a:r>
              <a:r>
                <a:rPr lang="en-US" sz="2800" b="1" dirty="0" err="1">
                  <a:solidFill>
                    <a:srgbClr val="000000"/>
                  </a:solidFill>
                  <a:latin typeface="Arial" pitchFamily="34" charset="0"/>
                </a:rPr>
                <a:t>giác</a:t>
              </a:r>
              <a:r>
                <a:rPr lang="en-US" sz="2800" b="1" dirty="0">
                  <a:solidFill>
                    <a:srgbClr val="000000"/>
                  </a:solidFill>
                  <a:latin typeface="Arial" pitchFamily="34" charset="0"/>
                </a:rPr>
                <a:t>, </a:t>
              </a:r>
              <a:r>
                <a:rPr lang="en-US" sz="2800" b="1" dirty="0" err="1">
                  <a:solidFill>
                    <a:srgbClr val="000000"/>
                  </a:solidFill>
                  <a:latin typeface="Arial" pitchFamily="34" charset="0"/>
                </a:rPr>
                <a:t>thính</a:t>
              </a:r>
              <a:r>
                <a:rPr lang="en-US" sz="2800" b="1" dirty="0">
                  <a:solidFill>
                    <a:srgbClr val="000000"/>
                  </a:solidFill>
                  <a:latin typeface="Arial" pitchFamily="34" charset="0"/>
                </a:rPr>
                <a:t> </a:t>
              </a:r>
              <a:r>
                <a:rPr lang="en-US" sz="2800" b="1" dirty="0" err="1">
                  <a:solidFill>
                    <a:srgbClr val="000000"/>
                  </a:solidFill>
                  <a:latin typeface="Arial" pitchFamily="34" charset="0"/>
                </a:rPr>
                <a:t>giác</a:t>
              </a:r>
              <a:r>
                <a:rPr lang="en-US" sz="2800" b="1" dirty="0">
                  <a:solidFill>
                    <a:srgbClr val="000000"/>
                  </a:solidFill>
                  <a:latin typeface="Arial" pitchFamily="34" charset="0"/>
                </a:rPr>
                <a:t>,…</a:t>
              </a:r>
            </a:p>
          </p:txBody>
        </p:sp>
      </p:grpSp>
      <p:grpSp>
        <p:nvGrpSpPr>
          <p:cNvPr id="14" name="Group 14"/>
          <p:cNvGrpSpPr/>
          <p:nvPr/>
        </p:nvGrpSpPr>
        <p:grpSpPr>
          <a:xfrm>
            <a:off x="-382587" y="3893060"/>
            <a:ext cx="11200622" cy="1503681"/>
            <a:chOff x="64288" y="-66674"/>
            <a:chExt cx="20222445" cy="3007364"/>
          </a:xfrm>
        </p:grpSpPr>
        <p:sp>
          <p:nvSpPr>
            <p:cNvPr id="17" name="TextBox 17"/>
            <p:cNvSpPr txBox="1"/>
            <p:nvPr/>
          </p:nvSpPr>
          <p:spPr>
            <a:xfrm>
              <a:off x="64288" y="455508"/>
              <a:ext cx="557161" cy="589304"/>
            </a:xfrm>
            <a:prstGeom prst="rect">
              <a:avLst/>
            </a:prstGeom>
          </p:spPr>
          <p:txBody>
            <a:bodyPr lIns="50800" tIns="50800" rIns="50800" bIns="50800" rtlCol="0" anchor="ctr"/>
            <a:lstStyle/>
            <a:p>
              <a:pPr algn="ctr">
                <a:lnSpc>
                  <a:spcPct val="120000"/>
                </a:lnSpc>
              </a:pPr>
              <a:endParaRPr b="1">
                <a:latin typeface="Arial" pitchFamily="34" charset="0"/>
              </a:endParaRPr>
            </a:p>
          </p:txBody>
        </p:sp>
        <p:sp>
          <p:nvSpPr>
            <p:cNvPr id="18" name="TextBox 18"/>
            <p:cNvSpPr txBox="1"/>
            <p:nvPr/>
          </p:nvSpPr>
          <p:spPr>
            <a:xfrm>
              <a:off x="1011133" y="-66674"/>
              <a:ext cx="19275600" cy="3007364"/>
            </a:xfrm>
            <a:prstGeom prst="rect">
              <a:avLst/>
            </a:prstGeom>
          </p:spPr>
          <p:txBody>
            <a:bodyPr lIns="0" tIns="0" rIns="0" bIns="0" rtlCol="0" anchor="t">
              <a:spAutoFit/>
            </a:bodyPr>
            <a:lstStyle/>
            <a:p>
              <a:pPr algn="just">
                <a:lnSpc>
                  <a:spcPct val="120000"/>
                </a:lnSpc>
                <a:spcBef>
                  <a:spcPct val="0"/>
                </a:spcBef>
              </a:pPr>
              <a:r>
                <a:rPr lang="en-US" sz="2300" b="1" dirty="0" smtClean="0">
                  <a:solidFill>
                    <a:srgbClr val="000000"/>
                  </a:solidFill>
                  <a:latin typeface="Arial" pitchFamily="34" charset="0"/>
                </a:rPr>
                <a:t>- </a:t>
              </a:r>
              <a:r>
                <a:rPr lang="en-US" sz="2800" b="1" dirty="0" err="1" smtClean="0">
                  <a:solidFill>
                    <a:srgbClr val="000000"/>
                  </a:solidFill>
                  <a:latin typeface="Arial" pitchFamily="34" charset="0"/>
                </a:rPr>
                <a:t>Các</a:t>
              </a:r>
              <a:r>
                <a:rPr lang="en-US" sz="2800" b="1" dirty="0" smtClean="0">
                  <a:solidFill>
                    <a:srgbClr val="000000"/>
                  </a:solidFill>
                  <a:latin typeface="Arial" pitchFamily="34" charset="0"/>
                </a:rPr>
                <a:t> </a:t>
              </a:r>
              <a:r>
                <a:rPr lang="en-US" sz="2800" b="1" dirty="0" err="1">
                  <a:solidFill>
                    <a:srgbClr val="000000"/>
                  </a:solidFill>
                  <a:latin typeface="Arial" pitchFamily="34" charset="0"/>
                </a:rPr>
                <a:t>xương</a:t>
              </a:r>
              <a:r>
                <a:rPr lang="en-US" sz="2800" b="1" dirty="0">
                  <a:solidFill>
                    <a:srgbClr val="000000"/>
                  </a:solidFill>
                  <a:latin typeface="Arial" pitchFamily="34" charset="0"/>
                </a:rPr>
                <a:t> </a:t>
              </a:r>
              <a:r>
                <a:rPr lang="en-US" sz="2800" b="1" dirty="0" err="1">
                  <a:solidFill>
                    <a:srgbClr val="000000"/>
                  </a:solidFill>
                  <a:latin typeface="Arial" pitchFamily="34" charset="0"/>
                </a:rPr>
                <a:t>đốt</a:t>
              </a:r>
              <a:r>
                <a:rPr lang="en-US" sz="2800" b="1" dirty="0">
                  <a:solidFill>
                    <a:srgbClr val="000000"/>
                  </a:solidFill>
                  <a:latin typeface="Arial" pitchFamily="34" charset="0"/>
                </a:rPr>
                <a:t> </a:t>
              </a:r>
              <a:r>
                <a:rPr lang="en-US" sz="2800" b="1" dirty="0" err="1">
                  <a:solidFill>
                    <a:srgbClr val="000000"/>
                  </a:solidFill>
                  <a:latin typeface="Arial" pitchFamily="34" charset="0"/>
                </a:rPr>
                <a:t>sống</a:t>
              </a:r>
              <a:r>
                <a:rPr lang="en-US" sz="2800" b="1" dirty="0">
                  <a:solidFill>
                    <a:srgbClr val="000000"/>
                  </a:solidFill>
                  <a:latin typeface="Arial" pitchFamily="34" charset="0"/>
                </a:rPr>
                <a:t> </a:t>
              </a:r>
              <a:r>
                <a:rPr lang="en-US" sz="2800" b="1" dirty="0" err="1">
                  <a:solidFill>
                    <a:srgbClr val="000000"/>
                  </a:solidFill>
                  <a:latin typeface="Arial" pitchFamily="34" charset="0"/>
                </a:rPr>
                <a:t>liên</a:t>
              </a:r>
              <a:r>
                <a:rPr lang="en-US" sz="2800" b="1" dirty="0">
                  <a:solidFill>
                    <a:srgbClr val="000000"/>
                  </a:solidFill>
                  <a:latin typeface="Arial" pitchFamily="34" charset="0"/>
                </a:rPr>
                <a:t> </a:t>
              </a:r>
              <a:r>
                <a:rPr lang="en-US" sz="2800" b="1" dirty="0" err="1">
                  <a:solidFill>
                    <a:srgbClr val="000000"/>
                  </a:solidFill>
                  <a:latin typeface="Arial" pitchFamily="34" charset="0"/>
                </a:rPr>
                <a:t>kết</a:t>
              </a:r>
              <a:r>
                <a:rPr lang="en-US" sz="2800" b="1" dirty="0">
                  <a:solidFill>
                    <a:srgbClr val="000000"/>
                  </a:solidFill>
                  <a:latin typeface="Arial" pitchFamily="34" charset="0"/>
                </a:rPr>
                <a:t> </a:t>
              </a:r>
              <a:r>
                <a:rPr lang="en-US" sz="2800" b="1" dirty="0" err="1">
                  <a:solidFill>
                    <a:srgbClr val="000000"/>
                  </a:solidFill>
                  <a:latin typeface="Arial" pitchFamily="34" charset="0"/>
                </a:rPr>
                <a:t>với</a:t>
              </a:r>
              <a:r>
                <a:rPr lang="en-US" sz="2800" b="1" dirty="0">
                  <a:solidFill>
                    <a:srgbClr val="000000"/>
                  </a:solidFill>
                  <a:latin typeface="Arial" pitchFamily="34" charset="0"/>
                </a:rPr>
                <a:t> </a:t>
              </a:r>
              <a:r>
                <a:rPr lang="en-US" sz="2800" b="1" dirty="0" err="1">
                  <a:solidFill>
                    <a:srgbClr val="000000"/>
                  </a:solidFill>
                  <a:latin typeface="Arial" pitchFamily="34" charset="0"/>
                </a:rPr>
                <a:t>nhau</a:t>
              </a:r>
              <a:r>
                <a:rPr lang="en-US" sz="2800" b="1" dirty="0">
                  <a:solidFill>
                    <a:srgbClr val="000000"/>
                  </a:solidFill>
                  <a:latin typeface="Arial" pitchFamily="34" charset="0"/>
                </a:rPr>
                <a:t> </a:t>
              </a:r>
              <a:r>
                <a:rPr lang="en-US" sz="2800" b="1" dirty="0" err="1">
                  <a:solidFill>
                    <a:srgbClr val="000000"/>
                  </a:solidFill>
                  <a:latin typeface="Arial" pitchFamily="34" charset="0"/>
                </a:rPr>
                <a:t>bằng</a:t>
              </a:r>
              <a:r>
                <a:rPr lang="en-US" sz="2800" b="1" dirty="0">
                  <a:solidFill>
                    <a:srgbClr val="000000"/>
                  </a:solidFill>
                  <a:latin typeface="Arial" pitchFamily="34" charset="0"/>
                </a:rPr>
                <a:t> </a:t>
              </a:r>
              <a:r>
                <a:rPr lang="en-US" sz="2800" b="1" dirty="0" err="1">
                  <a:solidFill>
                    <a:srgbClr val="C00000"/>
                  </a:solidFill>
                  <a:latin typeface="Arial" pitchFamily="34" charset="0"/>
                </a:rPr>
                <a:t>khớp</a:t>
              </a:r>
              <a:r>
                <a:rPr lang="en-US" sz="2800" b="1" dirty="0">
                  <a:solidFill>
                    <a:srgbClr val="C00000"/>
                  </a:solidFill>
                  <a:latin typeface="Arial" pitchFamily="34" charset="0"/>
                </a:rPr>
                <a:t> </a:t>
              </a:r>
              <a:r>
                <a:rPr lang="en-US" sz="2800" b="1" dirty="0" err="1">
                  <a:solidFill>
                    <a:srgbClr val="C00000"/>
                  </a:solidFill>
                  <a:latin typeface="Arial" pitchFamily="34" charset="0"/>
                </a:rPr>
                <a:t>bán</a:t>
              </a:r>
              <a:r>
                <a:rPr lang="en-US" sz="2800" b="1" dirty="0">
                  <a:solidFill>
                    <a:srgbClr val="C00000"/>
                  </a:solidFill>
                  <a:latin typeface="Arial" pitchFamily="34" charset="0"/>
                </a:rPr>
                <a:t> </a:t>
              </a:r>
              <a:r>
                <a:rPr lang="en-US" sz="2800" b="1" dirty="0" err="1">
                  <a:solidFill>
                    <a:srgbClr val="C00000"/>
                  </a:solidFill>
                  <a:latin typeface="Arial" pitchFamily="34" charset="0"/>
                </a:rPr>
                <a:t>động</a:t>
              </a:r>
              <a:r>
                <a:rPr lang="en-US" sz="2800" b="1" dirty="0">
                  <a:solidFill>
                    <a:srgbClr val="C00000"/>
                  </a:solidFill>
                  <a:latin typeface="Arial" pitchFamily="34" charset="0"/>
                </a:rPr>
                <a:t> </a:t>
              </a:r>
              <a:r>
                <a:rPr lang="en-US" sz="2800" b="1" dirty="0" err="1">
                  <a:solidFill>
                    <a:srgbClr val="000000"/>
                  </a:solidFill>
                  <a:latin typeface="Arial" pitchFamily="34" charset="0"/>
                </a:rPr>
                <a:t>nên</a:t>
              </a:r>
              <a:r>
                <a:rPr lang="en-US" sz="2800" b="1" dirty="0">
                  <a:solidFill>
                    <a:srgbClr val="000000"/>
                  </a:solidFill>
                  <a:latin typeface="Arial" pitchFamily="34" charset="0"/>
                </a:rPr>
                <a:t> </a:t>
              </a:r>
              <a:r>
                <a:rPr lang="en-US" sz="2800" b="1" dirty="0" err="1">
                  <a:solidFill>
                    <a:srgbClr val="000000"/>
                  </a:solidFill>
                  <a:latin typeface="Arial" pitchFamily="34" charset="0"/>
                </a:rPr>
                <a:t>cột</a:t>
              </a:r>
              <a:r>
                <a:rPr lang="en-US" sz="2800" b="1" dirty="0">
                  <a:solidFill>
                    <a:srgbClr val="000000"/>
                  </a:solidFill>
                  <a:latin typeface="Arial" pitchFamily="34" charset="0"/>
                </a:rPr>
                <a:t> </a:t>
              </a:r>
              <a:r>
                <a:rPr lang="en-US" sz="2800" b="1" dirty="0" err="1">
                  <a:solidFill>
                    <a:srgbClr val="000000"/>
                  </a:solidFill>
                  <a:latin typeface="Arial" pitchFamily="34" charset="0"/>
                </a:rPr>
                <a:t>sống</a:t>
              </a:r>
              <a:r>
                <a:rPr lang="en-US" sz="2800" b="1" dirty="0">
                  <a:solidFill>
                    <a:srgbClr val="000000"/>
                  </a:solidFill>
                  <a:latin typeface="Arial" pitchFamily="34" charset="0"/>
                </a:rPr>
                <a:t> </a:t>
              </a:r>
              <a:r>
                <a:rPr lang="en-US" sz="2800" b="1" dirty="0" err="1">
                  <a:solidFill>
                    <a:srgbClr val="000000"/>
                  </a:solidFill>
                  <a:latin typeface="Arial" pitchFamily="34" charset="0"/>
                </a:rPr>
                <a:t>có</a:t>
              </a:r>
              <a:r>
                <a:rPr lang="en-US" sz="2800" b="1" dirty="0">
                  <a:solidFill>
                    <a:srgbClr val="000000"/>
                  </a:solidFill>
                  <a:latin typeface="Arial" pitchFamily="34" charset="0"/>
                </a:rPr>
                <a:t> </a:t>
              </a:r>
              <a:r>
                <a:rPr lang="en-US" sz="2800" b="1" dirty="0" err="1">
                  <a:solidFill>
                    <a:srgbClr val="000000"/>
                  </a:solidFill>
                  <a:latin typeface="Arial" pitchFamily="34" charset="0"/>
                </a:rPr>
                <a:t>thể</a:t>
              </a:r>
              <a:r>
                <a:rPr lang="en-US" sz="2800" b="1" dirty="0">
                  <a:solidFill>
                    <a:srgbClr val="000000"/>
                  </a:solidFill>
                  <a:latin typeface="Arial" pitchFamily="34" charset="0"/>
                </a:rPr>
                <a:t> </a:t>
              </a:r>
              <a:r>
                <a:rPr lang="en-US" sz="2800" b="1" dirty="0" err="1">
                  <a:solidFill>
                    <a:srgbClr val="000000"/>
                  </a:solidFill>
                  <a:latin typeface="Arial" pitchFamily="34" charset="0"/>
                </a:rPr>
                <a:t>cử</a:t>
              </a:r>
              <a:r>
                <a:rPr lang="en-US" sz="2800" b="1" dirty="0">
                  <a:solidFill>
                    <a:srgbClr val="000000"/>
                  </a:solidFill>
                  <a:latin typeface="Arial" pitchFamily="34" charset="0"/>
                </a:rPr>
                <a:t> </a:t>
              </a:r>
              <a:r>
                <a:rPr lang="en-US" sz="2800" b="1" dirty="0" err="1">
                  <a:solidFill>
                    <a:srgbClr val="000000"/>
                  </a:solidFill>
                  <a:latin typeface="Arial" pitchFamily="34" charset="0"/>
                </a:rPr>
                <a:t>động</a:t>
              </a:r>
              <a:r>
                <a:rPr lang="en-US" sz="2800" b="1" dirty="0">
                  <a:solidFill>
                    <a:srgbClr val="000000"/>
                  </a:solidFill>
                  <a:latin typeface="Arial" pitchFamily="34" charset="0"/>
                </a:rPr>
                <a:t> ở </a:t>
              </a:r>
              <a:r>
                <a:rPr lang="en-US" sz="2800" b="1" dirty="0" err="1">
                  <a:solidFill>
                    <a:srgbClr val="000000"/>
                  </a:solidFill>
                  <a:latin typeface="Arial" pitchFamily="34" charset="0"/>
                </a:rPr>
                <a:t>mức</a:t>
              </a:r>
              <a:r>
                <a:rPr lang="en-US" sz="2800" b="1" dirty="0">
                  <a:solidFill>
                    <a:srgbClr val="000000"/>
                  </a:solidFill>
                  <a:latin typeface="Arial" pitchFamily="34" charset="0"/>
                </a:rPr>
                <a:t> </a:t>
              </a:r>
              <a:r>
                <a:rPr lang="en-US" sz="2800" b="1" dirty="0" err="1">
                  <a:solidFill>
                    <a:srgbClr val="000000"/>
                  </a:solidFill>
                  <a:latin typeface="Arial" pitchFamily="34" charset="0"/>
                </a:rPr>
                <a:t>độ</a:t>
              </a:r>
              <a:r>
                <a:rPr lang="en-US" sz="2800" b="1" dirty="0">
                  <a:solidFill>
                    <a:srgbClr val="000000"/>
                  </a:solidFill>
                  <a:latin typeface="Arial" pitchFamily="34" charset="0"/>
                </a:rPr>
                <a:t> </a:t>
              </a:r>
              <a:r>
                <a:rPr lang="en-US" sz="2800" b="1" dirty="0" err="1">
                  <a:solidFill>
                    <a:srgbClr val="000000"/>
                  </a:solidFill>
                  <a:latin typeface="Arial" pitchFamily="34" charset="0"/>
                </a:rPr>
                <a:t>nhất</a:t>
              </a:r>
              <a:r>
                <a:rPr lang="en-US" sz="2800" b="1" dirty="0">
                  <a:solidFill>
                    <a:srgbClr val="000000"/>
                  </a:solidFill>
                  <a:latin typeface="Arial" pitchFamily="34" charset="0"/>
                </a:rPr>
                <a:t> </a:t>
              </a:r>
              <a:r>
                <a:rPr lang="en-US" sz="2800" b="1" dirty="0" err="1">
                  <a:solidFill>
                    <a:srgbClr val="000000"/>
                  </a:solidFill>
                  <a:latin typeface="Arial" pitchFamily="34" charset="0"/>
                </a:rPr>
                <a:t>định</a:t>
              </a:r>
              <a:r>
                <a:rPr lang="en-US" sz="2800" b="1" dirty="0">
                  <a:solidFill>
                    <a:srgbClr val="000000"/>
                  </a:solidFill>
                  <a:latin typeface="Arial" pitchFamily="34" charset="0"/>
                </a:rPr>
                <a:t> </a:t>
              </a:r>
              <a:r>
                <a:rPr lang="en-US" sz="2800" b="1" dirty="0" err="1">
                  <a:solidFill>
                    <a:srgbClr val="000000"/>
                  </a:solidFill>
                  <a:latin typeface="Arial" pitchFamily="34" charset="0"/>
                </a:rPr>
                <a:t>và</a:t>
              </a:r>
              <a:r>
                <a:rPr lang="en-US" sz="2800" b="1" dirty="0">
                  <a:solidFill>
                    <a:srgbClr val="000000"/>
                  </a:solidFill>
                  <a:latin typeface="Arial" pitchFamily="34" charset="0"/>
                </a:rPr>
                <a:t> </a:t>
              </a:r>
              <a:r>
                <a:rPr lang="en-US" sz="2800" b="1" dirty="0" err="1">
                  <a:solidFill>
                    <a:srgbClr val="000000"/>
                  </a:solidFill>
                  <a:latin typeface="Arial" pitchFamily="34" charset="0"/>
                </a:rPr>
                <a:t>bảo</a:t>
              </a:r>
              <a:r>
                <a:rPr lang="en-US" sz="2800" b="1" dirty="0">
                  <a:solidFill>
                    <a:srgbClr val="000000"/>
                  </a:solidFill>
                  <a:latin typeface="Arial" pitchFamily="34" charset="0"/>
                </a:rPr>
                <a:t> </a:t>
              </a:r>
              <a:r>
                <a:rPr lang="en-US" sz="2800" b="1" dirty="0" err="1">
                  <a:solidFill>
                    <a:srgbClr val="000000"/>
                  </a:solidFill>
                  <a:latin typeface="Arial" pitchFamily="34" charset="0"/>
                </a:rPr>
                <a:t>vệ</a:t>
              </a:r>
              <a:r>
                <a:rPr lang="en-US" sz="2800" b="1" dirty="0">
                  <a:solidFill>
                    <a:srgbClr val="000000"/>
                  </a:solidFill>
                  <a:latin typeface="Arial" pitchFamily="34" charset="0"/>
                </a:rPr>
                <a:t> </a:t>
              </a:r>
              <a:r>
                <a:rPr lang="en-US" sz="2800" b="1" dirty="0" err="1">
                  <a:solidFill>
                    <a:srgbClr val="000000"/>
                  </a:solidFill>
                  <a:latin typeface="Arial" pitchFamily="34" charset="0"/>
                </a:rPr>
                <a:t>tủy</a:t>
              </a:r>
              <a:r>
                <a:rPr lang="en-US" sz="2800" b="1" dirty="0">
                  <a:solidFill>
                    <a:srgbClr val="000000"/>
                  </a:solidFill>
                  <a:latin typeface="Arial" pitchFamily="34" charset="0"/>
                </a:rPr>
                <a:t> </a:t>
              </a:r>
              <a:r>
                <a:rPr lang="en-US" sz="2800" b="1" dirty="0" err="1">
                  <a:solidFill>
                    <a:srgbClr val="000000"/>
                  </a:solidFill>
                  <a:latin typeface="Arial" pitchFamily="34" charset="0"/>
                </a:rPr>
                <a:t>sống</a:t>
              </a:r>
              <a:endParaRPr lang="en-US" sz="2800" b="1" dirty="0">
                <a:solidFill>
                  <a:srgbClr val="000000"/>
                </a:solidFill>
                <a:latin typeface="Arial" pitchFamily="34" charset="0"/>
              </a:endParaRPr>
            </a:p>
          </p:txBody>
        </p:sp>
      </p:grpSp>
      <p:grpSp>
        <p:nvGrpSpPr>
          <p:cNvPr id="19" name="Group 19"/>
          <p:cNvGrpSpPr/>
          <p:nvPr/>
        </p:nvGrpSpPr>
        <p:grpSpPr>
          <a:xfrm>
            <a:off x="-362405" y="5550852"/>
            <a:ext cx="12400416" cy="1181862"/>
            <a:chOff x="64288" y="-66674"/>
            <a:chExt cx="20222445" cy="2363725"/>
          </a:xfrm>
        </p:grpSpPr>
        <p:sp>
          <p:nvSpPr>
            <p:cNvPr id="22" name="TextBox 22"/>
            <p:cNvSpPr txBox="1"/>
            <p:nvPr/>
          </p:nvSpPr>
          <p:spPr>
            <a:xfrm>
              <a:off x="64288" y="455508"/>
              <a:ext cx="557161" cy="589304"/>
            </a:xfrm>
            <a:prstGeom prst="rect">
              <a:avLst/>
            </a:prstGeom>
          </p:spPr>
          <p:txBody>
            <a:bodyPr lIns="50800" tIns="50800" rIns="50800" bIns="50800" rtlCol="0" anchor="ctr"/>
            <a:lstStyle/>
            <a:p>
              <a:pPr algn="ctr">
                <a:lnSpc>
                  <a:spcPct val="120000"/>
                </a:lnSpc>
              </a:pPr>
              <a:endParaRPr sz="1800" b="1">
                <a:latin typeface="Arial" pitchFamily="34" charset="0"/>
              </a:endParaRPr>
            </a:p>
          </p:txBody>
        </p:sp>
        <p:sp>
          <p:nvSpPr>
            <p:cNvPr id="23" name="TextBox 23"/>
            <p:cNvSpPr txBox="1"/>
            <p:nvPr/>
          </p:nvSpPr>
          <p:spPr>
            <a:xfrm>
              <a:off x="1011133" y="-66674"/>
              <a:ext cx="19275600" cy="2363725"/>
            </a:xfrm>
            <a:prstGeom prst="rect">
              <a:avLst/>
            </a:prstGeom>
          </p:spPr>
          <p:txBody>
            <a:bodyPr lIns="0" tIns="0" rIns="0" bIns="0" rtlCol="0" anchor="t">
              <a:spAutoFit/>
            </a:bodyPr>
            <a:lstStyle/>
            <a:p>
              <a:pPr algn="just">
                <a:lnSpc>
                  <a:spcPct val="120000"/>
                </a:lnSpc>
                <a:spcBef>
                  <a:spcPct val="0"/>
                </a:spcBef>
              </a:pPr>
              <a:r>
                <a:rPr lang="en-US" sz="3200" b="1" dirty="0" smtClean="0">
                  <a:solidFill>
                    <a:srgbClr val="000000"/>
                  </a:solidFill>
                  <a:latin typeface="Arial" pitchFamily="34" charset="0"/>
                </a:rPr>
                <a:t>- </a:t>
              </a:r>
              <a:r>
                <a:rPr lang="en-US" sz="3200" b="1" dirty="0" err="1" smtClean="0">
                  <a:solidFill>
                    <a:srgbClr val="000000"/>
                  </a:solidFill>
                  <a:latin typeface="Arial" pitchFamily="34" charset="0"/>
                </a:rPr>
                <a:t>Các</a:t>
              </a:r>
              <a:r>
                <a:rPr lang="en-US" sz="3200" b="1" dirty="0" smtClean="0">
                  <a:solidFill>
                    <a:srgbClr val="000000"/>
                  </a:solidFill>
                  <a:latin typeface="Arial" pitchFamily="34" charset="0"/>
                </a:rPr>
                <a:t> </a:t>
              </a:r>
              <a:r>
                <a:rPr lang="en-US" sz="3200" b="1" dirty="0" err="1">
                  <a:solidFill>
                    <a:srgbClr val="000000"/>
                  </a:solidFill>
                  <a:latin typeface="Arial" pitchFamily="34" charset="0"/>
                </a:rPr>
                <a:t>xương</a:t>
              </a:r>
              <a:r>
                <a:rPr lang="en-US" sz="3200" b="1" dirty="0">
                  <a:solidFill>
                    <a:srgbClr val="000000"/>
                  </a:solidFill>
                  <a:latin typeface="Arial" pitchFamily="34" charset="0"/>
                </a:rPr>
                <a:t> ở </a:t>
              </a:r>
              <a:r>
                <a:rPr lang="en-US" sz="3200" b="1" dirty="0" err="1">
                  <a:solidFill>
                    <a:srgbClr val="000000"/>
                  </a:solidFill>
                  <a:latin typeface="Arial" pitchFamily="34" charset="0"/>
                </a:rPr>
                <a:t>đầu</a:t>
              </a:r>
              <a:r>
                <a:rPr lang="en-US" sz="3200" b="1" dirty="0">
                  <a:solidFill>
                    <a:srgbClr val="000000"/>
                  </a:solidFill>
                  <a:latin typeface="Arial" pitchFamily="34" charset="0"/>
                </a:rPr>
                <a:t> </a:t>
              </a:r>
              <a:r>
                <a:rPr lang="en-US" sz="3200" b="1" dirty="0" err="1">
                  <a:solidFill>
                    <a:srgbClr val="000000"/>
                  </a:solidFill>
                  <a:latin typeface="Arial" pitchFamily="34" charset="0"/>
                </a:rPr>
                <a:t>gối</a:t>
              </a:r>
              <a:r>
                <a:rPr lang="en-US" sz="3200" b="1" dirty="0">
                  <a:solidFill>
                    <a:srgbClr val="000000"/>
                  </a:solidFill>
                  <a:latin typeface="Arial" pitchFamily="34" charset="0"/>
                </a:rPr>
                <a:t> </a:t>
              </a:r>
              <a:r>
                <a:rPr lang="en-US" sz="3200" b="1" dirty="0" err="1">
                  <a:solidFill>
                    <a:srgbClr val="000000"/>
                  </a:solidFill>
                  <a:latin typeface="Arial" pitchFamily="34" charset="0"/>
                </a:rPr>
                <a:t>liên</a:t>
              </a:r>
              <a:r>
                <a:rPr lang="en-US" sz="3200" b="1" dirty="0">
                  <a:solidFill>
                    <a:srgbClr val="000000"/>
                  </a:solidFill>
                  <a:latin typeface="Arial" pitchFamily="34" charset="0"/>
                </a:rPr>
                <a:t> </a:t>
              </a:r>
              <a:r>
                <a:rPr lang="en-US" sz="3200" b="1" dirty="0" err="1">
                  <a:solidFill>
                    <a:srgbClr val="000000"/>
                  </a:solidFill>
                  <a:latin typeface="Arial" pitchFamily="34" charset="0"/>
                </a:rPr>
                <a:t>kết</a:t>
              </a:r>
              <a:r>
                <a:rPr lang="en-US" sz="3200" b="1" dirty="0">
                  <a:solidFill>
                    <a:srgbClr val="000000"/>
                  </a:solidFill>
                  <a:latin typeface="Arial" pitchFamily="34" charset="0"/>
                </a:rPr>
                <a:t> </a:t>
              </a:r>
              <a:r>
                <a:rPr lang="en-US" sz="3200" b="1" dirty="0" err="1">
                  <a:solidFill>
                    <a:srgbClr val="000000"/>
                  </a:solidFill>
                  <a:latin typeface="Arial" pitchFamily="34" charset="0"/>
                </a:rPr>
                <a:t>với</a:t>
              </a:r>
              <a:r>
                <a:rPr lang="en-US" sz="3200" b="1" dirty="0">
                  <a:solidFill>
                    <a:srgbClr val="000000"/>
                  </a:solidFill>
                  <a:latin typeface="Arial" pitchFamily="34" charset="0"/>
                </a:rPr>
                <a:t> </a:t>
              </a:r>
              <a:r>
                <a:rPr lang="en-US" sz="3200" b="1" dirty="0" err="1">
                  <a:solidFill>
                    <a:srgbClr val="000000"/>
                  </a:solidFill>
                  <a:latin typeface="Arial" pitchFamily="34" charset="0"/>
                </a:rPr>
                <a:t>nhau</a:t>
              </a:r>
              <a:r>
                <a:rPr lang="en-US" sz="3200" b="1" dirty="0">
                  <a:solidFill>
                    <a:srgbClr val="000000"/>
                  </a:solidFill>
                  <a:latin typeface="Arial" pitchFamily="34" charset="0"/>
                </a:rPr>
                <a:t> </a:t>
              </a:r>
              <a:r>
                <a:rPr lang="en-US" sz="3200" b="1" dirty="0" err="1">
                  <a:solidFill>
                    <a:srgbClr val="000000"/>
                  </a:solidFill>
                  <a:latin typeface="Arial" pitchFamily="34" charset="0"/>
                </a:rPr>
                <a:t>bằng</a:t>
              </a:r>
              <a:r>
                <a:rPr lang="en-US" sz="3200" b="1" dirty="0">
                  <a:solidFill>
                    <a:srgbClr val="000000"/>
                  </a:solidFill>
                  <a:latin typeface="Arial" pitchFamily="34" charset="0"/>
                </a:rPr>
                <a:t> </a:t>
              </a:r>
              <a:r>
                <a:rPr lang="en-US" sz="3200" b="1" dirty="0" err="1">
                  <a:solidFill>
                    <a:srgbClr val="C00000"/>
                  </a:solidFill>
                  <a:latin typeface="Arial" pitchFamily="34" charset="0"/>
                </a:rPr>
                <a:t>khớp</a:t>
              </a:r>
              <a:r>
                <a:rPr lang="en-US" sz="3200" b="1" dirty="0">
                  <a:solidFill>
                    <a:srgbClr val="C00000"/>
                  </a:solidFill>
                  <a:latin typeface="Arial" pitchFamily="34" charset="0"/>
                </a:rPr>
                <a:t> </a:t>
              </a:r>
              <a:r>
                <a:rPr lang="en-US" sz="3200" b="1" dirty="0" err="1">
                  <a:solidFill>
                    <a:srgbClr val="C00000"/>
                  </a:solidFill>
                  <a:latin typeface="Arial" pitchFamily="34" charset="0"/>
                </a:rPr>
                <a:t>động</a:t>
              </a:r>
              <a:r>
                <a:rPr lang="en-US" sz="3200" b="1" dirty="0">
                  <a:solidFill>
                    <a:srgbClr val="C00000"/>
                  </a:solidFill>
                  <a:latin typeface="Arial" pitchFamily="34" charset="0"/>
                </a:rPr>
                <a:t> </a:t>
              </a:r>
              <a:r>
                <a:rPr lang="en-US" sz="3200" b="1" dirty="0" err="1">
                  <a:solidFill>
                    <a:srgbClr val="000000"/>
                  </a:solidFill>
                  <a:latin typeface="Arial" pitchFamily="34" charset="0"/>
                </a:rPr>
                <a:t>nên</a:t>
              </a:r>
              <a:r>
                <a:rPr lang="en-US" sz="3200" b="1" dirty="0">
                  <a:solidFill>
                    <a:srgbClr val="000000"/>
                  </a:solidFill>
                  <a:latin typeface="Arial" pitchFamily="34" charset="0"/>
                </a:rPr>
                <a:t> </a:t>
              </a:r>
              <a:r>
                <a:rPr lang="en-US" sz="3200" b="1" dirty="0" err="1">
                  <a:solidFill>
                    <a:srgbClr val="000000"/>
                  </a:solidFill>
                  <a:latin typeface="Arial" pitchFamily="34" charset="0"/>
                </a:rPr>
                <a:t>cử</a:t>
              </a:r>
              <a:r>
                <a:rPr lang="en-US" sz="3200" b="1" dirty="0">
                  <a:solidFill>
                    <a:srgbClr val="000000"/>
                  </a:solidFill>
                  <a:latin typeface="Arial" pitchFamily="34" charset="0"/>
                </a:rPr>
                <a:t> </a:t>
              </a:r>
              <a:r>
                <a:rPr lang="en-US" sz="3200" b="1" dirty="0" err="1">
                  <a:solidFill>
                    <a:srgbClr val="000000"/>
                  </a:solidFill>
                  <a:latin typeface="Arial" pitchFamily="34" charset="0"/>
                </a:rPr>
                <a:t>động</a:t>
              </a:r>
              <a:r>
                <a:rPr lang="en-US" sz="3200" b="1" dirty="0">
                  <a:solidFill>
                    <a:srgbClr val="000000"/>
                  </a:solidFill>
                  <a:latin typeface="Arial" pitchFamily="34" charset="0"/>
                </a:rPr>
                <a:t> </a:t>
              </a:r>
              <a:r>
                <a:rPr lang="en-US" sz="3200" b="1" dirty="0" err="1">
                  <a:solidFill>
                    <a:srgbClr val="000000"/>
                  </a:solidFill>
                  <a:latin typeface="Arial" pitchFamily="34" charset="0"/>
                </a:rPr>
                <a:t>một</a:t>
              </a:r>
              <a:r>
                <a:rPr lang="en-US" sz="3200" b="1" dirty="0">
                  <a:solidFill>
                    <a:srgbClr val="000000"/>
                  </a:solidFill>
                  <a:latin typeface="Arial" pitchFamily="34" charset="0"/>
                </a:rPr>
                <a:t> </a:t>
              </a:r>
              <a:r>
                <a:rPr lang="en-US" sz="3200" b="1" dirty="0" err="1">
                  <a:solidFill>
                    <a:srgbClr val="000000"/>
                  </a:solidFill>
                  <a:latin typeface="Arial" pitchFamily="34" charset="0"/>
                </a:rPr>
                <a:t>các</a:t>
              </a:r>
              <a:r>
                <a:rPr lang="en-US" sz="3200" b="1" dirty="0">
                  <a:solidFill>
                    <a:srgbClr val="000000"/>
                  </a:solidFill>
                  <a:latin typeface="Arial" pitchFamily="34" charset="0"/>
                </a:rPr>
                <a:t> </a:t>
              </a:r>
              <a:r>
                <a:rPr lang="en-US" sz="3200" b="1" dirty="0" err="1">
                  <a:solidFill>
                    <a:srgbClr val="000000"/>
                  </a:solidFill>
                  <a:latin typeface="Arial" pitchFamily="34" charset="0"/>
                </a:rPr>
                <a:t>dễ</a:t>
              </a:r>
              <a:r>
                <a:rPr lang="en-US" sz="3200" b="1" dirty="0">
                  <a:solidFill>
                    <a:srgbClr val="000000"/>
                  </a:solidFill>
                  <a:latin typeface="Arial" pitchFamily="34" charset="0"/>
                </a:rPr>
                <a:t> </a:t>
              </a:r>
              <a:r>
                <a:rPr lang="en-US" sz="3200" b="1" dirty="0" err="1">
                  <a:solidFill>
                    <a:srgbClr val="000000"/>
                  </a:solidFill>
                  <a:latin typeface="Arial" pitchFamily="34" charset="0"/>
                </a:rPr>
                <a:t>dàng</a:t>
              </a:r>
              <a:endParaRPr lang="en-US" sz="3200" b="1" dirty="0">
                <a:solidFill>
                  <a:srgbClr val="000000"/>
                </a:solidFill>
                <a:latin typeface="Arial"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85614" y="1584325"/>
            <a:ext cx="6889773" cy="2163693"/>
            <a:chOff x="0" y="0"/>
            <a:chExt cx="13783135" cy="4327385"/>
          </a:xfrm>
        </p:grpSpPr>
        <p:grpSp>
          <p:nvGrpSpPr>
            <p:cNvPr id="4" name="Group 4"/>
            <p:cNvGrpSpPr/>
            <p:nvPr/>
          </p:nvGrpSpPr>
          <p:grpSpPr>
            <a:xfrm>
              <a:off x="0" y="0"/>
              <a:ext cx="13783135" cy="4327385"/>
              <a:chOff x="0" y="0"/>
              <a:chExt cx="2722594" cy="854792"/>
            </a:xfrm>
          </p:grpSpPr>
          <p:sp>
            <p:nvSpPr>
              <p:cNvPr id="5" name="Freeform 5"/>
              <p:cNvSpPr/>
              <p:nvPr/>
            </p:nvSpPr>
            <p:spPr>
              <a:xfrm>
                <a:off x="0" y="0"/>
                <a:ext cx="2722594" cy="854792"/>
              </a:xfrm>
              <a:custGeom>
                <a:avLst/>
                <a:gdLst/>
                <a:ahLst/>
                <a:cxnLst/>
                <a:rect l="l" t="t" r="r" b="b"/>
                <a:pathLst>
                  <a:path w="2722594" h="854792">
                    <a:moveTo>
                      <a:pt x="2722594" y="0"/>
                    </a:moveTo>
                    <a:lnTo>
                      <a:pt x="0" y="0"/>
                    </a:lnTo>
                    <a:lnTo>
                      <a:pt x="0" y="666832"/>
                    </a:lnTo>
                    <a:lnTo>
                      <a:pt x="157480" y="666832"/>
                    </a:lnTo>
                    <a:lnTo>
                      <a:pt x="157480" y="854792"/>
                    </a:lnTo>
                    <a:lnTo>
                      <a:pt x="463550" y="666832"/>
                    </a:lnTo>
                    <a:lnTo>
                      <a:pt x="2722594" y="666832"/>
                    </a:lnTo>
                    <a:lnTo>
                      <a:pt x="2722594" y="0"/>
                    </a:lnTo>
                    <a:close/>
                  </a:path>
                </a:pathLst>
              </a:custGeom>
              <a:solidFill>
                <a:srgbClr val="FFDE59"/>
              </a:solidFill>
            </p:spPr>
          </p:sp>
          <p:sp>
            <p:nvSpPr>
              <p:cNvPr id="6" name="TextBox 6"/>
              <p:cNvSpPr txBox="1"/>
              <p:nvPr/>
            </p:nvSpPr>
            <p:spPr>
              <a:xfrm>
                <a:off x="0" y="-38100"/>
                <a:ext cx="812800" cy="660400"/>
              </a:xfrm>
              <a:prstGeom prst="rect">
                <a:avLst/>
              </a:prstGeom>
            </p:spPr>
            <p:txBody>
              <a:bodyPr lIns="50800" tIns="50800" rIns="50800" bIns="50800" rtlCol="0" anchor="ctr"/>
              <a:lstStyle/>
              <a:p>
                <a:pPr algn="ctr">
                  <a:lnSpc>
                    <a:spcPts val="1772"/>
                  </a:lnSpc>
                  <a:spcBef>
                    <a:spcPct val="0"/>
                  </a:spcBef>
                </a:pPr>
                <a:endParaRPr b="1">
                  <a:latin typeface="Arial" pitchFamily="34" charset="0"/>
                </a:endParaRPr>
              </a:p>
            </p:txBody>
          </p:sp>
        </p:grpSp>
        <p:sp>
          <p:nvSpPr>
            <p:cNvPr id="7" name="TextBox 7"/>
            <p:cNvSpPr txBox="1"/>
            <p:nvPr/>
          </p:nvSpPr>
          <p:spPr>
            <a:xfrm>
              <a:off x="371963" y="403236"/>
              <a:ext cx="13039211" cy="2539155"/>
            </a:xfrm>
            <a:prstGeom prst="rect">
              <a:avLst/>
            </a:prstGeom>
          </p:spPr>
          <p:txBody>
            <a:bodyPr lIns="0" tIns="0" rIns="0" bIns="0" rtlCol="0" anchor="t">
              <a:spAutoFit/>
            </a:bodyPr>
            <a:lstStyle/>
            <a:p>
              <a:pPr algn="just">
                <a:lnSpc>
                  <a:spcPct val="120000"/>
                </a:lnSpc>
              </a:pPr>
              <a:r>
                <a:rPr lang="en-US" sz="2300" b="1" dirty="0" err="1">
                  <a:solidFill>
                    <a:srgbClr val="000000"/>
                  </a:solidFill>
                  <a:latin typeface="Arial" pitchFamily="34" charset="0"/>
                </a:rPr>
                <a:t>Quan</a:t>
              </a:r>
              <a:r>
                <a:rPr lang="en-US" sz="2300" b="1" dirty="0">
                  <a:solidFill>
                    <a:srgbClr val="000000"/>
                  </a:solidFill>
                  <a:latin typeface="Arial" pitchFamily="34" charset="0"/>
                </a:rPr>
                <a:t> </a:t>
              </a:r>
              <a:r>
                <a:rPr lang="en-US" sz="2300" b="1" dirty="0" err="1">
                  <a:solidFill>
                    <a:srgbClr val="000000"/>
                  </a:solidFill>
                  <a:latin typeface="Arial" pitchFamily="34" charset="0"/>
                </a:rPr>
                <a:t>sát</a:t>
              </a:r>
              <a:r>
                <a:rPr lang="en-US" sz="2300" b="1" dirty="0">
                  <a:solidFill>
                    <a:srgbClr val="000000"/>
                  </a:solidFill>
                  <a:latin typeface="Arial" pitchFamily="34" charset="0"/>
                </a:rPr>
                <a:t> </a:t>
              </a:r>
              <a:r>
                <a:rPr lang="en-US" sz="2300" b="1" dirty="0" err="1">
                  <a:solidFill>
                    <a:srgbClr val="000000"/>
                  </a:solidFill>
                  <a:latin typeface="Arial" pitchFamily="34" charset="0"/>
                </a:rPr>
                <a:t>hình</a:t>
              </a:r>
              <a:r>
                <a:rPr lang="en-US" sz="2300" b="1" dirty="0">
                  <a:solidFill>
                    <a:srgbClr val="000000"/>
                  </a:solidFill>
                  <a:latin typeface="Arial" pitchFamily="34" charset="0"/>
                </a:rPr>
                <a:t>, </a:t>
              </a:r>
              <a:r>
                <a:rPr lang="en-US" sz="2300" b="1" dirty="0" err="1">
                  <a:solidFill>
                    <a:srgbClr val="000000"/>
                  </a:solidFill>
                  <a:latin typeface="Arial" pitchFamily="34" charset="0"/>
                </a:rPr>
                <a:t>nêu</a:t>
              </a:r>
              <a:r>
                <a:rPr lang="en-US" sz="2300" b="1" dirty="0">
                  <a:solidFill>
                    <a:srgbClr val="000000"/>
                  </a:solidFill>
                  <a:latin typeface="Arial" pitchFamily="34" charset="0"/>
                </a:rPr>
                <a:t> </a:t>
              </a:r>
              <a:r>
                <a:rPr lang="en-US" sz="2300" b="1" dirty="0" err="1">
                  <a:solidFill>
                    <a:srgbClr val="000000"/>
                  </a:solidFill>
                  <a:latin typeface="Arial" pitchFamily="34" charset="0"/>
                </a:rPr>
                <a:t>cấu</a:t>
              </a:r>
              <a:r>
                <a:rPr lang="en-US" sz="2300" b="1" dirty="0">
                  <a:solidFill>
                    <a:srgbClr val="000000"/>
                  </a:solidFill>
                  <a:latin typeface="Arial" pitchFamily="34" charset="0"/>
                </a:rPr>
                <a:t> </a:t>
              </a:r>
              <a:r>
                <a:rPr lang="en-US" sz="2300" b="1" dirty="0" err="1">
                  <a:solidFill>
                    <a:srgbClr val="000000"/>
                  </a:solidFill>
                  <a:latin typeface="Arial" pitchFamily="34" charset="0"/>
                </a:rPr>
                <a:t>tạo</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một</a:t>
              </a:r>
              <a:r>
                <a:rPr lang="en-US" sz="2300" b="1" dirty="0">
                  <a:solidFill>
                    <a:srgbClr val="000000"/>
                  </a:solidFill>
                  <a:latin typeface="Arial" pitchFamily="34" charset="0"/>
                </a:rPr>
                <a:t> </a:t>
              </a:r>
              <a:r>
                <a:rPr lang="en-US" sz="2300" b="1" dirty="0" err="1">
                  <a:solidFill>
                    <a:srgbClr val="000000"/>
                  </a:solidFill>
                  <a:latin typeface="Arial" pitchFamily="34" charset="0"/>
                </a:rPr>
                <a:t>bắp</a:t>
              </a:r>
              <a:r>
                <a:rPr lang="en-US" sz="2300" b="1" dirty="0">
                  <a:solidFill>
                    <a:srgbClr val="000000"/>
                  </a:solidFill>
                  <a:latin typeface="Arial" pitchFamily="34" charset="0"/>
                </a:rPr>
                <a:t> </a:t>
              </a:r>
              <a:r>
                <a:rPr lang="en-US" sz="2300" b="1" dirty="0" err="1">
                  <a:solidFill>
                    <a:srgbClr val="000000"/>
                  </a:solidFill>
                  <a:latin typeface="Arial" pitchFamily="34" charset="0"/>
                </a:rPr>
                <a:t>cơ</a:t>
              </a:r>
              <a:r>
                <a:rPr lang="en-US" sz="2300" b="1" dirty="0">
                  <a:solidFill>
                    <a:srgbClr val="000000"/>
                  </a:solidFill>
                  <a:latin typeface="Arial" pitchFamily="34" charset="0"/>
                </a:rPr>
                <a:t>. </a:t>
              </a:r>
              <a:r>
                <a:rPr lang="en-US" sz="2300" b="1" dirty="0" err="1">
                  <a:solidFill>
                    <a:srgbClr val="000000"/>
                  </a:solidFill>
                  <a:latin typeface="Arial" pitchFamily="34" charset="0"/>
                </a:rPr>
                <a:t>Từ</a:t>
              </a:r>
              <a:r>
                <a:rPr lang="en-US" sz="2300" b="1" dirty="0">
                  <a:solidFill>
                    <a:srgbClr val="000000"/>
                  </a:solidFill>
                  <a:latin typeface="Arial" pitchFamily="34" charset="0"/>
                </a:rPr>
                <a:t> </a:t>
              </a:r>
              <a:r>
                <a:rPr lang="en-US" sz="2300" b="1" dirty="0" err="1">
                  <a:solidFill>
                    <a:srgbClr val="000000"/>
                  </a:solidFill>
                  <a:latin typeface="Arial" pitchFamily="34" charset="0"/>
                </a:rPr>
                <a:t>đó</a:t>
              </a:r>
              <a:r>
                <a:rPr lang="en-US" sz="2300" b="1" dirty="0">
                  <a:solidFill>
                    <a:srgbClr val="000000"/>
                  </a:solidFill>
                  <a:latin typeface="Arial" pitchFamily="34" charset="0"/>
                </a:rPr>
                <a:t>, </a:t>
              </a:r>
              <a:r>
                <a:rPr lang="en-US" sz="2300" b="1" dirty="0" err="1">
                  <a:solidFill>
                    <a:srgbClr val="000000"/>
                  </a:solidFill>
                  <a:latin typeface="Arial" pitchFamily="34" charset="0"/>
                </a:rPr>
                <a:t>chỉ</a:t>
              </a:r>
              <a:r>
                <a:rPr lang="en-US" sz="2300" b="1" dirty="0">
                  <a:solidFill>
                    <a:srgbClr val="000000"/>
                  </a:solidFill>
                  <a:latin typeface="Arial" pitchFamily="34" charset="0"/>
                </a:rPr>
                <a:t> </a:t>
              </a:r>
              <a:r>
                <a:rPr lang="en-US" sz="2300" b="1" dirty="0" err="1">
                  <a:solidFill>
                    <a:srgbClr val="000000"/>
                  </a:solidFill>
                  <a:latin typeface="Arial" pitchFamily="34" charset="0"/>
                </a:rPr>
                <a:t>ra</a:t>
              </a:r>
              <a:r>
                <a:rPr lang="en-US" sz="2300" b="1" dirty="0">
                  <a:solidFill>
                    <a:srgbClr val="000000"/>
                  </a:solidFill>
                  <a:latin typeface="Arial" pitchFamily="34" charset="0"/>
                </a:rPr>
                <a:t> </a:t>
              </a:r>
              <a:r>
                <a:rPr lang="en-US" sz="2300" b="1" dirty="0" err="1">
                  <a:solidFill>
                    <a:srgbClr val="000000"/>
                  </a:solidFill>
                  <a:latin typeface="Arial" pitchFamily="34" charset="0"/>
                </a:rPr>
                <a:t>sự</a:t>
              </a:r>
              <a:r>
                <a:rPr lang="en-US" sz="2300" b="1" dirty="0">
                  <a:solidFill>
                    <a:srgbClr val="000000"/>
                  </a:solidFill>
                  <a:latin typeface="Arial" pitchFamily="34" charset="0"/>
                </a:rPr>
                <a:t> </a:t>
              </a:r>
              <a:r>
                <a:rPr lang="en-US" sz="2300" b="1" dirty="0" err="1">
                  <a:solidFill>
                    <a:srgbClr val="000000"/>
                  </a:solidFill>
                  <a:latin typeface="Arial" pitchFamily="34" charset="0"/>
                </a:rPr>
                <a:t>phù</a:t>
              </a:r>
              <a:r>
                <a:rPr lang="en-US" sz="2300" b="1" dirty="0">
                  <a:solidFill>
                    <a:srgbClr val="000000"/>
                  </a:solidFill>
                  <a:latin typeface="Arial" pitchFamily="34" charset="0"/>
                </a:rPr>
                <a:t> </a:t>
              </a:r>
              <a:r>
                <a:rPr lang="en-US" sz="2300" b="1" dirty="0" err="1">
                  <a:solidFill>
                    <a:srgbClr val="000000"/>
                  </a:solidFill>
                  <a:latin typeface="Arial" pitchFamily="34" charset="0"/>
                </a:rPr>
                <a:t>hợp</a:t>
              </a:r>
              <a:r>
                <a:rPr lang="en-US" sz="2300" b="1" dirty="0">
                  <a:solidFill>
                    <a:srgbClr val="000000"/>
                  </a:solidFill>
                  <a:latin typeface="Arial" pitchFamily="34" charset="0"/>
                </a:rPr>
                <a:t> </a:t>
              </a:r>
              <a:r>
                <a:rPr lang="en-US" sz="2300" b="1" dirty="0" err="1">
                  <a:solidFill>
                    <a:srgbClr val="000000"/>
                  </a:solidFill>
                  <a:latin typeface="Arial" pitchFamily="34" charset="0"/>
                </a:rPr>
                <a:t>giữa</a:t>
              </a:r>
              <a:r>
                <a:rPr lang="en-US" sz="2300" b="1" dirty="0">
                  <a:solidFill>
                    <a:srgbClr val="000000"/>
                  </a:solidFill>
                  <a:latin typeface="Arial" pitchFamily="34" charset="0"/>
                </a:rPr>
                <a:t> </a:t>
              </a:r>
              <a:r>
                <a:rPr lang="en-US" sz="2300" b="1" dirty="0" err="1">
                  <a:solidFill>
                    <a:srgbClr val="000000"/>
                  </a:solidFill>
                  <a:latin typeface="Arial" pitchFamily="34" charset="0"/>
                </a:rPr>
                <a:t>cấu</a:t>
              </a:r>
              <a:r>
                <a:rPr lang="en-US" sz="2300" b="1" dirty="0">
                  <a:solidFill>
                    <a:srgbClr val="000000"/>
                  </a:solidFill>
                  <a:latin typeface="Arial" pitchFamily="34" charset="0"/>
                </a:rPr>
                <a:t> </a:t>
              </a:r>
              <a:r>
                <a:rPr lang="en-US" sz="2300" b="1" dirty="0" err="1">
                  <a:solidFill>
                    <a:srgbClr val="000000"/>
                  </a:solidFill>
                  <a:latin typeface="Arial" pitchFamily="34" charset="0"/>
                </a:rPr>
                <a:t>tạo</a:t>
              </a:r>
              <a:r>
                <a:rPr lang="en-US" sz="2300" b="1" dirty="0">
                  <a:solidFill>
                    <a:srgbClr val="000000"/>
                  </a:solidFill>
                  <a:latin typeface="Arial" pitchFamily="34" charset="0"/>
                </a:rPr>
                <a:t> </a:t>
              </a:r>
              <a:r>
                <a:rPr lang="en-US" sz="2300" b="1" dirty="0" err="1">
                  <a:solidFill>
                    <a:srgbClr val="000000"/>
                  </a:solidFill>
                  <a:latin typeface="Arial" pitchFamily="34" charset="0"/>
                </a:rPr>
                <a:t>và</a:t>
              </a:r>
              <a:r>
                <a:rPr lang="en-US" sz="2300" b="1" dirty="0">
                  <a:solidFill>
                    <a:srgbClr val="000000"/>
                  </a:solidFill>
                  <a:latin typeface="Arial" pitchFamily="34" charset="0"/>
                </a:rPr>
                <a:t> </a:t>
              </a:r>
              <a:r>
                <a:rPr lang="en-US" sz="2300" b="1" dirty="0" err="1">
                  <a:solidFill>
                    <a:srgbClr val="000000"/>
                  </a:solidFill>
                  <a:latin typeface="Arial" pitchFamily="34" charset="0"/>
                </a:rPr>
                <a:t>chức</a:t>
              </a:r>
              <a:r>
                <a:rPr lang="en-US" sz="2300" b="1" dirty="0">
                  <a:solidFill>
                    <a:srgbClr val="000000"/>
                  </a:solidFill>
                  <a:latin typeface="Arial" pitchFamily="34" charset="0"/>
                </a:rPr>
                <a:t> </a:t>
              </a:r>
              <a:r>
                <a:rPr lang="en-US" sz="2300" b="1" dirty="0" err="1">
                  <a:solidFill>
                    <a:srgbClr val="000000"/>
                  </a:solidFill>
                  <a:latin typeface="Arial" pitchFamily="34" charset="0"/>
                </a:rPr>
                <a:t>năng</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cơ</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vận</a:t>
              </a:r>
              <a:r>
                <a:rPr lang="en-US" sz="2300" b="1" dirty="0">
                  <a:solidFill>
                    <a:srgbClr val="000000"/>
                  </a:solidFill>
                  <a:latin typeface="Arial" pitchFamily="34" charset="0"/>
                </a:rPr>
                <a:t> </a:t>
              </a:r>
              <a:r>
                <a:rPr lang="en-US" sz="2300" b="1" dirty="0" err="1">
                  <a:solidFill>
                    <a:srgbClr val="000000"/>
                  </a:solidFill>
                  <a:latin typeface="Arial" pitchFamily="34" charset="0"/>
                </a:rPr>
                <a:t>động</a:t>
              </a:r>
              <a:endParaRPr lang="en-US" sz="2300" b="1" dirty="0">
                <a:solidFill>
                  <a:srgbClr val="000000"/>
                </a:solidFill>
                <a:latin typeface="Arial" pitchFamily="34" charset="0"/>
              </a:endParaRPr>
            </a:p>
          </p:txBody>
        </p:sp>
      </p:grpSp>
      <p:pic>
        <p:nvPicPr>
          <p:cNvPr id="8" name="Picture 8"/>
          <p:cNvPicPr>
            <a:picLocks noChangeAspect="1"/>
          </p:cNvPicPr>
          <p:nvPr/>
        </p:nvPicPr>
        <p:blipFill>
          <a:blip r:embed="rId2"/>
          <a:srcRect/>
          <a:stretch>
            <a:fillRect/>
          </a:stretch>
        </p:blipFill>
        <p:spPr>
          <a:xfrm>
            <a:off x="7575386" y="1584325"/>
            <a:ext cx="3927818" cy="5128541"/>
          </a:xfrm>
          <a:prstGeom prst="rect">
            <a:avLst/>
          </a:prstGeom>
        </p:spPr>
      </p:pic>
      <p:sp>
        <p:nvSpPr>
          <p:cNvPr id="9" name="TextBox 9"/>
          <p:cNvSpPr txBox="1"/>
          <p:nvPr/>
        </p:nvSpPr>
        <p:spPr>
          <a:xfrm>
            <a:off x="685633" y="350309"/>
            <a:ext cx="10817570"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I. SỰ PHÙ HỢP GIỮA CẤU TẠO VÀ CHỨC NĂNG CỦA HỆ VẬN ĐỘNG</a:t>
            </a:r>
          </a:p>
        </p:txBody>
      </p:sp>
      <p:sp>
        <p:nvSpPr>
          <p:cNvPr id="10" name="TextBox 10"/>
          <p:cNvSpPr txBox="1"/>
          <p:nvPr/>
        </p:nvSpPr>
        <p:spPr>
          <a:xfrm>
            <a:off x="1903404" y="945092"/>
            <a:ext cx="8382031"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3. Cấu tạo của cơ vân phù hợp với chức năng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7575386" y="1584325"/>
            <a:ext cx="3927818" cy="5128541"/>
          </a:xfrm>
          <a:prstGeom prst="rect">
            <a:avLst/>
          </a:prstGeom>
        </p:spPr>
      </p:pic>
      <p:pic>
        <p:nvPicPr>
          <p:cNvPr id="13" name="Picture 13"/>
          <p:cNvPicPr>
            <a:picLocks noChangeAspect="1"/>
          </p:cNvPicPr>
          <p:nvPr/>
        </p:nvPicPr>
        <p:blipFill>
          <a:blip r:embed="rId3"/>
          <a:srcRect t="746" b="746"/>
          <a:stretch>
            <a:fillRect/>
          </a:stretch>
        </p:blipFill>
        <p:spPr>
          <a:xfrm>
            <a:off x="8380412" y="4976909"/>
            <a:ext cx="3643348" cy="1881091"/>
          </a:xfrm>
          <a:prstGeom prst="rect">
            <a:avLst/>
          </a:prstGeom>
        </p:spPr>
      </p:pic>
      <p:sp>
        <p:nvSpPr>
          <p:cNvPr id="14" name="TextBox 14"/>
          <p:cNvSpPr txBox="1"/>
          <p:nvPr/>
        </p:nvSpPr>
        <p:spPr>
          <a:xfrm>
            <a:off x="685633" y="350309"/>
            <a:ext cx="10817570"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I. SỰ PHÙ HỢP GIỮA CẤU TẠO VÀ CHỨC NĂNG CỦA HỆ VẬN ĐỘNG</a:t>
            </a:r>
          </a:p>
        </p:txBody>
      </p:sp>
      <p:sp>
        <p:nvSpPr>
          <p:cNvPr id="15" name="TextBox 15"/>
          <p:cNvSpPr txBox="1"/>
          <p:nvPr/>
        </p:nvSpPr>
        <p:spPr>
          <a:xfrm>
            <a:off x="1903404" y="945092"/>
            <a:ext cx="8382031"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3. Cấu tạo của cơ vân phù hợp với chức năng</a:t>
            </a:r>
          </a:p>
        </p:txBody>
      </p:sp>
      <p:sp>
        <p:nvSpPr>
          <p:cNvPr id="16" name="TextBox 16"/>
          <p:cNvSpPr txBox="1"/>
          <p:nvPr/>
        </p:nvSpPr>
        <p:spPr>
          <a:xfrm>
            <a:off x="303212" y="1602507"/>
            <a:ext cx="7272174" cy="1181862"/>
          </a:xfrm>
          <a:prstGeom prst="rect">
            <a:avLst/>
          </a:prstGeom>
        </p:spPr>
        <p:txBody>
          <a:bodyPr wrap="square" lIns="0" tIns="0" rIns="0" bIns="0" rtlCol="0" anchor="t">
            <a:spAutoFit/>
          </a:bodyPr>
          <a:lstStyle/>
          <a:p>
            <a:pPr algn="just">
              <a:lnSpc>
                <a:spcPct val="120000"/>
              </a:lnSpc>
              <a:spcBef>
                <a:spcPct val="0"/>
              </a:spcBef>
            </a:pPr>
            <a:r>
              <a:rPr lang="en-US" sz="3200" b="1" dirty="0" smtClean="0">
                <a:solidFill>
                  <a:srgbClr val="000000"/>
                </a:solidFill>
                <a:latin typeface="Arial" pitchFamily="34" charset="0"/>
              </a:rPr>
              <a:t>- </a:t>
            </a:r>
            <a:r>
              <a:rPr lang="en-US" sz="3200" b="1" dirty="0" err="1" smtClean="0">
                <a:solidFill>
                  <a:srgbClr val="000000"/>
                </a:solidFill>
                <a:latin typeface="Arial" pitchFamily="34" charset="0"/>
              </a:rPr>
              <a:t>Trong</a:t>
            </a:r>
            <a:r>
              <a:rPr lang="en-US" sz="3200" b="1" dirty="0" smtClean="0">
                <a:solidFill>
                  <a:srgbClr val="000000"/>
                </a:solidFill>
                <a:latin typeface="Arial" pitchFamily="34" charset="0"/>
              </a:rPr>
              <a:t> </a:t>
            </a:r>
            <a:r>
              <a:rPr lang="en-US" sz="3200" b="1" dirty="0" err="1">
                <a:solidFill>
                  <a:srgbClr val="000000"/>
                </a:solidFill>
                <a:latin typeface="Arial" pitchFamily="34" charset="0"/>
              </a:rPr>
              <a:t>bắp</a:t>
            </a:r>
            <a:r>
              <a:rPr lang="en-US" sz="3200" b="1" dirty="0">
                <a:solidFill>
                  <a:srgbClr val="000000"/>
                </a:solidFill>
                <a:latin typeface="Arial" pitchFamily="34" charset="0"/>
              </a:rPr>
              <a:t> </a:t>
            </a:r>
            <a:r>
              <a:rPr lang="en-US" sz="3200" b="1" dirty="0" err="1">
                <a:solidFill>
                  <a:srgbClr val="000000"/>
                </a:solidFill>
                <a:latin typeface="Arial" pitchFamily="34" charset="0"/>
              </a:rPr>
              <a:t>cơ</a:t>
            </a:r>
            <a:r>
              <a:rPr lang="en-US" sz="3200" b="1" dirty="0">
                <a:solidFill>
                  <a:srgbClr val="000000"/>
                </a:solidFill>
                <a:latin typeface="Arial" pitchFamily="34" charset="0"/>
              </a:rPr>
              <a:t>, </a:t>
            </a:r>
            <a:r>
              <a:rPr lang="en-US" sz="3200" b="1" dirty="0" err="1">
                <a:solidFill>
                  <a:srgbClr val="000000"/>
                </a:solidFill>
                <a:latin typeface="Arial" pitchFamily="34" charset="0"/>
              </a:rPr>
              <a:t>các</a:t>
            </a:r>
            <a:r>
              <a:rPr lang="en-US" sz="3200" b="1" dirty="0">
                <a:solidFill>
                  <a:srgbClr val="000000"/>
                </a:solidFill>
                <a:latin typeface="Arial" pitchFamily="34" charset="0"/>
              </a:rPr>
              <a:t> </a:t>
            </a:r>
            <a:r>
              <a:rPr lang="en-US" sz="3200" b="1" dirty="0" err="1">
                <a:solidFill>
                  <a:srgbClr val="000000"/>
                </a:solidFill>
                <a:latin typeface="Arial" pitchFamily="34" charset="0"/>
              </a:rPr>
              <a:t>tơ</a:t>
            </a:r>
            <a:r>
              <a:rPr lang="en-US" sz="3200" b="1" dirty="0">
                <a:solidFill>
                  <a:srgbClr val="000000"/>
                </a:solidFill>
                <a:latin typeface="Arial" pitchFamily="34" charset="0"/>
              </a:rPr>
              <a:t> </a:t>
            </a:r>
            <a:r>
              <a:rPr lang="en-US" sz="3200" b="1" dirty="0" err="1">
                <a:solidFill>
                  <a:srgbClr val="000000"/>
                </a:solidFill>
                <a:latin typeface="Arial" pitchFamily="34" charset="0"/>
              </a:rPr>
              <a:t>cơ</a:t>
            </a:r>
            <a:r>
              <a:rPr lang="en-US" sz="3200" b="1" dirty="0">
                <a:solidFill>
                  <a:srgbClr val="000000"/>
                </a:solidFill>
                <a:latin typeface="Arial" pitchFamily="34" charset="0"/>
              </a:rPr>
              <a:t> </a:t>
            </a:r>
            <a:r>
              <a:rPr lang="en-US" sz="3200" b="1" dirty="0" err="1">
                <a:solidFill>
                  <a:srgbClr val="000000"/>
                </a:solidFill>
                <a:latin typeface="Arial" pitchFamily="34" charset="0"/>
              </a:rPr>
              <a:t>nằm</a:t>
            </a:r>
            <a:r>
              <a:rPr lang="en-US" sz="3200" b="1" dirty="0">
                <a:solidFill>
                  <a:srgbClr val="000000"/>
                </a:solidFill>
                <a:latin typeface="Arial" pitchFamily="34" charset="0"/>
              </a:rPr>
              <a:t> song song </a:t>
            </a:r>
            <a:r>
              <a:rPr lang="en-US" sz="3200" b="1" dirty="0" err="1">
                <a:solidFill>
                  <a:srgbClr val="000000"/>
                </a:solidFill>
                <a:latin typeface="Arial" pitchFamily="34" charset="0"/>
              </a:rPr>
              <a:t>theo</a:t>
            </a:r>
            <a:r>
              <a:rPr lang="en-US" sz="3200" b="1" dirty="0">
                <a:solidFill>
                  <a:srgbClr val="000000"/>
                </a:solidFill>
                <a:latin typeface="Arial" pitchFamily="34" charset="0"/>
              </a:rPr>
              <a:t> </a:t>
            </a:r>
            <a:r>
              <a:rPr lang="en-US" sz="3200" b="1" dirty="0" err="1">
                <a:solidFill>
                  <a:srgbClr val="000000"/>
                </a:solidFill>
                <a:latin typeface="Arial" pitchFamily="34" charset="0"/>
              </a:rPr>
              <a:t>chiều</a:t>
            </a:r>
            <a:r>
              <a:rPr lang="en-US" sz="3200" b="1" dirty="0">
                <a:solidFill>
                  <a:srgbClr val="000000"/>
                </a:solidFill>
                <a:latin typeface="Arial" pitchFamily="34" charset="0"/>
              </a:rPr>
              <a:t> </a:t>
            </a:r>
            <a:r>
              <a:rPr lang="en-US" sz="3200" b="1" dirty="0" err="1">
                <a:solidFill>
                  <a:srgbClr val="000000"/>
                </a:solidFill>
                <a:latin typeface="Arial" pitchFamily="34" charset="0"/>
              </a:rPr>
              <a:t>dọc</a:t>
            </a:r>
            <a:r>
              <a:rPr lang="en-US" sz="3200" b="1" dirty="0">
                <a:solidFill>
                  <a:srgbClr val="000000"/>
                </a:solidFill>
                <a:latin typeface="Arial" pitchFamily="34" charset="0"/>
              </a:rPr>
              <a:t> </a:t>
            </a:r>
            <a:r>
              <a:rPr lang="en-US" sz="3200" b="1" dirty="0" err="1">
                <a:solidFill>
                  <a:srgbClr val="000000"/>
                </a:solidFill>
                <a:latin typeface="Arial" pitchFamily="34" charset="0"/>
              </a:rPr>
              <a:t>của</a:t>
            </a:r>
            <a:r>
              <a:rPr lang="en-US" sz="3200" b="1" dirty="0">
                <a:solidFill>
                  <a:srgbClr val="000000"/>
                </a:solidFill>
                <a:latin typeface="Arial" pitchFamily="34" charset="0"/>
              </a:rPr>
              <a:t> </a:t>
            </a:r>
            <a:r>
              <a:rPr lang="en-US" sz="3200" b="1" dirty="0" err="1">
                <a:solidFill>
                  <a:srgbClr val="000000"/>
                </a:solidFill>
                <a:latin typeface="Arial" pitchFamily="34" charset="0"/>
              </a:rPr>
              <a:t>sợi</a:t>
            </a:r>
            <a:r>
              <a:rPr lang="en-US" sz="3200" b="1" dirty="0">
                <a:solidFill>
                  <a:srgbClr val="000000"/>
                </a:solidFill>
                <a:latin typeface="Arial" pitchFamily="34" charset="0"/>
              </a:rPr>
              <a:t> </a:t>
            </a:r>
            <a:r>
              <a:rPr lang="en-US" sz="3200" b="1" dirty="0" err="1">
                <a:solidFill>
                  <a:srgbClr val="000000"/>
                </a:solidFill>
                <a:latin typeface="Arial" pitchFamily="34" charset="0"/>
              </a:rPr>
              <a:t>cơ</a:t>
            </a:r>
            <a:endParaRPr lang="en-US" sz="3200" b="1" dirty="0">
              <a:solidFill>
                <a:srgbClr val="000000"/>
              </a:solidFill>
              <a:latin typeface="Arial" pitchFamily="34" charset="0"/>
            </a:endParaRPr>
          </a:p>
        </p:txBody>
      </p:sp>
      <p:sp>
        <p:nvSpPr>
          <p:cNvPr id="17" name="TextBox 17"/>
          <p:cNvSpPr txBox="1"/>
          <p:nvPr/>
        </p:nvSpPr>
        <p:spPr>
          <a:xfrm>
            <a:off x="279853" y="3057255"/>
            <a:ext cx="6921027" cy="2148089"/>
          </a:xfrm>
          <a:prstGeom prst="rect">
            <a:avLst/>
          </a:prstGeom>
        </p:spPr>
        <p:txBody>
          <a:bodyPr wrap="square" lIns="0" tIns="0" rIns="0" bIns="0" rtlCol="0" anchor="t">
            <a:spAutoFit/>
          </a:bodyPr>
          <a:lstStyle/>
          <a:p>
            <a:pPr algn="just">
              <a:lnSpc>
                <a:spcPct val="120000"/>
              </a:lnSpc>
              <a:spcBef>
                <a:spcPct val="0"/>
              </a:spcBef>
            </a:pPr>
            <a:r>
              <a:rPr lang="en-US" sz="4000" b="1" dirty="0" smtClean="0">
                <a:solidFill>
                  <a:srgbClr val="000000"/>
                </a:solidFill>
                <a:latin typeface="Arial" pitchFamily="34" charset="0"/>
              </a:rPr>
              <a:t>- </a:t>
            </a:r>
            <a:r>
              <a:rPr lang="en-US" sz="4000" b="1" dirty="0" err="1" smtClean="0">
                <a:solidFill>
                  <a:srgbClr val="000000"/>
                </a:solidFill>
                <a:latin typeface="Arial" pitchFamily="34" charset="0"/>
              </a:rPr>
              <a:t>Tơ</a:t>
            </a:r>
            <a:r>
              <a:rPr lang="en-US" sz="4000" b="1" dirty="0" smtClean="0">
                <a:solidFill>
                  <a:srgbClr val="000000"/>
                </a:solidFill>
                <a:latin typeface="Arial" pitchFamily="34" charset="0"/>
              </a:rPr>
              <a:t> </a:t>
            </a:r>
            <a:r>
              <a:rPr lang="en-US" sz="4000" b="1" dirty="0" err="1">
                <a:solidFill>
                  <a:srgbClr val="000000"/>
                </a:solidFill>
                <a:latin typeface="Arial" pitchFamily="34" charset="0"/>
              </a:rPr>
              <a:t>cơ</a:t>
            </a:r>
            <a:r>
              <a:rPr lang="en-US" sz="4000" b="1" dirty="0">
                <a:solidFill>
                  <a:srgbClr val="000000"/>
                </a:solidFill>
                <a:latin typeface="Arial" pitchFamily="34" charset="0"/>
              </a:rPr>
              <a:t> </a:t>
            </a:r>
            <a:r>
              <a:rPr lang="en-US" sz="4000" b="1" dirty="0" err="1">
                <a:solidFill>
                  <a:srgbClr val="000000"/>
                </a:solidFill>
                <a:latin typeface="Arial" pitchFamily="34" charset="0"/>
              </a:rPr>
              <a:t>có</a:t>
            </a:r>
            <a:r>
              <a:rPr lang="en-US" sz="4000" b="1" dirty="0">
                <a:solidFill>
                  <a:srgbClr val="000000"/>
                </a:solidFill>
                <a:latin typeface="Arial" pitchFamily="34" charset="0"/>
              </a:rPr>
              <a:t> </a:t>
            </a:r>
            <a:r>
              <a:rPr lang="en-US" sz="4000" b="1" dirty="0" err="1">
                <a:solidFill>
                  <a:srgbClr val="000000"/>
                </a:solidFill>
                <a:latin typeface="Arial" pitchFamily="34" charset="0"/>
              </a:rPr>
              <a:t>khả</a:t>
            </a:r>
            <a:r>
              <a:rPr lang="en-US" sz="4000" b="1" dirty="0">
                <a:solidFill>
                  <a:srgbClr val="000000"/>
                </a:solidFill>
                <a:latin typeface="Arial" pitchFamily="34" charset="0"/>
              </a:rPr>
              <a:t> </a:t>
            </a:r>
            <a:r>
              <a:rPr lang="en-US" sz="4000" b="1" dirty="0" err="1">
                <a:solidFill>
                  <a:srgbClr val="000000"/>
                </a:solidFill>
                <a:latin typeface="Arial" pitchFamily="34" charset="0"/>
              </a:rPr>
              <a:t>năng</a:t>
            </a:r>
            <a:r>
              <a:rPr lang="en-US" sz="4000" b="1" dirty="0">
                <a:solidFill>
                  <a:srgbClr val="000000"/>
                </a:solidFill>
                <a:latin typeface="Arial" pitchFamily="34" charset="0"/>
              </a:rPr>
              <a:t> </a:t>
            </a:r>
            <a:r>
              <a:rPr lang="en-US" sz="4000" b="1" dirty="0" err="1">
                <a:solidFill>
                  <a:srgbClr val="000000"/>
                </a:solidFill>
                <a:latin typeface="Arial" pitchFamily="34" charset="0"/>
              </a:rPr>
              <a:t>thay</a:t>
            </a:r>
            <a:r>
              <a:rPr lang="en-US" sz="4000" b="1" dirty="0">
                <a:solidFill>
                  <a:srgbClr val="000000"/>
                </a:solidFill>
                <a:latin typeface="Arial" pitchFamily="34" charset="0"/>
              </a:rPr>
              <a:t> </a:t>
            </a:r>
            <a:r>
              <a:rPr lang="en-US" sz="4000" b="1" dirty="0" err="1">
                <a:solidFill>
                  <a:srgbClr val="000000"/>
                </a:solidFill>
                <a:latin typeface="Arial" pitchFamily="34" charset="0"/>
              </a:rPr>
              <a:t>đổi</a:t>
            </a:r>
            <a:r>
              <a:rPr lang="en-US" sz="4000" b="1" dirty="0">
                <a:solidFill>
                  <a:srgbClr val="000000"/>
                </a:solidFill>
                <a:latin typeface="Arial" pitchFamily="34" charset="0"/>
              </a:rPr>
              <a:t> </a:t>
            </a:r>
            <a:r>
              <a:rPr lang="en-US" sz="4000" b="1" dirty="0" err="1">
                <a:solidFill>
                  <a:srgbClr val="000000"/>
                </a:solidFill>
                <a:latin typeface="Arial" pitchFamily="34" charset="0"/>
              </a:rPr>
              <a:t>chiều</a:t>
            </a:r>
            <a:r>
              <a:rPr lang="en-US" sz="4000" b="1" dirty="0">
                <a:solidFill>
                  <a:srgbClr val="000000"/>
                </a:solidFill>
                <a:latin typeface="Arial" pitchFamily="34" charset="0"/>
              </a:rPr>
              <a:t> </a:t>
            </a:r>
            <a:r>
              <a:rPr lang="en-US" sz="4000" b="1" dirty="0" err="1">
                <a:solidFill>
                  <a:srgbClr val="000000"/>
                </a:solidFill>
                <a:latin typeface="Arial" pitchFamily="34" charset="0"/>
              </a:rPr>
              <a:t>dài</a:t>
            </a:r>
            <a:r>
              <a:rPr lang="en-US" sz="4000" b="1" dirty="0">
                <a:solidFill>
                  <a:srgbClr val="000000"/>
                </a:solidFill>
                <a:latin typeface="Arial" pitchFamily="34" charset="0"/>
              </a:rPr>
              <a:t> </a:t>
            </a:r>
            <a:r>
              <a:rPr lang="en-US" sz="4000" b="1" dirty="0" err="1">
                <a:solidFill>
                  <a:srgbClr val="000000"/>
                </a:solidFill>
                <a:latin typeface="Arial" pitchFamily="34" charset="0"/>
              </a:rPr>
              <a:t>và</a:t>
            </a:r>
            <a:r>
              <a:rPr lang="en-US" sz="4000" b="1" dirty="0">
                <a:solidFill>
                  <a:srgbClr val="000000"/>
                </a:solidFill>
                <a:latin typeface="Arial" pitchFamily="34" charset="0"/>
              </a:rPr>
              <a:t> </a:t>
            </a:r>
            <a:r>
              <a:rPr lang="en-US" sz="4000" b="1" dirty="0" err="1">
                <a:solidFill>
                  <a:srgbClr val="000000"/>
                </a:solidFill>
                <a:latin typeface="Arial" pitchFamily="34" charset="0"/>
              </a:rPr>
              <a:t>đường</a:t>
            </a:r>
            <a:r>
              <a:rPr lang="en-US" sz="4000" b="1" dirty="0">
                <a:solidFill>
                  <a:srgbClr val="000000"/>
                </a:solidFill>
                <a:latin typeface="Arial" pitchFamily="34" charset="0"/>
              </a:rPr>
              <a:t> </a:t>
            </a:r>
            <a:r>
              <a:rPr lang="en-US" sz="4000" b="1" dirty="0" err="1">
                <a:solidFill>
                  <a:srgbClr val="000000"/>
                </a:solidFill>
                <a:latin typeface="Arial" pitchFamily="34" charset="0"/>
              </a:rPr>
              <a:t>kính</a:t>
            </a:r>
            <a:r>
              <a:rPr lang="en-US" sz="4000" b="1" dirty="0">
                <a:solidFill>
                  <a:srgbClr val="000000"/>
                </a:solidFill>
                <a:latin typeface="Arial" pitchFamily="34" charset="0"/>
              </a:rPr>
              <a:t> </a:t>
            </a:r>
            <a:r>
              <a:rPr lang="en-US" sz="4000" b="1" dirty="0" err="1">
                <a:solidFill>
                  <a:srgbClr val="000000"/>
                </a:solidFill>
                <a:latin typeface="Arial" pitchFamily="34" charset="0"/>
              </a:rPr>
              <a:t>của</a:t>
            </a:r>
            <a:r>
              <a:rPr lang="en-US" sz="4000" b="1" dirty="0">
                <a:solidFill>
                  <a:srgbClr val="000000"/>
                </a:solidFill>
                <a:latin typeface="Arial" pitchFamily="34" charset="0"/>
              </a:rPr>
              <a:t> </a:t>
            </a:r>
            <a:r>
              <a:rPr lang="en-US" sz="4000" b="1" dirty="0" err="1">
                <a:solidFill>
                  <a:srgbClr val="000000"/>
                </a:solidFill>
                <a:latin typeface="Arial" pitchFamily="34" charset="0"/>
              </a:rPr>
              <a:t>bắp</a:t>
            </a:r>
            <a:r>
              <a:rPr lang="en-US" sz="4000" b="1" dirty="0">
                <a:solidFill>
                  <a:srgbClr val="000000"/>
                </a:solidFill>
                <a:latin typeface="Arial" pitchFamily="34" charset="0"/>
              </a:rPr>
              <a:t> </a:t>
            </a:r>
            <a:r>
              <a:rPr lang="en-US" sz="4000" b="1" dirty="0" err="1" smtClean="0">
                <a:solidFill>
                  <a:srgbClr val="000000"/>
                </a:solidFill>
                <a:latin typeface="Arial" pitchFamily="34" charset="0"/>
              </a:rPr>
              <a:t>cơ</a:t>
            </a:r>
            <a:endParaRPr lang="en-US" sz="4000" b="1" dirty="0">
              <a:solidFill>
                <a:srgbClr val="000000"/>
              </a:solidFill>
              <a:latin typeface="Arial" pitchFamily="34" charset="0"/>
            </a:endParaRPr>
          </a:p>
        </p:txBody>
      </p:sp>
      <p:sp>
        <p:nvSpPr>
          <p:cNvPr id="18" name="TextBox 18"/>
          <p:cNvSpPr txBox="1"/>
          <p:nvPr/>
        </p:nvSpPr>
        <p:spPr>
          <a:xfrm>
            <a:off x="307294" y="5334000"/>
            <a:ext cx="7552562" cy="1329595"/>
          </a:xfrm>
          <a:prstGeom prst="rect">
            <a:avLst/>
          </a:prstGeom>
        </p:spPr>
        <p:txBody>
          <a:bodyPr wrap="square" lIns="0" tIns="0" rIns="0" bIns="0" rtlCol="0" anchor="t">
            <a:spAutoFit/>
          </a:bodyPr>
          <a:lstStyle/>
          <a:p>
            <a:pPr algn="just">
              <a:lnSpc>
                <a:spcPct val="120000"/>
              </a:lnSpc>
              <a:spcBef>
                <a:spcPct val="0"/>
              </a:spcBef>
            </a:pPr>
            <a:r>
              <a:rPr lang="en-US" sz="3600" b="1" dirty="0" smtClean="0">
                <a:solidFill>
                  <a:srgbClr val="000000"/>
                </a:solidFill>
                <a:latin typeface="Arial" pitchFamily="34" charset="0"/>
              </a:rPr>
              <a:t>- </a:t>
            </a:r>
            <a:r>
              <a:rPr lang="en-US" sz="3600" b="1" dirty="0" err="1" smtClean="0">
                <a:solidFill>
                  <a:srgbClr val="000000"/>
                </a:solidFill>
                <a:latin typeface="Arial" pitchFamily="34" charset="0"/>
              </a:rPr>
              <a:t>Mỗi</a:t>
            </a:r>
            <a:r>
              <a:rPr lang="en-US" sz="3600" b="1" dirty="0" smtClean="0">
                <a:solidFill>
                  <a:srgbClr val="000000"/>
                </a:solidFill>
                <a:latin typeface="Arial" pitchFamily="34" charset="0"/>
              </a:rPr>
              <a:t> </a:t>
            </a:r>
            <a:r>
              <a:rPr lang="en-US" sz="3600" b="1" dirty="0" err="1">
                <a:solidFill>
                  <a:srgbClr val="000000"/>
                </a:solidFill>
                <a:latin typeface="Arial" pitchFamily="34" charset="0"/>
              </a:rPr>
              <a:t>động</a:t>
            </a:r>
            <a:r>
              <a:rPr lang="en-US" sz="3600" b="1" dirty="0">
                <a:solidFill>
                  <a:srgbClr val="000000"/>
                </a:solidFill>
                <a:latin typeface="Arial" pitchFamily="34" charset="0"/>
              </a:rPr>
              <a:t> </a:t>
            </a:r>
            <a:r>
              <a:rPr lang="en-US" sz="3600" b="1" dirty="0" err="1">
                <a:solidFill>
                  <a:srgbClr val="000000"/>
                </a:solidFill>
                <a:latin typeface="Arial" pitchFamily="34" charset="0"/>
              </a:rPr>
              <a:t>tác</a:t>
            </a:r>
            <a:r>
              <a:rPr lang="en-US" sz="3600" b="1" dirty="0">
                <a:solidFill>
                  <a:srgbClr val="000000"/>
                </a:solidFill>
                <a:latin typeface="Arial" pitchFamily="34" charset="0"/>
              </a:rPr>
              <a:t> </a:t>
            </a:r>
            <a:r>
              <a:rPr lang="en-US" sz="3600" b="1" dirty="0" err="1">
                <a:solidFill>
                  <a:srgbClr val="000000"/>
                </a:solidFill>
                <a:latin typeface="Arial" pitchFamily="34" charset="0"/>
              </a:rPr>
              <a:t>vận</a:t>
            </a:r>
            <a:r>
              <a:rPr lang="en-US" sz="3600" b="1" dirty="0">
                <a:solidFill>
                  <a:srgbClr val="000000"/>
                </a:solidFill>
                <a:latin typeface="Arial" pitchFamily="34" charset="0"/>
              </a:rPr>
              <a:t> </a:t>
            </a:r>
            <a:r>
              <a:rPr lang="en-US" sz="3600" b="1" dirty="0" err="1">
                <a:solidFill>
                  <a:srgbClr val="000000"/>
                </a:solidFill>
                <a:latin typeface="Arial" pitchFamily="34" charset="0"/>
              </a:rPr>
              <a:t>động</a:t>
            </a:r>
            <a:r>
              <a:rPr lang="en-US" sz="3600" b="1" dirty="0">
                <a:solidFill>
                  <a:srgbClr val="000000"/>
                </a:solidFill>
                <a:latin typeface="Arial" pitchFamily="34" charset="0"/>
              </a:rPr>
              <a:t> </a:t>
            </a:r>
            <a:r>
              <a:rPr lang="en-US" sz="3600" b="1" dirty="0" err="1">
                <a:solidFill>
                  <a:srgbClr val="000000"/>
                </a:solidFill>
                <a:latin typeface="Arial" pitchFamily="34" charset="0"/>
              </a:rPr>
              <a:t>có</a:t>
            </a:r>
            <a:r>
              <a:rPr lang="en-US" sz="3600" b="1" dirty="0">
                <a:solidFill>
                  <a:srgbClr val="000000"/>
                </a:solidFill>
                <a:latin typeface="Arial" pitchFamily="34" charset="0"/>
              </a:rPr>
              <a:t> </a:t>
            </a:r>
            <a:r>
              <a:rPr lang="en-US" sz="3600" b="1" dirty="0" err="1">
                <a:solidFill>
                  <a:srgbClr val="000000"/>
                </a:solidFill>
                <a:latin typeface="Arial" pitchFamily="34" charset="0"/>
              </a:rPr>
              <a:t>sự</a:t>
            </a:r>
            <a:r>
              <a:rPr lang="en-US" sz="3600" b="1" dirty="0">
                <a:solidFill>
                  <a:srgbClr val="000000"/>
                </a:solidFill>
                <a:latin typeface="Arial" pitchFamily="34" charset="0"/>
              </a:rPr>
              <a:t> </a:t>
            </a:r>
            <a:r>
              <a:rPr lang="en-US" sz="3600" b="1" dirty="0" err="1">
                <a:solidFill>
                  <a:srgbClr val="000000"/>
                </a:solidFill>
                <a:latin typeface="Arial" pitchFamily="34" charset="0"/>
              </a:rPr>
              <a:t>phối</a:t>
            </a:r>
            <a:r>
              <a:rPr lang="en-US" sz="3600" b="1" dirty="0">
                <a:solidFill>
                  <a:srgbClr val="000000"/>
                </a:solidFill>
                <a:latin typeface="Arial" pitchFamily="34" charset="0"/>
              </a:rPr>
              <a:t> </a:t>
            </a:r>
            <a:r>
              <a:rPr lang="en-US" sz="3600" b="1" dirty="0" err="1">
                <a:solidFill>
                  <a:srgbClr val="000000"/>
                </a:solidFill>
                <a:latin typeface="Arial" pitchFamily="34" charset="0"/>
              </a:rPr>
              <a:t>hợp</a:t>
            </a:r>
            <a:r>
              <a:rPr lang="en-US" sz="3600" b="1" dirty="0">
                <a:solidFill>
                  <a:srgbClr val="000000"/>
                </a:solidFill>
                <a:latin typeface="Arial" pitchFamily="34" charset="0"/>
              </a:rPr>
              <a:t> </a:t>
            </a:r>
            <a:r>
              <a:rPr lang="en-US" sz="3600" b="1" dirty="0" err="1">
                <a:solidFill>
                  <a:srgbClr val="000000"/>
                </a:solidFill>
                <a:latin typeface="Arial" pitchFamily="34" charset="0"/>
              </a:rPr>
              <a:t>hoạt</a:t>
            </a:r>
            <a:r>
              <a:rPr lang="en-US" sz="3600" b="1" dirty="0">
                <a:solidFill>
                  <a:srgbClr val="000000"/>
                </a:solidFill>
                <a:latin typeface="Arial" pitchFamily="34" charset="0"/>
              </a:rPr>
              <a:t> </a:t>
            </a:r>
            <a:r>
              <a:rPr lang="en-US" sz="3600" b="1" dirty="0" err="1">
                <a:solidFill>
                  <a:srgbClr val="000000"/>
                </a:solidFill>
                <a:latin typeface="Arial" pitchFamily="34" charset="0"/>
              </a:rPr>
              <a:t>động</a:t>
            </a:r>
            <a:r>
              <a:rPr lang="en-US" sz="3600" b="1" dirty="0">
                <a:solidFill>
                  <a:srgbClr val="000000"/>
                </a:solidFill>
                <a:latin typeface="Arial" pitchFamily="34" charset="0"/>
              </a:rPr>
              <a:t> </a:t>
            </a:r>
            <a:r>
              <a:rPr lang="en-US" sz="3600" b="1" dirty="0" err="1">
                <a:solidFill>
                  <a:srgbClr val="000000"/>
                </a:solidFill>
                <a:latin typeface="Arial" pitchFamily="34" charset="0"/>
              </a:rPr>
              <a:t>của</a:t>
            </a:r>
            <a:r>
              <a:rPr lang="en-US" sz="3600" b="1" dirty="0">
                <a:solidFill>
                  <a:srgbClr val="000000"/>
                </a:solidFill>
                <a:latin typeface="Arial" pitchFamily="34" charset="0"/>
              </a:rPr>
              <a:t> </a:t>
            </a:r>
            <a:r>
              <a:rPr lang="en-US" sz="3600" b="1" dirty="0" err="1">
                <a:solidFill>
                  <a:srgbClr val="000000"/>
                </a:solidFill>
                <a:latin typeface="Arial" pitchFamily="34" charset="0"/>
              </a:rPr>
              <a:t>nhiều</a:t>
            </a:r>
            <a:r>
              <a:rPr lang="en-US" sz="3600" b="1" dirty="0">
                <a:solidFill>
                  <a:srgbClr val="000000"/>
                </a:solidFill>
                <a:latin typeface="Arial" pitchFamily="34" charset="0"/>
              </a:rPr>
              <a:t> </a:t>
            </a:r>
            <a:r>
              <a:rPr lang="en-US" sz="3600" b="1" dirty="0" err="1">
                <a:solidFill>
                  <a:srgbClr val="000000"/>
                </a:solidFill>
                <a:latin typeface="Arial" pitchFamily="34" charset="0"/>
              </a:rPr>
              <a:t>cơ</a:t>
            </a:r>
            <a:endParaRPr lang="en-US" sz="3600" b="1" dirty="0">
              <a:solidFill>
                <a:srgbClr val="000000"/>
              </a:solidFill>
              <a:latin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5087129" y="3016250"/>
            <a:ext cx="6416075" cy="3245895"/>
            <a:chOff x="0" y="0"/>
            <a:chExt cx="12835492" cy="6491790"/>
          </a:xfrm>
        </p:grpSpPr>
        <p:pic>
          <p:nvPicPr>
            <p:cNvPr id="6" name="Picture 6"/>
            <p:cNvPicPr>
              <a:picLocks noChangeAspect="1"/>
            </p:cNvPicPr>
            <p:nvPr/>
          </p:nvPicPr>
          <p:blipFill>
            <a:blip r:embed="rId2"/>
            <a:srcRect t="2732" b="746"/>
            <a:stretch>
              <a:fillRect/>
            </a:stretch>
          </p:blipFill>
          <p:spPr>
            <a:xfrm>
              <a:off x="0" y="0"/>
              <a:ext cx="12835492" cy="6491790"/>
            </a:xfrm>
            <a:prstGeom prst="rect">
              <a:avLst/>
            </a:prstGeom>
          </p:spPr>
        </p:pic>
        <p:sp>
          <p:nvSpPr>
            <p:cNvPr id="7" name="AutoShape 7"/>
            <p:cNvSpPr/>
            <p:nvPr/>
          </p:nvSpPr>
          <p:spPr>
            <a:xfrm rot="-7292344">
              <a:off x="2818684" y="4013211"/>
              <a:ext cx="1934722" cy="0"/>
            </a:xfrm>
            <a:prstGeom prst="line">
              <a:avLst/>
            </a:prstGeom>
            <a:ln w="114300" cap="flat">
              <a:solidFill>
                <a:srgbClr val="000000"/>
              </a:solidFill>
              <a:prstDash val="solid"/>
              <a:headEnd type="none" w="sm" len="sm"/>
              <a:tailEnd type="triangle" w="lg" len="med"/>
            </a:ln>
          </p:spPr>
        </p:sp>
      </p:grpSp>
      <p:grpSp>
        <p:nvGrpSpPr>
          <p:cNvPr id="8" name="Group 8"/>
          <p:cNvGrpSpPr/>
          <p:nvPr/>
        </p:nvGrpSpPr>
        <p:grpSpPr>
          <a:xfrm>
            <a:off x="685622" y="1265307"/>
            <a:ext cx="10817582" cy="1750943"/>
            <a:chOff x="0" y="0"/>
            <a:chExt cx="21640800" cy="3501885"/>
          </a:xfrm>
        </p:grpSpPr>
        <p:grpSp>
          <p:nvGrpSpPr>
            <p:cNvPr id="9" name="Group 9"/>
            <p:cNvGrpSpPr/>
            <p:nvPr/>
          </p:nvGrpSpPr>
          <p:grpSpPr>
            <a:xfrm>
              <a:off x="0" y="0"/>
              <a:ext cx="21640800" cy="3501885"/>
              <a:chOff x="0" y="0"/>
              <a:chExt cx="4274726" cy="691730"/>
            </a:xfrm>
          </p:grpSpPr>
          <p:sp>
            <p:nvSpPr>
              <p:cNvPr id="10" name="Freeform 10"/>
              <p:cNvSpPr/>
              <p:nvPr/>
            </p:nvSpPr>
            <p:spPr>
              <a:xfrm>
                <a:off x="0" y="0"/>
                <a:ext cx="4274726" cy="691730"/>
              </a:xfrm>
              <a:custGeom>
                <a:avLst/>
                <a:gdLst/>
                <a:ahLst/>
                <a:cxnLst/>
                <a:rect l="l" t="t" r="r" b="b"/>
                <a:pathLst>
                  <a:path w="4274726" h="691730">
                    <a:moveTo>
                      <a:pt x="4274726" y="0"/>
                    </a:moveTo>
                    <a:lnTo>
                      <a:pt x="0" y="0"/>
                    </a:lnTo>
                    <a:lnTo>
                      <a:pt x="0" y="503770"/>
                    </a:lnTo>
                    <a:lnTo>
                      <a:pt x="157480" y="503770"/>
                    </a:lnTo>
                    <a:lnTo>
                      <a:pt x="157480" y="691730"/>
                    </a:lnTo>
                    <a:lnTo>
                      <a:pt x="463550" y="503770"/>
                    </a:lnTo>
                    <a:lnTo>
                      <a:pt x="4274726" y="503770"/>
                    </a:lnTo>
                    <a:lnTo>
                      <a:pt x="4274726" y="0"/>
                    </a:lnTo>
                    <a:close/>
                  </a:path>
                </a:pathLst>
              </a:custGeom>
              <a:solidFill>
                <a:srgbClr val="FFDE59"/>
              </a:solidFill>
            </p:spPr>
          </p:sp>
          <p:sp>
            <p:nvSpPr>
              <p:cNvPr id="11" name="TextBox 11"/>
              <p:cNvSpPr txBox="1"/>
              <p:nvPr/>
            </p:nvSpPr>
            <p:spPr>
              <a:xfrm>
                <a:off x="0" y="-38100"/>
                <a:ext cx="812800" cy="660400"/>
              </a:xfrm>
              <a:prstGeom prst="rect">
                <a:avLst/>
              </a:prstGeom>
            </p:spPr>
            <p:txBody>
              <a:bodyPr lIns="50800" tIns="50800" rIns="50800" bIns="50800" rtlCol="0" anchor="ctr"/>
              <a:lstStyle/>
              <a:p>
                <a:pPr algn="ctr">
                  <a:lnSpc>
                    <a:spcPts val="1772"/>
                  </a:lnSpc>
                  <a:spcBef>
                    <a:spcPct val="0"/>
                  </a:spcBef>
                </a:pPr>
                <a:endParaRPr b="1">
                  <a:latin typeface="Arial" pitchFamily="34" charset="0"/>
                </a:endParaRPr>
              </a:p>
            </p:txBody>
          </p:sp>
        </p:grpSp>
        <p:sp>
          <p:nvSpPr>
            <p:cNvPr id="12" name="TextBox 12"/>
            <p:cNvSpPr txBox="1"/>
            <p:nvPr/>
          </p:nvSpPr>
          <p:spPr>
            <a:xfrm>
              <a:off x="584014" y="403236"/>
              <a:ext cx="20472772" cy="1615444"/>
            </a:xfrm>
            <a:prstGeom prst="rect">
              <a:avLst/>
            </a:prstGeom>
          </p:spPr>
          <p:txBody>
            <a:bodyPr lIns="0" tIns="0" rIns="0" bIns="0" rtlCol="0" anchor="t">
              <a:spAutoFit/>
            </a:bodyPr>
            <a:lstStyle/>
            <a:p>
              <a:pPr algn="just">
                <a:lnSpc>
                  <a:spcPct val="120000"/>
                </a:lnSpc>
              </a:pPr>
              <a:r>
                <a:rPr lang="en-US" sz="2300" b="1" dirty="0" err="1">
                  <a:solidFill>
                    <a:srgbClr val="000000"/>
                  </a:solidFill>
                  <a:latin typeface="Arial" pitchFamily="34" charset="0"/>
                </a:rPr>
                <a:t>Quan</a:t>
              </a:r>
              <a:r>
                <a:rPr lang="en-US" sz="2300" b="1" dirty="0">
                  <a:solidFill>
                    <a:srgbClr val="000000"/>
                  </a:solidFill>
                  <a:latin typeface="Arial" pitchFamily="34" charset="0"/>
                </a:rPr>
                <a:t> </a:t>
              </a:r>
              <a:r>
                <a:rPr lang="en-US" sz="2300" b="1" dirty="0" err="1">
                  <a:solidFill>
                    <a:srgbClr val="000000"/>
                  </a:solidFill>
                  <a:latin typeface="Arial" pitchFamily="34" charset="0"/>
                </a:rPr>
                <a:t>sát</a:t>
              </a:r>
              <a:r>
                <a:rPr lang="en-US" sz="2300" b="1" dirty="0">
                  <a:solidFill>
                    <a:srgbClr val="000000"/>
                  </a:solidFill>
                  <a:latin typeface="Arial" pitchFamily="34" charset="0"/>
                </a:rPr>
                <a:t> </a:t>
              </a:r>
              <a:r>
                <a:rPr lang="en-US" sz="2300" b="1" dirty="0" err="1">
                  <a:solidFill>
                    <a:srgbClr val="000000"/>
                  </a:solidFill>
                  <a:latin typeface="Arial" pitchFamily="34" charset="0"/>
                </a:rPr>
                <a:t>hình</a:t>
              </a:r>
              <a:r>
                <a:rPr lang="en-US" sz="2300" b="1" dirty="0">
                  <a:solidFill>
                    <a:srgbClr val="000000"/>
                  </a:solidFill>
                  <a:latin typeface="Arial" pitchFamily="34" charset="0"/>
                </a:rPr>
                <a:t> </a:t>
              </a:r>
              <a:r>
                <a:rPr lang="en-US" sz="2300" b="1" dirty="0" err="1">
                  <a:solidFill>
                    <a:srgbClr val="000000"/>
                  </a:solidFill>
                  <a:latin typeface="Arial" pitchFamily="34" charset="0"/>
                </a:rPr>
                <a:t>và</a:t>
              </a:r>
              <a:r>
                <a:rPr lang="en-US" sz="2300" b="1" dirty="0">
                  <a:solidFill>
                    <a:srgbClr val="000000"/>
                  </a:solidFill>
                  <a:latin typeface="Arial" pitchFamily="34" charset="0"/>
                </a:rPr>
                <a:t> </a:t>
              </a:r>
              <a:r>
                <a:rPr lang="en-US" sz="2300" b="1" dirty="0" err="1">
                  <a:solidFill>
                    <a:srgbClr val="000000"/>
                  </a:solidFill>
                  <a:latin typeface="Arial" pitchFamily="34" charset="0"/>
                </a:rPr>
                <a:t>dựa</a:t>
              </a:r>
              <a:r>
                <a:rPr lang="en-US" sz="2300" b="1" dirty="0">
                  <a:solidFill>
                    <a:srgbClr val="000000"/>
                  </a:solidFill>
                  <a:latin typeface="Arial" pitchFamily="34" charset="0"/>
                </a:rPr>
                <a:t> </a:t>
              </a:r>
              <a:r>
                <a:rPr lang="en-US" sz="2300" b="1" dirty="0" err="1">
                  <a:solidFill>
                    <a:srgbClr val="000000"/>
                  </a:solidFill>
                  <a:latin typeface="Arial" pitchFamily="34" charset="0"/>
                </a:rPr>
                <a:t>vào</a:t>
              </a:r>
              <a:r>
                <a:rPr lang="en-US" sz="2300" b="1" dirty="0">
                  <a:solidFill>
                    <a:srgbClr val="000000"/>
                  </a:solidFill>
                  <a:latin typeface="Arial" pitchFamily="34" charset="0"/>
                </a:rPr>
                <a:t> </a:t>
              </a:r>
              <a:r>
                <a:rPr lang="en-US" sz="2300" b="1" dirty="0" err="1">
                  <a:solidFill>
                    <a:srgbClr val="000000"/>
                  </a:solidFill>
                  <a:latin typeface="Arial" pitchFamily="34" charset="0"/>
                </a:rPr>
                <a:t>nguyên</a:t>
              </a:r>
              <a:r>
                <a:rPr lang="en-US" sz="2300" b="1" dirty="0">
                  <a:solidFill>
                    <a:srgbClr val="000000"/>
                  </a:solidFill>
                  <a:latin typeface="Arial" pitchFamily="34" charset="0"/>
                </a:rPr>
                <a:t> </a:t>
              </a:r>
              <a:r>
                <a:rPr lang="en-US" sz="2300" b="1" dirty="0" err="1">
                  <a:solidFill>
                    <a:srgbClr val="000000"/>
                  </a:solidFill>
                  <a:latin typeface="Arial" pitchFamily="34" charset="0"/>
                </a:rPr>
                <a:t>tắc</a:t>
              </a:r>
              <a:r>
                <a:rPr lang="en-US" sz="2300" b="1" dirty="0">
                  <a:solidFill>
                    <a:srgbClr val="000000"/>
                  </a:solidFill>
                  <a:latin typeface="Arial" pitchFamily="34" charset="0"/>
                </a:rPr>
                <a:t> </a:t>
              </a:r>
              <a:r>
                <a:rPr lang="en-US" sz="2300" b="1" dirty="0" err="1">
                  <a:solidFill>
                    <a:srgbClr val="000000"/>
                  </a:solidFill>
                  <a:latin typeface="Arial" pitchFamily="34" charset="0"/>
                </a:rPr>
                <a:t>đòn</a:t>
              </a:r>
              <a:r>
                <a:rPr lang="en-US" sz="2300" b="1" dirty="0">
                  <a:solidFill>
                    <a:srgbClr val="000000"/>
                  </a:solidFill>
                  <a:latin typeface="Arial" pitchFamily="34" charset="0"/>
                </a:rPr>
                <a:t> </a:t>
              </a:r>
              <a:r>
                <a:rPr lang="en-US" sz="2300" b="1" dirty="0" err="1">
                  <a:solidFill>
                    <a:srgbClr val="000000"/>
                  </a:solidFill>
                  <a:latin typeface="Arial" pitchFamily="34" charset="0"/>
                </a:rPr>
                <a:t>bẩy</a:t>
              </a:r>
              <a:r>
                <a:rPr lang="en-US" sz="2300" b="1" dirty="0">
                  <a:solidFill>
                    <a:srgbClr val="000000"/>
                  </a:solidFill>
                  <a:latin typeface="Arial" pitchFamily="34" charset="0"/>
                </a:rPr>
                <a:t>, </a:t>
              </a:r>
              <a:r>
                <a:rPr lang="en-US" sz="2300" b="1" dirty="0" err="1">
                  <a:solidFill>
                    <a:srgbClr val="000000"/>
                  </a:solidFill>
                  <a:latin typeface="Arial" pitchFamily="34" charset="0"/>
                </a:rPr>
                <a:t>cho</a:t>
              </a:r>
              <a:r>
                <a:rPr lang="en-US" sz="2300" b="1" dirty="0">
                  <a:solidFill>
                    <a:srgbClr val="000000"/>
                  </a:solidFill>
                  <a:latin typeface="Arial" pitchFamily="34" charset="0"/>
                </a:rPr>
                <a:t> </a:t>
              </a:r>
              <a:r>
                <a:rPr lang="en-US" sz="2300" b="1" dirty="0" err="1">
                  <a:solidFill>
                    <a:srgbClr val="000000"/>
                  </a:solidFill>
                  <a:latin typeface="Arial" pitchFamily="34" charset="0"/>
                </a:rPr>
                <a:t>biết</a:t>
              </a:r>
              <a:r>
                <a:rPr lang="en-US" sz="2300" b="1" dirty="0">
                  <a:solidFill>
                    <a:srgbClr val="000000"/>
                  </a:solidFill>
                  <a:latin typeface="Arial" pitchFamily="34" charset="0"/>
                </a:rPr>
                <a:t> </a:t>
              </a:r>
              <a:r>
                <a:rPr lang="en-US" sz="2300" b="1" dirty="0" err="1">
                  <a:solidFill>
                    <a:srgbClr val="000000"/>
                  </a:solidFill>
                  <a:latin typeface="Arial" pitchFamily="34" charset="0"/>
                </a:rPr>
                <a:t>cơ</a:t>
              </a:r>
              <a:r>
                <a:rPr lang="en-US" sz="2300" b="1" dirty="0">
                  <a:solidFill>
                    <a:srgbClr val="000000"/>
                  </a:solidFill>
                  <a:latin typeface="Arial" pitchFamily="34" charset="0"/>
                </a:rPr>
                <a:t>, </a:t>
              </a:r>
              <a:r>
                <a:rPr lang="en-US" sz="2300" b="1" dirty="0" err="1">
                  <a:solidFill>
                    <a:srgbClr val="000000"/>
                  </a:solidFill>
                  <a:latin typeface="Arial" pitchFamily="34" charset="0"/>
                </a:rPr>
                <a:t>xương</a:t>
              </a:r>
              <a:r>
                <a:rPr lang="en-US" sz="2300" b="1" dirty="0">
                  <a:solidFill>
                    <a:srgbClr val="000000"/>
                  </a:solidFill>
                  <a:latin typeface="Arial" pitchFamily="34" charset="0"/>
                </a:rPr>
                <a:t>, </a:t>
              </a:r>
              <a:r>
                <a:rPr lang="en-US" sz="2300" b="1" dirty="0" err="1">
                  <a:solidFill>
                    <a:srgbClr val="000000"/>
                  </a:solidFill>
                  <a:latin typeface="Arial" pitchFamily="34" charset="0"/>
                </a:rPr>
                <a:t>khớp</a:t>
              </a:r>
              <a:r>
                <a:rPr lang="en-US" sz="2300" b="1" dirty="0">
                  <a:solidFill>
                    <a:srgbClr val="000000"/>
                  </a:solidFill>
                  <a:latin typeface="Arial" pitchFamily="34" charset="0"/>
                </a:rPr>
                <a:t> </a:t>
              </a:r>
              <a:r>
                <a:rPr lang="en-US" sz="2300" b="1" dirty="0" err="1">
                  <a:solidFill>
                    <a:srgbClr val="000000"/>
                  </a:solidFill>
                  <a:latin typeface="Arial" pitchFamily="34" charset="0"/>
                </a:rPr>
                <a:t>phối</a:t>
              </a:r>
              <a:r>
                <a:rPr lang="en-US" sz="2300" b="1" dirty="0">
                  <a:solidFill>
                    <a:srgbClr val="000000"/>
                  </a:solidFill>
                  <a:latin typeface="Arial" pitchFamily="34" charset="0"/>
                </a:rPr>
                <a:t> </a:t>
              </a:r>
              <a:r>
                <a:rPr lang="en-US" sz="2300" b="1" dirty="0" err="1">
                  <a:solidFill>
                    <a:srgbClr val="000000"/>
                  </a:solidFill>
                  <a:latin typeface="Arial" pitchFamily="34" charset="0"/>
                </a:rPr>
                <a:t>hợp</a:t>
              </a:r>
              <a:r>
                <a:rPr lang="en-US" sz="2300" b="1" dirty="0">
                  <a:solidFill>
                    <a:srgbClr val="000000"/>
                  </a:solidFill>
                  <a:latin typeface="Arial" pitchFamily="34" charset="0"/>
                </a:rPr>
                <a:t> </a:t>
              </a:r>
              <a:r>
                <a:rPr lang="en-US" sz="2300" b="1" dirty="0" err="1">
                  <a:solidFill>
                    <a:srgbClr val="000000"/>
                  </a:solidFill>
                  <a:latin typeface="Arial" pitchFamily="34" charset="0"/>
                </a:rPr>
                <a:t>với</a:t>
              </a:r>
              <a:r>
                <a:rPr lang="en-US" sz="2300" b="1" dirty="0">
                  <a:solidFill>
                    <a:srgbClr val="000000"/>
                  </a:solidFill>
                  <a:latin typeface="Arial" pitchFamily="34" charset="0"/>
                </a:rPr>
                <a:t> </a:t>
              </a:r>
              <a:r>
                <a:rPr lang="en-US" sz="2300" b="1" dirty="0" err="1">
                  <a:solidFill>
                    <a:srgbClr val="000000"/>
                  </a:solidFill>
                  <a:latin typeface="Arial" pitchFamily="34" charset="0"/>
                </a:rPr>
                <a:t>nhau</a:t>
              </a:r>
              <a:r>
                <a:rPr lang="en-US" sz="2300" b="1" dirty="0">
                  <a:solidFill>
                    <a:srgbClr val="000000"/>
                  </a:solidFill>
                  <a:latin typeface="Arial" pitchFamily="34" charset="0"/>
                </a:rPr>
                <a:t> </a:t>
              </a:r>
              <a:r>
                <a:rPr lang="en-US" sz="2300" b="1" dirty="0" err="1">
                  <a:solidFill>
                    <a:srgbClr val="000000"/>
                  </a:solidFill>
                  <a:latin typeface="Arial" pitchFamily="34" charset="0"/>
                </a:rPr>
                <a:t>như</a:t>
              </a:r>
              <a:r>
                <a:rPr lang="en-US" sz="2300" b="1" dirty="0">
                  <a:solidFill>
                    <a:srgbClr val="000000"/>
                  </a:solidFill>
                  <a:latin typeface="Arial" pitchFamily="34" charset="0"/>
                </a:rPr>
                <a:t> </a:t>
              </a:r>
              <a:r>
                <a:rPr lang="en-US" sz="2300" b="1" dirty="0" err="1">
                  <a:solidFill>
                    <a:srgbClr val="000000"/>
                  </a:solidFill>
                  <a:latin typeface="Arial" pitchFamily="34" charset="0"/>
                </a:rPr>
                <a:t>thế</a:t>
              </a:r>
              <a:r>
                <a:rPr lang="en-US" sz="2300" b="1" dirty="0">
                  <a:solidFill>
                    <a:srgbClr val="000000"/>
                  </a:solidFill>
                  <a:latin typeface="Arial" pitchFamily="34" charset="0"/>
                </a:rPr>
                <a:t> </a:t>
              </a:r>
              <a:r>
                <a:rPr lang="en-US" sz="2300" b="1" dirty="0" err="1">
                  <a:solidFill>
                    <a:srgbClr val="000000"/>
                  </a:solidFill>
                  <a:latin typeface="Arial" pitchFamily="34" charset="0"/>
                </a:rPr>
                <a:t>nào</a:t>
              </a:r>
              <a:r>
                <a:rPr lang="en-US" sz="2300" b="1" dirty="0">
                  <a:solidFill>
                    <a:srgbClr val="000000"/>
                  </a:solidFill>
                  <a:latin typeface="Arial" pitchFamily="34" charset="0"/>
                </a:rPr>
                <a:t> </a:t>
              </a:r>
              <a:r>
                <a:rPr lang="en-US" sz="2300" b="1" dirty="0" err="1">
                  <a:solidFill>
                    <a:srgbClr val="000000"/>
                  </a:solidFill>
                  <a:latin typeface="Arial" pitchFamily="34" charset="0"/>
                </a:rPr>
                <a:t>khi</a:t>
              </a:r>
              <a:r>
                <a:rPr lang="en-US" sz="2300" b="1" dirty="0">
                  <a:solidFill>
                    <a:srgbClr val="000000"/>
                  </a:solidFill>
                  <a:latin typeface="Arial" pitchFamily="34" charset="0"/>
                </a:rPr>
                <a:t> ta co </a:t>
              </a:r>
              <a:r>
                <a:rPr lang="en-US" sz="2300" b="1" dirty="0" err="1">
                  <a:solidFill>
                    <a:srgbClr val="000000"/>
                  </a:solidFill>
                  <a:latin typeface="Arial" pitchFamily="34" charset="0"/>
                </a:rPr>
                <a:t>cơ</a:t>
              </a:r>
              <a:endParaRPr lang="en-US" sz="2300" b="1" dirty="0">
                <a:solidFill>
                  <a:srgbClr val="000000"/>
                </a:solidFill>
                <a:latin typeface="Arial" pitchFamily="34" charset="0"/>
              </a:endParaRPr>
            </a:p>
          </p:txBody>
        </p:sp>
      </p:grpSp>
      <p:sp>
        <p:nvSpPr>
          <p:cNvPr id="13" name="TextBox 13"/>
          <p:cNvSpPr txBox="1"/>
          <p:nvPr/>
        </p:nvSpPr>
        <p:spPr>
          <a:xfrm>
            <a:off x="685621" y="287867"/>
            <a:ext cx="8064086" cy="384529"/>
          </a:xfrm>
          <a:prstGeom prst="rect">
            <a:avLst/>
          </a:prstGeom>
        </p:spPr>
        <p:txBody>
          <a:bodyPr lIns="0" tIns="0" rIns="0" bIns="0" rtlCol="0" anchor="t">
            <a:spAutoFit/>
          </a:bodyPr>
          <a:lstStyle/>
          <a:p>
            <a:pPr algn="ctr">
              <a:lnSpc>
                <a:spcPts val="3266"/>
              </a:lnSpc>
              <a:spcBef>
                <a:spcPct val="0"/>
              </a:spcBef>
            </a:pPr>
            <a:r>
              <a:rPr lang="en-US" sz="2300" b="1" dirty="0">
                <a:latin typeface="Arial" pitchFamily="34" charset="0"/>
              </a:rPr>
              <a:t>II. </a:t>
            </a:r>
            <a:r>
              <a:rPr lang="en-US" sz="2300" b="1" dirty="0" err="1">
                <a:latin typeface="Arial" pitchFamily="34" charset="0"/>
              </a:rPr>
              <a:t>SỰ</a:t>
            </a:r>
            <a:r>
              <a:rPr lang="en-US" sz="2300" b="1" dirty="0">
                <a:latin typeface="Arial" pitchFamily="34" charset="0"/>
              </a:rPr>
              <a:t> </a:t>
            </a:r>
            <a:r>
              <a:rPr lang="en-US" sz="2300" b="1" dirty="0" err="1">
                <a:latin typeface="Arial" pitchFamily="34" charset="0"/>
              </a:rPr>
              <a:t>PHỐI</a:t>
            </a:r>
            <a:r>
              <a:rPr lang="en-US" sz="2300" b="1" dirty="0">
                <a:latin typeface="Arial" pitchFamily="34" charset="0"/>
              </a:rPr>
              <a:t> </a:t>
            </a:r>
            <a:r>
              <a:rPr lang="en-US" sz="2300" b="1" dirty="0" err="1">
                <a:latin typeface="Arial" pitchFamily="34" charset="0"/>
              </a:rPr>
              <a:t>HỢP</a:t>
            </a:r>
            <a:r>
              <a:rPr lang="en-US" sz="2300" b="1" dirty="0">
                <a:latin typeface="Arial" pitchFamily="34" charset="0"/>
              </a:rPr>
              <a:t> </a:t>
            </a:r>
            <a:r>
              <a:rPr lang="en-US" sz="2300" b="1" dirty="0" err="1">
                <a:latin typeface="Arial" pitchFamily="34" charset="0"/>
              </a:rPr>
              <a:t>HOẠT</a:t>
            </a:r>
            <a:r>
              <a:rPr lang="en-US" sz="2300" b="1" dirty="0">
                <a:latin typeface="Arial" pitchFamily="34" charset="0"/>
              </a:rPr>
              <a:t> </a:t>
            </a:r>
            <a:r>
              <a:rPr lang="en-US" sz="2300" b="1" dirty="0" err="1">
                <a:latin typeface="Arial" pitchFamily="34" charset="0"/>
              </a:rPr>
              <a:t>ĐỘNG</a:t>
            </a:r>
            <a:r>
              <a:rPr lang="en-US" sz="2300" b="1" dirty="0">
                <a:latin typeface="Arial" pitchFamily="34" charset="0"/>
              </a:rPr>
              <a:t> </a:t>
            </a:r>
            <a:r>
              <a:rPr lang="en-US" sz="2300" b="1" dirty="0" err="1">
                <a:latin typeface="Arial" pitchFamily="34" charset="0"/>
              </a:rPr>
              <a:t>CỦA</a:t>
            </a:r>
            <a:r>
              <a:rPr lang="en-US" sz="2300" b="1" dirty="0">
                <a:latin typeface="Arial" pitchFamily="34" charset="0"/>
              </a:rPr>
              <a:t> </a:t>
            </a:r>
            <a:r>
              <a:rPr lang="en-US" sz="2300" b="1" dirty="0" err="1">
                <a:latin typeface="Arial" pitchFamily="34" charset="0"/>
              </a:rPr>
              <a:t>CƠ</a:t>
            </a:r>
            <a:r>
              <a:rPr lang="en-US" sz="2300" b="1" dirty="0">
                <a:latin typeface="Arial" pitchFamily="34" charset="0"/>
              </a:rPr>
              <a:t> – </a:t>
            </a:r>
            <a:r>
              <a:rPr lang="en-US" sz="2300" b="1" dirty="0" err="1">
                <a:latin typeface="Arial" pitchFamily="34" charset="0"/>
              </a:rPr>
              <a:t>XƯƠNG</a:t>
            </a:r>
            <a:r>
              <a:rPr lang="en-US" sz="2300" b="1" dirty="0">
                <a:latin typeface="Arial" pitchFamily="34" charset="0"/>
              </a:rPr>
              <a:t> – </a:t>
            </a:r>
            <a:r>
              <a:rPr lang="en-US" sz="2300" b="1" dirty="0" err="1">
                <a:latin typeface="Arial" pitchFamily="34" charset="0"/>
              </a:rPr>
              <a:t>KHỚP</a:t>
            </a:r>
            <a:endParaRPr lang="en-US" sz="2300" b="1" dirty="0">
              <a:latin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094413" y="1310840"/>
            <a:ext cx="5408791" cy="2736309"/>
            <a:chOff x="0" y="0"/>
            <a:chExt cx="10820400" cy="5472619"/>
          </a:xfrm>
        </p:grpSpPr>
        <p:pic>
          <p:nvPicPr>
            <p:cNvPr id="6" name="Picture 6"/>
            <p:cNvPicPr>
              <a:picLocks noChangeAspect="1"/>
            </p:cNvPicPr>
            <p:nvPr/>
          </p:nvPicPr>
          <p:blipFill>
            <a:blip r:embed="rId2"/>
            <a:srcRect t="2732" b="746"/>
            <a:stretch>
              <a:fillRect/>
            </a:stretch>
          </p:blipFill>
          <p:spPr>
            <a:xfrm>
              <a:off x="0" y="0"/>
              <a:ext cx="10820400" cy="5472619"/>
            </a:xfrm>
            <a:prstGeom prst="rect">
              <a:avLst/>
            </a:prstGeom>
          </p:spPr>
        </p:pic>
        <p:sp>
          <p:nvSpPr>
            <p:cNvPr id="7" name="AutoShape 7"/>
            <p:cNvSpPr/>
            <p:nvPr/>
          </p:nvSpPr>
          <p:spPr>
            <a:xfrm rot="-7292344">
              <a:off x="2376168" y="3383162"/>
              <a:ext cx="1630983" cy="0"/>
            </a:xfrm>
            <a:prstGeom prst="line">
              <a:avLst/>
            </a:prstGeom>
            <a:ln w="96356" cap="flat">
              <a:solidFill>
                <a:srgbClr val="000000"/>
              </a:solidFill>
              <a:prstDash val="solid"/>
              <a:headEnd type="none" w="sm" len="sm"/>
              <a:tailEnd type="triangle" w="lg" len="med"/>
            </a:ln>
          </p:spPr>
        </p:sp>
      </p:grpSp>
      <p:grpSp>
        <p:nvGrpSpPr>
          <p:cNvPr id="8" name="Group 8"/>
          <p:cNvGrpSpPr/>
          <p:nvPr/>
        </p:nvGrpSpPr>
        <p:grpSpPr>
          <a:xfrm>
            <a:off x="227012" y="1310840"/>
            <a:ext cx="5724832" cy="2736309"/>
            <a:chOff x="0" y="0"/>
            <a:chExt cx="2081025" cy="1081011"/>
          </a:xfrm>
        </p:grpSpPr>
        <p:sp>
          <p:nvSpPr>
            <p:cNvPr id="9" name="Freeform 9"/>
            <p:cNvSpPr/>
            <p:nvPr/>
          </p:nvSpPr>
          <p:spPr>
            <a:xfrm>
              <a:off x="0" y="0"/>
              <a:ext cx="2081025" cy="1081011"/>
            </a:xfrm>
            <a:custGeom>
              <a:avLst/>
              <a:gdLst/>
              <a:ahLst/>
              <a:cxnLst/>
              <a:rect l="l" t="t" r="r" b="b"/>
              <a:pathLst>
                <a:path w="2081025" h="1081011">
                  <a:moveTo>
                    <a:pt x="0" y="0"/>
                  </a:moveTo>
                  <a:lnTo>
                    <a:pt x="2081025" y="0"/>
                  </a:lnTo>
                  <a:lnTo>
                    <a:pt x="2081025" y="1081011"/>
                  </a:lnTo>
                  <a:lnTo>
                    <a:pt x="0" y="1081011"/>
                  </a:lnTo>
                  <a:close/>
                </a:path>
              </a:pathLst>
            </a:custGeom>
            <a:solidFill>
              <a:srgbClr val="FBCBBB"/>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11" name="Group 11"/>
          <p:cNvGrpSpPr/>
          <p:nvPr/>
        </p:nvGrpSpPr>
        <p:grpSpPr>
          <a:xfrm>
            <a:off x="227012" y="4529751"/>
            <a:ext cx="11811000" cy="1823079"/>
            <a:chOff x="0" y="0"/>
            <a:chExt cx="4274726" cy="720229"/>
          </a:xfrm>
        </p:grpSpPr>
        <p:sp>
          <p:nvSpPr>
            <p:cNvPr id="12" name="Freeform 12"/>
            <p:cNvSpPr/>
            <p:nvPr/>
          </p:nvSpPr>
          <p:spPr>
            <a:xfrm>
              <a:off x="0" y="0"/>
              <a:ext cx="4274726" cy="720229"/>
            </a:xfrm>
            <a:custGeom>
              <a:avLst/>
              <a:gdLst/>
              <a:ahLst/>
              <a:cxnLst/>
              <a:rect l="l" t="t" r="r" b="b"/>
              <a:pathLst>
                <a:path w="4274726" h="720229">
                  <a:moveTo>
                    <a:pt x="0" y="0"/>
                  </a:moveTo>
                  <a:lnTo>
                    <a:pt x="4274726" y="0"/>
                  </a:lnTo>
                  <a:lnTo>
                    <a:pt x="4274726" y="720229"/>
                  </a:lnTo>
                  <a:lnTo>
                    <a:pt x="0" y="720229"/>
                  </a:lnTo>
                  <a:close/>
                </a:path>
              </a:pathLst>
            </a:custGeom>
            <a:solidFill>
              <a:srgbClr val="FFEB9B"/>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sp>
        <p:nvSpPr>
          <p:cNvPr id="14" name="TextBox 14"/>
          <p:cNvSpPr txBox="1"/>
          <p:nvPr/>
        </p:nvSpPr>
        <p:spPr>
          <a:xfrm>
            <a:off x="685621" y="287867"/>
            <a:ext cx="8064086" cy="384529"/>
          </a:xfrm>
          <a:prstGeom prst="rect">
            <a:avLst/>
          </a:prstGeom>
        </p:spPr>
        <p:txBody>
          <a:bodyPr lIns="0" tIns="0" rIns="0" bIns="0" rtlCol="0" anchor="t">
            <a:spAutoFit/>
          </a:bodyPr>
          <a:lstStyle/>
          <a:p>
            <a:pPr algn="ctr">
              <a:lnSpc>
                <a:spcPts val="3266"/>
              </a:lnSpc>
              <a:spcBef>
                <a:spcPct val="0"/>
              </a:spcBef>
            </a:pPr>
            <a:r>
              <a:rPr lang="en-US" sz="2300" b="1" dirty="0">
                <a:latin typeface="Arial" pitchFamily="34" charset="0"/>
              </a:rPr>
              <a:t>II. </a:t>
            </a:r>
            <a:r>
              <a:rPr lang="en-US" sz="2300" b="1" dirty="0" err="1">
                <a:latin typeface="Arial" pitchFamily="34" charset="0"/>
              </a:rPr>
              <a:t>SỰ</a:t>
            </a:r>
            <a:r>
              <a:rPr lang="en-US" sz="2300" b="1" dirty="0">
                <a:latin typeface="Arial" pitchFamily="34" charset="0"/>
              </a:rPr>
              <a:t> </a:t>
            </a:r>
            <a:r>
              <a:rPr lang="en-US" sz="2300" b="1" dirty="0" err="1">
                <a:latin typeface="Arial" pitchFamily="34" charset="0"/>
              </a:rPr>
              <a:t>PHỐI</a:t>
            </a:r>
            <a:r>
              <a:rPr lang="en-US" sz="2300" b="1" dirty="0">
                <a:latin typeface="Arial" pitchFamily="34" charset="0"/>
              </a:rPr>
              <a:t> </a:t>
            </a:r>
            <a:r>
              <a:rPr lang="en-US" sz="2300" b="1" dirty="0" err="1">
                <a:latin typeface="Arial" pitchFamily="34" charset="0"/>
              </a:rPr>
              <a:t>HỢP</a:t>
            </a:r>
            <a:r>
              <a:rPr lang="en-US" sz="2300" b="1" dirty="0">
                <a:latin typeface="Arial" pitchFamily="34" charset="0"/>
              </a:rPr>
              <a:t> </a:t>
            </a:r>
            <a:r>
              <a:rPr lang="en-US" sz="2300" b="1" dirty="0" err="1">
                <a:latin typeface="Arial" pitchFamily="34" charset="0"/>
              </a:rPr>
              <a:t>HOẠT</a:t>
            </a:r>
            <a:r>
              <a:rPr lang="en-US" sz="2300" b="1" dirty="0">
                <a:latin typeface="Arial" pitchFamily="34" charset="0"/>
              </a:rPr>
              <a:t> </a:t>
            </a:r>
            <a:r>
              <a:rPr lang="en-US" sz="2300" b="1" dirty="0" err="1">
                <a:latin typeface="Arial" pitchFamily="34" charset="0"/>
              </a:rPr>
              <a:t>ĐỘNG</a:t>
            </a:r>
            <a:r>
              <a:rPr lang="en-US" sz="2300" b="1" dirty="0">
                <a:latin typeface="Arial" pitchFamily="34" charset="0"/>
              </a:rPr>
              <a:t> </a:t>
            </a:r>
            <a:r>
              <a:rPr lang="en-US" sz="2300" b="1" dirty="0" err="1">
                <a:latin typeface="Arial" pitchFamily="34" charset="0"/>
              </a:rPr>
              <a:t>CỦA</a:t>
            </a:r>
            <a:r>
              <a:rPr lang="en-US" sz="2300" b="1" dirty="0">
                <a:latin typeface="Arial" pitchFamily="34" charset="0"/>
              </a:rPr>
              <a:t> </a:t>
            </a:r>
            <a:r>
              <a:rPr lang="en-US" sz="2300" b="1" dirty="0" err="1">
                <a:latin typeface="Arial" pitchFamily="34" charset="0"/>
              </a:rPr>
              <a:t>CƠ</a:t>
            </a:r>
            <a:r>
              <a:rPr lang="en-US" sz="2300" b="1" dirty="0">
                <a:latin typeface="Arial" pitchFamily="34" charset="0"/>
              </a:rPr>
              <a:t> – </a:t>
            </a:r>
            <a:r>
              <a:rPr lang="en-US" sz="2300" b="1" dirty="0" err="1">
                <a:latin typeface="Arial" pitchFamily="34" charset="0"/>
              </a:rPr>
              <a:t>XƯƠNG</a:t>
            </a:r>
            <a:r>
              <a:rPr lang="en-US" sz="2300" b="1" dirty="0">
                <a:latin typeface="Arial" pitchFamily="34" charset="0"/>
              </a:rPr>
              <a:t> – </a:t>
            </a:r>
            <a:r>
              <a:rPr lang="en-US" sz="2300" b="1" dirty="0" err="1">
                <a:latin typeface="Arial" pitchFamily="34" charset="0"/>
              </a:rPr>
              <a:t>KHỚP</a:t>
            </a:r>
            <a:endParaRPr lang="en-US" sz="2300" b="1" dirty="0">
              <a:latin typeface="Arial" pitchFamily="34" charset="0"/>
            </a:endParaRPr>
          </a:p>
        </p:txBody>
      </p:sp>
      <p:sp>
        <p:nvSpPr>
          <p:cNvPr id="15" name="TextBox 15"/>
          <p:cNvSpPr txBox="1"/>
          <p:nvPr/>
        </p:nvSpPr>
        <p:spPr>
          <a:xfrm>
            <a:off x="311863" y="1195084"/>
            <a:ext cx="5711265" cy="2954655"/>
          </a:xfrm>
          <a:prstGeom prst="rect">
            <a:avLst/>
          </a:prstGeom>
        </p:spPr>
        <p:txBody>
          <a:bodyPr wrap="square" lIns="0" tIns="0" rIns="0" bIns="0" rtlCol="0" anchor="t">
            <a:spAutoFit/>
          </a:bodyPr>
          <a:lstStyle/>
          <a:p>
            <a:pPr algn="just">
              <a:lnSpc>
                <a:spcPct val="120000"/>
              </a:lnSpc>
              <a:spcBef>
                <a:spcPct val="0"/>
              </a:spcBef>
            </a:pPr>
            <a:r>
              <a:rPr lang="en-US" sz="3200" b="1" dirty="0" smtClean="0">
                <a:solidFill>
                  <a:srgbClr val="000000"/>
                </a:solidFill>
                <a:latin typeface="Arial" pitchFamily="34" charset="0"/>
              </a:rPr>
              <a:t>- </a:t>
            </a:r>
            <a:r>
              <a:rPr lang="en-US" sz="3200" b="1" dirty="0" err="1" smtClean="0">
                <a:solidFill>
                  <a:srgbClr val="000000"/>
                </a:solidFill>
                <a:latin typeface="Arial" pitchFamily="34" charset="0"/>
              </a:rPr>
              <a:t>Nhờ</a:t>
            </a:r>
            <a:r>
              <a:rPr lang="en-US" sz="3200" b="1" dirty="0" smtClean="0">
                <a:solidFill>
                  <a:srgbClr val="000000"/>
                </a:solidFill>
                <a:latin typeface="Arial" pitchFamily="34" charset="0"/>
              </a:rPr>
              <a:t> </a:t>
            </a:r>
            <a:r>
              <a:rPr lang="en-US" sz="3200" b="1" dirty="0" err="1">
                <a:solidFill>
                  <a:srgbClr val="000000"/>
                </a:solidFill>
                <a:latin typeface="Arial" pitchFamily="34" charset="0"/>
              </a:rPr>
              <a:t>sự</a:t>
            </a:r>
            <a:r>
              <a:rPr lang="en-US" sz="3200" b="1" dirty="0">
                <a:solidFill>
                  <a:srgbClr val="000000"/>
                </a:solidFill>
                <a:latin typeface="Arial" pitchFamily="34" charset="0"/>
              </a:rPr>
              <a:t> </a:t>
            </a:r>
            <a:r>
              <a:rPr lang="en-US" sz="3200" b="1" dirty="0" err="1">
                <a:solidFill>
                  <a:srgbClr val="000000"/>
                </a:solidFill>
                <a:latin typeface="Arial" pitchFamily="34" charset="0"/>
              </a:rPr>
              <a:t>điều</a:t>
            </a:r>
            <a:r>
              <a:rPr lang="en-US" sz="3200" b="1" dirty="0">
                <a:solidFill>
                  <a:srgbClr val="000000"/>
                </a:solidFill>
                <a:latin typeface="Arial" pitchFamily="34" charset="0"/>
              </a:rPr>
              <a:t> </a:t>
            </a:r>
            <a:r>
              <a:rPr lang="en-US" sz="3200" b="1" dirty="0" err="1">
                <a:solidFill>
                  <a:srgbClr val="000000"/>
                </a:solidFill>
                <a:latin typeface="Arial" pitchFamily="34" charset="0"/>
              </a:rPr>
              <a:t>khiển</a:t>
            </a:r>
            <a:r>
              <a:rPr lang="en-US" sz="3200" b="1" dirty="0">
                <a:solidFill>
                  <a:srgbClr val="000000"/>
                </a:solidFill>
                <a:latin typeface="Arial" pitchFamily="34" charset="0"/>
              </a:rPr>
              <a:t> </a:t>
            </a:r>
            <a:r>
              <a:rPr lang="en-US" sz="3200" b="1" dirty="0" err="1">
                <a:solidFill>
                  <a:srgbClr val="000000"/>
                </a:solidFill>
                <a:latin typeface="Arial" pitchFamily="34" charset="0"/>
              </a:rPr>
              <a:t>của</a:t>
            </a:r>
            <a:r>
              <a:rPr lang="en-US" sz="3200" b="1" dirty="0">
                <a:solidFill>
                  <a:srgbClr val="000000"/>
                </a:solidFill>
                <a:latin typeface="Arial" pitchFamily="34" charset="0"/>
              </a:rPr>
              <a:t> </a:t>
            </a:r>
            <a:r>
              <a:rPr lang="en-US" sz="3200" b="1" dirty="0" err="1">
                <a:solidFill>
                  <a:srgbClr val="000000"/>
                </a:solidFill>
                <a:latin typeface="Arial" pitchFamily="34" charset="0"/>
              </a:rPr>
              <a:t>hệ</a:t>
            </a:r>
            <a:r>
              <a:rPr lang="en-US" sz="3200" b="1" dirty="0">
                <a:solidFill>
                  <a:srgbClr val="000000"/>
                </a:solidFill>
                <a:latin typeface="Arial" pitchFamily="34" charset="0"/>
              </a:rPr>
              <a:t> </a:t>
            </a:r>
            <a:r>
              <a:rPr lang="en-US" sz="3200" b="1" dirty="0" err="1">
                <a:solidFill>
                  <a:srgbClr val="000000"/>
                </a:solidFill>
                <a:latin typeface="Arial" pitchFamily="34" charset="0"/>
              </a:rPr>
              <a:t>thần</a:t>
            </a:r>
            <a:r>
              <a:rPr lang="en-US" sz="3200" b="1" dirty="0">
                <a:solidFill>
                  <a:srgbClr val="000000"/>
                </a:solidFill>
                <a:latin typeface="Arial" pitchFamily="34" charset="0"/>
              </a:rPr>
              <a:t> </a:t>
            </a:r>
            <a:r>
              <a:rPr lang="en-US" sz="3200" b="1" dirty="0" err="1">
                <a:solidFill>
                  <a:srgbClr val="000000"/>
                </a:solidFill>
                <a:latin typeface="Arial" pitchFamily="34" charset="0"/>
              </a:rPr>
              <a:t>kinh</a:t>
            </a:r>
            <a:r>
              <a:rPr lang="en-US" sz="3200" b="1" dirty="0">
                <a:solidFill>
                  <a:srgbClr val="000000"/>
                </a:solidFill>
                <a:latin typeface="Arial" pitchFamily="34" charset="0"/>
              </a:rPr>
              <a:t>, </a:t>
            </a:r>
            <a:r>
              <a:rPr lang="en-US" sz="3200" b="1" dirty="0" err="1">
                <a:solidFill>
                  <a:srgbClr val="000000"/>
                </a:solidFill>
                <a:latin typeface="Arial" pitchFamily="34" charset="0"/>
              </a:rPr>
              <a:t>cơ</a:t>
            </a:r>
            <a:r>
              <a:rPr lang="en-US" sz="3200" b="1" dirty="0">
                <a:solidFill>
                  <a:srgbClr val="000000"/>
                </a:solidFill>
                <a:latin typeface="Arial" pitchFamily="34" charset="0"/>
              </a:rPr>
              <a:t> co </a:t>
            </a:r>
            <a:r>
              <a:rPr lang="en-US" sz="3200" b="1" dirty="0" err="1">
                <a:solidFill>
                  <a:srgbClr val="000000"/>
                </a:solidFill>
                <a:latin typeface="Arial" pitchFamily="34" charset="0"/>
              </a:rPr>
              <a:t>dãn</a:t>
            </a:r>
            <a:r>
              <a:rPr lang="en-US" sz="3200" b="1" dirty="0">
                <a:solidFill>
                  <a:srgbClr val="000000"/>
                </a:solidFill>
                <a:latin typeface="Arial" pitchFamily="34" charset="0"/>
              </a:rPr>
              <a:t>, </a:t>
            </a:r>
            <a:r>
              <a:rPr lang="en-US" sz="3200" b="1" dirty="0" err="1">
                <a:solidFill>
                  <a:srgbClr val="000000"/>
                </a:solidFill>
                <a:latin typeface="Arial" pitchFamily="34" charset="0"/>
              </a:rPr>
              <a:t>phối</a:t>
            </a:r>
            <a:r>
              <a:rPr lang="en-US" sz="3200" b="1" dirty="0">
                <a:solidFill>
                  <a:srgbClr val="000000"/>
                </a:solidFill>
                <a:latin typeface="Arial" pitchFamily="34" charset="0"/>
              </a:rPr>
              <a:t> </a:t>
            </a:r>
            <a:r>
              <a:rPr lang="en-US" sz="3200" b="1" dirty="0" err="1">
                <a:solidFill>
                  <a:srgbClr val="000000"/>
                </a:solidFill>
                <a:latin typeface="Arial" pitchFamily="34" charset="0"/>
              </a:rPr>
              <a:t>hợp</a:t>
            </a:r>
            <a:r>
              <a:rPr lang="en-US" sz="3200" b="1" dirty="0">
                <a:solidFill>
                  <a:srgbClr val="000000"/>
                </a:solidFill>
                <a:latin typeface="Arial" pitchFamily="34" charset="0"/>
              </a:rPr>
              <a:t> </a:t>
            </a:r>
            <a:r>
              <a:rPr lang="en-US" sz="3200" b="1" dirty="0" err="1">
                <a:solidFill>
                  <a:srgbClr val="000000"/>
                </a:solidFill>
                <a:latin typeface="Arial" pitchFamily="34" charset="0"/>
              </a:rPr>
              <a:t>cùng</a:t>
            </a:r>
            <a:r>
              <a:rPr lang="en-US" sz="3200" b="1" dirty="0">
                <a:solidFill>
                  <a:srgbClr val="000000"/>
                </a:solidFill>
                <a:latin typeface="Arial" pitchFamily="34" charset="0"/>
              </a:rPr>
              <a:t> </a:t>
            </a:r>
            <a:r>
              <a:rPr lang="en-US" sz="3200" b="1" dirty="0" err="1">
                <a:solidFill>
                  <a:srgbClr val="000000"/>
                </a:solidFill>
                <a:latin typeface="Arial" pitchFamily="34" charset="0"/>
              </a:rPr>
              <a:t>sự</a:t>
            </a:r>
            <a:r>
              <a:rPr lang="en-US" sz="3200" b="1" dirty="0">
                <a:solidFill>
                  <a:srgbClr val="000000"/>
                </a:solidFill>
                <a:latin typeface="Arial" pitchFamily="34" charset="0"/>
              </a:rPr>
              <a:t> </a:t>
            </a:r>
            <a:r>
              <a:rPr lang="en-US" sz="3200" b="1" dirty="0" err="1">
                <a:solidFill>
                  <a:srgbClr val="000000"/>
                </a:solidFill>
                <a:latin typeface="Arial" pitchFamily="34" charset="0"/>
              </a:rPr>
              <a:t>hoạt</a:t>
            </a:r>
            <a:r>
              <a:rPr lang="en-US" sz="3200" b="1" dirty="0">
                <a:solidFill>
                  <a:srgbClr val="000000"/>
                </a:solidFill>
                <a:latin typeface="Arial" pitchFamily="34" charset="0"/>
              </a:rPr>
              <a:t> </a:t>
            </a:r>
            <a:r>
              <a:rPr lang="en-US" sz="3200" b="1" dirty="0" err="1">
                <a:solidFill>
                  <a:srgbClr val="000000"/>
                </a:solidFill>
                <a:latin typeface="Arial" pitchFamily="34" charset="0"/>
              </a:rPr>
              <a:t>động</a:t>
            </a:r>
            <a:r>
              <a:rPr lang="en-US" sz="3200" b="1" dirty="0">
                <a:solidFill>
                  <a:srgbClr val="000000"/>
                </a:solidFill>
                <a:latin typeface="Arial" pitchFamily="34" charset="0"/>
              </a:rPr>
              <a:t> </a:t>
            </a:r>
            <a:r>
              <a:rPr lang="en-US" sz="3200" b="1" dirty="0" err="1">
                <a:solidFill>
                  <a:srgbClr val="000000"/>
                </a:solidFill>
                <a:latin typeface="Arial" pitchFamily="34" charset="0"/>
              </a:rPr>
              <a:t>của</a:t>
            </a:r>
            <a:r>
              <a:rPr lang="en-US" sz="3200" b="1" dirty="0">
                <a:solidFill>
                  <a:srgbClr val="000000"/>
                </a:solidFill>
                <a:latin typeface="Arial" pitchFamily="34" charset="0"/>
              </a:rPr>
              <a:t> </a:t>
            </a:r>
            <a:r>
              <a:rPr lang="en-US" sz="3200" b="1" dirty="0" err="1">
                <a:solidFill>
                  <a:srgbClr val="000000"/>
                </a:solidFill>
                <a:latin typeface="Arial" pitchFamily="34" charset="0"/>
              </a:rPr>
              <a:t>các</a:t>
            </a:r>
            <a:r>
              <a:rPr lang="en-US" sz="3200" b="1" dirty="0">
                <a:solidFill>
                  <a:srgbClr val="000000"/>
                </a:solidFill>
                <a:latin typeface="Arial" pitchFamily="34" charset="0"/>
              </a:rPr>
              <a:t> </a:t>
            </a:r>
            <a:r>
              <a:rPr lang="en-US" sz="3200" b="1" dirty="0" err="1">
                <a:solidFill>
                  <a:srgbClr val="000000"/>
                </a:solidFill>
                <a:latin typeface="Arial" pitchFamily="34" charset="0"/>
              </a:rPr>
              <a:t>khớp</a:t>
            </a:r>
            <a:r>
              <a:rPr lang="en-US" sz="3200" b="1" dirty="0">
                <a:solidFill>
                  <a:srgbClr val="000000"/>
                </a:solidFill>
                <a:latin typeface="Arial" pitchFamily="34" charset="0"/>
              </a:rPr>
              <a:t> </a:t>
            </a:r>
            <a:r>
              <a:rPr lang="en-US" sz="3200" b="1" dirty="0" err="1">
                <a:solidFill>
                  <a:srgbClr val="000000"/>
                </a:solidFill>
                <a:latin typeface="Arial" pitchFamily="34" charset="0"/>
              </a:rPr>
              <a:t>làm</a:t>
            </a:r>
            <a:r>
              <a:rPr lang="en-US" sz="3200" b="1" dirty="0">
                <a:solidFill>
                  <a:srgbClr val="000000"/>
                </a:solidFill>
                <a:latin typeface="Arial" pitchFamily="34" charset="0"/>
              </a:rPr>
              <a:t> </a:t>
            </a:r>
            <a:r>
              <a:rPr lang="en-US" sz="3200" b="1" dirty="0" err="1">
                <a:solidFill>
                  <a:srgbClr val="000000"/>
                </a:solidFill>
                <a:latin typeface="Arial" pitchFamily="34" charset="0"/>
              </a:rPr>
              <a:t>xương</a:t>
            </a:r>
            <a:r>
              <a:rPr lang="en-US" sz="3200" b="1" dirty="0">
                <a:solidFill>
                  <a:srgbClr val="000000"/>
                </a:solidFill>
                <a:latin typeface="Arial" pitchFamily="34" charset="0"/>
              </a:rPr>
              <a:t> </a:t>
            </a:r>
            <a:r>
              <a:rPr lang="en-US" sz="3200" b="1" dirty="0" err="1">
                <a:solidFill>
                  <a:srgbClr val="000000"/>
                </a:solidFill>
                <a:latin typeface="Arial" pitchFamily="34" charset="0"/>
              </a:rPr>
              <a:t>chuyển</a:t>
            </a:r>
            <a:r>
              <a:rPr lang="en-US" sz="3200" b="1" dirty="0">
                <a:solidFill>
                  <a:srgbClr val="000000"/>
                </a:solidFill>
                <a:latin typeface="Arial" pitchFamily="34" charset="0"/>
              </a:rPr>
              <a:t> </a:t>
            </a:r>
            <a:r>
              <a:rPr lang="en-US" sz="3200" b="1" dirty="0" err="1">
                <a:solidFill>
                  <a:srgbClr val="000000"/>
                </a:solidFill>
                <a:latin typeface="Arial" pitchFamily="34" charset="0"/>
              </a:rPr>
              <a:t>động</a:t>
            </a:r>
            <a:endParaRPr lang="en-US" sz="3200" b="1" dirty="0">
              <a:solidFill>
                <a:srgbClr val="000000"/>
              </a:solidFill>
              <a:latin typeface="Arial" pitchFamily="34" charset="0"/>
            </a:endParaRPr>
          </a:p>
        </p:txBody>
      </p:sp>
      <p:sp>
        <p:nvSpPr>
          <p:cNvPr id="16" name="TextBox 16"/>
          <p:cNvSpPr txBox="1"/>
          <p:nvPr/>
        </p:nvSpPr>
        <p:spPr>
          <a:xfrm>
            <a:off x="227012" y="4006684"/>
            <a:ext cx="11658600" cy="2659190"/>
          </a:xfrm>
          <a:prstGeom prst="rect">
            <a:avLst/>
          </a:prstGeom>
        </p:spPr>
        <p:txBody>
          <a:bodyPr wrap="square" lIns="0" tIns="0" rIns="0" bIns="0" rtlCol="0" anchor="t">
            <a:spAutoFit/>
          </a:bodyPr>
          <a:lstStyle/>
          <a:p>
            <a:pPr algn="just">
              <a:lnSpc>
                <a:spcPct val="120000"/>
              </a:lnSpc>
              <a:spcBef>
                <a:spcPct val="0"/>
              </a:spcBef>
            </a:pPr>
            <a:r>
              <a:rPr lang="en-US" sz="3600" b="1" dirty="0" smtClean="0">
                <a:solidFill>
                  <a:srgbClr val="FF0000"/>
                </a:solidFill>
                <a:latin typeface="Arial" pitchFamily="34" charset="0"/>
              </a:rPr>
              <a:t>- </a:t>
            </a:r>
            <a:r>
              <a:rPr lang="en-US" sz="3600" b="1" dirty="0" err="1" smtClean="0">
                <a:solidFill>
                  <a:srgbClr val="FF0000"/>
                </a:solidFill>
                <a:latin typeface="Arial" pitchFamily="34" charset="0"/>
              </a:rPr>
              <a:t>Sự</a:t>
            </a:r>
            <a:r>
              <a:rPr lang="en-US" sz="3600" b="1" dirty="0" smtClean="0">
                <a:solidFill>
                  <a:srgbClr val="FF0000"/>
                </a:solidFill>
                <a:latin typeface="Arial" pitchFamily="34" charset="0"/>
              </a:rPr>
              <a:t> </a:t>
            </a:r>
            <a:r>
              <a:rPr lang="en-US" sz="3600" b="1" dirty="0" err="1">
                <a:solidFill>
                  <a:srgbClr val="FF0000"/>
                </a:solidFill>
                <a:latin typeface="Arial" pitchFamily="34" charset="0"/>
              </a:rPr>
              <a:t>sắp</a:t>
            </a:r>
            <a:r>
              <a:rPr lang="en-US" sz="3600" b="1" dirty="0">
                <a:solidFill>
                  <a:srgbClr val="FF0000"/>
                </a:solidFill>
                <a:latin typeface="Arial" pitchFamily="34" charset="0"/>
              </a:rPr>
              <a:t> </a:t>
            </a:r>
            <a:r>
              <a:rPr lang="en-US" sz="3600" b="1" dirty="0" err="1">
                <a:solidFill>
                  <a:srgbClr val="FF0000"/>
                </a:solidFill>
                <a:latin typeface="Arial" pitchFamily="34" charset="0"/>
              </a:rPr>
              <a:t>xếp</a:t>
            </a:r>
            <a:r>
              <a:rPr lang="en-US" sz="3600" b="1" dirty="0">
                <a:solidFill>
                  <a:srgbClr val="FF0000"/>
                </a:solidFill>
                <a:latin typeface="Arial" pitchFamily="34" charset="0"/>
              </a:rPr>
              <a:t> </a:t>
            </a:r>
            <a:r>
              <a:rPr lang="en-US" sz="3600" b="1" dirty="0" err="1">
                <a:solidFill>
                  <a:srgbClr val="FF0000"/>
                </a:solidFill>
                <a:latin typeface="Arial" pitchFamily="34" charset="0"/>
              </a:rPr>
              <a:t>của</a:t>
            </a:r>
            <a:r>
              <a:rPr lang="en-US" sz="3600" b="1" dirty="0">
                <a:solidFill>
                  <a:srgbClr val="FF0000"/>
                </a:solidFill>
                <a:latin typeface="Arial" pitchFamily="34" charset="0"/>
              </a:rPr>
              <a:t> </a:t>
            </a:r>
            <a:r>
              <a:rPr lang="en-US" sz="3600" b="1" dirty="0" err="1">
                <a:solidFill>
                  <a:srgbClr val="FF0000"/>
                </a:solidFill>
                <a:latin typeface="Arial" pitchFamily="34" charset="0"/>
              </a:rPr>
              <a:t>xương</a:t>
            </a:r>
            <a:r>
              <a:rPr lang="en-US" sz="3600" b="1" dirty="0">
                <a:solidFill>
                  <a:srgbClr val="FF0000"/>
                </a:solidFill>
                <a:latin typeface="Arial" pitchFamily="34" charset="0"/>
              </a:rPr>
              <a:t>, </a:t>
            </a:r>
            <a:r>
              <a:rPr lang="en-US" sz="3600" b="1" dirty="0" err="1">
                <a:solidFill>
                  <a:srgbClr val="FF0000"/>
                </a:solidFill>
                <a:latin typeface="Arial" pitchFamily="34" charset="0"/>
              </a:rPr>
              <a:t>khớp</a:t>
            </a:r>
            <a:r>
              <a:rPr lang="en-US" sz="3600" b="1" dirty="0">
                <a:solidFill>
                  <a:srgbClr val="FF0000"/>
                </a:solidFill>
                <a:latin typeface="Arial" pitchFamily="34" charset="0"/>
              </a:rPr>
              <a:t>, </a:t>
            </a:r>
            <a:r>
              <a:rPr lang="en-US" sz="3600" b="1" dirty="0" err="1">
                <a:solidFill>
                  <a:srgbClr val="FF0000"/>
                </a:solidFill>
                <a:latin typeface="Arial" pitchFamily="34" charset="0"/>
              </a:rPr>
              <a:t>cơ</a:t>
            </a:r>
            <a:r>
              <a:rPr lang="en-US" sz="3600" b="1" dirty="0">
                <a:solidFill>
                  <a:srgbClr val="FF0000"/>
                </a:solidFill>
                <a:latin typeface="Arial" pitchFamily="34" charset="0"/>
              </a:rPr>
              <a:t> </a:t>
            </a:r>
            <a:r>
              <a:rPr lang="en-US" sz="3600" b="1" dirty="0" err="1">
                <a:solidFill>
                  <a:srgbClr val="FF0000"/>
                </a:solidFill>
                <a:latin typeface="Arial" pitchFamily="34" charset="0"/>
              </a:rPr>
              <a:t>hình</a:t>
            </a:r>
            <a:r>
              <a:rPr lang="en-US" sz="3600" b="1" dirty="0">
                <a:solidFill>
                  <a:srgbClr val="FF0000"/>
                </a:solidFill>
                <a:latin typeface="Arial" pitchFamily="34" charset="0"/>
              </a:rPr>
              <a:t> </a:t>
            </a:r>
            <a:r>
              <a:rPr lang="en-US" sz="3600" b="1" dirty="0" err="1">
                <a:solidFill>
                  <a:srgbClr val="FF0000"/>
                </a:solidFill>
                <a:latin typeface="Arial" pitchFamily="34" charset="0"/>
              </a:rPr>
              <a:t>thành</a:t>
            </a:r>
            <a:r>
              <a:rPr lang="en-US" sz="3600" b="1" dirty="0">
                <a:solidFill>
                  <a:srgbClr val="FF0000"/>
                </a:solidFill>
                <a:latin typeface="Arial" pitchFamily="34" charset="0"/>
              </a:rPr>
              <a:t> </a:t>
            </a:r>
            <a:r>
              <a:rPr lang="en-US" sz="3600" b="1" dirty="0" err="1">
                <a:solidFill>
                  <a:srgbClr val="FF0000"/>
                </a:solidFill>
                <a:latin typeface="Arial" pitchFamily="34" charset="0"/>
              </a:rPr>
              <a:t>nên</a:t>
            </a:r>
            <a:r>
              <a:rPr lang="en-US" sz="3600" b="1" dirty="0">
                <a:solidFill>
                  <a:srgbClr val="FF0000"/>
                </a:solidFill>
                <a:latin typeface="Arial" pitchFamily="34" charset="0"/>
              </a:rPr>
              <a:t> </a:t>
            </a:r>
            <a:r>
              <a:rPr lang="en-US" sz="3600" b="1" dirty="0" err="1">
                <a:solidFill>
                  <a:srgbClr val="FF0000"/>
                </a:solidFill>
                <a:latin typeface="Arial" pitchFamily="34" charset="0"/>
              </a:rPr>
              <a:t>cấu</a:t>
            </a:r>
            <a:r>
              <a:rPr lang="en-US" sz="3600" b="1" dirty="0">
                <a:solidFill>
                  <a:srgbClr val="FF0000"/>
                </a:solidFill>
                <a:latin typeface="Arial" pitchFamily="34" charset="0"/>
              </a:rPr>
              <a:t> </a:t>
            </a:r>
            <a:r>
              <a:rPr lang="en-US" sz="3600" b="1" dirty="0" err="1">
                <a:solidFill>
                  <a:srgbClr val="FF0000"/>
                </a:solidFill>
                <a:latin typeface="Arial" pitchFamily="34" charset="0"/>
              </a:rPr>
              <a:t>trúc</a:t>
            </a:r>
            <a:r>
              <a:rPr lang="en-US" sz="3600" b="1" dirty="0">
                <a:solidFill>
                  <a:srgbClr val="FF0000"/>
                </a:solidFill>
                <a:latin typeface="Arial" pitchFamily="34" charset="0"/>
              </a:rPr>
              <a:t> </a:t>
            </a:r>
            <a:r>
              <a:rPr lang="en-US" sz="3600" b="1" dirty="0" err="1">
                <a:solidFill>
                  <a:srgbClr val="FF0000"/>
                </a:solidFill>
                <a:latin typeface="Arial" pitchFamily="34" charset="0"/>
              </a:rPr>
              <a:t>có</a:t>
            </a:r>
            <a:r>
              <a:rPr lang="en-US" sz="3600" b="1" dirty="0">
                <a:solidFill>
                  <a:srgbClr val="FF0000"/>
                </a:solidFill>
                <a:latin typeface="Arial" pitchFamily="34" charset="0"/>
              </a:rPr>
              <a:t> </a:t>
            </a:r>
            <a:r>
              <a:rPr lang="en-US" sz="3600" b="1" dirty="0" err="1">
                <a:solidFill>
                  <a:srgbClr val="FF0000"/>
                </a:solidFill>
                <a:latin typeface="Arial" pitchFamily="34" charset="0"/>
              </a:rPr>
              <a:t>dạng</a:t>
            </a:r>
            <a:r>
              <a:rPr lang="en-US" sz="3600" b="1" dirty="0">
                <a:solidFill>
                  <a:srgbClr val="FF0000"/>
                </a:solidFill>
                <a:latin typeface="Arial" pitchFamily="34" charset="0"/>
              </a:rPr>
              <a:t> </a:t>
            </a:r>
            <a:r>
              <a:rPr lang="en-US" sz="3600" b="1" dirty="0" err="1">
                <a:solidFill>
                  <a:srgbClr val="FF0000"/>
                </a:solidFill>
                <a:latin typeface="Arial" pitchFamily="34" charset="0"/>
              </a:rPr>
              <a:t>đòn</a:t>
            </a:r>
            <a:r>
              <a:rPr lang="en-US" sz="3600" b="1" dirty="0">
                <a:solidFill>
                  <a:srgbClr val="FF0000"/>
                </a:solidFill>
                <a:latin typeface="Arial" pitchFamily="34" charset="0"/>
              </a:rPr>
              <a:t> </a:t>
            </a:r>
            <a:r>
              <a:rPr lang="en-US" sz="3600" b="1" dirty="0" err="1">
                <a:solidFill>
                  <a:srgbClr val="FF0000"/>
                </a:solidFill>
                <a:latin typeface="Arial" pitchFamily="34" charset="0"/>
              </a:rPr>
              <a:t>bẩy</a:t>
            </a:r>
            <a:r>
              <a:rPr lang="en-US" sz="3600" b="1" dirty="0">
                <a:solidFill>
                  <a:srgbClr val="FF0000"/>
                </a:solidFill>
                <a:latin typeface="Arial" pitchFamily="34" charset="0"/>
              </a:rPr>
              <a:t>. </a:t>
            </a:r>
            <a:r>
              <a:rPr lang="en-US" sz="3600" b="1" dirty="0" err="1">
                <a:solidFill>
                  <a:srgbClr val="FF0000"/>
                </a:solidFill>
                <a:latin typeface="Arial" pitchFamily="34" charset="0"/>
              </a:rPr>
              <a:t>Trong</a:t>
            </a:r>
            <a:r>
              <a:rPr lang="en-US" sz="3600" b="1" dirty="0">
                <a:solidFill>
                  <a:srgbClr val="FF0000"/>
                </a:solidFill>
                <a:latin typeface="Arial" pitchFamily="34" charset="0"/>
              </a:rPr>
              <a:t> </a:t>
            </a:r>
            <a:r>
              <a:rPr lang="en-US" sz="3600" b="1" dirty="0" err="1">
                <a:solidFill>
                  <a:srgbClr val="FF0000"/>
                </a:solidFill>
                <a:latin typeface="Arial" pitchFamily="34" charset="0"/>
              </a:rPr>
              <a:t>đó</a:t>
            </a:r>
            <a:r>
              <a:rPr lang="en-US" sz="3600" b="1" dirty="0">
                <a:solidFill>
                  <a:srgbClr val="FF0000"/>
                </a:solidFill>
                <a:latin typeface="Arial" pitchFamily="34" charset="0"/>
              </a:rPr>
              <a:t>, </a:t>
            </a:r>
            <a:r>
              <a:rPr lang="en-US" sz="3600" b="1" dirty="0" err="1">
                <a:solidFill>
                  <a:srgbClr val="FF0000"/>
                </a:solidFill>
                <a:latin typeface="Arial" pitchFamily="34" charset="0"/>
              </a:rPr>
              <a:t>khớp</a:t>
            </a:r>
            <a:r>
              <a:rPr lang="en-US" sz="3600" b="1" dirty="0">
                <a:solidFill>
                  <a:srgbClr val="FF0000"/>
                </a:solidFill>
                <a:latin typeface="Arial" pitchFamily="34" charset="0"/>
              </a:rPr>
              <a:t> </a:t>
            </a:r>
            <a:r>
              <a:rPr lang="en-US" sz="3600" b="1" dirty="0" err="1">
                <a:solidFill>
                  <a:srgbClr val="FF0000"/>
                </a:solidFill>
                <a:latin typeface="Arial" pitchFamily="34" charset="0"/>
              </a:rPr>
              <a:t>hình</a:t>
            </a:r>
            <a:r>
              <a:rPr lang="en-US" sz="3600" b="1" dirty="0">
                <a:solidFill>
                  <a:srgbClr val="FF0000"/>
                </a:solidFill>
                <a:latin typeface="Arial" pitchFamily="34" charset="0"/>
              </a:rPr>
              <a:t> </a:t>
            </a:r>
            <a:r>
              <a:rPr lang="en-US" sz="3600" b="1" dirty="0" err="1">
                <a:solidFill>
                  <a:srgbClr val="FF0000"/>
                </a:solidFill>
                <a:latin typeface="Arial" pitchFamily="34" charset="0"/>
              </a:rPr>
              <a:t>thành</a:t>
            </a:r>
            <a:r>
              <a:rPr lang="en-US" sz="3600" b="1" dirty="0">
                <a:solidFill>
                  <a:srgbClr val="FF0000"/>
                </a:solidFill>
                <a:latin typeface="Arial" pitchFamily="34" charset="0"/>
              </a:rPr>
              <a:t> </a:t>
            </a:r>
            <a:r>
              <a:rPr lang="en-US" sz="3600" b="1" dirty="0" err="1">
                <a:solidFill>
                  <a:srgbClr val="FF0000"/>
                </a:solidFill>
                <a:latin typeface="Arial" pitchFamily="34" charset="0"/>
              </a:rPr>
              <a:t>nên</a:t>
            </a:r>
            <a:r>
              <a:rPr lang="en-US" sz="3600" b="1" dirty="0">
                <a:solidFill>
                  <a:srgbClr val="FF0000"/>
                </a:solidFill>
                <a:latin typeface="Arial" pitchFamily="34" charset="0"/>
              </a:rPr>
              <a:t> </a:t>
            </a:r>
            <a:r>
              <a:rPr lang="en-US" sz="3600" b="1" dirty="0" err="1">
                <a:solidFill>
                  <a:srgbClr val="FF0000"/>
                </a:solidFill>
                <a:latin typeface="Arial" pitchFamily="34" charset="0"/>
              </a:rPr>
              <a:t>điểm</a:t>
            </a:r>
            <a:r>
              <a:rPr lang="en-US" sz="3600" b="1" dirty="0">
                <a:solidFill>
                  <a:srgbClr val="FF0000"/>
                </a:solidFill>
                <a:latin typeface="Arial" pitchFamily="34" charset="0"/>
              </a:rPr>
              <a:t> </a:t>
            </a:r>
            <a:r>
              <a:rPr lang="en-US" sz="3600" b="1" dirty="0" err="1">
                <a:solidFill>
                  <a:srgbClr val="FF0000"/>
                </a:solidFill>
                <a:latin typeface="Arial" pitchFamily="34" charset="0"/>
              </a:rPr>
              <a:t>tựa</a:t>
            </a:r>
            <a:r>
              <a:rPr lang="en-US" sz="3600" b="1" dirty="0">
                <a:solidFill>
                  <a:srgbClr val="FF0000"/>
                </a:solidFill>
                <a:latin typeface="Arial" pitchFamily="34" charset="0"/>
              </a:rPr>
              <a:t>, </a:t>
            </a:r>
            <a:r>
              <a:rPr lang="en-US" sz="3600" b="1" dirty="0" err="1">
                <a:solidFill>
                  <a:srgbClr val="FF0000"/>
                </a:solidFill>
                <a:latin typeface="Arial" pitchFamily="34" charset="0"/>
              </a:rPr>
              <a:t>sự</a:t>
            </a:r>
            <a:r>
              <a:rPr lang="en-US" sz="3600" b="1" dirty="0">
                <a:solidFill>
                  <a:srgbClr val="FF0000"/>
                </a:solidFill>
                <a:latin typeface="Arial" pitchFamily="34" charset="0"/>
              </a:rPr>
              <a:t> co </a:t>
            </a:r>
            <a:r>
              <a:rPr lang="en-US" sz="3600" b="1" dirty="0" err="1">
                <a:solidFill>
                  <a:srgbClr val="FF0000"/>
                </a:solidFill>
                <a:latin typeface="Arial" pitchFamily="34" charset="0"/>
              </a:rPr>
              <a:t>cơ</a:t>
            </a:r>
            <a:r>
              <a:rPr lang="en-US" sz="3600" b="1" dirty="0">
                <a:solidFill>
                  <a:srgbClr val="FF0000"/>
                </a:solidFill>
                <a:latin typeface="Arial" pitchFamily="34" charset="0"/>
              </a:rPr>
              <a:t> </a:t>
            </a:r>
            <a:r>
              <a:rPr lang="en-US" sz="3600" b="1" dirty="0" err="1">
                <a:solidFill>
                  <a:srgbClr val="FF0000"/>
                </a:solidFill>
                <a:latin typeface="Arial" pitchFamily="34" charset="0"/>
              </a:rPr>
              <a:t>tạo</a:t>
            </a:r>
            <a:r>
              <a:rPr lang="en-US" sz="3600" b="1" dirty="0">
                <a:solidFill>
                  <a:srgbClr val="FF0000"/>
                </a:solidFill>
                <a:latin typeface="Arial" pitchFamily="34" charset="0"/>
              </a:rPr>
              <a:t> </a:t>
            </a:r>
            <a:r>
              <a:rPr lang="en-US" sz="3600" b="1" dirty="0" err="1">
                <a:solidFill>
                  <a:srgbClr val="FF0000"/>
                </a:solidFill>
                <a:latin typeface="Arial" pitchFamily="34" charset="0"/>
              </a:rPr>
              <a:t>nên</a:t>
            </a:r>
            <a:r>
              <a:rPr lang="en-US" sz="3600" b="1" dirty="0">
                <a:solidFill>
                  <a:srgbClr val="FF0000"/>
                </a:solidFill>
                <a:latin typeface="Arial" pitchFamily="34" charset="0"/>
              </a:rPr>
              <a:t> </a:t>
            </a:r>
            <a:r>
              <a:rPr lang="en-US" sz="3600" b="1" dirty="0" err="1">
                <a:solidFill>
                  <a:srgbClr val="FF0000"/>
                </a:solidFill>
                <a:latin typeface="Arial" pitchFamily="34" charset="0"/>
              </a:rPr>
              <a:t>lực</a:t>
            </a:r>
            <a:r>
              <a:rPr lang="en-US" sz="3600" b="1" dirty="0">
                <a:solidFill>
                  <a:srgbClr val="FF0000"/>
                </a:solidFill>
                <a:latin typeface="Arial" pitchFamily="34" charset="0"/>
              </a:rPr>
              <a:t> </a:t>
            </a:r>
            <a:r>
              <a:rPr lang="en-US" sz="3600" b="1" dirty="0" err="1">
                <a:solidFill>
                  <a:srgbClr val="FF0000"/>
                </a:solidFill>
                <a:latin typeface="Arial" pitchFamily="34" charset="0"/>
              </a:rPr>
              <a:t>kéo</a:t>
            </a:r>
            <a:r>
              <a:rPr lang="en-US" sz="3600" b="1" dirty="0">
                <a:solidFill>
                  <a:srgbClr val="FF0000"/>
                </a:solidFill>
                <a:latin typeface="Arial" pitchFamily="34" charset="0"/>
              </a:rPr>
              <a:t> </a:t>
            </a:r>
            <a:r>
              <a:rPr lang="en-US" sz="3600" b="1" dirty="0" err="1">
                <a:solidFill>
                  <a:srgbClr val="FF0000"/>
                </a:solidFill>
                <a:latin typeface="Arial" pitchFamily="34" charset="0"/>
              </a:rPr>
              <a:t>làm</a:t>
            </a:r>
            <a:r>
              <a:rPr lang="en-US" sz="3600" b="1" dirty="0">
                <a:solidFill>
                  <a:srgbClr val="FF0000"/>
                </a:solidFill>
                <a:latin typeface="Arial" pitchFamily="34" charset="0"/>
              </a:rPr>
              <a:t> </a:t>
            </a:r>
            <a:r>
              <a:rPr lang="en-US" sz="3600" b="1" dirty="0" err="1">
                <a:solidFill>
                  <a:srgbClr val="FF0000"/>
                </a:solidFill>
                <a:latin typeface="Arial" pitchFamily="34" charset="0"/>
              </a:rPr>
              <a:t>xương</a:t>
            </a:r>
            <a:r>
              <a:rPr lang="en-US" sz="3600" b="1" dirty="0">
                <a:solidFill>
                  <a:srgbClr val="FF0000"/>
                </a:solidFill>
                <a:latin typeface="Arial" pitchFamily="34" charset="0"/>
              </a:rPr>
              <a:t> di </a:t>
            </a:r>
            <a:r>
              <a:rPr lang="en-US" sz="3600" b="1" dirty="0" err="1">
                <a:solidFill>
                  <a:srgbClr val="FF0000"/>
                </a:solidFill>
                <a:latin typeface="Arial" pitchFamily="34" charset="0"/>
              </a:rPr>
              <a:t>chuyển</a:t>
            </a:r>
            <a:r>
              <a:rPr lang="en-US" sz="3600" b="1" dirty="0">
                <a:solidFill>
                  <a:srgbClr val="FF0000"/>
                </a:solidFill>
                <a:latin typeface="Arial" pitchFamily="34" charset="0"/>
              </a:rPr>
              <a:t> </a:t>
            </a:r>
            <a:r>
              <a:rPr lang="en-US" sz="3600" b="1" dirty="0" err="1">
                <a:solidFill>
                  <a:srgbClr val="FF0000"/>
                </a:solidFill>
                <a:latin typeface="Arial" pitchFamily="34" charset="0"/>
              </a:rPr>
              <a:t>tạo</a:t>
            </a:r>
            <a:r>
              <a:rPr lang="en-US" sz="3600" b="1" dirty="0">
                <a:solidFill>
                  <a:srgbClr val="FF0000"/>
                </a:solidFill>
                <a:latin typeface="Arial" pitchFamily="34" charset="0"/>
              </a:rPr>
              <a:t> </a:t>
            </a:r>
            <a:r>
              <a:rPr lang="en-US" sz="3600" b="1" dirty="0" err="1">
                <a:solidFill>
                  <a:srgbClr val="FF0000"/>
                </a:solidFill>
                <a:latin typeface="Arial" pitchFamily="34" charset="0"/>
              </a:rPr>
              <a:t>sự</a:t>
            </a:r>
            <a:r>
              <a:rPr lang="en-US" sz="3600" b="1" dirty="0">
                <a:solidFill>
                  <a:srgbClr val="FF0000"/>
                </a:solidFill>
                <a:latin typeface="Arial" pitchFamily="34" charset="0"/>
              </a:rPr>
              <a:t> </a:t>
            </a:r>
            <a:r>
              <a:rPr lang="en-US" sz="3600" b="1" dirty="0" err="1">
                <a:solidFill>
                  <a:srgbClr val="FF0000"/>
                </a:solidFill>
                <a:latin typeface="Arial" pitchFamily="34" charset="0"/>
              </a:rPr>
              <a:t>vận</a:t>
            </a:r>
            <a:r>
              <a:rPr lang="en-US" sz="3600" b="1" dirty="0">
                <a:solidFill>
                  <a:srgbClr val="FF0000"/>
                </a:solidFill>
                <a:latin typeface="Arial" pitchFamily="34" charset="0"/>
              </a:rPr>
              <a:t> </a:t>
            </a:r>
            <a:r>
              <a:rPr lang="en-US" sz="3600" b="1" dirty="0" err="1">
                <a:solidFill>
                  <a:srgbClr val="FF0000"/>
                </a:solidFill>
                <a:latin typeface="Arial" pitchFamily="34" charset="0"/>
              </a:rPr>
              <a:t>động</a:t>
            </a:r>
            <a:r>
              <a:rPr lang="en-US" sz="3600" b="1" dirty="0">
                <a:solidFill>
                  <a:srgbClr val="FF0000"/>
                </a:solidFill>
                <a:latin typeface="Arial" pitchFamily="34" charset="0"/>
              </a:rPr>
              <a:t> </a:t>
            </a:r>
            <a:r>
              <a:rPr lang="en-US" sz="3600" b="1" dirty="0" err="1">
                <a:solidFill>
                  <a:srgbClr val="FF0000"/>
                </a:solidFill>
                <a:latin typeface="Arial" pitchFamily="34" charset="0"/>
              </a:rPr>
              <a:t>của</a:t>
            </a:r>
            <a:r>
              <a:rPr lang="en-US" sz="3600" b="1" dirty="0">
                <a:solidFill>
                  <a:srgbClr val="FF0000"/>
                </a:solidFill>
                <a:latin typeface="Arial" pitchFamily="34" charset="0"/>
              </a:rPr>
              <a:t> </a:t>
            </a:r>
            <a:r>
              <a:rPr lang="en-US" sz="3600" b="1" dirty="0" err="1">
                <a:solidFill>
                  <a:srgbClr val="FF0000"/>
                </a:solidFill>
                <a:latin typeface="Arial" pitchFamily="34" charset="0"/>
              </a:rPr>
              <a:t>cơ</a:t>
            </a:r>
            <a:r>
              <a:rPr lang="en-US" sz="3600" b="1" dirty="0">
                <a:solidFill>
                  <a:srgbClr val="FF0000"/>
                </a:solidFill>
                <a:latin typeface="Arial" pitchFamily="34" charset="0"/>
              </a:rPr>
              <a:t> </a:t>
            </a:r>
            <a:r>
              <a:rPr lang="en-US" sz="3600" b="1" dirty="0" err="1">
                <a:solidFill>
                  <a:srgbClr val="FF0000"/>
                </a:solidFill>
                <a:latin typeface="Arial" pitchFamily="34" charset="0"/>
              </a:rPr>
              <a:t>thể</a:t>
            </a:r>
            <a:endParaRPr lang="en-US" sz="3600" b="1" dirty="0">
              <a:solidFill>
                <a:srgbClr val="FF0000"/>
              </a:solidFill>
              <a:latin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622" y="1200151"/>
            <a:ext cx="10817582" cy="1156171"/>
            <a:chOff x="0" y="0"/>
            <a:chExt cx="4274726" cy="456759"/>
          </a:xfrm>
        </p:grpSpPr>
        <p:sp>
          <p:nvSpPr>
            <p:cNvPr id="3" name="Freeform 3"/>
            <p:cNvSpPr/>
            <p:nvPr/>
          </p:nvSpPr>
          <p:spPr>
            <a:xfrm>
              <a:off x="0" y="0"/>
              <a:ext cx="4274726" cy="456759"/>
            </a:xfrm>
            <a:custGeom>
              <a:avLst/>
              <a:gdLst/>
              <a:ahLst/>
              <a:cxnLst/>
              <a:rect l="l" t="t" r="r" b="b"/>
              <a:pathLst>
                <a:path w="4274726" h="456759">
                  <a:moveTo>
                    <a:pt x="24327" y="0"/>
                  </a:moveTo>
                  <a:lnTo>
                    <a:pt x="4250399" y="0"/>
                  </a:lnTo>
                  <a:cubicBezTo>
                    <a:pt x="4263834" y="0"/>
                    <a:pt x="4274726" y="10891"/>
                    <a:pt x="4274726" y="24327"/>
                  </a:cubicBezTo>
                  <a:lnTo>
                    <a:pt x="4274726" y="432432"/>
                  </a:lnTo>
                  <a:cubicBezTo>
                    <a:pt x="4274726" y="445868"/>
                    <a:pt x="4263834" y="456759"/>
                    <a:pt x="4250399" y="456759"/>
                  </a:cubicBezTo>
                  <a:lnTo>
                    <a:pt x="24327" y="456759"/>
                  </a:lnTo>
                  <a:cubicBezTo>
                    <a:pt x="10891" y="456759"/>
                    <a:pt x="0" y="445868"/>
                    <a:pt x="0" y="432432"/>
                  </a:cubicBezTo>
                  <a:lnTo>
                    <a:pt x="0" y="24327"/>
                  </a:lnTo>
                  <a:cubicBezTo>
                    <a:pt x="0" y="10891"/>
                    <a:pt x="10891" y="0"/>
                    <a:pt x="24327" y="0"/>
                  </a:cubicBezTo>
                  <a:close/>
                </a:path>
              </a:pathLst>
            </a:custGeom>
            <a:solidFill>
              <a:srgbClr val="D6394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5" name="Group 5"/>
          <p:cNvGrpSpPr/>
          <p:nvPr/>
        </p:nvGrpSpPr>
        <p:grpSpPr>
          <a:xfrm>
            <a:off x="685622" y="2534122"/>
            <a:ext cx="10817582" cy="1156171"/>
            <a:chOff x="0" y="0"/>
            <a:chExt cx="4274726" cy="456759"/>
          </a:xfrm>
        </p:grpSpPr>
        <p:sp>
          <p:nvSpPr>
            <p:cNvPr id="6" name="Freeform 6"/>
            <p:cNvSpPr/>
            <p:nvPr/>
          </p:nvSpPr>
          <p:spPr>
            <a:xfrm>
              <a:off x="0" y="0"/>
              <a:ext cx="4274726" cy="456759"/>
            </a:xfrm>
            <a:custGeom>
              <a:avLst/>
              <a:gdLst/>
              <a:ahLst/>
              <a:cxnLst/>
              <a:rect l="l" t="t" r="r" b="b"/>
              <a:pathLst>
                <a:path w="4274726" h="456759">
                  <a:moveTo>
                    <a:pt x="24327" y="0"/>
                  </a:moveTo>
                  <a:lnTo>
                    <a:pt x="4250399" y="0"/>
                  </a:lnTo>
                  <a:cubicBezTo>
                    <a:pt x="4263834" y="0"/>
                    <a:pt x="4274726" y="10891"/>
                    <a:pt x="4274726" y="24327"/>
                  </a:cubicBezTo>
                  <a:lnTo>
                    <a:pt x="4274726" y="432432"/>
                  </a:lnTo>
                  <a:cubicBezTo>
                    <a:pt x="4274726" y="445868"/>
                    <a:pt x="4263834" y="456759"/>
                    <a:pt x="4250399" y="456759"/>
                  </a:cubicBezTo>
                  <a:lnTo>
                    <a:pt x="24327" y="456759"/>
                  </a:lnTo>
                  <a:cubicBezTo>
                    <a:pt x="10891" y="456759"/>
                    <a:pt x="0" y="445868"/>
                    <a:pt x="0" y="432432"/>
                  </a:cubicBezTo>
                  <a:lnTo>
                    <a:pt x="0" y="24327"/>
                  </a:lnTo>
                  <a:cubicBezTo>
                    <a:pt x="0" y="10891"/>
                    <a:pt x="10891" y="0"/>
                    <a:pt x="24327" y="0"/>
                  </a:cubicBezTo>
                  <a:close/>
                </a:path>
              </a:pathLst>
            </a:custGeom>
            <a:solidFill>
              <a:srgbClr val="D63940"/>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8" name="Group 8"/>
          <p:cNvGrpSpPr/>
          <p:nvPr/>
        </p:nvGrpSpPr>
        <p:grpSpPr>
          <a:xfrm>
            <a:off x="685622" y="3868094"/>
            <a:ext cx="10817582" cy="1156171"/>
            <a:chOff x="0" y="0"/>
            <a:chExt cx="4274726" cy="456759"/>
          </a:xfrm>
        </p:grpSpPr>
        <p:sp>
          <p:nvSpPr>
            <p:cNvPr id="9" name="Freeform 9"/>
            <p:cNvSpPr/>
            <p:nvPr/>
          </p:nvSpPr>
          <p:spPr>
            <a:xfrm>
              <a:off x="0" y="0"/>
              <a:ext cx="4274726" cy="456759"/>
            </a:xfrm>
            <a:custGeom>
              <a:avLst/>
              <a:gdLst/>
              <a:ahLst/>
              <a:cxnLst/>
              <a:rect l="l" t="t" r="r" b="b"/>
              <a:pathLst>
                <a:path w="4274726" h="456759">
                  <a:moveTo>
                    <a:pt x="24327" y="0"/>
                  </a:moveTo>
                  <a:lnTo>
                    <a:pt x="4250399" y="0"/>
                  </a:lnTo>
                  <a:cubicBezTo>
                    <a:pt x="4263834" y="0"/>
                    <a:pt x="4274726" y="10891"/>
                    <a:pt x="4274726" y="24327"/>
                  </a:cubicBezTo>
                  <a:lnTo>
                    <a:pt x="4274726" y="432432"/>
                  </a:lnTo>
                  <a:cubicBezTo>
                    <a:pt x="4274726" y="445868"/>
                    <a:pt x="4263834" y="456759"/>
                    <a:pt x="4250399" y="456759"/>
                  </a:cubicBezTo>
                  <a:lnTo>
                    <a:pt x="24327" y="456759"/>
                  </a:lnTo>
                  <a:cubicBezTo>
                    <a:pt x="10891" y="456759"/>
                    <a:pt x="0" y="445868"/>
                    <a:pt x="0" y="432432"/>
                  </a:cubicBezTo>
                  <a:lnTo>
                    <a:pt x="0" y="24327"/>
                  </a:lnTo>
                  <a:cubicBezTo>
                    <a:pt x="0" y="10891"/>
                    <a:pt x="10891" y="0"/>
                    <a:pt x="24327" y="0"/>
                  </a:cubicBezTo>
                  <a:close/>
                </a:path>
              </a:pathLst>
            </a:custGeom>
            <a:solidFill>
              <a:srgbClr val="D63940"/>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11" name="Group 11"/>
          <p:cNvGrpSpPr/>
          <p:nvPr/>
        </p:nvGrpSpPr>
        <p:grpSpPr>
          <a:xfrm>
            <a:off x="685622" y="5202065"/>
            <a:ext cx="10817582" cy="1156171"/>
            <a:chOff x="0" y="0"/>
            <a:chExt cx="4274726" cy="456759"/>
          </a:xfrm>
        </p:grpSpPr>
        <p:sp>
          <p:nvSpPr>
            <p:cNvPr id="12" name="Freeform 12"/>
            <p:cNvSpPr/>
            <p:nvPr/>
          </p:nvSpPr>
          <p:spPr>
            <a:xfrm>
              <a:off x="0" y="0"/>
              <a:ext cx="4274726" cy="456759"/>
            </a:xfrm>
            <a:custGeom>
              <a:avLst/>
              <a:gdLst/>
              <a:ahLst/>
              <a:cxnLst/>
              <a:rect l="l" t="t" r="r" b="b"/>
              <a:pathLst>
                <a:path w="4274726" h="456759">
                  <a:moveTo>
                    <a:pt x="24327" y="0"/>
                  </a:moveTo>
                  <a:lnTo>
                    <a:pt x="4250399" y="0"/>
                  </a:lnTo>
                  <a:cubicBezTo>
                    <a:pt x="4263834" y="0"/>
                    <a:pt x="4274726" y="10891"/>
                    <a:pt x="4274726" y="24327"/>
                  </a:cubicBezTo>
                  <a:lnTo>
                    <a:pt x="4274726" y="432432"/>
                  </a:lnTo>
                  <a:cubicBezTo>
                    <a:pt x="4274726" y="445868"/>
                    <a:pt x="4263834" y="456759"/>
                    <a:pt x="4250399" y="456759"/>
                  </a:cubicBezTo>
                  <a:lnTo>
                    <a:pt x="24327" y="456759"/>
                  </a:lnTo>
                  <a:cubicBezTo>
                    <a:pt x="10891" y="456759"/>
                    <a:pt x="0" y="445868"/>
                    <a:pt x="0" y="432432"/>
                  </a:cubicBezTo>
                  <a:lnTo>
                    <a:pt x="0" y="24327"/>
                  </a:lnTo>
                  <a:cubicBezTo>
                    <a:pt x="0" y="10891"/>
                    <a:pt x="10891" y="0"/>
                    <a:pt x="24327" y="0"/>
                  </a:cubicBezTo>
                  <a:close/>
                </a:path>
              </a:pathLst>
            </a:custGeom>
            <a:solidFill>
              <a:srgbClr val="D63940"/>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14" name="TextBox 14"/>
          <p:cNvSpPr txBox="1"/>
          <p:nvPr/>
        </p:nvSpPr>
        <p:spPr>
          <a:xfrm>
            <a:off x="4053916" y="446617"/>
            <a:ext cx="4080995" cy="548420"/>
          </a:xfrm>
          <a:prstGeom prst="rect">
            <a:avLst/>
          </a:prstGeom>
        </p:spPr>
        <p:txBody>
          <a:bodyPr lIns="0" tIns="0" rIns="0" bIns="0" rtlCol="0" anchor="t">
            <a:spAutoFit/>
          </a:bodyPr>
          <a:lstStyle/>
          <a:p>
            <a:pPr algn="ctr">
              <a:lnSpc>
                <a:spcPts val="4666"/>
              </a:lnSpc>
            </a:pPr>
            <a:r>
              <a:rPr lang="en-US" sz="3300" b="1">
                <a:solidFill>
                  <a:srgbClr val="2952A1"/>
                </a:solidFill>
                <a:latin typeface="Arial" pitchFamily="34" charset="0"/>
              </a:rPr>
              <a:t>NỘI DUNG BÀI HỌC</a:t>
            </a:r>
          </a:p>
        </p:txBody>
      </p:sp>
      <p:sp>
        <p:nvSpPr>
          <p:cNvPr id="15" name="TextBox 15"/>
          <p:cNvSpPr txBox="1"/>
          <p:nvPr/>
        </p:nvSpPr>
        <p:spPr>
          <a:xfrm>
            <a:off x="971571" y="1557044"/>
            <a:ext cx="10531633"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I. SỰ PHÙ HỢP GIỮA CẤU TẠO VÀ CHỨC NĂNG CỦA HỆ VẬN ĐỘNG</a:t>
            </a:r>
          </a:p>
        </p:txBody>
      </p:sp>
      <p:sp>
        <p:nvSpPr>
          <p:cNvPr id="16" name="TextBox 16"/>
          <p:cNvSpPr txBox="1"/>
          <p:nvPr/>
        </p:nvSpPr>
        <p:spPr>
          <a:xfrm>
            <a:off x="971571" y="2891016"/>
            <a:ext cx="10531633"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II. SỰ PHỐI HỢP HOẠT ĐỘNG CỦA CƠ – XƯƠNG – KHỚP</a:t>
            </a:r>
          </a:p>
        </p:txBody>
      </p:sp>
      <p:sp>
        <p:nvSpPr>
          <p:cNvPr id="17" name="TextBox 17"/>
          <p:cNvSpPr txBox="1"/>
          <p:nvPr/>
        </p:nvSpPr>
        <p:spPr>
          <a:xfrm>
            <a:off x="971571" y="4224988"/>
            <a:ext cx="10531633"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III. BẢO VỆ HỆ VẬN ĐỘNG</a:t>
            </a:r>
          </a:p>
        </p:txBody>
      </p:sp>
      <p:sp>
        <p:nvSpPr>
          <p:cNvPr id="18" name="TextBox 18"/>
          <p:cNvSpPr txBox="1"/>
          <p:nvPr/>
        </p:nvSpPr>
        <p:spPr>
          <a:xfrm>
            <a:off x="971571" y="5558959"/>
            <a:ext cx="10531633"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IV. THỰC HÀNH SƠ CỨU VÀ BĂNG BÓ CHO NGƯỜI BỊ GÃY XƯƠNG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a:off x="2040814" y="2903476"/>
            <a:ext cx="2329573" cy="3268725"/>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685621" y="1233425"/>
            <a:ext cx="919607" cy="4938775"/>
          </a:xfrm>
          <a:prstGeom prst="rect">
            <a:avLst/>
          </a:prstGeom>
        </p:spPr>
      </p:pic>
      <p:grpSp>
        <p:nvGrpSpPr>
          <p:cNvPr id="7" name="Group 7"/>
          <p:cNvGrpSpPr/>
          <p:nvPr/>
        </p:nvGrpSpPr>
        <p:grpSpPr>
          <a:xfrm>
            <a:off x="1637364" y="1756772"/>
            <a:ext cx="8818284" cy="423193"/>
            <a:chOff x="64288" y="-66674"/>
            <a:chExt cx="17641162" cy="846387"/>
          </a:xfrm>
        </p:grpSpPr>
        <p:sp>
          <p:nvSpPr>
            <p:cNvPr id="8" name="TextBox 8"/>
            <p:cNvSpPr txBox="1"/>
            <p:nvPr/>
          </p:nvSpPr>
          <p:spPr>
            <a:xfrm>
              <a:off x="1027331" y="-66674"/>
              <a:ext cx="16678119" cy="846387"/>
            </a:xfrm>
            <a:prstGeom prst="rect">
              <a:avLst/>
            </a:prstGeom>
          </p:spPr>
          <p:txBody>
            <a:bodyPr lIns="0" tIns="0" rIns="0" bIns="0" rtlCol="0" anchor="t">
              <a:spAutoFit/>
            </a:bodyPr>
            <a:lstStyle/>
            <a:p>
              <a:pPr>
                <a:lnSpc>
                  <a:spcPts val="3266"/>
                </a:lnSpc>
                <a:spcBef>
                  <a:spcPct val="0"/>
                </a:spcBef>
              </a:pP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Xác</a:t>
              </a:r>
              <a:r>
                <a:rPr lang="en-US" sz="2300" b="1" dirty="0" smtClean="0">
                  <a:solidFill>
                    <a:srgbClr val="000000"/>
                  </a:solidFill>
                  <a:latin typeface="Arial" pitchFamily="34" charset="0"/>
                </a:rPr>
                <a:t> </a:t>
              </a:r>
              <a:r>
                <a:rPr lang="en-US" sz="2300" b="1" dirty="0" err="1">
                  <a:solidFill>
                    <a:srgbClr val="000000"/>
                  </a:solidFill>
                  <a:latin typeface="Arial" pitchFamily="34" charset="0"/>
                </a:rPr>
                <a:t>định</a:t>
              </a:r>
              <a:r>
                <a:rPr lang="en-US" sz="2300" b="1" dirty="0">
                  <a:solidFill>
                    <a:srgbClr val="000000"/>
                  </a:solidFill>
                  <a:latin typeface="Arial" pitchFamily="34" charset="0"/>
                </a:rPr>
                <a:t> </a:t>
              </a:r>
              <a:r>
                <a:rPr lang="en-US" sz="2300" b="1" dirty="0" err="1">
                  <a:solidFill>
                    <a:srgbClr val="000000"/>
                  </a:solidFill>
                  <a:latin typeface="Arial" pitchFamily="34" charset="0"/>
                </a:rPr>
                <a:t>điểm</a:t>
              </a:r>
              <a:r>
                <a:rPr lang="en-US" sz="2300" b="1" dirty="0">
                  <a:solidFill>
                    <a:srgbClr val="000000"/>
                  </a:solidFill>
                  <a:latin typeface="Arial" pitchFamily="34" charset="0"/>
                </a:rPr>
                <a:t> </a:t>
              </a:r>
              <a:r>
                <a:rPr lang="en-US" sz="2300" b="1" dirty="0" err="1">
                  <a:solidFill>
                    <a:srgbClr val="000000"/>
                  </a:solidFill>
                  <a:latin typeface="Arial" pitchFamily="34" charset="0"/>
                </a:rPr>
                <a:t>tựa</a:t>
              </a:r>
              <a:r>
                <a:rPr lang="en-US" sz="2300" b="1" dirty="0">
                  <a:solidFill>
                    <a:srgbClr val="000000"/>
                  </a:solidFill>
                  <a:latin typeface="Arial" pitchFamily="34" charset="0"/>
                </a:rPr>
                <a:t>, </a:t>
              </a:r>
              <a:r>
                <a:rPr lang="en-US" sz="2300" b="1" dirty="0" err="1">
                  <a:solidFill>
                    <a:srgbClr val="000000"/>
                  </a:solidFill>
                  <a:latin typeface="Arial" pitchFamily="34" charset="0"/>
                </a:rPr>
                <a:t>lực</a:t>
              </a:r>
              <a:r>
                <a:rPr lang="en-US" sz="2300" b="1" dirty="0">
                  <a:solidFill>
                    <a:srgbClr val="000000"/>
                  </a:solidFill>
                  <a:latin typeface="Arial" pitchFamily="34" charset="0"/>
                </a:rPr>
                <a:t> </a:t>
              </a:r>
              <a:r>
                <a:rPr lang="en-US" sz="2300" b="1" dirty="0" err="1">
                  <a:solidFill>
                    <a:srgbClr val="000000"/>
                  </a:solidFill>
                  <a:latin typeface="Arial" pitchFamily="34" charset="0"/>
                </a:rPr>
                <a:t>và</a:t>
              </a:r>
              <a:r>
                <a:rPr lang="en-US" sz="2300" b="1" dirty="0">
                  <a:solidFill>
                    <a:srgbClr val="000000"/>
                  </a:solidFill>
                  <a:latin typeface="Arial" pitchFamily="34" charset="0"/>
                </a:rPr>
                <a:t> </a:t>
              </a:r>
              <a:r>
                <a:rPr lang="en-US" sz="2300" b="1" dirty="0" err="1">
                  <a:solidFill>
                    <a:srgbClr val="000000"/>
                  </a:solidFill>
                  <a:latin typeface="Arial" pitchFamily="34" charset="0"/>
                </a:rPr>
                <a:t>trọng</a:t>
              </a:r>
              <a:r>
                <a:rPr lang="en-US" sz="2300" b="1" dirty="0">
                  <a:solidFill>
                    <a:srgbClr val="000000"/>
                  </a:solidFill>
                  <a:latin typeface="Arial" pitchFamily="34" charset="0"/>
                </a:rPr>
                <a:t> </a:t>
              </a:r>
              <a:r>
                <a:rPr lang="en-US" sz="2300" b="1" dirty="0" err="1">
                  <a:solidFill>
                    <a:srgbClr val="000000"/>
                  </a:solidFill>
                  <a:latin typeface="Arial" pitchFamily="34" charset="0"/>
                </a:rPr>
                <a:t>lực</a:t>
              </a:r>
              <a:endParaRPr lang="en-US" sz="2300" b="1" dirty="0">
                <a:solidFill>
                  <a:srgbClr val="000000"/>
                </a:solidFill>
                <a:latin typeface="Arial" pitchFamily="34" charset="0"/>
              </a:endParaRPr>
            </a:p>
          </p:txBody>
        </p:sp>
        <p:sp>
          <p:nvSpPr>
            <p:cNvPr id="11" name="TextBox 11"/>
            <p:cNvSpPr txBox="1"/>
            <p:nvPr/>
          </p:nvSpPr>
          <p:spPr>
            <a:xfrm>
              <a:off x="64288" y="53374"/>
              <a:ext cx="557161" cy="589305"/>
            </a:xfrm>
            <a:prstGeom prst="rect">
              <a:avLst/>
            </a:prstGeom>
          </p:spPr>
          <p:txBody>
            <a:bodyPr lIns="50800" tIns="50800" rIns="50800" bIns="50800" rtlCol="0" anchor="ctr"/>
            <a:lstStyle/>
            <a:p>
              <a:pPr algn="ctr">
                <a:lnSpc>
                  <a:spcPts val="1772"/>
                </a:lnSpc>
              </a:pPr>
              <a:endParaRPr b="1">
                <a:latin typeface="Arial" pitchFamily="34" charset="0"/>
              </a:endParaRPr>
            </a:p>
          </p:txBody>
        </p:sp>
      </p:grpSp>
      <p:grpSp>
        <p:nvGrpSpPr>
          <p:cNvPr id="12" name="Group 12"/>
          <p:cNvGrpSpPr/>
          <p:nvPr/>
        </p:nvGrpSpPr>
        <p:grpSpPr>
          <a:xfrm>
            <a:off x="1637365" y="2313456"/>
            <a:ext cx="9239951" cy="423193"/>
            <a:chOff x="64288" y="-66674"/>
            <a:chExt cx="18484717" cy="846387"/>
          </a:xfrm>
        </p:grpSpPr>
        <p:sp>
          <p:nvSpPr>
            <p:cNvPr id="13" name="TextBox 13"/>
            <p:cNvSpPr txBox="1"/>
            <p:nvPr/>
          </p:nvSpPr>
          <p:spPr>
            <a:xfrm>
              <a:off x="1027333" y="-66674"/>
              <a:ext cx="17521672" cy="846387"/>
            </a:xfrm>
            <a:prstGeom prst="rect">
              <a:avLst/>
            </a:prstGeom>
          </p:spPr>
          <p:txBody>
            <a:bodyPr lIns="0" tIns="0" rIns="0" bIns="0" rtlCol="0" anchor="t">
              <a:spAutoFit/>
            </a:bodyPr>
            <a:lstStyle/>
            <a:p>
              <a:pPr>
                <a:lnSpc>
                  <a:spcPts val="3266"/>
                </a:lnSpc>
                <a:spcBef>
                  <a:spcPct val="0"/>
                </a:spcBef>
              </a:pP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Nhận</a:t>
              </a:r>
              <a:r>
                <a:rPr lang="en-US" sz="2300" b="1" dirty="0" smtClean="0">
                  <a:solidFill>
                    <a:srgbClr val="000000"/>
                  </a:solidFill>
                  <a:latin typeface="Arial" pitchFamily="34" charset="0"/>
                </a:rPr>
                <a:t> </a:t>
              </a:r>
              <a:r>
                <a:rPr lang="en-US" sz="2300" b="1" dirty="0" err="1">
                  <a:solidFill>
                    <a:srgbClr val="000000"/>
                  </a:solidFill>
                  <a:latin typeface="Arial" pitchFamily="34" charset="0"/>
                </a:rPr>
                <a:t>xét</a:t>
              </a:r>
              <a:r>
                <a:rPr lang="en-US" sz="2300" b="1" dirty="0">
                  <a:solidFill>
                    <a:srgbClr val="000000"/>
                  </a:solidFill>
                  <a:latin typeface="Arial" pitchFamily="34" charset="0"/>
                </a:rPr>
                <a:t> </a:t>
              </a:r>
              <a:r>
                <a:rPr lang="en-US" sz="2300" b="1" dirty="0" err="1">
                  <a:solidFill>
                    <a:srgbClr val="000000"/>
                  </a:solidFill>
                  <a:latin typeface="Arial" pitchFamily="34" charset="0"/>
                </a:rPr>
                <a:t>về</a:t>
              </a:r>
              <a:r>
                <a:rPr lang="en-US" sz="2300" b="1" dirty="0">
                  <a:solidFill>
                    <a:srgbClr val="000000"/>
                  </a:solidFill>
                  <a:latin typeface="Arial" pitchFamily="34" charset="0"/>
                </a:rPr>
                <a:t> </a:t>
              </a:r>
              <a:r>
                <a:rPr lang="en-US" sz="2300" b="1" dirty="0" err="1">
                  <a:solidFill>
                    <a:srgbClr val="000000"/>
                  </a:solidFill>
                  <a:latin typeface="Arial" pitchFamily="34" charset="0"/>
                </a:rPr>
                <a:t>vị</a:t>
              </a:r>
              <a:r>
                <a:rPr lang="en-US" sz="2300" b="1" dirty="0">
                  <a:solidFill>
                    <a:srgbClr val="000000"/>
                  </a:solidFill>
                  <a:latin typeface="Arial" pitchFamily="34" charset="0"/>
                </a:rPr>
                <a:t> </a:t>
              </a:r>
              <a:r>
                <a:rPr lang="en-US" sz="2300" b="1" dirty="0" err="1">
                  <a:solidFill>
                    <a:srgbClr val="000000"/>
                  </a:solidFill>
                  <a:latin typeface="Arial" pitchFamily="34" charset="0"/>
                </a:rPr>
                <a:t>trí</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điểm</a:t>
              </a:r>
              <a:r>
                <a:rPr lang="en-US" sz="2300" b="1" dirty="0">
                  <a:solidFill>
                    <a:srgbClr val="000000"/>
                  </a:solidFill>
                  <a:latin typeface="Arial" pitchFamily="34" charset="0"/>
                </a:rPr>
                <a:t> </a:t>
              </a:r>
              <a:r>
                <a:rPr lang="en-US" sz="2300" b="1" dirty="0" err="1">
                  <a:solidFill>
                    <a:srgbClr val="000000"/>
                  </a:solidFill>
                  <a:latin typeface="Arial" pitchFamily="34" charset="0"/>
                </a:rPr>
                <a:t>tựa</a:t>
              </a:r>
              <a:r>
                <a:rPr lang="en-US" sz="2300" b="1" dirty="0">
                  <a:solidFill>
                    <a:srgbClr val="000000"/>
                  </a:solidFill>
                  <a:latin typeface="Arial" pitchFamily="34" charset="0"/>
                </a:rPr>
                <a:t> so </a:t>
              </a:r>
              <a:r>
                <a:rPr lang="en-US" sz="2300" b="1" dirty="0" err="1">
                  <a:solidFill>
                    <a:srgbClr val="000000"/>
                  </a:solidFill>
                  <a:latin typeface="Arial" pitchFamily="34" charset="0"/>
                </a:rPr>
                <a:t>với</a:t>
              </a:r>
              <a:r>
                <a:rPr lang="en-US" sz="2300" b="1" dirty="0">
                  <a:solidFill>
                    <a:srgbClr val="000000"/>
                  </a:solidFill>
                  <a:latin typeface="Arial" pitchFamily="34" charset="0"/>
                </a:rPr>
                <a:t> </a:t>
              </a:r>
              <a:r>
                <a:rPr lang="en-US" sz="2300" b="1" dirty="0" err="1">
                  <a:solidFill>
                    <a:srgbClr val="000000"/>
                  </a:solidFill>
                  <a:latin typeface="Arial" pitchFamily="34" charset="0"/>
                </a:rPr>
                <a:t>lực</a:t>
              </a:r>
              <a:r>
                <a:rPr lang="en-US" sz="2300" b="1" dirty="0">
                  <a:solidFill>
                    <a:srgbClr val="000000"/>
                  </a:solidFill>
                  <a:latin typeface="Arial" pitchFamily="34" charset="0"/>
                </a:rPr>
                <a:t> </a:t>
              </a:r>
              <a:r>
                <a:rPr lang="en-US" sz="2300" b="1" dirty="0" err="1">
                  <a:solidFill>
                    <a:srgbClr val="000000"/>
                  </a:solidFill>
                  <a:latin typeface="Arial" pitchFamily="34" charset="0"/>
                </a:rPr>
                <a:t>và</a:t>
              </a:r>
              <a:r>
                <a:rPr lang="en-US" sz="2300" b="1" dirty="0">
                  <a:solidFill>
                    <a:srgbClr val="000000"/>
                  </a:solidFill>
                  <a:latin typeface="Arial" pitchFamily="34" charset="0"/>
                </a:rPr>
                <a:t> </a:t>
              </a:r>
              <a:r>
                <a:rPr lang="en-US" sz="2300" b="1" dirty="0" err="1">
                  <a:solidFill>
                    <a:srgbClr val="000000"/>
                  </a:solidFill>
                  <a:latin typeface="Arial" pitchFamily="34" charset="0"/>
                </a:rPr>
                <a:t>trọng</a:t>
              </a:r>
              <a:r>
                <a:rPr lang="en-US" sz="2300" b="1" dirty="0">
                  <a:solidFill>
                    <a:srgbClr val="000000"/>
                  </a:solidFill>
                  <a:latin typeface="Arial" pitchFamily="34" charset="0"/>
                </a:rPr>
                <a:t> </a:t>
              </a:r>
              <a:r>
                <a:rPr lang="en-US" sz="2300" b="1" dirty="0" err="1">
                  <a:solidFill>
                    <a:srgbClr val="000000"/>
                  </a:solidFill>
                  <a:latin typeface="Arial" pitchFamily="34" charset="0"/>
                </a:rPr>
                <a:t>lực</a:t>
              </a:r>
              <a:endParaRPr lang="en-US" sz="2300" b="1" dirty="0">
                <a:solidFill>
                  <a:srgbClr val="000000"/>
                </a:solidFill>
                <a:latin typeface="Arial" pitchFamily="34" charset="0"/>
              </a:endParaRPr>
            </a:p>
          </p:txBody>
        </p:sp>
        <p:sp>
          <p:nvSpPr>
            <p:cNvPr id="16" name="TextBox 16"/>
            <p:cNvSpPr txBox="1"/>
            <p:nvPr/>
          </p:nvSpPr>
          <p:spPr>
            <a:xfrm>
              <a:off x="64288" y="53374"/>
              <a:ext cx="557161" cy="589305"/>
            </a:xfrm>
            <a:prstGeom prst="rect">
              <a:avLst/>
            </a:prstGeom>
          </p:spPr>
          <p:txBody>
            <a:bodyPr lIns="50800" tIns="50800" rIns="50800" bIns="50800" rtlCol="0" anchor="ctr"/>
            <a:lstStyle/>
            <a:p>
              <a:pPr algn="ctr">
                <a:lnSpc>
                  <a:spcPts val="1772"/>
                </a:lnSpc>
              </a:pPr>
              <a:endParaRPr b="1">
                <a:latin typeface="Arial" pitchFamily="34" charset="0"/>
              </a:endParaRPr>
            </a:p>
          </p:txBody>
        </p:sp>
      </p:grpSp>
      <p:pic>
        <p:nvPicPr>
          <p:cNvPr id="17" name="Picture 17"/>
          <p:cNvPicPr>
            <a:picLocks noChangeAspect="1"/>
          </p:cNvPicPr>
          <p:nvPr/>
        </p:nvPicPr>
        <p:blipFill>
          <a:blip r:embed="rId5"/>
          <a:srcRect/>
          <a:stretch>
            <a:fillRect/>
          </a:stretch>
        </p:blipFill>
        <p:spPr>
          <a:xfrm>
            <a:off x="4434400" y="2903476"/>
            <a:ext cx="2329994" cy="3268725"/>
          </a:xfrm>
          <a:prstGeom prst="rect">
            <a:avLst/>
          </a:prstGeom>
        </p:spPr>
      </p:pic>
      <p:sp>
        <p:nvSpPr>
          <p:cNvPr id="18" name="TextBox 18"/>
          <p:cNvSpPr txBox="1"/>
          <p:nvPr/>
        </p:nvSpPr>
        <p:spPr>
          <a:xfrm>
            <a:off x="685621" y="287867"/>
            <a:ext cx="8064086" cy="384529"/>
          </a:xfrm>
          <a:prstGeom prst="rect">
            <a:avLst/>
          </a:prstGeom>
        </p:spPr>
        <p:txBody>
          <a:bodyPr lIns="0" tIns="0" rIns="0" bIns="0" rtlCol="0" anchor="t">
            <a:spAutoFit/>
          </a:bodyPr>
          <a:lstStyle/>
          <a:p>
            <a:pPr algn="ctr">
              <a:lnSpc>
                <a:spcPts val="3266"/>
              </a:lnSpc>
              <a:spcBef>
                <a:spcPct val="0"/>
              </a:spcBef>
            </a:pPr>
            <a:r>
              <a:rPr lang="en-US" sz="2300" b="1" dirty="0">
                <a:latin typeface="Arial" pitchFamily="34" charset="0"/>
              </a:rPr>
              <a:t>II. </a:t>
            </a:r>
            <a:r>
              <a:rPr lang="en-US" sz="2300" b="1" dirty="0" err="1">
                <a:latin typeface="Arial" pitchFamily="34" charset="0"/>
              </a:rPr>
              <a:t>SỰ</a:t>
            </a:r>
            <a:r>
              <a:rPr lang="en-US" sz="2300" b="1" dirty="0">
                <a:latin typeface="Arial" pitchFamily="34" charset="0"/>
              </a:rPr>
              <a:t> </a:t>
            </a:r>
            <a:r>
              <a:rPr lang="en-US" sz="2300" b="1" dirty="0" err="1">
                <a:latin typeface="Arial" pitchFamily="34" charset="0"/>
              </a:rPr>
              <a:t>PHỐI</a:t>
            </a:r>
            <a:r>
              <a:rPr lang="en-US" sz="2300" b="1" dirty="0">
                <a:latin typeface="Arial" pitchFamily="34" charset="0"/>
              </a:rPr>
              <a:t> </a:t>
            </a:r>
            <a:r>
              <a:rPr lang="en-US" sz="2300" b="1" dirty="0" err="1">
                <a:latin typeface="Arial" pitchFamily="34" charset="0"/>
              </a:rPr>
              <a:t>HỢP</a:t>
            </a:r>
            <a:r>
              <a:rPr lang="en-US" sz="2300" b="1" dirty="0">
                <a:latin typeface="Arial" pitchFamily="34" charset="0"/>
              </a:rPr>
              <a:t> </a:t>
            </a:r>
            <a:r>
              <a:rPr lang="en-US" sz="2300" b="1" dirty="0" err="1">
                <a:latin typeface="Arial" pitchFamily="34" charset="0"/>
              </a:rPr>
              <a:t>HOẠT</a:t>
            </a:r>
            <a:r>
              <a:rPr lang="en-US" sz="2300" b="1" dirty="0">
                <a:latin typeface="Arial" pitchFamily="34" charset="0"/>
              </a:rPr>
              <a:t> </a:t>
            </a:r>
            <a:r>
              <a:rPr lang="en-US" sz="2300" b="1" dirty="0" err="1">
                <a:latin typeface="Arial" pitchFamily="34" charset="0"/>
              </a:rPr>
              <a:t>ĐỘNG</a:t>
            </a:r>
            <a:r>
              <a:rPr lang="en-US" sz="2300" b="1" dirty="0">
                <a:latin typeface="Arial" pitchFamily="34" charset="0"/>
              </a:rPr>
              <a:t> </a:t>
            </a:r>
            <a:r>
              <a:rPr lang="en-US" sz="2300" b="1" dirty="0" err="1">
                <a:latin typeface="Arial" pitchFamily="34" charset="0"/>
              </a:rPr>
              <a:t>CỦA</a:t>
            </a:r>
            <a:r>
              <a:rPr lang="en-US" sz="2300" b="1" dirty="0">
                <a:latin typeface="Arial" pitchFamily="34" charset="0"/>
              </a:rPr>
              <a:t> </a:t>
            </a:r>
            <a:r>
              <a:rPr lang="en-US" sz="2300" b="1" dirty="0" err="1">
                <a:latin typeface="Arial" pitchFamily="34" charset="0"/>
              </a:rPr>
              <a:t>CƠ</a:t>
            </a:r>
            <a:r>
              <a:rPr lang="en-US" sz="2300" b="1" dirty="0">
                <a:latin typeface="Arial" pitchFamily="34" charset="0"/>
              </a:rPr>
              <a:t> – </a:t>
            </a:r>
            <a:r>
              <a:rPr lang="en-US" sz="2300" b="1" dirty="0" err="1">
                <a:latin typeface="Arial" pitchFamily="34" charset="0"/>
              </a:rPr>
              <a:t>XƯƠNG</a:t>
            </a:r>
            <a:r>
              <a:rPr lang="en-US" sz="2300" b="1" dirty="0">
                <a:latin typeface="Arial" pitchFamily="34" charset="0"/>
              </a:rPr>
              <a:t> – </a:t>
            </a:r>
            <a:r>
              <a:rPr lang="en-US" sz="2300" b="1" dirty="0" err="1">
                <a:latin typeface="Arial" pitchFamily="34" charset="0"/>
              </a:rPr>
              <a:t>KHỚP</a:t>
            </a:r>
            <a:endParaRPr lang="en-US" sz="2300" b="1" dirty="0">
              <a:latin typeface="Arial" pitchFamily="34" charset="0"/>
            </a:endParaRPr>
          </a:p>
        </p:txBody>
      </p:sp>
      <p:sp>
        <p:nvSpPr>
          <p:cNvPr id="19" name="TextBox 19"/>
          <p:cNvSpPr txBox="1"/>
          <p:nvPr/>
        </p:nvSpPr>
        <p:spPr>
          <a:xfrm>
            <a:off x="1605229" y="1188976"/>
            <a:ext cx="8491607"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Khi ngửa đầu và kiễng chân, dựa vào nguyên tắc đòn bẩy:</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614652" y="1"/>
            <a:ext cx="2757160" cy="1358255"/>
          </a:xfrm>
          <a:prstGeom prst="rect">
            <a:avLst/>
          </a:prstGeom>
        </p:spPr>
      </p:pic>
      <p:grpSp>
        <p:nvGrpSpPr>
          <p:cNvPr id="3" name="Group 3"/>
          <p:cNvGrpSpPr/>
          <p:nvPr/>
        </p:nvGrpSpPr>
        <p:grpSpPr>
          <a:xfrm>
            <a:off x="684212" y="2901537"/>
            <a:ext cx="5955085" cy="3262881"/>
            <a:chOff x="-518627" y="-211781"/>
            <a:chExt cx="11913273" cy="12947198"/>
          </a:xfrm>
          <a:solidFill>
            <a:schemeClr val="bg1"/>
          </a:solidFill>
        </p:grpSpPr>
        <p:sp>
          <p:nvSpPr>
            <p:cNvPr id="6" name="TextBox 6"/>
            <p:cNvSpPr txBox="1"/>
            <p:nvPr/>
          </p:nvSpPr>
          <p:spPr>
            <a:xfrm>
              <a:off x="0" y="-192881"/>
              <a:ext cx="4114800" cy="3343276"/>
            </a:xfrm>
            <a:prstGeom prst="rect">
              <a:avLst/>
            </a:prstGeom>
            <a:grpFill/>
          </p:spPr>
          <p:txBody>
            <a:bodyPr lIns="50800" tIns="50800" rIns="50800" bIns="50800" rtlCol="0" anchor="ctr"/>
            <a:lstStyle/>
            <a:p>
              <a:pPr algn="ctr">
                <a:lnSpc>
                  <a:spcPct val="120000"/>
                </a:lnSpc>
                <a:spcBef>
                  <a:spcPct val="0"/>
                </a:spcBef>
              </a:pPr>
              <a:endParaRPr b="1">
                <a:latin typeface="Arial" pitchFamily="34" charset="0"/>
              </a:endParaRPr>
            </a:p>
          </p:txBody>
        </p:sp>
        <p:sp>
          <p:nvSpPr>
            <p:cNvPr id="7" name="TextBox 7"/>
            <p:cNvSpPr txBox="1"/>
            <p:nvPr/>
          </p:nvSpPr>
          <p:spPr>
            <a:xfrm>
              <a:off x="-518627" y="-211781"/>
              <a:ext cx="11913273" cy="12947198"/>
            </a:xfrm>
            <a:prstGeom prst="rect">
              <a:avLst/>
            </a:prstGeom>
            <a:grpFill/>
          </p:spPr>
          <p:txBody>
            <a:bodyPr wrap="square" lIns="0" tIns="0" rIns="0" bIns="0" rtlCol="0" anchor="t">
              <a:spAutoFit/>
            </a:bodyPr>
            <a:lstStyle/>
            <a:p>
              <a:pPr algn="just">
                <a:lnSpc>
                  <a:spcPct val="120000"/>
                </a:lnSpc>
              </a:pPr>
              <a:r>
                <a:rPr lang="en-US" sz="3600" b="1" dirty="0" err="1">
                  <a:solidFill>
                    <a:srgbClr val="000000"/>
                  </a:solidFill>
                  <a:latin typeface="Arial" pitchFamily="34" charset="0"/>
                </a:rPr>
                <a:t>Quan</a:t>
              </a:r>
              <a:r>
                <a:rPr lang="en-US" sz="3600" b="1" dirty="0">
                  <a:solidFill>
                    <a:srgbClr val="000000"/>
                  </a:solidFill>
                  <a:latin typeface="Arial" pitchFamily="34" charset="0"/>
                </a:rPr>
                <a:t> </a:t>
              </a:r>
              <a:r>
                <a:rPr lang="en-US" sz="3600" b="1" dirty="0" err="1">
                  <a:solidFill>
                    <a:srgbClr val="000000"/>
                  </a:solidFill>
                  <a:latin typeface="Arial" pitchFamily="34" charset="0"/>
                </a:rPr>
                <a:t>sát</a:t>
              </a:r>
              <a:r>
                <a:rPr lang="en-US" sz="3600" b="1" dirty="0">
                  <a:solidFill>
                    <a:srgbClr val="000000"/>
                  </a:solidFill>
                  <a:latin typeface="Arial" pitchFamily="34" charset="0"/>
                </a:rPr>
                <a:t> </a:t>
              </a:r>
              <a:r>
                <a:rPr lang="en-US" sz="3600" b="1" dirty="0" err="1">
                  <a:solidFill>
                    <a:srgbClr val="000000"/>
                  </a:solidFill>
                  <a:latin typeface="Arial" pitchFamily="34" charset="0"/>
                </a:rPr>
                <a:t>hình</a:t>
              </a:r>
              <a:r>
                <a:rPr lang="en-US" sz="3600" b="1" dirty="0">
                  <a:solidFill>
                    <a:srgbClr val="000000"/>
                  </a:solidFill>
                  <a:latin typeface="Arial" pitchFamily="34" charset="0"/>
                </a:rPr>
                <a:t> </a:t>
              </a:r>
              <a:r>
                <a:rPr lang="en-US" sz="3600" b="1" dirty="0" err="1">
                  <a:solidFill>
                    <a:srgbClr val="000000"/>
                  </a:solidFill>
                  <a:latin typeface="Arial" pitchFamily="34" charset="0"/>
                </a:rPr>
                <a:t>và</a:t>
              </a:r>
              <a:r>
                <a:rPr lang="en-US" sz="3600" b="1" dirty="0">
                  <a:solidFill>
                    <a:srgbClr val="000000"/>
                  </a:solidFill>
                  <a:latin typeface="Arial" pitchFamily="34" charset="0"/>
                </a:rPr>
                <a:t> </a:t>
              </a:r>
              <a:r>
                <a:rPr lang="en-US" sz="3600" b="1" dirty="0" err="1">
                  <a:solidFill>
                    <a:srgbClr val="000000"/>
                  </a:solidFill>
                  <a:latin typeface="Arial" pitchFamily="34" charset="0"/>
                </a:rPr>
                <a:t>cho</a:t>
              </a:r>
              <a:r>
                <a:rPr lang="en-US" sz="3600" b="1" dirty="0">
                  <a:solidFill>
                    <a:srgbClr val="000000"/>
                  </a:solidFill>
                  <a:latin typeface="Arial" pitchFamily="34" charset="0"/>
                </a:rPr>
                <a:t> </a:t>
              </a:r>
              <a:r>
                <a:rPr lang="en-US" sz="3600" b="1" dirty="0" err="1">
                  <a:solidFill>
                    <a:srgbClr val="000000"/>
                  </a:solidFill>
                  <a:latin typeface="Arial" pitchFamily="34" charset="0"/>
                </a:rPr>
                <a:t>biết</a:t>
              </a:r>
              <a:r>
                <a:rPr lang="en-US" sz="3600" b="1" dirty="0">
                  <a:solidFill>
                    <a:srgbClr val="000000"/>
                  </a:solidFill>
                  <a:latin typeface="Arial" pitchFamily="34" charset="0"/>
                </a:rPr>
                <a:t> </a:t>
              </a:r>
              <a:r>
                <a:rPr lang="en-US" sz="3600" b="1" dirty="0" err="1">
                  <a:solidFill>
                    <a:srgbClr val="000000"/>
                  </a:solidFill>
                  <a:latin typeface="Arial" pitchFamily="34" charset="0"/>
                </a:rPr>
                <a:t>tập</a:t>
              </a:r>
              <a:r>
                <a:rPr lang="en-US" sz="3600" b="1" dirty="0">
                  <a:solidFill>
                    <a:srgbClr val="000000"/>
                  </a:solidFill>
                  <a:latin typeface="Arial" pitchFamily="34" charset="0"/>
                </a:rPr>
                <a:t> </a:t>
              </a:r>
              <a:r>
                <a:rPr lang="en-US" sz="3600" b="1" dirty="0" err="1">
                  <a:solidFill>
                    <a:srgbClr val="000000"/>
                  </a:solidFill>
                  <a:latin typeface="Arial" pitchFamily="34" charset="0"/>
                </a:rPr>
                <a:t>thể</a:t>
              </a:r>
              <a:r>
                <a:rPr lang="en-US" sz="3600" b="1" dirty="0">
                  <a:solidFill>
                    <a:srgbClr val="000000"/>
                  </a:solidFill>
                  <a:latin typeface="Arial" pitchFamily="34" charset="0"/>
                </a:rPr>
                <a:t> </a:t>
              </a:r>
              <a:r>
                <a:rPr lang="en-US" sz="3600" b="1" dirty="0" err="1">
                  <a:solidFill>
                    <a:srgbClr val="000000"/>
                  </a:solidFill>
                  <a:latin typeface="Arial" pitchFamily="34" charset="0"/>
                </a:rPr>
                <a:t>dục</a:t>
              </a:r>
              <a:r>
                <a:rPr lang="en-US" sz="3600" b="1" dirty="0">
                  <a:solidFill>
                    <a:srgbClr val="000000"/>
                  </a:solidFill>
                  <a:latin typeface="Arial" pitchFamily="34" charset="0"/>
                </a:rPr>
                <a:t>, </a:t>
              </a:r>
              <a:r>
                <a:rPr lang="en-US" sz="3600" b="1" dirty="0" err="1">
                  <a:solidFill>
                    <a:srgbClr val="000000"/>
                  </a:solidFill>
                  <a:latin typeface="Arial" pitchFamily="34" charset="0"/>
                </a:rPr>
                <a:t>thể</a:t>
              </a:r>
              <a:r>
                <a:rPr lang="en-US" sz="3600" b="1" dirty="0">
                  <a:solidFill>
                    <a:srgbClr val="000000"/>
                  </a:solidFill>
                  <a:latin typeface="Arial" pitchFamily="34" charset="0"/>
                </a:rPr>
                <a:t> </a:t>
              </a:r>
              <a:r>
                <a:rPr lang="en-US" sz="3600" b="1" dirty="0" err="1">
                  <a:solidFill>
                    <a:srgbClr val="000000"/>
                  </a:solidFill>
                  <a:latin typeface="Arial" pitchFamily="34" charset="0"/>
                </a:rPr>
                <a:t>thao</a:t>
              </a:r>
              <a:r>
                <a:rPr lang="en-US" sz="3600" b="1" dirty="0">
                  <a:solidFill>
                    <a:srgbClr val="000000"/>
                  </a:solidFill>
                  <a:latin typeface="Arial" pitchFamily="34" charset="0"/>
                </a:rPr>
                <a:t> </a:t>
              </a:r>
              <a:r>
                <a:rPr lang="en-US" sz="3600" b="1" dirty="0" err="1">
                  <a:solidFill>
                    <a:srgbClr val="000000"/>
                  </a:solidFill>
                  <a:latin typeface="Arial" pitchFamily="34" charset="0"/>
                </a:rPr>
                <a:t>có</a:t>
              </a:r>
              <a:r>
                <a:rPr lang="en-US" sz="3600" b="1" dirty="0">
                  <a:solidFill>
                    <a:srgbClr val="000000"/>
                  </a:solidFill>
                  <a:latin typeface="Arial" pitchFamily="34" charset="0"/>
                </a:rPr>
                <a:t> ý </a:t>
              </a:r>
              <a:r>
                <a:rPr lang="en-US" sz="3600" b="1" dirty="0" err="1">
                  <a:solidFill>
                    <a:srgbClr val="000000"/>
                  </a:solidFill>
                  <a:latin typeface="Arial" pitchFamily="34" charset="0"/>
                </a:rPr>
                <a:t>nghĩa</a:t>
              </a:r>
              <a:r>
                <a:rPr lang="en-US" sz="3600" b="1" dirty="0">
                  <a:solidFill>
                    <a:srgbClr val="000000"/>
                  </a:solidFill>
                  <a:latin typeface="Arial" pitchFamily="34" charset="0"/>
                </a:rPr>
                <a:t> </a:t>
              </a:r>
              <a:r>
                <a:rPr lang="en-US" sz="3600" b="1" dirty="0" err="1">
                  <a:solidFill>
                    <a:srgbClr val="000000"/>
                  </a:solidFill>
                  <a:latin typeface="Arial" pitchFamily="34" charset="0"/>
                </a:rPr>
                <a:t>như</a:t>
              </a:r>
              <a:r>
                <a:rPr lang="en-US" sz="3600" b="1" dirty="0">
                  <a:solidFill>
                    <a:srgbClr val="000000"/>
                  </a:solidFill>
                  <a:latin typeface="Arial" pitchFamily="34" charset="0"/>
                </a:rPr>
                <a:t> </a:t>
              </a:r>
              <a:r>
                <a:rPr lang="en-US" sz="3600" b="1" dirty="0" err="1">
                  <a:solidFill>
                    <a:srgbClr val="000000"/>
                  </a:solidFill>
                  <a:latin typeface="Arial" pitchFamily="34" charset="0"/>
                </a:rPr>
                <a:t>thế</a:t>
              </a:r>
              <a:r>
                <a:rPr lang="en-US" sz="3600" b="1" dirty="0">
                  <a:solidFill>
                    <a:srgbClr val="000000"/>
                  </a:solidFill>
                  <a:latin typeface="Arial" pitchFamily="34" charset="0"/>
                </a:rPr>
                <a:t> </a:t>
              </a:r>
              <a:r>
                <a:rPr lang="en-US" sz="3600" b="1" dirty="0" err="1">
                  <a:solidFill>
                    <a:srgbClr val="000000"/>
                  </a:solidFill>
                  <a:latin typeface="Arial" pitchFamily="34" charset="0"/>
                </a:rPr>
                <a:t>nào</a:t>
              </a:r>
              <a:r>
                <a:rPr lang="en-US" sz="3600" b="1" dirty="0">
                  <a:solidFill>
                    <a:srgbClr val="000000"/>
                  </a:solidFill>
                  <a:latin typeface="Arial" pitchFamily="34" charset="0"/>
                </a:rPr>
                <a:t> </a:t>
              </a:r>
              <a:r>
                <a:rPr lang="en-US" sz="3600" b="1" dirty="0" err="1">
                  <a:solidFill>
                    <a:srgbClr val="000000"/>
                  </a:solidFill>
                  <a:latin typeface="Arial" pitchFamily="34" charset="0"/>
                </a:rPr>
                <a:t>đối</a:t>
              </a:r>
              <a:r>
                <a:rPr lang="en-US" sz="3600" b="1" dirty="0">
                  <a:solidFill>
                    <a:srgbClr val="000000"/>
                  </a:solidFill>
                  <a:latin typeface="Arial" pitchFamily="34" charset="0"/>
                </a:rPr>
                <a:t> </a:t>
              </a:r>
              <a:r>
                <a:rPr lang="en-US" sz="3600" b="1" dirty="0" err="1">
                  <a:solidFill>
                    <a:srgbClr val="000000"/>
                  </a:solidFill>
                  <a:latin typeface="Arial" pitchFamily="34" charset="0"/>
                </a:rPr>
                <a:t>với</a:t>
              </a:r>
              <a:r>
                <a:rPr lang="en-US" sz="3600" b="1" dirty="0">
                  <a:solidFill>
                    <a:srgbClr val="000000"/>
                  </a:solidFill>
                  <a:latin typeface="Arial" pitchFamily="34" charset="0"/>
                </a:rPr>
                <a:t> </a:t>
              </a:r>
              <a:r>
                <a:rPr lang="en-US" sz="3600" b="1" dirty="0" err="1">
                  <a:solidFill>
                    <a:srgbClr val="000000"/>
                  </a:solidFill>
                  <a:latin typeface="Arial" pitchFamily="34" charset="0"/>
                </a:rPr>
                <a:t>sức</a:t>
              </a:r>
              <a:r>
                <a:rPr lang="en-US" sz="3600" b="1" dirty="0">
                  <a:solidFill>
                    <a:srgbClr val="000000"/>
                  </a:solidFill>
                  <a:latin typeface="Arial" pitchFamily="34" charset="0"/>
                </a:rPr>
                <a:t> </a:t>
              </a:r>
              <a:r>
                <a:rPr lang="en-US" sz="3600" b="1" dirty="0" err="1">
                  <a:solidFill>
                    <a:srgbClr val="000000"/>
                  </a:solidFill>
                  <a:latin typeface="Arial" pitchFamily="34" charset="0"/>
                </a:rPr>
                <a:t>khỏe</a:t>
              </a:r>
              <a:r>
                <a:rPr lang="en-US" sz="3600" b="1" dirty="0">
                  <a:solidFill>
                    <a:srgbClr val="000000"/>
                  </a:solidFill>
                  <a:latin typeface="Arial" pitchFamily="34" charset="0"/>
                </a:rPr>
                <a:t> </a:t>
              </a:r>
              <a:r>
                <a:rPr lang="en-US" sz="3600" b="1" dirty="0" err="1">
                  <a:solidFill>
                    <a:srgbClr val="000000"/>
                  </a:solidFill>
                  <a:latin typeface="Arial" pitchFamily="34" charset="0"/>
                </a:rPr>
                <a:t>và</a:t>
              </a:r>
              <a:r>
                <a:rPr lang="en-US" sz="3600" b="1" dirty="0">
                  <a:solidFill>
                    <a:srgbClr val="000000"/>
                  </a:solidFill>
                  <a:latin typeface="Arial" pitchFamily="34" charset="0"/>
                </a:rPr>
                <a:t> </a:t>
              </a:r>
              <a:r>
                <a:rPr lang="en-US" sz="3600" b="1" dirty="0" err="1">
                  <a:solidFill>
                    <a:srgbClr val="000000"/>
                  </a:solidFill>
                  <a:latin typeface="Arial" pitchFamily="34" charset="0"/>
                </a:rPr>
                <a:t>hệ</a:t>
              </a:r>
              <a:r>
                <a:rPr lang="en-US" sz="3600" b="1" dirty="0">
                  <a:solidFill>
                    <a:srgbClr val="000000"/>
                  </a:solidFill>
                  <a:latin typeface="Arial" pitchFamily="34" charset="0"/>
                </a:rPr>
                <a:t> </a:t>
              </a:r>
              <a:r>
                <a:rPr lang="en-US" sz="3600" b="1" dirty="0" err="1">
                  <a:solidFill>
                    <a:srgbClr val="000000"/>
                  </a:solidFill>
                  <a:latin typeface="Arial" pitchFamily="34" charset="0"/>
                </a:rPr>
                <a:t>vận</a:t>
              </a:r>
              <a:r>
                <a:rPr lang="en-US" sz="3600" b="1" dirty="0">
                  <a:solidFill>
                    <a:srgbClr val="000000"/>
                  </a:solidFill>
                  <a:latin typeface="Arial" pitchFamily="34" charset="0"/>
                </a:rPr>
                <a:t> </a:t>
              </a:r>
              <a:r>
                <a:rPr lang="en-US" sz="3600" b="1" dirty="0" err="1">
                  <a:solidFill>
                    <a:srgbClr val="000000"/>
                  </a:solidFill>
                  <a:latin typeface="Arial" pitchFamily="34" charset="0"/>
                </a:rPr>
                <a:t>động</a:t>
              </a:r>
              <a:r>
                <a:rPr lang="en-US" sz="3600" b="1" dirty="0">
                  <a:solidFill>
                    <a:srgbClr val="000000"/>
                  </a:solidFill>
                  <a:latin typeface="Arial" pitchFamily="34" charset="0"/>
                </a:rPr>
                <a:t>. </a:t>
              </a:r>
              <a:r>
                <a:rPr lang="en-US" sz="3600" b="1" dirty="0" err="1">
                  <a:solidFill>
                    <a:srgbClr val="000000"/>
                  </a:solidFill>
                  <a:latin typeface="Arial" pitchFamily="34" charset="0"/>
                </a:rPr>
                <a:t>Giải</a:t>
              </a:r>
              <a:r>
                <a:rPr lang="en-US" sz="3600" b="1" dirty="0">
                  <a:solidFill>
                    <a:srgbClr val="000000"/>
                  </a:solidFill>
                  <a:latin typeface="Arial" pitchFamily="34" charset="0"/>
                </a:rPr>
                <a:t> </a:t>
              </a:r>
              <a:r>
                <a:rPr lang="en-US" sz="3600" b="1" dirty="0" err="1">
                  <a:solidFill>
                    <a:srgbClr val="000000"/>
                  </a:solidFill>
                  <a:latin typeface="Arial" pitchFamily="34" charset="0"/>
                </a:rPr>
                <a:t>thích</a:t>
              </a:r>
              <a:endParaRPr lang="en-US" sz="3600" b="1" dirty="0">
                <a:solidFill>
                  <a:srgbClr val="000000"/>
                </a:solidFill>
                <a:latin typeface="Arial" pitchFamily="34" charset="0"/>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89813" y="2004535"/>
            <a:ext cx="4113366" cy="4701065"/>
          </a:xfrm>
          <a:prstGeom prst="rect">
            <a:avLst/>
          </a:prstGeom>
        </p:spPr>
      </p:pic>
      <p:sp>
        <p:nvSpPr>
          <p:cNvPr id="27" name="TextBox 27"/>
          <p:cNvSpPr txBox="1"/>
          <p:nvPr/>
        </p:nvSpPr>
        <p:spPr>
          <a:xfrm>
            <a:off x="150813" y="1469799"/>
            <a:ext cx="11734800" cy="423193"/>
          </a:xfrm>
          <a:prstGeom prst="rect">
            <a:avLst/>
          </a:prstGeom>
        </p:spPr>
        <p:txBody>
          <a:bodyPr wrap="square" lIns="0" tIns="0" rIns="0" bIns="0" rtlCol="0" anchor="t">
            <a:spAutoFit/>
          </a:bodyPr>
          <a:lstStyle/>
          <a:p>
            <a:pPr algn="just">
              <a:lnSpc>
                <a:spcPts val="3266"/>
              </a:lnSpc>
              <a:spcBef>
                <a:spcPct val="0"/>
              </a:spcBef>
            </a:pPr>
            <a:r>
              <a:rPr lang="en-US" sz="3600" b="1" dirty="0">
                <a:solidFill>
                  <a:srgbClr val="184375"/>
                </a:solidFill>
                <a:latin typeface="Times New Roman" panose="02020603050405020304" pitchFamily="18" charset="0"/>
                <a:cs typeface="Times New Roman" panose="02020603050405020304" pitchFamily="18" charset="0"/>
              </a:rPr>
              <a:t>1. </a:t>
            </a:r>
            <a:r>
              <a:rPr lang="en-US" sz="3600" b="1" dirty="0" err="1">
                <a:solidFill>
                  <a:srgbClr val="184375"/>
                </a:solidFill>
                <a:latin typeface="Times New Roman" panose="02020603050405020304" pitchFamily="18" charset="0"/>
                <a:cs typeface="Times New Roman" panose="02020603050405020304" pitchFamily="18" charset="0"/>
              </a:rPr>
              <a:t>Vai</a:t>
            </a:r>
            <a:r>
              <a:rPr lang="en-US" sz="3600" b="1" dirty="0">
                <a:solidFill>
                  <a:srgbClr val="184375"/>
                </a:solidFill>
                <a:latin typeface="Times New Roman" panose="02020603050405020304" pitchFamily="18" charset="0"/>
                <a:cs typeface="Times New Roman" panose="02020603050405020304" pitchFamily="18" charset="0"/>
              </a:rPr>
              <a:t> </a:t>
            </a:r>
            <a:r>
              <a:rPr lang="en-US" sz="3600" b="1" dirty="0" err="1">
                <a:solidFill>
                  <a:srgbClr val="184375"/>
                </a:solidFill>
                <a:latin typeface="Times New Roman" panose="02020603050405020304" pitchFamily="18" charset="0"/>
                <a:cs typeface="Times New Roman" panose="02020603050405020304" pitchFamily="18" charset="0"/>
              </a:rPr>
              <a:t>trò</a:t>
            </a:r>
            <a:r>
              <a:rPr lang="en-US" sz="3600" b="1" dirty="0">
                <a:solidFill>
                  <a:srgbClr val="184375"/>
                </a:solidFill>
                <a:latin typeface="Times New Roman" panose="02020603050405020304" pitchFamily="18" charset="0"/>
                <a:cs typeface="Times New Roman" panose="02020603050405020304" pitchFamily="18" charset="0"/>
              </a:rPr>
              <a:t> </a:t>
            </a:r>
            <a:r>
              <a:rPr lang="en-US" sz="3600" b="1" dirty="0" err="1">
                <a:solidFill>
                  <a:srgbClr val="184375"/>
                </a:solidFill>
                <a:latin typeface="Times New Roman" panose="02020603050405020304" pitchFamily="18" charset="0"/>
                <a:cs typeface="Times New Roman" panose="02020603050405020304" pitchFamily="18" charset="0"/>
              </a:rPr>
              <a:t>của</a:t>
            </a:r>
            <a:r>
              <a:rPr lang="en-US" sz="3600" b="1" dirty="0">
                <a:solidFill>
                  <a:srgbClr val="184375"/>
                </a:solidFill>
                <a:latin typeface="Times New Roman" panose="02020603050405020304" pitchFamily="18" charset="0"/>
                <a:cs typeface="Times New Roman" panose="02020603050405020304" pitchFamily="18" charset="0"/>
              </a:rPr>
              <a:t> </a:t>
            </a:r>
            <a:r>
              <a:rPr lang="en-US" sz="3600" b="1" dirty="0" err="1">
                <a:solidFill>
                  <a:srgbClr val="184375"/>
                </a:solidFill>
                <a:latin typeface="Times New Roman" panose="02020603050405020304" pitchFamily="18" charset="0"/>
                <a:cs typeface="Times New Roman" panose="02020603050405020304" pitchFamily="18" charset="0"/>
              </a:rPr>
              <a:t>thể</a:t>
            </a:r>
            <a:r>
              <a:rPr lang="en-US" sz="3600" b="1" dirty="0">
                <a:solidFill>
                  <a:srgbClr val="184375"/>
                </a:solidFill>
                <a:latin typeface="Times New Roman" panose="02020603050405020304" pitchFamily="18" charset="0"/>
                <a:cs typeface="Times New Roman" panose="02020603050405020304" pitchFamily="18" charset="0"/>
              </a:rPr>
              <a:t> </a:t>
            </a:r>
            <a:r>
              <a:rPr lang="en-US" sz="3600" b="1" dirty="0" err="1">
                <a:solidFill>
                  <a:srgbClr val="184375"/>
                </a:solidFill>
                <a:latin typeface="Times New Roman" panose="02020603050405020304" pitchFamily="18" charset="0"/>
                <a:cs typeface="Times New Roman" panose="02020603050405020304" pitchFamily="18" charset="0"/>
              </a:rPr>
              <a:t>dục</a:t>
            </a:r>
            <a:r>
              <a:rPr lang="en-US" sz="3600" b="1" dirty="0">
                <a:solidFill>
                  <a:srgbClr val="184375"/>
                </a:solidFill>
                <a:latin typeface="Times New Roman" panose="02020603050405020304" pitchFamily="18" charset="0"/>
                <a:cs typeface="Times New Roman" panose="02020603050405020304" pitchFamily="18" charset="0"/>
              </a:rPr>
              <a:t>, </a:t>
            </a:r>
            <a:r>
              <a:rPr lang="en-US" sz="3600" b="1" dirty="0" err="1">
                <a:solidFill>
                  <a:srgbClr val="184375"/>
                </a:solidFill>
                <a:latin typeface="Times New Roman" panose="02020603050405020304" pitchFamily="18" charset="0"/>
                <a:cs typeface="Times New Roman" panose="02020603050405020304" pitchFamily="18" charset="0"/>
              </a:rPr>
              <a:t>thể</a:t>
            </a:r>
            <a:r>
              <a:rPr lang="en-US" sz="3600" b="1" dirty="0">
                <a:solidFill>
                  <a:srgbClr val="184375"/>
                </a:solidFill>
                <a:latin typeface="Times New Roman" panose="02020603050405020304" pitchFamily="18" charset="0"/>
                <a:cs typeface="Times New Roman" panose="02020603050405020304" pitchFamily="18" charset="0"/>
              </a:rPr>
              <a:t> </a:t>
            </a:r>
            <a:r>
              <a:rPr lang="en-US" sz="3600" b="1" dirty="0" err="1">
                <a:solidFill>
                  <a:srgbClr val="184375"/>
                </a:solidFill>
                <a:latin typeface="Times New Roman" panose="02020603050405020304" pitchFamily="18" charset="0"/>
                <a:cs typeface="Times New Roman" panose="02020603050405020304" pitchFamily="18" charset="0"/>
              </a:rPr>
              <a:t>thao</a:t>
            </a:r>
            <a:r>
              <a:rPr lang="en-US" sz="3600" b="1" dirty="0">
                <a:solidFill>
                  <a:srgbClr val="184375"/>
                </a:solidFill>
                <a:latin typeface="Times New Roman" panose="02020603050405020304" pitchFamily="18" charset="0"/>
                <a:cs typeface="Times New Roman" panose="02020603050405020304" pitchFamily="18" charset="0"/>
              </a:rPr>
              <a:t> </a:t>
            </a:r>
            <a:r>
              <a:rPr lang="en-US" sz="3600" b="1" dirty="0" err="1">
                <a:solidFill>
                  <a:srgbClr val="184375"/>
                </a:solidFill>
                <a:latin typeface="Times New Roman" panose="02020603050405020304" pitchFamily="18" charset="0"/>
                <a:cs typeface="Times New Roman" panose="02020603050405020304" pitchFamily="18" charset="0"/>
              </a:rPr>
              <a:t>với</a:t>
            </a:r>
            <a:r>
              <a:rPr lang="en-US" sz="3600" b="1" dirty="0">
                <a:solidFill>
                  <a:srgbClr val="184375"/>
                </a:solidFill>
                <a:latin typeface="Times New Roman" panose="02020603050405020304" pitchFamily="18" charset="0"/>
                <a:cs typeface="Times New Roman" panose="02020603050405020304" pitchFamily="18" charset="0"/>
              </a:rPr>
              <a:t> </a:t>
            </a:r>
            <a:r>
              <a:rPr lang="en-US" sz="3600" b="1" dirty="0" err="1">
                <a:solidFill>
                  <a:srgbClr val="184375"/>
                </a:solidFill>
                <a:latin typeface="Times New Roman" panose="02020603050405020304" pitchFamily="18" charset="0"/>
                <a:cs typeface="Times New Roman" panose="02020603050405020304" pitchFamily="18" charset="0"/>
              </a:rPr>
              <a:t>sức</a:t>
            </a:r>
            <a:r>
              <a:rPr lang="en-US" sz="3600" b="1" dirty="0">
                <a:solidFill>
                  <a:srgbClr val="184375"/>
                </a:solidFill>
                <a:latin typeface="Times New Roman" panose="02020603050405020304" pitchFamily="18" charset="0"/>
                <a:cs typeface="Times New Roman" panose="02020603050405020304" pitchFamily="18" charset="0"/>
              </a:rPr>
              <a:t> </a:t>
            </a:r>
            <a:r>
              <a:rPr lang="en-US" sz="3600" b="1" dirty="0" err="1">
                <a:solidFill>
                  <a:srgbClr val="184375"/>
                </a:solidFill>
                <a:latin typeface="Times New Roman" panose="02020603050405020304" pitchFamily="18" charset="0"/>
                <a:cs typeface="Times New Roman" panose="02020603050405020304" pitchFamily="18" charset="0"/>
              </a:rPr>
              <a:t>khỏe</a:t>
            </a:r>
            <a:r>
              <a:rPr lang="en-US" sz="3600" b="1" dirty="0">
                <a:solidFill>
                  <a:srgbClr val="184375"/>
                </a:solidFill>
                <a:latin typeface="Times New Roman" panose="02020603050405020304" pitchFamily="18" charset="0"/>
                <a:cs typeface="Times New Roman" panose="02020603050405020304" pitchFamily="18" charset="0"/>
              </a:rPr>
              <a:t> </a:t>
            </a:r>
            <a:r>
              <a:rPr lang="en-US" sz="3600" b="1" dirty="0" err="1">
                <a:solidFill>
                  <a:srgbClr val="184375"/>
                </a:solidFill>
                <a:latin typeface="Times New Roman" panose="02020603050405020304" pitchFamily="18" charset="0"/>
                <a:cs typeface="Times New Roman" panose="02020603050405020304" pitchFamily="18" charset="0"/>
              </a:rPr>
              <a:t>và</a:t>
            </a:r>
            <a:r>
              <a:rPr lang="en-US" sz="3600" b="1" dirty="0">
                <a:solidFill>
                  <a:srgbClr val="184375"/>
                </a:solidFill>
                <a:latin typeface="Times New Roman" panose="02020603050405020304" pitchFamily="18" charset="0"/>
                <a:cs typeface="Times New Roman" panose="02020603050405020304" pitchFamily="18" charset="0"/>
              </a:rPr>
              <a:t> </a:t>
            </a:r>
            <a:r>
              <a:rPr lang="en-US" sz="3600" b="1" dirty="0" err="1">
                <a:solidFill>
                  <a:srgbClr val="184375"/>
                </a:solidFill>
                <a:latin typeface="Times New Roman" panose="02020603050405020304" pitchFamily="18" charset="0"/>
                <a:cs typeface="Times New Roman" panose="02020603050405020304" pitchFamily="18" charset="0"/>
              </a:rPr>
              <a:t>hệ</a:t>
            </a:r>
            <a:r>
              <a:rPr lang="en-US" sz="3600" b="1" dirty="0">
                <a:solidFill>
                  <a:srgbClr val="184375"/>
                </a:solidFill>
                <a:latin typeface="Times New Roman" panose="02020603050405020304" pitchFamily="18" charset="0"/>
                <a:cs typeface="Times New Roman" panose="02020603050405020304" pitchFamily="18" charset="0"/>
              </a:rPr>
              <a:t> </a:t>
            </a:r>
            <a:r>
              <a:rPr lang="en-US" sz="3600" b="1" dirty="0" err="1">
                <a:solidFill>
                  <a:srgbClr val="184375"/>
                </a:solidFill>
                <a:latin typeface="Times New Roman" panose="02020603050405020304" pitchFamily="18" charset="0"/>
                <a:cs typeface="Times New Roman" panose="02020603050405020304" pitchFamily="18" charset="0"/>
              </a:rPr>
              <a:t>vận</a:t>
            </a:r>
            <a:r>
              <a:rPr lang="en-US" sz="3600" b="1" dirty="0">
                <a:solidFill>
                  <a:srgbClr val="184375"/>
                </a:solidFill>
                <a:latin typeface="Times New Roman" panose="02020603050405020304" pitchFamily="18" charset="0"/>
                <a:cs typeface="Times New Roman" panose="02020603050405020304" pitchFamily="18" charset="0"/>
              </a:rPr>
              <a:t> </a:t>
            </a:r>
            <a:r>
              <a:rPr lang="en-US" sz="3600" b="1" dirty="0" err="1">
                <a:solidFill>
                  <a:srgbClr val="184375"/>
                </a:solidFill>
                <a:latin typeface="Times New Roman" panose="02020603050405020304" pitchFamily="18" charset="0"/>
                <a:cs typeface="Times New Roman" panose="02020603050405020304" pitchFamily="18" charset="0"/>
              </a:rPr>
              <a:t>động</a:t>
            </a:r>
            <a:endParaRPr lang="en-US" sz="3600" b="1" dirty="0">
              <a:solidFill>
                <a:srgbClr val="184375"/>
              </a:solidFill>
              <a:latin typeface="Times New Roman" panose="02020603050405020304" pitchFamily="18" charset="0"/>
              <a:cs typeface="Times New Roman" panose="02020603050405020304" pitchFamily="18" charset="0"/>
            </a:endParaRPr>
          </a:p>
        </p:txBody>
      </p:sp>
      <p:sp>
        <p:nvSpPr>
          <p:cNvPr id="28" name="TextBox 28"/>
          <p:cNvSpPr txBox="1"/>
          <p:nvPr/>
        </p:nvSpPr>
        <p:spPr>
          <a:xfrm>
            <a:off x="150813" y="464609"/>
            <a:ext cx="5257799" cy="423193"/>
          </a:xfrm>
          <a:prstGeom prst="rect">
            <a:avLst/>
          </a:prstGeom>
        </p:spPr>
        <p:txBody>
          <a:bodyPr wrap="square" lIns="0" tIns="0" rIns="0" bIns="0" rtlCol="0" anchor="t">
            <a:spAutoFit/>
          </a:bodyPr>
          <a:lstStyle/>
          <a:p>
            <a:pPr>
              <a:lnSpc>
                <a:spcPts val="3266"/>
              </a:lnSpc>
              <a:spcBef>
                <a:spcPct val="0"/>
              </a:spcBef>
            </a:pPr>
            <a:r>
              <a:rPr lang="en-US" sz="3200" b="1" dirty="0">
                <a:solidFill>
                  <a:srgbClr val="000000"/>
                </a:solidFill>
                <a:latin typeface="Times New Roman" panose="02020603050405020304" pitchFamily="18" charset="0"/>
                <a:cs typeface="Times New Roman" panose="02020603050405020304" pitchFamily="18" charset="0"/>
              </a:rPr>
              <a:t>III. </a:t>
            </a:r>
            <a:r>
              <a:rPr lang="en-US" sz="3200" b="1" dirty="0" err="1">
                <a:solidFill>
                  <a:srgbClr val="000000"/>
                </a:solidFill>
                <a:latin typeface="Times New Roman" panose="02020603050405020304" pitchFamily="18" charset="0"/>
                <a:cs typeface="Times New Roman" panose="02020603050405020304" pitchFamily="18" charset="0"/>
              </a:rPr>
              <a:t>BẢO</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VỆ</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HỆ</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VẬN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ĐỘNG</a:t>
            </a:r>
            <a:endParaRPr lang="en-US" sz="3200" b="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812" y="3505200"/>
            <a:ext cx="11352331" cy="2133599"/>
          </a:xfrm>
        </p:spPr>
        <p:txBody>
          <a:bodyPr>
            <a:normAutofit fontScale="90000"/>
          </a:bodyPr>
          <a:lstStyle/>
          <a:p>
            <a:pPr algn="l">
              <a:lnSpc>
                <a:spcPct val="150000"/>
              </a:lnSpc>
            </a:pPr>
            <a:r>
              <a:rPr lang="en-US" sz="4400" b="1" dirty="0" smtClean="0">
                <a:latin typeface="Times New Roman" panose="02020603050405020304" pitchFamily="18" charset="0"/>
                <a:cs typeface="Times New Roman" panose="02020603050405020304" pitchFamily="18" charset="0"/>
              </a:rPr>
              <a:t>- Tim </a:t>
            </a:r>
            <a:r>
              <a:rPr lang="en-US" sz="4400" b="1" dirty="0" err="1">
                <a:latin typeface="Times New Roman" panose="02020603050405020304" pitchFamily="18" charset="0"/>
                <a:cs typeface="Times New Roman" panose="02020603050405020304" pitchFamily="18" charset="0"/>
              </a:rPr>
              <a:t>đập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nhanh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hơn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máu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chảy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nhanh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hơn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nên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cơ</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tim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thành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mạch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khỏe</a:t>
            </a:r>
            <a:r>
              <a:rPr lang="en-US" sz="4400" b="1" dirty="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hơn</a:t>
            </a:r>
            <a:r>
              <a:rPr lang="en-US" sz="4400" b="1" dirty="0" smtClean="0">
                <a:latin typeface="Times New Roman" panose="02020603050405020304" pitchFamily="18" charset="0"/>
                <a:cs typeface="Times New Roman" panose="02020603050405020304" pitchFamily="18" charset="0"/>
              </a:rPr>
              <a:t>.</a:t>
            </a:r>
            <a:br>
              <a:rPr lang="en-US" sz="4400" b="1" dirty="0" smtClean="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Màng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hoạt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dịnh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tiết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chất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nhờn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đầy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đủ</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dây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chằng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vững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chắc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dẻo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dai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hơn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nên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khớp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khỏe</a:t>
            </a:r>
            <a:r>
              <a:rPr lang="en-US" sz="4400" b="1" dirty="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hơn</a:t>
            </a: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Kích</a:t>
            </a:r>
            <a:r>
              <a:rPr lang="en-US" sz="4400" b="1" dirty="0" smtClean="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thích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tế</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tạo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xương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sụn</a:t>
            </a:r>
            <a:r>
              <a:rPr lang="en-US" sz="4400" b="1" dirty="0">
                <a:latin typeface="Times New Roman" panose="02020603050405020304" pitchFamily="18" charset="0"/>
                <a:cs typeface="Times New Roman" panose="02020603050405020304" pitchFamily="18" charset="0"/>
              </a:rPr>
              <a:t> ở </a:t>
            </a:r>
            <a:r>
              <a:rPr lang="en-US" sz="4400" b="1" dirty="0" err="1">
                <a:latin typeface="Times New Roman" panose="02020603050405020304" pitchFamily="18" charset="0"/>
                <a:cs typeface="Times New Roman" panose="02020603050405020304" pitchFamily="18" charset="0"/>
              </a:rPr>
              <a:t>đầu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xương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nên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tăng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khối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lượng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kích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thước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xương</a:t>
            </a: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vi-VN" sz="2800" dirty="0"/>
              <a:t/>
            </a:r>
            <a:br>
              <a:rPr lang="vi-VN" sz="2800" dirty="0"/>
            </a:br>
            <a:r>
              <a:rPr lang="en-US" sz="3200" b="1" dirty="0" smtClean="0">
                <a:latin typeface="Times New Roman" panose="02020603050405020304" pitchFamily="18" charset="0"/>
                <a:cs typeface="Times New Roman" panose="02020603050405020304" pitchFamily="18" charset="0"/>
              </a:rPr>
              <a:t/>
            </a:r>
            <a:br>
              <a:rPr lang="en-US" sz="3200" b="1" dirty="0" smtClean="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519976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2" y="457200"/>
            <a:ext cx="11201400" cy="6400800"/>
          </a:xfrm>
        </p:spPr>
        <p:txBody>
          <a:bodyPr>
            <a:normAutofit fontScale="55000" lnSpcReduction="20000"/>
          </a:bodyPr>
          <a:lstStyle/>
          <a:p>
            <a:pPr>
              <a:lnSpc>
                <a:spcPct val="120000"/>
              </a:lnSpc>
              <a:buFontTx/>
              <a:buChar char="-"/>
            </a:pPr>
            <a:r>
              <a:rPr lang="en-US" sz="7000" dirty="0" err="1" smtClean="0">
                <a:latin typeface="Times New Roman" panose="02020603050405020304" pitchFamily="18" charset="0"/>
                <a:cs typeface="Times New Roman" panose="02020603050405020304" pitchFamily="18" charset="0"/>
              </a:rPr>
              <a:t>Tăng</a:t>
            </a:r>
            <a:r>
              <a:rPr lang="en-US" sz="7000" dirty="0" smtClean="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lưu</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lượng</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máu</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và</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O2</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tới</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não</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nên</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hệ</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thần</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kinh</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linh</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hoạt</a:t>
            </a:r>
            <a:r>
              <a:rPr lang="en-US" sz="7000" dirty="0">
                <a:latin typeface="Times New Roman" panose="02020603050405020304" pitchFamily="18" charset="0"/>
                <a:cs typeface="Times New Roman" panose="02020603050405020304" pitchFamily="18" charset="0"/>
              </a:rPr>
              <a:t> </a:t>
            </a:r>
            <a:r>
              <a:rPr lang="en-US" sz="7000" dirty="0" err="1" smtClean="0">
                <a:latin typeface="Times New Roman" panose="02020603050405020304" pitchFamily="18" charset="0"/>
                <a:cs typeface="Times New Roman" panose="02020603050405020304" pitchFamily="18" charset="0"/>
              </a:rPr>
              <a:t>hơn</a:t>
            </a:r>
            <a:r>
              <a:rPr lang="en-US" sz="7000" dirty="0" smtClean="0">
                <a:latin typeface="Times New Roman" panose="02020603050405020304" pitchFamily="18" charset="0"/>
                <a:cs typeface="Times New Roman" panose="02020603050405020304" pitchFamily="18" charset="0"/>
              </a:rPr>
              <a:t>.</a:t>
            </a:r>
          </a:p>
          <a:p>
            <a:pPr>
              <a:lnSpc>
                <a:spcPct val="120000"/>
              </a:lnSpc>
              <a:buFontTx/>
              <a:buChar char="-"/>
            </a:pPr>
            <a:r>
              <a:rPr lang="en-US" sz="7000" dirty="0" err="1">
                <a:latin typeface="Times New Roman" panose="02020603050405020304" pitchFamily="18" charset="0"/>
                <a:cs typeface="Times New Roman" panose="02020603050405020304" pitchFamily="18" charset="0"/>
              </a:rPr>
              <a:t>Tăng</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thế</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tích</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O2</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khuếch</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tán</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vào</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máu</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và</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tăng</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tốc</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độ</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vận</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động</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của</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các</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cơ</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hô</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hấp</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nên</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tăng</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sức</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khỏe</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hệ</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hô</a:t>
            </a:r>
            <a:r>
              <a:rPr lang="en-US" sz="7000" dirty="0">
                <a:latin typeface="Times New Roman" panose="02020603050405020304" pitchFamily="18" charset="0"/>
                <a:cs typeface="Times New Roman" panose="02020603050405020304" pitchFamily="18" charset="0"/>
              </a:rPr>
              <a:t> </a:t>
            </a:r>
            <a:r>
              <a:rPr lang="en-US" sz="7000" dirty="0" err="1" smtClean="0">
                <a:latin typeface="Times New Roman" panose="02020603050405020304" pitchFamily="18" charset="0"/>
                <a:cs typeface="Times New Roman" panose="02020603050405020304" pitchFamily="18" charset="0"/>
              </a:rPr>
              <a:t>hấp</a:t>
            </a:r>
            <a:r>
              <a:rPr lang="en-US" sz="7000" dirty="0" smtClean="0">
                <a:latin typeface="Times New Roman" panose="02020603050405020304" pitchFamily="18" charset="0"/>
                <a:cs typeface="Times New Roman" panose="02020603050405020304" pitchFamily="18" charset="0"/>
              </a:rPr>
              <a:t>.</a:t>
            </a:r>
          </a:p>
          <a:p>
            <a:pPr>
              <a:lnSpc>
                <a:spcPct val="120000"/>
              </a:lnSpc>
              <a:buFontTx/>
              <a:buChar char="-"/>
            </a:pPr>
            <a:r>
              <a:rPr lang="en-US" sz="7000" dirty="0" err="1">
                <a:latin typeface="Times New Roman" panose="02020603050405020304" pitchFamily="18" charset="0"/>
                <a:cs typeface="Times New Roman" panose="02020603050405020304" pitchFamily="18" charset="0"/>
              </a:rPr>
              <a:t>Duy</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trì</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cân</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nặng</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hợp</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lí</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nhờ</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tăng</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phân</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giải</a:t>
            </a:r>
            <a:r>
              <a:rPr lang="en-US" sz="7000" dirty="0">
                <a:latin typeface="Times New Roman" panose="02020603050405020304" pitchFamily="18" charset="0"/>
                <a:cs typeface="Times New Roman" panose="02020603050405020304" pitchFamily="18" charset="0"/>
              </a:rPr>
              <a:t> </a:t>
            </a:r>
            <a:r>
              <a:rPr lang="en-US" sz="7000" dirty="0" smtClean="0">
                <a:latin typeface="Times New Roman" panose="02020603050405020304" pitchFamily="18" charset="0"/>
                <a:cs typeface="Times New Roman" panose="02020603050405020304" pitchFamily="18" charset="0"/>
              </a:rPr>
              <a:t>lipid.</a:t>
            </a:r>
          </a:p>
          <a:p>
            <a:pPr>
              <a:lnSpc>
                <a:spcPct val="120000"/>
              </a:lnSpc>
              <a:buFontTx/>
              <a:buChar char="-"/>
            </a:pPr>
            <a:r>
              <a:rPr lang="en-US" sz="7000" dirty="0" err="1">
                <a:latin typeface="Times New Roman" panose="02020603050405020304" pitchFamily="18" charset="0"/>
                <a:cs typeface="Times New Roman" panose="02020603050405020304" pitchFamily="18" charset="0"/>
              </a:rPr>
              <a:t>Kích</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thích</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tạo</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tế</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bào</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cơ</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tăng</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hấp</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thu</a:t>
            </a:r>
            <a:r>
              <a:rPr lang="en-US" sz="7000" dirty="0">
                <a:latin typeface="Times New Roman" panose="02020603050405020304" pitchFamily="18" charset="0"/>
                <a:cs typeface="Times New Roman" panose="02020603050405020304" pitchFamily="18" charset="0"/>
              </a:rPr>
              <a:t> glucose </a:t>
            </a:r>
            <a:r>
              <a:rPr lang="en-US" sz="7000" dirty="0" err="1">
                <a:latin typeface="Times New Roman" panose="02020603050405020304" pitchFamily="18" charset="0"/>
                <a:cs typeface="Times New Roman" panose="02020603050405020304" pitchFamily="18" charset="0"/>
              </a:rPr>
              <a:t>và</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sử</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dụng</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O2</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tăng</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lưu</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lượng</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máu</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đến</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cơ</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nên</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tăng</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sức</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bền</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của</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cơ</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và</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tăng</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khối</a:t>
            </a:r>
            <a:r>
              <a:rPr lang="en-US" sz="7000" dirty="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lượng</a:t>
            </a:r>
            <a:r>
              <a:rPr lang="en-US" sz="7000" dirty="0">
                <a:latin typeface="Times New Roman" panose="02020603050405020304" pitchFamily="18" charset="0"/>
                <a:cs typeface="Times New Roman" panose="02020603050405020304" pitchFamily="18" charset="0"/>
              </a:rPr>
              <a:t> </a:t>
            </a:r>
            <a:r>
              <a:rPr lang="en-US" sz="7000" dirty="0" err="1" smtClean="0">
                <a:latin typeface="Times New Roman" panose="02020603050405020304" pitchFamily="18" charset="0"/>
                <a:cs typeface="Times New Roman" panose="02020603050405020304" pitchFamily="18" charset="0"/>
              </a:rPr>
              <a:t>cơ</a:t>
            </a:r>
            <a:r>
              <a:rPr lang="en-US" sz="7000" dirty="0" smtClean="0">
                <a:latin typeface="Times New Roman" panose="02020603050405020304" pitchFamily="18" charset="0"/>
                <a:cs typeface="Times New Roman" panose="02020603050405020304" pitchFamily="18" charset="0"/>
              </a:rPr>
              <a:t>.</a:t>
            </a:r>
            <a:endParaRPr lang="en-US" sz="7000" dirty="0">
              <a:latin typeface="Times New Roman" panose="02020603050405020304" pitchFamily="18" charset="0"/>
              <a:cs typeface="Times New Roman" panose="02020603050405020304" pitchFamily="18" charset="0"/>
            </a:endParaRPr>
          </a:p>
          <a:p>
            <a:pPr>
              <a:lnSpc>
                <a:spcPct val="120000"/>
              </a:lnSpc>
              <a:buFontTx/>
              <a:buChar char="-"/>
            </a:pPr>
            <a:endParaRPr lang="en-US" sz="7000" b="1" dirty="0" smtClean="0">
              <a:latin typeface="Times New Roman" panose="02020603050405020304" pitchFamily="18" charset="0"/>
              <a:cs typeface="Times New Roman" panose="02020603050405020304" pitchFamily="18" charset="0"/>
            </a:endParaRPr>
          </a:p>
          <a:p>
            <a:pPr>
              <a:lnSpc>
                <a:spcPct val="120000"/>
              </a:lnSpc>
              <a:buFontTx/>
              <a:buChar char="-"/>
            </a:pPr>
            <a:endParaRPr lang="en-US" sz="2000" b="1" dirty="0"/>
          </a:p>
          <a:p>
            <a:pPr>
              <a:lnSpc>
                <a:spcPct val="120000"/>
              </a:lnSpc>
              <a:buFontTx/>
              <a:buChar char="-"/>
            </a:pPr>
            <a:endParaRPr lang="en-US" sz="2000" b="1" dirty="0"/>
          </a:p>
          <a:p>
            <a:pPr>
              <a:lnSpc>
                <a:spcPct val="120000"/>
              </a:lnSpc>
              <a:buFontTx/>
              <a:buChar char="-"/>
            </a:pPr>
            <a:endParaRPr lang="en-US" sz="2000" b="1" dirty="0"/>
          </a:p>
          <a:p>
            <a:pPr>
              <a:lnSpc>
                <a:spcPct val="120000"/>
              </a:lnSpc>
            </a:pPr>
            <a:endParaRPr lang="vi-VN" dirty="0"/>
          </a:p>
        </p:txBody>
      </p:sp>
    </p:spTree>
    <p:extLst>
      <p:ext uri="{BB962C8B-B14F-4D97-AF65-F5344CB8AC3E}">
        <p14:creationId xmlns:p14="http://schemas.microsoft.com/office/powerpoint/2010/main" val="288685728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00933" y="2212027"/>
            <a:ext cx="11232279" cy="3311982"/>
            <a:chOff x="0" y="362078"/>
            <a:chExt cx="20990064" cy="6623963"/>
          </a:xfrm>
        </p:grpSpPr>
        <p:sp>
          <p:nvSpPr>
            <p:cNvPr id="6" name="TextBox 6"/>
            <p:cNvSpPr txBox="1"/>
            <p:nvPr/>
          </p:nvSpPr>
          <p:spPr>
            <a:xfrm>
              <a:off x="815060" y="362078"/>
              <a:ext cx="4114800" cy="4307682"/>
            </a:xfrm>
            <a:prstGeom prst="rect">
              <a:avLst/>
            </a:prstGeom>
          </p:spPr>
          <p:txBody>
            <a:bodyPr lIns="50800" tIns="50800" rIns="50800" bIns="50800" rtlCol="0" anchor="ctr"/>
            <a:lstStyle/>
            <a:p>
              <a:pPr algn="ctr">
                <a:lnSpc>
                  <a:spcPts val="1772"/>
                </a:lnSpc>
                <a:spcBef>
                  <a:spcPct val="0"/>
                </a:spcBef>
              </a:pPr>
              <a:endParaRPr b="1">
                <a:latin typeface="Arial" pitchFamily="34" charset="0"/>
              </a:endParaRPr>
            </a:p>
          </p:txBody>
        </p:sp>
        <p:sp>
          <p:nvSpPr>
            <p:cNvPr id="8" name="TextBox 8"/>
            <p:cNvSpPr txBox="1"/>
            <p:nvPr/>
          </p:nvSpPr>
          <p:spPr>
            <a:xfrm>
              <a:off x="0" y="1002866"/>
              <a:ext cx="20990064" cy="5983175"/>
            </a:xfrm>
            <a:prstGeom prst="rect">
              <a:avLst/>
            </a:prstGeom>
          </p:spPr>
          <p:txBody>
            <a:bodyPr wrap="square" lIns="0" tIns="0" rIns="0" bIns="0" rtlCol="0" anchor="t">
              <a:spAutoFit/>
            </a:bodyPr>
            <a:lstStyle/>
            <a:p>
              <a:pPr algn="just">
                <a:lnSpc>
                  <a:spcPct val="120000"/>
                </a:lnSpc>
                <a:spcBef>
                  <a:spcPct val="0"/>
                </a:spcBef>
              </a:pPr>
              <a:r>
                <a:rPr lang="en-US" sz="5400" dirty="0" err="1">
                  <a:solidFill>
                    <a:srgbClr val="000000"/>
                  </a:solidFill>
                  <a:latin typeface="Times New Roman" panose="02020603050405020304" pitchFamily="18" charset="0"/>
                  <a:cs typeface="Times New Roman" panose="02020603050405020304" pitchFamily="18" charset="0"/>
                </a:rPr>
                <a:t>Lập</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kế</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hoạch</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luyện</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tập</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thể</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dục</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thể</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thao</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cho</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bản</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thân</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nhằm</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nâng</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cao</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thể</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lực</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và</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có</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thể</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hình</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cân</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smtClean="0">
                  <a:solidFill>
                    <a:srgbClr val="000000"/>
                  </a:solidFill>
                  <a:latin typeface="Times New Roman" panose="02020603050405020304" pitchFamily="18" charset="0"/>
                  <a:cs typeface="Times New Roman" panose="02020603050405020304" pitchFamily="18" charset="0"/>
                </a:rPr>
                <a:t>đối</a:t>
              </a:r>
              <a:r>
                <a:rPr lang="en-US" sz="5400" dirty="0" smtClean="0">
                  <a:solidFill>
                    <a:srgbClr val="000000"/>
                  </a:solidFill>
                  <a:latin typeface="Times New Roman" panose="02020603050405020304" pitchFamily="18" charset="0"/>
                  <a:cs typeface="Times New Roman" panose="02020603050405020304" pitchFamily="18" charset="0"/>
                </a:rPr>
                <a:t>.</a:t>
              </a:r>
              <a:endParaRPr lang="en-US" sz="5400" dirty="0">
                <a:solidFill>
                  <a:srgbClr val="000000"/>
                </a:solidFill>
                <a:latin typeface="Times New Roman" panose="02020603050405020304" pitchFamily="18" charset="0"/>
                <a:cs typeface="Times New Roman" panose="02020603050405020304" pitchFamily="18" charset="0"/>
              </a:endParaRPr>
            </a:p>
          </p:txBody>
        </p:sp>
      </p:grpSp>
      <p:sp>
        <p:nvSpPr>
          <p:cNvPr id="10" name="TextBox 10"/>
          <p:cNvSpPr txBox="1"/>
          <p:nvPr/>
        </p:nvSpPr>
        <p:spPr>
          <a:xfrm>
            <a:off x="227012" y="1116101"/>
            <a:ext cx="10511372" cy="423193"/>
          </a:xfrm>
          <a:prstGeom prst="rect">
            <a:avLst/>
          </a:prstGeom>
        </p:spPr>
        <p:txBody>
          <a:bodyPr wrap="square" lIns="0" tIns="0" rIns="0" bIns="0" rtlCol="0" anchor="t">
            <a:spAutoFit/>
          </a:bodyPr>
          <a:lstStyle/>
          <a:p>
            <a:pPr algn="just">
              <a:lnSpc>
                <a:spcPts val="3266"/>
              </a:lnSpc>
              <a:spcBef>
                <a:spcPct val="0"/>
              </a:spcBef>
            </a:pPr>
            <a:r>
              <a:rPr lang="en-US" sz="2800" b="1" dirty="0">
                <a:solidFill>
                  <a:srgbClr val="184375"/>
                </a:solidFill>
                <a:latin typeface="Arial" pitchFamily="34" charset="0"/>
              </a:rPr>
              <a:t>1. </a:t>
            </a:r>
            <a:r>
              <a:rPr lang="en-US" sz="2800" b="1" dirty="0" err="1">
                <a:solidFill>
                  <a:srgbClr val="184375"/>
                </a:solidFill>
                <a:latin typeface="Arial" pitchFamily="34" charset="0"/>
              </a:rPr>
              <a:t>Vai</a:t>
            </a:r>
            <a:r>
              <a:rPr lang="en-US" sz="2800" b="1" dirty="0">
                <a:solidFill>
                  <a:srgbClr val="184375"/>
                </a:solidFill>
                <a:latin typeface="Arial" pitchFamily="34" charset="0"/>
              </a:rPr>
              <a:t> </a:t>
            </a:r>
            <a:r>
              <a:rPr lang="en-US" sz="2800" b="1" dirty="0" err="1">
                <a:solidFill>
                  <a:srgbClr val="184375"/>
                </a:solidFill>
                <a:latin typeface="Arial" pitchFamily="34" charset="0"/>
              </a:rPr>
              <a:t>trò</a:t>
            </a:r>
            <a:r>
              <a:rPr lang="en-US" sz="2800" b="1" dirty="0">
                <a:solidFill>
                  <a:srgbClr val="184375"/>
                </a:solidFill>
                <a:latin typeface="Arial" pitchFamily="34" charset="0"/>
              </a:rPr>
              <a:t> </a:t>
            </a:r>
            <a:r>
              <a:rPr lang="en-US" sz="2800" b="1" dirty="0" err="1">
                <a:solidFill>
                  <a:srgbClr val="184375"/>
                </a:solidFill>
                <a:latin typeface="Arial" pitchFamily="34" charset="0"/>
              </a:rPr>
              <a:t>của</a:t>
            </a:r>
            <a:r>
              <a:rPr lang="en-US" sz="2800" b="1" dirty="0">
                <a:solidFill>
                  <a:srgbClr val="184375"/>
                </a:solidFill>
                <a:latin typeface="Arial" pitchFamily="34" charset="0"/>
              </a:rPr>
              <a:t> </a:t>
            </a:r>
            <a:r>
              <a:rPr lang="en-US" sz="2800" b="1" dirty="0" err="1">
                <a:solidFill>
                  <a:srgbClr val="184375"/>
                </a:solidFill>
                <a:latin typeface="Arial" pitchFamily="34" charset="0"/>
              </a:rPr>
              <a:t>thể</a:t>
            </a:r>
            <a:r>
              <a:rPr lang="en-US" sz="2800" b="1" dirty="0">
                <a:solidFill>
                  <a:srgbClr val="184375"/>
                </a:solidFill>
                <a:latin typeface="Arial" pitchFamily="34" charset="0"/>
              </a:rPr>
              <a:t> </a:t>
            </a:r>
            <a:r>
              <a:rPr lang="en-US" sz="2800" b="1" dirty="0" err="1">
                <a:solidFill>
                  <a:srgbClr val="184375"/>
                </a:solidFill>
                <a:latin typeface="Arial" pitchFamily="34" charset="0"/>
              </a:rPr>
              <a:t>dục</a:t>
            </a:r>
            <a:r>
              <a:rPr lang="en-US" sz="2800" b="1" dirty="0">
                <a:solidFill>
                  <a:srgbClr val="184375"/>
                </a:solidFill>
                <a:latin typeface="Arial" pitchFamily="34" charset="0"/>
              </a:rPr>
              <a:t>, </a:t>
            </a:r>
            <a:r>
              <a:rPr lang="en-US" sz="2800" b="1" dirty="0" err="1">
                <a:solidFill>
                  <a:srgbClr val="184375"/>
                </a:solidFill>
                <a:latin typeface="Arial" pitchFamily="34" charset="0"/>
              </a:rPr>
              <a:t>thể</a:t>
            </a:r>
            <a:r>
              <a:rPr lang="en-US" sz="2800" b="1" dirty="0">
                <a:solidFill>
                  <a:srgbClr val="184375"/>
                </a:solidFill>
                <a:latin typeface="Arial" pitchFamily="34" charset="0"/>
              </a:rPr>
              <a:t> </a:t>
            </a:r>
            <a:r>
              <a:rPr lang="en-US" sz="2800" b="1" dirty="0" err="1">
                <a:solidFill>
                  <a:srgbClr val="184375"/>
                </a:solidFill>
                <a:latin typeface="Arial" pitchFamily="34" charset="0"/>
              </a:rPr>
              <a:t>thao</a:t>
            </a:r>
            <a:r>
              <a:rPr lang="en-US" sz="2800" b="1" dirty="0">
                <a:solidFill>
                  <a:srgbClr val="184375"/>
                </a:solidFill>
                <a:latin typeface="Arial" pitchFamily="34" charset="0"/>
              </a:rPr>
              <a:t> </a:t>
            </a:r>
            <a:r>
              <a:rPr lang="en-US" sz="2800" b="1" dirty="0" err="1">
                <a:solidFill>
                  <a:srgbClr val="184375"/>
                </a:solidFill>
                <a:latin typeface="Arial" pitchFamily="34" charset="0"/>
              </a:rPr>
              <a:t>với</a:t>
            </a:r>
            <a:r>
              <a:rPr lang="en-US" sz="2800" b="1" dirty="0">
                <a:solidFill>
                  <a:srgbClr val="184375"/>
                </a:solidFill>
                <a:latin typeface="Arial" pitchFamily="34" charset="0"/>
              </a:rPr>
              <a:t> </a:t>
            </a:r>
            <a:r>
              <a:rPr lang="en-US" sz="2800" b="1" dirty="0" err="1">
                <a:solidFill>
                  <a:srgbClr val="184375"/>
                </a:solidFill>
                <a:latin typeface="Arial" pitchFamily="34" charset="0"/>
              </a:rPr>
              <a:t>sức</a:t>
            </a:r>
            <a:r>
              <a:rPr lang="en-US" sz="2800" b="1" dirty="0">
                <a:solidFill>
                  <a:srgbClr val="184375"/>
                </a:solidFill>
                <a:latin typeface="Arial" pitchFamily="34" charset="0"/>
              </a:rPr>
              <a:t> </a:t>
            </a:r>
            <a:r>
              <a:rPr lang="en-US" sz="2800" b="1" dirty="0" err="1">
                <a:solidFill>
                  <a:srgbClr val="184375"/>
                </a:solidFill>
                <a:latin typeface="Arial" pitchFamily="34" charset="0"/>
              </a:rPr>
              <a:t>khỏe</a:t>
            </a:r>
            <a:r>
              <a:rPr lang="en-US" sz="2800" b="1" dirty="0">
                <a:solidFill>
                  <a:srgbClr val="184375"/>
                </a:solidFill>
                <a:latin typeface="Arial" pitchFamily="34" charset="0"/>
              </a:rPr>
              <a:t> </a:t>
            </a:r>
            <a:r>
              <a:rPr lang="en-US" sz="2800" b="1" dirty="0" err="1">
                <a:solidFill>
                  <a:srgbClr val="184375"/>
                </a:solidFill>
                <a:latin typeface="Arial" pitchFamily="34" charset="0"/>
              </a:rPr>
              <a:t>và</a:t>
            </a:r>
            <a:r>
              <a:rPr lang="en-US" sz="2800" b="1" dirty="0">
                <a:solidFill>
                  <a:srgbClr val="184375"/>
                </a:solidFill>
                <a:latin typeface="Arial" pitchFamily="34" charset="0"/>
              </a:rPr>
              <a:t> </a:t>
            </a:r>
            <a:r>
              <a:rPr lang="en-US" sz="2800" b="1" dirty="0" err="1">
                <a:solidFill>
                  <a:srgbClr val="184375"/>
                </a:solidFill>
                <a:latin typeface="Arial" pitchFamily="34" charset="0"/>
              </a:rPr>
              <a:t>hệ</a:t>
            </a:r>
            <a:r>
              <a:rPr lang="en-US" sz="2800" b="1" dirty="0">
                <a:solidFill>
                  <a:srgbClr val="184375"/>
                </a:solidFill>
                <a:latin typeface="Arial" pitchFamily="34" charset="0"/>
              </a:rPr>
              <a:t> </a:t>
            </a:r>
            <a:r>
              <a:rPr lang="en-US" sz="2800" b="1" dirty="0" err="1">
                <a:solidFill>
                  <a:srgbClr val="184375"/>
                </a:solidFill>
                <a:latin typeface="Arial" pitchFamily="34" charset="0"/>
              </a:rPr>
              <a:t>vận</a:t>
            </a:r>
            <a:r>
              <a:rPr lang="en-US" sz="2800" b="1" dirty="0">
                <a:solidFill>
                  <a:srgbClr val="184375"/>
                </a:solidFill>
                <a:latin typeface="Arial" pitchFamily="34" charset="0"/>
              </a:rPr>
              <a:t> </a:t>
            </a:r>
            <a:r>
              <a:rPr lang="en-US" sz="2800" b="1" dirty="0" err="1">
                <a:solidFill>
                  <a:srgbClr val="184375"/>
                </a:solidFill>
                <a:latin typeface="Arial" pitchFamily="34" charset="0"/>
              </a:rPr>
              <a:t>động</a:t>
            </a:r>
            <a:endParaRPr lang="en-US" sz="2800" b="1" dirty="0">
              <a:solidFill>
                <a:srgbClr val="184375"/>
              </a:solidFill>
              <a:latin typeface="Arial" pitchFamily="34" charset="0"/>
            </a:endParaRPr>
          </a:p>
        </p:txBody>
      </p:sp>
      <p:pic>
        <p:nvPicPr>
          <p:cNvPr id="11" name="Picture 11"/>
          <p:cNvPicPr>
            <a:picLocks noChangeAspect="1"/>
          </p:cNvPicPr>
          <p:nvPr/>
        </p:nvPicPr>
        <p:blipFill>
          <a:blip r:embed="rId2"/>
          <a:srcRect/>
          <a:stretch>
            <a:fillRect/>
          </a:stretch>
        </p:blipFill>
        <p:spPr>
          <a:xfrm>
            <a:off x="9614652" y="1"/>
            <a:ext cx="2757160" cy="1358255"/>
          </a:xfrm>
          <a:prstGeom prst="rect">
            <a:avLst/>
          </a:prstGeom>
        </p:spPr>
      </p:pic>
      <p:sp>
        <p:nvSpPr>
          <p:cNvPr id="12" name="TextBox 12"/>
          <p:cNvSpPr txBox="1"/>
          <p:nvPr/>
        </p:nvSpPr>
        <p:spPr>
          <a:xfrm>
            <a:off x="227012" y="491695"/>
            <a:ext cx="4418190" cy="423193"/>
          </a:xfrm>
          <a:prstGeom prst="rect">
            <a:avLst/>
          </a:prstGeom>
        </p:spPr>
        <p:txBody>
          <a:bodyPr wrap="square" lIns="0" tIns="0" rIns="0" bIns="0" rtlCol="0" anchor="t">
            <a:spAutoFit/>
          </a:bodyPr>
          <a:lstStyle/>
          <a:p>
            <a:pPr>
              <a:lnSpc>
                <a:spcPts val="3266"/>
              </a:lnSpc>
              <a:spcBef>
                <a:spcPct val="0"/>
              </a:spcBef>
            </a:pPr>
            <a:r>
              <a:rPr lang="en-US" sz="2400" b="1" dirty="0">
                <a:solidFill>
                  <a:srgbClr val="000000"/>
                </a:solidFill>
                <a:latin typeface="Times New Roman" panose="02020603050405020304" pitchFamily="18" charset="0"/>
                <a:cs typeface="Times New Roman" panose="02020603050405020304" pitchFamily="18" charset="0"/>
              </a:rPr>
              <a:t>III. </a:t>
            </a:r>
            <a:r>
              <a:rPr lang="en-US" sz="2400" b="1" dirty="0" err="1">
                <a:solidFill>
                  <a:srgbClr val="000000"/>
                </a:solidFill>
                <a:latin typeface="Times New Roman" panose="02020603050405020304" pitchFamily="18" charset="0"/>
                <a:cs typeface="Times New Roman" panose="02020603050405020304" pitchFamily="18" charset="0"/>
              </a:rPr>
              <a:t>BẢO</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VỆ</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HỆ</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VẬN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ĐỘNG</a:t>
            </a:r>
            <a:endParaRPr lang="en-US" sz="2400" b="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4724400"/>
            <a:ext cx="10744200" cy="762000"/>
          </a:xfrm>
        </p:spPr>
        <p:txBody>
          <a:bodyPr>
            <a:normAutofit fontScale="90000"/>
          </a:bodyPr>
          <a:lstStyle/>
          <a:p>
            <a:pPr algn="l">
              <a:lnSpc>
                <a:spcPct val="150000"/>
              </a:lnSpc>
            </a:pP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Tập</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thể</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dục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thể</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thao</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vừa</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sức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đều</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đặn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giúp</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nâng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cao</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sức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khỏe</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nói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chung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và</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sức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khỏe</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của</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hệ</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vận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động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nói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riêng</a:t>
            </a:r>
            <a:r>
              <a:rPr lang="en-US" sz="4000" dirty="0" smtClean="0">
                <a:solidFill>
                  <a:srgbClr val="000000"/>
                </a:solidFill>
                <a:latin typeface="Times New Roman" panose="02020603050405020304" pitchFamily="18" charset="0"/>
                <a:cs typeface="Times New Roman" panose="02020603050405020304" pitchFamily="18" charset="0"/>
              </a:rPr>
              <a:t>.</a:t>
            </a:r>
            <a:br>
              <a:rPr lang="en-US" sz="4000" dirty="0" smtClean="0">
                <a:solidFill>
                  <a:srgbClr val="000000"/>
                </a:solidFill>
                <a:latin typeface="Times New Roman" panose="02020603050405020304" pitchFamily="18" charset="0"/>
                <a:cs typeface="Times New Roman" panose="02020603050405020304" pitchFamily="18" charset="0"/>
              </a:rPr>
            </a:b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Cần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khởi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động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kĩ</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trước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khi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luyện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tập</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để</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phòng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tránh</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chấn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thương</a:t>
            </a:r>
            <a:r>
              <a:rPr lang="en-US" sz="4000" dirty="0" smtClean="0">
                <a:solidFill>
                  <a:srgbClr val="000000"/>
                </a:solidFill>
                <a:latin typeface="Times New Roman" panose="02020603050405020304" pitchFamily="18" charset="0"/>
                <a:cs typeface="Times New Roman" panose="02020603050405020304" pitchFamily="18" charset="0"/>
              </a:rPr>
              <a:t>.</a:t>
            </a:r>
            <a:br>
              <a:rPr lang="en-US" sz="4000" dirty="0" smtClean="0">
                <a:solidFill>
                  <a:srgbClr val="000000"/>
                </a:solidFill>
                <a:latin typeface="Times New Roman" panose="02020603050405020304" pitchFamily="18" charset="0"/>
                <a:cs typeface="Times New Roman" panose="02020603050405020304" pitchFamily="18" charset="0"/>
              </a:rPr>
            </a:b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Trang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phục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phù</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hợp</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bổ</a:t>
            </a:r>
            <a:r>
              <a:rPr lang="en-US" sz="4000" dirty="0">
                <a:solidFill>
                  <a:srgbClr val="000000"/>
                </a:solidFill>
                <a:latin typeface="Times New Roman" panose="02020603050405020304" pitchFamily="18" charset="0"/>
                <a:cs typeface="Times New Roman" panose="02020603050405020304" pitchFamily="18" charset="0"/>
              </a:rPr>
              <a:t> sung </a:t>
            </a:r>
            <a:r>
              <a:rPr lang="en-US" sz="4000" dirty="0" err="1">
                <a:solidFill>
                  <a:srgbClr val="000000"/>
                </a:solidFill>
                <a:latin typeface="Times New Roman" panose="02020603050405020304" pitchFamily="18" charset="0"/>
                <a:cs typeface="Times New Roman" panose="02020603050405020304" pitchFamily="18" charset="0"/>
              </a:rPr>
              <a:t>nước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hợp</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lý</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khi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luyện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tập</a:t>
            </a:r>
            <a:r>
              <a:rPr lang="en-US" sz="4000" dirty="0" smtClean="0">
                <a:solidFill>
                  <a:srgbClr val="000000"/>
                </a:solidFill>
                <a:latin typeface="Times New Roman" panose="02020603050405020304" pitchFamily="18" charset="0"/>
                <a:cs typeface="Times New Roman" panose="02020603050405020304" pitchFamily="18" charset="0"/>
              </a:rPr>
              <a:t>.</a:t>
            </a:r>
            <a:r>
              <a:rPr lang="en-US" sz="4000" dirty="0">
                <a:solidFill>
                  <a:srgbClr val="000000"/>
                </a:solidFill>
                <a:latin typeface="Times New Roman" panose="02020603050405020304" pitchFamily="18" charset="0"/>
                <a:cs typeface="Times New Roman" panose="02020603050405020304" pitchFamily="18" charset="0"/>
              </a:rPr>
              <a:t/>
            </a:r>
            <a:br>
              <a:rPr lang="en-US" sz="4000" dirty="0">
                <a:solidFill>
                  <a:srgbClr val="000000"/>
                </a:solidFill>
                <a:latin typeface="Times New Roman" panose="02020603050405020304" pitchFamily="18" charset="0"/>
                <a:cs typeface="Times New Roman" panose="02020603050405020304" pitchFamily="18" charset="0"/>
              </a:rPr>
            </a:br>
            <a:r>
              <a:rPr lang="en-US" sz="3200" dirty="0" smtClean="0">
                <a:solidFill>
                  <a:srgbClr val="000000"/>
                </a:solidFill>
                <a:latin typeface="Times New Roman" panose="02020603050405020304" pitchFamily="18" charset="0"/>
                <a:cs typeface="Times New Roman" panose="02020603050405020304" pitchFamily="18" charset="0"/>
              </a:rPr>
              <a:t/>
            </a:r>
            <a:br>
              <a:rPr lang="en-US" sz="3200" dirty="0" smtClean="0">
                <a:solidFill>
                  <a:srgbClr val="000000"/>
                </a:solidFill>
                <a:latin typeface="Times New Roman" panose="02020603050405020304" pitchFamily="18" charset="0"/>
                <a:cs typeface="Times New Roman" panose="02020603050405020304" pitchFamily="18" charset="0"/>
              </a:rPr>
            </a:br>
            <a:r>
              <a:rPr lang="en-US" sz="3200" b="1" dirty="0">
                <a:solidFill>
                  <a:srgbClr val="000000"/>
                </a:solidFill>
              </a:rPr>
              <a:t/>
            </a:r>
            <a:br>
              <a:rPr lang="en-US" sz="3200" b="1" dirty="0">
                <a:solidFill>
                  <a:srgbClr val="000000"/>
                </a:solidFill>
              </a:rPr>
            </a:br>
            <a:r>
              <a:rPr lang="en-US" sz="3200" b="1" dirty="0">
                <a:solidFill>
                  <a:srgbClr val="000000"/>
                </a:solidFill>
              </a:rPr>
              <a:t/>
            </a:r>
            <a:br>
              <a:rPr lang="en-US" sz="3200" b="1" dirty="0">
                <a:solidFill>
                  <a:srgbClr val="000000"/>
                </a:solidFill>
              </a:rPr>
            </a:br>
            <a:r>
              <a:rPr lang="en-US" sz="3200" b="1" dirty="0" smtClean="0">
                <a:solidFill>
                  <a:srgbClr val="000000"/>
                </a:solidFill>
              </a:rPr>
              <a:t/>
            </a:r>
            <a:br>
              <a:rPr lang="en-US" sz="3200" b="1" dirty="0" smtClean="0">
                <a:solidFill>
                  <a:srgbClr val="000000"/>
                </a:solidFill>
              </a:rPr>
            </a:br>
            <a:r>
              <a:rPr lang="en-US" sz="3200" b="1" dirty="0">
                <a:solidFill>
                  <a:srgbClr val="000000"/>
                </a:solidFill>
              </a:rPr>
              <a:t/>
            </a:r>
            <a:br>
              <a:rPr lang="en-US" sz="3200" b="1" dirty="0">
                <a:solidFill>
                  <a:srgbClr val="000000"/>
                </a:solidFill>
              </a:rPr>
            </a:br>
            <a:endParaRPr lang="vi-VN" dirty="0"/>
          </a:p>
        </p:txBody>
      </p:sp>
    </p:spTree>
    <p:extLst>
      <p:ext uri="{BB962C8B-B14F-4D97-AF65-F5344CB8AC3E}">
        <p14:creationId xmlns:p14="http://schemas.microsoft.com/office/powerpoint/2010/main" val="1553777491"/>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85596" y="1261814"/>
            <a:ext cx="10310810" cy="4495136"/>
            <a:chOff x="0" y="-192881"/>
            <a:chExt cx="20626992" cy="8990269"/>
          </a:xfrm>
        </p:grpSpPr>
        <p:sp>
          <p:nvSpPr>
            <p:cNvPr id="7" name="TextBox 7"/>
            <p:cNvSpPr txBox="1"/>
            <p:nvPr/>
          </p:nvSpPr>
          <p:spPr>
            <a:xfrm>
              <a:off x="0" y="-192881"/>
              <a:ext cx="4114800" cy="3343277"/>
            </a:xfrm>
            <a:prstGeom prst="rect">
              <a:avLst/>
            </a:prstGeom>
          </p:spPr>
          <p:txBody>
            <a:bodyPr lIns="50800" tIns="50800" rIns="50800" bIns="50800" rtlCol="0" anchor="ctr"/>
            <a:lstStyle/>
            <a:p>
              <a:pPr algn="ctr">
                <a:lnSpc>
                  <a:spcPts val="1772"/>
                </a:lnSpc>
                <a:spcBef>
                  <a:spcPct val="0"/>
                </a:spcBef>
              </a:pPr>
              <a:endParaRPr b="1">
                <a:latin typeface="Arial" pitchFamily="34" charset="0"/>
              </a:endParaRPr>
            </a:p>
          </p:txBody>
        </p:sp>
        <p:sp>
          <p:nvSpPr>
            <p:cNvPr id="8" name="TextBox 8"/>
            <p:cNvSpPr txBox="1"/>
            <p:nvPr/>
          </p:nvSpPr>
          <p:spPr>
            <a:xfrm>
              <a:off x="154220" y="2342674"/>
              <a:ext cx="20472772" cy="6454714"/>
            </a:xfrm>
            <a:prstGeom prst="rect">
              <a:avLst/>
            </a:prstGeom>
          </p:spPr>
          <p:txBody>
            <a:bodyPr lIns="0" tIns="0" rIns="0" bIns="0" rtlCol="0" anchor="t">
              <a:spAutoFit/>
            </a:bodyPr>
            <a:lstStyle/>
            <a:p>
              <a:pPr algn="just">
                <a:lnSpc>
                  <a:spcPct val="120000"/>
                </a:lnSpc>
              </a:pPr>
              <a:r>
                <a:rPr lang="en-US" sz="6000" dirty="0" err="1">
                  <a:solidFill>
                    <a:srgbClr val="000000"/>
                  </a:solidFill>
                  <a:latin typeface="Times New Roman" panose="02020603050405020304" pitchFamily="18" charset="0"/>
                  <a:cs typeface="Times New Roman" panose="02020603050405020304" pitchFamily="18" charset="0"/>
                </a:rPr>
                <a:t>Nêu</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nguyên</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nhân</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và</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cách</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phòng</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tránh</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một</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số</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bệnh</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tật</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liên</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quan</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đến</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hệ</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a:solidFill>
                    <a:srgbClr val="000000"/>
                  </a:solidFill>
                  <a:latin typeface="Times New Roman" panose="02020603050405020304" pitchFamily="18" charset="0"/>
                  <a:cs typeface="Times New Roman" panose="02020603050405020304" pitchFamily="18" charset="0"/>
                </a:rPr>
                <a:t>vận</a:t>
              </a:r>
              <a:r>
                <a:rPr lang="en-US" sz="6000" dirty="0">
                  <a:solidFill>
                    <a:srgbClr val="000000"/>
                  </a:solidFill>
                  <a:latin typeface="Times New Roman" panose="02020603050405020304" pitchFamily="18" charset="0"/>
                  <a:cs typeface="Times New Roman" panose="02020603050405020304" pitchFamily="18" charset="0"/>
                </a:rPr>
                <a:t> </a:t>
              </a:r>
              <a:r>
                <a:rPr lang="en-US" sz="6000" dirty="0" err="1" smtClean="0">
                  <a:solidFill>
                    <a:srgbClr val="000000"/>
                  </a:solidFill>
                  <a:latin typeface="Times New Roman" panose="02020603050405020304" pitchFamily="18" charset="0"/>
                  <a:cs typeface="Times New Roman" panose="02020603050405020304" pitchFamily="18" charset="0"/>
                </a:rPr>
                <a:t>động</a:t>
              </a:r>
              <a:r>
                <a:rPr lang="en-US" sz="6000" dirty="0" smtClean="0">
                  <a:solidFill>
                    <a:srgbClr val="000000"/>
                  </a:solidFill>
                  <a:latin typeface="Times New Roman" panose="02020603050405020304" pitchFamily="18" charset="0"/>
                  <a:cs typeface="Times New Roman" panose="02020603050405020304" pitchFamily="18" charset="0"/>
                </a:rPr>
                <a:t>?</a:t>
              </a:r>
              <a:endParaRPr lang="en-US" sz="6000" dirty="0">
                <a:solidFill>
                  <a:srgbClr val="000000"/>
                </a:solidFill>
                <a:latin typeface="Times New Roman" panose="02020603050405020304" pitchFamily="18" charset="0"/>
                <a:cs typeface="Times New Roman" panose="02020603050405020304" pitchFamily="18" charset="0"/>
              </a:endParaRPr>
            </a:p>
          </p:txBody>
        </p:sp>
      </p:grpSp>
      <p:sp>
        <p:nvSpPr>
          <p:cNvPr id="9" name="TextBox 9"/>
          <p:cNvSpPr txBox="1"/>
          <p:nvPr/>
        </p:nvSpPr>
        <p:spPr>
          <a:xfrm>
            <a:off x="685596" y="1416950"/>
            <a:ext cx="10133216" cy="423193"/>
          </a:xfrm>
          <a:prstGeom prst="rect">
            <a:avLst/>
          </a:prstGeom>
        </p:spPr>
        <p:txBody>
          <a:bodyPr wrap="square" lIns="0" tIns="0" rIns="0" bIns="0" rtlCol="0" anchor="t">
            <a:spAutoFit/>
          </a:bodyPr>
          <a:lstStyle/>
          <a:p>
            <a:pPr algn="just">
              <a:lnSpc>
                <a:spcPts val="3266"/>
              </a:lnSpc>
              <a:spcBef>
                <a:spcPct val="0"/>
              </a:spcBef>
            </a:pPr>
            <a:r>
              <a:rPr lang="en-US" sz="2800" b="1" dirty="0">
                <a:solidFill>
                  <a:srgbClr val="184375"/>
                </a:solidFill>
                <a:latin typeface="Arial" pitchFamily="34" charset="0"/>
              </a:rPr>
              <a:t>2 </a:t>
            </a:r>
            <a:r>
              <a:rPr lang="en-US" sz="2800" b="1" dirty="0" err="1">
                <a:solidFill>
                  <a:srgbClr val="184375"/>
                </a:solidFill>
                <a:latin typeface="Arial" pitchFamily="34" charset="0"/>
              </a:rPr>
              <a:t>Bệnh</a:t>
            </a:r>
            <a:r>
              <a:rPr lang="en-US" sz="2800" b="1" dirty="0">
                <a:solidFill>
                  <a:srgbClr val="184375"/>
                </a:solidFill>
                <a:latin typeface="Arial" pitchFamily="34" charset="0"/>
              </a:rPr>
              <a:t>, </a:t>
            </a:r>
            <a:r>
              <a:rPr lang="en-US" sz="2800" b="1" dirty="0" err="1">
                <a:solidFill>
                  <a:srgbClr val="184375"/>
                </a:solidFill>
                <a:latin typeface="Arial" pitchFamily="34" charset="0"/>
              </a:rPr>
              <a:t>tật</a:t>
            </a:r>
            <a:r>
              <a:rPr lang="en-US" sz="2800" b="1" dirty="0">
                <a:solidFill>
                  <a:srgbClr val="184375"/>
                </a:solidFill>
                <a:latin typeface="Arial" pitchFamily="34" charset="0"/>
              </a:rPr>
              <a:t> </a:t>
            </a:r>
            <a:r>
              <a:rPr lang="en-US" sz="2800" b="1" dirty="0" err="1">
                <a:solidFill>
                  <a:srgbClr val="184375"/>
                </a:solidFill>
                <a:latin typeface="Arial" pitchFamily="34" charset="0"/>
              </a:rPr>
              <a:t>liên</a:t>
            </a:r>
            <a:r>
              <a:rPr lang="en-US" sz="2800" b="1" dirty="0">
                <a:solidFill>
                  <a:srgbClr val="184375"/>
                </a:solidFill>
                <a:latin typeface="Arial" pitchFamily="34" charset="0"/>
              </a:rPr>
              <a:t> </a:t>
            </a:r>
            <a:r>
              <a:rPr lang="en-US" sz="2800" b="1" dirty="0" err="1">
                <a:solidFill>
                  <a:srgbClr val="184375"/>
                </a:solidFill>
                <a:latin typeface="Arial" pitchFamily="34" charset="0"/>
              </a:rPr>
              <a:t>quan</a:t>
            </a:r>
            <a:r>
              <a:rPr lang="en-US" sz="2800" b="1" dirty="0">
                <a:solidFill>
                  <a:srgbClr val="184375"/>
                </a:solidFill>
                <a:latin typeface="Arial" pitchFamily="34" charset="0"/>
              </a:rPr>
              <a:t> </a:t>
            </a:r>
            <a:r>
              <a:rPr lang="en-US" sz="2800" b="1" dirty="0" err="1">
                <a:solidFill>
                  <a:srgbClr val="184375"/>
                </a:solidFill>
                <a:latin typeface="Arial" pitchFamily="34" charset="0"/>
              </a:rPr>
              <a:t>đến</a:t>
            </a:r>
            <a:r>
              <a:rPr lang="en-US" sz="2800" b="1" dirty="0">
                <a:solidFill>
                  <a:srgbClr val="184375"/>
                </a:solidFill>
                <a:latin typeface="Arial" pitchFamily="34" charset="0"/>
              </a:rPr>
              <a:t> </a:t>
            </a:r>
            <a:r>
              <a:rPr lang="en-US" sz="2800" b="1" dirty="0" err="1">
                <a:solidFill>
                  <a:srgbClr val="184375"/>
                </a:solidFill>
                <a:latin typeface="Arial" pitchFamily="34" charset="0"/>
              </a:rPr>
              <a:t>hệ</a:t>
            </a:r>
            <a:r>
              <a:rPr lang="en-US" sz="2800" b="1" dirty="0">
                <a:solidFill>
                  <a:srgbClr val="184375"/>
                </a:solidFill>
                <a:latin typeface="Arial" pitchFamily="34" charset="0"/>
              </a:rPr>
              <a:t> </a:t>
            </a:r>
            <a:r>
              <a:rPr lang="en-US" sz="2800" b="1" dirty="0" err="1">
                <a:solidFill>
                  <a:srgbClr val="184375"/>
                </a:solidFill>
                <a:latin typeface="Arial" pitchFamily="34" charset="0"/>
              </a:rPr>
              <a:t>vận</a:t>
            </a:r>
            <a:r>
              <a:rPr lang="en-US" sz="2800" b="1" dirty="0">
                <a:solidFill>
                  <a:srgbClr val="184375"/>
                </a:solidFill>
                <a:latin typeface="Arial" pitchFamily="34" charset="0"/>
              </a:rPr>
              <a:t> </a:t>
            </a:r>
            <a:r>
              <a:rPr lang="en-US" sz="2800" b="1" dirty="0" err="1">
                <a:solidFill>
                  <a:srgbClr val="184375"/>
                </a:solidFill>
                <a:latin typeface="Arial" pitchFamily="34" charset="0"/>
              </a:rPr>
              <a:t>động</a:t>
            </a:r>
            <a:r>
              <a:rPr lang="en-US" sz="2800" b="1" dirty="0">
                <a:solidFill>
                  <a:srgbClr val="184375"/>
                </a:solidFill>
                <a:latin typeface="Arial" pitchFamily="34" charset="0"/>
              </a:rPr>
              <a:t> </a:t>
            </a:r>
            <a:r>
              <a:rPr lang="en-US" sz="2800" b="1" dirty="0" err="1">
                <a:solidFill>
                  <a:srgbClr val="184375"/>
                </a:solidFill>
                <a:latin typeface="Arial" pitchFamily="34" charset="0"/>
              </a:rPr>
              <a:t>và</a:t>
            </a:r>
            <a:r>
              <a:rPr lang="en-US" sz="2800" b="1" dirty="0">
                <a:solidFill>
                  <a:srgbClr val="184375"/>
                </a:solidFill>
                <a:latin typeface="Arial" pitchFamily="34" charset="0"/>
              </a:rPr>
              <a:t> </a:t>
            </a:r>
            <a:r>
              <a:rPr lang="en-US" sz="2800" b="1" dirty="0" err="1">
                <a:solidFill>
                  <a:srgbClr val="184375"/>
                </a:solidFill>
                <a:latin typeface="Arial" pitchFamily="34" charset="0"/>
              </a:rPr>
              <a:t>cách</a:t>
            </a:r>
            <a:r>
              <a:rPr lang="en-US" sz="2800" b="1" dirty="0">
                <a:solidFill>
                  <a:srgbClr val="184375"/>
                </a:solidFill>
                <a:latin typeface="Arial" pitchFamily="34" charset="0"/>
              </a:rPr>
              <a:t> </a:t>
            </a:r>
            <a:r>
              <a:rPr lang="en-US" sz="2800" b="1" dirty="0" err="1">
                <a:solidFill>
                  <a:srgbClr val="184375"/>
                </a:solidFill>
                <a:latin typeface="Arial" pitchFamily="34" charset="0"/>
              </a:rPr>
              <a:t>phòng</a:t>
            </a:r>
            <a:r>
              <a:rPr lang="en-US" sz="2800" b="1" dirty="0">
                <a:solidFill>
                  <a:srgbClr val="184375"/>
                </a:solidFill>
                <a:latin typeface="Arial" pitchFamily="34" charset="0"/>
              </a:rPr>
              <a:t> </a:t>
            </a:r>
            <a:r>
              <a:rPr lang="en-US" sz="2800" b="1" dirty="0" err="1">
                <a:solidFill>
                  <a:srgbClr val="184375"/>
                </a:solidFill>
                <a:latin typeface="Arial" pitchFamily="34" charset="0"/>
              </a:rPr>
              <a:t>tránh</a:t>
            </a:r>
            <a:endParaRPr lang="en-US" sz="2800" b="1" dirty="0">
              <a:solidFill>
                <a:srgbClr val="184375"/>
              </a:solidFill>
              <a:latin typeface="Arial" pitchFamily="34" charset="0"/>
            </a:endParaRPr>
          </a:p>
        </p:txBody>
      </p:sp>
      <p:pic>
        <p:nvPicPr>
          <p:cNvPr id="11" name="Picture 11"/>
          <p:cNvPicPr>
            <a:picLocks noChangeAspect="1"/>
          </p:cNvPicPr>
          <p:nvPr/>
        </p:nvPicPr>
        <p:blipFill>
          <a:blip r:embed="rId2"/>
          <a:srcRect/>
          <a:stretch>
            <a:fillRect/>
          </a:stretch>
        </p:blipFill>
        <p:spPr>
          <a:xfrm>
            <a:off x="9614652" y="1"/>
            <a:ext cx="2757160" cy="1358255"/>
          </a:xfrm>
          <a:prstGeom prst="rect">
            <a:avLst/>
          </a:prstGeom>
        </p:spPr>
      </p:pic>
      <p:sp>
        <p:nvSpPr>
          <p:cNvPr id="12" name="TextBox 12"/>
          <p:cNvSpPr txBox="1"/>
          <p:nvPr/>
        </p:nvSpPr>
        <p:spPr>
          <a:xfrm>
            <a:off x="685622" y="464609"/>
            <a:ext cx="3944900"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III. BẢO VỆ HỆ VẬN ĐỘNG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12" y="28575"/>
            <a:ext cx="10820400" cy="9140964"/>
          </a:xfrm>
          <a:prstGeom prst="rect">
            <a:avLst/>
          </a:prstGeom>
        </p:spPr>
        <p:txBody>
          <a:bodyPr wrap="square">
            <a:spAutoFit/>
          </a:bodyPr>
          <a:lstStyle/>
          <a:p>
            <a:pPr>
              <a:lnSpc>
                <a:spcPct val="120000"/>
              </a:lnSpc>
              <a:spcBef>
                <a:spcPct val="0"/>
              </a:spcBef>
            </a:pP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Loãng</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xương</a:t>
            </a:r>
            <a:r>
              <a:rPr lang="en-US" sz="4000" dirty="0">
                <a:latin typeface="Times New Roman" panose="02020603050405020304" pitchFamily="18" charset="0"/>
                <a:cs typeface="Times New Roman" panose="02020603050405020304" pitchFamily="18" charset="0"/>
              </a:rPr>
              <a:t> do </a:t>
            </a:r>
            <a:r>
              <a:rPr lang="en-US" sz="4000" dirty="0" err="1">
                <a:latin typeface="Times New Roman" panose="02020603050405020304" pitchFamily="18" charset="0"/>
                <a:cs typeface="Times New Roman" panose="02020603050405020304" pitchFamily="18" charset="0"/>
              </a:rPr>
              <a:t>cơ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thiếu</a:t>
            </a:r>
            <a:r>
              <a:rPr lang="en-US" sz="4000" dirty="0">
                <a:latin typeface="Times New Roman" panose="02020603050405020304" pitchFamily="18" charset="0"/>
                <a:cs typeface="Times New Roman" panose="02020603050405020304" pitchFamily="18" charset="0"/>
              </a:rPr>
              <a:t> calcium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vitamin D; </a:t>
            </a:r>
            <a:r>
              <a:rPr lang="en-US" sz="4000" dirty="0" err="1">
                <a:latin typeface="Times New Roman" panose="02020603050405020304" pitchFamily="18" charset="0"/>
                <a:cs typeface="Times New Roman" panose="02020603050405020304" pitchFamily="18" charset="0"/>
              </a:rPr>
              <a:t>tuổi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đổi</a:t>
            </a:r>
            <a:r>
              <a:rPr lang="en-US" sz="4000" dirty="0">
                <a:latin typeface="Times New Roman" panose="02020603050405020304" pitchFamily="18" charset="0"/>
                <a:cs typeface="Times New Roman" panose="02020603050405020304" pitchFamily="18" charset="0"/>
              </a:rPr>
              <a:t> hormone,…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giòn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dễ</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gãy</a:t>
            </a:r>
            <a:r>
              <a:rPr lang="en-US" sz="4000" dirty="0" smtClean="0">
                <a:latin typeface="Times New Roman" panose="02020603050405020304" pitchFamily="18" charset="0"/>
                <a:cs typeface="Times New Roman" panose="02020603050405020304" pitchFamily="18" charset="0"/>
              </a:rPr>
              <a:t>.</a:t>
            </a:r>
          </a:p>
          <a:p>
            <a:pPr>
              <a:lnSpc>
                <a:spcPct val="150000"/>
              </a:lnSpc>
            </a:pPr>
            <a:r>
              <a:rPr lang="en-US" sz="4000" dirty="0" smtClean="0">
                <a:latin typeface="Times New Roman" panose="02020603050405020304" pitchFamily="18" charset="0"/>
                <a:cs typeface="Times New Roman" panose="02020603050405020304" pitchFamily="18" charset="0"/>
              </a:rPr>
              <a:t>- Bong </a:t>
            </a:r>
            <a:r>
              <a:rPr lang="en-US" sz="4000" dirty="0" err="1">
                <a:latin typeface="Times New Roman" panose="02020603050405020304" pitchFamily="18" charset="0"/>
                <a:cs typeface="Times New Roman" panose="02020603050405020304" pitchFamily="18" charset="0"/>
              </a:rPr>
              <a:t>gân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khớp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xương</a:t>
            </a:r>
            <a:r>
              <a:rPr lang="en-US" sz="4000" dirty="0">
                <a:latin typeface="Times New Roman" panose="02020603050405020304" pitchFamily="18" charset="0"/>
                <a:cs typeface="Times New Roman" panose="02020603050405020304" pitchFamily="18" charset="0"/>
              </a:rPr>
              <a:t> do:</a:t>
            </a:r>
          </a:p>
          <a:p>
            <a:pPr algn="just">
              <a:lnSpc>
                <a:spcPct val="150000"/>
              </a:lnSpc>
            </a:pP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Chấn</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thao</a:t>
            </a:r>
            <a:endParaRPr lang="en-US" sz="4000" dirty="0">
              <a:latin typeface="Times New Roman" panose="02020603050405020304" pitchFamily="18" charset="0"/>
              <a:cs typeface="Times New Roman" panose="02020603050405020304" pitchFamily="18" charset="0"/>
            </a:endParaRPr>
          </a:p>
          <a:p>
            <a:pPr algn="just">
              <a:lnSpc>
                <a:spcPct val="150000"/>
              </a:lnSpc>
            </a:pPr>
            <a:r>
              <a:rPr lang="en-US" sz="4000" dirty="0" smtClean="0">
                <a:latin typeface="Times New Roman" panose="02020603050405020304" pitchFamily="18" charset="0"/>
                <a:cs typeface="Times New Roman" panose="02020603050405020304" pitchFamily="18" charset="0"/>
              </a:rPr>
              <a:t>+ Tai </a:t>
            </a:r>
            <a:r>
              <a:rPr lang="en-US" sz="4000" dirty="0" err="1">
                <a:latin typeface="Times New Roman" panose="02020603050405020304" pitchFamily="18" charset="0"/>
                <a:cs typeface="Times New Roman" panose="02020603050405020304" pitchFamily="18" charset="0"/>
              </a:rPr>
              <a:t>nạn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hoạt</a:t>
            </a:r>
            <a:endParaRPr lang="en-US" sz="4000" dirty="0">
              <a:latin typeface="Times New Roman" panose="02020603050405020304" pitchFamily="18" charset="0"/>
              <a:cs typeface="Times New Roman" panose="02020603050405020304" pitchFamily="18" charset="0"/>
            </a:endParaRPr>
          </a:p>
          <a:p>
            <a:pPr algn="just">
              <a:lnSpc>
                <a:spcPct val="150000"/>
              </a:lnSpc>
            </a:pP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Bê</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nặng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sức</a:t>
            </a:r>
            <a:endParaRPr lang="en-US" sz="4000" dirty="0">
              <a:latin typeface="Times New Roman" panose="02020603050405020304" pitchFamily="18" charset="0"/>
              <a:cs typeface="Times New Roman" panose="02020603050405020304" pitchFamily="18" charset="0"/>
            </a:endParaRPr>
          </a:p>
          <a:p>
            <a:pPr algn="just">
              <a:lnSpc>
                <a:spcPct val="150000"/>
              </a:lnSpc>
              <a:spcBef>
                <a:spcPct val="0"/>
              </a:spcBef>
            </a:pP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Vận</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thế</a:t>
            </a:r>
            <a:endParaRPr lang="en-US" sz="4000" dirty="0">
              <a:latin typeface="Times New Roman" panose="02020603050405020304" pitchFamily="18" charset="0"/>
              <a:cs typeface="Times New Roman" panose="02020603050405020304" pitchFamily="18" charset="0"/>
            </a:endParaRPr>
          </a:p>
          <a:p>
            <a:pPr marL="571500" indent="-571500" algn="just">
              <a:lnSpc>
                <a:spcPct val="120000"/>
              </a:lnSpc>
              <a:spcBef>
                <a:spcPct val="0"/>
              </a:spcBef>
              <a:buFontTx/>
              <a:buChar char="-"/>
            </a:pPr>
            <a:endParaRPr lang="en-US" sz="4000" dirty="0" smtClean="0">
              <a:latin typeface="Times New Roman" panose="02020603050405020304" pitchFamily="18" charset="0"/>
              <a:cs typeface="Times New Roman" panose="02020603050405020304" pitchFamily="18" charset="0"/>
            </a:endParaRPr>
          </a:p>
          <a:p>
            <a:pPr marL="571500" indent="-571500" algn="just">
              <a:lnSpc>
                <a:spcPct val="120000"/>
              </a:lnSpc>
              <a:spcBef>
                <a:spcPct val="0"/>
              </a:spcBef>
              <a:buFontTx/>
              <a:buChar char="-"/>
            </a:pPr>
            <a:endParaRPr lang="en-US" sz="4000" dirty="0">
              <a:latin typeface="Times New Roman" panose="02020603050405020304" pitchFamily="18" charset="0"/>
              <a:cs typeface="Times New Roman" panose="02020603050405020304" pitchFamily="18" charset="0"/>
            </a:endParaRPr>
          </a:p>
          <a:p>
            <a:pPr algn="just">
              <a:lnSpc>
                <a:spcPct val="120000"/>
              </a:lnSpc>
              <a:spcBef>
                <a:spcPct val="0"/>
              </a:spcBef>
            </a:pP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6154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circle(in)">
                                      <p:cBhvr>
                                        <p:cTn id="18" dur="2000"/>
                                        <p:tgtEl>
                                          <p:spTgt spid="2">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circle(in)">
                                      <p:cBhvr>
                                        <p:cTn id="21" dur="2000"/>
                                        <p:tgtEl>
                                          <p:spTgt spid="2">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circle(in)">
                                      <p:cBhvr>
                                        <p:cTn id="24"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812" y="0"/>
            <a:ext cx="10744200" cy="7163499"/>
          </a:xfrm>
          <a:prstGeom prst="rect">
            <a:avLst/>
          </a:prstGeom>
        </p:spPr>
        <p:txBody>
          <a:bodyPr wrap="square">
            <a:spAutoFit/>
          </a:bodyPr>
          <a:lstStyle/>
          <a:p>
            <a:pPr>
              <a:lnSpc>
                <a:spcPct val="150000"/>
              </a:lnSpc>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Viêm</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cơ</a:t>
            </a:r>
            <a:r>
              <a:rPr lang="en-US" sz="3600" dirty="0">
                <a:latin typeface="Times New Roman" panose="02020603050405020304" pitchFamily="18" charset="0"/>
                <a:cs typeface="Times New Roman" panose="02020603050405020304" pitchFamily="18" charset="0"/>
              </a:rPr>
              <a:t> do:</a:t>
            </a:r>
          </a:p>
          <a:p>
            <a:pPr>
              <a:lnSpc>
                <a:spcPct val="150000"/>
              </a:lnSpc>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Nhiễm</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khuẩn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tổn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da</a:t>
            </a:r>
          </a:p>
          <a:p>
            <a:pPr>
              <a:lnSpc>
                <a:spcPct val="150000"/>
              </a:lnSpc>
              <a:spcBef>
                <a:spcPct val="0"/>
              </a:spcBef>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Dụng</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tiêm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cứu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phẫu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vô</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trùng</a:t>
            </a:r>
            <a:endParaRPr lang="en-US" sz="3600" dirty="0" smtClean="0">
              <a:latin typeface="Times New Roman" panose="02020603050405020304" pitchFamily="18" charset="0"/>
              <a:cs typeface="Times New Roman" panose="02020603050405020304" pitchFamily="18" charset="0"/>
            </a:endParaRPr>
          </a:p>
          <a:p>
            <a:pPr>
              <a:lnSpc>
                <a:spcPct val="150000"/>
              </a:lnSpc>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Viêm</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khớp</a:t>
            </a:r>
            <a:r>
              <a:rPr lang="en-US" sz="3600" dirty="0">
                <a:latin typeface="Times New Roman" panose="02020603050405020304" pitchFamily="18" charset="0"/>
                <a:cs typeface="Times New Roman" panose="02020603050405020304" pitchFamily="18" charset="0"/>
              </a:rPr>
              <a:t> do:</a:t>
            </a:r>
          </a:p>
          <a:p>
            <a:pPr>
              <a:lnSpc>
                <a:spcPct val="150000"/>
              </a:lnSpc>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Nhiễm</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khuẩn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khớp</a:t>
            </a:r>
            <a:endParaRPr lang="en-US" sz="3600" dirty="0">
              <a:latin typeface="Times New Roman" panose="02020603050405020304" pitchFamily="18" charset="0"/>
              <a:cs typeface="Times New Roman" panose="02020603050405020304" pitchFamily="18" charset="0"/>
            </a:endParaRPr>
          </a:p>
          <a:p>
            <a:pPr>
              <a:lnSpc>
                <a:spcPct val="150000"/>
              </a:lnSpc>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Rối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hóa</a:t>
            </a:r>
            <a:endParaRPr lang="en-US" sz="3600" dirty="0">
              <a:latin typeface="Times New Roman" panose="02020603050405020304" pitchFamily="18" charset="0"/>
              <a:cs typeface="Times New Roman" panose="02020603050405020304" pitchFamily="18" charset="0"/>
            </a:endParaRPr>
          </a:p>
          <a:p>
            <a:pPr>
              <a:lnSpc>
                <a:spcPct val="150000"/>
              </a:lnSpc>
              <a:spcBef>
                <a:spcPct val="0"/>
              </a:spcBef>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Thừa</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phì</a:t>
            </a:r>
            <a:r>
              <a:rPr lang="en-US" sz="3600" dirty="0">
                <a:latin typeface="Times New Roman" panose="02020603050405020304" pitchFamily="18" charset="0"/>
                <a:cs typeface="Times New Roman" panose="02020603050405020304" pitchFamily="18" charset="0"/>
              </a:rPr>
              <a:t>,…</a:t>
            </a:r>
          </a:p>
          <a:p>
            <a:pPr algn="just">
              <a:lnSpc>
                <a:spcPts val="3266"/>
              </a:lnSpc>
              <a:spcBef>
                <a:spcPct val="0"/>
              </a:spcBef>
            </a:pPr>
            <a:endParaRPr lang="en-US" b="1" dirty="0">
              <a:latin typeface="Arial" pitchFamily="34" charset="0"/>
            </a:endParaRPr>
          </a:p>
        </p:txBody>
      </p:sp>
    </p:spTree>
    <p:extLst>
      <p:ext uri="{BB962C8B-B14F-4D97-AF65-F5344CB8AC3E}">
        <p14:creationId xmlns:p14="http://schemas.microsoft.com/office/powerpoint/2010/main" val="141640563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srcRect l="2604" r="2604"/>
          <a:stretch>
            <a:fillRect/>
          </a:stretch>
        </p:blipFill>
        <p:spPr>
          <a:xfrm>
            <a:off x="6506849" y="3203203"/>
            <a:ext cx="4996355" cy="3295147"/>
          </a:xfrm>
          <a:prstGeom prst="rect">
            <a:avLst/>
          </a:prstGeom>
        </p:spPr>
      </p:pic>
      <p:sp>
        <p:nvSpPr>
          <p:cNvPr id="13" name="TextBox 13"/>
          <p:cNvSpPr txBox="1"/>
          <p:nvPr/>
        </p:nvSpPr>
        <p:spPr>
          <a:xfrm>
            <a:off x="685622" y="993156"/>
            <a:ext cx="8761590" cy="423193"/>
          </a:xfrm>
          <a:prstGeom prst="rect">
            <a:avLst/>
          </a:prstGeom>
        </p:spPr>
        <p:txBody>
          <a:bodyPr wrap="square" lIns="0" tIns="0" rIns="0" bIns="0" rtlCol="0" anchor="t">
            <a:spAutoFit/>
          </a:bodyPr>
          <a:lstStyle/>
          <a:p>
            <a:pPr algn="just">
              <a:lnSpc>
                <a:spcPts val="3266"/>
              </a:lnSpc>
              <a:spcBef>
                <a:spcPct val="0"/>
              </a:spcBef>
            </a:pPr>
            <a:r>
              <a:rPr lang="en-US" sz="2300" b="1" dirty="0">
                <a:solidFill>
                  <a:srgbClr val="184375"/>
                </a:solidFill>
                <a:latin typeface="Arial" pitchFamily="34" charset="0"/>
              </a:rPr>
              <a:t>2 </a:t>
            </a:r>
            <a:r>
              <a:rPr lang="en-US" sz="2300" b="1" dirty="0" err="1">
                <a:solidFill>
                  <a:srgbClr val="184375"/>
                </a:solidFill>
                <a:latin typeface="Arial" pitchFamily="34" charset="0"/>
              </a:rPr>
              <a:t>Bệnh</a:t>
            </a:r>
            <a:r>
              <a:rPr lang="en-US" sz="2300" b="1" dirty="0">
                <a:solidFill>
                  <a:srgbClr val="184375"/>
                </a:solidFill>
                <a:latin typeface="Arial" pitchFamily="34" charset="0"/>
              </a:rPr>
              <a:t>, </a:t>
            </a:r>
            <a:r>
              <a:rPr lang="en-US" sz="2300" b="1" dirty="0" err="1">
                <a:solidFill>
                  <a:srgbClr val="184375"/>
                </a:solidFill>
                <a:latin typeface="Arial" pitchFamily="34" charset="0"/>
              </a:rPr>
              <a:t>tật</a:t>
            </a:r>
            <a:r>
              <a:rPr lang="en-US" sz="2300" b="1" dirty="0">
                <a:solidFill>
                  <a:srgbClr val="184375"/>
                </a:solidFill>
                <a:latin typeface="Arial" pitchFamily="34" charset="0"/>
              </a:rPr>
              <a:t> </a:t>
            </a:r>
            <a:r>
              <a:rPr lang="en-US" sz="2300" b="1" dirty="0" err="1">
                <a:solidFill>
                  <a:srgbClr val="184375"/>
                </a:solidFill>
                <a:latin typeface="Arial" pitchFamily="34" charset="0"/>
              </a:rPr>
              <a:t>liên</a:t>
            </a:r>
            <a:r>
              <a:rPr lang="en-US" sz="2300" b="1" dirty="0">
                <a:solidFill>
                  <a:srgbClr val="184375"/>
                </a:solidFill>
                <a:latin typeface="Arial" pitchFamily="34" charset="0"/>
              </a:rPr>
              <a:t> </a:t>
            </a:r>
            <a:r>
              <a:rPr lang="en-US" sz="2300" b="1" dirty="0" err="1">
                <a:solidFill>
                  <a:srgbClr val="184375"/>
                </a:solidFill>
                <a:latin typeface="Arial" pitchFamily="34" charset="0"/>
              </a:rPr>
              <a:t>quan</a:t>
            </a:r>
            <a:r>
              <a:rPr lang="en-US" sz="2300" b="1" dirty="0">
                <a:solidFill>
                  <a:srgbClr val="184375"/>
                </a:solidFill>
                <a:latin typeface="Arial" pitchFamily="34" charset="0"/>
              </a:rPr>
              <a:t> </a:t>
            </a:r>
            <a:r>
              <a:rPr lang="en-US" sz="2300" b="1" dirty="0" err="1">
                <a:solidFill>
                  <a:srgbClr val="184375"/>
                </a:solidFill>
                <a:latin typeface="Arial" pitchFamily="34" charset="0"/>
              </a:rPr>
              <a:t>đến</a:t>
            </a:r>
            <a:r>
              <a:rPr lang="en-US" sz="2300" b="1" dirty="0">
                <a:solidFill>
                  <a:srgbClr val="184375"/>
                </a:solidFill>
                <a:latin typeface="Arial" pitchFamily="34" charset="0"/>
              </a:rPr>
              <a:t> </a:t>
            </a:r>
            <a:r>
              <a:rPr lang="en-US" sz="2300" b="1" dirty="0" err="1">
                <a:solidFill>
                  <a:srgbClr val="184375"/>
                </a:solidFill>
                <a:latin typeface="Arial" pitchFamily="34" charset="0"/>
              </a:rPr>
              <a:t>hệ</a:t>
            </a:r>
            <a:r>
              <a:rPr lang="en-US" sz="2300" b="1" dirty="0">
                <a:solidFill>
                  <a:srgbClr val="184375"/>
                </a:solidFill>
                <a:latin typeface="Arial" pitchFamily="34" charset="0"/>
              </a:rPr>
              <a:t> </a:t>
            </a:r>
            <a:r>
              <a:rPr lang="en-US" sz="2300" b="1" dirty="0" err="1">
                <a:solidFill>
                  <a:srgbClr val="184375"/>
                </a:solidFill>
                <a:latin typeface="Arial" pitchFamily="34" charset="0"/>
              </a:rPr>
              <a:t>vận</a:t>
            </a:r>
            <a:r>
              <a:rPr lang="en-US" sz="2300" b="1" dirty="0">
                <a:solidFill>
                  <a:srgbClr val="184375"/>
                </a:solidFill>
                <a:latin typeface="Arial" pitchFamily="34" charset="0"/>
              </a:rPr>
              <a:t> </a:t>
            </a:r>
            <a:r>
              <a:rPr lang="en-US" sz="2300" b="1" dirty="0" err="1">
                <a:solidFill>
                  <a:srgbClr val="184375"/>
                </a:solidFill>
                <a:latin typeface="Arial" pitchFamily="34" charset="0"/>
              </a:rPr>
              <a:t>động</a:t>
            </a:r>
            <a:r>
              <a:rPr lang="en-US" sz="2300" b="1" dirty="0">
                <a:solidFill>
                  <a:srgbClr val="184375"/>
                </a:solidFill>
                <a:latin typeface="Arial" pitchFamily="34" charset="0"/>
              </a:rPr>
              <a:t> </a:t>
            </a:r>
            <a:r>
              <a:rPr lang="en-US" sz="2300" b="1" dirty="0" err="1">
                <a:solidFill>
                  <a:srgbClr val="184375"/>
                </a:solidFill>
                <a:latin typeface="Arial" pitchFamily="34" charset="0"/>
              </a:rPr>
              <a:t>và</a:t>
            </a:r>
            <a:r>
              <a:rPr lang="en-US" sz="2300" b="1" dirty="0">
                <a:solidFill>
                  <a:srgbClr val="184375"/>
                </a:solidFill>
                <a:latin typeface="Arial" pitchFamily="34" charset="0"/>
              </a:rPr>
              <a:t> </a:t>
            </a:r>
            <a:r>
              <a:rPr lang="en-US" sz="2300" b="1" dirty="0" err="1">
                <a:solidFill>
                  <a:srgbClr val="184375"/>
                </a:solidFill>
                <a:latin typeface="Arial" pitchFamily="34" charset="0"/>
              </a:rPr>
              <a:t>cách</a:t>
            </a:r>
            <a:r>
              <a:rPr lang="en-US" sz="2300" b="1" dirty="0">
                <a:solidFill>
                  <a:srgbClr val="184375"/>
                </a:solidFill>
                <a:latin typeface="Arial" pitchFamily="34" charset="0"/>
              </a:rPr>
              <a:t> </a:t>
            </a:r>
            <a:r>
              <a:rPr lang="en-US" sz="2300" b="1" dirty="0" err="1">
                <a:solidFill>
                  <a:srgbClr val="184375"/>
                </a:solidFill>
                <a:latin typeface="Arial" pitchFamily="34" charset="0"/>
              </a:rPr>
              <a:t>phòng</a:t>
            </a:r>
            <a:r>
              <a:rPr lang="en-US" sz="2300" b="1" dirty="0">
                <a:solidFill>
                  <a:srgbClr val="184375"/>
                </a:solidFill>
                <a:latin typeface="Arial" pitchFamily="34" charset="0"/>
              </a:rPr>
              <a:t> </a:t>
            </a:r>
            <a:r>
              <a:rPr lang="en-US" sz="2300" b="1" dirty="0" err="1">
                <a:solidFill>
                  <a:srgbClr val="184375"/>
                </a:solidFill>
                <a:latin typeface="Arial" pitchFamily="34" charset="0"/>
              </a:rPr>
              <a:t>tránh</a:t>
            </a:r>
            <a:endParaRPr lang="en-US" sz="2300" b="1" dirty="0">
              <a:solidFill>
                <a:srgbClr val="184375"/>
              </a:solidFill>
              <a:latin typeface="Arial" pitchFamily="34" charset="0"/>
            </a:endParaRPr>
          </a:p>
        </p:txBody>
      </p:sp>
      <p:sp>
        <p:nvSpPr>
          <p:cNvPr id="14" name="TextBox 14"/>
          <p:cNvSpPr txBox="1"/>
          <p:nvPr/>
        </p:nvSpPr>
        <p:spPr>
          <a:xfrm>
            <a:off x="483782" y="1855120"/>
            <a:ext cx="11019421" cy="423193"/>
          </a:xfrm>
          <a:prstGeom prst="rect">
            <a:avLst/>
          </a:prstGeom>
        </p:spPr>
        <p:txBody>
          <a:bodyPr wrap="square" lIns="0" tIns="0" rIns="0" bIns="0" rtlCol="0" anchor="t">
            <a:spAutoFit/>
          </a:bodyPr>
          <a:lstStyle/>
          <a:p>
            <a:pPr algn="ctr">
              <a:lnSpc>
                <a:spcPts val="3266"/>
              </a:lnSpc>
            </a:pPr>
            <a:r>
              <a:rPr lang="en-US" sz="3600" dirty="0" err="1">
                <a:latin typeface="Arial" pitchFamily="34" charset="0"/>
              </a:rPr>
              <a:t>Còi</a:t>
            </a:r>
            <a:r>
              <a:rPr lang="en-US" sz="3600" dirty="0">
                <a:latin typeface="Arial" pitchFamily="34" charset="0"/>
              </a:rPr>
              <a:t> </a:t>
            </a:r>
            <a:r>
              <a:rPr lang="en-US" sz="3600" dirty="0" err="1">
                <a:latin typeface="Arial" pitchFamily="34" charset="0"/>
              </a:rPr>
              <a:t>xương</a:t>
            </a:r>
            <a:r>
              <a:rPr lang="en-US" sz="3600" dirty="0">
                <a:latin typeface="Arial" pitchFamily="34" charset="0"/>
              </a:rPr>
              <a:t>, </a:t>
            </a:r>
            <a:r>
              <a:rPr lang="en-US" sz="3600" dirty="0" err="1">
                <a:latin typeface="Arial" pitchFamily="34" charset="0"/>
              </a:rPr>
              <a:t>mềm</a:t>
            </a:r>
            <a:r>
              <a:rPr lang="en-US" sz="3600" dirty="0">
                <a:latin typeface="Arial" pitchFamily="34" charset="0"/>
              </a:rPr>
              <a:t> </a:t>
            </a:r>
            <a:r>
              <a:rPr lang="en-US" sz="3600" dirty="0" err="1">
                <a:latin typeface="Arial" pitchFamily="34" charset="0"/>
              </a:rPr>
              <a:t>xương</a:t>
            </a:r>
            <a:r>
              <a:rPr lang="en-US" sz="3600" dirty="0">
                <a:latin typeface="Arial" pitchFamily="34" charset="0"/>
              </a:rPr>
              <a:t>, </a:t>
            </a:r>
            <a:r>
              <a:rPr lang="en-US" sz="3600" dirty="0" err="1">
                <a:latin typeface="Arial" pitchFamily="34" charset="0"/>
              </a:rPr>
              <a:t>cọng</a:t>
            </a:r>
            <a:r>
              <a:rPr lang="en-US" sz="3600" dirty="0">
                <a:latin typeface="Arial" pitchFamily="34" charset="0"/>
              </a:rPr>
              <a:t> </a:t>
            </a:r>
            <a:r>
              <a:rPr lang="en-US" sz="3600" dirty="0" err="1">
                <a:latin typeface="Arial" pitchFamily="34" charset="0"/>
              </a:rPr>
              <a:t>vẹo</a:t>
            </a:r>
            <a:r>
              <a:rPr lang="en-US" sz="3600" dirty="0">
                <a:latin typeface="Arial" pitchFamily="34" charset="0"/>
              </a:rPr>
              <a:t> </a:t>
            </a:r>
            <a:r>
              <a:rPr lang="en-US" sz="3600" dirty="0" err="1">
                <a:latin typeface="Arial" pitchFamily="34" charset="0"/>
              </a:rPr>
              <a:t>cột</a:t>
            </a:r>
            <a:r>
              <a:rPr lang="en-US" sz="3600" dirty="0">
                <a:latin typeface="Arial" pitchFamily="34" charset="0"/>
              </a:rPr>
              <a:t> </a:t>
            </a:r>
            <a:r>
              <a:rPr lang="en-US" sz="3600" dirty="0" err="1">
                <a:latin typeface="Arial" pitchFamily="34" charset="0"/>
              </a:rPr>
              <a:t>sống</a:t>
            </a:r>
            <a:r>
              <a:rPr lang="en-US" sz="3600" dirty="0">
                <a:latin typeface="Arial" pitchFamily="34" charset="0"/>
              </a:rPr>
              <a:t> </a:t>
            </a:r>
          </a:p>
        </p:txBody>
      </p:sp>
      <p:sp>
        <p:nvSpPr>
          <p:cNvPr id="15" name="TextBox 15"/>
          <p:cNvSpPr txBox="1"/>
          <p:nvPr/>
        </p:nvSpPr>
        <p:spPr>
          <a:xfrm>
            <a:off x="404498" y="2278313"/>
            <a:ext cx="6096000" cy="4446858"/>
          </a:xfrm>
          <a:prstGeom prst="rect">
            <a:avLst/>
          </a:prstGeom>
        </p:spPr>
        <p:txBody>
          <a:bodyPr wrap="square" lIns="0" tIns="0" rIns="0" bIns="0" rtlCol="0" anchor="t">
            <a:spAutoFit/>
          </a:bodyPr>
          <a:lstStyle/>
          <a:p>
            <a:pPr>
              <a:lnSpc>
                <a:spcPct val="150000"/>
              </a:lnSpc>
            </a:pPr>
            <a:r>
              <a:rPr lang="en-US" sz="2800" kern="1100" dirty="0" smtClean="0">
                <a:latin typeface="Times New Roman" panose="02020603050405020304" pitchFamily="18" charset="0"/>
                <a:cs typeface="Times New Roman" panose="02020603050405020304" pitchFamily="18" charset="0"/>
              </a:rPr>
              <a:t>- </a:t>
            </a:r>
            <a:r>
              <a:rPr lang="en-US" sz="2800" kern="1100" dirty="0" err="1" smtClean="0">
                <a:latin typeface="Times New Roman" panose="02020603050405020304" pitchFamily="18" charset="0"/>
                <a:cs typeface="Times New Roman" panose="02020603050405020304" pitchFamily="18" charset="0"/>
              </a:rPr>
              <a:t>Còi</a:t>
            </a:r>
            <a:r>
              <a:rPr lang="en-US" sz="2800" kern="1100" dirty="0" smtClean="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xương</a:t>
            </a:r>
            <a:r>
              <a:rPr lang="en-US" sz="2800" kern="1100" dirty="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mềm</a:t>
            </a:r>
            <a:r>
              <a:rPr lang="en-US" sz="2800" kern="1100" dirty="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xương</a:t>
            </a:r>
            <a:r>
              <a:rPr lang="en-US" sz="2800" kern="1100" dirty="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cọng</a:t>
            </a:r>
            <a:r>
              <a:rPr lang="en-US" sz="2800" kern="1100" dirty="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vẹo</a:t>
            </a:r>
            <a:r>
              <a:rPr lang="en-US" sz="2800" kern="1100" dirty="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cột</a:t>
            </a:r>
            <a:r>
              <a:rPr lang="en-US" sz="2800" kern="1100" dirty="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sống</a:t>
            </a:r>
            <a:r>
              <a:rPr lang="en-US" sz="2800" kern="1100" dirty="0">
                <a:latin typeface="Times New Roman" panose="02020603050405020304" pitchFamily="18" charset="0"/>
                <a:cs typeface="Times New Roman" panose="02020603050405020304" pitchFamily="18" charset="0"/>
              </a:rPr>
              <a:t> do:</a:t>
            </a:r>
          </a:p>
          <a:p>
            <a:pPr>
              <a:lnSpc>
                <a:spcPct val="150000"/>
              </a:lnSpc>
            </a:pPr>
            <a:r>
              <a:rPr lang="en-US" sz="2800" kern="1100" dirty="0" smtClean="0">
                <a:latin typeface="Times New Roman" panose="02020603050405020304" pitchFamily="18" charset="0"/>
                <a:cs typeface="Times New Roman" panose="02020603050405020304" pitchFamily="18" charset="0"/>
              </a:rPr>
              <a:t>+ </a:t>
            </a:r>
            <a:r>
              <a:rPr lang="en-US" sz="2800" kern="1100" dirty="0" err="1" smtClean="0">
                <a:latin typeface="Times New Roman" panose="02020603050405020304" pitchFamily="18" charset="0"/>
                <a:cs typeface="Times New Roman" panose="02020603050405020304" pitchFamily="18" charset="0"/>
              </a:rPr>
              <a:t>Cơ</a:t>
            </a:r>
            <a:r>
              <a:rPr lang="en-US" sz="2800" kern="1100" dirty="0" smtClean="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thể</a:t>
            </a:r>
            <a:r>
              <a:rPr lang="en-US" sz="2800" kern="1100" dirty="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thiếu</a:t>
            </a:r>
            <a:r>
              <a:rPr lang="en-US" sz="2800" kern="1100" dirty="0">
                <a:latin typeface="Times New Roman" panose="02020603050405020304" pitchFamily="18" charset="0"/>
                <a:cs typeface="Times New Roman" panose="02020603050405020304" pitchFamily="18" charset="0"/>
              </a:rPr>
              <a:t> calcium </a:t>
            </a:r>
            <a:r>
              <a:rPr lang="en-US" sz="2800" kern="1100" dirty="0" err="1">
                <a:latin typeface="Times New Roman" panose="02020603050405020304" pitchFamily="18" charset="0"/>
                <a:cs typeface="Times New Roman" panose="02020603050405020304" pitchFamily="18" charset="0"/>
              </a:rPr>
              <a:t>và</a:t>
            </a:r>
            <a:r>
              <a:rPr lang="en-US" sz="2800" kern="1100" dirty="0">
                <a:latin typeface="Times New Roman" panose="02020603050405020304" pitchFamily="18" charset="0"/>
                <a:cs typeface="Times New Roman" panose="02020603050405020304" pitchFamily="18" charset="0"/>
              </a:rPr>
              <a:t> vitamin D</a:t>
            </a:r>
          </a:p>
          <a:p>
            <a:pPr>
              <a:lnSpc>
                <a:spcPct val="150000"/>
              </a:lnSpc>
            </a:pPr>
            <a:r>
              <a:rPr lang="en-US" sz="2800" kern="1100" dirty="0" smtClean="0">
                <a:latin typeface="Times New Roman" panose="02020603050405020304" pitchFamily="18" charset="0"/>
                <a:cs typeface="Times New Roman" panose="02020603050405020304" pitchFamily="18" charset="0"/>
              </a:rPr>
              <a:t>+ </a:t>
            </a:r>
            <a:r>
              <a:rPr lang="en-US" sz="2800" kern="1100" dirty="0" err="1" smtClean="0">
                <a:latin typeface="Times New Roman" panose="02020603050405020304" pitchFamily="18" charset="0"/>
                <a:cs typeface="Times New Roman" panose="02020603050405020304" pitchFamily="18" charset="0"/>
              </a:rPr>
              <a:t>Rối</a:t>
            </a:r>
            <a:r>
              <a:rPr lang="en-US" sz="2800" kern="1100" dirty="0" smtClean="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loạn</a:t>
            </a:r>
            <a:r>
              <a:rPr lang="en-US" sz="2800" kern="1100" dirty="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chuyển</a:t>
            </a:r>
            <a:r>
              <a:rPr lang="en-US" sz="2800" kern="1100" dirty="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hóa</a:t>
            </a:r>
            <a:r>
              <a:rPr lang="en-US" sz="2800" kern="1100" dirty="0">
                <a:latin typeface="Times New Roman" panose="02020603050405020304" pitchFamily="18" charset="0"/>
                <a:cs typeface="Times New Roman" panose="02020603050405020304" pitchFamily="18" charset="0"/>
              </a:rPr>
              <a:t> vitamin D</a:t>
            </a:r>
          </a:p>
          <a:p>
            <a:pPr>
              <a:lnSpc>
                <a:spcPct val="150000"/>
              </a:lnSpc>
            </a:pPr>
            <a:r>
              <a:rPr lang="en-US" sz="2800" kern="1100" dirty="0" smtClean="0">
                <a:latin typeface="Times New Roman" panose="02020603050405020304" pitchFamily="18" charset="0"/>
                <a:cs typeface="Times New Roman" panose="02020603050405020304" pitchFamily="18" charset="0"/>
              </a:rPr>
              <a:t>+ </a:t>
            </a:r>
            <a:r>
              <a:rPr lang="en-US" sz="2800" kern="1100" dirty="0" err="1" smtClean="0">
                <a:latin typeface="Times New Roman" panose="02020603050405020304" pitchFamily="18" charset="0"/>
                <a:cs typeface="Times New Roman" panose="02020603050405020304" pitchFamily="18" charset="0"/>
              </a:rPr>
              <a:t>Tư</a:t>
            </a:r>
            <a:r>
              <a:rPr lang="en-US" sz="2800" kern="1100" dirty="0" smtClean="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thế</a:t>
            </a:r>
            <a:r>
              <a:rPr lang="en-US" sz="2800" kern="1100" dirty="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sinh</a:t>
            </a:r>
            <a:r>
              <a:rPr lang="en-US" sz="2800" kern="1100" dirty="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hoạt</a:t>
            </a:r>
            <a:r>
              <a:rPr lang="en-US" sz="2800" kern="1100" dirty="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không</a:t>
            </a:r>
            <a:r>
              <a:rPr lang="en-US" sz="2800" kern="1100" dirty="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phù</a:t>
            </a:r>
            <a:r>
              <a:rPr lang="en-US" sz="2800" kern="1100" dirty="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hợp</a:t>
            </a:r>
            <a:endParaRPr lang="en-US" sz="2800" kern="1100" dirty="0">
              <a:latin typeface="Times New Roman" panose="02020603050405020304" pitchFamily="18" charset="0"/>
              <a:cs typeface="Times New Roman" panose="02020603050405020304" pitchFamily="18" charset="0"/>
            </a:endParaRPr>
          </a:p>
          <a:p>
            <a:pPr>
              <a:lnSpc>
                <a:spcPct val="150000"/>
              </a:lnSpc>
              <a:spcBef>
                <a:spcPct val="0"/>
              </a:spcBef>
            </a:pPr>
            <a:r>
              <a:rPr lang="en-US" sz="2800" kern="1100" dirty="0" smtClean="0">
                <a:latin typeface="Times New Roman" panose="02020603050405020304" pitchFamily="18" charset="0"/>
                <a:cs typeface="Times New Roman" panose="02020603050405020304" pitchFamily="18" charset="0"/>
              </a:rPr>
              <a:t>+ </a:t>
            </a:r>
            <a:r>
              <a:rPr lang="en-US" sz="2800" kern="1100" dirty="0" err="1" smtClean="0">
                <a:latin typeface="Times New Roman" panose="02020603050405020304" pitchFamily="18" charset="0"/>
                <a:cs typeface="Times New Roman" panose="02020603050405020304" pitchFamily="18" charset="0"/>
              </a:rPr>
              <a:t>Cường</a:t>
            </a:r>
            <a:r>
              <a:rPr lang="en-US" sz="2800" kern="1100" dirty="0" smtClean="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độ</a:t>
            </a:r>
            <a:r>
              <a:rPr lang="en-US" sz="2800" kern="1100" dirty="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lao</a:t>
            </a:r>
            <a:r>
              <a:rPr lang="en-US" sz="2800" kern="1100" dirty="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động</a:t>
            </a:r>
            <a:r>
              <a:rPr lang="en-US" sz="2800" kern="1100" dirty="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không</a:t>
            </a:r>
            <a:r>
              <a:rPr lang="en-US" sz="2800" kern="1100" dirty="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phù</a:t>
            </a:r>
            <a:r>
              <a:rPr lang="en-US" sz="2800" kern="1100" dirty="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hợp</a:t>
            </a:r>
            <a:r>
              <a:rPr lang="en-US" sz="2800" kern="1100" dirty="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với</a:t>
            </a:r>
            <a:r>
              <a:rPr lang="en-US" sz="2800" kern="1100" dirty="0">
                <a:latin typeface="Times New Roman" panose="02020603050405020304" pitchFamily="18" charset="0"/>
                <a:cs typeface="Times New Roman" panose="02020603050405020304" pitchFamily="18" charset="0"/>
              </a:rPr>
              <a:t> </a:t>
            </a:r>
            <a:r>
              <a:rPr lang="en-US" sz="2800" kern="1100" dirty="0" err="1">
                <a:latin typeface="Times New Roman" panose="02020603050405020304" pitchFamily="18" charset="0"/>
                <a:cs typeface="Times New Roman" panose="02020603050405020304" pitchFamily="18" charset="0"/>
              </a:rPr>
              <a:t>lứa</a:t>
            </a:r>
            <a:r>
              <a:rPr lang="en-US" sz="2800" kern="1100" dirty="0">
                <a:latin typeface="Times New Roman" panose="02020603050405020304" pitchFamily="18" charset="0"/>
                <a:cs typeface="Times New Roman" panose="02020603050405020304" pitchFamily="18" charset="0"/>
              </a:rPr>
              <a:t> </a:t>
            </a:r>
            <a:r>
              <a:rPr lang="en-US" sz="2800" kern="1100" dirty="0" err="1" smtClean="0">
                <a:latin typeface="Times New Roman" panose="02020603050405020304" pitchFamily="18" charset="0"/>
                <a:cs typeface="Times New Roman" panose="02020603050405020304" pitchFamily="18" charset="0"/>
              </a:rPr>
              <a:t>tuổi</a:t>
            </a:r>
            <a:r>
              <a:rPr lang="en-US" sz="2800" kern="1100" dirty="0" smtClean="0">
                <a:latin typeface="Times New Roman" panose="02020603050405020304" pitchFamily="18" charset="0"/>
                <a:cs typeface="Times New Roman" panose="02020603050405020304" pitchFamily="18" charset="0"/>
              </a:rPr>
              <a:t>.</a:t>
            </a:r>
            <a:endParaRPr lang="en-US" sz="2800" kern="1100" dirty="0">
              <a:latin typeface="Times New Roman" panose="02020603050405020304" pitchFamily="18" charset="0"/>
              <a:cs typeface="Times New Roman" panose="02020603050405020304" pitchFamily="18" charset="0"/>
            </a:endParaRPr>
          </a:p>
        </p:txBody>
      </p:sp>
      <p:sp>
        <p:nvSpPr>
          <p:cNvPr id="17" name="TextBox 17"/>
          <p:cNvSpPr txBox="1"/>
          <p:nvPr/>
        </p:nvSpPr>
        <p:spPr>
          <a:xfrm>
            <a:off x="685622" y="464609"/>
            <a:ext cx="3944900"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III. BẢO VỆ HỆ VẬN ĐỘNG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41656" y="1265308"/>
            <a:ext cx="10939155" cy="1338193"/>
            <a:chOff x="-87999" y="0"/>
            <a:chExt cx="21884009" cy="2676385"/>
          </a:xfrm>
        </p:grpSpPr>
        <p:grpSp>
          <p:nvGrpSpPr>
            <p:cNvPr id="4" name="Group 4"/>
            <p:cNvGrpSpPr/>
            <p:nvPr/>
          </p:nvGrpSpPr>
          <p:grpSpPr>
            <a:xfrm>
              <a:off x="0" y="0"/>
              <a:ext cx="21640800" cy="2676385"/>
              <a:chOff x="0" y="0"/>
              <a:chExt cx="4274726" cy="528669"/>
            </a:xfrm>
          </p:grpSpPr>
          <p:sp>
            <p:nvSpPr>
              <p:cNvPr id="5" name="Freeform 5"/>
              <p:cNvSpPr/>
              <p:nvPr/>
            </p:nvSpPr>
            <p:spPr>
              <a:xfrm>
                <a:off x="0" y="0"/>
                <a:ext cx="4274726" cy="528669"/>
              </a:xfrm>
              <a:custGeom>
                <a:avLst/>
                <a:gdLst/>
                <a:ahLst/>
                <a:cxnLst/>
                <a:rect l="l" t="t" r="r" b="b"/>
                <a:pathLst>
                  <a:path w="4274726" h="528669">
                    <a:moveTo>
                      <a:pt x="4274726" y="0"/>
                    </a:moveTo>
                    <a:lnTo>
                      <a:pt x="0" y="0"/>
                    </a:lnTo>
                    <a:lnTo>
                      <a:pt x="0" y="340709"/>
                    </a:lnTo>
                    <a:lnTo>
                      <a:pt x="157480" y="340709"/>
                    </a:lnTo>
                    <a:lnTo>
                      <a:pt x="157480" y="528669"/>
                    </a:lnTo>
                    <a:lnTo>
                      <a:pt x="463550" y="340709"/>
                    </a:lnTo>
                    <a:lnTo>
                      <a:pt x="4274726" y="340709"/>
                    </a:lnTo>
                    <a:lnTo>
                      <a:pt x="4274726" y="0"/>
                    </a:lnTo>
                    <a:close/>
                  </a:path>
                </a:pathLst>
              </a:custGeom>
              <a:solidFill>
                <a:schemeClr val="bg1"/>
              </a:solidFill>
            </p:spPr>
          </p:sp>
          <p:sp>
            <p:nvSpPr>
              <p:cNvPr id="6" name="TextBox 6"/>
              <p:cNvSpPr txBox="1"/>
              <p:nvPr/>
            </p:nvSpPr>
            <p:spPr>
              <a:xfrm>
                <a:off x="0" y="-38100"/>
                <a:ext cx="812800" cy="660400"/>
              </a:xfrm>
              <a:prstGeom prst="rect">
                <a:avLst/>
              </a:prstGeom>
            </p:spPr>
            <p:txBody>
              <a:bodyPr lIns="50800" tIns="50800" rIns="50800" bIns="50800" rtlCol="0" anchor="ctr"/>
              <a:lstStyle/>
              <a:p>
                <a:pPr algn="ctr">
                  <a:lnSpc>
                    <a:spcPts val="1772"/>
                  </a:lnSpc>
                  <a:spcBef>
                    <a:spcPct val="0"/>
                  </a:spcBef>
                </a:pPr>
                <a:endParaRPr b="1">
                  <a:latin typeface="Arial" pitchFamily="34" charset="0"/>
                </a:endParaRPr>
              </a:p>
            </p:txBody>
          </p:sp>
        </p:grpSp>
        <p:sp>
          <p:nvSpPr>
            <p:cNvPr id="7" name="TextBox 7"/>
            <p:cNvSpPr txBox="1"/>
            <p:nvPr/>
          </p:nvSpPr>
          <p:spPr>
            <a:xfrm>
              <a:off x="-87999" y="403236"/>
              <a:ext cx="21884009" cy="846386"/>
            </a:xfrm>
            <a:prstGeom prst="rect">
              <a:avLst/>
            </a:prstGeom>
          </p:spPr>
          <p:txBody>
            <a:bodyPr wrap="square" lIns="0" tIns="0" rIns="0" bIns="0" rtlCol="0" anchor="t">
              <a:spAutoFit/>
            </a:bodyPr>
            <a:lstStyle/>
            <a:p>
              <a:pPr algn="just">
                <a:lnSpc>
                  <a:spcPts val="3266"/>
                </a:lnSpc>
              </a:pPr>
              <a:r>
                <a:rPr lang="en-US" sz="2800" b="1" dirty="0" err="1">
                  <a:solidFill>
                    <a:srgbClr val="000000"/>
                  </a:solidFill>
                  <a:latin typeface="Times New Roman" panose="02020603050405020304" pitchFamily="18" charset="0"/>
                  <a:cs typeface="Times New Roman" panose="02020603050405020304" pitchFamily="18" charset="0"/>
                </a:rPr>
                <a:t>Quan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sát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hình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và</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cho</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biết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hệ</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vận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động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gồm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những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cơ</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quan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nào</a:t>
              </a:r>
              <a:r>
                <a:rPr lang="en-US" sz="2800" b="1" dirty="0">
                  <a:solidFill>
                    <a:srgbClr val="000000"/>
                  </a:solidFill>
                  <a:latin typeface="Times New Roman" panose="02020603050405020304" pitchFamily="18" charset="0"/>
                  <a:cs typeface="Times New Roman" panose="02020603050405020304" pitchFamily="18" charset="0"/>
                </a:rPr>
                <a:t>?</a:t>
              </a:r>
            </a:p>
          </p:txBody>
        </p:sp>
      </p:grpSp>
      <p:pic>
        <p:nvPicPr>
          <p:cNvPr id="8" name="Picture 8"/>
          <p:cNvPicPr>
            <a:picLocks noChangeAspect="1"/>
          </p:cNvPicPr>
          <p:nvPr/>
        </p:nvPicPr>
        <p:blipFill>
          <a:blip r:embed="rId2"/>
          <a:srcRect t="1287" b="2253"/>
          <a:stretch>
            <a:fillRect/>
          </a:stretch>
        </p:blipFill>
        <p:spPr>
          <a:xfrm>
            <a:off x="2897605" y="2270655"/>
            <a:ext cx="3436298" cy="4420650"/>
          </a:xfrm>
          <a:prstGeom prst="rect">
            <a:avLst/>
          </a:prstGeom>
        </p:spPr>
      </p:pic>
      <p:sp>
        <p:nvSpPr>
          <p:cNvPr id="9" name="TextBox 9"/>
          <p:cNvSpPr txBox="1"/>
          <p:nvPr/>
        </p:nvSpPr>
        <p:spPr>
          <a:xfrm>
            <a:off x="685633" y="350309"/>
            <a:ext cx="10817570" cy="386516"/>
          </a:xfrm>
          <a:prstGeom prst="rect">
            <a:avLst/>
          </a:prstGeom>
        </p:spPr>
        <p:txBody>
          <a:bodyPr lIns="0" tIns="0" rIns="0" bIns="0" rtlCol="0" anchor="t">
            <a:spAutoFit/>
          </a:bodyPr>
          <a:lstStyle/>
          <a:p>
            <a:pPr algn="ctr">
              <a:lnSpc>
                <a:spcPts val="3266"/>
              </a:lnSpc>
              <a:spcBef>
                <a:spcPct val="0"/>
              </a:spcBef>
            </a:pPr>
            <a:r>
              <a:rPr lang="en-US" sz="2300" b="1" dirty="0">
                <a:solidFill>
                  <a:srgbClr val="D61F27"/>
                </a:solidFill>
                <a:latin typeface="Times New Roman" panose="02020603050405020304" pitchFamily="18" charset="0"/>
                <a:cs typeface="Times New Roman" panose="02020603050405020304" pitchFamily="18" charset="0"/>
              </a:rPr>
              <a:t>I. </a:t>
            </a:r>
            <a:r>
              <a:rPr lang="en-US" sz="2300" b="1" dirty="0" err="1">
                <a:solidFill>
                  <a:srgbClr val="D61F27"/>
                </a:solidFill>
                <a:latin typeface="Times New Roman" panose="02020603050405020304" pitchFamily="18" charset="0"/>
                <a:cs typeface="Times New Roman" panose="02020603050405020304" pitchFamily="18" charset="0"/>
              </a:rPr>
              <a:t>SỰ</a:t>
            </a:r>
            <a:r>
              <a:rPr lang="en-US" sz="2300" b="1" dirty="0">
                <a:solidFill>
                  <a:srgbClr val="D61F27"/>
                </a:solidFill>
                <a:latin typeface="Times New Roman" panose="02020603050405020304" pitchFamily="18" charset="0"/>
                <a:cs typeface="Times New Roman" panose="02020603050405020304" pitchFamily="18" charset="0"/>
              </a:rPr>
              <a:t> </a:t>
            </a:r>
            <a:r>
              <a:rPr lang="en-US" sz="2300" b="1" dirty="0" err="1">
                <a:solidFill>
                  <a:srgbClr val="D61F27"/>
                </a:solidFill>
                <a:latin typeface="Times New Roman" panose="02020603050405020304" pitchFamily="18" charset="0"/>
                <a:cs typeface="Times New Roman" panose="02020603050405020304" pitchFamily="18" charset="0"/>
              </a:rPr>
              <a:t>PHÙ</a:t>
            </a:r>
            <a:r>
              <a:rPr lang="en-US" sz="2300" b="1" dirty="0">
                <a:solidFill>
                  <a:srgbClr val="D61F27"/>
                </a:solidFill>
                <a:latin typeface="Times New Roman" panose="02020603050405020304" pitchFamily="18" charset="0"/>
                <a:cs typeface="Times New Roman" panose="02020603050405020304" pitchFamily="18" charset="0"/>
              </a:rPr>
              <a:t> </a:t>
            </a:r>
            <a:r>
              <a:rPr lang="en-US" sz="2300" b="1" dirty="0" err="1">
                <a:solidFill>
                  <a:srgbClr val="D61F27"/>
                </a:solidFill>
                <a:latin typeface="Times New Roman" panose="02020603050405020304" pitchFamily="18" charset="0"/>
                <a:cs typeface="Times New Roman" panose="02020603050405020304" pitchFamily="18" charset="0"/>
              </a:rPr>
              <a:t>HỢP</a:t>
            </a:r>
            <a:r>
              <a:rPr lang="en-US" sz="2300" b="1" dirty="0">
                <a:solidFill>
                  <a:srgbClr val="D61F27"/>
                </a:solidFill>
                <a:latin typeface="Times New Roman" panose="02020603050405020304" pitchFamily="18" charset="0"/>
                <a:cs typeface="Times New Roman" panose="02020603050405020304" pitchFamily="18" charset="0"/>
              </a:rPr>
              <a:t> </a:t>
            </a:r>
            <a:r>
              <a:rPr lang="en-US" sz="2300" b="1" dirty="0" err="1">
                <a:solidFill>
                  <a:srgbClr val="D61F27"/>
                </a:solidFill>
                <a:latin typeface="Times New Roman" panose="02020603050405020304" pitchFamily="18" charset="0"/>
                <a:cs typeface="Times New Roman" panose="02020603050405020304" pitchFamily="18" charset="0"/>
              </a:rPr>
              <a:t>GIỮA</a:t>
            </a:r>
            <a:r>
              <a:rPr lang="en-US" sz="2300" b="1" dirty="0">
                <a:solidFill>
                  <a:srgbClr val="D61F27"/>
                </a:solidFill>
                <a:latin typeface="Times New Roman" panose="02020603050405020304" pitchFamily="18" charset="0"/>
                <a:cs typeface="Times New Roman" panose="02020603050405020304" pitchFamily="18" charset="0"/>
              </a:rPr>
              <a:t> </a:t>
            </a:r>
            <a:r>
              <a:rPr lang="en-US" sz="2300" b="1" dirty="0" err="1">
                <a:solidFill>
                  <a:srgbClr val="D61F27"/>
                </a:solidFill>
                <a:latin typeface="Times New Roman" panose="02020603050405020304" pitchFamily="18" charset="0"/>
                <a:cs typeface="Times New Roman" panose="02020603050405020304" pitchFamily="18" charset="0"/>
              </a:rPr>
              <a:t>CẤU</a:t>
            </a:r>
            <a:r>
              <a:rPr lang="en-US" sz="2300" b="1" dirty="0">
                <a:solidFill>
                  <a:srgbClr val="D61F27"/>
                </a:solidFill>
                <a:latin typeface="Times New Roman" panose="02020603050405020304" pitchFamily="18" charset="0"/>
                <a:cs typeface="Times New Roman" panose="02020603050405020304" pitchFamily="18" charset="0"/>
              </a:rPr>
              <a:t> </a:t>
            </a:r>
            <a:r>
              <a:rPr lang="en-US" sz="2300" b="1" dirty="0" err="1">
                <a:solidFill>
                  <a:srgbClr val="D61F27"/>
                </a:solidFill>
                <a:latin typeface="Times New Roman" panose="02020603050405020304" pitchFamily="18" charset="0"/>
                <a:cs typeface="Times New Roman" panose="02020603050405020304" pitchFamily="18" charset="0"/>
              </a:rPr>
              <a:t>TẠO</a:t>
            </a:r>
            <a:r>
              <a:rPr lang="en-US" sz="2300" b="1" dirty="0">
                <a:solidFill>
                  <a:srgbClr val="D61F27"/>
                </a:solidFill>
                <a:latin typeface="Times New Roman" panose="02020603050405020304" pitchFamily="18" charset="0"/>
                <a:cs typeface="Times New Roman" panose="02020603050405020304" pitchFamily="18" charset="0"/>
              </a:rPr>
              <a:t> </a:t>
            </a:r>
            <a:r>
              <a:rPr lang="en-US" sz="2300" b="1" dirty="0" err="1">
                <a:solidFill>
                  <a:srgbClr val="D61F27"/>
                </a:solidFill>
                <a:latin typeface="Times New Roman" panose="02020603050405020304" pitchFamily="18" charset="0"/>
                <a:cs typeface="Times New Roman" panose="02020603050405020304" pitchFamily="18" charset="0"/>
              </a:rPr>
              <a:t>VÀ</a:t>
            </a:r>
            <a:r>
              <a:rPr lang="en-US" sz="2300" b="1" dirty="0">
                <a:solidFill>
                  <a:srgbClr val="D61F27"/>
                </a:solidFill>
                <a:latin typeface="Times New Roman" panose="02020603050405020304" pitchFamily="18" charset="0"/>
                <a:cs typeface="Times New Roman" panose="02020603050405020304" pitchFamily="18" charset="0"/>
              </a:rPr>
              <a:t> </a:t>
            </a:r>
            <a:r>
              <a:rPr lang="en-US" sz="2300" b="1" dirty="0" err="1">
                <a:solidFill>
                  <a:srgbClr val="D61F27"/>
                </a:solidFill>
                <a:latin typeface="Times New Roman" panose="02020603050405020304" pitchFamily="18" charset="0"/>
                <a:cs typeface="Times New Roman" panose="02020603050405020304" pitchFamily="18" charset="0"/>
              </a:rPr>
              <a:t>CHỨC</a:t>
            </a:r>
            <a:r>
              <a:rPr lang="en-US" sz="2300" b="1" dirty="0">
                <a:solidFill>
                  <a:srgbClr val="D61F27"/>
                </a:solidFill>
                <a:latin typeface="Times New Roman" panose="02020603050405020304" pitchFamily="18" charset="0"/>
                <a:cs typeface="Times New Roman" panose="02020603050405020304" pitchFamily="18" charset="0"/>
              </a:rPr>
              <a:t> </a:t>
            </a:r>
            <a:r>
              <a:rPr lang="en-US" sz="2300" b="1" dirty="0" err="1">
                <a:solidFill>
                  <a:srgbClr val="D61F27"/>
                </a:solidFill>
                <a:latin typeface="Times New Roman" panose="02020603050405020304" pitchFamily="18" charset="0"/>
                <a:cs typeface="Times New Roman" panose="02020603050405020304" pitchFamily="18" charset="0"/>
              </a:rPr>
              <a:t>NĂNG</a:t>
            </a:r>
            <a:r>
              <a:rPr lang="en-US" sz="2300" b="1" dirty="0">
                <a:solidFill>
                  <a:srgbClr val="D61F27"/>
                </a:solidFill>
                <a:latin typeface="Times New Roman" panose="02020603050405020304" pitchFamily="18" charset="0"/>
                <a:cs typeface="Times New Roman" panose="02020603050405020304" pitchFamily="18" charset="0"/>
              </a:rPr>
              <a:t> </a:t>
            </a:r>
            <a:r>
              <a:rPr lang="en-US" sz="2300" b="1" dirty="0" err="1">
                <a:solidFill>
                  <a:srgbClr val="D61F27"/>
                </a:solidFill>
                <a:latin typeface="Times New Roman" panose="02020603050405020304" pitchFamily="18" charset="0"/>
                <a:cs typeface="Times New Roman" panose="02020603050405020304" pitchFamily="18" charset="0"/>
              </a:rPr>
              <a:t>CỦA</a:t>
            </a:r>
            <a:r>
              <a:rPr lang="en-US" sz="2300" b="1" dirty="0">
                <a:solidFill>
                  <a:srgbClr val="D61F27"/>
                </a:solidFill>
                <a:latin typeface="Times New Roman" panose="02020603050405020304" pitchFamily="18" charset="0"/>
                <a:cs typeface="Times New Roman" panose="02020603050405020304" pitchFamily="18" charset="0"/>
              </a:rPr>
              <a:t> </a:t>
            </a:r>
            <a:r>
              <a:rPr lang="en-US" sz="2300" b="1" dirty="0" err="1">
                <a:solidFill>
                  <a:srgbClr val="D61F27"/>
                </a:solidFill>
                <a:latin typeface="Times New Roman" panose="02020603050405020304" pitchFamily="18" charset="0"/>
                <a:cs typeface="Times New Roman" panose="02020603050405020304" pitchFamily="18" charset="0"/>
              </a:rPr>
              <a:t>HỆ</a:t>
            </a:r>
            <a:r>
              <a:rPr lang="en-US" sz="2300" b="1" dirty="0">
                <a:solidFill>
                  <a:srgbClr val="D61F27"/>
                </a:solidFill>
                <a:latin typeface="Times New Roman" panose="02020603050405020304" pitchFamily="18" charset="0"/>
                <a:cs typeface="Times New Roman" panose="02020603050405020304" pitchFamily="18" charset="0"/>
              </a:rPr>
              <a:t> </a:t>
            </a:r>
            <a:r>
              <a:rPr lang="en-US" sz="2300" b="1" dirty="0" err="1">
                <a:solidFill>
                  <a:srgbClr val="D61F27"/>
                </a:solidFill>
                <a:latin typeface="Times New Roman" panose="02020603050405020304" pitchFamily="18" charset="0"/>
                <a:cs typeface="Times New Roman" panose="02020603050405020304" pitchFamily="18" charset="0"/>
              </a:rPr>
              <a:t>VẬN</a:t>
            </a:r>
            <a:r>
              <a:rPr lang="en-US" sz="2300" b="1" dirty="0">
                <a:solidFill>
                  <a:srgbClr val="D61F27"/>
                </a:solidFill>
                <a:latin typeface="Times New Roman" panose="02020603050405020304" pitchFamily="18" charset="0"/>
                <a:cs typeface="Times New Roman" panose="02020603050405020304" pitchFamily="18" charset="0"/>
              </a:rPr>
              <a:t> </a:t>
            </a:r>
            <a:r>
              <a:rPr lang="en-US" sz="2300" b="1" dirty="0" err="1">
                <a:solidFill>
                  <a:srgbClr val="D61F27"/>
                </a:solidFill>
                <a:latin typeface="Times New Roman" panose="02020603050405020304" pitchFamily="18" charset="0"/>
                <a:cs typeface="Times New Roman" panose="02020603050405020304" pitchFamily="18" charset="0"/>
              </a:rPr>
              <a:t>ĐỘNG</a:t>
            </a:r>
            <a:endParaRPr lang="en-US" sz="2300" b="1" dirty="0">
              <a:solidFill>
                <a:srgbClr val="D61F27"/>
              </a:solidFill>
              <a:latin typeface="Times New Roman" panose="02020603050405020304" pitchFamily="18" charset="0"/>
              <a:cs typeface="Times New Roman" panose="02020603050405020304" pitchFamily="18" charset="0"/>
            </a:endParaRPr>
          </a:p>
        </p:txBody>
      </p:sp>
      <p:grpSp>
        <p:nvGrpSpPr>
          <p:cNvPr id="10" name="Group 10"/>
          <p:cNvGrpSpPr/>
          <p:nvPr/>
        </p:nvGrpSpPr>
        <p:grpSpPr>
          <a:xfrm>
            <a:off x="369542" y="2965256"/>
            <a:ext cx="3717145" cy="3365064"/>
            <a:chOff x="-544372" y="0"/>
            <a:chExt cx="7436226" cy="6730129"/>
          </a:xfrm>
        </p:grpSpPr>
        <p:sp>
          <p:nvSpPr>
            <p:cNvPr id="11" name="AutoShape 11"/>
            <p:cNvSpPr/>
            <p:nvPr/>
          </p:nvSpPr>
          <p:spPr>
            <a:xfrm rot="-3768286">
              <a:off x="5533025" y="1775246"/>
              <a:ext cx="2717658" cy="0"/>
            </a:xfrm>
            <a:prstGeom prst="line">
              <a:avLst/>
            </a:prstGeom>
            <a:ln w="50800" cap="flat">
              <a:solidFill>
                <a:srgbClr val="D61F27"/>
              </a:solidFill>
              <a:prstDash val="solid"/>
              <a:headEnd type="none" w="sm" len="sm"/>
              <a:tailEnd type="oval" w="lg" len="lg"/>
            </a:ln>
          </p:spPr>
        </p:sp>
        <p:grpSp>
          <p:nvGrpSpPr>
            <p:cNvPr id="12" name="Group 12"/>
            <p:cNvGrpSpPr/>
            <p:nvPr/>
          </p:nvGrpSpPr>
          <p:grpSpPr>
            <a:xfrm>
              <a:off x="0" y="0"/>
              <a:ext cx="6270837" cy="6018525"/>
              <a:chOff x="0" y="0"/>
              <a:chExt cx="1238684" cy="1188844"/>
            </a:xfrm>
          </p:grpSpPr>
          <p:sp>
            <p:nvSpPr>
              <p:cNvPr id="13" name="Freeform 13"/>
              <p:cNvSpPr/>
              <p:nvPr/>
            </p:nvSpPr>
            <p:spPr>
              <a:xfrm>
                <a:off x="0" y="0"/>
                <a:ext cx="1238684" cy="1188844"/>
              </a:xfrm>
              <a:custGeom>
                <a:avLst/>
                <a:gdLst/>
                <a:ahLst/>
                <a:cxnLst/>
                <a:rect l="l" t="t" r="r" b="b"/>
                <a:pathLst>
                  <a:path w="1238684" h="1188844">
                    <a:moveTo>
                      <a:pt x="83952" y="0"/>
                    </a:moveTo>
                    <a:lnTo>
                      <a:pt x="1154732" y="0"/>
                    </a:lnTo>
                    <a:cubicBezTo>
                      <a:pt x="1201097" y="0"/>
                      <a:pt x="1238684" y="37587"/>
                      <a:pt x="1238684" y="83952"/>
                    </a:cubicBezTo>
                    <a:lnTo>
                      <a:pt x="1238684" y="1104892"/>
                    </a:lnTo>
                    <a:cubicBezTo>
                      <a:pt x="1238684" y="1151258"/>
                      <a:pt x="1201097" y="1188844"/>
                      <a:pt x="1154732" y="1188844"/>
                    </a:cubicBezTo>
                    <a:lnTo>
                      <a:pt x="83952" y="1188844"/>
                    </a:lnTo>
                    <a:cubicBezTo>
                      <a:pt x="37587" y="1188844"/>
                      <a:pt x="0" y="1151258"/>
                      <a:pt x="0" y="1104892"/>
                    </a:cubicBezTo>
                    <a:lnTo>
                      <a:pt x="0" y="83952"/>
                    </a:lnTo>
                    <a:cubicBezTo>
                      <a:pt x="0" y="37587"/>
                      <a:pt x="37587" y="0"/>
                      <a:pt x="83952" y="0"/>
                    </a:cubicBezTo>
                    <a:close/>
                  </a:path>
                </a:pathLst>
              </a:custGeom>
              <a:solidFill>
                <a:schemeClr val="bg1"/>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ct val="120000"/>
                  </a:lnSpc>
                </a:pPr>
                <a:endParaRPr b="1">
                  <a:latin typeface="Arial" pitchFamily="34" charset="0"/>
                </a:endParaRPr>
              </a:p>
            </p:txBody>
          </p:sp>
        </p:grpSp>
        <p:sp>
          <p:nvSpPr>
            <p:cNvPr id="15" name="TextBox 15"/>
            <p:cNvSpPr txBox="1"/>
            <p:nvPr/>
          </p:nvSpPr>
          <p:spPr>
            <a:xfrm>
              <a:off x="-544372" y="525352"/>
              <a:ext cx="6399852" cy="6204777"/>
            </a:xfrm>
            <a:prstGeom prst="rect">
              <a:avLst/>
            </a:prstGeom>
          </p:spPr>
          <p:txBody>
            <a:bodyPr wrap="square" lIns="0" tIns="0" rIns="0" bIns="0" rtlCol="0" anchor="t">
              <a:spAutoFit/>
            </a:bodyPr>
            <a:lstStyle/>
            <a:p>
              <a:pPr algn="just">
                <a:lnSpc>
                  <a:spcPct val="120000"/>
                </a:lnSpc>
                <a:spcBef>
                  <a:spcPct val="0"/>
                </a:spcBef>
              </a:pP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Cơ</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vân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là</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cơ</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bám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vào</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xương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hoạt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động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theo</a:t>
              </a:r>
              <a:r>
                <a:rPr lang="en-US" sz="2800" b="1" dirty="0">
                  <a:solidFill>
                    <a:srgbClr val="000000"/>
                  </a:solidFill>
                  <a:latin typeface="Times New Roman" panose="02020603050405020304" pitchFamily="18" charset="0"/>
                  <a:cs typeface="Times New Roman" panose="02020603050405020304" pitchFamily="18" charset="0"/>
                </a:rPr>
                <a:t> ý </a:t>
              </a:r>
              <a:r>
                <a:rPr lang="en-US" sz="2800" b="1" dirty="0" err="1">
                  <a:solidFill>
                    <a:srgbClr val="000000"/>
                  </a:solidFill>
                  <a:latin typeface="Times New Roman" panose="02020603050405020304" pitchFamily="18" charset="0"/>
                  <a:cs typeface="Times New Roman" panose="02020603050405020304" pitchFamily="18" charset="0"/>
                </a:rPr>
                <a:t>muốn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có</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chức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năng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vận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động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dự</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trữ</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và</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sinh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nhiệt</a:t>
              </a:r>
              <a:endParaRPr lang="en-US" sz="2800" b="1" dirty="0">
                <a:solidFill>
                  <a:srgbClr val="000000"/>
                </a:solidFill>
                <a:latin typeface="Times New Roman" panose="02020603050405020304" pitchFamily="18" charset="0"/>
                <a:cs typeface="Times New Roman" panose="02020603050405020304" pitchFamily="18" charset="0"/>
              </a:endParaRPr>
            </a:p>
          </p:txBody>
        </p:sp>
      </p:grpSp>
      <p:grpSp>
        <p:nvGrpSpPr>
          <p:cNvPr id="16" name="Group 16"/>
          <p:cNvGrpSpPr/>
          <p:nvPr/>
        </p:nvGrpSpPr>
        <p:grpSpPr>
          <a:xfrm>
            <a:off x="5088412" y="2615314"/>
            <a:ext cx="6721000" cy="2254066"/>
            <a:chOff x="-21211" y="0"/>
            <a:chExt cx="13445501" cy="4508132"/>
          </a:xfrm>
        </p:grpSpPr>
        <p:grpSp>
          <p:nvGrpSpPr>
            <p:cNvPr id="17" name="Group 17"/>
            <p:cNvGrpSpPr/>
            <p:nvPr/>
          </p:nvGrpSpPr>
          <p:grpSpPr>
            <a:xfrm>
              <a:off x="1423715" y="0"/>
              <a:ext cx="11388000" cy="4060042"/>
              <a:chOff x="0" y="0"/>
              <a:chExt cx="2249481" cy="801984"/>
            </a:xfrm>
          </p:grpSpPr>
          <p:sp>
            <p:nvSpPr>
              <p:cNvPr id="18" name="Freeform 18"/>
              <p:cNvSpPr/>
              <p:nvPr/>
            </p:nvSpPr>
            <p:spPr>
              <a:xfrm>
                <a:off x="0" y="0"/>
                <a:ext cx="2249481" cy="801984"/>
              </a:xfrm>
              <a:custGeom>
                <a:avLst/>
                <a:gdLst/>
                <a:ahLst/>
                <a:cxnLst/>
                <a:rect l="l" t="t" r="r" b="b"/>
                <a:pathLst>
                  <a:path w="2249481" h="801984">
                    <a:moveTo>
                      <a:pt x="46229" y="0"/>
                    </a:moveTo>
                    <a:lnTo>
                      <a:pt x="2203253" y="0"/>
                    </a:lnTo>
                    <a:cubicBezTo>
                      <a:pt x="2215514" y="0"/>
                      <a:pt x="2227272" y="4870"/>
                      <a:pt x="2235941" y="13540"/>
                    </a:cubicBezTo>
                    <a:cubicBezTo>
                      <a:pt x="2244611" y="22210"/>
                      <a:pt x="2249481" y="33968"/>
                      <a:pt x="2249481" y="46229"/>
                    </a:cubicBezTo>
                    <a:lnTo>
                      <a:pt x="2249481" y="755755"/>
                    </a:lnTo>
                    <a:cubicBezTo>
                      <a:pt x="2249481" y="781286"/>
                      <a:pt x="2228784" y="801984"/>
                      <a:pt x="2203253" y="801984"/>
                    </a:cubicBezTo>
                    <a:lnTo>
                      <a:pt x="46229" y="801984"/>
                    </a:lnTo>
                    <a:cubicBezTo>
                      <a:pt x="33968" y="801984"/>
                      <a:pt x="22210" y="797113"/>
                      <a:pt x="13540" y="788444"/>
                    </a:cubicBezTo>
                    <a:cubicBezTo>
                      <a:pt x="4870" y="779774"/>
                      <a:pt x="0" y="768016"/>
                      <a:pt x="0" y="755755"/>
                    </a:cubicBezTo>
                    <a:lnTo>
                      <a:pt x="0" y="46229"/>
                    </a:lnTo>
                    <a:cubicBezTo>
                      <a:pt x="0" y="33968"/>
                      <a:pt x="4870" y="22210"/>
                      <a:pt x="13540" y="13540"/>
                    </a:cubicBezTo>
                    <a:cubicBezTo>
                      <a:pt x="22210" y="4870"/>
                      <a:pt x="33968" y="0"/>
                      <a:pt x="46229" y="0"/>
                    </a:cubicBezTo>
                    <a:close/>
                  </a:path>
                </a:pathLst>
              </a:custGeom>
              <a:solidFill>
                <a:schemeClr val="bg1"/>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ct val="120000"/>
                  </a:lnSpc>
                </a:pPr>
                <a:endParaRPr b="1">
                  <a:latin typeface="Arial" pitchFamily="34" charset="0"/>
                </a:endParaRPr>
              </a:p>
            </p:txBody>
          </p:sp>
        </p:grpSp>
        <p:sp>
          <p:nvSpPr>
            <p:cNvPr id="20" name="TextBox 20"/>
            <p:cNvSpPr txBox="1"/>
            <p:nvPr/>
          </p:nvSpPr>
          <p:spPr>
            <a:xfrm>
              <a:off x="1451516" y="371614"/>
              <a:ext cx="11972774" cy="4136518"/>
            </a:xfrm>
            <a:prstGeom prst="rect">
              <a:avLst/>
            </a:prstGeom>
            <a:solidFill>
              <a:schemeClr val="bg1"/>
            </a:solidFill>
          </p:spPr>
          <p:txBody>
            <a:bodyPr wrap="square" lIns="0" tIns="0" rIns="0" bIns="0" rtlCol="0" anchor="t">
              <a:spAutoFit/>
            </a:bodyPr>
            <a:lstStyle/>
            <a:p>
              <a:pPr algn="just">
                <a:lnSpc>
                  <a:spcPct val="120000"/>
                </a:lnSpc>
                <a:spcBef>
                  <a:spcPct val="0"/>
                </a:spcBef>
              </a:pP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Xương</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có</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chức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năng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vận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động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nâng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đỡ</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cơ</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thể</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bảo</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vệ</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các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nội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quan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sinh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ra</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các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tế</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bào</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máu</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dự</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trữ</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và</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cân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bằng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chất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khoáng</a:t>
              </a:r>
              <a:endParaRPr lang="en-US" sz="2800" b="1" dirty="0">
                <a:solidFill>
                  <a:srgbClr val="000000"/>
                </a:solidFill>
                <a:latin typeface="Times New Roman" panose="02020603050405020304" pitchFamily="18" charset="0"/>
                <a:cs typeface="Times New Roman" panose="02020603050405020304" pitchFamily="18" charset="0"/>
              </a:endParaRPr>
            </a:p>
          </p:txBody>
        </p:sp>
        <p:sp>
          <p:nvSpPr>
            <p:cNvPr id="21" name="AutoShape 21"/>
            <p:cNvSpPr/>
            <p:nvPr/>
          </p:nvSpPr>
          <p:spPr>
            <a:xfrm rot="956404">
              <a:off x="-21211" y="1803297"/>
              <a:ext cx="1466137" cy="0"/>
            </a:xfrm>
            <a:prstGeom prst="line">
              <a:avLst/>
            </a:prstGeom>
            <a:ln w="50800" cap="flat">
              <a:solidFill>
                <a:srgbClr val="D61F27"/>
              </a:solidFill>
              <a:prstDash val="solid"/>
              <a:headEnd type="oval" w="lg" len="lg"/>
              <a:tailEnd type="none" w="sm" len="sm"/>
            </a:ln>
          </p:spPr>
        </p:sp>
      </p:grpSp>
      <p:grpSp>
        <p:nvGrpSpPr>
          <p:cNvPr id="22" name="Group 22"/>
          <p:cNvGrpSpPr/>
          <p:nvPr/>
        </p:nvGrpSpPr>
        <p:grpSpPr>
          <a:xfrm>
            <a:off x="4841116" y="4892985"/>
            <a:ext cx="6662087" cy="1609207"/>
            <a:chOff x="-33613" y="0"/>
            <a:chExt cx="13327644" cy="3218414"/>
          </a:xfrm>
        </p:grpSpPr>
        <p:grpSp>
          <p:nvGrpSpPr>
            <p:cNvPr id="23" name="Group 23"/>
            <p:cNvGrpSpPr/>
            <p:nvPr/>
          </p:nvGrpSpPr>
          <p:grpSpPr>
            <a:xfrm>
              <a:off x="1899056" y="0"/>
              <a:ext cx="11394975" cy="3218414"/>
              <a:chOff x="0" y="0"/>
              <a:chExt cx="2250859" cy="635736"/>
            </a:xfrm>
          </p:grpSpPr>
          <p:sp>
            <p:nvSpPr>
              <p:cNvPr id="24" name="Freeform 24"/>
              <p:cNvSpPr/>
              <p:nvPr/>
            </p:nvSpPr>
            <p:spPr>
              <a:xfrm>
                <a:off x="0" y="0"/>
                <a:ext cx="2250859" cy="635736"/>
              </a:xfrm>
              <a:custGeom>
                <a:avLst/>
                <a:gdLst/>
                <a:ahLst/>
                <a:cxnLst/>
                <a:rect l="l" t="t" r="r" b="b"/>
                <a:pathLst>
                  <a:path w="2250859" h="635736">
                    <a:moveTo>
                      <a:pt x="46200" y="0"/>
                    </a:moveTo>
                    <a:lnTo>
                      <a:pt x="2204659" y="0"/>
                    </a:lnTo>
                    <a:cubicBezTo>
                      <a:pt x="2216912" y="0"/>
                      <a:pt x="2228663" y="4868"/>
                      <a:pt x="2237328" y="13532"/>
                    </a:cubicBezTo>
                    <a:cubicBezTo>
                      <a:pt x="2245992" y="22196"/>
                      <a:pt x="2250859" y="33947"/>
                      <a:pt x="2250859" y="46200"/>
                    </a:cubicBezTo>
                    <a:lnTo>
                      <a:pt x="2250859" y="589536"/>
                    </a:lnTo>
                    <a:cubicBezTo>
                      <a:pt x="2250859" y="615051"/>
                      <a:pt x="2230175" y="635736"/>
                      <a:pt x="2204659" y="635736"/>
                    </a:cubicBezTo>
                    <a:lnTo>
                      <a:pt x="46200" y="635736"/>
                    </a:lnTo>
                    <a:cubicBezTo>
                      <a:pt x="33947" y="635736"/>
                      <a:pt x="22196" y="630868"/>
                      <a:pt x="13532" y="622204"/>
                    </a:cubicBezTo>
                    <a:cubicBezTo>
                      <a:pt x="4868" y="613540"/>
                      <a:pt x="0" y="601789"/>
                      <a:pt x="0" y="589536"/>
                    </a:cubicBezTo>
                    <a:lnTo>
                      <a:pt x="0" y="46200"/>
                    </a:lnTo>
                    <a:cubicBezTo>
                      <a:pt x="0" y="33947"/>
                      <a:pt x="4868" y="22196"/>
                      <a:pt x="13532" y="13532"/>
                    </a:cubicBezTo>
                    <a:cubicBezTo>
                      <a:pt x="22196" y="4868"/>
                      <a:pt x="33947" y="0"/>
                      <a:pt x="46200" y="0"/>
                    </a:cubicBezTo>
                    <a:close/>
                  </a:path>
                </a:pathLst>
              </a:custGeom>
              <a:solidFill>
                <a:srgbClr val="7EAAFF"/>
              </a:solidFill>
            </p:spPr>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ct val="120000"/>
                  </a:lnSpc>
                </a:pPr>
                <a:endParaRPr b="1">
                  <a:latin typeface="Arial" pitchFamily="34" charset="0"/>
                </a:endParaRPr>
              </a:p>
            </p:txBody>
          </p:sp>
        </p:grpSp>
        <p:sp>
          <p:nvSpPr>
            <p:cNvPr id="26" name="TextBox 26"/>
            <p:cNvSpPr txBox="1"/>
            <p:nvPr/>
          </p:nvSpPr>
          <p:spPr>
            <a:xfrm>
              <a:off x="2321026" y="363548"/>
              <a:ext cx="10551035" cy="2539156"/>
            </a:xfrm>
            <a:prstGeom prst="rect">
              <a:avLst/>
            </a:prstGeom>
          </p:spPr>
          <p:txBody>
            <a:bodyPr lIns="0" tIns="0" rIns="0" bIns="0" rtlCol="0" anchor="t">
              <a:spAutoFit/>
            </a:bodyPr>
            <a:lstStyle/>
            <a:p>
              <a:pPr algn="just">
                <a:lnSpc>
                  <a:spcPct val="120000"/>
                </a:lnSpc>
                <a:spcBef>
                  <a:spcPct val="0"/>
                </a:spcBef>
              </a:pPr>
              <a:r>
                <a:rPr lang="en-US" sz="2300" b="1" dirty="0" smtClean="0">
                  <a:solidFill>
                    <a:srgbClr val="C00000"/>
                  </a:solidFill>
                  <a:latin typeface="Arial" pitchFamily="34" charset="0"/>
                </a:rPr>
                <a:t>- </a:t>
              </a:r>
              <a:r>
                <a:rPr lang="en-US" sz="2300" b="1" dirty="0" err="1" smtClean="0">
                  <a:solidFill>
                    <a:srgbClr val="C00000"/>
                  </a:solidFill>
                  <a:latin typeface="Arial" pitchFamily="34" charset="0"/>
                </a:rPr>
                <a:t>Khớp</a:t>
              </a:r>
              <a:r>
                <a:rPr lang="en-US" sz="2300" b="1" dirty="0" smtClean="0">
                  <a:solidFill>
                    <a:srgbClr val="000000"/>
                  </a:solidFill>
                  <a:latin typeface="Arial" pitchFamily="34" charset="0"/>
                </a:rPr>
                <a:t> </a:t>
              </a:r>
              <a:r>
                <a:rPr lang="en-US" sz="2300" b="1" dirty="0" err="1">
                  <a:solidFill>
                    <a:srgbClr val="000000"/>
                  </a:solidFill>
                  <a:latin typeface="Arial" pitchFamily="34" charset="0"/>
                </a:rPr>
                <a:t>là</a:t>
              </a:r>
              <a:r>
                <a:rPr lang="en-US" sz="2300" b="1" dirty="0">
                  <a:solidFill>
                    <a:srgbClr val="000000"/>
                  </a:solidFill>
                  <a:latin typeface="Arial" pitchFamily="34" charset="0"/>
                </a:rPr>
                <a:t> </a:t>
              </a:r>
              <a:r>
                <a:rPr lang="en-US" sz="2300" b="1" dirty="0" err="1">
                  <a:solidFill>
                    <a:srgbClr val="000000"/>
                  </a:solidFill>
                  <a:latin typeface="Arial" pitchFamily="34" charset="0"/>
                </a:rPr>
                <a:t>bộ</a:t>
              </a:r>
              <a:r>
                <a:rPr lang="en-US" sz="2300" b="1" dirty="0">
                  <a:solidFill>
                    <a:srgbClr val="000000"/>
                  </a:solidFill>
                  <a:latin typeface="Arial" pitchFamily="34" charset="0"/>
                </a:rPr>
                <a:t> </a:t>
              </a:r>
              <a:r>
                <a:rPr lang="en-US" sz="2300" b="1" dirty="0" err="1">
                  <a:solidFill>
                    <a:srgbClr val="000000"/>
                  </a:solidFill>
                  <a:latin typeface="Arial" pitchFamily="34" charset="0"/>
                </a:rPr>
                <a:t>phận</a:t>
              </a:r>
              <a:r>
                <a:rPr lang="en-US" sz="2300" b="1" dirty="0">
                  <a:solidFill>
                    <a:srgbClr val="000000"/>
                  </a:solidFill>
                  <a:latin typeface="Arial" pitchFamily="34" charset="0"/>
                </a:rPr>
                <a:t> </a:t>
              </a:r>
              <a:r>
                <a:rPr lang="en-US" sz="2300" b="1" dirty="0" err="1">
                  <a:solidFill>
                    <a:srgbClr val="000000"/>
                  </a:solidFill>
                  <a:latin typeface="Arial" pitchFamily="34" charset="0"/>
                </a:rPr>
                <a:t>kết</a:t>
              </a:r>
              <a:r>
                <a:rPr lang="en-US" sz="2300" b="1" dirty="0">
                  <a:solidFill>
                    <a:srgbClr val="000000"/>
                  </a:solidFill>
                  <a:latin typeface="Arial" pitchFamily="34" charset="0"/>
                </a:rPr>
                <a:t> </a:t>
              </a:r>
              <a:r>
                <a:rPr lang="en-US" sz="2300" b="1" dirty="0" err="1">
                  <a:solidFill>
                    <a:srgbClr val="000000"/>
                  </a:solidFill>
                  <a:latin typeface="Arial" pitchFamily="34" charset="0"/>
                </a:rPr>
                <a:t>nối</a:t>
              </a:r>
              <a:r>
                <a:rPr lang="en-US" sz="2300" b="1" dirty="0">
                  <a:solidFill>
                    <a:srgbClr val="000000"/>
                  </a:solidFill>
                  <a:latin typeface="Arial" pitchFamily="34" charset="0"/>
                </a:rPr>
                <a:t> </a:t>
              </a:r>
              <a:r>
                <a:rPr lang="en-US" sz="2300" b="1" dirty="0" err="1">
                  <a:solidFill>
                    <a:srgbClr val="000000"/>
                  </a:solidFill>
                  <a:latin typeface="Arial" pitchFamily="34" charset="0"/>
                </a:rPr>
                <a:t>các</a:t>
              </a:r>
              <a:r>
                <a:rPr lang="en-US" sz="2300" b="1" dirty="0">
                  <a:solidFill>
                    <a:srgbClr val="000000"/>
                  </a:solidFill>
                  <a:latin typeface="Arial" pitchFamily="34" charset="0"/>
                </a:rPr>
                <a:t> </a:t>
              </a:r>
              <a:r>
                <a:rPr lang="en-US" sz="2300" b="1" dirty="0" err="1">
                  <a:solidFill>
                    <a:srgbClr val="000000"/>
                  </a:solidFill>
                  <a:latin typeface="Arial" pitchFamily="34" charset="0"/>
                </a:rPr>
                <a:t>xương</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cơ</a:t>
              </a:r>
              <a:r>
                <a:rPr lang="en-US" sz="2300" b="1" dirty="0">
                  <a:solidFill>
                    <a:srgbClr val="000000"/>
                  </a:solidFill>
                  <a:latin typeface="Arial" pitchFamily="34" charset="0"/>
                </a:rPr>
                <a:t> </a:t>
              </a:r>
              <a:r>
                <a:rPr lang="en-US" sz="2300" b="1" dirty="0" err="1">
                  <a:solidFill>
                    <a:srgbClr val="000000"/>
                  </a:solidFill>
                  <a:latin typeface="Arial" pitchFamily="34" charset="0"/>
                </a:rPr>
                <a:t>thể</a:t>
              </a:r>
              <a:r>
                <a:rPr lang="en-US" sz="2300" b="1" dirty="0">
                  <a:solidFill>
                    <a:srgbClr val="000000"/>
                  </a:solidFill>
                  <a:latin typeface="Arial" pitchFamily="34" charset="0"/>
                </a:rPr>
                <a:t> </a:t>
              </a:r>
              <a:r>
                <a:rPr lang="en-US" sz="2300" b="1" dirty="0" err="1">
                  <a:solidFill>
                    <a:srgbClr val="000000"/>
                  </a:solidFill>
                  <a:latin typeface="Arial" pitchFamily="34" charset="0"/>
                </a:rPr>
                <a:t>với</a:t>
              </a:r>
              <a:r>
                <a:rPr lang="en-US" sz="2300" b="1" dirty="0">
                  <a:solidFill>
                    <a:srgbClr val="000000"/>
                  </a:solidFill>
                  <a:latin typeface="Arial" pitchFamily="34" charset="0"/>
                </a:rPr>
                <a:t> </a:t>
              </a:r>
              <a:r>
                <a:rPr lang="en-US" sz="2300" b="1" dirty="0" err="1">
                  <a:solidFill>
                    <a:srgbClr val="000000"/>
                  </a:solidFill>
                  <a:latin typeface="Arial" pitchFamily="34" charset="0"/>
                </a:rPr>
                <a:t>nhau</a:t>
              </a:r>
              <a:r>
                <a:rPr lang="en-US" sz="2300" b="1" dirty="0">
                  <a:solidFill>
                    <a:srgbClr val="000000"/>
                  </a:solidFill>
                  <a:latin typeface="Arial" pitchFamily="34" charset="0"/>
                </a:rPr>
                <a:t>, </a:t>
              </a:r>
              <a:r>
                <a:rPr lang="en-US" sz="2300" b="1" dirty="0" err="1">
                  <a:solidFill>
                    <a:srgbClr val="000000"/>
                  </a:solidFill>
                  <a:latin typeface="Arial" pitchFamily="34" charset="0"/>
                </a:rPr>
                <a:t>giữ</a:t>
              </a:r>
              <a:r>
                <a:rPr lang="en-US" sz="2300" b="1" dirty="0">
                  <a:solidFill>
                    <a:srgbClr val="000000"/>
                  </a:solidFill>
                  <a:latin typeface="Arial" pitchFamily="34" charset="0"/>
                </a:rPr>
                <a:t> </a:t>
              </a:r>
              <a:r>
                <a:rPr lang="en-US" sz="2300" b="1" dirty="0" err="1">
                  <a:solidFill>
                    <a:srgbClr val="000000"/>
                  </a:solidFill>
                  <a:latin typeface="Arial" pitchFamily="34" charset="0"/>
                </a:rPr>
                <a:t>vai</a:t>
              </a:r>
              <a:r>
                <a:rPr lang="en-US" sz="2300" b="1" dirty="0">
                  <a:solidFill>
                    <a:srgbClr val="000000"/>
                  </a:solidFill>
                  <a:latin typeface="Arial" pitchFamily="34" charset="0"/>
                </a:rPr>
                <a:t> </a:t>
              </a:r>
              <a:r>
                <a:rPr lang="en-US" sz="2300" b="1" dirty="0" err="1">
                  <a:solidFill>
                    <a:srgbClr val="000000"/>
                  </a:solidFill>
                  <a:latin typeface="Arial" pitchFamily="34" charset="0"/>
                </a:rPr>
                <a:t>trò</a:t>
              </a:r>
              <a:r>
                <a:rPr lang="en-US" sz="2300" b="1" dirty="0">
                  <a:solidFill>
                    <a:srgbClr val="000000"/>
                  </a:solidFill>
                  <a:latin typeface="Arial" pitchFamily="34" charset="0"/>
                </a:rPr>
                <a:t> </a:t>
              </a:r>
              <a:r>
                <a:rPr lang="en-US" sz="2300" b="1" dirty="0" err="1">
                  <a:solidFill>
                    <a:srgbClr val="000000"/>
                  </a:solidFill>
                  <a:latin typeface="Arial" pitchFamily="34" charset="0"/>
                </a:rPr>
                <a:t>hỗ</a:t>
              </a:r>
              <a:r>
                <a:rPr lang="en-US" sz="2300" b="1" dirty="0">
                  <a:solidFill>
                    <a:srgbClr val="000000"/>
                  </a:solidFill>
                  <a:latin typeface="Arial" pitchFamily="34" charset="0"/>
                </a:rPr>
                <a:t> </a:t>
              </a:r>
              <a:r>
                <a:rPr lang="en-US" sz="2300" b="1" dirty="0" err="1">
                  <a:solidFill>
                    <a:srgbClr val="000000"/>
                  </a:solidFill>
                  <a:latin typeface="Arial" pitchFamily="34" charset="0"/>
                </a:rPr>
                <a:t>trợ</a:t>
              </a:r>
              <a:r>
                <a:rPr lang="en-US" sz="2300" b="1" dirty="0">
                  <a:solidFill>
                    <a:srgbClr val="000000"/>
                  </a:solidFill>
                  <a:latin typeface="Arial" pitchFamily="34" charset="0"/>
                </a:rPr>
                <a:t> </a:t>
              </a:r>
              <a:r>
                <a:rPr lang="en-US" sz="2300" b="1" dirty="0" err="1">
                  <a:solidFill>
                    <a:srgbClr val="000000"/>
                  </a:solidFill>
                  <a:latin typeface="Arial" pitchFamily="34" charset="0"/>
                </a:rPr>
                <a:t>cho</a:t>
              </a:r>
              <a:r>
                <a:rPr lang="en-US" sz="2300" b="1" dirty="0">
                  <a:solidFill>
                    <a:srgbClr val="000000"/>
                  </a:solidFill>
                  <a:latin typeface="Arial" pitchFamily="34" charset="0"/>
                </a:rPr>
                <a:t> </a:t>
              </a:r>
              <a:r>
                <a:rPr lang="en-US" sz="2300" b="1" dirty="0" err="1">
                  <a:solidFill>
                    <a:srgbClr val="000000"/>
                  </a:solidFill>
                  <a:latin typeface="Arial" pitchFamily="34" charset="0"/>
                </a:rPr>
                <a:t>các</a:t>
              </a:r>
              <a:r>
                <a:rPr lang="en-US" sz="2300" b="1" dirty="0">
                  <a:solidFill>
                    <a:srgbClr val="000000"/>
                  </a:solidFill>
                  <a:latin typeface="Arial" pitchFamily="34" charset="0"/>
                </a:rPr>
                <a:t> </a:t>
              </a:r>
              <a:r>
                <a:rPr lang="en-US" sz="2300" b="1" dirty="0" err="1">
                  <a:solidFill>
                    <a:srgbClr val="000000"/>
                  </a:solidFill>
                  <a:latin typeface="Arial" pitchFamily="34" charset="0"/>
                </a:rPr>
                <a:t>chuyển</a:t>
              </a:r>
              <a:r>
                <a:rPr lang="en-US" sz="2300" b="1" dirty="0">
                  <a:solidFill>
                    <a:srgbClr val="000000"/>
                  </a:solidFill>
                  <a:latin typeface="Arial" pitchFamily="34" charset="0"/>
                </a:rPr>
                <a:t> </a:t>
              </a:r>
              <a:r>
                <a:rPr lang="en-US" sz="2300" b="1" dirty="0" err="1">
                  <a:solidFill>
                    <a:srgbClr val="000000"/>
                  </a:solidFill>
                  <a:latin typeface="Arial" pitchFamily="34" charset="0"/>
                </a:rPr>
                <a:t>động</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cơ</a:t>
              </a:r>
              <a:r>
                <a:rPr lang="en-US" sz="2300" b="1" dirty="0">
                  <a:solidFill>
                    <a:srgbClr val="000000"/>
                  </a:solidFill>
                  <a:latin typeface="Arial" pitchFamily="34" charset="0"/>
                </a:rPr>
                <a:t> </a:t>
              </a:r>
              <a:r>
                <a:rPr lang="en-US" sz="2300" b="1" dirty="0" err="1">
                  <a:solidFill>
                    <a:srgbClr val="000000"/>
                  </a:solidFill>
                  <a:latin typeface="Arial" pitchFamily="34" charset="0"/>
                </a:rPr>
                <a:t>thể</a:t>
              </a:r>
              <a:endParaRPr lang="en-US" sz="2300" b="1" dirty="0">
                <a:solidFill>
                  <a:srgbClr val="000000"/>
                </a:solidFill>
                <a:latin typeface="Arial" pitchFamily="34" charset="0"/>
              </a:endParaRPr>
            </a:p>
          </p:txBody>
        </p:sp>
        <p:sp>
          <p:nvSpPr>
            <p:cNvPr id="27" name="AutoShape 27"/>
            <p:cNvSpPr/>
            <p:nvPr/>
          </p:nvSpPr>
          <p:spPr>
            <a:xfrm rot="994511">
              <a:off x="-33613" y="1240713"/>
              <a:ext cx="1966552" cy="0"/>
            </a:xfrm>
            <a:prstGeom prst="line">
              <a:avLst/>
            </a:prstGeom>
            <a:ln w="50800" cap="flat">
              <a:solidFill>
                <a:srgbClr val="D61F27"/>
              </a:solidFill>
              <a:prstDash val="solid"/>
              <a:headEnd type="oval" w="lg" len="lg"/>
              <a:tailEnd type="none" w="sm" len="sm"/>
            </a:ln>
          </p:spPr>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2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circle(in)">
                                      <p:cBhvr>
                                        <p:cTn id="3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15">
            <a:off x="685616" y="1013262"/>
            <a:ext cx="10074990" cy="0"/>
          </a:xfrm>
          <a:prstGeom prst="line">
            <a:avLst/>
          </a:prstGeom>
          <a:ln w="47625" cap="flat">
            <a:solidFill>
              <a:srgbClr val="D61F27"/>
            </a:solidFill>
            <a:prstDash val="solid"/>
            <a:headEnd type="none" w="sm" len="sm"/>
            <a:tailEnd type="none" w="sm" len="sm"/>
          </a:ln>
        </p:spPr>
      </p:sp>
      <p:sp>
        <p:nvSpPr>
          <p:cNvPr id="3" name="AutoShape 3"/>
          <p:cNvSpPr/>
          <p:nvPr/>
        </p:nvSpPr>
        <p:spPr>
          <a:xfrm rot="5313152">
            <a:off x="4127767" y="489894"/>
            <a:ext cx="1005509" cy="0"/>
          </a:xfrm>
          <a:prstGeom prst="line">
            <a:avLst/>
          </a:prstGeom>
          <a:ln w="38100" cap="flat">
            <a:solidFill>
              <a:srgbClr val="D61F27"/>
            </a:solidFill>
            <a:prstDash val="solid"/>
            <a:headEnd type="none" w="sm" len="sm"/>
            <a:tailEnd type="none" w="sm" len="sm"/>
          </a:ln>
        </p:spPr>
      </p:sp>
      <p:pic>
        <p:nvPicPr>
          <p:cNvPr id="4" name="Picture 4"/>
          <p:cNvPicPr>
            <a:picLocks noChangeAspect="1"/>
          </p:cNvPicPr>
          <p:nvPr/>
        </p:nvPicPr>
        <p:blipFill>
          <a:blip r:embed="rId2"/>
          <a:srcRect/>
          <a:stretch>
            <a:fillRect/>
          </a:stretch>
        </p:blipFill>
        <p:spPr>
          <a:xfrm>
            <a:off x="9614652" y="1"/>
            <a:ext cx="2757160" cy="1358255"/>
          </a:xfrm>
          <a:prstGeom prst="rect">
            <a:avLst/>
          </a:prstGeom>
        </p:spPr>
      </p:pic>
      <p:grpSp>
        <p:nvGrpSpPr>
          <p:cNvPr id="5" name="Group 5"/>
          <p:cNvGrpSpPr/>
          <p:nvPr/>
        </p:nvGrpSpPr>
        <p:grpSpPr>
          <a:xfrm>
            <a:off x="685614" y="1192650"/>
            <a:ext cx="10817590" cy="5174742"/>
            <a:chOff x="0" y="0"/>
            <a:chExt cx="4274729" cy="2044343"/>
          </a:xfrm>
        </p:grpSpPr>
        <p:sp>
          <p:nvSpPr>
            <p:cNvPr id="6" name="Freeform 6"/>
            <p:cNvSpPr/>
            <p:nvPr/>
          </p:nvSpPr>
          <p:spPr>
            <a:xfrm>
              <a:off x="0" y="0"/>
              <a:ext cx="4274729" cy="2044343"/>
            </a:xfrm>
            <a:custGeom>
              <a:avLst/>
              <a:gdLst/>
              <a:ahLst/>
              <a:cxnLst/>
              <a:rect l="l" t="t" r="r" b="b"/>
              <a:pathLst>
                <a:path w="4274729" h="2044343">
                  <a:moveTo>
                    <a:pt x="0" y="0"/>
                  </a:moveTo>
                  <a:lnTo>
                    <a:pt x="4274729" y="0"/>
                  </a:lnTo>
                  <a:lnTo>
                    <a:pt x="4274729" y="2044343"/>
                  </a:lnTo>
                  <a:lnTo>
                    <a:pt x="0" y="2044343"/>
                  </a:lnTo>
                  <a:close/>
                </a:path>
              </a:pathLst>
            </a:custGeom>
            <a:solidFill>
              <a:srgbClr val="FBCBA5">
                <a:alpha val="49804"/>
              </a:srgbClr>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grpSp>
        <p:nvGrpSpPr>
          <p:cNvPr id="8" name="Group 8"/>
          <p:cNvGrpSpPr/>
          <p:nvPr/>
        </p:nvGrpSpPr>
        <p:grpSpPr>
          <a:xfrm>
            <a:off x="884643" y="2722605"/>
            <a:ext cx="10108589" cy="846386"/>
            <a:chOff x="64288" y="-66674"/>
            <a:chExt cx="20222445" cy="1692773"/>
          </a:xfrm>
        </p:grpSpPr>
        <p:sp>
          <p:nvSpPr>
            <p:cNvPr id="11" name="TextBox 11"/>
            <p:cNvSpPr txBox="1"/>
            <p:nvPr/>
          </p:nvSpPr>
          <p:spPr>
            <a:xfrm>
              <a:off x="64288" y="455508"/>
              <a:ext cx="557161" cy="589304"/>
            </a:xfrm>
            <a:prstGeom prst="rect">
              <a:avLst/>
            </a:prstGeom>
          </p:spPr>
          <p:txBody>
            <a:bodyPr lIns="50800" tIns="50800" rIns="50800" bIns="50800" rtlCol="0" anchor="ctr"/>
            <a:lstStyle/>
            <a:p>
              <a:pPr algn="ctr">
                <a:lnSpc>
                  <a:spcPts val="1772"/>
                </a:lnSpc>
              </a:pPr>
              <a:endParaRPr b="1">
                <a:latin typeface="Arial" pitchFamily="34" charset="0"/>
              </a:endParaRPr>
            </a:p>
          </p:txBody>
        </p:sp>
        <p:sp>
          <p:nvSpPr>
            <p:cNvPr id="12" name="TextBox 12"/>
            <p:cNvSpPr txBox="1"/>
            <p:nvPr/>
          </p:nvSpPr>
          <p:spPr>
            <a:xfrm>
              <a:off x="407455" y="-66674"/>
              <a:ext cx="19879278" cy="1692773"/>
            </a:xfrm>
            <a:prstGeom prst="rect">
              <a:avLst/>
            </a:prstGeom>
          </p:spPr>
          <p:txBody>
            <a:bodyPr wrap="square" lIns="0" tIns="0" rIns="0" bIns="0" rtlCol="0" anchor="t">
              <a:spAutoFit/>
            </a:bodyPr>
            <a:lstStyle/>
            <a:p>
              <a:pPr>
                <a:lnSpc>
                  <a:spcPts val="3266"/>
                </a:lnSpc>
                <a:spcBef>
                  <a:spcPct val="0"/>
                </a:spcBef>
              </a:pP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Duy</a:t>
              </a:r>
              <a:r>
                <a:rPr lang="en-US" sz="2300" b="1" dirty="0" smtClean="0">
                  <a:solidFill>
                    <a:srgbClr val="000000"/>
                  </a:solidFill>
                  <a:latin typeface="Arial" pitchFamily="34" charset="0"/>
                </a:rPr>
                <a:t> </a:t>
              </a:r>
              <a:r>
                <a:rPr lang="en-US" sz="2300" b="1" dirty="0" err="1">
                  <a:solidFill>
                    <a:srgbClr val="000000"/>
                  </a:solidFill>
                  <a:latin typeface="Arial" pitchFamily="34" charset="0"/>
                </a:rPr>
                <a:t>trì</a:t>
              </a:r>
              <a:r>
                <a:rPr lang="en-US" sz="2300" b="1" dirty="0">
                  <a:solidFill>
                    <a:srgbClr val="000000"/>
                  </a:solidFill>
                  <a:latin typeface="Arial" pitchFamily="34" charset="0"/>
                </a:rPr>
                <a:t> </a:t>
              </a:r>
              <a:r>
                <a:rPr lang="en-US" sz="2300" b="1" dirty="0" err="1">
                  <a:solidFill>
                    <a:srgbClr val="000000"/>
                  </a:solidFill>
                  <a:latin typeface="Arial" pitchFamily="34" charset="0"/>
                </a:rPr>
                <a:t>chế</a:t>
              </a:r>
              <a:r>
                <a:rPr lang="en-US" sz="2300" b="1" dirty="0">
                  <a:solidFill>
                    <a:srgbClr val="000000"/>
                  </a:solidFill>
                  <a:latin typeface="Arial" pitchFamily="34" charset="0"/>
                </a:rPr>
                <a:t> </a:t>
              </a:r>
              <a:r>
                <a:rPr lang="en-US" sz="2300" b="1" dirty="0" err="1">
                  <a:solidFill>
                    <a:srgbClr val="000000"/>
                  </a:solidFill>
                  <a:latin typeface="Arial" pitchFamily="34" charset="0"/>
                </a:rPr>
                <a:t>độ</a:t>
              </a:r>
              <a:r>
                <a:rPr lang="en-US" sz="2300" b="1" dirty="0">
                  <a:solidFill>
                    <a:srgbClr val="000000"/>
                  </a:solidFill>
                  <a:latin typeface="Arial" pitchFamily="34" charset="0"/>
                </a:rPr>
                <a:t> </a:t>
              </a:r>
              <a:r>
                <a:rPr lang="en-US" sz="2300" b="1" dirty="0" err="1">
                  <a:solidFill>
                    <a:srgbClr val="000000"/>
                  </a:solidFill>
                  <a:latin typeface="Arial" pitchFamily="34" charset="0"/>
                </a:rPr>
                <a:t>ăn</a:t>
              </a:r>
              <a:r>
                <a:rPr lang="en-US" sz="2300" b="1" dirty="0">
                  <a:solidFill>
                    <a:srgbClr val="000000"/>
                  </a:solidFill>
                  <a:latin typeface="Arial" pitchFamily="34" charset="0"/>
                </a:rPr>
                <a:t> </a:t>
              </a:r>
              <a:r>
                <a:rPr lang="en-US" sz="2300" b="1" dirty="0" err="1">
                  <a:solidFill>
                    <a:srgbClr val="000000"/>
                  </a:solidFill>
                  <a:latin typeface="Arial" pitchFamily="34" charset="0"/>
                </a:rPr>
                <a:t>đủ</a:t>
              </a:r>
              <a:r>
                <a:rPr lang="en-US" sz="2300" b="1" dirty="0">
                  <a:solidFill>
                    <a:srgbClr val="000000"/>
                  </a:solidFill>
                  <a:latin typeface="Arial" pitchFamily="34" charset="0"/>
                </a:rPr>
                <a:t> </a:t>
              </a:r>
              <a:r>
                <a:rPr lang="en-US" sz="2300" b="1" dirty="0" err="1">
                  <a:solidFill>
                    <a:srgbClr val="000000"/>
                  </a:solidFill>
                  <a:latin typeface="Arial" pitchFamily="34" charset="0"/>
                </a:rPr>
                <a:t>chất</a:t>
              </a:r>
              <a:r>
                <a:rPr lang="en-US" sz="2300" b="1" dirty="0">
                  <a:solidFill>
                    <a:srgbClr val="000000"/>
                  </a:solidFill>
                  <a:latin typeface="Arial" pitchFamily="34" charset="0"/>
                </a:rPr>
                <a:t> </a:t>
              </a:r>
              <a:r>
                <a:rPr lang="en-US" sz="2300" b="1" dirty="0" err="1">
                  <a:solidFill>
                    <a:srgbClr val="000000"/>
                  </a:solidFill>
                  <a:latin typeface="Arial" pitchFamily="34" charset="0"/>
                </a:rPr>
                <a:t>và</a:t>
              </a:r>
              <a:r>
                <a:rPr lang="en-US" sz="2300" b="1" dirty="0">
                  <a:solidFill>
                    <a:srgbClr val="000000"/>
                  </a:solidFill>
                  <a:latin typeface="Arial" pitchFamily="34" charset="0"/>
                </a:rPr>
                <a:t> </a:t>
              </a:r>
              <a:r>
                <a:rPr lang="en-US" sz="2300" b="1" dirty="0" err="1">
                  <a:solidFill>
                    <a:srgbClr val="000000"/>
                  </a:solidFill>
                  <a:latin typeface="Arial" pitchFamily="34" charset="0"/>
                </a:rPr>
                <a:t>cân</a:t>
              </a:r>
              <a:r>
                <a:rPr lang="en-US" sz="2300" b="1" dirty="0">
                  <a:solidFill>
                    <a:srgbClr val="000000"/>
                  </a:solidFill>
                  <a:latin typeface="Arial" pitchFamily="34" charset="0"/>
                </a:rPr>
                <a:t> </a:t>
              </a:r>
              <a:r>
                <a:rPr lang="en-US" sz="2300" b="1" dirty="0" err="1">
                  <a:solidFill>
                    <a:srgbClr val="000000"/>
                  </a:solidFill>
                  <a:latin typeface="Arial" pitchFamily="34" charset="0"/>
                </a:rPr>
                <a:t>đối</a:t>
              </a:r>
              <a:r>
                <a:rPr lang="en-US" sz="2300" b="1" dirty="0">
                  <a:solidFill>
                    <a:srgbClr val="000000"/>
                  </a:solidFill>
                  <a:latin typeface="Arial" pitchFamily="34" charset="0"/>
                </a:rPr>
                <a:t>, </a:t>
              </a:r>
              <a:r>
                <a:rPr lang="en-US" sz="2300" b="1" dirty="0" err="1">
                  <a:solidFill>
                    <a:srgbClr val="000000"/>
                  </a:solidFill>
                  <a:latin typeface="Arial" pitchFamily="34" charset="0"/>
                </a:rPr>
                <a:t>bổ</a:t>
              </a:r>
              <a:r>
                <a:rPr lang="en-US" sz="2300" b="1" dirty="0">
                  <a:solidFill>
                    <a:srgbClr val="000000"/>
                  </a:solidFill>
                  <a:latin typeface="Arial" pitchFamily="34" charset="0"/>
                </a:rPr>
                <a:t> sung vitamin </a:t>
              </a:r>
              <a:r>
                <a:rPr lang="en-US" sz="2300" b="1" dirty="0" err="1">
                  <a:solidFill>
                    <a:srgbClr val="000000"/>
                  </a:solidFill>
                  <a:latin typeface="Arial" pitchFamily="34" charset="0"/>
                </a:rPr>
                <a:t>và</a:t>
              </a:r>
              <a:r>
                <a:rPr lang="en-US" sz="2300" b="1" dirty="0">
                  <a:solidFill>
                    <a:srgbClr val="000000"/>
                  </a:solidFill>
                  <a:latin typeface="Arial" pitchFamily="34" charset="0"/>
                </a:rPr>
                <a:t> </a:t>
              </a:r>
              <a:r>
                <a:rPr lang="en-US" sz="2300" b="1" dirty="0" err="1">
                  <a:solidFill>
                    <a:srgbClr val="000000"/>
                  </a:solidFill>
                  <a:latin typeface="Arial" pitchFamily="34" charset="0"/>
                </a:rPr>
                <a:t>các</a:t>
              </a:r>
              <a:r>
                <a:rPr lang="en-US" sz="2300" b="1" dirty="0">
                  <a:solidFill>
                    <a:srgbClr val="000000"/>
                  </a:solidFill>
                  <a:latin typeface="Arial" pitchFamily="34" charset="0"/>
                </a:rPr>
                <a:t> </a:t>
              </a:r>
              <a:r>
                <a:rPr lang="en-US" sz="2300" b="1" dirty="0" err="1">
                  <a:solidFill>
                    <a:srgbClr val="000000"/>
                  </a:solidFill>
                  <a:latin typeface="Arial" pitchFamily="34" charset="0"/>
                </a:rPr>
                <a:t>khoáng</a:t>
              </a:r>
              <a:r>
                <a:rPr lang="en-US" sz="2300" b="1" dirty="0">
                  <a:solidFill>
                    <a:srgbClr val="000000"/>
                  </a:solidFill>
                  <a:latin typeface="Arial" pitchFamily="34" charset="0"/>
                </a:rPr>
                <a:t> </a:t>
              </a:r>
              <a:r>
                <a:rPr lang="en-US" sz="2300" b="1" dirty="0" err="1">
                  <a:solidFill>
                    <a:srgbClr val="000000"/>
                  </a:solidFill>
                  <a:latin typeface="Arial" pitchFamily="34" charset="0"/>
                </a:rPr>
                <a:t>chất</a:t>
              </a:r>
              <a:r>
                <a:rPr lang="en-US" sz="2300" b="1" dirty="0">
                  <a:solidFill>
                    <a:srgbClr val="000000"/>
                  </a:solidFill>
                  <a:latin typeface="Arial" pitchFamily="34" charset="0"/>
                </a:rPr>
                <a:t> </a:t>
              </a:r>
              <a:r>
                <a:rPr lang="en-US" sz="2300" b="1" dirty="0" err="1">
                  <a:solidFill>
                    <a:srgbClr val="000000"/>
                  </a:solidFill>
                  <a:latin typeface="Arial" pitchFamily="34" charset="0"/>
                </a:rPr>
                <a:t>thiết</a:t>
              </a:r>
              <a:r>
                <a:rPr lang="en-US" sz="2300" b="1" dirty="0">
                  <a:solidFill>
                    <a:srgbClr val="000000"/>
                  </a:solidFill>
                  <a:latin typeface="Arial" pitchFamily="34" charset="0"/>
                </a:rPr>
                <a:t> </a:t>
              </a:r>
              <a:r>
                <a:rPr lang="en-US" sz="2300" b="1" dirty="0" err="1">
                  <a:solidFill>
                    <a:srgbClr val="000000"/>
                  </a:solidFill>
                  <a:latin typeface="Arial" pitchFamily="34" charset="0"/>
                </a:rPr>
                <a:t>yếu</a:t>
              </a:r>
              <a:endParaRPr lang="en-US" sz="2300" b="1" dirty="0">
                <a:solidFill>
                  <a:srgbClr val="000000"/>
                </a:solidFill>
                <a:latin typeface="Arial" pitchFamily="34" charset="0"/>
              </a:endParaRPr>
            </a:p>
          </p:txBody>
        </p:sp>
      </p:grpSp>
      <p:grpSp>
        <p:nvGrpSpPr>
          <p:cNvPr id="13" name="Group 13"/>
          <p:cNvGrpSpPr/>
          <p:nvPr/>
        </p:nvGrpSpPr>
        <p:grpSpPr>
          <a:xfrm>
            <a:off x="1056182" y="4087168"/>
            <a:ext cx="10108595" cy="423193"/>
            <a:chOff x="64276" y="-66674"/>
            <a:chExt cx="20222457" cy="846387"/>
          </a:xfrm>
        </p:grpSpPr>
        <p:sp>
          <p:nvSpPr>
            <p:cNvPr id="16" name="TextBox 16"/>
            <p:cNvSpPr txBox="1"/>
            <p:nvPr/>
          </p:nvSpPr>
          <p:spPr>
            <a:xfrm>
              <a:off x="64288" y="53374"/>
              <a:ext cx="557161" cy="589305"/>
            </a:xfrm>
            <a:prstGeom prst="rect">
              <a:avLst/>
            </a:prstGeom>
          </p:spPr>
          <p:txBody>
            <a:bodyPr lIns="50800" tIns="50800" rIns="50800" bIns="50800" rtlCol="0" anchor="ctr"/>
            <a:lstStyle/>
            <a:p>
              <a:pPr algn="ctr">
                <a:lnSpc>
                  <a:spcPts val="1772"/>
                </a:lnSpc>
              </a:pPr>
              <a:endParaRPr b="1">
                <a:latin typeface="Arial" pitchFamily="34" charset="0"/>
              </a:endParaRPr>
            </a:p>
          </p:txBody>
        </p:sp>
        <p:sp>
          <p:nvSpPr>
            <p:cNvPr id="17" name="TextBox 17"/>
            <p:cNvSpPr txBox="1"/>
            <p:nvPr/>
          </p:nvSpPr>
          <p:spPr>
            <a:xfrm>
              <a:off x="64276" y="-66674"/>
              <a:ext cx="20222457" cy="846387"/>
            </a:xfrm>
            <a:prstGeom prst="rect">
              <a:avLst/>
            </a:prstGeom>
          </p:spPr>
          <p:txBody>
            <a:bodyPr wrap="square" lIns="0" tIns="0" rIns="0" bIns="0" rtlCol="0" anchor="t">
              <a:spAutoFit/>
            </a:bodyPr>
            <a:lstStyle/>
            <a:p>
              <a:pPr algn="just">
                <a:lnSpc>
                  <a:spcPts val="3266"/>
                </a:lnSpc>
                <a:spcBef>
                  <a:spcPct val="0"/>
                </a:spcBef>
              </a:pP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Vận</a:t>
              </a:r>
              <a:r>
                <a:rPr lang="en-US" sz="2300" b="1" dirty="0" smtClean="0">
                  <a:solidFill>
                    <a:srgbClr val="000000"/>
                  </a:solidFill>
                  <a:latin typeface="Arial" pitchFamily="34" charset="0"/>
                </a:rPr>
                <a:t> </a:t>
              </a:r>
              <a:r>
                <a:rPr lang="en-US" sz="2300" b="1" dirty="0" err="1">
                  <a:solidFill>
                    <a:srgbClr val="000000"/>
                  </a:solidFill>
                  <a:latin typeface="Arial" pitchFamily="34" charset="0"/>
                </a:rPr>
                <a:t>động</a:t>
              </a:r>
              <a:r>
                <a:rPr lang="en-US" sz="2300" b="1" dirty="0">
                  <a:solidFill>
                    <a:srgbClr val="000000"/>
                  </a:solidFill>
                  <a:latin typeface="Arial" pitchFamily="34" charset="0"/>
                </a:rPr>
                <a:t> </a:t>
              </a:r>
              <a:r>
                <a:rPr lang="en-US" sz="2300" b="1" dirty="0" err="1">
                  <a:solidFill>
                    <a:srgbClr val="000000"/>
                  </a:solidFill>
                  <a:latin typeface="Arial" pitchFamily="34" charset="0"/>
                </a:rPr>
                <a:t>đúng</a:t>
              </a:r>
              <a:r>
                <a:rPr lang="en-US" sz="2300" b="1" dirty="0">
                  <a:solidFill>
                    <a:srgbClr val="000000"/>
                  </a:solidFill>
                  <a:latin typeface="Arial" pitchFamily="34" charset="0"/>
                </a:rPr>
                <a:t> </a:t>
              </a:r>
              <a:r>
                <a:rPr lang="en-US" sz="2300" b="1" dirty="0" err="1">
                  <a:solidFill>
                    <a:srgbClr val="000000"/>
                  </a:solidFill>
                  <a:latin typeface="Arial" pitchFamily="34" charset="0"/>
                </a:rPr>
                <a:t>cách</a:t>
              </a:r>
              <a:endParaRPr lang="en-US" sz="2300" b="1" dirty="0">
                <a:solidFill>
                  <a:srgbClr val="000000"/>
                </a:solidFill>
                <a:latin typeface="Arial" pitchFamily="34" charset="0"/>
              </a:endParaRPr>
            </a:p>
          </p:txBody>
        </p:sp>
      </p:grpSp>
      <p:grpSp>
        <p:nvGrpSpPr>
          <p:cNvPr id="18" name="Group 18"/>
          <p:cNvGrpSpPr/>
          <p:nvPr/>
        </p:nvGrpSpPr>
        <p:grpSpPr>
          <a:xfrm>
            <a:off x="1056182" y="3625736"/>
            <a:ext cx="10108589" cy="423193"/>
            <a:chOff x="64288" y="-66674"/>
            <a:chExt cx="20222445" cy="846387"/>
          </a:xfrm>
        </p:grpSpPr>
        <p:sp>
          <p:nvSpPr>
            <p:cNvPr id="21" name="TextBox 21"/>
            <p:cNvSpPr txBox="1"/>
            <p:nvPr/>
          </p:nvSpPr>
          <p:spPr>
            <a:xfrm>
              <a:off x="64288" y="53374"/>
              <a:ext cx="557161" cy="589305"/>
            </a:xfrm>
            <a:prstGeom prst="rect">
              <a:avLst/>
            </a:prstGeom>
          </p:spPr>
          <p:txBody>
            <a:bodyPr lIns="50800" tIns="50800" rIns="50800" bIns="50800" rtlCol="0" anchor="ctr"/>
            <a:lstStyle/>
            <a:p>
              <a:pPr algn="ctr">
                <a:lnSpc>
                  <a:spcPts val="1772"/>
                </a:lnSpc>
              </a:pPr>
              <a:endParaRPr b="1">
                <a:latin typeface="Arial" pitchFamily="34" charset="0"/>
              </a:endParaRPr>
            </a:p>
          </p:txBody>
        </p:sp>
        <p:sp>
          <p:nvSpPr>
            <p:cNvPr id="22" name="TextBox 22"/>
            <p:cNvSpPr txBox="1"/>
            <p:nvPr/>
          </p:nvSpPr>
          <p:spPr>
            <a:xfrm>
              <a:off x="64288" y="-66674"/>
              <a:ext cx="20222445" cy="846387"/>
            </a:xfrm>
            <a:prstGeom prst="rect">
              <a:avLst/>
            </a:prstGeom>
          </p:spPr>
          <p:txBody>
            <a:bodyPr wrap="square" lIns="0" tIns="0" rIns="0" bIns="0" rtlCol="0" anchor="t">
              <a:spAutoFit/>
            </a:bodyPr>
            <a:lstStyle/>
            <a:p>
              <a:pPr algn="just">
                <a:lnSpc>
                  <a:spcPts val="3266"/>
                </a:lnSpc>
                <a:spcBef>
                  <a:spcPct val="0"/>
                </a:spcBef>
              </a:pP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Tắm</a:t>
              </a:r>
              <a:r>
                <a:rPr lang="en-US" sz="2300" b="1" dirty="0" smtClean="0">
                  <a:solidFill>
                    <a:srgbClr val="000000"/>
                  </a:solidFill>
                  <a:latin typeface="Arial" pitchFamily="34" charset="0"/>
                </a:rPr>
                <a:t> </a:t>
              </a:r>
              <a:r>
                <a:rPr lang="en-US" sz="2300" b="1" dirty="0" err="1">
                  <a:solidFill>
                    <a:srgbClr val="000000"/>
                  </a:solidFill>
                  <a:latin typeface="Arial" pitchFamily="34" charset="0"/>
                </a:rPr>
                <a:t>nắng</a:t>
              </a:r>
              <a:endParaRPr lang="en-US" sz="2300" b="1" dirty="0">
                <a:solidFill>
                  <a:srgbClr val="000000"/>
                </a:solidFill>
                <a:latin typeface="Arial" pitchFamily="34" charset="0"/>
              </a:endParaRPr>
            </a:p>
          </p:txBody>
        </p:sp>
      </p:grpSp>
      <p:grpSp>
        <p:nvGrpSpPr>
          <p:cNvPr id="23" name="Group 23"/>
          <p:cNvGrpSpPr/>
          <p:nvPr/>
        </p:nvGrpSpPr>
        <p:grpSpPr>
          <a:xfrm>
            <a:off x="1056182" y="4548602"/>
            <a:ext cx="10108595" cy="423193"/>
            <a:chOff x="64276" y="-66674"/>
            <a:chExt cx="20222457" cy="846387"/>
          </a:xfrm>
        </p:grpSpPr>
        <p:sp>
          <p:nvSpPr>
            <p:cNvPr id="26" name="TextBox 26"/>
            <p:cNvSpPr txBox="1"/>
            <p:nvPr/>
          </p:nvSpPr>
          <p:spPr>
            <a:xfrm>
              <a:off x="64288" y="53374"/>
              <a:ext cx="557161" cy="589305"/>
            </a:xfrm>
            <a:prstGeom prst="rect">
              <a:avLst/>
            </a:prstGeom>
          </p:spPr>
          <p:txBody>
            <a:bodyPr lIns="50800" tIns="50800" rIns="50800" bIns="50800" rtlCol="0" anchor="ctr"/>
            <a:lstStyle/>
            <a:p>
              <a:pPr algn="ctr">
                <a:lnSpc>
                  <a:spcPts val="1772"/>
                </a:lnSpc>
              </a:pPr>
              <a:endParaRPr b="1">
                <a:latin typeface="Arial" pitchFamily="34" charset="0"/>
              </a:endParaRPr>
            </a:p>
          </p:txBody>
        </p:sp>
        <p:sp>
          <p:nvSpPr>
            <p:cNvPr id="27" name="TextBox 27"/>
            <p:cNvSpPr txBox="1"/>
            <p:nvPr/>
          </p:nvSpPr>
          <p:spPr>
            <a:xfrm>
              <a:off x="64276" y="-66674"/>
              <a:ext cx="20222457" cy="846387"/>
            </a:xfrm>
            <a:prstGeom prst="rect">
              <a:avLst/>
            </a:prstGeom>
          </p:spPr>
          <p:txBody>
            <a:bodyPr wrap="square" lIns="0" tIns="0" rIns="0" bIns="0" rtlCol="0" anchor="t">
              <a:spAutoFit/>
            </a:bodyPr>
            <a:lstStyle/>
            <a:p>
              <a:pPr algn="just">
                <a:lnSpc>
                  <a:spcPts val="3266"/>
                </a:lnSpc>
                <a:spcBef>
                  <a:spcPct val="0"/>
                </a:spcBef>
              </a:pP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Đi</a:t>
              </a:r>
              <a:r>
                <a:rPr lang="en-US" sz="2300" b="1" dirty="0">
                  <a:solidFill>
                    <a:srgbClr val="000000"/>
                  </a:solidFill>
                  <a:latin typeface="Arial" pitchFamily="34" charset="0"/>
                </a:rPr>
                <a:t>, </a:t>
              </a:r>
              <a:r>
                <a:rPr lang="en-US" sz="2300" b="1" dirty="0" err="1">
                  <a:solidFill>
                    <a:srgbClr val="000000"/>
                  </a:solidFill>
                  <a:latin typeface="Arial" pitchFamily="34" charset="0"/>
                </a:rPr>
                <a:t>đứng</a:t>
              </a:r>
              <a:r>
                <a:rPr lang="en-US" sz="2300" b="1" dirty="0">
                  <a:solidFill>
                    <a:srgbClr val="000000"/>
                  </a:solidFill>
                  <a:latin typeface="Arial" pitchFamily="34" charset="0"/>
                </a:rPr>
                <a:t>, </a:t>
              </a:r>
              <a:r>
                <a:rPr lang="en-US" sz="2300" b="1" dirty="0" err="1">
                  <a:solidFill>
                    <a:srgbClr val="000000"/>
                  </a:solidFill>
                  <a:latin typeface="Arial" pitchFamily="34" charset="0"/>
                </a:rPr>
                <a:t>ngồi</a:t>
              </a:r>
              <a:r>
                <a:rPr lang="en-US" sz="2300" b="1" dirty="0">
                  <a:solidFill>
                    <a:srgbClr val="000000"/>
                  </a:solidFill>
                  <a:latin typeface="Arial" pitchFamily="34" charset="0"/>
                </a:rPr>
                <a:t> </a:t>
              </a:r>
              <a:r>
                <a:rPr lang="en-US" sz="2300" b="1" dirty="0" err="1">
                  <a:solidFill>
                    <a:srgbClr val="000000"/>
                  </a:solidFill>
                  <a:latin typeface="Arial" pitchFamily="34" charset="0"/>
                </a:rPr>
                <a:t>đúng</a:t>
              </a:r>
              <a:r>
                <a:rPr lang="en-US" sz="2300" b="1" dirty="0">
                  <a:solidFill>
                    <a:srgbClr val="000000"/>
                  </a:solidFill>
                  <a:latin typeface="Arial" pitchFamily="34" charset="0"/>
                </a:rPr>
                <a:t> </a:t>
              </a:r>
              <a:r>
                <a:rPr lang="en-US" sz="2300" b="1" dirty="0" err="1">
                  <a:solidFill>
                    <a:srgbClr val="000000"/>
                  </a:solidFill>
                  <a:latin typeface="Arial" pitchFamily="34" charset="0"/>
                </a:rPr>
                <a:t>tư</a:t>
              </a:r>
              <a:r>
                <a:rPr lang="en-US" sz="2300" b="1" dirty="0">
                  <a:solidFill>
                    <a:srgbClr val="000000"/>
                  </a:solidFill>
                  <a:latin typeface="Arial" pitchFamily="34" charset="0"/>
                </a:rPr>
                <a:t> </a:t>
              </a:r>
              <a:r>
                <a:rPr lang="en-US" sz="2300" b="1" dirty="0" err="1">
                  <a:solidFill>
                    <a:srgbClr val="000000"/>
                  </a:solidFill>
                  <a:latin typeface="Arial" pitchFamily="34" charset="0"/>
                </a:rPr>
                <a:t>thế</a:t>
              </a:r>
              <a:endParaRPr lang="en-US" sz="2300" b="1" dirty="0">
                <a:solidFill>
                  <a:srgbClr val="000000"/>
                </a:solidFill>
                <a:latin typeface="Arial" pitchFamily="34" charset="0"/>
              </a:endParaRPr>
            </a:p>
          </p:txBody>
        </p:sp>
      </p:grpSp>
      <p:grpSp>
        <p:nvGrpSpPr>
          <p:cNvPr id="28" name="Group 28"/>
          <p:cNvGrpSpPr/>
          <p:nvPr/>
        </p:nvGrpSpPr>
        <p:grpSpPr>
          <a:xfrm>
            <a:off x="1056182" y="5010035"/>
            <a:ext cx="10108591" cy="423193"/>
            <a:chOff x="64284" y="-66674"/>
            <a:chExt cx="20222449" cy="846387"/>
          </a:xfrm>
        </p:grpSpPr>
        <p:sp>
          <p:nvSpPr>
            <p:cNvPr id="31" name="TextBox 31"/>
            <p:cNvSpPr txBox="1"/>
            <p:nvPr/>
          </p:nvSpPr>
          <p:spPr>
            <a:xfrm>
              <a:off x="64288" y="53374"/>
              <a:ext cx="557161" cy="589305"/>
            </a:xfrm>
            <a:prstGeom prst="rect">
              <a:avLst/>
            </a:prstGeom>
          </p:spPr>
          <p:txBody>
            <a:bodyPr lIns="50800" tIns="50800" rIns="50800" bIns="50800" rtlCol="0" anchor="ctr"/>
            <a:lstStyle/>
            <a:p>
              <a:pPr algn="ctr">
                <a:lnSpc>
                  <a:spcPts val="1772"/>
                </a:lnSpc>
              </a:pPr>
              <a:endParaRPr b="1">
                <a:latin typeface="Arial" pitchFamily="34" charset="0"/>
              </a:endParaRPr>
            </a:p>
          </p:txBody>
        </p:sp>
        <p:sp>
          <p:nvSpPr>
            <p:cNvPr id="32" name="TextBox 32"/>
            <p:cNvSpPr txBox="1"/>
            <p:nvPr/>
          </p:nvSpPr>
          <p:spPr>
            <a:xfrm>
              <a:off x="64284" y="-66674"/>
              <a:ext cx="20222449" cy="846387"/>
            </a:xfrm>
            <a:prstGeom prst="rect">
              <a:avLst/>
            </a:prstGeom>
          </p:spPr>
          <p:txBody>
            <a:bodyPr wrap="square" lIns="0" tIns="0" rIns="0" bIns="0" rtlCol="0" anchor="t">
              <a:spAutoFit/>
            </a:bodyPr>
            <a:lstStyle/>
            <a:p>
              <a:pPr algn="just">
                <a:lnSpc>
                  <a:spcPts val="3266"/>
                </a:lnSpc>
                <a:spcBef>
                  <a:spcPct val="0"/>
                </a:spcBef>
              </a:pP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Điều</a:t>
              </a:r>
              <a:r>
                <a:rPr lang="en-US" sz="2300" b="1" dirty="0" smtClean="0">
                  <a:solidFill>
                    <a:srgbClr val="000000"/>
                  </a:solidFill>
                  <a:latin typeface="Arial" pitchFamily="34" charset="0"/>
                </a:rPr>
                <a:t> </a:t>
              </a:r>
              <a:r>
                <a:rPr lang="en-US" sz="2300" b="1" dirty="0" err="1">
                  <a:solidFill>
                    <a:srgbClr val="000000"/>
                  </a:solidFill>
                  <a:latin typeface="Arial" pitchFamily="34" charset="0"/>
                </a:rPr>
                <a:t>chỉnh</a:t>
              </a:r>
              <a:r>
                <a:rPr lang="en-US" sz="2300" b="1" dirty="0">
                  <a:solidFill>
                    <a:srgbClr val="000000"/>
                  </a:solidFill>
                  <a:latin typeface="Arial" pitchFamily="34" charset="0"/>
                </a:rPr>
                <a:t> </a:t>
              </a:r>
              <a:r>
                <a:rPr lang="en-US" sz="2300" b="1" dirty="0" err="1">
                  <a:solidFill>
                    <a:srgbClr val="000000"/>
                  </a:solidFill>
                  <a:latin typeface="Arial" pitchFamily="34" charset="0"/>
                </a:rPr>
                <a:t>cân</a:t>
              </a:r>
              <a:r>
                <a:rPr lang="en-US" sz="2300" b="1" dirty="0">
                  <a:solidFill>
                    <a:srgbClr val="000000"/>
                  </a:solidFill>
                  <a:latin typeface="Arial" pitchFamily="34" charset="0"/>
                </a:rPr>
                <a:t> </a:t>
              </a:r>
              <a:r>
                <a:rPr lang="en-US" sz="2300" b="1" dirty="0" err="1">
                  <a:solidFill>
                    <a:srgbClr val="000000"/>
                  </a:solidFill>
                  <a:latin typeface="Arial" pitchFamily="34" charset="0"/>
                </a:rPr>
                <a:t>nặng</a:t>
              </a:r>
              <a:r>
                <a:rPr lang="en-US" sz="2300" b="1" dirty="0">
                  <a:solidFill>
                    <a:srgbClr val="000000"/>
                  </a:solidFill>
                  <a:latin typeface="Arial" pitchFamily="34" charset="0"/>
                </a:rPr>
                <a:t> </a:t>
              </a:r>
              <a:r>
                <a:rPr lang="en-US" sz="2300" b="1" dirty="0" err="1">
                  <a:solidFill>
                    <a:srgbClr val="000000"/>
                  </a:solidFill>
                  <a:latin typeface="Arial" pitchFamily="34" charset="0"/>
                </a:rPr>
                <a:t>phù</a:t>
              </a:r>
              <a:r>
                <a:rPr lang="en-US" sz="2300" b="1" dirty="0">
                  <a:solidFill>
                    <a:srgbClr val="000000"/>
                  </a:solidFill>
                  <a:latin typeface="Arial" pitchFamily="34" charset="0"/>
                </a:rPr>
                <a:t> </a:t>
              </a:r>
              <a:r>
                <a:rPr lang="en-US" sz="2300" b="1" dirty="0" err="1">
                  <a:solidFill>
                    <a:srgbClr val="000000"/>
                  </a:solidFill>
                  <a:latin typeface="Arial" pitchFamily="34" charset="0"/>
                </a:rPr>
                <a:t>hợp</a:t>
              </a:r>
              <a:endParaRPr lang="en-US" sz="2300" b="1" dirty="0">
                <a:solidFill>
                  <a:srgbClr val="000000"/>
                </a:solidFill>
                <a:latin typeface="Arial" pitchFamily="34" charset="0"/>
              </a:endParaRPr>
            </a:p>
          </p:txBody>
        </p:sp>
      </p:grpSp>
      <p:grpSp>
        <p:nvGrpSpPr>
          <p:cNvPr id="33" name="Group 33"/>
          <p:cNvGrpSpPr/>
          <p:nvPr/>
        </p:nvGrpSpPr>
        <p:grpSpPr>
          <a:xfrm>
            <a:off x="1056182" y="5471468"/>
            <a:ext cx="10447021" cy="846386"/>
            <a:chOff x="64278" y="-66674"/>
            <a:chExt cx="14717549" cy="1692773"/>
          </a:xfrm>
        </p:grpSpPr>
        <p:sp>
          <p:nvSpPr>
            <p:cNvPr id="36" name="TextBox 36"/>
            <p:cNvSpPr txBox="1"/>
            <p:nvPr/>
          </p:nvSpPr>
          <p:spPr>
            <a:xfrm>
              <a:off x="64288" y="455508"/>
              <a:ext cx="557161" cy="589304"/>
            </a:xfrm>
            <a:prstGeom prst="rect">
              <a:avLst/>
            </a:prstGeom>
          </p:spPr>
          <p:txBody>
            <a:bodyPr lIns="50800" tIns="50800" rIns="50800" bIns="50800" rtlCol="0" anchor="ctr"/>
            <a:lstStyle/>
            <a:p>
              <a:pPr algn="ctr">
                <a:lnSpc>
                  <a:spcPts val="1772"/>
                </a:lnSpc>
              </a:pPr>
              <a:endParaRPr b="1">
                <a:latin typeface="Arial" pitchFamily="34" charset="0"/>
              </a:endParaRPr>
            </a:p>
          </p:txBody>
        </p:sp>
        <p:sp>
          <p:nvSpPr>
            <p:cNvPr id="37" name="TextBox 37"/>
            <p:cNvSpPr txBox="1"/>
            <p:nvPr/>
          </p:nvSpPr>
          <p:spPr>
            <a:xfrm>
              <a:off x="64278" y="-66674"/>
              <a:ext cx="14717549" cy="1692773"/>
            </a:xfrm>
            <a:prstGeom prst="rect">
              <a:avLst/>
            </a:prstGeom>
          </p:spPr>
          <p:txBody>
            <a:bodyPr wrap="square" lIns="0" tIns="0" rIns="0" bIns="0" rtlCol="0" anchor="t">
              <a:spAutoFit/>
            </a:bodyPr>
            <a:lstStyle/>
            <a:p>
              <a:pPr algn="just">
                <a:lnSpc>
                  <a:spcPts val="3266"/>
                </a:lnSpc>
                <a:spcBef>
                  <a:spcPct val="0"/>
                </a:spcBef>
              </a:pPr>
              <a:r>
                <a:rPr lang="en-US" sz="2300" b="1" dirty="0" smtClean="0">
                  <a:solidFill>
                    <a:srgbClr val="000000"/>
                  </a:solidFill>
                  <a:latin typeface="Arial" pitchFamily="34" charset="0"/>
                </a:rPr>
                <a:t>-</a:t>
              </a:r>
              <a:r>
                <a:rPr lang="en-US" sz="2300" b="1" dirty="0" err="1" smtClean="0">
                  <a:solidFill>
                    <a:srgbClr val="000000"/>
                  </a:solidFill>
                  <a:latin typeface="Arial" pitchFamily="34" charset="0"/>
                </a:rPr>
                <a:t>Tránh</a:t>
              </a:r>
              <a:r>
                <a:rPr lang="en-US" sz="2300" b="1" dirty="0" smtClean="0">
                  <a:solidFill>
                    <a:srgbClr val="000000"/>
                  </a:solidFill>
                  <a:latin typeface="Arial" pitchFamily="34" charset="0"/>
                </a:rPr>
                <a:t> </a:t>
              </a:r>
              <a:r>
                <a:rPr lang="en-US" sz="2300" b="1" dirty="0" err="1">
                  <a:solidFill>
                    <a:srgbClr val="000000"/>
                  </a:solidFill>
                  <a:latin typeface="Arial" pitchFamily="34" charset="0"/>
                </a:rPr>
                <a:t>những</a:t>
              </a:r>
              <a:r>
                <a:rPr lang="en-US" sz="2300" b="1" dirty="0">
                  <a:solidFill>
                    <a:srgbClr val="000000"/>
                  </a:solidFill>
                  <a:latin typeface="Arial" pitchFamily="34" charset="0"/>
                </a:rPr>
                <a:t> </a:t>
              </a:r>
              <a:r>
                <a:rPr lang="en-US" sz="2300" b="1" dirty="0" err="1">
                  <a:solidFill>
                    <a:srgbClr val="000000"/>
                  </a:solidFill>
                  <a:latin typeface="Arial" pitchFamily="34" charset="0"/>
                </a:rPr>
                <a:t>thói</a:t>
              </a:r>
              <a:r>
                <a:rPr lang="en-US" sz="2300" b="1" dirty="0">
                  <a:solidFill>
                    <a:srgbClr val="000000"/>
                  </a:solidFill>
                  <a:latin typeface="Arial" pitchFamily="34" charset="0"/>
                </a:rPr>
                <a:t> </a:t>
              </a:r>
              <a:r>
                <a:rPr lang="en-US" sz="2300" b="1" dirty="0" err="1">
                  <a:solidFill>
                    <a:srgbClr val="000000"/>
                  </a:solidFill>
                  <a:latin typeface="Arial" pitchFamily="34" charset="0"/>
                </a:rPr>
                <a:t>quen</a:t>
              </a:r>
              <a:r>
                <a:rPr lang="en-US" sz="2300" b="1" dirty="0">
                  <a:solidFill>
                    <a:srgbClr val="000000"/>
                  </a:solidFill>
                  <a:latin typeface="Arial" pitchFamily="34" charset="0"/>
                </a:rPr>
                <a:t> </a:t>
              </a:r>
              <a:r>
                <a:rPr lang="en-US" sz="2300" b="1" dirty="0" err="1">
                  <a:solidFill>
                    <a:srgbClr val="000000"/>
                  </a:solidFill>
                  <a:latin typeface="Arial" pitchFamily="34" charset="0"/>
                </a:rPr>
                <a:t>ảnh</a:t>
              </a:r>
              <a:r>
                <a:rPr lang="en-US" sz="2300" b="1" dirty="0">
                  <a:solidFill>
                    <a:srgbClr val="000000"/>
                  </a:solidFill>
                  <a:latin typeface="Arial" pitchFamily="34" charset="0"/>
                </a:rPr>
                <a:t> </a:t>
              </a:r>
              <a:r>
                <a:rPr lang="en-US" sz="2300" b="1" dirty="0" err="1">
                  <a:solidFill>
                    <a:srgbClr val="000000"/>
                  </a:solidFill>
                  <a:latin typeface="Arial" pitchFamily="34" charset="0"/>
                </a:rPr>
                <a:t>hưởng</a:t>
              </a:r>
              <a:r>
                <a:rPr lang="en-US" sz="2300" b="1" dirty="0">
                  <a:solidFill>
                    <a:srgbClr val="000000"/>
                  </a:solidFill>
                  <a:latin typeface="Arial" pitchFamily="34" charset="0"/>
                </a:rPr>
                <a:t> </a:t>
              </a:r>
              <a:r>
                <a:rPr lang="en-US" sz="2300" b="1" dirty="0" err="1">
                  <a:solidFill>
                    <a:srgbClr val="000000"/>
                  </a:solidFill>
                  <a:latin typeface="Arial" pitchFamily="34" charset="0"/>
                </a:rPr>
                <a:t>không</a:t>
              </a:r>
              <a:r>
                <a:rPr lang="en-US" sz="2300" b="1" dirty="0">
                  <a:solidFill>
                    <a:srgbClr val="000000"/>
                  </a:solidFill>
                  <a:latin typeface="Arial" pitchFamily="34" charset="0"/>
                </a:rPr>
                <a:t> </a:t>
              </a:r>
              <a:r>
                <a:rPr lang="en-US" sz="2300" b="1" dirty="0" err="1">
                  <a:solidFill>
                    <a:srgbClr val="000000"/>
                  </a:solidFill>
                  <a:latin typeface="Arial" pitchFamily="34" charset="0"/>
                </a:rPr>
                <a:t>tốt</a:t>
              </a:r>
              <a:r>
                <a:rPr lang="en-US" sz="2300" b="1" dirty="0">
                  <a:solidFill>
                    <a:srgbClr val="000000"/>
                  </a:solidFill>
                  <a:latin typeface="Arial" pitchFamily="34" charset="0"/>
                </a:rPr>
                <a:t> </a:t>
              </a:r>
              <a:r>
                <a:rPr lang="en-US" sz="2300" b="1" dirty="0" err="1">
                  <a:solidFill>
                    <a:srgbClr val="000000"/>
                  </a:solidFill>
                  <a:latin typeface="Arial" pitchFamily="34" charset="0"/>
                </a:rPr>
                <a:t>đến</a:t>
              </a:r>
              <a:r>
                <a:rPr lang="en-US" sz="2300" b="1" dirty="0">
                  <a:solidFill>
                    <a:srgbClr val="000000"/>
                  </a:solidFill>
                  <a:latin typeface="Arial" pitchFamily="34" charset="0"/>
                </a:rPr>
                <a:t> </a:t>
              </a:r>
              <a:r>
                <a:rPr lang="en-US" sz="2300" b="1" dirty="0" err="1">
                  <a:solidFill>
                    <a:srgbClr val="000000"/>
                  </a:solidFill>
                  <a:latin typeface="Arial" pitchFamily="34" charset="0"/>
                </a:rPr>
                <a:t>hệ</a:t>
              </a:r>
              <a:r>
                <a:rPr lang="en-US" sz="2300" b="1" dirty="0">
                  <a:solidFill>
                    <a:srgbClr val="000000"/>
                  </a:solidFill>
                  <a:latin typeface="Arial" pitchFamily="34" charset="0"/>
                </a:rPr>
                <a:t> </a:t>
              </a:r>
              <a:r>
                <a:rPr lang="en-US" sz="2300" b="1" dirty="0" err="1">
                  <a:solidFill>
                    <a:srgbClr val="000000"/>
                  </a:solidFill>
                  <a:latin typeface="Arial" pitchFamily="34" charset="0"/>
                </a:rPr>
                <a:t>vận</a:t>
              </a:r>
              <a:r>
                <a:rPr lang="en-US" sz="2300" b="1" dirty="0">
                  <a:solidFill>
                    <a:srgbClr val="000000"/>
                  </a:solidFill>
                  <a:latin typeface="Arial" pitchFamily="34" charset="0"/>
                </a:rPr>
                <a:t> </a:t>
              </a:r>
              <a:r>
                <a:rPr lang="en-US" sz="2300" b="1" dirty="0" err="1">
                  <a:solidFill>
                    <a:srgbClr val="000000"/>
                  </a:solidFill>
                  <a:latin typeface="Arial" pitchFamily="34" charset="0"/>
                </a:rPr>
                <a:t>động</a:t>
              </a:r>
              <a:r>
                <a:rPr lang="en-US" sz="2300" b="1" dirty="0">
                  <a:solidFill>
                    <a:srgbClr val="000000"/>
                  </a:solidFill>
                  <a:latin typeface="Arial" pitchFamily="34" charset="0"/>
                </a:rPr>
                <a:t> (</a:t>
              </a:r>
              <a:r>
                <a:rPr lang="en-US" sz="2300" b="1" dirty="0" err="1">
                  <a:solidFill>
                    <a:srgbClr val="000000"/>
                  </a:solidFill>
                  <a:latin typeface="Arial" pitchFamily="34" charset="0"/>
                </a:rPr>
                <a:t>mang</a:t>
              </a:r>
              <a:r>
                <a:rPr lang="en-US" sz="2300" b="1" dirty="0">
                  <a:solidFill>
                    <a:srgbClr val="000000"/>
                  </a:solidFill>
                  <a:latin typeface="Arial" pitchFamily="34" charset="0"/>
                </a:rPr>
                <a:t> </a:t>
              </a:r>
              <a:r>
                <a:rPr lang="en-US" sz="2300" b="1" dirty="0" err="1">
                  <a:solidFill>
                    <a:srgbClr val="000000"/>
                  </a:solidFill>
                  <a:latin typeface="Arial" pitchFamily="34" charset="0"/>
                </a:rPr>
                <a:t>vật</a:t>
              </a:r>
              <a:r>
                <a:rPr lang="en-US" sz="2300" b="1" dirty="0">
                  <a:solidFill>
                    <a:srgbClr val="000000"/>
                  </a:solidFill>
                  <a:latin typeface="Arial" pitchFamily="34" charset="0"/>
                </a:rPr>
                <a:t> </a:t>
              </a:r>
              <a:r>
                <a:rPr lang="en-US" sz="2300" b="1" dirty="0" err="1">
                  <a:solidFill>
                    <a:srgbClr val="000000"/>
                  </a:solidFill>
                  <a:latin typeface="Arial" pitchFamily="34" charset="0"/>
                </a:rPr>
                <a:t>nặng</a:t>
              </a:r>
              <a:r>
                <a:rPr lang="en-US" sz="2300" b="1" dirty="0">
                  <a:solidFill>
                    <a:srgbClr val="000000"/>
                  </a:solidFill>
                  <a:latin typeface="Arial" pitchFamily="34" charset="0"/>
                </a:rPr>
                <a:t> </a:t>
              </a:r>
              <a:r>
                <a:rPr lang="en-US" sz="2300" b="1" dirty="0" err="1">
                  <a:solidFill>
                    <a:srgbClr val="000000"/>
                  </a:solidFill>
                  <a:latin typeface="Arial" pitchFamily="34" charset="0"/>
                </a:rPr>
                <a:t>một</a:t>
              </a:r>
              <a:r>
                <a:rPr lang="en-US" sz="2300" b="1" dirty="0">
                  <a:solidFill>
                    <a:srgbClr val="000000"/>
                  </a:solidFill>
                  <a:latin typeface="Arial" pitchFamily="34" charset="0"/>
                </a:rPr>
                <a:t> </a:t>
              </a:r>
              <a:r>
                <a:rPr lang="en-US" sz="2300" b="1" dirty="0" err="1">
                  <a:solidFill>
                    <a:srgbClr val="000000"/>
                  </a:solidFill>
                  <a:latin typeface="Arial" pitchFamily="34" charset="0"/>
                </a:rPr>
                <a:t>bên</a:t>
              </a:r>
              <a:r>
                <a:rPr lang="en-US" sz="2300" b="1" dirty="0">
                  <a:solidFill>
                    <a:srgbClr val="000000"/>
                  </a:solidFill>
                  <a:latin typeface="Arial" pitchFamily="34" charset="0"/>
                </a:rPr>
                <a:t>,…)</a:t>
              </a:r>
            </a:p>
          </p:txBody>
        </p:sp>
      </p:grpSp>
      <p:sp>
        <p:nvSpPr>
          <p:cNvPr id="39" name="TextBox 39"/>
          <p:cNvSpPr txBox="1"/>
          <p:nvPr/>
        </p:nvSpPr>
        <p:spPr>
          <a:xfrm>
            <a:off x="4763833" y="87843"/>
            <a:ext cx="4723853" cy="846386"/>
          </a:xfrm>
          <a:prstGeom prst="rect">
            <a:avLst/>
          </a:prstGeom>
        </p:spPr>
        <p:txBody>
          <a:bodyPr lIns="0" tIns="0" rIns="0" bIns="0" rtlCol="0" anchor="t">
            <a:spAutoFit/>
          </a:bodyPr>
          <a:lstStyle/>
          <a:p>
            <a:pPr algn="just">
              <a:lnSpc>
                <a:spcPts val="3266"/>
              </a:lnSpc>
              <a:spcBef>
                <a:spcPct val="0"/>
              </a:spcBef>
            </a:pPr>
            <a:r>
              <a:rPr lang="en-US" sz="2300" b="1">
                <a:solidFill>
                  <a:srgbClr val="184375"/>
                </a:solidFill>
                <a:latin typeface="Arial" pitchFamily="34" charset="0"/>
              </a:rPr>
              <a:t>2 Bệnh, tật liên quan đến hệ vận động và cách phòng tránh</a:t>
            </a:r>
          </a:p>
        </p:txBody>
      </p:sp>
      <p:sp>
        <p:nvSpPr>
          <p:cNvPr id="40" name="TextBox 40"/>
          <p:cNvSpPr txBox="1"/>
          <p:nvPr/>
        </p:nvSpPr>
        <p:spPr>
          <a:xfrm>
            <a:off x="1024048" y="1453506"/>
            <a:ext cx="10140725" cy="1269578"/>
          </a:xfrm>
          <a:prstGeom prst="rect">
            <a:avLst/>
          </a:prstGeom>
        </p:spPr>
        <p:txBody>
          <a:bodyPr lIns="0" tIns="0" rIns="0" bIns="0" rtlCol="0" anchor="t">
            <a:spAutoFit/>
          </a:bodyPr>
          <a:lstStyle/>
          <a:p>
            <a:pPr algn="just">
              <a:lnSpc>
                <a:spcPct val="120000"/>
              </a:lnSpc>
              <a:spcBef>
                <a:spcPct val="0"/>
              </a:spcBef>
            </a:pPr>
            <a:r>
              <a:rPr lang="en-US" sz="2300" b="1" dirty="0" err="1">
                <a:solidFill>
                  <a:srgbClr val="D61F27"/>
                </a:solidFill>
                <a:latin typeface="Arial" pitchFamily="34" charset="0"/>
              </a:rPr>
              <a:t>Các</a:t>
            </a:r>
            <a:r>
              <a:rPr lang="en-US" sz="2300" b="1" dirty="0">
                <a:solidFill>
                  <a:srgbClr val="D61F27"/>
                </a:solidFill>
                <a:latin typeface="Arial" pitchFamily="34" charset="0"/>
              </a:rPr>
              <a:t> </a:t>
            </a:r>
            <a:r>
              <a:rPr lang="en-US" sz="2300" b="1" dirty="0" err="1">
                <a:solidFill>
                  <a:srgbClr val="D61F27"/>
                </a:solidFill>
                <a:latin typeface="Arial" pitchFamily="34" charset="0"/>
              </a:rPr>
              <a:t>bệnh</a:t>
            </a:r>
            <a:r>
              <a:rPr lang="en-US" sz="2300" b="1" dirty="0">
                <a:solidFill>
                  <a:srgbClr val="D61F27"/>
                </a:solidFill>
                <a:latin typeface="Arial" pitchFamily="34" charset="0"/>
              </a:rPr>
              <a:t> </a:t>
            </a:r>
            <a:r>
              <a:rPr lang="en-US" sz="2300" b="1" dirty="0" err="1">
                <a:solidFill>
                  <a:srgbClr val="D61F27"/>
                </a:solidFill>
                <a:latin typeface="Arial" pitchFamily="34" charset="0"/>
              </a:rPr>
              <a:t>về</a:t>
            </a:r>
            <a:r>
              <a:rPr lang="en-US" sz="2300" b="1" dirty="0">
                <a:solidFill>
                  <a:srgbClr val="D61F27"/>
                </a:solidFill>
                <a:latin typeface="Arial" pitchFamily="34" charset="0"/>
              </a:rPr>
              <a:t> </a:t>
            </a:r>
            <a:r>
              <a:rPr lang="en-US" sz="2300" b="1" dirty="0" err="1">
                <a:solidFill>
                  <a:srgbClr val="D61F27"/>
                </a:solidFill>
                <a:latin typeface="Arial" pitchFamily="34" charset="0"/>
              </a:rPr>
              <a:t>hệ</a:t>
            </a:r>
            <a:r>
              <a:rPr lang="en-US" sz="2300" b="1" dirty="0">
                <a:solidFill>
                  <a:srgbClr val="D61F27"/>
                </a:solidFill>
                <a:latin typeface="Arial" pitchFamily="34" charset="0"/>
              </a:rPr>
              <a:t> </a:t>
            </a:r>
            <a:r>
              <a:rPr lang="en-US" sz="2300" b="1" dirty="0" err="1">
                <a:solidFill>
                  <a:srgbClr val="D61F27"/>
                </a:solidFill>
                <a:latin typeface="Arial" pitchFamily="34" charset="0"/>
              </a:rPr>
              <a:t>vận</a:t>
            </a:r>
            <a:r>
              <a:rPr lang="en-US" sz="2300" b="1" dirty="0">
                <a:solidFill>
                  <a:srgbClr val="D61F27"/>
                </a:solidFill>
                <a:latin typeface="Arial" pitchFamily="34" charset="0"/>
              </a:rPr>
              <a:t> </a:t>
            </a:r>
            <a:r>
              <a:rPr lang="en-US" sz="2300" b="1" dirty="0" err="1">
                <a:solidFill>
                  <a:srgbClr val="D61F27"/>
                </a:solidFill>
                <a:latin typeface="Arial" pitchFamily="34" charset="0"/>
              </a:rPr>
              <a:t>động</a:t>
            </a:r>
            <a:r>
              <a:rPr lang="en-US" sz="2300" b="1" dirty="0">
                <a:solidFill>
                  <a:srgbClr val="D61F27"/>
                </a:solidFill>
                <a:latin typeface="Arial" pitchFamily="34" charset="0"/>
              </a:rPr>
              <a:t> </a:t>
            </a:r>
            <a:r>
              <a:rPr lang="en-US" sz="2300" b="1" dirty="0" err="1">
                <a:solidFill>
                  <a:srgbClr val="D61F27"/>
                </a:solidFill>
                <a:latin typeface="Arial" pitchFamily="34" charset="0"/>
              </a:rPr>
              <a:t>gây</a:t>
            </a:r>
            <a:r>
              <a:rPr lang="en-US" sz="2300" b="1" dirty="0">
                <a:solidFill>
                  <a:srgbClr val="D61F27"/>
                </a:solidFill>
                <a:latin typeface="Arial" pitchFamily="34" charset="0"/>
              </a:rPr>
              <a:t> </a:t>
            </a:r>
            <a:r>
              <a:rPr lang="en-US" sz="2300" b="1" dirty="0" err="1">
                <a:solidFill>
                  <a:srgbClr val="D61F27"/>
                </a:solidFill>
                <a:latin typeface="Arial" pitchFamily="34" charset="0"/>
              </a:rPr>
              <a:t>tổn</a:t>
            </a:r>
            <a:r>
              <a:rPr lang="en-US" sz="2300" b="1" dirty="0">
                <a:solidFill>
                  <a:srgbClr val="D61F27"/>
                </a:solidFill>
                <a:latin typeface="Arial" pitchFamily="34" charset="0"/>
              </a:rPr>
              <a:t> </a:t>
            </a:r>
            <a:r>
              <a:rPr lang="en-US" sz="2300" b="1" dirty="0" err="1">
                <a:solidFill>
                  <a:srgbClr val="D61F27"/>
                </a:solidFill>
                <a:latin typeface="Arial" pitchFamily="34" charset="0"/>
              </a:rPr>
              <a:t>thương</a:t>
            </a:r>
            <a:r>
              <a:rPr lang="en-US" sz="2300" b="1" dirty="0">
                <a:solidFill>
                  <a:srgbClr val="D61F27"/>
                </a:solidFill>
                <a:latin typeface="Arial" pitchFamily="34" charset="0"/>
              </a:rPr>
              <a:t> </a:t>
            </a:r>
            <a:r>
              <a:rPr lang="en-US" sz="2300" b="1" dirty="0" err="1">
                <a:solidFill>
                  <a:srgbClr val="D61F27"/>
                </a:solidFill>
                <a:latin typeface="Arial" pitchFamily="34" charset="0"/>
              </a:rPr>
              <a:t>cấu</a:t>
            </a:r>
            <a:r>
              <a:rPr lang="en-US" sz="2300" b="1" dirty="0">
                <a:solidFill>
                  <a:srgbClr val="D61F27"/>
                </a:solidFill>
                <a:latin typeface="Arial" pitchFamily="34" charset="0"/>
              </a:rPr>
              <a:t> </a:t>
            </a:r>
            <a:r>
              <a:rPr lang="en-US" sz="2300" b="1" dirty="0" err="1">
                <a:solidFill>
                  <a:srgbClr val="D61F27"/>
                </a:solidFill>
                <a:latin typeface="Arial" pitchFamily="34" charset="0"/>
              </a:rPr>
              <a:t>trúc</a:t>
            </a:r>
            <a:r>
              <a:rPr lang="en-US" sz="2300" b="1" dirty="0">
                <a:solidFill>
                  <a:srgbClr val="D61F27"/>
                </a:solidFill>
                <a:latin typeface="Arial" pitchFamily="34" charset="0"/>
              </a:rPr>
              <a:t> </a:t>
            </a:r>
            <a:r>
              <a:rPr lang="en-US" sz="2300" b="1" dirty="0" err="1">
                <a:solidFill>
                  <a:srgbClr val="D61F27"/>
                </a:solidFill>
                <a:latin typeface="Arial" pitchFamily="34" charset="0"/>
              </a:rPr>
              <a:t>của</a:t>
            </a:r>
            <a:r>
              <a:rPr lang="en-US" sz="2300" b="1" dirty="0">
                <a:solidFill>
                  <a:srgbClr val="D61F27"/>
                </a:solidFill>
                <a:latin typeface="Arial" pitchFamily="34" charset="0"/>
              </a:rPr>
              <a:t> </a:t>
            </a:r>
            <a:r>
              <a:rPr lang="en-US" sz="2300" b="1" dirty="0" err="1">
                <a:solidFill>
                  <a:srgbClr val="D61F27"/>
                </a:solidFill>
                <a:latin typeface="Arial" pitchFamily="34" charset="0"/>
              </a:rPr>
              <a:t>cơ</a:t>
            </a:r>
            <a:r>
              <a:rPr lang="en-US" sz="2300" b="1" dirty="0">
                <a:solidFill>
                  <a:srgbClr val="D61F27"/>
                </a:solidFill>
                <a:latin typeface="Arial" pitchFamily="34" charset="0"/>
              </a:rPr>
              <a:t>, </a:t>
            </a:r>
            <a:r>
              <a:rPr lang="en-US" sz="2300" b="1" dirty="0" err="1">
                <a:solidFill>
                  <a:srgbClr val="D61F27"/>
                </a:solidFill>
                <a:latin typeface="Arial" pitchFamily="34" charset="0"/>
              </a:rPr>
              <a:t>xương</a:t>
            </a:r>
            <a:r>
              <a:rPr lang="en-US" sz="2300" b="1" dirty="0">
                <a:solidFill>
                  <a:srgbClr val="D61F27"/>
                </a:solidFill>
                <a:latin typeface="Arial" pitchFamily="34" charset="0"/>
              </a:rPr>
              <a:t>, </a:t>
            </a:r>
            <a:r>
              <a:rPr lang="en-US" sz="2300" b="1" dirty="0" err="1">
                <a:solidFill>
                  <a:srgbClr val="D61F27"/>
                </a:solidFill>
                <a:latin typeface="Arial" pitchFamily="34" charset="0"/>
              </a:rPr>
              <a:t>khớp</a:t>
            </a:r>
            <a:r>
              <a:rPr lang="en-US" sz="2300" b="1" dirty="0">
                <a:solidFill>
                  <a:srgbClr val="D61F27"/>
                </a:solidFill>
                <a:latin typeface="Arial" pitchFamily="34" charset="0"/>
              </a:rPr>
              <a:t>, </a:t>
            </a:r>
            <a:r>
              <a:rPr lang="en-US" sz="2300" b="1" dirty="0" err="1">
                <a:solidFill>
                  <a:srgbClr val="D61F27"/>
                </a:solidFill>
                <a:latin typeface="Arial" pitchFamily="34" charset="0"/>
              </a:rPr>
              <a:t>gân</a:t>
            </a:r>
            <a:r>
              <a:rPr lang="en-US" sz="2300" b="1" dirty="0">
                <a:solidFill>
                  <a:srgbClr val="D61F27"/>
                </a:solidFill>
                <a:latin typeface="Arial" pitchFamily="34" charset="0"/>
              </a:rPr>
              <a:t> </a:t>
            </a:r>
            <a:r>
              <a:rPr lang="en-US" sz="2300" b="1" dirty="0" err="1">
                <a:solidFill>
                  <a:srgbClr val="D61F27"/>
                </a:solidFill>
                <a:latin typeface="Arial" pitchFamily="34" charset="0"/>
              </a:rPr>
              <a:t>và</a:t>
            </a:r>
            <a:r>
              <a:rPr lang="en-US" sz="2300" b="1" dirty="0">
                <a:solidFill>
                  <a:srgbClr val="D61F27"/>
                </a:solidFill>
                <a:latin typeface="Arial" pitchFamily="34" charset="0"/>
              </a:rPr>
              <a:t> </a:t>
            </a:r>
            <a:r>
              <a:rPr lang="en-US" sz="2300" b="1" dirty="0" err="1">
                <a:solidFill>
                  <a:srgbClr val="D61F27"/>
                </a:solidFill>
                <a:latin typeface="Arial" pitchFamily="34" charset="0"/>
              </a:rPr>
              <a:t>dây</a:t>
            </a:r>
            <a:r>
              <a:rPr lang="en-US" sz="2300" b="1" dirty="0">
                <a:solidFill>
                  <a:srgbClr val="D61F27"/>
                </a:solidFill>
                <a:latin typeface="Arial" pitchFamily="34" charset="0"/>
              </a:rPr>
              <a:t> </a:t>
            </a:r>
            <a:r>
              <a:rPr lang="en-US" sz="2300" b="1" dirty="0" err="1">
                <a:solidFill>
                  <a:srgbClr val="D61F27"/>
                </a:solidFill>
                <a:latin typeface="Arial" pitchFamily="34" charset="0"/>
              </a:rPr>
              <a:t>chằng</a:t>
            </a:r>
            <a:r>
              <a:rPr lang="en-US" sz="2300" b="1" dirty="0">
                <a:solidFill>
                  <a:srgbClr val="D61F27"/>
                </a:solidFill>
                <a:latin typeface="Arial" pitchFamily="34" charset="0"/>
              </a:rPr>
              <a:t>, </a:t>
            </a:r>
            <a:r>
              <a:rPr lang="en-US" sz="2300" b="1" dirty="0" err="1">
                <a:solidFill>
                  <a:srgbClr val="D61F27"/>
                </a:solidFill>
                <a:latin typeface="Arial" pitchFamily="34" charset="0"/>
              </a:rPr>
              <a:t>từ</a:t>
            </a:r>
            <a:r>
              <a:rPr lang="en-US" sz="2300" b="1" dirty="0">
                <a:solidFill>
                  <a:srgbClr val="D61F27"/>
                </a:solidFill>
                <a:latin typeface="Arial" pitchFamily="34" charset="0"/>
              </a:rPr>
              <a:t> </a:t>
            </a:r>
            <a:r>
              <a:rPr lang="en-US" sz="2300" b="1" dirty="0" err="1">
                <a:solidFill>
                  <a:srgbClr val="D61F27"/>
                </a:solidFill>
                <a:latin typeface="Arial" pitchFamily="34" charset="0"/>
              </a:rPr>
              <a:t>đó</a:t>
            </a:r>
            <a:r>
              <a:rPr lang="en-US" sz="2300" b="1" dirty="0">
                <a:solidFill>
                  <a:srgbClr val="D61F27"/>
                </a:solidFill>
                <a:latin typeface="Arial" pitchFamily="34" charset="0"/>
              </a:rPr>
              <a:t> </a:t>
            </a:r>
            <a:r>
              <a:rPr lang="en-US" sz="2300" b="1" dirty="0" err="1">
                <a:solidFill>
                  <a:srgbClr val="D61F27"/>
                </a:solidFill>
                <a:latin typeface="Arial" pitchFamily="34" charset="0"/>
              </a:rPr>
              <a:t>làm</a:t>
            </a:r>
            <a:r>
              <a:rPr lang="en-US" sz="2300" b="1" dirty="0">
                <a:solidFill>
                  <a:srgbClr val="D61F27"/>
                </a:solidFill>
                <a:latin typeface="Arial" pitchFamily="34" charset="0"/>
              </a:rPr>
              <a:t> </a:t>
            </a:r>
            <a:r>
              <a:rPr lang="en-US" sz="2300" b="1" dirty="0" err="1">
                <a:solidFill>
                  <a:srgbClr val="D61F27"/>
                </a:solidFill>
                <a:latin typeface="Arial" pitchFamily="34" charset="0"/>
              </a:rPr>
              <a:t>hệ</a:t>
            </a:r>
            <a:r>
              <a:rPr lang="en-US" sz="2300" b="1" dirty="0">
                <a:solidFill>
                  <a:srgbClr val="D61F27"/>
                </a:solidFill>
                <a:latin typeface="Arial" pitchFamily="34" charset="0"/>
              </a:rPr>
              <a:t> </a:t>
            </a:r>
            <a:r>
              <a:rPr lang="en-US" sz="2300" b="1" dirty="0" err="1">
                <a:solidFill>
                  <a:srgbClr val="D61F27"/>
                </a:solidFill>
                <a:latin typeface="Arial" pitchFamily="34" charset="0"/>
              </a:rPr>
              <a:t>vận</a:t>
            </a:r>
            <a:r>
              <a:rPr lang="en-US" sz="2300" b="1" dirty="0">
                <a:solidFill>
                  <a:srgbClr val="D61F27"/>
                </a:solidFill>
                <a:latin typeface="Arial" pitchFamily="34" charset="0"/>
              </a:rPr>
              <a:t> </a:t>
            </a:r>
            <a:r>
              <a:rPr lang="en-US" sz="2300" b="1" dirty="0" err="1">
                <a:solidFill>
                  <a:srgbClr val="D61F27"/>
                </a:solidFill>
                <a:latin typeface="Arial" pitchFamily="34" charset="0"/>
              </a:rPr>
              <a:t>động</a:t>
            </a:r>
            <a:r>
              <a:rPr lang="en-US" sz="2300" b="1" dirty="0">
                <a:solidFill>
                  <a:srgbClr val="D61F27"/>
                </a:solidFill>
                <a:latin typeface="Arial" pitchFamily="34" charset="0"/>
              </a:rPr>
              <a:t> </a:t>
            </a:r>
            <a:r>
              <a:rPr lang="en-US" sz="2300" b="1" dirty="0" err="1">
                <a:solidFill>
                  <a:srgbClr val="D61F27"/>
                </a:solidFill>
                <a:latin typeface="Arial" pitchFamily="34" charset="0"/>
              </a:rPr>
              <a:t>suy</a:t>
            </a:r>
            <a:r>
              <a:rPr lang="en-US" sz="2300" b="1" dirty="0">
                <a:solidFill>
                  <a:srgbClr val="D61F27"/>
                </a:solidFill>
                <a:latin typeface="Arial" pitchFamily="34" charset="0"/>
              </a:rPr>
              <a:t> </a:t>
            </a:r>
            <a:r>
              <a:rPr lang="en-US" sz="2300" b="1" dirty="0" err="1">
                <a:solidFill>
                  <a:srgbClr val="D61F27"/>
                </a:solidFill>
                <a:latin typeface="Arial" pitchFamily="34" charset="0"/>
              </a:rPr>
              <a:t>yếu</a:t>
            </a:r>
            <a:r>
              <a:rPr lang="en-US" sz="2300" b="1" dirty="0">
                <a:solidFill>
                  <a:srgbClr val="D61F27"/>
                </a:solidFill>
                <a:latin typeface="Arial" pitchFamily="34" charset="0"/>
              </a:rPr>
              <a:t>. </a:t>
            </a:r>
            <a:r>
              <a:rPr lang="en-US" sz="2300" b="1" dirty="0" err="1">
                <a:solidFill>
                  <a:srgbClr val="D61F27"/>
                </a:solidFill>
                <a:latin typeface="Arial" pitchFamily="34" charset="0"/>
              </a:rPr>
              <a:t>Để</a:t>
            </a:r>
            <a:r>
              <a:rPr lang="en-US" sz="2300" b="1" dirty="0">
                <a:solidFill>
                  <a:srgbClr val="D61F27"/>
                </a:solidFill>
                <a:latin typeface="Arial" pitchFamily="34" charset="0"/>
              </a:rPr>
              <a:t> </a:t>
            </a:r>
            <a:r>
              <a:rPr lang="en-US" sz="2300" b="1" dirty="0" err="1">
                <a:solidFill>
                  <a:srgbClr val="D61F27"/>
                </a:solidFill>
                <a:latin typeface="Arial" pitchFamily="34" charset="0"/>
              </a:rPr>
              <a:t>phòng</a:t>
            </a:r>
            <a:r>
              <a:rPr lang="en-US" sz="2300" b="1" dirty="0">
                <a:solidFill>
                  <a:srgbClr val="D61F27"/>
                </a:solidFill>
                <a:latin typeface="Arial" pitchFamily="34" charset="0"/>
              </a:rPr>
              <a:t> </a:t>
            </a:r>
            <a:r>
              <a:rPr lang="en-US" sz="2300" b="1" dirty="0" err="1">
                <a:solidFill>
                  <a:srgbClr val="D61F27"/>
                </a:solidFill>
                <a:latin typeface="Arial" pitchFamily="34" charset="0"/>
              </a:rPr>
              <a:t>các</a:t>
            </a:r>
            <a:r>
              <a:rPr lang="en-US" sz="2300" b="1" dirty="0">
                <a:solidFill>
                  <a:srgbClr val="D61F27"/>
                </a:solidFill>
                <a:latin typeface="Arial" pitchFamily="34" charset="0"/>
              </a:rPr>
              <a:t> </a:t>
            </a:r>
            <a:r>
              <a:rPr lang="en-US" sz="2300" b="1" dirty="0" err="1">
                <a:solidFill>
                  <a:srgbClr val="D61F27"/>
                </a:solidFill>
                <a:latin typeface="Arial" pitchFamily="34" charset="0"/>
              </a:rPr>
              <a:t>bệnh</a:t>
            </a:r>
            <a:r>
              <a:rPr lang="en-US" sz="2300" b="1" dirty="0">
                <a:solidFill>
                  <a:srgbClr val="D61F27"/>
                </a:solidFill>
                <a:latin typeface="Arial" pitchFamily="34" charset="0"/>
              </a:rPr>
              <a:t> </a:t>
            </a:r>
            <a:r>
              <a:rPr lang="en-US" sz="2300" b="1" dirty="0" err="1">
                <a:solidFill>
                  <a:srgbClr val="D61F27"/>
                </a:solidFill>
                <a:latin typeface="Arial" pitchFamily="34" charset="0"/>
              </a:rPr>
              <a:t>về</a:t>
            </a:r>
            <a:r>
              <a:rPr lang="en-US" sz="2300" b="1" dirty="0">
                <a:solidFill>
                  <a:srgbClr val="D61F27"/>
                </a:solidFill>
                <a:latin typeface="Arial" pitchFamily="34" charset="0"/>
              </a:rPr>
              <a:t> </a:t>
            </a:r>
            <a:r>
              <a:rPr lang="en-US" sz="2300" b="1" dirty="0" err="1">
                <a:solidFill>
                  <a:srgbClr val="D61F27"/>
                </a:solidFill>
                <a:latin typeface="Arial" pitchFamily="34" charset="0"/>
              </a:rPr>
              <a:t>hệ</a:t>
            </a:r>
            <a:r>
              <a:rPr lang="en-US" sz="2300" b="1" dirty="0">
                <a:solidFill>
                  <a:srgbClr val="D61F27"/>
                </a:solidFill>
                <a:latin typeface="Arial" pitchFamily="34" charset="0"/>
              </a:rPr>
              <a:t> </a:t>
            </a:r>
            <a:r>
              <a:rPr lang="en-US" sz="2300" b="1" dirty="0" err="1">
                <a:solidFill>
                  <a:srgbClr val="D61F27"/>
                </a:solidFill>
                <a:latin typeface="Arial" pitchFamily="34" charset="0"/>
              </a:rPr>
              <a:t>vận</a:t>
            </a:r>
            <a:r>
              <a:rPr lang="en-US" sz="2300" b="1" dirty="0">
                <a:solidFill>
                  <a:srgbClr val="D61F27"/>
                </a:solidFill>
                <a:latin typeface="Arial" pitchFamily="34" charset="0"/>
              </a:rPr>
              <a:t> </a:t>
            </a:r>
            <a:r>
              <a:rPr lang="en-US" sz="2300" b="1" dirty="0" err="1">
                <a:solidFill>
                  <a:srgbClr val="D61F27"/>
                </a:solidFill>
                <a:latin typeface="Arial" pitchFamily="34" charset="0"/>
              </a:rPr>
              <a:t>động</a:t>
            </a:r>
            <a:r>
              <a:rPr lang="en-US" sz="2300" b="1" dirty="0">
                <a:solidFill>
                  <a:srgbClr val="D61F27"/>
                </a:solidFill>
                <a:latin typeface="Arial" pitchFamily="34" charset="0"/>
              </a:rPr>
              <a:t>, </a:t>
            </a:r>
            <a:r>
              <a:rPr lang="en-US" sz="2300" b="1" dirty="0" err="1" smtClean="0">
                <a:solidFill>
                  <a:srgbClr val="D61F27"/>
                </a:solidFill>
                <a:latin typeface="Arial" pitchFamily="34" charset="0"/>
              </a:rPr>
              <a:t>cần</a:t>
            </a:r>
            <a:r>
              <a:rPr lang="en-US" sz="2300" b="1" dirty="0" smtClean="0">
                <a:solidFill>
                  <a:srgbClr val="D61F27"/>
                </a:solidFill>
                <a:latin typeface="Arial" pitchFamily="34" charset="0"/>
              </a:rPr>
              <a:t>:</a:t>
            </a:r>
            <a:endParaRPr lang="en-US" sz="2300" b="1" dirty="0">
              <a:solidFill>
                <a:srgbClr val="D61F27"/>
              </a:solidFill>
              <a:latin typeface="Arial" pitchFamily="34" charset="0"/>
            </a:endParaRPr>
          </a:p>
        </p:txBody>
      </p:sp>
      <p:sp>
        <p:nvSpPr>
          <p:cNvPr id="41" name="TextBox 41"/>
          <p:cNvSpPr txBox="1"/>
          <p:nvPr/>
        </p:nvSpPr>
        <p:spPr>
          <a:xfrm>
            <a:off x="685622" y="464609"/>
            <a:ext cx="3944900" cy="423193"/>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III. BẢO VỆ HỆ VẬN ĐỘNG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1000"/>
                                        <p:tgtEl>
                                          <p:spTgt spid="33"/>
                                        </p:tgtEl>
                                      </p:cBhvr>
                                    </p:animEffect>
                                    <p:anim calcmode="lin" valueType="num">
                                      <p:cBhvr>
                                        <p:cTn id="55" dur="1000" fill="hold"/>
                                        <p:tgtEl>
                                          <p:spTgt spid="33"/>
                                        </p:tgtEl>
                                        <p:attrNameLst>
                                          <p:attrName>ppt_x</p:attrName>
                                        </p:attrNameLst>
                                      </p:cBhvr>
                                      <p:tavLst>
                                        <p:tav tm="0">
                                          <p:val>
                                            <p:strVal val="#ppt_x"/>
                                          </p:val>
                                        </p:tav>
                                        <p:tav tm="100000">
                                          <p:val>
                                            <p:strVal val="#ppt_x"/>
                                          </p:val>
                                        </p:tav>
                                      </p:tavLst>
                                    </p:anim>
                                    <p:anim calcmode="lin" valueType="num">
                                      <p:cBhvr>
                                        <p:cTn id="5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15">
            <a:off x="685616" y="1013262"/>
            <a:ext cx="10074990" cy="0"/>
          </a:xfrm>
          <a:prstGeom prst="line">
            <a:avLst/>
          </a:prstGeom>
          <a:ln w="47625" cap="flat">
            <a:solidFill>
              <a:srgbClr val="D61F27"/>
            </a:solidFill>
            <a:prstDash val="solid"/>
            <a:headEnd type="none" w="sm" len="sm"/>
            <a:tailEnd type="none" w="sm" len="sm"/>
          </a:ln>
        </p:spPr>
      </p:sp>
      <p:sp>
        <p:nvSpPr>
          <p:cNvPr id="3" name="AutoShape 3"/>
          <p:cNvSpPr/>
          <p:nvPr/>
        </p:nvSpPr>
        <p:spPr>
          <a:xfrm rot="5313152">
            <a:off x="4127767" y="489894"/>
            <a:ext cx="1005509" cy="0"/>
          </a:xfrm>
          <a:prstGeom prst="line">
            <a:avLst/>
          </a:prstGeom>
          <a:ln w="38100" cap="flat">
            <a:solidFill>
              <a:srgbClr val="D61F27"/>
            </a:solidFill>
            <a:prstDash val="solid"/>
            <a:headEnd type="none" w="sm" len="sm"/>
            <a:tailEnd type="none" w="sm" len="sm"/>
          </a:ln>
        </p:spPr>
      </p:sp>
      <p:pic>
        <p:nvPicPr>
          <p:cNvPr id="4" name="Picture 4"/>
          <p:cNvPicPr>
            <a:picLocks noChangeAspect="1"/>
          </p:cNvPicPr>
          <p:nvPr/>
        </p:nvPicPr>
        <p:blipFill>
          <a:blip r:embed="rId2"/>
          <a:srcRect/>
          <a:stretch>
            <a:fillRect/>
          </a:stretch>
        </p:blipFill>
        <p:spPr>
          <a:xfrm>
            <a:off x="9614652" y="1"/>
            <a:ext cx="2757160" cy="1358255"/>
          </a:xfrm>
          <a:prstGeom prst="rect">
            <a:avLst/>
          </a:prstGeom>
        </p:spPr>
      </p:pic>
      <p:pic>
        <p:nvPicPr>
          <p:cNvPr id="5" name="Picture 5"/>
          <p:cNvPicPr>
            <a:picLocks noChangeAspect="1"/>
          </p:cNvPicPr>
          <p:nvPr/>
        </p:nvPicPr>
        <p:blipFill>
          <a:blip r:embed="rId3"/>
          <a:srcRect b="2772"/>
          <a:stretch>
            <a:fillRect/>
          </a:stretch>
        </p:blipFill>
        <p:spPr>
          <a:xfrm>
            <a:off x="360588" y="2349581"/>
            <a:ext cx="4713173" cy="410500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977051" y="2349581"/>
            <a:ext cx="4291694" cy="4105001"/>
          </a:xfrm>
          <a:prstGeom prst="rect">
            <a:avLst/>
          </a:prstGeom>
        </p:spPr>
      </p:pic>
      <p:sp>
        <p:nvSpPr>
          <p:cNvPr id="7" name="TextBox 7"/>
          <p:cNvSpPr txBox="1"/>
          <p:nvPr/>
        </p:nvSpPr>
        <p:spPr>
          <a:xfrm>
            <a:off x="685622" y="464609"/>
            <a:ext cx="3944900" cy="38452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III. BẢO VỆ HỆ VẬN ĐỘNG</a:t>
            </a:r>
          </a:p>
        </p:txBody>
      </p:sp>
      <p:sp>
        <p:nvSpPr>
          <p:cNvPr id="8" name="TextBox 8"/>
          <p:cNvSpPr txBox="1"/>
          <p:nvPr/>
        </p:nvSpPr>
        <p:spPr>
          <a:xfrm>
            <a:off x="4763833" y="87843"/>
            <a:ext cx="4723853" cy="807722"/>
          </a:xfrm>
          <a:prstGeom prst="rect">
            <a:avLst/>
          </a:prstGeom>
        </p:spPr>
        <p:txBody>
          <a:bodyPr lIns="0" tIns="0" rIns="0" bIns="0" rtlCol="0" anchor="t">
            <a:spAutoFit/>
          </a:bodyPr>
          <a:lstStyle/>
          <a:p>
            <a:pPr algn="just">
              <a:lnSpc>
                <a:spcPts val="3266"/>
              </a:lnSpc>
              <a:spcBef>
                <a:spcPct val="0"/>
              </a:spcBef>
            </a:pPr>
            <a:r>
              <a:rPr lang="en-US" sz="2300" b="1">
                <a:solidFill>
                  <a:srgbClr val="184375"/>
                </a:solidFill>
                <a:latin typeface="Arial" pitchFamily="34" charset="0"/>
              </a:rPr>
              <a:t>2 Bệnh, tật liên quan đến hệ vận động và cách phòng tránh</a:t>
            </a:r>
          </a:p>
        </p:txBody>
      </p:sp>
      <p:sp>
        <p:nvSpPr>
          <p:cNvPr id="9" name="TextBox 9"/>
          <p:cNvSpPr txBox="1"/>
          <p:nvPr/>
        </p:nvSpPr>
        <p:spPr>
          <a:xfrm>
            <a:off x="1289509" y="1313806"/>
            <a:ext cx="9609809" cy="807722"/>
          </a:xfrm>
          <a:prstGeom prst="rect">
            <a:avLst/>
          </a:prstGeom>
        </p:spPr>
        <p:txBody>
          <a:bodyPr lIns="0" tIns="0" rIns="0" bIns="0" rtlCol="0" anchor="t">
            <a:spAutoFit/>
          </a:bodyPr>
          <a:lstStyle/>
          <a:p>
            <a:pPr algn="ctr">
              <a:lnSpc>
                <a:spcPct val="120000"/>
              </a:lnSpc>
              <a:spcBef>
                <a:spcPct val="0"/>
              </a:spcBef>
            </a:pPr>
            <a:r>
              <a:rPr lang="en-US" sz="2300" b="1">
                <a:solidFill>
                  <a:srgbClr val="D61F27"/>
                </a:solidFill>
                <a:latin typeface="Arial" pitchFamily="34" charset="0"/>
              </a:rPr>
              <a:t>THỰC HIỆN DỰ ÁN ĐIỀU TRA TỈ LỆ MẮC TẬT CONG VẸO CỘT SỐNG </a:t>
            </a:r>
          </a:p>
          <a:p>
            <a:pPr algn="ctr">
              <a:lnSpc>
                <a:spcPct val="120000"/>
              </a:lnSpc>
              <a:spcBef>
                <a:spcPct val="0"/>
              </a:spcBef>
            </a:pPr>
            <a:r>
              <a:rPr lang="en-US" sz="2300" b="1">
                <a:solidFill>
                  <a:srgbClr val="D61F27"/>
                </a:solidFill>
                <a:latin typeface="Arial" pitchFamily="34" charset="0"/>
              </a:rPr>
              <a:t>TRONG TRƯỜNG HỢP HOẶC KHU DÂN CƯ</a:t>
            </a:r>
          </a:p>
        </p:txBody>
      </p:sp>
      <p:sp>
        <p:nvSpPr>
          <p:cNvPr id="10" name="TextBox 10"/>
          <p:cNvSpPr txBox="1"/>
          <p:nvPr/>
        </p:nvSpPr>
        <p:spPr>
          <a:xfrm>
            <a:off x="6387712" y="3489799"/>
            <a:ext cx="5115492" cy="807722"/>
          </a:xfrm>
          <a:prstGeom prst="rect">
            <a:avLst/>
          </a:prstGeom>
        </p:spPr>
        <p:txBody>
          <a:bodyPr lIns="0" tIns="0" rIns="0" bIns="0" rtlCol="0" anchor="t">
            <a:spAutoFit/>
          </a:bodyPr>
          <a:lstStyle/>
          <a:p>
            <a:pPr algn="just">
              <a:lnSpc>
                <a:spcPct val="120000"/>
              </a:lnSpc>
              <a:spcBef>
                <a:spcPct val="0"/>
              </a:spcBef>
            </a:pPr>
            <a:r>
              <a:rPr lang="en-US" sz="2300" b="1">
                <a:solidFill>
                  <a:srgbClr val="184375"/>
                </a:solidFill>
                <a:latin typeface="Arial" pitchFamily="34" charset="0"/>
              </a:rPr>
              <a:t>Thực hiện điều tra ở trường hợp hoặc khu dân cư</a:t>
            </a:r>
          </a:p>
        </p:txBody>
      </p:sp>
      <p:sp>
        <p:nvSpPr>
          <p:cNvPr id="11" name="TextBox 11"/>
          <p:cNvSpPr txBox="1"/>
          <p:nvPr/>
        </p:nvSpPr>
        <p:spPr>
          <a:xfrm>
            <a:off x="6387712" y="2361948"/>
            <a:ext cx="5115492" cy="807722"/>
          </a:xfrm>
          <a:prstGeom prst="rect">
            <a:avLst/>
          </a:prstGeom>
        </p:spPr>
        <p:txBody>
          <a:bodyPr lIns="0" tIns="0" rIns="0" bIns="0" rtlCol="0" anchor="t">
            <a:spAutoFit/>
          </a:bodyPr>
          <a:lstStyle/>
          <a:p>
            <a:pPr algn="just">
              <a:lnSpc>
                <a:spcPct val="120000"/>
              </a:lnSpc>
              <a:spcBef>
                <a:spcPct val="0"/>
              </a:spcBef>
            </a:pPr>
            <a:r>
              <a:rPr lang="en-US" sz="2300" b="1">
                <a:solidFill>
                  <a:srgbClr val="184375"/>
                </a:solidFill>
                <a:latin typeface="Arial" pitchFamily="34" charset="0"/>
              </a:rPr>
              <a:t>Xác định vấn đề cần điều tra và chuẩn bị mẫu phiếu điều tra</a:t>
            </a:r>
          </a:p>
        </p:txBody>
      </p:sp>
      <p:sp>
        <p:nvSpPr>
          <p:cNvPr id="12" name="TextBox 12"/>
          <p:cNvSpPr txBox="1"/>
          <p:nvPr/>
        </p:nvSpPr>
        <p:spPr>
          <a:xfrm>
            <a:off x="6387712" y="4484632"/>
            <a:ext cx="5115492" cy="384529"/>
          </a:xfrm>
          <a:prstGeom prst="rect">
            <a:avLst/>
          </a:prstGeom>
        </p:spPr>
        <p:txBody>
          <a:bodyPr lIns="0" tIns="0" rIns="0" bIns="0" rtlCol="0" anchor="t">
            <a:spAutoFit/>
          </a:bodyPr>
          <a:lstStyle/>
          <a:p>
            <a:pPr algn="just">
              <a:lnSpc>
                <a:spcPts val="3266"/>
              </a:lnSpc>
              <a:spcBef>
                <a:spcPct val="0"/>
              </a:spcBef>
            </a:pPr>
            <a:r>
              <a:rPr lang="en-US" sz="2300" b="1">
                <a:solidFill>
                  <a:srgbClr val="184375"/>
                </a:solidFill>
                <a:latin typeface="Arial" pitchFamily="34" charset="0"/>
              </a:rPr>
              <a:t>Tính tỉ lệ mắc tật cong vẹo cột sống</a:t>
            </a:r>
          </a:p>
        </p:txBody>
      </p:sp>
      <p:sp>
        <p:nvSpPr>
          <p:cNvPr id="13" name="TextBox 13"/>
          <p:cNvSpPr txBox="1"/>
          <p:nvPr/>
        </p:nvSpPr>
        <p:spPr>
          <a:xfrm>
            <a:off x="6387712" y="5288965"/>
            <a:ext cx="5115492" cy="1269578"/>
          </a:xfrm>
          <a:prstGeom prst="rect">
            <a:avLst/>
          </a:prstGeom>
        </p:spPr>
        <p:txBody>
          <a:bodyPr lIns="0" tIns="0" rIns="0" bIns="0" rtlCol="0" anchor="t">
            <a:spAutoFit/>
          </a:bodyPr>
          <a:lstStyle/>
          <a:p>
            <a:pPr algn="just">
              <a:lnSpc>
                <a:spcPct val="120000"/>
              </a:lnSpc>
              <a:spcBef>
                <a:spcPct val="0"/>
              </a:spcBef>
            </a:pPr>
            <a:r>
              <a:rPr lang="en-US" sz="2300" b="1">
                <a:solidFill>
                  <a:srgbClr val="184375"/>
                </a:solidFill>
                <a:latin typeface="Arial" pitchFamily="34" charset="0"/>
              </a:rPr>
              <a:t>Viết báo cáo nhận xét về tỉ lệ người mắc tật cong vẹo cột sống; đề xuất một số cách phòng tránh</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1905" y="-943165"/>
            <a:ext cx="13072637" cy="2239349"/>
            <a:chOff x="0" y="0"/>
            <a:chExt cx="5165844" cy="884681"/>
          </a:xfrm>
        </p:grpSpPr>
        <p:sp>
          <p:nvSpPr>
            <p:cNvPr id="3" name="Freeform 3"/>
            <p:cNvSpPr/>
            <p:nvPr/>
          </p:nvSpPr>
          <p:spPr>
            <a:xfrm>
              <a:off x="0" y="0"/>
              <a:ext cx="5165844" cy="884681"/>
            </a:xfrm>
            <a:custGeom>
              <a:avLst/>
              <a:gdLst/>
              <a:ahLst/>
              <a:cxnLst/>
              <a:rect l="l" t="t" r="r" b="b"/>
              <a:pathLst>
                <a:path w="5165844" h="884681">
                  <a:moveTo>
                    <a:pt x="0" y="0"/>
                  </a:moveTo>
                  <a:lnTo>
                    <a:pt x="5165844" y="0"/>
                  </a:lnTo>
                  <a:lnTo>
                    <a:pt x="5165844" y="884681"/>
                  </a:lnTo>
                  <a:lnTo>
                    <a:pt x="0" y="884681"/>
                  </a:lnTo>
                  <a:close/>
                </a:path>
              </a:pathLst>
            </a:custGeom>
            <a:solidFill>
              <a:srgbClr val="D61F2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02915" y="127000"/>
            <a:ext cx="1028432" cy="102870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5621" y="1813553"/>
            <a:ext cx="2453392" cy="465419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3139013" y="2410453"/>
            <a:ext cx="2341544" cy="61481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3139013" y="4136519"/>
            <a:ext cx="2341544" cy="61481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334974">
            <a:off x="3663924" y="4433372"/>
            <a:ext cx="1724787" cy="2742486"/>
          </a:xfrm>
          <a:prstGeom prst="rect">
            <a:avLst/>
          </a:prstGeom>
        </p:spPr>
      </p:pic>
      <p:sp>
        <p:nvSpPr>
          <p:cNvPr id="10" name="TextBox 10"/>
          <p:cNvSpPr txBox="1"/>
          <p:nvPr/>
        </p:nvSpPr>
        <p:spPr>
          <a:xfrm>
            <a:off x="685622" y="464609"/>
            <a:ext cx="10431510" cy="384529"/>
          </a:xfrm>
          <a:prstGeom prst="rect">
            <a:avLst/>
          </a:prstGeom>
        </p:spPr>
        <p:txBody>
          <a:bodyPr lIns="0" tIns="0" rIns="0" bIns="0" rtlCol="0" anchor="t">
            <a:spAutoFit/>
          </a:bodyPr>
          <a:lstStyle/>
          <a:p>
            <a:pPr>
              <a:lnSpc>
                <a:spcPts val="3266"/>
              </a:lnSpc>
              <a:spcBef>
                <a:spcPct val="0"/>
              </a:spcBef>
            </a:pPr>
            <a:r>
              <a:rPr lang="en-US" sz="2300" b="1">
                <a:solidFill>
                  <a:srgbClr val="FFFEEB"/>
                </a:solidFill>
                <a:latin typeface="Arial" pitchFamily="34" charset="0"/>
              </a:rPr>
              <a:t>IV. THỰC HÀNH SƠ CỨU VÀ BĂNG BÓ CHO NGƯỜI BỊ GÃY XƯƠNG</a:t>
            </a:r>
          </a:p>
        </p:txBody>
      </p:sp>
      <p:sp>
        <p:nvSpPr>
          <p:cNvPr id="11" name="TextBox 11"/>
          <p:cNvSpPr txBox="1"/>
          <p:nvPr/>
        </p:nvSpPr>
        <p:spPr>
          <a:xfrm>
            <a:off x="4820081" y="1415620"/>
            <a:ext cx="2548663" cy="384529"/>
          </a:xfrm>
          <a:prstGeom prst="rect">
            <a:avLst/>
          </a:prstGeom>
        </p:spPr>
        <p:txBody>
          <a:bodyPr lIns="0" tIns="0" rIns="0" bIns="0" rtlCol="0" anchor="t">
            <a:spAutoFit/>
          </a:bodyPr>
          <a:lstStyle/>
          <a:p>
            <a:pPr algn="ctr">
              <a:lnSpc>
                <a:spcPts val="3266"/>
              </a:lnSpc>
            </a:pPr>
            <a:r>
              <a:rPr lang="en-US" sz="2300" b="1">
                <a:solidFill>
                  <a:srgbClr val="D61F27"/>
                </a:solidFill>
                <a:latin typeface="Arial" pitchFamily="34" charset="0"/>
              </a:rPr>
              <a:t>1. Cơ sở lý thuyết</a:t>
            </a:r>
          </a:p>
        </p:txBody>
      </p:sp>
      <p:sp>
        <p:nvSpPr>
          <p:cNvPr id="12" name="TextBox 12"/>
          <p:cNvSpPr txBox="1"/>
          <p:nvPr/>
        </p:nvSpPr>
        <p:spPr>
          <a:xfrm>
            <a:off x="5570464" y="2597703"/>
            <a:ext cx="5932740" cy="807722"/>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Gãy xương gây sưng, đau nhức, khó hoặc không cử động được</a:t>
            </a:r>
          </a:p>
        </p:txBody>
      </p:sp>
      <p:sp>
        <p:nvSpPr>
          <p:cNvPr id="13" name="TextBox 13"/>
          <p:cNvSpPr txBox="1"/>
          <p:nvPr/>
        </p:nvSpPr>
        <p:spPr>
          <a:xfrm>
            <a:off x="5570464" y="3911018"/>
            <a:ext cx="6060885" cy="1692771"/>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Khi xương bị gãy nếu được </a:t>
            </a:r>
            <a:r>
              <a:rPr lang="en-US" sz="2300" b="1">
                <a:solidFill>
                  <a:srgbClr val="C00000"/>
                </a:solidFill>
                <a:latin typeface="Arial" pitchFamily="34" charset="0"/>
              </a:rPr>
              <a:t>nắn thẳng trục</a:t>
            </a:r>
            <a:r>
              <a:rPr lang="en-US" sz="2300" b="1">
                <a:solidFill>
                  <a:srgbClr val="000000"/>
                </a:solidFill>
                <a:latin typeface="Arial" pitchFamily="34" charset="0"/>
              </a:rPr>
              <a:t> và </a:t>
            </a:r>
            <a:r>
              <a:rPr lang="en-US" sz="2300" b="1">
                <a:solidFill>
                  <a:srgbClr val="C00000"/>
                </a:solidFill>
                <a:latin typeface="Arial" pitchFamily="34" charset="0"/>
              </a:rPr>
              <a:t>cố định tốt </a:t>
            </a:r>
            <a:r>
              <a:rPr lang="en-US" sz="2300" b="1">
                <a:solidFill>
                  <a:srgbClr val="000000"/>
                </a:solidFill>
                <a:latin typeface="Arial" pitchFamily="34" charset="0"/>
              </a:rPr>
              <a:t>sẽ tự liền lại được do tế bào tạo xương ở màng xương liên tục sản sinh ra các tế bào xương mới</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1905" y="-943165"/>
            <a:ext cx="13072637" cy="2239349"/>
            <a:chOff x="0" y="0"/>
            <a:chExt cx="5165844" cy="884681"/>
          </a:xfrm>
        </p:grpSpPr>
        <p:sp>
          <p:nvSpPr>
            <p:cNvPr id="3" name="Freeform 3"/>
            <p:cNvSpPr/>
            <p:nvPr/>
          </p:nvSpPr>
          <p:spPr>
            <a:xfrm>
              <a:off x="0" y="0"/>
              <a:ext cx="5165844" cy="884681"/>
            </a:xfrm>
            <a:custGeom>
              <a:avLst/>
              <a:gdLst/>
              <a:ahLst/>
              <a:cxnLst/>
              <a:rect l="l" t="t" r="r" b="b"/>
              <a:pathLst>
                <a:path w="5165844" h="884681">
                  <a:moveTo>
                    <a:pt x="0" y="0"/>
                  </a:moveTo>
                  <a:lnTo>
                    <a:pt x="5165844" y="0"/>
                  </a:lnTo>
                  <a:lnTo>
                    <a:pt x="5165844" y="884681"/>
                  </a:lnTo>
                  <a:lnTo>
                    <a:pt x="0" y="884681"/>
                  </a:lnTo>
                  <a:close/>
                </a:path>
              </a:pathLst>
            </a:custGeom>
            <a:solidFill>
              <a:srgbClr val="D61F2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02915" y="127000"/>
            <a:ext cx="1028432" cy="1028700"/>
          </a:xfrm>
          <a:prstGeom prst="rect">
            <a:avLst/>
          </a:prstGeom>
        </p:spPr>
      </p:pic>
      <p:grpSp>
        <p:nvGrpSpPr>
          <p:cNvPr id="6" name="Group 6"/>
          <p:cNvGrpSpPr/>
          <p:nvPr/>
        </p:nvGrpSpPr>
        <p:grpSpPr>
          <a:xfrm>
            <a:off x="813765" y="1927157"/>
            <a:ext cx="10817582" cy="1210723"/>
            <a:chOff x="0" y="0"/>
            <a:chExt cx="4274726" cy="478310"/>
          </a:xfrm>
        </p:grpSpPr>
        <p:sp>
          <p:nvSpPr>
            <p:cNvPr id="7" name="Freeform 7"/>
            <p:cNvSpPr/>
            <p:nvPr/>
          </p:nvSpPr>
          <p:spPr>
            <a:xfrm>
              <a:off x="0" y="0"/>
              <a:ext cx="4274726" cy="478310"/>
            </a:xfrm>
            <a:custGeom>
              <a:avLst/>
              <a:gdLst/>
              <a:ahLst/>
              <a:cxnLst/>
              <a:rect l="l" t="t" r="r" b="b"/>
              <a:pathLst>
                <a:path w="4274726" h="478310">
                  <a:moveTo>
                    <a:pt x="24327" y="0"/>
                  </a:moveTo>
                  <a:lnTo>
                    <a:pt x="4250399" y="0"/>
                  </a:lnTo>
                  <a:cubicBezTo>
                    <a:pt x="4263834" y="0"/>
                    <a:pt x="4274726" y="10891"/>
                    <a:pt x="4274726" y="24327"/>
                  </a:cubicBezTo>
                  <a:lnTo>
                    <a:pt x="4274726" y="453983"/>
                  </a:lnTo>
                  <a:cubicBezTo>
                    <a:pt x="4274726" y="460435"/>
                    <a:pt x="4272163" y="466623"/>
                    <a:pt x="4267601" y="471185"/>
                  </a:cubicBezTo>
                  <a:cubicBezTo>
                    <a:pt x="4263039" y="475747"/>
                    <a:pt x="4256851" y="478310"/>
                    <a:pt x="4250399" y="478310"/>
                  </a:cubicBezTo>
                  <a:lnTo>
                    <a:pt x="24327" y="478310"/>
                  </a:lnTo>
                  <a:cubicBezTo>
                    <a:pt x="10891" y="478310"/>
                    <a:pt x="0" y="467419"/>
                    <a:pt x="0" y="453983"/>
                  </a:cubicBezTo>
                  <a:lnTo>
                    <a:pt x="0" y="24327"/>
                  </a:lnTo>
                  <a:cubicBezTo>
                    <a:pt x="0" y="10891"/>
                    <a:pt x="10891" y="0"/>
                    <a:pt x="24327" y="0"/>
                  </a:cubicBezTo>
                  <a:close/>
                </a:path>
              </a:pathLst>
            </a:custGeom>
            <a:solidFill>
              <a:srgbClr val="FFDE59"/>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9" name="AutoShape 9"/>
          <p:cNvSpPr/>
          <p:nvPr/>
        </p:nvSpPr>
        <p:spPr>
          <a:xfrm rot="-5336788">
            <a:off x="-485052" y="5131925"/>
            <a:ext cx="2417526" cy="0"/>
          </a:xfrm>
          <a:prstGeom prst="line">
            <a:avLst/>
          </a:prstGeom>
          <a:ln>
            <a:headEnd type="oval" w="lg" len="lg"/>
            <a:tailEnd type="oval" w="lg" len="lg"/>
          </a:ln>
        </p:spPr>
        <p:style>
          <a:lnRef idx="3">
            <a:schemeClr val="accent1"/>
          </a:lnRef>
          <a:fillRef idx="0">
            <a:schemeClr val="accent1"/>
          </a:fillRef>
          <a:effectRef idx="2">
            <a:schemeClr val="accent1"/>
          </a:effectRef>
          <a:fontRef idx="minor">
            <a:schemeClr val="tx1"/>
          </a:fontRef>
        </p:style>
      </p:sp>
      <p:pic>
        <p:nvPicPr>
          <p:cNvPr id="10" name="Picture 10"/>
          <p:cNvPicPr>
            <a:picLocks noChangeAspect="1"/>
          </p:cNvPicPr>
          <p:nvPr/>
        </p:nvPicPr>
        <p:blipFill>
          <a:blip r:embed="rId4"/>
          <a:srcRect/>
          <a:stretch>
            <a:fillRect/>
          </a:stretch>
        </p:blipFill>
        <p:spPr>
          <a:xfrm>
            <a:off x="6222556" y="4851001"/>
            <a:ext cx="4268034" cy="1736119"/>
          </a:xfrm>
          <a:prstGeom prst="rect">
            <a:avLst/>
          </a:prstGeom>
        </p:spPr>
      </p:pic>
      <p:sp>
        <p:nvSpPr>
          <p:cNvPr id="11" name="TextBox 11"/>
          <p:cNvSpPr txBox="1"/>
          <p:nvPr/>
        </p:nvSpPr>
        <p:spPr>
          <a:xfrm>
            <a:off x="4494927" y="1415620"/>
            <a:ext cx="5315114" cy="384529"/>
          </a:xfrm>
          <a:prstGeom prst="rect">
            <a:avLst/>
          </a:prstGeom>
        </p:spPr>
        <p:txBody>
          <a:bodyPr lIns="0" tIns="0" rIns="0" bIns="0" rtlCol="0" anchor="t">
            <a:spAutoFit/>
          </a:bodyPr>
          <a:lstStyle/>
          <a:p>
            <a:pPr>
              <a:lnSpc>
                <a:spcPts val="3266"/>
              </a:lnSpc>
            </a:pPr>
            <a:r>
              <a:rPr lang="en-US" sz="2300" b="1">
                <a:solidFill>
                  <a:srgbClr val="D61F27"/>
                </a:solidFill>
                <a:latin typeface="Arial" pitchFamily="34" charset="0"/>
              </a:rPr>
              <a:t>2. Các bước tiến hành</a:t>
            </a:r>
          </a:p>
        </p:txBody>
      </p:sp>
      <p:sp>
        <p:nvSpPr>
          <p:cNvPr id="12" name="TextBox 12"/>
          <p:cNvSpPr txBox="1"/>
          <p:nvPr/>
        </p:nvSpPr>
        <p:spPr>
          <a:xfrm>
            <a:off x="1135766" y="2104952"/>
            <a:ext cx="9917294" cy="849463"/>
          </a:xfrm>
          <a:prstGeom prst="rect">
            <a:avLst/>
          </a:prstGeom>
        </p:spPr>
        <p:txBody>
          <a:bodyPr lIns="0" tIns="0" rIns="0" bIns="0" rtlCol="0" anchor="t">
            <a:spAutoFit/>
          </a:bodyPr>
          <a:lstStyle/>
          <a:p>
            <a:pPr algn="ctr">
              <a:lnSpc>
                <a:spcPct val="120000"/>
              </a:lnSpc>
              <a:spcBef>
                <a:spcPct val="0"/>
              </a:spcBef>
            </a:pPr>
            <a:r>
              <a:rPr lang="en-US" sz="2300" b="1">
                <a:solidFill>
                  <a:srgbClr val="000000"/>
                </a:solidFill>
                <a:latin typeface="Arial" pitchFamily="34" charset="0"/>
              </a:rPr>
              <a:t>Chuẩn bị: nẹp có chiều dài phù hợp (thước, thanh gỗ, thanh tre,…), bông, băng, dây buộc, vải hoặc quần áo sạch</a:t>
            </a:r>
          </a:p>
        </p:txBody>
      </p:sp>
      <p:sp>
        <p:nvSpPr>
          <p:cNvPr id="13" name="TextBox 13"/>
          <p:cNvSpPr txBox="1"/>
          <p:nvPr/>
        </p:nvSpPr>
        <p:spPr>
          <a:xfrm>
            <a:off x="723711" y="3429980"/>
            <a:ext cx="5980301" cy="384529"/>
          </a:xfrm>
          <a:prstGeom prst="rect">
            <a:avLst/>
          </a:prstGeom>
        </p:spPr>
        <p:txBody>
          <a:bodyPr wrap="square" lIns="0" tIns="0" rIns="0" bIns="0" rtlCol="0" anchor="t">
            <a:spAutoFit/>
          </a:bodyPr>
          <a:lstStyle/>
          <a:p>
            <a:pPr>
              <a:lnSpc>
                <a:spcPts val="3266"/>
              </a:lnSpc>
              <a:spcBef>
                <a:spcPct val="0"/>
              </a:spcBef>
            </a:pPr>
            <a:r>
              <a:rPr lang="en-US" sz="2300" b="1" i="1">
                <a:solidFill>
                  <a:srgbClr val="C00000"/>
                </a:solidFill>
                <a:latin typeface="Arial" pitchFamily="34" charset="0"/>
              </a:rPr>
              <a:t>Bước 1: Đặt nẹp cố định xương gãy</a:t>
            </a:r>
          </a:p>
        </p:txBody>
      </p:sp>
      <p:sp>
        <p:nvSpPr>
          <p:cNvPr id="14" name="TextBox 14"/>
          <p:cNvSpPr txBox="1"/>
          <p:nvPr/>
        </p:nvSpPr>
        <p:spPr>
          <a:xfrm>
            <a:off x="813766" y="3897763"/>
            <a:ext cx="10004552" cy="2539157"/>
          </a:xfrm>
          <a:prstGeom prst="rect">
            <a:avLst/>
          </a:prstGeom>
        </p:spPr>
        <p:txBody>
          <a:bodyPr lIns="0" tIns="0" rIns="0" bIns="0" rtlCol="0" anchor="t">
            <a:spAutoFit/>
          </a:bodyPr>
          <a:lstStyle/>
          <a:p>
            <a:pPr>
              <a:lnSpc>
                <a:spcPct val="120000"/>
              </a:lnSpc>
              <a:spcBef>
                <a:spcPct val="0"/>
              </a:spcBef>
            </a:pPr>
            <a:r>
              <a:rPr lang="en-US" sz="2300" b="1">
                <a:solidFill>
                  <a:srgbClr val="000000"/>
                </a:solidFill>
                <a:latin typeface="Arial" pitchFamily="34" charset="0"/>
              </a:rPr>
              <a:t>. Đặt hai nẹp dọc theo xương bị gãy</a:t>
            </a:r>
          </a:p>
          <a:p>
            <a:pPr>
              <a:lnSpc>
                <a:spcPct val="120000"/>
              </a:lnSpc>
              <a:spcBef>
                <a:spcPct val="0"/>
              </a:spcBef>
            </a:pPr>
            <a:r>
              <a:rPr lang="en-US" sz="2300" b="1">
                <a:solidFill>
                  <a:srgbClr val="000000"/>
                </a:solidFill>
                <a:latin typeface="Arial" pitchFamily="34" charset="0"/>
              </a:rPr>
              <a:t>. Lót băng, gạc, vải hoặc quần áo sạch ở đầu nẹp và chỗ sát xương</a:t>
            </a:r>
          </a:p>
          <a:p>
            <a:pPr>
              <a:lnSpc>
                <a:spcPct val="120000"/>
              </a:lnSpc>
              <a:spcBef>
                <a:spcPct val="0"/>
              </a:spcBef>
            </a:pPr>
            <a:r>
              <a:rPr lang="en-US" sz="2300" b="1">
                <a:solidFill>
                  <a:srgbClr val="000000"/>
                </a:solidFill>
                <a:latin typeface="Arial" pitchFamily="34" charset="0"/>
              </a:rPr>
              <a:t>. Buộc cố định phía trên và phía </a:t>
            </a:r>
          </a:p>
          <a:p>
            <a:pPr>
              <a:lnSpc>
                <a:spcPct val="120000"/>
              </a:lnSpc>
              <a:spcBef>
                <a:spcPct val="0"/>
              </a:spcBef>
            </a:pPr>
            <a:r>
              <a:rPr lang="en-US" sz="2300" b="1">
                <a:solidFill>
                  <a:srgbClr val="000000"/>
                </a:solidFill>
                <a:latin typeface="Arial" pitchFamily="34" charset="0"/>
              </a:rPr>
              <a:t>dưới vị trí gãy</a:t>
            </a:r>
          </a:p>
          <a:p>
            <a:pPr>
              <a:lnSpc>
                <a:spcPct val="120000"/>
              </a:lnSpc>
              <a:spcBef>
                <a:spcPct val="0"/>
              </a:spcBef>
            </a:pPr>
            <a:r>
              <a:rPr lang="en-US" sz="2300" b="1">
                <a:solidFill>
                  <a:srgbClr val="000000"/>
                </a:solidFill>
                <a:latin typeface="Arial" pitchFamily="34" charset="0"/>
              </a:rPr>
              <a:t>. Dùng băng hoặc dây vải sạch </a:t>
            </a:r>
          </a:p>
          <a:p>
            <a:pPr>
              <a:lnSpc>
                <a:spcPct val="120000"/>
              </a:lnSpc>
              <a:spcBef>
                <a:spcPct val="0"/>
              </a:spcBef>
            </a:pPr>
            <a:r>
              <a:rPr lang="en-US" sz="2300" b="1">
                <a:solidFill>
                  <a:srgbClr val="000000"/>
                </a:solidFill>
                <a:latin typeface="Arial" pitchFamily="34" charset="0"/>
              </a:rPr>
              <a:t>cuốn các vòng tròn quanh nẹ</a:t>
            </a:r>
          </a:p>
        </p:txBody>
      </p:sp>
      <p:sp>
        <p:nvSpPr>
          <p:cNvPr id="15" name="TextBox 15"/>
          <p:cNvSpPr txBox="1"/>
          <p:nvPr/>
        </p:nvSpPr>
        <p:spPr>
          <a:xfrm>
            <a:off x="685622" y="464609"/>
            <a:ext cx="10431510" cy="384529"/>
          </a:xfrm>
          <a:prstGeom prst="rect">
            <a:avLst/>
          </a:prstGeom>
        </p:spPr>
        <p:txBody>
          <a:bodyPr lIns="0" tIns="0" rIns="0" bIns="0" rtlCol="0" anchor="t">
            <a:spAutoFit/>
          </a:bodyPr>
          <a:lstStyle/>
          <a:p>
            <a:pPr>
              <a:lnSpc>
                <a:spcPts val="3266"/>
              </a:lnSpc>
              <a:spcBef>
                <a:spcPct val="0"/>
              </a:spcBef>
            </a:pPr>
            <a:r>
              <a:rPr lang="en-US" sz="2300" b="1">
                <a:solidFill>
                  <a:srgbClr val="FFFEEB"/>
                </a:solidFill>
                <a:latin typeface="Arial" pitchFamily="34" charset="0"/>
              </a:rPr>
              <a:t>IV. THỰC HÀNH SƠ CỨU VÀ BĂNG BÓ CHO NGƯỜI BỊ GÃY XƯƠNG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1905" y="-943165"/>
            <a:ext cx="13072637" cy="2239349"/>
            <a:chOff x="0" y="0"/>
            <a:chExt cx="5165844" cy="884681"/>
          </a:xfrm>
        </p:grpSpPr>
        <p:sp>
          <p:nvSpPr>
            <p:cNvPr id="3" name="Freeform 3"/>
            <p:cNvSpPr/>
            <p:nvPr/>
          </p:nvSpPr>
          <p:spPr>
            <a:xfrm>
              <a:off x="0" y="0"/>
              <a:ext cx="5165844" cy="884681"/>
            </a:xfrm>
            <a:custGeom>
              <a:avLst/>
              <a:gdLst/>
              <a:ahLst/>
              <a:cxnLst/>
              <a:rect l="l" t="t" r="r" b="b"/>
              <a:pathLst>
                <a:path w="5165844" h="884681">
                  <a:moveTo>
                    <a:pt x="0" y="0"/>
                  </a:moveTo>
                  <a:lnTo>
                    <a:pt x="5165844" y="0"/>
                  </a:lnTo>
                  <a:lnTo>
                    <a:pt x="5165844" y="884681"/>
                  </a:lnTo>
                  <a:lnTo>
                    <a:pt x="0" y="884681"/>
                  </a:lnTo>
                  <a:close/>
                </a:path>
              </a:pathLst>
            </a:custGeom>
            <a:solidFill>
              <a:srgbClr val="D61F2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02915" y="127000"/>
            <a:ext cx="1028432" cy="1028700"/>
          </a:xfrm>
          <a:prstGeom prst="rect">
            <a:avLst/>
          </a:prstGeom>
        </p:spPr>
      </p:pic>
      <p:grpSp>
        <p:nvGrpSpPr>
          <p:cNvPr id="6" name="Group 6"/>
          <p:cNvGrpSpPr/>
          <p:nvPr/>
        </p:nvGrpSpPr>
        <p:grpSpPr>
          <a:xfrm>
            <a:off x="813765" y="1927157"/>
            <a:ext cx="10817582" cy="1210723"/>
            <a:chOff x="0" y="0"/>
            <a:chExt cx="4274726" cy="478310"/>
          </a:xfrm>
        </p:grpSpPr>
        <p:sp>
          <p:nvSpPr>
            <p:cNvPr id="7" name="Freeform 7"/>
            <p:cNvSpPr/>
            <p:nvPr/>
          </p:nvSpPr>
          <p:spPr>
            <a:xfrm>
              <a:off x="0" y="0"/>
              <a:ext cx="4274726" cy="478310"/>
            </a:xfrm>
            <a:custGeom>
              <a:avLst/>
              <a:gdLst/>
              <a:ahLst/>
              <a:cxnLst/>
              <a:rect l="l" t="t" r="r" b="b"/>
              <a:pathLst>
                <a:path w="4274726" h="478310">
                  <a:moveTo>
                    <a:pt x="24327" y="0"/>
                  </a:moveTo>
                  <a:lnTo>
                    <a:pt x="4250399" y="0"/>
                  </a:lnTo>
                  <a:cubicBezTo>
                    <a:pt x="4263834" y="0"/>
                    <a:pt x="4274726" y="10891"/>
                    <a:pt x="4274726" y="24327"/>
                  </a:cubicBezTo>
                  <a:lnTo>
                    <a:pt x="4274726" y="453983"/>
                  </a:lnTo>
                  <a:cubicBezTo>
                    <a:pt x="4274726" y="460435"/>
                    <a:pt x="4272163" y="466623"/>
                    <a:pt x="4267601" y="471185"/>
                  </a:cubicBezTo>
                  <a:cubicBezTo>
                    <a:pt x="4263039" y="475747"/>
                    <a:pt x="4256851" y="478310"/>
                    <a:pt x="4250399" y="478310"/>
                  </a:cubicBezTo>
                  <a:lnTo>
                    <a:pt x="24327" y="478310"/>
                  </a:lnTo>
                  <a:cubicBezTo>
                    <a:pt x="10891" y="478310"/>
                    <a:pt x="0" y="467419"/>
                    <a:pt x="0" y="453983"/>
                  </a:cubicBezTo>
                  <a:lnTo>
                    <a:pt x="0" y="24327"/>
                  </a:lnTo>
                  <a:cubicBezTo>
                    <a:pt x="0" y="10891"/>
                    <a:pt x="10891" y="0"/>
                    <a:pt x="24327" y="0"/>
                  </a:cubicBezTo>
                  <a:close/>
                </a:path>
              </a:pathLst>
            </a:custGeom>
            <a:solidFill>
              <a:srgbClr val="FFDE59"/>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9" name="AutoShape 9"/>
          <p:cNvSpPr/>
          <p:nvPr/>
        </p:nvSpPr>
        <p:spPr>
          <a:xfrm rot="-5336788">
            <a:off x="-485052" y="5131925"/>
            <a:ext cx="2417526" cy="0"/>
          </a:xfrm>
          <a:prstGeom prst="line">
            <a:avLst/>
          </a:prstGeom>
          <a:ln>
            <a:headEnd type="oval" w="lg" len="lg"/>
            <a:tailEnd type="oval" w="lg" len="lg"/>
          </a:ln>
        </p:spPr>
        <p:style>
          <a:lnRef idx="3">
            <a:schemeClr val="accent1"/>
          </a:lnRef>
          <a:fillRef idx="0">
            <a:schemeClr val="accent1"/>
          </a:fillRef>
          <a:effectRef idx="2">
            <a:schemeClr val="accent1"/>
          </a:effectRef>
          <a:fontRef idx="minor">
            <a:schemeClr val="tx1"/>
          </a:fontRef>
        </p:style>
      </p:sp>
      <p:pic>
        <p:nvPicPr>
          <p:cNvPr id="10" name="Picture 10"/>
          <p:cNvPicPr>
            <a:picLocks noChangeAspect="1"/>
          </p:cNvPicPr>
          <p:nvPr/>
        </p:nvPicPr>
        <p:blipFill>
          <a:blip r:embed="rId4"/>
          <a:srcRect l="3249" r="3249"/>
          <a:stretch>
            <a:fillRect/>
          </a:stretch>
        </p:blipFill>
        <p:spPr>
          <a:xfrm>
            <a:off x="7225053" y="3474430"/>
            <a:ext cx="4406295" cy="2885309"/>
          </a:xfrm>
          <a:prstGeom prst="rect">
            <a:avLst/>
          </a:prstGeom>
        </p:spPr>
      </p:pic>
      <p:sp>
        <p:nvSpPr>
          <p:cNvPr id="11" name="TextBox 11"/>
          <p:cNvSpPr txBox="1"/>
          <p:nvPr/>
        </p:nvSpPr>
        <p:spPr>
          <a:xfrm>
            <a:off x="4494927" y="1415620"/>
            <a:ext cx="5315114" cy="384529"/>
          </a:xfrm>
          <a:prstGeom prst="rect">
            <a:avLst/>
          </a:prstGeom>
        </p:spPr>
        <p:txBody>
          <a:bodyPr lIns="0" tIns="0" rIns="0" bIns="0" rtlCol="0" anchor="t">
            <a:spAutoFit/>
          </a:bodyPr>
          <a:lstStyle/>
          <a:p>
            <a:pPr>
              <a:lnSpc>
                <a:spcPts val="3266"/>
              </a:lnSpc>
            </a:pPr>
            <a:r>
              <a:rPr lang="en-US" sz="2300" b="1">
                <a:solidFill>
                  <a:srgbClr val="D61F27"/>
                </a:solidFill>
                <a:latin typeface="Arial" pitchFamily="34" charset="0"/>
              </a:rPr>
              <a:t>2. Các bước tiến hành</a:t>
            </a:r>
          </a:p>
        </p:txBody>
      </p:sp>
      <p:sp>
        <p:nvSpPr>
          <p:cNvPr id="12" name="TextBox 12"/>
          <p:cNvSpPr txBox="1"/>
          <p:nvPr/>
        </p:nvSpPr>
        <p:spPr>
          <a:xfrm>
            <a:off x="1135766" y="2104952"/>
            <a:ext cx="9917294" cy="807722"/>
          </a:xfrm>
          <a:prstGeom prst="rect">
            <a:avLst/>
          </a:prstGeom>
        </p:spPr>
        <p:txBody>
          <a:bodyPr lIns="0" tIns="0" rIns="0" bIns="0" rtlCol="0" anchor="t">
            <a:spAutoFit/>
          </a:bodyPr>
          <a:lstStyle/>
          <a:p>
            <a:pPr algn="ctr">
              <a:lnSpc>
                <a:spcPts val="3266"/>
              </a:lnSpc>
              <a:spcBef>
                <a:spcPct val="0"/>
              </a:spcBef>
            </a:pPr>
            <a:r>
              <a:rPr lang="en-US" sz="2300" b="1">
                <a:solidFill>
                  <a:srgbClr val="000000"/>
                </a:solidFill>
                <a:latin typeface="Arial" pitchFamily="34" charset="0"/>
              </a:rPr>
              <a:t>Chuẩn bị: nẹp có chiều dài phù hợp (thước, thanh gỗ, thanh tre,…), bông, băng, dây buộc, vải hoặc quần áo sạch</a:t>
            </a:r>
          </a:p>
        </p:txBody>
      </p:sp>
      <p:sp>
        <p:nvSpPr>
          <p:cNvPr id="13" name="TextBox 13"/>
          <p:cNvSpPr txBox="1"/>
          <p:nvPr/>
        </p:nvSpPr>
        <p:spPr>
          <a:xfrm>
            <a:off x="723711" y="3429980"/>
            <a:ext cx="4756846" cy="384529"/>
          </a:xfrm>
          <a:prstGeom prst="rect">
            <a:avLst/>
          </a:prstGeom>
        </p:spPr>
        <p:txBody>
          <a:bodyPr lIns="0" tIns="0" rIns="0" bIns="0" rtlCol="0" anchor="t">
            <a:spAutoFit/>
          </a:bodyPr>
          <a:lstStyle/>
          <a:p>
            <a:pPr>
              <a:lnSpc>
                <a:spcPts val="3266"/>
              </a:lnSpc>
              <a:spcBef>
                <a:spcPct val="0"/>
              </a:spcBef>
            </a:pPr>
            <a:r>
              <a:rPr lang="en-US" sz="2300" b="1" i="1">
                <a:solidFill>
                  <a:srgbClr val="C00000"/>
                </a:solidFill>
                <a:latin typeface="Arial" pitchFamily="34" charset="0"/>
              </a:rPr>
              <a:t>Bước 2: Cố định xương</a:t>
            </a:r>
          </a:p>
        </p:txBody>
      </p:sp>
      <p:sp>
        <p:nvSpPr>
          <p:cNvPr id="14" name="TextBox 14"/>
          <p:cNvSpPr txBox="1"/>
          <p:nvPr/>
        </p:nvSpPr>
        <p:spPr>
          <a:xfrm>
            <a:off x="813766" y="3897763"/>
            <a:ext cx="6338718" cy="2548390"/>
          </a:xfrm>
          <a:prstGeom prst="rect">
            <a:avLst/>
          </a:prstGeom>
        </p:spPr>
        <p:txBody>
          <a:bodyPr wrap="square" lIns="0" tIns="0" rIns="0" bIns="0" rtlCol="0" anchor="t">
            <a:spAutoFit/>
          </a:bodyPr>
          <a:lstStyle/>
          <a:p>
            <a:pPr>
              <a:lnSpc>
                <a:spcPct val="120000"/>
              </a:lnSpc>
            </a:pPr>
            <a:r>
              <a:rPr lang="en-US" sz="2300" b="1">
                <a:solidFill>
                  <a:srgbClr val="000000"/>
                </a:solidFill>
                <a:latin typeface="Arial" pitchFamily="34" charset="0"/>
              </a:rPr>
              <a:t>. Cố định xương tùy theo tư thế gãy xương. </a:t>
            </a:r>
          </a:p>
          <a:p>
            <a:pPr>
              <a:lnSpc>
                <a:spcPct val="120000"/>
              </a:lnSpc>
            </a:pPr>
            <a:r>
              <a:rPr lang="en-US" sz="2300" b="1" smtClean="0">
                <a:solidFill>
                  <a:srgbClr val="000000"/>
                </a:solidFill>
                <a:latin typeface="Arial" pitchFamily="34" charset="0"/>
              </a:rPr>
              <a:t>	</a:t>
            </a:r>
            <a:r>
              <a:rPr lang="en-US" sz="2300" b="1" i="1" smtClean="0">
                <a:solidFill>
                  <a:srgbClr val="C00000"/>
                </a:solidFill>
                <a:latin typeface="Arial" pitchFamily="34" charset="0"/>
              </a:rPr>
              <a:t>Ví </a:t>
            </a:r>
            <a:r>
              <a:rPr lang="en-US" sz="2300" b="1" i="1">
                <a:solidFill>
                  <a:srgbClr val="C00000"/>
                </a:solidFill>
                <a:latin typeface="Arial" pitchFamily="34" charset="0"/>
              </a:rPr>
              <a:t>dụ: gãy xương cẳng tay thì cố định </a:t>
            </a:r>
            <a:r>
              <a:rPr lang="en-US" sz="2300" b="1" i="1" smtClean="0">
                <a:solidFill>
                  <a:srgbClr val="C00000"/>
                </a:solidFill>
                <a:latin typeface="Arial" pitchFamily="34" charset="0"/>
              </a:rPr>
              <a:t>	bằng </a:t>
            </a:r>
            <a:r>
              <a:rPr lang="en-US" sz="2300" b="1" i="1">
                <a:solidFill>
                  <a:srgbClr val="C00000"/>
                </a:solidFill>
                <a:latin typeface="Arial" pitchFamily="34" charset="0"/>
              </a:rPr>
              <a:t>cách treo tay trước ngực ở tư thế </a:t>
            </a:r>
            <a:r>
              <a:rPr lang="en-US" sz="2300" b="1" i="1" smtClean="0">
                <a:solidFill>
                  <a:srgbClr val="C00000"/>
                </a:solidFill>
                <a:latin typeface="Arial" pitchFamily="34" charset="0"/>
              </a:rPr>
              <a:t>	cẳng </a:t>
            </a:r>
            <a:r>
              <a:rPr lang="en-US" sz="2300" b="1" i="1">
                <a:solidFill>
                  <a:srgbClr val="C00000"/>
                </a:solidFill>
                <a:latin typeface="Arial" pitchFamily="34" charset="0"/>
              </a:rPr>
              <a:t>tay tương đối vuông </a:t>
            </a:r>
            <a:r>
              <a:rPr lang="en-US" sz="2300" b="1" i="1" smtClean="0">
                <a:solidFill>
                  <a:srgbClr val="C00000"/>
                </a:solidFill>
                <a:latin typeface="Arial" pitchFamily="34" charset="0"/>
              </a:rPr>
              <a:t>góc </a:t>
            </a:r>
            <a:r>
              <a:rPr lang="en-US" sz="2300" b="1" i="1">
                <a:solidFill>
                  <a:srgbClr val="C00000"/>
                </a:solidFill>
                <a:latin typeface="Arial" pitchFamily="34" charset="0"/>
              </a:rPr>
              <a:t>cánh tay</a:t>
            </a:r>
          </a:p>
          <a:p>
            <a:pPr>
              <a:lnSpc>
                <a:spcPct val="120000"/>
              </a:lnSpc>
              <a:spcBef>
                <a:spcPct val="0"/>
              </a:spcBef>
            </a:pPr>
            <a:r>
              <a:rPr lang="en-US" sz="2300" b="1" smtClean="0">
                <a:solidFill>
                  <a:srgbClr val="000000"/>
                </a:solidFill>
                <a:latin typeface="Arial" pitchFamily="34" charset="0"/>
              </a:rPr>
              <a:t>. Đưa </a:t>
            </a:r>
            <a:r>
              <a:rPr lang="en-US" sz="2300" b="1">
                <a:solidFill>
                  <a:srgbClr val="000000"/>
                </a:solidFill>
                <a:latin typeface="Arial" pitchFamily="34" charset="0"/>
              </a:rPr>
              <a:t>ngay người bị thương đến CSYT </a:t>
            </a:r>
            <a:r>
              <a:rPr lang="en-US" sz="2300" b="1" smtClean="0">
                <a:solidFill>
                  <a:srgbClr val="000000"/>
                </a:solidFill>
                <a:latin typeface="Arial" pitchFamily="34" charset="0"/>
              </a:rPr>
              <a:t>	gần </a:t>
            </a:r>
            <a:r>
              <a:rPr lang="en-US" sz="2300" b="1">
                <a:solidFill>
                  <a:srgbClr val="000000"/>
                </a:solidFill>
                <a:latin typeface="Arial" pitchFamily="34" charset="0"/>
              </a:rPr>
              <a:t>nhất</a:t>
            </a:r>
          </a:p>
        </p:txBody>
      </p:sp>
      <p:sp>
        <p:nvSpPr>
          <p:cNvPr id="15" name="TextBox 15"/>
          <p:cNvSpPr txBox="1"/>
          <p:nvPr/>
        </p:nvSpPr>
        <p:spPr>
          <a:xfrm>
            <a:off x="685622" y="464609"/>
            <a:ext cx="10431510" cy="384529"/>
          </a:xfrm>
          <a:prstGeom prst="rect">
            <a:avLst/>
          </a:prstGeom>
        </p:spPr>
        <p:txBody>
          <a:bodyPr lIns="0" tIns="0" rIns="0" bIns="0" rtlCol="0" anchor="t">
            <a:spAutoFit/>
          </a:bodyPr>
          <a:lstStyle/>
          <a:p>
            <a:pPr>
              <a:lnSpc>
                <a:spcPts val="3266"/>
              </a:lnSpc>
              <a:spcBef>
                <a:spcPct val="0"/>
              </a:spcBef>
            </a:pPr>
            <a:r>
              <a:rPr lang="en-US" sz="2300" b="1">
                <a:solidFill>
                  <a:srgbClr val="FFFEEB"/>
                </a:solidFill>
                <a:latin typeface="Arial" pitchFamily="34" charset="0"/>
              </a:rPr>
              <a:t>IV. THỰC HÀNH SƠ CỨU VÀ BĂNG BÓ CHO NGƯỜI BỊ GÃY XƯƠNG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1905" y="-943165"/>
            <a:ext cx="13072637" cy="2239349"/>
            <a:chOff x="0" y="0"/>
            <a:chExt cx="5165844" cy="884681"/>
          </a:xfrm>
        </p:grpSpPr>
        <p:sp>
          <p:nvSpPr>
            <p:cNvPr id="3" name="Freeform 3"/>
            <p:cNvSpPr/>
            <p:nvPr/>
          </p:nvSpPr>
          <p:spPr>
            <a:xfrm>
              <a:off x="0" y="0"/>
              <a:ext cx="5165844" cy="884681"/>
            </a:xfrm>
            <a:custGeom>
              <a:avLst/>
              <a:gdLst/>
              <a:ahLst/>
              <a:cxnLst/>
              <a:rect l="l" t="t" r="r" b="b"/>
              <a:pathLst>
                <a:path w="5165844" h="884681">
                  <a:moveTo>
                    <a:pt x="0" y="0"/>
                  </a:moveTo>
                  <a:lnTo>
                    <a:pt x="5165844" y="0"/>
                  </a:lnTo>
                  <a:lnTo>
                    <a:pt x="5165844" y="884681"/>
                  </a:lnTo>
                  <a:lnTo>
                    <a:pt x="0" y="884681"/>
                  </a:lnTo>
                  <a:close/>
                </a:path>
              </a:pathLst>
            </a:custGeom>
            <a:solidFill>
              <a:srgbClr val="D61F2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02915" y="127000"/>
            <a:ext cx="1028432" cy="1028700"/>
          </a:xfrm>
          <a:prstGeom prst="rect">
            <a:avLst/>
          </a:prstGeom>
        </p:spPr>
      </p:pic>
      <p:sp>
        <p:nvSpPr>
          <p:cNvPr id="6" name="TextBox 6"/>
          <p:cNvSpPr txBox="1"/>
          <p:nvPr/>
        </p:nvSpPr>
        <p:spPr>
          <a:xfrm>
            <a:off x="4494927" y="1415620"/>
            <a:ext cx="5315114" cy="384529"/>
          </a:xfrm>
          <a:prstGeom prst="rect">
            <a:avLst/>
          </a:prstGeom>
        </p:spPr>
        <p:txBody>
          <a:bodyPr lIns="0" tIns="0" rIns="0" bIns="0" rtlCol="0" anchor="t">
            <a:spAutoFit/>
          </a:bodyPr>
          <a:lstStyle/>
          <a:p>
            <a:pPr>
              <a:lnSpc>
                <a:spcPts val="3266"/>
              </a:lnSpc>
            </a:pPr>
            <a:r>
              <a:rPr lang="en-US" sz="2300" b="1">
                <a:solidFill>
                  <a:srgbClr val="D61F27"/>
                </a:solidFill>
                <a:latin typeface="Arial" pitchFamily="34" charset="0"/>
              </a:rPr>
              <a:t>2. Các bước tiến hành</a:t>
            </a:r>
          </a:p>
        </p:txBody>
      </p:sp>
      <p:grpSp>
        <p:nvGrpSpPr>
          <p:cNvPr id="7" name="Group 7"/>
          <p:cNvGrpSpPr/>
          <p:nvPr/>
        </p:nvGrpSpPr>
        <p:grpSpPr>
          <a:xfrm>
            <a:off x="685622" y="1978653"/>
            <a:ext cx="10817582" cy="3613877"/>
            <a:chOff x="0" y="0"/>
            <a:chExt cx="4274726" cy="1427705"/>
          </a:xfrm>
        </p:grpSpPr>
        <p:sp>
          <p:nvSpPr>
            <p:cNvPr id="8" name="Freeform 8"/>
            <p:cNvSpPr/>
            <p:nvPr/>
          </p:nvSpPr>
          <p:spPr>
            <a:xfrm>
              <a:off x="0" y="0"/>
              <a:ext cx="4274726" cy="1427705"/>
            </a:xfrm>
            <a:custGeom>
              <a:avLst/>
              <a:gdLst/>
              <a:ahLst/>
              <a:cxnLst/>
              <a:rect l="l" t="t" r="r" b="b"/>
              <a:pathLst>
                <a:path w="4274726" h="1427705">
                  <a:moveTo>
                    <a:pt x="24327" y="0"/>
                  </a:moveTo>
                  <a:lnTo>
                    <a:pt x="4250399" y="0"/>
                  </a:lnTo>
                  <a:cubicBezTo>
                    <a:pt x="4263834" y="0"/>
                    <a:pt x="4274726" y="10891"/>
                    <a:pt x="4274726" y="24327"/>
                  </a:cubicBezTo>
                  <a:lnTo>
                    <a:pt x="4274726" y="1403378"/>
                  </a:lnTo>
                  <a:cubicBezTo>
                    <a:pt x="4274726" y="1416813"/>
                    <a:pt x="4263834" y="1427705"/>
                    <a:pt x="4250399" y="1427705"/>
                  </a:cubicBezTo>
                  <a:lnTo>
                    <a:pt x="24327" y="1427705"/>
                  </a:lnTo>
                  <a:cubicBezTo>
                    <a:pt x="10891" y="1427705"/>
                    <a:pt x="0" y="1416813"/>
                    <a:pt x="0" y="1403378"/>
                  </a:cubicBezTo>
                  <a:lnTo>
                    <a:pt x="0" y="24327"/>
                  </a:lnTo>
                  <a:cubicBezTo>
                    <a:pt x="0" y="10891"/>
                    <a:pt x="10891" y="0"/>
                    <a:pt x="24327" y="0"/>
                  </a:cubicBezTo>
                  <a:close/>
                </a:path>
              </a:pathLst>
            </a:custGeom>
            <a:solidFill>
              <a:srgbClr val="FFDE59"/>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5622" y="1978653"/>
            <a:ext cx="2650863" cy="825296"/>
          </a:xfrm>
          <a:prstGeom prst="rect">
            <a:avLst/>
          </a:prstGeom>
        </p:spPr>
      </p:pic>
      <p:sp>
        <p:nvSpPr>
          <p:cNvPr id="11" name="TextBox 11"/>
          <p:cNvSpPr txBox="1"/>
          <p:nvPr/>
        </p:nvSpPr>
        <p:spPr>
          <a:xfrm>
            <a:off x="3470165" y="2170110"/>
            <a:ext cx="917038" cy="384529"/>
          </a:xfrm>
          <a:prstGeom prst="rect">
            <a:avLst/>
          </a:prstGeom>
        </p:spPr>
        <p:txBody>
          <a:bodyPr lIns="0" tIns="0" rIns="0" bIns="0" rtlCol="0" anchor="t">
            <a:spAutoFit/>
          </a:bodyPr>
          <a:lstStyle/>
          <a:p>
            <a:pPr algn="ctr">
              <a:lnSpc>
                <a:spcPts val="3266"/>
              </a:lnSpc>
              <a:spcBef>
                <a:spcPct val="0"/>
              </a:spcBef>
            </a:pPr>
            <a:r>
              <a:rPr lang="en-US" sz="2300" b="1">
                <a:solidFill>
                  <a:srgbClr val="000000"/>
                </a:solidFill>
                <a:latin typeface="Arial" pitchFamily="34" charset="0"/>
              </a:rPr>
              <a:t>Lưu ý:</a:t>
            </a:r>
          </a:p>
        </p:txBody>
      </p:sp>
      <p:sp>
        <p:nvSpPr>
          <p:cNvPr id="12" name="TextBox 12"/>
          <p:cNvSpPr txBox="1"/>
          <p:nvPr/>
        </p:nvSpPr>
        <p:spPr>
          <a:xfrm>
            <a:off x="1370366" y="2899200"/>
            <a:ext cx="9746765" cy="807722"/>
          </a:xfrm>
          <a:prstGeom prst="rect">
            <a:avLst/>
          </a:prstGeom>
        </p:spPr>
        <p:txBody>
          <a:bodyPr lIns="0" tIns="0" rIns="0" bIns="0" rtlCol="0" anchor="t">
            <a:spAutoFit/>
          </a:bodyPr>
          <a:lstStyle/>
          <a:p>
            <a:pPr>
              <a:lnSpc>
                <a:spcPct val="120000"/>
              </a:lnSpc>
              <a:spcBef>
                <a:spcPct val="0"/>
              </a:spcBef>
            </a:pPr>
            <a:r>
              <a:rPr lang="en-US" sz="2300" b="1">
                <a:solidFill>
                  <a:srgbClr val="000000"/>
                </a:solidFill>
                <a:latin typeface="Arial" pitchFamily="34" charset="0"/>
              </a:rPr>
              <a:t>Cần cho người bị thương bất động theo nguyên tắc: bất động trên một khớp và dưới một khớp của đoạn xương gãy</a:t>
            </a:r>
          </a:p>
        </p:txBody>
      </p:sp>
      <p:grpSp>
        <p:nvGrpSpPr>
          <p:cNvPr id="13" name="Group 13"/>
          <p:cNvGrpSpPr/>
          <p:nvPr/>
        </p:nvGrpSpPr>
        <p:grpSpPr>
          <a:xfrm>
            <a:off x="856834" y="2954265"/>
            <a:ext cx="342779" cy="342868"/>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61F27"/>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16" name="Group 16"/>
          <p:cNvGrpSpPr/>
          <p:nvPr/>
        </p:nvGrpSpPr>
        <p:grpSpPr>
          <a:xfrm>
            <a:off x="903348" y="3828946"/>
            <a:ext cx="10213784" cy="386820"/>
            <a:chOff x="0" y="-66674"/>
            <a:chExt cx="20432890" cy="773641"/>
          </a:xfrm>
        </p:grpSpPr>
        <p:sp>
          <p:nvSpPr>
            <p:cNvPr id="17" name="TextBox 17"/>
            <p:cNvSpPr txBox="1"/>
            <p:nvPr/>
          </p:nvSpPr>
          <p:spPr>
            <a:xfrm>
              <a:off x="1027332" y="-66674"/>
              <a:ext cx="19405558" cy="76905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Buộc cố định không quá lỏng cũng không quá chặt</a:t>
              </a:r>
            </a:p>
          </p:txBody>
        </p:sp>
        <p:grpSp>
          <p:nvGrpSpPr>
            <p:cNvPr id="18" name="Group 18"/>
            <p:cNvGrpSpPr/>
            <p:nvPr/>
          </p:nvGrpSpPr>
          <p:grpSpPr>
            <a:xfrm>
              <a:off x="0" y="21231"/>
              <a:ext cx="685736" cy="685736"/>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61F27"/>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grpSp>
      <p:grpSp>
        <p:nvGrpSpPr>
          <p:cNvPr id="21" name="Group 21"/>
          <p:cNvGrpSpPr/>
          <p:nvPr/>
        </p:nvGrpSpPr>
        <p:grpSpPr>
          <a:xfrm>
            <a:off x="903348" y="4487229"/>
            <a:ext cx="10213784" cy="807722"/>
            <a:chOff x="0" y="-66674"/>
            <a:chExt cx="20432890" cy="1615445"/>
          </a:xfrm>
        </p:grpSpPr>
        <p:sp>
          <p:nvSpPr>
            <p:cNvPr id="22" name="TextBox 22"/>
            <p:cNvSpPr txBox="1"/>
            <p:nvPr/>
          </p:nvSpPr>
          <p:spPr>
            <a:xfrm>
              <a:off x="1027332" y="-66674"/>
              <a:ext cx="19405558" cy="1615445"/>
            </a:xfrm>
            <a:prstGeom prst="rect">
              <a:avLst/>
            </a:prstGeom>
          </p:spPr>
          <p:txBody>
            <a:bodyPr lIns="0" tIns="0" rIns="0" bIns="0" rtlCol="0" anchor="t">
              <a:spAutoFit/>
            </a:bodyPr>
            <a:lstStyle/>
            <a:p>
              <a:pPr>
                <a:lnSpc>
                  <a:spcPct val="120000"/>
                </a:lnSpc>
                <a:spcBef>
                  <a:spcPct val="0"/>
                </a:spcBef>
              </a:pPr>
              <a:r>
                <a:rPr lang="en-US" sz="2300" b="1">
                  <a:solidFill>
                    <a:srgbClr val="000000"/>
                  </a:solidFill>
                  <a:latin typeface="Arial" pitchFamily="34" charset="0"/>
                </a:rPr>
                <a:t>Với gãy xương hở cần vô trùng và cầm máu đúng cách trước khi cố định xương</a:t>
              </a:r>
            </a:p>
          </p:txBody>
        </p:sp>
        <p:grpSp>
          <p:nvGrpSpPr>
            <p:cNvPr id="23" name="Group 23"/>
            <p:cNvGrpSpPr/>
            <p:nvPr/>
          </p:nvGrpSpPr>
          <p:grpSpPr>
            <a:xfrm>
              <a:off x="0" y="21231"/>
              <a:ext cx="685736" cy="685736"/>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61F27"/>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ct val="120000"/>
                  </a:lnSpc>
                </a:pPr>
                <a:endParaRPr b="1">
                  <a:latin typeface="Arial" pitchFamily="34" charset="0"/>
                </a:endParaRPr>
              </a:p>
            </p:txBody>
          </p:sp>
        </p:grpSp>
      </p:grpSp>
      <p:sp>
        <p:nvSpPr>
          <p:cNvPr id="26" name="TextBox 26"/>
          <p:cNvSpPr txBox="1"/>
          <p:nvPr/>
        </p:nvSpPr>
        <p:spPr>
          <a:xfrm>
            <a:off x="685622" y="464609"/>
            <a:ext cx="10431510" cy="384529"/>
          </a:xfrm>
          <a:prstGeom prst="rect">
            <a:avLst/>
          </a:prstGeom>
        </p:spPr>
        <p:txBody>
          <a:bodyPr lIns="0" tIns="0" rIns="0" bIns="0" rtlCol="0" anchor="t">
            <a:spAutoFit/>
          </a:bodyPr>
          <a:lstStyle/>
          <a:p>
            <a:pPr>
              <a:lnSpc>
                <a:spcPts val="3266"/>
              </a:lnSpc>
              <a:spcBef>
                <a:spcPct val="0"/>
              </a:spcBef>
            </a:pPr>
            <a:r>
              <a:rPr lang="en-US" sz="2300" b="1">
                <a:solidFill>
                  <a:srgbClr val="FFFEEB"/>
                </a:solidFill>
                <a:latin typeface="Arial" pitchFamily="34" charset="0"/>
              </a:rPr>
              <a:t>IV. THỰC HÀNH SƠ CỨU VÀ BĂNG BÓ CHO NGƯỜI BỊ GÃY XƯƠNG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1905" y="-943165"/>
            <a:ext cx="13072637" cy="2239349"/>
            <a:chOff x="0" y="0"/>
            <a:chExt cx="5165844" cy="884681"/>
          </a:xfrm>
        </p:grpSpPr>
        <p:sp>
          <p:nvSpPr>
            <p:cNvPr id="3" name="Freeform 3"/>
            <p:cNvSpPr/>
            <p:nvPr/>
          </p:nvSpPr>
          <p:spPr>
            <a:xfrm>
              <a:off x="0" y="0"/>
              <a:ext cx="5165844" cy="884681"/>
            </a:xfrm>
            <a:custGeom>
              <a:avLst/>
              <a:gdLst/>
              <a:ahLst/>
              <a:cxnLst/>
              <a:rect l="l" t="t" r="r" b="b"/>
              <a:pathLst>
                <a:path w="5165844" h="884681">
                  <a:moveTo>
                    <a:pt x="0" y="0"/>
                  </a:moveTo>
                  <a:lnTo>
                    <a:pt x="5165844" y="0"/>
                  </a:lnTo>
                  <a:lnTo>
                    <a:pt x="5165844" y="884681"/>
                  </a:lnTo>
                  <a:lnTo>
                    <a:pt x="0" y="884681"/>
                  </a:lnTo>
                  <a:close/>
                </a:path>
              </a:pathLst>
            </a:custGeom>
            <a:solidFill>
              <a:srgbClr val="D61F2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02915" y="127000"/>
            <a:ext cx="1028432" cy="102870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5621" y="1979260"/>
            <a:ext cx="926719" cy="937507"/>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5621" y="3081866"/>
            <a:ext cx="926719" cy="93750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5621" y="4184473"/>
            <a:ext cx="926719" cy="937507"/>
          </a:xfrm>
          <a:prstGeom prst="rect">
            <a:avLst/>
          </a:prstGeom>
        </p:spPr>
      </p:pic>
      <p:sp>
        <p:nvSpPr>
          <p:cNvPr id="9" name="TextBox 9"/>
          <p:cNvSpPr txBox="1"/>
          <p:nvPr/>
        </p:nvSpPr>
        <p:spPr>
          <a:xfrm>
            <a:off x="3586192" y="1416227"/>
            <a:ext cx="5315114" cy="384529"/>
          </a:xfrm>
          <a:prstGeom prst="rect">
            <a:avLst/>
          </a:prstGeom>
        </p:spPr>
        <p:txBody>
          <a:bodyPr lIns="0" tIns="0" rIns="0" bIns="0" rtlCol="0" anchor="t">
            <a:spAutoFit/>
          </a:bodyPr>
          <a:lstStyle/>
          <a:p>
            <a:pPr algn="ctr">
              <a:lnSpc>
                <a:spcPts val="3266"/>
              </a:lnSpc>
            </a:pPr>
            <a:r>
              <a:rPr lang="en-US" sz="2300" b="1">
                <a:solidFill>
                  <a:srgbClr val="D61F27"/>
                </a:solidFill>
                <a:latin typeface="Arial" pitchFamily="34" charset="0"/>
              </a:rPr>
              <a:t>3. Đánh giá kết quả và câu hỏi</a:t>
            </a:r>
          </a:p>
        </p:txBody>
      </p:sp>
      <p:sp>
        <p:nvSpPr>
          <p:cNvPr id="10" name="TextBox 10"/>
          <p:cNvSpPr txBox="1"/>
          <p:nvPr/>
        </p:nvSpPr>
        <p:spPr>
          <a:xfrm>
            <a:off x="1756920" y="2020447"/>
            <a:ext cx="9746284" cy="807722"/>
          </a:xfrm>
          <a:prstGeom prst="rect">
            <a:avLst/>
          </a:prstGeom>
        </p:spPr>
        <p:txBody>
          <a:bodyPr lIns="0" tIns="0" rIns="0" bIns="0" rtlCol="0" anchor="t">
            <a:spAutoFit/>
          </a:bodyPr>
          <a:lstStyle/>
          <a:p>
            <a:pPr algn="just">
              <a:lnSpc>
                <a:spcPct val="120000"/>
              </a:lnSpc>
              <a:spcBef>
                <a:spcPct val="0"/>
              </a:spcBef>
            </a:pPr>
            <a:r>
              <a:rPr lang="en-US" sz="2300" b="1">
                <a:solidFill>
                  <a:srgbClr val="184375"/>
                </a:solidFill>
                <a:latin typeface="Arial" pitchFamily="34" charset="0"/>
              </a:rPr>
              <a:t>Nêu ý nghĩa mỗi việc làm ở các bước tiến hành khi sơ cứu và băng bó cho người bị gãy xương</a:t>
            </a:r>
          </a:p>
        </p:txBody>
      </p:sp>
      <p:sp>
        <p:nvSpPr>
          <p:cNvPr id="11" name="TextBox 11"/>
          <p:cNvSpPr txBox="1"/>
          <p:nvPr/>
        </p:nvSpPr>
        <p:spPr>
          <a:xfrm>
            <a:off x="1756920" y="3329429"/>
            <a:ext cx="9746284" cy="384529"/>
          </a:xfrm>
          <a:prstGeom prst="rect">
            <a:avLst/>
          </a:prstGeom>
        </p:spPr>
        <p:txBody>
          <a:bodyPr lIns="0" tIns="0" rIns="0" bIns="0" rtlCol="0" anchor="t">
            <a:spAutoFit/>
          </a:bodyPr>
          <a:lstStyle/>
          <a:p>
            <a:pPr algn="just">
              <a:lnSpc>
                <a:spcPts val="3266"/>
              </a:lnSpc>
              <a:spcBef>
                <a:spcPct val="0"/>
              </a:spcBef>
            </a:pPr>
            <a:r>
              <a:rPr lang="en-US" sz="2300" b="1">
                <a:solidFill>
                  <a:srgbClr val="184375"/>
                </a:solidFill>
                <a:latin typeface="Arial" pitchFamily="34" charset="0"/>
              </a:rPr>
              <a:t>Nhận xét sản phẩm băng bó của em và các bạn</a:t>
            </a:r>
          </a:p>
        </p:txBody>
      </p:sp>
      <p:sp>
        <p:nvSpPr>
          <p:cNvPr id="12" name="TextBox 12"/>
          <p:cNvSpPr txBox="1"/>
          <p:nvPr/>
        </p:nvSpPr>
        <p:spPr>
          <a:xfrm>
            <a:off x="1756920" y="4222662"/>
            <a:ext cx="9746284" cy="807722"/>
          </a:xfrm>
          <a:prstGeom prst="rect">
            <a:avLst/>
          </a:prstGeom>
        </p:spPr>
        <p:txBody>
          <a:bodyPr lIns="0" tIns="0" rIns="0" bIns="0" rtlCol="0" anchor="t">
            <a:spAutoFit/>
          </a:bodyPr>
          <a:lstStyle/>
          <a:p>
            <a:pPr algn="just">
              <a:lnSpc>
                <a:spcPct val="120000"/>
              </a:lnSpc>
              <a:spcBef>
                <a:spcPct val="0"/>
              </a:spcBef>
            </a:pPr>
            <a:r>
              <a:rPr lang="en-US" sz="2300" b="1">
                <a:solidFill>
                  <a:srgbClr val="184375"/>
                </a:solidFill>
                <a:latin typeface="Arial" pitchFamily="34" charset="0"/>
              </a:rPr>
              <a:t>Khi bị gãy xương, làm thế nào để thúc đẩy nhanh quá trình liền xương?</a:t>
            </a:r>
          </a:p>
        </p:txBody>
      </p:sp>
      <p:sp>
        <p:nvSpPr>
          <p:cNvPr id="13" name="TextBox 13"/>
          <p:cNvSpPr txBox="1"/>
          <p:nvPr/>
        </p:nvSpPr>
        <p:spPr>
          <a:xfrm>
            <a:off x="685622" y="5534730"/>
            <a:ext cx="2849916" cy="423193"/>
          </a:xfrm>
          <a:prstGeom prst="rect">
            <a:avLst/>
          </a:prstGeom>
        </p:spPr>
        <p:txBody>
          <a:bodyPr lIns="0" tIns="0" rIns="0" bIns="0" rtlCol="0" anchor="t">
            <a:spAutoFit/>
          </a:bodyPr>
          <a:lstStyle/>
          <a:p>
            <a:pPr>
              <a:lnSpc>
                <a:spcPts val="3266"/>
              </a:lnSpc>
            </a:pPr>
            <a:r>
              <a:rPr lang="en-US" sz="2300">
                <a:solidFill>
                  <a:srgbClr val="000000"/>
                </a:solidFill>
                <a:latin typeface="Arial" pitchFamily="34" charset="0"/>
              </a:rPr>
              <a:t>Đáp án</a:t>
            </a:r>
          </a:p>
        </p:txBody>
      </p:sp>
      <p:sp>
        <p:nvSpPr>
          <p:cNvPr id="14" name="TextBox 14"/>
          <p:cNvSpPr txBox="1"/>
          <p:nvPr/>
        </p:nvSpPr>
        <p:spPr>
          <a:xfrm>
            <a:off x="685622" y="464609"/>
            <a:ext cx="10431510" cy="384529"/>
          </a:xfrm>
          <a:prstGeom prst="rect">
            <a:avLst/>
          </a:prstGeom>
        </p:spPr>
        <p:txBody>
          <a:bodyPr lIns="0" tIns="0" rIns="0" bIns="0" rtlCol="0" anchor="t">
            <a:spAutoFit/>
          </a:bodyPr>
          <a:lstStyle/>
          <a:p>
            <a:pPr>
              <a:lnSpc>
                <a:spcPts val="3266"/>
              </a:lnSpc>
              <a:spcBef>
                <a:spcPct val="0"/>
              </a:spcBef>
            </a:pPr>
            <a:r>
              <a:rPr lang="en-US" sz="2300" b="1">
                <a:solidFill>
                  <a:srgbClr val="FFFEEB"/>
                </a:solidFill>
                <a:latin typeface="Arial" pitchFamily="34" charset="0"/>
              </a:rPr>
              <a:t>IV. THỰC HÀNH SƠ CỨU VÀ BĂNG BÓ CHO NGƯỜI BỊ GÃY XƯƠNG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0617" y="547470"/>
            <a:ext cx="11207592" cy="5763061"/>
            <a:chOff x="0" y="0"/>
            <a:chExt cx="4428844" cy="2276765"/>
          </a:xfrm>
        </p:grpSpPr>
        <p:sp>
          <p:nvSpPr>
            <p:cNvPr id="3" name="Freeform 3"/>
            <p:cNvSpPr/>
            <p:nvPr/>
          </p:nvSpPr>
          <p:spPr>
            <a:xfrm>
              <a:off x="0" y="0"/>
              <a:ext cx="4428844" cy="2276765"/>
            </a:xfrm>
            <a:custGeom>
              <a:avLst/>
              <a:gdLst/>
              <a:ahLst/>
              <a:cxnLst/>
              <a:rect l="l" t="t" r="r" b="b"/>
              <a:pathLst>
                <a:path w="4428844" h="2276765">
                  <a:moveTo>
                    <a:pt x="46040" y="0"/>
                  </a:moveTo>
                  <a:lnTo>
                    <a:pt x="4382804" y="0"/>
                  </a:lnTo>
                  <a:cubicBezTo>
                    <a:pt x="4395015" y="0"/>
                    <a:pt x="4406725" y="4851"/>
                    <a:pt x="4415359" y="13485"/>
                  </a:cubicBezTo>
                  <a:cubicBezTo>
                    <a:pt x="4423994" y="22119"/>
                    <a:pt x="4428844" y="33829"/>
                    <a:pt x="4428844" y="46040"/>
                  </a:cubicBezTo>
                  <a:lnTo>
                    <a:pt x="4428844" y="2230725"/>
                  </a:lnTo>
                  <a:cubicBezTo>
                    <a:pt x="4428844" y="2242936"/>
                    <a:pt x="4423994" y="2254646"/>
                    <a:pt x="4415359" y="2263280"/>
                  </a:cubicBezTo>
                  <a:cubicBezTo>
                    <a:pt x="4406725" y="2271914"/>
                    <a:pt x="4395015" y="2276765"/>
                    <a:pt x="4382804" y="2276765"/>
                  </a:cubicBezTo>
                  <a:lnTo>
                    <a:pt x="46040" y="2276765"/>
                  </a:lnTo>
                  <a:cubicBezTo>
                    <a:pt x="33829" y="2276765"/>
                    <a:pt x="22119" y="2271914"/>
                    <a:pt x="13485" y="2263280"/>
                  </a:cubicBezTo>
                  <a:cubicBezTo>
                    <a:pt x="4851" y="2254646"/>
                    <a:pt x="0" y="2242936"/>
                    <a:pt x="0" y="2230725"/>
                  </a:cubicBezTo>
                  <a:lnTo>
                    <a:pt x="0" y="46040"/>
                  </a:lnTo>
                  <a:cubicBezTo>
                    <a:pt x="0" y="33829"/>
                    <a:pt x="4851" y="22119"/>
                    <a:pt x="13485" y="13485"/>
                  </a:cubicBezTo>
                  <a:cubicBezTo>
                    <a:pt x="22119" y="4851"/>
                    <a:pt x="33829" y="0"/>
                    <a:pt x="46040" y="0"/>
                  </a:cubicBezTo>
                  <a:close/>
                </a:path>
              </a:pathLst>
            </a:custGeom>
            <a:solidFill>
              <a:srgbClr val="F7CDD0">
                <a:alpha val="60000"/>
              </a:srgbClr>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411"/>
                </a:lnSpc>
              </a:pPr>
              <a:endParaRPr>
                <a:latin typeface="Arial" pitchFamily="34" charset="0"/>
              </a:endParaRPr>
            </a:p>
          </p:txBody>
        </p:sp>
      </p:grpSp>
      <p:grpSp>
        <p:nvGrpSpPr>
          <p:cNvPr id="5" name="Group 5"/>
          <p:cNvGrpSpPr/>
          <p:nvPr/>
        </p:nvGrpSpPr>
        <p:grpSpPr>
          <a:xfrm>
            <a:off x="490617" y="547471"/>
            <a:ext cx="922791" cy="923031"/>
            <a:chOff x="0" y="0"/>
            <a:chExt cx="1846063" cy="1846063"/>
          </a:xfrm>
        </p:grpSpPr>
        <p:grpSp>
          <p:nvGrpSpPr>
            <p:cNvPr id="6" name="Group 6"/>
            <p:cNvGrpSpPr>
              <a:grpSpLocks noChangeAspect="1"/>
            </p:cNvGrpSpPr>
            <p:nvPr/>
          </p:nvGrpSpPr>
          <p:grpSpPr>
            <a:xfrm>
              <a:off x="0" y="0"/>
              <a:ext cx="1846063" cy="1846063"/>
              <a:chOff x="0" y="0"/>
              <a:chExt cx="6355080" cy="6355080"/>
            </a:xfrm>
          </p:grpSpPr>
          <p:sp>
            <p:nvSpPr>
              <p:cNvPr id="7" name="Freeform 7"/>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E61F93">
                  <a:alpha val="49804"/>
                </a:srgbClr>
              </a:solidFill>
            </p:spPr>
          </p:sp>
        </p:grpSp>
        <p:pic>
          <p:nvPicPr>
            <p:cNvPr id="8" name="Picture 8"/>
            <p:cNvPicPr>
              <a:picLocks noChangeAspect="1"/>
            </p:cNvPicPr>
            <p:nvPr/>
          </p:nvPicPr>
          <p:blipFill>
            <a:blip r:embed="rId2" cstate="print">
              <a:alphaModFix amt="7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987163" flipH="1">
              <a:off x="650564" y="199085"/>
              <a:ext cx="544934" cy="1447892"/>
            </a:xfrm>
            <a:prstGeom prst="rect">
              <a:avLst/>
            </a:prstGeom>
          </p:spPr>
        </p:pic>
      </p:grpSp>
      <p:grpSp>
        <p:nvGrpSpPr>
          <p:cNvPr id="9" name="Group 9"/>
          <p:cNvGrpSpPr/>
          <p:nvPr/>
        </p:nvGrpSpPr>
        <p:grpSpPr>
          <a:xfrm>
            <a:off x="771294" y="1601246"/>
            <a:ext cx="10598917" cy="1274195"/>
            <a:chOff x="0" y="-66674"/>
            <a:chExt cx="21203356" cy="2548391"/>
          </a:xfrm>
        </p:grpSpPr>
        <p:grpSp>
          <p:nvGrpSpPr>
            <p:cNvPr id="10" name="Group 10"/>
            <p:cNvGrpSpPr/>
            <p:nvPr/>
          </p:nvGrpSpPr>
          <p:grpSpPr>
            <a:xfrm>
              <a:off x="0" y="0"/>
              <a:ext cx="785642" cy="785642"/>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D123F"/>
              </a:solidFill>
            </p:spPr>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ct val="120000"/>
                  </a:lnSpc>
                </a:pPr>
                <a:endParaRPr b="1">
                  <a:latin typeface="Arial" pitchFamily="34" charset="0"/>
                </a:endParaRPr>
              </a:p>
            </p:txBody>
          </p:sp>
        </p:grpSp>
        <p:sp>
          <p:nvSpPr>
            <p:cNvPr id="13" name="TextBox 13"/>
            <p:cNvSpPr txBox="1"/>
            <p:nvPr/>
          </p:nvSpPr>
          <p:spPr>
            <a:xfrm>
              <a:off x="1074104" y="-66674"/>
              <a:ext cx="20129252" cy="2548391"/>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Hệ vận động gồm xương, khớp, cơ vân hoạt động phối hợp với nhau làm cho cơ thể, các cơ quan, bộ phận của cơ thể có thể di chuyển và cử động được</a:t>
              </a:r>
            </a:p>
          </p:txBody>
        </p:sp>
      </p:grpSp>
      <p:grpSp>
        <p:nvGrpSpPr>
          <p:cNvPr id="14" name="Group 14"/>
          <p:cNvGrpSpPr/>
          <p:nvPr/>
        </p:nvGrpSpPr>
        <p:grpSpPr>
          <a:xfrm>
            <a:off x="771294" y="2945328"/>
            <a:ext cx="10598917" cy="849463"/>
            <a:chOff x="0" y="-66675"/>
            <a:chExt cx="21203356" cy="1698924"/>
          </a:xfrm>
        </p:grpSpPr>
        <p:grpSp>
          <p:nvGrpSpPr>
            <p:cNvPr id="15" name="Group 15"/>
            <p:cNvGrpSpPr/>
            <p:nvPr/>
          </p:nvGrpSpPr>
          <p:grpSpPr>
            <a:xfrm>
              <a:off x="0" y="0"/>
              <a:ext cx="785642" cy="785642"/>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D123F"/>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ct val="120000"/>
                  </a:lnSpc>
                </a:pPr>
                <a:endParaRPr b="1">
                  <a:latin typeface="Arial" pitchFamily="34" charset="0"/>
                </a:endParaRPr>
              </a:p>
            </p:txBody>
          </p:sp>
        </p:grpSp>
        <p:sp>
          <p:nvSpPr>
            <p:cNvPr id="18" name="TextBox 18"/>
            <p:cNvSpPr txBox="1"/>
            <p:nvPr/>
          </p:nvSpPr>
          <p:spPr>
            <a:xfrm>
              <a:off x="1074104" y="-66675"/>
              <a:ext cx="20129252" cy="1698924"/>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Xương, khớp, cơ có cấu tạo phù hợp với chức năng mà chúng đảm nhiệm</a:t>
              </a:r>
            </a:p>
          </p:txBody>
        </p:sp>
      </p:grpSp>
      <p:grpSp>
        <p:nvGrpSpPr>
          <p:cNvPr id="19" name="Group 19"/>
          <p:cNvGrpSpPr/>
          <p:nvPr/>
        </p:nvGrpSpPr>
        <p:grpSpPr>
          <a:xfrm>
            <a:off x="771294" y="3876662"/>
            <a:ext cx="10598917" cy="1269578"/>
            <a:chOff x="0" y="-66674"/>
            <a:chExt cx="21203356" cy="2539157"/>
          </a:xfrm>
        </p:grpSpPr>
        <p:grpSp>
          <p:nvGrpSpPr>
            <p:cNvPr id="20" name="Group 20"/>
            <p:cNvGrpSpPr/>
            <p:nvPr/>
          </p:nvGrpSpPr>
          <p:grpSpPr>
            <a:xfrm>
              <a:off x="0" y="0"/>
              <a:ext cx="785642" cy="785642"/>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D123F"/>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ct val="120000"/>
                  </a:lnSpc>
                </a:pPr>
                <a:endParaRPr b="1">
                  <a:latin typeface="Arial" pitchFamily="34" charset="0"/>
                </a:endParaRPr>
              </a:p>
            </p:txBody>
          </p:sp>
        </p:grpSp>
        <p:sp>
          <p:nvSpPr>
            <p:cNvPr id="23" name="TextBox 23"/>
            <p:cNvSpPr txBox="1"/>
            <p:nvPr/>
          </p:nvSpPr>
          <p:spPr>
            <a:xfrm>
              <a:off x="1074104" y="-66674"/>
              <a:ext cx="20129252" cy="2539157"/>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Sư sắp xếp của xương, khớp, cơ tạo cấu trúc có dạng đòn bẩy. Nhờ sự điều khiển của hệ thần kinh, cơ co dãn, phối hợp cùng sự hoạt động của các khớp làm xương chuyển động</a:t>
              </a:r>
            </a:p>
          </p:txBody>
        </p:sp>
      </p:grpSp>
      <p:grpSp>
        <p:nvGrpSpPr>
          <p:cNvPr id="24" name="Group 24"/>
          <p:cNvGrpSpPr/>
          <p:nvPr/>
        </p:nvGrpSpPr>
        <p:grpSpPr>
          <a:xfrm>
            <a:off x="794955" y="5220745"/>
            <a:ext cx="10598917" cy="849463"/>
            <a:chOff x="0" y="-66674"/>
            <a:chExt cx="21203356" cy="1698927"/>
          </a:xfrm>
        </p:grpSpPr>
        <p:grpSp>
          <p:nvGrpSpPr>
            <p:cNvPr id="25" name="Group 25"/>
            <p:cNvGrpSpPr/>
            <p:nvPr/>
          </p:nvGrpSpPr>
          <p:grpSpPr>
            <a:xfrm>
              <a:off x="0" y="0"/>
              <a:ext cx="785642" cy="785642"/>
              <a:chOff x="0" y="0"/>
              <a:chExt cx="812800" cy="812800"/>
            </a:xfrm>
          </p:grpSpPr>
          <p:sp>
            <p:nvSpPr>
              <p:cNvPr id="26" name="Freeform 2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D123F"/>
              </a:solidFill>
            </p:spPr>
          </p:sp>
          <p:sp>
            <p:nvSpPr>
              <p:cNvPr id="27" name="TextBox 27"/>
              <p:cNvSpPr txBox="1"/>
              <p:nvPr/>
            </p:nvSpPr>
            <p:spPr>
              <a:xfrm>
                <a:off x="76200" y="19050"/>
                <a:ext cx="660400" cy="717550"/>
              </a:xfrm>
              <a:prstGeom prst="rect">
                <a:avLst/>
              </a:prstGeom>
            </p:spPr>
            <p:txBody>
              <a:bodyPr lIns="50800" tIns="50800" rIns="50800" bIns="50800" rtlCol="0" anchor="ctr"/>
              <a:lstStyle/>
              <a:p>
                <a:pPr algn="ctr">
                  <a:lnSpc>
                    <a:spcPct val="120000"/>
                  </a:lnSpc>
                </a:pPr>
                <a:endParaRPr b="1">
                  <a:latin typeface="Arial" pitchFamily="34" charset="0"/>
                </a:endParaRPr>
              </a:p>
            </p:txBody>
          </p:sp>
        </p:grpSp>
        <p:sp>
          <p:nvSpPr>
            <p:cNvPr id="28" name="TextBox 28"/>
            <p:cNvSpPr txBox="1"/>
            <p:nvPr/>
          </p:nvSpPr>
          <p:spPr>
            <a:xfrm>
              <a:off x="1074104" y="-66674"/>
              <a:ext cx="20129252" cy="1698927"/>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Tập thể dục, thể thao vừa sức và đều đặn giúp nâng cao sức khỏe của hệ vận động</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0617" y="547470"/>
            <a:ext cx="11207592" cy="5763061"/>
            <a:chOff x="0" y="0"/>
            <a:chExt cx="4428844" cy="2276765"/>
          </a:xfrm>
        </p:grpSpPr>
        <p:sp>
          <p:nvSpPr>
            <p:cNvPr id="3" name="Freeform 3"/>
            <p:cNvSpPr/>
            <p:nvPr/>
          </p:nvSpPr>
          <p:spPr>
            <a:xfrm>
              <a:off x="0" y="0"/>
              <a:ext cx="4428844" cy="2276765"/>
            </a:xfrm>
            <a:custGeom>
              <a:avLst/>
              <a:gdLst/>
              <a:ahLst/>
              <a:cxnLst/>
              <a:rect l="l" t="t" r="r" b="b"/>
              <a:pathLst>
                <a:path w="4428844" h="2276765">
                  <a:moveTo>
                    <a:pt x="46040" y="0"/>
                  </a:moveTo>
                  <a:lnTo>
                    <a:pt x="4382804" y="0"/>
                  </a:lnTo>
                  <a:cubicBezTo>
                    <a:pt x="4395015" y="0"/>
                    <a:pt x="4406725" y="4851"/>
                    <a:pt x="4415359" y="13485"/>
                  </a:cubicBezTo>
                  <a:cubicBezTo>
                    <a:pt x="4423994" y="22119"/>
                    <a:pt x="4428844" y="33829"/>
                    <a:pt x="4428844" y="46040"/>
                  </a:cubicBezTo>
                  <a:lnTo>
                    <a:pt x="4428844" y="2230725"/>
                  </a:lnTo>
                  <a:cubicBezTo>
                    <a:pt x="4428844" y="2242936"/>
                    <a:pt x="4423994" y="2254646"/>
                    <a:pt x="4415359" y="2263280"/>
                  </a:cubicBezTo>
                  <a:cubicBezTo>
                    <a:pt x="4406725" y="2271914"/>
                    <a:pt x="4395015" y="2276765"/>
                    <a:pt x="4382804" y="2276765"/>
                  </a:cubicBezTo>
                  <a:lnTo>
                    <a:pt x="46040" y="2276765"/>
                  </a:lnTo>
                  <a:cubicBezTo>
                    <a:pt x="33829" y="2276765"/>
                    <a:pt x="22119" y="2271914"/>
                    <a:pt x="13485" y="2263280"/>
                  </a:cubicBezTo>
                  <a:cubicBezTo>
                    <a:pt x="4851" y="2254646"/>
                    <a:pt x="0" y="2242936"/>
                    <a:pt x="0" y="2230725"/>
                  </a:cubicBezTo>
                  <a:lnTo>
                    <a:pt x="0" y="46040"/>
                  </a:lnTo>
                  <a:cubicBezTo>
                    <a:pt x="0" y="33829"/>
                    <a:pt x="4851" y="22119"/>
                    <a:pt x="13485" y="13485"/>
                  </a:cubicBezTo>
                  <a:cubicBezTo>
                    <a:pt x="22119" y="4851"/>
                    <a:pt x="33829" y="0"/>
                    <a:pt x="46040" y="0"/>
                  </a:cubicBezTo>
                  <a:close/>
                </a:path>
              </a:pathLst>
            </a:custGeom>
            <a:solidFill>
              <a:srgbClr val="F7CDD0">
                <a:alpha val="60000"/>
              </a:srgbClr>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411"/>
                </a:lnSpc>
              </a:pPr>
              <a:endParaRPr>
                <a:latin typeface="Arial" pitchFamily="34" charset="0"/>
              </a:endParaRPr>
            </a:p>
          </p:txBody>
        </p:sp>
      </p:grpSp>
      <p:grpSp>
        <p:nvGrpSpPr>
          <p:cNvPr id="5" name="Group 5"/>
          <p:cNvGrpSpPr/>
          <p:nvPr/>
        </p:nvGrpSpPr>
        <p:grpSpPr>
          <a:xfrm>
            <a:off x="490617" y="547471"/>
            <a:ext cx="922791" cy="923031"/>
            <a:chOff x="0" y="0"/>
            <a:chExt cx="1846063" cy="1846063"/>
          </a:xfrm>
        </p:grpSpPr>
        <p:grpSp>
          <p:nvGrpSpPr>
            <p:cNvPr id="6" name="Group 6"/>
            <p:cNvGrpSpPr>
              <a:grpSpLocks noChangeAspect="1"/>
            </p:cNvGrpSpPr>
            <p:nvPr/>
          </p:nvGrpSpPr>
          <p:grpSpPr>
            <a:xfrm>
              <a:off x="0" y="0"/>
              <a:ext cx="1846063" cy="1846063"/>
              <a:chOff x="0" y="0"/>
              <a:chExt cx="6355080" cy="6355080"/>
            </a:xfrm>
          </p:grpSpPr>
          <p:sp>
            <p:nvSpPr>
              <p:cNvPr id="7" name="Freeform 7"/>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E61F93">
                  <a:alpha val="49804"/>
                </a:srgbClr>
              </a:solidFill>
            </p:spPr>
          </p:sp>
        </p:grpSp>
        <p:pic>
          <p:nvPicPr>
            <p:cNvPr id="8" name="Picture 8"/>
            <p:cNvPicPr>
              <a:picLocks noChangeAspect="1"/>
            </p:cNvPicPr>
            <p:nvPr/>
          </p:nvPicPr>
          <p:blipFill>
            <a:blip r:embed="rId2" cstate="print">
              <a:alphaModFix amt="7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987163" flipH="1">
              <a:off x="650564" y="199085"/>
              <a:ext cx="544934" cy="1447892"/>
            </a:xfrm>
            <a:prstGeom prst="rect">
              <a:avLst/>
            </a:prstGeom>
          </p:spPr>
        </p:pic>
      </p:grpSp>
      <p:grpSp>
        <p:nvGrpSpPr>
          <p:cNvPr id="9" name="Group 9"/>
          <p:cNvGrpSpPr/>
          <p:nvPr/>
        </p:nvGrpSpPr>
        <p:grpSpPr>
          <a:xfrm>
            <a:off x="771294" y="1601246"/>
            <a:ext cx="10598917" cy="1269578"/>
            <a:chOff x="0" y="-66674"/>
            <a:chExt cx="21203356" cy="2539157"/>
          </a:xfrm>
        </p:grpSpPr>
        <p:grpSp>
          <p:nvGrpSpPr>
            <p:cNvPr id="10" name="Group 10"/>
            <p:cNvGrpSpPr/>
            <p:nvPr/>
          </p:nvGrpSpPr>
          <p:grpSpPr>
            <a:xfrm>
              <a:off x="0" y="0"/>
              <a:ext cx="785642" cy="785642"/>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D123F"/>
              </a:solidFill>
            </p:spPr>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2411"/>
                  </a:lnSpc>
                </a:pPr>
                <a:endParaRPr>
                  <a:latin typeface="Arial" pitchFamily="34" charset="0"/>
                </a:endParaRPr>
              </a:p>
            </p:txBody>
          </p:sp>
        </p:grpSp>
        <p:sp>
          <p:nvSpPr>
            <p:cNvPr id="13" name="TextBox 13"/>
            <p:cNvSpPr txBox="1"/>
            <p:nvPr/>
          </p:nvSpPr>
          <p:spPr>
            <a:xfrm>
              <a:off x="1074104" y="-66674"/>
              <a:ext cx="20129252" cy="2539157"/>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Để phòng các bệnh, tật liên quan đến hệ vận động, cần duy trì chế độ ăn, uống đủ chất và cân đối; vận động đúng cách; đi, đứng, nằm, ngồi đúng tư thế; điều chỉnh cân nặng phù hợp;…</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253760"/>
            <a:ext cx="12188825" cy="6350482"/>
          </a:xfrm>
          <a:prstGeom prst="rect">
            <a:avLst/>
          </a:prstGeom>
        </p:spPr>
      </p:pic>
      <p:sp>
        <p:nvSpPr>
          <p:cNvPr id="3" name="TextBox 3"/>
          <p:cNvSpPr txBox="1"/>
          <p:nvPr/>
        </p:nvSpPr>
        <p:spPr>
          <a:xfrm>
            <a:off x="685622" y="1186617"/>
            <a:ext cx="10817582" cy="384529"/>
          </a:xfrm>
          <a:prstGeom prst="rect">
            <a:avLst/>
          </a:prstGeom>
        </p:spPr>
        <p:txBody>
          <a:bodyPr lIns="0" tIns="0" rIns="0" bIns="0" rtlCol="0" anchor="t">
            <a:spAutoFit/>
          </a:bodyPr>
          <a:lstStyle/>
          <a:p>
            <a:pPr algn="ctr">
              <a:lnSpc>
                <a:spcPts val="3266"/>
              </a:lnSpc>
            </a:pPr>
            <a:r>
              <a:rPr lang="en-US" sz="2300" b="1">
                <a:solidFill>
                  <a:srgbClr val="FFFFFF"/>
                </a:solidFill>
                <a:latin typeface="Arial" pitchFamily="34" charset="0"/>
              </a:rPr>
              <a:t>Câu hỏi: Trong các khớp sau, khớp nào là khớp bán động?</a:t>
            </a:r>
          </a:p>
        </p:txBody>
      </p:sp>
      <p:sp>
        <p:nvSpPr>
          <p:cNvPr id="4" name="TextBox 4"/>
          <p:cNvSpPr txBox="1"/>
          <p:nvPr/>
        </p:nvSpPr>
        <p:spPr>
          <a:xfrm>
            <a:off x="685622" y="2460228"/>
            <a:ext cx="3514108"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A. Khớp mu</a:t>
            </a:r>
          </a:p>
        </p:txBody>
      </p:sp>
      <p:sp>
        <p:nvSpPr>
          <p:cNvPr id="5" name="TextBox 5"/>
          <p:cNvSpPr txBox="1"/>
          <p:nvPr/>
        </p:nvSpPr>
        <p:spPr>
          <a:xfrm>
            <a:off x="685622" y="3955753"/>
            <a:ext cx="3514108"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B. Khớp gối</a:t>
            </a:r>
          </a:p>
        </p:txBody>
      </p:sp>
      <p:sp>
        <p:nvSpPr>
          <p:cNvPr id="6" name="TextBox 6"/>
          <p:cNvSpPr txBox="1"/>
          <p:nvPr/>
        </p:nvSpPr>
        <p:spPr>
          <a:xfrm>
            <a:off x="6094413" y="2460228"/>
            <a:ext cx="3514108"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C. Khớp khuỷu</a:t>
            </a:r>
          </a:p>
        </p:txBody>
      </p:sp>
      <p:sp>
        <p:nvSpPr>
          <p:cNvPr id="7" name="TextBox 7"/>
          <p:cNvSpPr txBox="1"/>
          <p:nvPr/>
        </p:nvSpPr>
        <p:spPr>
          <a:xfrm>
            <a:off x="6094413" y="3955753"/>
            <a:ext cx="3514108"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D. Khớp ở hộp sọ</a:t>
            </a:r>
          </a:p>
        </p:txBody>
      </p:sp>
      <p:sp>
        <p:nvSpPr>
          <p:cNvPr id="8" name="TextBox 8"/>
          <p:cNvSpPr txBox="1"/>
          <p:nvPr/>
        </p:nvSpPr>
        <p:spPr>
          <a:xfrm>
            <a:off x="685622" y="5232103"/>
            <a:ext cx="7970448"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Đáp án: A</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5404364" y="1584325"/>
            <a:ext cx="4191016" cy="4986118"/>
          </a:xfrm>
          <a:prstGeom prst="rect">
            <a:avLst/>
          </a:prstGeom>
        </p:spPr>
      </p:pic>
      <p:grpSp>
        <p:nvGrpSpPr>
          <p:cNvPr id="4" name="Group 4"/>
          <p:cNvGrpSpPr/>
          <p:nvPr/>
        </p:nvGrpSpPr>
        <p:grpSpPr>
          <a:xfrm>
            <a:off x="685614" y="1584325"/>
            <a:ext cx="5408806" cy="2163693"/>
            <a:chOff x="0" y="0"/>
            <a:chExt cx="10820430" cy="4327385"/>
          </a:xfrm>
        </p:grpSpPr>
        <p:grpSp>
          <p:nvGrpSpPr>
            <p:cNvPr id="5" name="Group 5"/>
            <p:cNvGrpSpPr/>
            <p:nvPr/>
          </p:nvGrpSpPr>
          <p:grpSpPr>
            <a:xfrm>
              <a:off x="0" y="0"/>
              <a:ext cx="10820430" cy="4327385"/>
              <a:chOff x="0" y="0"/>
              <a:chExt cx="2137369" cy="854792"/>
            </a:xfrm>
          </p:grpSpPr>
          <p:sp>
            <p:nvSpPr>
              <p:cNvPr id="6" name="Freeform 6"/>
              <p:cNvSpPr/>
              <p:nvPr/>
            </p:nvSpPr>
            <p:spPr>
              <a:xfrm>
                <a:off x="0" y="0"/>
                <a:ext cx="2137369" cy="854792"/>
              </a:xfrm>
              <a:custGeom>
                <a:avLst/>
                <a:gdLst/>
                <a:ahLst/>
                <a:cxnLst/>
                <a:rect l="l" t="t" r="r" b="b"/>
                <a:pathLst>
                  <a:path w="2137369" h="854792">
                    <a:moveTo>
                      <a:pt x="2137369" y="0"/>
                    </a:moveTo>
                    <a:lnTo>
                      <a:pt x="0" y="0"/>
                    </a:lnTo>
                    <a:lnTo>
                      <a:pt x="0" y="666832"/>
                    </a:lnTo>
                    <a:lnTo>
                      <a:pt x="157480" y="666832"/>
                    </a:lnTo>
                    <a:lnTo>
                      <a:pt x="157480" y="854792"/>
                    </a:lnTo>
                    <a:lnTo>
                      <a:pt x="463550" y="666832"/>
                    </a:lnTo>
                    <a:lnTo>
                      <a:pt x="2137369" y="666832"/>
                    </a:lnTo>
                    <a:lnTo>
                      <a:pt x="2137369" y="0"/>
                    </a:lnTo>
                    <a:close/>
                  </a:path>
                </a:pathLst>
              </a:custGeom>
              <a:solidFill>
                <a:srgbClr val="FFDE59"/>
              </a:solidFill>
            </p:spPr>
          </p:sp>
          <p:sp>
            <p:nvSpPr>
              <p:cNvPr id="7" name="TextBox 7"/>
              <p:cNvSpPr txBox="1"/>
              <p:nvPr/>
            </p:nvSpPr>
            <p:spPr>
              <a:xfrm>
                <a:off x="0" y="-38100"/>
                <a:ext cx="812800" cy="660400"/>
              </a:xfrm>
              <a:prstGeom prst="rect">
                <a:avLst/>
              </a:prstGeom>
            </p:spPr>
            <p:txBody>
              <a:bodyPr lIns="50800" tIns="50800" rIns="50800" bIns="50800" rtlCol="0" anchor="ctr"/>
              <a:lstStyle/>
              <a:p>
                <a:pPr algn="ctr">
                  <a:lnSpc>
                    <a:spcPts val="1772"/>
                  </a:lnSpc>
                  <a:spcBef>
                    <a:spcPct val="0"/>
                  </a:spcBef>
                </a:pPr>
                <a:endParaRPr b="1">
                  <a:latin typeface="Arial" pitchFamily="34" charset="0"/>
                </a:endParaRPr>
              </a:p>
            </p:txBody>
          </p:sp>
        </p:grpSp>
        <p:sp>
          <p:nvSpPr>
            <p:cNvPr id="8" name="TextBox 8"/>
            <p:cNvSpPr txBox="1"/>
            <p:nvPr/>
          </p:nvSpPr>
          <p:spPr>
            <a:xfrm>
              <a:off x="577050" y="434908"/>
              <a:ext cx="9666329" cy="2539155"/>
            </a:xfrm>
            <a:prstGeom prst="rect">
              <a:avLst/>
            </a:prstGeom>
          </p:spPr>
          <p:txBody>
            <a:bodyPr lIns="0" tIns="0" rIns="0" bIns="0" rtlCol="0" anchor="t">
              <a:spAutoFit/>
            </a:bodyPr>
            <a:lstStyle/>
            <a:p>
              <a:pPr algn="just">
                <a:lnSpc>
                  <a:spcPct val="120000"/>
                </a:lnSpc>
              </a:pPr>
              <a:r>
                <a:rPr lang="en-US" sz="2300" b="1">
                  <a:solidFill>
                    <a:srgbClr val="000000"/>
                  </a:solidFill>
                  <a:latin typeface="Arial" pitchFamily="34" charset="0"/>
                </a:rPr>
                <a:t>Quan sát hình, cho biết sự phù hợp giữa cấu tạo và chức năng của xương đùi</a:t>
              </a:r>
            </a:p>
          </p:txBody>
        </p:sp>
      </p:grpSp>
      <p:pic>
        <p:nvPicPr>
          <p:cNvPr id="9" name="Picture 9"/>
          <p:cNvPicPr>
            <a:picLocks noChangeAspect="1"/>
          </p:cNvPicPr>
          <p:nvPr/>
        </p:nvPicPr>
        <p:blipFill>
          <a:blip r:embed="rId3"/>
          <a:srcRect/>
          <a:stretch>
            <a:fillRect/>
          </a:stretch>
        </p:blipFill>
        <p:spPr>
          <a:xfrm>
            <a:off x="9242561" y="3580292"/>
            <a:ext cx="2198596" cy="236500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64456" flipH="1" flipV="1">
            <a:off x="7997034" y="3898313"/>
            <a:ext cx="748365" cy="1728965"/>
          </a:xfrm>
          <a:prstGeom prst="rect">
            <a:avLst/>
          </a:prstGeom>
        </p:spPr>
      </p:pic>
      <p:sp>
        <p:nvSpPr>
          <p:cNvPr id="11" name="TextBox 11"/>
          <p:cNvSpPr txBox="1"/>
          <p:nvPr/>
        </p:nvSpPr>
        <p:spPr>
          <a:xfrm>
            <a:off x="685633" y="350309"/>
            <a:ext cx="10817570"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I. SỰ PHÙ HỢP GIỮA CẤU TẠO VÀ CHỨC NĂNG CỦA HỆ VẬN ĐỘNG</a:t>
            </a:r>
          </a:p>
        </p:txBody>
      </p:sp>
      <p:sp>
        <p:nvSpPr>
          <p:cNvPr id="12" name="TextBox 12"/>
          <p:cNvSpPr txBox="1"/>
          <p:nvPr/>
        </p:nvSpPr>
        <p:spPr>
          <a:xfrm>
            <a:off x="531812" y="945092"/>
            <a:ext cx="9220200" cy="423193"/>
          </a:xfrm>
          <a:prstGeom prst="rect">
            <a:avLst/>
          </a:prstGeom>
        </p:spPr>
        <p:txBody>
          <a:bodyPr wrap="square" lIns="0" tIns="0" rIns="0" bIns="0" rtlCol="0" anchor="t">
            <a:spAutoFit/>
          </a:bodyPr>
          <a:lstStyle/>
          <a:p>
            <a:pPr algn="ctr">
              <a:lnSpc>
                <a:spcPts val="3266"/>
              </a:lnSpc>
              <a:spcBef>
                <a:spcPct val="0"/>
              </a:spcBef>
            </a:pPr>
            <a:r>
              <a:rPr lang="en-US" sz="2800" b="1" dirty="0">
                <a:solidFill>
                  <a:srgbClr val="D61F27"/>
                </a:solidFill>
                <a:latin typeface="Arial" pitchFamily="34" charset="0"/>
              </a:rPr>
              <a:t>1. </a:t>
            </a:r>
            <a:r>
              <a:rPr lang="en-US" sz="2800" b="1" dirty="0" err="1">
                <a:solidFill>
                  <a:srgbClr val="D61F27"/>
                </a:solidFill>
                <a:latin typeface="Arial" pitchFamily="34" charset="0"/>
              </a:rPr>
              <a:t>Cấu</a:t>
            </a:r>
            <a:r>
              <a:rPr lang="en-US" sz="2800" b="1" dirty="0">
                <a:solidFill>
                  <a:srgbClr val="D61F27"/>
                </a:solidFill>
                <a:latin typeface="Arial" pitchFamily="34" charset="0"/>
              </a:rPr>
              <a:t> </a:t>
            </a:r>
            <a:r>
              <a:rPr lang="en-US" sz="2800" b="1" dirty="0" err="1">
                <a:solidFill>
                  <a:srgbClr val="D61F27"/>
                </a:solidFill>
                <a:latin typeface="Arial" pitchFamily="34" charset="0"/>
              </a:rPr>
              <a:t>tạo</a:t>
            </a:r>
            <a:r>
              <a:rPr lang="en-US" sz="2800" b="1" dirty="0">
                <a:solidFill>
                  <a:srgbClr val="D61F27"/>
                </a:solidFill>
                <a:latin typeface="Arial" pitchFamily="34" charset="0"/>
              </a:rPr>
              <a:t> </a:t>
            </a:r>
            <a:r>
              <a:rPr lang="en-US" sz="2800" b="1" dirty="0" err="1">
                <a:solidFill>
                  <a:srgbClr val="D61F27"/>
                </a:solidFill>
                <a:latin typeface="Arial" pitchFamily="34" charset="0"/>
              </a:rPr>
              <a:t>của</a:t>
            </a:r>
            <a:r>
              <a:rPr lang="en-US" sz="2800" b="1" dirty="0">
                <a:solidFill>
                  <a:srgbClr val="D61F27"/>
                </a:solidFill>
                <a:latin typeface="Arial" pitchFamily="34" charset="0"/>
              </a:rPr>
              <a:t> </a:t>
            </a:r>
            <a:r>
              <a:rPr lang="en-US" sz="2800" b="1" dirty="0" err="1">
                <a:solidFill>
                  <a:srgbClr val="D61F27"/>
                </a:solidFill>
                <a:latin typeface="Arial" pitchFamily="34" charset="0"/>
              </a:rPr>
              <a:t>xương</a:t>
            </a:r>
            <a:r>
              <a:rPr lang="en-US" sz="2800" b="1" dirty="0">
                <a:solidFill>
                  <a:srgbClr val="D61F27"/>
                </a:solidFill>
                <a:latin typeface="Arial" pitchFamily="34" charset="0"/>
              </a:rPr>
              <a:t> </a:t>
            </a:r>
            <a:r>
              <a:rPr lang="en-US" sz="2800" b="1" dirty="0" err="1">
                <a:solidFill>
                  <a:srgbClr val="D61F27"/>
                </a:solidFill>
                <a:latin typeface="Arial" pitchFamily="34" charset="0"/>
              </a:rPr>
              <a:t>phù</a:t>
            </a:r>
            <a:r>
              <a:rPr lang="en-US" sz="2800" b="1" dirty="0">
                <a:solidFill>
                  <a:srgbClr val="D61F27"/>
                </a:solidFill>
                <a:latin typeface="Arial" pitchFamily="34" charset="0"/>
              </a:rPr>
              <a:t> </a:t>
            </a:r>
            <a:r>
              <a:rPr lang="en-US" sz="2800" b="1" dirty="0" err="1">
                <a:solidFill>
                  <a:srgbClr val="D61F27"/>
                </a:solidFill>
                <a:latin typeface="Arial" pitchFamily="34" charset="0"/>
              </a:rPr>
              <a:t>hợp</a:t>
            </a:r>
            <a:r>
              <a:rPr lang="en-US" sz="2800" b="1" dirty="0">
                <a:solidFill>
                  <a:srgbClr val="D61F27"/>
                </a:solidFill>
                <a:latin typeface="Arial" pitchFamily="34" charset="0"/>
              </a:rPr>
              <a:t> </a:t>
            </a:r>
            <a:r>
              <a:rPr lang="en-US" sz="2800" b="1" dirty="0" err="1">
                <a:solidFill>
                  <a:srgbClr val="D61F27"/>
                </a:solidFill>
                <a:latin typeface="Arial" pitchFamily="34" charset="0"/>
              </a:rPr>
              <a:t>với</a:t>
            </a:r>
            <a:r>
              <a:rPr lang="en-US" sz="2800" b="1" dirty="0">
                <a:solidFill>
                  <a:srgbClr val="D61F27"/>
                </a:solidFill>
                <a:latin typeface="Arial" pitchFamily="34" charset="0"/>
              </a:rPr>
              <a:t> </a:t>
            </a:r>
            <a:r>
              <a:rPr lang="en-US" sz="2800" b="1" dirty="0" err="1">
                <a:solidFill>
                  <a:srgbClr val="D61F27"/>
                </a:solidFill>
                <a:latin typeface="Arial" pitchFamily="34" charset="0"/>
              </a:rPr>
              <a:t>chức</a:t>
            </a:r>
            <a:r>
              <a:rPr lang="en-US" sz="2800" b="1" dirty="0">
                <a:solidFill>
                  <a:srgbClr val="D61F27"/>
                </a:solidFill>
                <a:latin typeface="Arial" pitchFamily="34" charset="0"/>
              </a:rPr>
              <a:t> </a:t>
            </a:r>
            <a:r>
              <a:rPr lang="en-US" sz="2800" b="1" dirty="0" err="1">
                <a:solidFill>
                  <a:srgbClr val="D61F27"/>
                </a:solidFill>
                <a:latin typeface="Arial" pitchFamily="34" charset="0"/>
              </a:rPr>
              <a:t>năng</a:t>
            </a:r>
            <a:endParaRPr lang="en-US" sz="2800" b="1" dirty="0">
              <a:solidFill>
                <a:srgbClr val="D61F27"/>
              </a:solidFill>
              <a:latin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253760"/>
            <a:ext cx="12188825" cy="6350482"/>
          </a:xfrm>
          <a:prstGeom prst="rect">
            <a:avLst/>
          </a:prstGeom>
        </p:spPr>
      </p:pic>
      <p:sp>
        <p:nvSpPr>
          <p:cNvPr id="3" name="TextBox 3"/>
          <p:cNvSpPr txBox="1"/>
          <p:nvPr/>
        </p:nvSpPr>
        <p:spPr>
          <a:xfrm>
            <a:off x="1993161" y="1186617"/>
            <a:ext cx="8202503" cy="807722"/>
          </a:xfrm>
          <a:prstGeom prst="rect">
            <a:avLst/>
          </a:prstGeom>
        </p:spPr>
        <p:txBody>
          <a:bodyPr lIns="0" tIns="0" rIns="0" bIns="0" rtlCol="0" anchor="t">
            <a:spAutoFit/>
          </a:bodyPr>
          <a:lstStyle/>
          <a:p>
            <a:pPr algn="ctr">
              <a:lnSpc>
                <a:spcPts val="3266"/>
              </a:lnSpc>
            </a:pPr>
            <a:r>
              <a:rPr lang="en-US" sz="2300" b="1">
                <a:solidFill>
                  <a:srgbClr val="FFFFFF"/>
                </a:solidFill>
                <a:latin typeface="Arial" pitchFamily="34" charset="0"/>
              </a:rPr>
              <a:t>Câu hỏi: Thành phần hóa học của xương bao gồm những thành phần nào sau đây?</a:t>
            </a:r>
          </a:p>
        </p:txBody>
      </p:sp>
      <p:sp>
        <p:nvSpPr>
          <p:cNvPr id="4" name="TextBox 4"/>
          <p:cNvSpPr txBox="1"/>
          <p:nvPr/>
        </p:nvSpPr>
        <p:spPr>
          <a:xfrm>
            <a:off x="685622" y="2460228"/>
            <a:ext cx="3514108"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A. Chất hữu cơ</a:t>
            </a:r>
          </a:p>
        </p:txBody>
      </p:sp>
      <p:sp>
        <p:nvSpPr>
          <p:cNvPr id="5" name="TextBox 5"/>
          <p:cNvSpPr txBox="1"/>
          <p:nvPr/>
        </p:nvSpPr>
        <p:spPr>
          <a:xfrm>
            <a:off x="685622" y="3955753"/>
            <a:ext cx="3514108"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B. Chất vô cơ</a:t>
            </a:r>
          </a:p>
        </p:txBody>
      </p:sp>
      <p:sp>
        <p:nvSpPr>
          <p:cNvPr id="6" name="TextBox 6"/>
          <p:cNvSpPr txBox="1"/>
          <p:nvPr/>
        </p:nvSpPr>
        <p:spPr>
          <a:xfrm>
            <a:off x="6094413" y="2460228"/>
            <a:ext cx="3514108"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C. Nước</a:t>
            </a:r>
          </a:p>
        </p:txBody>
      </p:sp>
      <p:sp>
        <p:nvSpPr>
          <p:cNvPr id="7" name="TextBox 7"/>
          <p:cNvSpPr txBox="1"/>
          <p:nvPr/>
        </p:nvSpPr>
        <p:spPr>
          <a:xfrm>
            <a:off x="6094413" y="3955753"/>
            <a:ext cx="3514108"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D. Cả 3 đáp án trên</a:t>
            </a:r>
          </a:p>
        </p:txBody>
      </p:sp>
      <p:sp>
        <p:nvSpPr>
          <p:cNvPr id="8" name="TextBox 8"/>
          <p:cNvSpPr txBox="1"/>
          <p:nvPr/>
        </p:nvSpPr>
        <p:spPr>
          <a:xfrm>
            <a:off x="685622" y="5232103"/>
            <a:ext cx="7970448"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Đáp án: D</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253760"/>
            <a:ext cx="12188825" cy="6350482"/>
          </a:xfrm>
          <a:prstGeom prst="rect">
            <a:avLst/>
          </a:prstGeom>
        </p:spPr>
      </p:pic>
      <p:sp>
        <p:nvSpPr>
          <p:cNvPr id="3" name="TextBox 3"/>
          <p:cNvSpPr txBox="1"/>
          <p:nvPr/>
        </p:nvSpPr>
        <p:spPr>
          <a:xfrm>
            <a:off x="1993161" y="1186617"/>
            <a:ext cx="8202503" cy="384529"/>
          </a:xfrm>
          <a:prstGeom prst="rect">
            <a:avLst/>
          </a:prstGeom>
        </p:spPr>
        <p:txBody>
          <a:bodyPr lIns="0" tIns="0" rIns="0" bIns="0" rtlCol="0" anchor="t">
            <a:spAutoFit/>
          </a:bodyPr>
          <a:lstStyle/>
          <a:p>
            <a:pPr algn="ctr">
              <a:lnSpc>
                <a:spcPts val="3266"/>
              </a:lnSpc>
            </a:pPr>
            <a:r>
              <a:rPr lang="en-US" sz="2300" b="1">
                <a:solidFill>
                  <a:srgbClr val="FFFFFF"/>
                </a:solidFill>
                <a:latin typeface="Arial" pitchFamily="34" charset="0"/>
              </a:rPr>
              <a:t>Câu hỏi: Hệ vận động gồm những cơ quan nào?</a:t>
            </a:r>
          </a:p>
        </p:txBody>
      </p:sp>
      <p:sp>
        <p:nvSpPr>
          <p:cNvPr id="4" name="TextBox 4"/>
          <p:cNvSpPr txBox="1"/>
          <p:nvPr/>
        </p:nvSpPr>
        <p:spPr>
          <a:xfrm>
            <a:off x="685621" y="2460228"/>
            <a:ext cx="4371151"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A. Cơ vân, xương và khớp</a:t>
            </a:r>
          </a:p>
        </p:txBody>
      </p:sp>
      <p:sp>
        <p:nvSpPr>
          <p:cNvPr id="5" name="TextBox 5"/>
          <p:cNvSpPr txBox="1"/>
          <p:nvPr/>
        </p:nvSpPr>
        <p:spPr>
          <a:xfrm>
            <a:off x="685622" y="3955753"/>
            <a:ext cx="3514108"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B. Cơ trơn và khớp</a:t>
            </a:r>
          </a:p>
        </p:txBody>
      </p:sp>
      <p:sp>
        <p:nvSpPr>
          <p:cNvPr id="6" name="TextBox 6"/>
          <p:cNvSpPr txBox="1"/>
          <p:nvPr/>
        </p:nvSpPr>
        <p:spPr>
          <a:xfrm>
            <a:off x="6094412" y="2460228"/>
            <a:ext cx="5074365"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C. Cơ vân và xương</a:t>
            </a:r>
          </a:p>
        </p:txBody>
      </p:sp>
      <p:sp>
        <p:nvSpPr>
          <p:cNvPr id="7" name="TextBox 7"/>
          <p:cNvSpPr txBox="1"/>
          <p:nvPr/>
        </p:nvSpPr>
        <p:spPr>
          <a:xfrm>
            <a:off x="6094412" y="3955753"/>
            <a:ext cx="5074365"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D. Cơ trơn, xương và khớp</a:t>
            </a:r>
          </a:p>
        </p:txBody>
      </p:sp>
      <p:sp>
        <p:nvSpPr>
          <p:cNvPr id="8" name="TextBox 8"/>
          <p:cNvSpPr txBox="1"/>
          <p:nvPr/>
        </p:nvSpPr>
        <p:spPr>
          <a:xfrm>
            <a:off x="685622" y="5232103"/>
            <a:ext cx="7970448"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Đáp án: A</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253760"/>
            <a:ext cx="12188825" cy="6350482"/>
          </a:xfrm>
          <a:prstGeom prst="rect">
            <a:avLst/>
          </a:prstGeom>
        </p:spPr>
      </p:pic>
      <p:sp>
        <p:nvSpPr>
          <p:cNvPr id="3" name="TextBox 3"/>
          <p:cNvSpPr txBox="1"/>
          <p:nvPr/>
        </p:nvSpPr>
        <p:spPr>
          <a:xfrm>
            <a:off x="1993161" y="1186617"/>
            <a:ext cx="8202503" cy="807722"/>
          </a:xfrm>
          <a:prstGeom prst="rect">
            <a:avLst/>
          </a:prstGeom>
        </p:spPr>
        <p:txBody>
          <a:bodyPr lIns="0" tIns="0" rIns="0" bIns="0" rtlCol="0" anchor="t">
            <a:spAutoFit/>
          </a:bodyPr>
          <a:lstStyle/>
          <a:p>
            <a:pPr algn="ctr">
              <a:lnSpc>
                <a:spcPts val="3266"/>
              </a:lnSpc>
            </a:pPr>
            <a:r>
              <a:rPr lang="en-US" sz="2300" b="1">
                <a:solidFill>
                  <a:srgbClr val="FFFFFF"/>
                </a:solidFill>
                <a:latin typeface="Arial" pitchFamily="34" charset="0"/>
              </a:rPr>
              <a:t>Câu hỏi: Đâu là cách đề phòng các bệnh về hệ vận động đúng nhất?</a:t>
            </a:r>
          </a:p>
        </p:txBody>
      </p:sp>
      <p:sp>
        <p:nvSpPr>
          <p:cNvPr id="4" name="TextBox 4"/>
          <p:cNvSpPr txBox="1"/>
          <p:nvPr/>
        </p:nvSpPr>
        <p:spPr>
          <a:xfrm>
            <a:off x="685621" y="2460228"/>
            <a:ext cx="4371151"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A. Bổ sung nhiều Canxi</a:t>
            </a:r>
          </a:p>
        </p:txBody>
      </p:sp>
      <p:sp>
        <p:nvSpPr>
          <p:cNvPr id="5" name="TextBox 5"/>
          <p:cNvSpPr txBox="1"/>
          <p:nvPr/>
        </p:nvSpPr>
        <p:spPr>
          <a:xfrm>
            <a:off x="685621" y="3955753"/>
            <a:ext cx="5140292"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B. Vận động nặng thường xuyên</a:t>
            </a:r>
          </a:p>
        </p:txBody>
      </p:sp>
      <p:sp>
        <p:nvSpPr>
          <p:cNvPr id="6" name="TextBox 6"/>
          <p:cNvSpPr txBox="1"/>
          <p:nvPr/>
        </p:nvSpPr>
        <p:spPr>
          <a:xfrm>
            <a:off x="6094412" y="2460228"/>
            <a:ext cx="5074365"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C. Tắm nắng lúc 12 giờ trưa</a:t>
            </a:r>
          </a:p>
        </p:txBody>
      </p:sp>
      <p:sp>
        <p:nvSpPr>
          <p:cNvPr id="7" name="TextBox 7"/>
          <p:cNvSpPr txBox="1"/>
          <p:nvPr/>
        </p:nvSpPr>
        <p:spPr>
          <a:xfrm>
            <a:off x="6094412" y="3955753"/>
            <a:ext cx="5074365"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D. Giữ cơ thể cân đối, vừa vặn</a:t>
            </a:r>
          </a:p>
        </p:txBody>
      </p:sp>
      <p:sp>
        <p:nvSpPr>
          <p:cNvPr id="8" name="TextBox 8"/>
          <p:cNvSpPr txBox="1"/>
          <p:nvPr/>
        </p:nvSpPr>
        <p:spPr>
          <a:xfrm>
            <a:off x="685622" y="5232103"/>
            <a:ext cx="7970448"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Đáp án: D</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253760"/>
            <a:ext cx="12188825" cy="6350482"/>
          </a:xfrm>
          <a:prstGeom prst="rect">
            <a:avLst/>
          </a:prstGeom>
        </p:spPr>
      </p:pic>
      <p:sp>
        <p:nvSpPr>
          <p:cNvPr id="3" name="TextBox 3"/>
          <p:cNvSpPr txBox="1"/>
          <p:nvPr/>
        </p:nvSpPr>
        <p:spPr>
          <a:xfrm>
            <a:off x="1993161" y="1186617"/>
            <a:ext cx="8202503" cy="807722"/>
          </a:xfrm>
          <a:prstGeom prst="rect">
            <a:avLst/>
          </a:prstGeom>
        </p:spPr>
        <p:txBody>
          <a:bodyPr lIns="0" tIns="0" rIns="0" bIns="0" rtlCol="0" anchor="t">
            <a:spAutoFit/>
          </a:bodyPr>
          <a:lstStyle/>
          <a:p>
            <a:pPr algn="ctr">
              <a:lnSpc>
                <a:spcPts val="3266"/>
              </a:lnSpc>
            </a:pPr>
            <a:r>
              <a:rPr lang="en-US" sz="2300" b="1">
                <a:solidFill>
                  <a:srgbClr val="FFFFFF"/>
                </a:solidFill>
                <a:latin typeface="Arial" pitchFamily="34" charset="0"/>
              </a:rPr>
              <a:t>Câu hỏi: Nguyên nhân nào gây loãng xương trong các nguyên nhân sau đây?</a:t>
            </a:r>
          </a:p>
        </p:txBody>
      </p:sp>
      <p:sp>
        <p:nvSpPr>
          <p:cNvPr id="4" name="TextBox 4"/>
          <p:cNvSpPr txBox="1"/>
          <p:nvPr/>
        </p:nvSpPr>
        <p:spPr>
          <a:xfrm>
            <a:off x="685621" y="2460228"/>
            <a:ext cx="4371151"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A. Thiếu vitamin A</a:t>
            </a:r>
          </a:p>
        </p:txBody>
      </p:sp>
      <p:sp>
        <p:nvSpPr>
          <p:cNvPr id="5" name="TextBox 5"/>
          <p:cNvSpPr txBox="1"/>
          <p:nvPr/>
        </p:nvSpPr>
        <p:spPr>
          <a:xfrm>
            <a:off x="685621" y="3955753"/>
            <a:ext cx="5140292"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B. Béo phì</a:t>
            </a:r>
          </a:p>
        </p:txBody>
      </p:sp>
      <p:sp>
        <p:nvSpPr>
          <p:cNvPr id="6" name="TextBox 6"/>
          <p:cNvSpPr txBox="1"/>
          <p:nvPr/>
        </p:nvSpPr>
        <p:spPr>
          <a:xfrm>
            <a:off x="6094412" y="2460228"/>
            <a:ext cx="5074365"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C. Mãn kinh ở phụ nữ</a:t>
            </a:r>
          </a:p>
        </p:txBody>
      </p:sp>
      <p:sp>
        <p:nvSpPr>
          <p:cNvPr id="7" name="TextBox 7"/>
          <p:cNvSpPr txBox="1"/>
          <p:nvPr/>
        </p:nvSpPr>
        <p:spPr>
          <a:xfrm>
            <a:off x="6094412" y="3955753"/>
            <a:ext cx="5074365"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D. Cả 3 đáp án đều sai</a:t>
            </a:r>
          </a:p>
        </p:txBody>
      </p:sp>
      <p:sp>
        <p:nvSpPr>
          <p:cNvPr id="8" name="TextBox 8"/>
          <p:cNvSpPr txBox="1"/>
          <p:nvPr/>
        </p:nvSpPr>
        <p:spPr>
          <a:xfrm>
            <a:off x="685622" y="5232103"/>
            <a:ext cx="7970448" cy="384529"/>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Đáp án: C</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86372" y="2179108"/>
            <a:ext cx="3347199" cy="753969"/>
            <a:chOff x="0" y="0"/>
            <a:chExt cx="1322695" cy="297864"/>
          </a:xfrm>
        </p:grpSpPr>
        <p:sp>
          <p:nvSpPr>
            <p:cNvPr id="4" name="Freeform 4"/>
            <p:cNvSpPr/>
            <p:nvPr/>
          </p:nvSpPr>
          <p:spPr>
            <a:xfrm>
              <a:off x="0" y="0"/>
              <a:ext cx="1322695" cy="297864"/>
            </a:xfrm>
            <a:custGeom>
              <a:avLst/>
              <a:gdLst/>
              <a:ahLst/>
              <a:cxnLst/>
              <a:rect l="l" t="t" r="r" b="b"/>
              <a:pathLst>
                <a:path w="1322695" h="297864">
                  <a:moveTo>
                    <a:pt x="78620" y="0"/>
                  </a:moveTo>
                  <a:lnTo>
                    <a:pt x="1244075" y="0"/>
                  </a:lnTo>
                  <a:cubicBezTo>
                    <a:pt x="1287495" y="0"/>
                    <a:pt x="1322695" y="35199"/>
                    <a:pt x="1322695" y="78620"/>
                  </a:cubicBezTo>
                  <a:lnTo>
                    <a:pt x="1322695" y="219244"/>
                  </a:lnTo>
                  <a:cubicBezTo>
                    <a:pt x="1322695" y="262665"/>
                    <a:pt x="1287495" y="297864"/>
                    <a:pt x="1244075" y="297864"/>
                  </a:cubicBezTo>
                  <a:lnTo>
                    <a:pt x="78620" y="297864"/>
                  </a:lnTo>
                  <a:cubicBezTo>
                    <a:pt x="35199" y="297864"/>
                    <a:pt x="0" y="262665"/>
                    <a:pt x="0" y="219244"/>
                  </a:cubicBezTo>
                  <a:lnTo>
                    <a:pt x="0" y="78620"/>
                  </a:lnTo>
                  <a:cubicBezTo>
                    <a:pt x="0" y="35199"/>
                    <a:pt x="35199" y="0"/>
                    <a:pt x="78620" y="0"/>
                  </a:cubicBezTo>
                  <a:close/>
                </a:path>
              </a:pathLst>
            </a:custGeom>
            <a:solidFill>
              <a:srgbClr val="FFEB9B"/>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6" name="Group 6"/>
          <p:cNvGrpSpPr/>
          <p:nvPr/>
        </p:nvGrpSpPr>
        <p:grpSpPr>
          <a:xfrm>
            <a:off x="4420820" y="2179108"/>
            <a:ext cx="3347199" cy="753969"/>
            <a:chOff x="0" y="0"/>
            <a:chExt cx="1322695" cy="297864"/>
          </a:xfrm>
        </p:grpSpPr>
        <p:sp>
          <p:nvSpPr>
            <p:cNvPr id="7" name="Freeform 7"/>
            <p:cNvSpPr/>
            <p:nvPr/>
          </p:nvSpPr>
          <p:spPr>
            <a:xfrm>
              <a:off x="0" y="0"/>
              <a:ext cx="1322695" cy="297864"/>
            </a:xfrm>
            <a:custGeom>
              <a:avLst/>
              <a:gdLst/>
              <a:ahLst/>
              <a:cxnLst/>
              <a:rect l="l" t="t" r="r" b="b"/>
              <a:pathLst>
                <a:path w="1322695" h="297864">
                  <a:moveTo>
                    <a:pt x="78620" y="0"/>
                  </a:moveTo>
                  <a:lnTo>
                    <a:pt x="1244075" y="0"/>
                  </a:lnTo>
                  <a:cubicBezTo>
                    <a:pt x="1287495" y="0"/>
                    <a:pt x="1322695" y="35199"/>
                    <a:pt x="1322695" y="78620"/>
                  </a:cubicBezTo>
                  <a:lnTo>
                    <a:pt x="1322695" y="219244"/>
                  </a:lnTo>
                  <a:cubicBezTo>
                    <a:pt x="1322695" y="262665"/>
                    <a:pt x="1287495" y="297864"/>
                    <a:pt x="1244075" y="297864"/>
                  </a:cubicBezTo>
                  <a:lnTo>
                    <a:pt x="78620" y="297864"/>
                  </a:lnTo>
                  <a:cubicBezTo>
                    <a:pt x="35199" y="297864"/>
                    <a:pt x="0" y="262665"/>
                    <a:pt x="0" y="219244"/>
                  </a:cubicBezTo>
                  <a:lnTo>
                    <a:pt x="0" y="78620"/>
                  </a:lnTo>
                  <a:cubicBezTo>
                    <a:pt x="0" y="35199"/>
                    <a:pt x="35199" y="0"/>
                    <a:pt x="78620" y="0"/>
                  </a:cubicBezTo>
                  <a:close/>
                </a:path>
              </a:pathLst>
            </a:custGeom>
            <a:solidFill>
              <a:srgbClr val="FFEB9B"/>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grpSp>
        <p:nvGrpSpPr>
          <p:cNvPr id="9" name="Group 9"/>
          <p:cNvGrpSpPr/>
          <p:nvPr/>
        </p:nvGrpSpPr>
        <p:grpSpPr>
          <a:xfrm>
            <a:off x="8155268" y="2179108"/>
            <a:ext cx="3347199" cy="753969"/>
            <a:chOff x="0" y="0"/>
            <a:chExt cx="1322695" cy="297864"/>
          </a:xfrm>
        </p:grpSpPr>
        <p:sp>
          <p:nvSpPr>
            <p:cNvPr id="10" name="Freeform 10"/>
            <p:cNvSpPr/>
            <p:nvPr/>
          </p:nvSpPr>
          <p:spPr>
            <a:xfrm>
              <a:off x="0" y="0"/>
              <a:ext cx="1322695" cy="297864"/>
            </a:xfrm>
            <a:custGeom>
              <a:avLst/>
              <a:gdLst/>
              <a:ahLst/>
              <a:cxnLst/>
              <a:rect l="l" t="t" r="r" b="b"/>
              <a:pathLst>
                <a:path w="1322695" h="297864">
                  <a:moveTo>
                    <a:pt x="78620" y="0"/>
                  </a:moveTo>
                  <a:lnTo>
                    <a:pt x="1244075" y="0"/>
                  </a:lnTo>
                  <a:cubicBezTo>
                    <a:pt x="1287495" y="0"/>
                    <a:pt x="1322695" y="35199"/>
                    <a:pt x="1322695" y="78620"/>
                  </a:cubicBezTo>
                  <a:lnTo>
                    <a:pt x="1322695" y="219244"/>
                  </a:lnTo>
                  <a:cubicBezTo>
                    <a:pt x="1322695" y="262665"/>
                    <a:pt x="1287495" y="297864"/>
                    <a:pt x="1244075" y="297864"/>
                  </a:cubicBezTo>
                  <a:lnTo>
                    <a:pt x="78620" y="297864"/>
                  </a:lnTo>
                  <a:cubicBezTo>
                    <a:pt x="35199" y="297864"/>
                    <a:pt x="0" y="262665"/>
                    <a:pt x="0" y="219244"/>
                  </a:cubicBezTo>
                  <a:lnTo>
                    <a:pt x="0" y="78620"/>
                  </a:lnTo>
                  <a:cubicBezTo>
                    <a:pt x="0" y="35199"/>
                    <a:pt x="35199" y="0"/>
                    <a:pt x="78620" y="0"/>
                  </a:cubicBezTo>
                  <a:close/>
                </a:path>
              </a:pathLst>
            </a:custGeom>
            <a:solidFill>
              <a:srgbClr val="FFEB9B"/>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sp>
        <p:nvSpPr>
          <p:cNvPr id="15" name="TextBox 15"/>
          <p:cNvSpPr txBox="1"/>
          <p:nvPr/>
        </p:nvSpPr>
        <p:spPr>
          <a:xfrm>
            <a:off x="685633" y="350309"/>
            <a:ext cx="10817570"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I. SỰ PHÙ HỢP GIỮA CẤU TẠO VÀ CHỨC NĂNG CỦA HỆ VẬN ĐỘNG</a:t>
            </a:r>
          </a:p>
        </p:txBody>
      </p:sp>
      <p:sp>
        <p:nvSpPr>
          <p:cNvPr id="16" name="TextBox 16"/>
          <p:cNvSpPr txBox="1"/>
          <p:nvPr/>
        </p:nvSpPr>
        <p:spPr>
          <a:xfrm>
            <a:off x="455612" y="945092"/>
            <a:ext cx="9372599" cy="423193"/>
          </a:xfrm>
          <a:prstGeom prst="rect">
            <a:avLst/>
          </a:prstGeom>
        </p:spPr>
        <p:txBody>
          <a:bodyPr wrap="square" lIns="0" tIns="0" rIns="0" bIns="0" rtlCol="0" anchor="t">
            <a:spAutoFit/>
          </a:bodyPr>
          <a:lstStyle/>
          <a:p>
            <a:pPr algn="ctr">
              <a:lnSpc>
                <a:spcPts val="3266"/>
              </a:lnSpc>
              <a:spcBef>
                <a:spcPct val="0"/>
              </a:spcBef>
            </a:pPr>
            <a:r>
              <a:rPr lang="en-US" sz="2800" b="1" dirty="0">
                <a:solidFill>
                  <a:srgbClr val="D61F27"/>
                </a:solidFill>
                <a:latin typeface="Arial" pitchFamily="34" charset="0"/>
              </a:rPr>
              <a:t>1. </a:t>
            </a:r>
            <a:r>
              <a:rPr lang="en-US" sz="2800" b="1" dirty="0" err="1">
                <a:solidFill>
                  <a:srgbClr val="D61F27"/>
                </a:solidFill>
                <a:latin typeface="Arial" pitchFamily="34" charset="0"/>
              </a:rPr>
              <a:t>Cấu</a:t>
            </a:r>
            <a:r>
              <a:rPr lang="en-US" sz="2800" b="1" dirty="0">
                <a:solidFill>
                  <a:srgbClr val="D61F27"/>
                </a:solidFill>
                <a:latin typeface="Arial" pitchFamily="34" charset="0"/>
              </a:rPr>
              <a:t> </a:t>
            </a:r>
            <a:r>
              <a:rPr lang="en-US" sz="2800" b="1" dirty="0" err="1">
                <a:solidFill>
                  <a:srgbClr val="D61F27"/>
                </a:solidFill>
                <a:latin typeface="Arial" pitchFamily="34" charset="0"/>
              </a:rPr>
              <a:t>tạo</a:t>
            </a:r>
            <a:r>
              <a:rPr lang="en-US" sz="2800" b="1" dirty="0">
                <a:solidFill>
                  <a:srgbClr val="D61F27"/>
                </a:solidFill>
                <a:latin typeface="Arial" pitchFamily="34" charset="0"/>
              </a:rPr>
              <a:t> </a:t>
            </a:r>
            <a:r>
              <a:rPr lang="en-US" sz="2800" b="1" dirty="0" err="1">
                <a:solidFill>
                  <a:srgbClr val="D61F27"/>
                </a:solidFill>
                <a:latin typeface="Arial" pitchFamily="34" charset="0"/>
              </a:rPr>
              <a:t>của</a:t>
            </a:r>
            <a:r>
              <a:rPr lang="en-US" sz="2800" b="1" dirty="0">
                <a:solidFill>
                  <a:srgbClr val="D61F27"/>
                </a:solidFill>
                <a:latin typeface="Arial" pitchFamily="34" charset="0"/>
              </a:rPr>
              <a:t> </a:t>
            </a:r>
            <a:r>
              <a:rPr lang="en-US" sz="2800" b="1" dirty="0" err="1">
                <a:solidFill>
                  <a:srgbClr val="D61F27"/>
                </a:solidFill>
                <a:latin typeface="Arial" pitchFamily="34" charset="0"/>
              </a:rPr>
              <a:t>xương</a:t>
            </a:r>
            <a:r>
              <a:rPr lang="en-US" sz="2800" b="1" dirty="0">
                <a:solidFill>
                  <a:srgbClr val="D61F27"/>
                </a:solidFill>
                <a:latin typeface="Arial" pitchFamily="34" charset="0"/>
              </a:rPr>
              <a:t> </a:t>
            </a:r>
            <a:r>
              <a:rPr lang="en-US" sz="2800" b="1" dirty="0" err="1">
                <a:solidFill>
                  <a:srgbClr val="D61F27"/>
                </a:solidFill>
                <a:latin typeface="Arial" pitchFamily="34" charset="0"/>
              </a:rPr>
              <a:t>phù</a:t>
            </a:r>
            <a:r>
              <a:rPr lang="en-US" sz="2800" b="1" dirty="0">
                <a:solidFill>
                  <a:srgbClr val="D61F27"/>
                </a:solidFill>
                <a:latin typeface="Arial" pitchFamily="34" charset="0"/>
              </a:rPr>
              <a:t> </a:t>
            </a:r>
            <a:r>
              <a:rPr lang="en-US" sz="2800" b="1" dirty="0" err="1">
                <a:solidFill>
                  <a:srgbClr val="D61F27"/>
                </a:solidFill>
                <a:latin typeface="Arial" pitchFamily="34" charset="0"/>
              </a:rPr>
              <a:t>hợp</a:t>
            </a:r>
            <a:r>
              <a:rPr lang="en-US" sz="2800" b="1" dirty="0">
                <a:solidFill>
                  <a:srgbClr val="D61F27"/>
                </a:solidFill>
                <a:latin typeface="Arial" pitchFamily="34" charset="0"/>
              </a:rPr>
              <a:t> </a:t>
            </a:r>
            <a:r>
              <a:rPr lang="en-US" sz="2800" b="1" dirty="0" err="1">
                <a:solidFill>
                  <a:srgbClr val="D61F27"/>
                </a:solidFill>
                <a:latin typeface="Arial" pitchFamily="34" charset="0"/>
              </a:rPr>
              <a:t>với</a:t>
            </a:r>
            <a:r>
              <a:rPr lang="en-US" sz="2800" b="1" dirty="0">
                <a:solidFill>
                  <a:srgbClr val="D61F27"/>
                </a:solidFill>
                <a:latin typeface="Arial" pitchFamily="34" charset="0"/>
              </a:rPr>
              <a:t> </a:t>
            </a:r>
            <a:r>
              <a:rPr lang="en-US" sz="2800" b="1" dirty="0" err="1">
                <a:solidFill>
                  <a:srgbClr val="D61F27"/>
                </a:solidFill>
                <a:latin typeface="Arial" pitchFamily="34" charset="0"/>
              </a:rPr>
              <a:t>chức</a:t>
            </a:r>
            <a:r>
              <a:rPr lang="en-US" sz="2800" b="1" dirty="0">
                <a:solidFill>
                  <a:srgbClr val="D61F27"/>
                </a:solidFill>
                <a:latin typeface="Arial" pitchFamily="34" charset="0"/>
              </a:rPr>
              <a:t> </a:t>
            </a:r>
            <a:r>
              <a:rPr lang="en-US" sz="2800" b="1" dirty="0" err="1">
                <a:solidFill>
                  <a:srgbClr val="D61F27"/>
                </a:solidFill>
                <a:latin typeface="Arial" pitchFamily="34" charset="0"/>
              </a:rPr>
              <a:t>năng</a:t>
            </a:r>
            <a:endParaRPr lang="en-US" sz="2800" b="1" dirty="0">
              <a:solidFill>
                <a:srgbClr val="D61F27"/>
              </a:solidFill>
              <a:latin typeface="Arial" pitchFamily="34" charset="0"/>
            </a:endParaRPr>
          </a:p>
        </p:txBody>
      </p:sp>
      <p:sp>
        <p:nvSpPr>
          <p:cNvPr id="17" name="TextBox 17"/>
          <p:cNvSpPr txBox="1"/>
          <p:nvPr/>
        </p:nvSpPr>
        <p:spPr>
          <a:xfrm>
            <a:off x="2265077" y="1539875"/>
            <a:ext cx="8172735" cy="384529"/>
          </a:xfrm>
          <a:prstGeom prst="rect">
            <a:avLst/>
          </a:prstGeom>
        </p:spPr>
        <p:txBody>
          <a:bodyPr wrap="square" lIns="0" tIns="0" rIns="0" bIns="0" rtlCol="0" anchor="t">
            <a:spAutoFit/>
          </a:bodyPr>
          <a:lstStyle/>
          <a:p>
            <a:pPr>
              <a:lnSpc>
                <a:spcPts val="3266"/>
              </a:lnSpc>
              <a:spcBef>
                <a:spcPct val="0"/>
              </a:spcBef>
            </a:pPr>
            <a:r>
              <a:rPr lang="en-US" sz="2300" b="1">
                <a:solidFill>
                  <a:srgbClr val="000000"/>
                </a:solidFill>
                <a:latin typeface="Arial" pitchFamily="34" charset="0"/>
              </a:rPr>
              <a:t>Sự phù hợp giữa cấu tạo và chức năng được thể hiện ở</a:t>
            </a:r>
          </a:p>
        </p:txBody>
      </p:sp>
      <p:sp>
        <p:nvSpPr>
          <p:cNvPr id="18" name="TextBox 18"/>
          <p:cNvSpPr txBox="1"/>
          <p:nvPr/>
        </p:nvSpPr>
        <p:spPr>
          <a:xfrm>
            <a:off x="685613" y="2334901"/>
            <a:ext cx="3347219" cy="384529"/>
          </a:xfrm>
          <a:prstGeom prst="rect">
            <a:avLst/>
          </a:prstGeom>
        </p:spPr>
        <p:txBody>
          <a:bodyPr lIns="0" tIns="0" rIns="0" bIns="0" rtlCol="0" anchor="t">
            <a:spAutoFit/>
          </a:bodyPr>
          <a:lstStyle/>
          <a:p>
            <a:pPr algn="ctr">
              <a:lnSpc>
                <a:spcPts val="3266"/>
              </a:lnSpc>
            </a:pPr>
            <a:r>
              <a:rPr lang="en-US" sz="2300" b="1">
                <a:solidFill>
                  <a:srgbClr val="D61F27"/>
                </a:solidFill>
                <a:latin typeface="Arial" pitchFamily="34" charset="0"/>
              </a:rPr>
              <a:t>Thành phần hóa học</a:t>
            </a:r>
          </a:p>
        </p:txBody>
      </p:sp>
      <p:sp>
        <p:nvSpPr>
          <p:cNvPr id="19" name="TextBox 19"/>
          <p:cNvSpPr txBox="1"/>
          <p:nvPr/>
        </p:nvSpPr>
        <p:spPr>
          <a:xfrm>
            <a:off x="4420820" y="2330152"/>
            <a:ext cx="3347199" cy="384529"/>
          </a:xfrm>
          <a:prstGeom prst="rect">
            <a:avLst/>
          </a:prstGeom>
        </p:spPr>
        <p:txBody>
          <a:bodyPr lIns="0" tIns="0" rIns="0" bIns="0" rtlCol="0" anchor="t">
            <a:spAutoFit/>
          </a:bodyPr>
          <a:lstStyle/>
          <a:p>
            <a:pPr algn="ctr">
              <a:lnSpc>
                <a:spcPts val="3266"/>
              </a:lnSpc>
            </a:pPr>
            <a:r>
              <a:rPr lang="en-US" sz="2300" b="1">
                <a:solidFill>
                  <a:srgbClr val="D61F27"/>
                </a:solidFill>
                <a:latin typeface="Arial" pitchFamily="34" charset="0"/>
              </a:rPr>
              <a:t>Hình dạng</a:t>
            </a:r>
          </a:p>
        </p:txBody>
      </p:sp>
      <p:sp>
        <p:nvSpPr>
          <p:cNvPr id="20" name="TextBox 20"/>
          <p:cNvSpPr txBox="1"/>
          <p:nvPr/>
        </p:nvSpPr>
        <p:spPr>
          <a:xfrm>
            <a:off x="8156027" y="2330152"/>
            <a:ext cx="3347199" cy="384529"/>
          </a:xfrm>
          <a:prstGeom prst="rect">
            <a:avLst/>
          </a:prstGeom>
        </p:spPr>
        <p:txBody>
          <a:bodyPr lIns="0" tIns="0" rIns="0" bIns="0" rtlCol="0" anchor="t">
            <a:spAutoFit/>
          </a:bodyPr>
          <a:lstStyle/>
          <a:p>
            <a:pPr algn="ctr">
              <a:lnSpc>
                <a:spcPts val="3266"/>
              </a:lnSpc>
            </a:pPr>
            <a:r>
              <a:rPr lang="en-US" sz="2300" b="1">
                <a:solidFill>
                  <a:srgbClr val="D61F27"/>
                </a:solidFill>
                <a:latin typeface="Arial" pitchFamily="34" charset="0"/>
              </a:rPr>
              <a:t>Cấu trúc</a:t>
            </a:r>
          </a:p>
        </p:txBody>
      </p:sp>
      <p:sp>
        <p:nvSpPr>
          <p:cNvPr id="21" name="TextBox 21"/>
          <p:cNvSpPr txBox="1"/>
          <p:nvPr/>
        </p:nvSpPr>
        <p:spPr>
          <a:xfrm>
            <a:off x="955757" y="3580777"/>
            <a:ext cx="10277326" cy="807722"/>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Thành phần hóa học của xương người gồm: nước, chất hữu cơ và chất vô cơ</a:t>
            </a:r>
          </a:p>
        </p:txBody>
      </p:sp>
      <p:grpSp>
        <p:nvGrpSpPr>
          <p:cNvPr id="22" name="Group 22"/>
          <p:cNvGrpSpPr/>
          <p:nvPr/>
        </p:nvGrpSpPr>
        <p:grpSpPr>
          <a:xfrm>
            <a:off x="978432" y="4603891"/>
            <a:ext cx="10254651" cy="849463"/>
            <a:chOff x="45361" y="-66675"/>
            <a:chExt cx="20514644" cy="1698926"/>
          </a:xfrm>
        </p:grpSpPr>
        <p:sp>
          <p:nvSpPr>
            <p:cNvPr id="25" name="TextBox 25"/>
            <p:cNvSpPr txBox="1"/>
            <p:nvPr/>
          </p:nvSpPr>
          <p:spPr>
            <a:xfrm>
              <a:off x="45361" y="22681"/>
              <a:ext cx="393126" cy="415806"/>
            </a:xfrm>
            <a:prstGeom prst="rect">
              <a:avLst/>
            </a:prstGeom>
          </p:spPr>
          <p:txBody>
            <a:bodyPr lIns="50800" tIns="50800" rIns="50800" bIns="50800" rtlCol="0" anchor="ctr"/>
            <a:lstStyle/>
            <a:p>
              <a:pPr algn="ctr">
                <a:lnSpc>
                  <a:spcPct val="120000"/>
                </a:lnSpc>
              </a:pPr>
              <a:endParaRPr b="1">
                <a:latin typeface="Arial" pitchFamily="34" charset="0"/>
              </a:endParaRPr>
            </a:p>
          </p:txBody>
        </p:sp>
        <p:sp>
          <p:nvSpPr>
            <p:cNvPr id="26" name="TextBox 26"/>
            <p:cNvSpPr txBox="1"/>
            <p:nvPr/>
          </p:nvSpPr>
          <p:spPr>
            <a:xfrm>
              <a:off x="831126" y="-66675"/>
              <a:ext cx="19728879" cy="1698926"/>
            </a:xfrm>
            <a:prstGeom prst="rect">
              <a:avLst/>
            </a:prstGeom>
          </p:spPr>
          <p:txBody>
            <a:bodyPr lIns="0" tIns="0" rIns="0" bIns="0" rtlCol="0" anchor="t">
              <a:spAutoFit/>
            </a:bodyPr>
            <a:lstStyle/>
            <a:p>
              <a:pPr algn="just">
                <a:lnSpc>
                  <a:spcPct val="120000"/>
                </a:lnSpc>
                <a:spcBef>
                  <a:spcPct val="0"/>
                </a:spcBef>
              </a:pPr>
              <a:r>
                <a:rPr lang="en-US" sz="2300" b="1" dirty="0" smtClean="0">
                  <a:solidFill>
                    <a:srgbClr val="C00000"/>
                  </a:solidFill>
                  <a:latin typeface="Arial" pitchFamily="34" charset="0"/>
                </a:rPr>
                <a:t>- </a:t>
              </a:r>
              <a:r>
                <a:rPr lang="en-US" sz="2300" b="1" dirty="0" err="1" smtClean="0">
                  <a:solidFill>
                    <a:srgbClr val="C00000"/>
                  </a:solidFill>
                  <a:latin typeface="Arial" pitchFamily="34" charset="0"/>
                </a:rPr>
                <a:t>Chất</a:t>
              </a:r>
              <a:r>
                <a:rPr lang="en-US" sz="2300" b="1" dirty="0" smtClean="0">
                  <a:solidFill>
                    <a:srgbClr val="C00000"/>
                  </a:solidFill>
                  <a:latin typeface="Arial" pitchFamily="34" charset="0"/>
                </a:rPr>
                <a:t> </a:t>
              </a:r>
              <a:r>
                <a:rPr lang="en-US" sz="2300" b="1" dirty="0" err="1">
                  <a:solidFill>
                    <a:srgbClr val="C00000"/>
                  </a:solidFill>
                  <a:latin typeface="Arial" pitchFamily="34" charset="0"/>
                </a:rPr>
                <a:t>hữu</a:t>
              </a:r>
              <a:r>
                <a:rPr lang="en-US" sz="2300" b="1" dirty="0">
                  <a:solidFill>
                    <a:srgbClr val="C00000"/>
                  </a:solidFill>
                  <a:latin typeface="Arial" pitchFamily="34" charset="0"/>
                </a:rPr>
                <a:t> </a:t>
              </a:r>
              <a:r>
                <a:rPr lang="en-US" sz="2300" b="1" dirty="0" err="1">
                  <a:solidFill>
                    <a:srgbClr val="C00000"/>
                  </a:solidFill>
                  <a:latin typeface="Arial" pitchFamily="34" charset="0"/>
                </a:rPr>
                <a:t>cơ</a:t>
              </a:r>
              <a:r>
                <a:rPr lang="en-US" sz="2300" b="1" dirty="0">
                  <a:solidFill>
                    <a:srgbClr val="C00000"/>
                  </a:solidFill>
                  <a:latin typeface="Arial" pitchFamily="34" charset="0"/>
                </a:rPr>
                <a:t> </a:t>
              </a:r>
              <a:r>
                <a:rPr lang="en-US" sz="2300" b="1" dirty="0" err="1">
                  <a:solidFill>
                    <a:srgbClr val="000000"/>
                  </a:solidFill>
                  <a:latin typeface="Arial" pitchFamily="34" charset="0"/>
                </a:rPr>
                <a:t>gồm</a:t>
              </a:r>
              <a:r>
                <a:rPr lang="en-US" sz="2300" b="1" dirty="0">
                  <a:solidFill>
                    <a:srgbClr val="000000"/>
                  </a:solidFill>
                  <a:latin typeface="Arial" pitchFamily="34" charset="0"/>
                </a:rPr>
                <a:t> protein (</a:t>
              </a:r>
              <a:r>
                <a:rPr lang="en-US" sz="2300" b="1" dirty="0" err="1">
                  <a:solidFill>
                    <a:srgbClr val="000000"/>
                  </a:solidFill>
                  <a:latin typeface="Arial" pitchFamily="34" charset="0"/>
                </a:rPr>
                <a:t>chủ</a:t>
              </a:r>
              <a:r>
                <a:rPr lang="en-US" sz="2300" b="1" dirty="0">
                  <a:solidFill>
                    <a:srgbClr val="000000"/>
                  </a:solidFill>
                  <a:latin typeface="Arial" pitchFamily="34" charset="0"/>
                </a:rPr>
                <a:t> </a:t>
              </a:r>
              <a:r>
                <a:rPr lang="en-US" sz="2300" b="1" dirty="0" err="1">
                  <a:solidFill>
                    <a:srgbClr val="000000"/>
                  </a:solidFill>
                  <a:latin typeface="Arial" pitchFamily="34" charset="0"/>
                </a:rPr>
                <a:t>yếu</a:t>
              </a:r>
              <a:r>
                <a:rPr lang="en-US" sz="2300" b="1" dirty="0">
                  <a:solidFill>
                    <a:srgbClr val="000000"/>
                  </a:solidFill>
                  <a:latin typeface="Arial" pitchFamily="34" charset="0"/>
                </a:rPr>
                <a:t> </a:t>
              </a:r>
              <a:r>
                <a:rPr lang="en-US" sz="2300" b="1" dirty="0" err="1">
                  <a:solidFill>
                    <a:srgbClr val="000000"/>
                  </a:solidFill>
                  <a:latin typeface="Arial" pitchFamily="34" charset="0"/>
                </a:rPr>
                <a:t>là</a:t>
              </a:r>
              <a:r>
                <a:rPr lang="en-US" sz="2300" b="1" dirty="0">
                  <a:solidFill>
                    <a:srgbClr val="000000"/>
                  </a:solidFill>
                  <a:latin typeface="Arial" pitchFamily="34" charset="0"/>
                </a:rPr>
                <a:t> collagen), lipid </a:t>
              </a:r>
              <a:r>
                <a:rPr lang="en-US" sz="2300" b="1" dirty="0" err="1">
                  <a:solidFill>
                    <a:srgbClr val="000000"/>
                  </a:solidFill>
                  <a:latin typeface="Arial" pitchFamily="34" charset="0"/>
                </a:rPr>
                <a:t>và</a:t>
              </a:r>
              <a:r>
                <a:rPr lang="en-US" sz="2300" b="1" dirty="0">
                  <a:solidFill>
                    <a:srgbClr val="000000"/>
                  </a:solidFill>
                  <a:latin typeface="Arial" pitchFamily="34" charset="0"/>
                </a:rPr>
                <a:t> </a:t>
              </a:r>
              <a:r>
                <a:rPr lang="en-US" sz="2300" b="1" dirty="0" err="1">
                  <a:solidFill>
                    <a:srgbClr val="000000"/>
                  </a:solidFill>
                  <a:latin typeface="Arial" pitchFamily="34" charset="0"/>
                </a:rPr>
                <a:t>sacccharide</a:t>
              </a:r>
              <a:r>
                <a:rPr lang="en-US" sz="2300" b="1" dirty="0">
                  <a:solidFill>
                    <a:srgbClr val="000000"/>
                  </a:solidFill>
                  <a:latin typeface="Arial" pitchFamily="34" charset="0"/>
                </a:rPr>
                <a:t>, </a:t>
              </a:r>
              <a:r>
                <a:rPr lang="en-US" sz="2300" b="1" dirty="0" err="1">
                  <a:solidFill>
                    <a:srgbClr val="000000"/>
                  </a:solidFill>
                  <a:latin typeface="Arial" pitchFamily="34" charset="0"/>
                </a:rPr>
                <a:t>đảm</a:t>
              </a:r>
              <a:r>
                <a:rPr lang="en-US" sz="2300" b="1" dirty="0">
                  <a:solidFill>
                    <a:srgbClr val="000000"/>
                  </a:solidFill>
                  <a:latin typeface="Arial" pitchFamily="34" charset="0"/>
                </a:rPr>
                <a:t> </a:t>
              </a:r>
              <a:r>
                <a:rPr lang="en-US" sz="2300" b="1" dirty="0" err="1">
                  <a:solidFill>
                    <a:srgbClr val="000000"/>
                  </a:solidFill>
                  <a:latin typeface="Arial" pitchFamily="34" charset="0"/>
                </a:rPr>
                <a:t>bảo</a:t>
              </a:r>
              <a:r>
                <a:rPr lang="en-US" sz="2300" b="1" dirty="0">
                  <a:solidFill>
                    <a:srgbClr val="000000"/>
                  </a:solidFill>
                  <a:latin typeface="Arial" pitchFamily="34" charset="0"/>
                </a:rPr>
                <a:t> </a:t>
              </a:r>
              <a:r>
                <a:rPr lang="en-US" sz="2300" b="1" dirty="0" err="1">
                  <a:solidFill>
                    <a:srgbClr val="000000"/>
                  </a:solidFill>
                  <a:latin typeface="Arial" pitchFamily="34" charset="0"/>
                </a:rPr>
                <a:t>cho</a:t>
              </a:r>
              <a:r>
                <a:rPr lang="en-US" sz="2300" b="1" dirty="0">
                  <a:solidFill>
                    <a:srgbClr val="000000"/>
                  </a:solidFill>
                  <a:latin typeface="Arial" pitchFamily="34" charset="0"/>
                </a:rPr>
                <a:t> </a:t>
              </a:r>
              <a:r>
                <a:rPr lang="en-US" sz="2300" b="1" dirty="0" err="1">
                  <a:solidFill>
                    <a:srgbClr val="000000"/>
                  </a:solidFill>
                  <a:latin typeface="Arial" pitchFamily="34" charset="0"/>
                </a:rPr>
                <a:t>xương</a:t>
              </a:r>
              <a:r>
                <a:rPr lang="en-US" sz="2300" b="1" dirty="0">
                  <a:solidFill>
                    <a:srgbClr val="000000"/>
                  </a:solidFill>
                  <a:latin typeface="Arial" pitchFamily="34" charset="0"/>
                </a:rPr>
                <a:t> </a:t>
              </a:r>
              <a:r>
                <a:rPr lang="en-US" sz="2300" b="1" dirty="0" err="1">
                  <a:solidFill>
                    <a:srgbClr val="000000"/>
                  </a:solidFill>
                  <a:latin typeface="Arial" pitchFamily="34" charset="0"/>
                </a:rPr>
                <a:t>có</a:t>
              </a:r>
              <a:r>
                <a:rPr lang="en-US" sz="2300" b="1" dirty="0">
                  <a:solidFill>
                    <a:srgbClr val="000000"/>
                  </a:solidFill>
                  <a:latin typeface="Arial" pitchFamily="34" charset="0"/>
                </a:rPr>
                <a:t> </a:t>
              </a:r>
              <a:r>
                <a:rPr lang="en-US" sz="2300" b="1" dirty="0" err="1">
                  <a:solidFill>
                    <a:srgbClr val="000000"/>
                  </a:solidFill>
                  <a:latin typeface="Arial" pitchFamily="34" charset="0"/>
                </a:rPr>
                <a:t>tính</a:t>
              </a:r>
              <a:r>
                <a:rPr lang="en-US" sz="2300" b="1" dirty="0">
                  <a:solidFill>
                    <a:srgbClr val="000000"/>
                  </a:solidFill>
                  <a:latin typeface="Arial" pitchFamily="34" charset="0"/>
                </a:rPr>
                <a:t> </a:t>
              </a:r>
              <a:r>
                <a:rPr lang="en-US" sz="2300" b="1" dirty="0" err="1">
                  <a:solidFill>
                    <a:srgbClr val="000000"/>
                  </a:solidFill>
                  <a:latin typeface="Arial" pitchFamily="34" charset="0"/>
                </a:rPr>
                <a:t>đàn</a:t>
              </a:r>
              <a:r>
                <a:rPr lang="en-US" sz="2300" b="1" dirty="0">
                  <a:solidFill>
                    <a:srgbClr val="000000"/>
                  </a:solidFill>
                  <a:latin typeface="Arial" pitchFamily="34" charset="0"/>
                </a:rPr>
                <a:t> </a:t>
              </a:r>
              <a:r>
                <a:rPr lang="en-US" sz="2300" b="1" dirty="0" err="1">
                  <a:solidFill>
                    <a:srgbClr val="000000"/>
                  </a:solidFill>
                  <a:latin typeface="Arial" pitchFamily="34" charset="0"/>
                </a:rPr>
                <a:t>hồi</a:t>
              </a:r>
              <a:endParaRPr lang="en-US" sz="2300" b="1" dirty="0">
                <a:solidFill>
                  <a:srgbClr val="000000"/>
                </a:solidFill>
                <a:latin typeface="Arial" pitchFamily="34" charset="0"/>
              </a:endParaRPr>
            </a:p>
          </p:txBody>
        </p:sp>
      </p:grpSp>
      <p:grpSp>
        <p:nvGrpSpPr>
          <p:cNvPr id="27" name="Group 27"/>
          <p:cNvGrpSpPr/>
          <p:nvPr/>
        </p:nvGrpSpPr>
        <p:grpSpPr>
          <a:xfrm>
            <a:off x="978432" y="5581155"/>
            <a:ext cx="10254651" cy="849463"/>
            <a:chOff x="45361" y="-66675"/>
            <a:chExt cx="20514644" cy="1698926"/>
          </a:xfrm>
        </p:grpSpPr>
        <p:sp>
          <p:nvSpPr>
            <p:cNvPr id="30" name="TextBox 30"/>
            <p:cNvSpPr txBox="1"/>
            <p:nvPr/>
          </p:nvSpPr>
          <p:spPr>
            <a:xfrm>
              <a:off x="45361" y="22681"/>
              <a:ext cx="393126" cy="415806"/>
            </a:xfrm>
            <a:prstGeom prst="rect">
              <a:avLst/>
            </a:prstGeom>
          </p:spPr>
          <p:txBody>
            <a:bodyPr lIns="50800" tIns="50800" rIns="50800" bIns="50800" rtlCol="0" anchor="ctr"/>
            <a:lstStyle/>
            <a:p>
              <a:pPr algn="ctr">
                <a:lnSpc>
                  <a:spcPct val="120000"/>
                </a:lnSpc>
              </a:pPr>
              <a:endParaRPr b="1">
                <a:latin typeface="Arial" pitchFamily="34" charset="0"/>
              </a:endParaRPr>
            </a:p>
          </p:txBody>
        </p:sp>
        <p:sp>
          <p:nvSpPr>
            <p:cNvPr id="31" name="TextBox 31"/>
            <p:cNvSpPr txBox="1"/>
            <p:nvPr/>
          </p:nvSpPr>
          <p:spPr>
            <a:xfrm>
              <a:off x="831126" y="-66675"/>
              <a:ext cx="19728879" cy="1698926"/>
            </a:xfrm>
            <a:prstGeom prst="rect">
              <a:avLst/>
            </a:prstGeom>
          </p:spPr>
          <p:txBody>
            <a:bodyPr lIns="0" tIns="0" rIns="0" bIns="0" rtlCol="0" anchor="t">
              <a:spAutoFit/>
            </a:bodyPr>
            <a:lstStyle/>
            <a:p>
              <a:pPr algn="just">
                <a:lnSpc>
                  <a:spcPct val="120000"/>
                </a:lnSpc>
                <a:spcBef>
                  <a:spcPct val="0"/>
                </a:spcBef>
              </a:pPr>
              <a:r>
                <a:rPr lang="en-US" sz="2300" b="1" dirty="0" smtClean="0">
                  <a:solidFill>
                    <a:srgbClr val="C00000"/>
                  </a:solidFill>
                  <a:latin typeface="Arial" pitchFamily="34" charset="0"/>
                </a:rPr>
                <a:t>- </a:t>
              </a:r>
              <a:r>
                <a:rPr lang="en-US" sz="2300" b="1" dirty="0" err="1" smtClean="0">
                  <a:solidFill>
                    <a:srgbClr val="C00000"/>
                  </a:solidFill>
                  <a:latin typeface="Arial" pitchFamily="34" charset="0"/>
                </a:rPr>
                <a:t>Chất</a:t>
              </a:r>
              <a:r>
                <a:rPr lang="en-US" sz="2300" b="1" dirty="0" smtClean="0">
                  <a:solidFill>
                    <a:srgbClr val="C00000"/>
                  </a:solidFill>
                  <a:latin typeface="Arial" pitchFamily="34" charset="0"/>
                </a:rPr>
                <a:t> </a:t>
              </a:r>
              <a:r>
                <a:rPr lang="en-US" sz="2300" b="1" dirty="0" err="1">
                  <a:solidFill>
                    <a:srgbClr val="C00000"/>
                  </a:solidFill>
                  <a:latin typeface="Arial" pitchFamily="34" charset="0"/>
                </a:rPr>
                <a:t>vô</a:t>
              </a:r>
              <a:r>
                <a:rPr lang="en-US" sz="2300" b="1" dirty="0">
                  <a:solidFill>
                    <a:srgbClr val="C00000"/>
                  </a:solidFill>
                  <a:latin typeface="Arial" pitchFamily="34" charset="0"/>
                </a:rPr>
                <a:t> </a:t>
              </a:r>
              <a:r>
                <a:rPr lang="en-US" sz="2300" b="1" dirty="0" err="1">
                  <a:solidFill>
                    <a:srgbClr val="C00000"/>
                  </a:solidFill>
                  <a:latin typeface="Arial" pitchFamily="34" charset="0"/>
                </a:rPr>
                <a:t>cơ</a:t>
              </a:r>
              <a:r>
                <a:rPr lang="en-US" sz="2300" b="1" dirty="0">
                  <a:solidFill>
                    <a:srgbClr val="C00000"/>
                  </a:solidFill>
                  <a:latin typeface="Arial" pitchFamily="34" charset="0"/>
                </a:rPr>
                <a:t> </a:t>
              </a:r>
              <a:r>
                <a:rPr lang="en-US" sz="2300" b="1" dirty="0" err="1">
                  <a:solidFill>
                    <a:srgbClr val="000000"/>
                  </a:solidFill>
                  <a:latin typeface="Arial" pitchFamily="34" charset="0"/>
                </a:rPr>
                <a:t>chủ</a:t>
              </a:r>
              <a:r>
                <a:rPr lang="en-US" sz="2300" b="1" dirty="0">
                  <a:solidFill>
                    <a:srgbClr val="000000"/>
                  </a:solidFill>
                  <a:latin typeface="Arial" pitchFamily="34" charset="0"/>
                </a:rPr>
                <a:t> </a:t>
              </a:r>
              <a:r>
                <a:rPr lang="en-US" sz="2300" b="1" dirty="0" err="1">
                  <a:solidFill>
                    <a:srgbClr val="000000"/>
                  </a:solidFill>
                  <a:latin typeface="Arial" pitchFamily="34" charset="0"/>
                </a:rPr>
                <a:t>yếu</a:t>
              </a:r>
              <a:r>
                <a:rPr lang="en-US" sz="2300" b="1" dirty="0">
                  <a:solidFill>
                    <a:srgbClr val="000000"/>
                  </a:solidFill>
                  <a:latin typeface="Arial" pitchFamily="34" charset="0"/>
                </a:rPr>
                <a:t> </a:t>
              </a:r>
              <a:r>
                <a:rPr lang="en-US" sz="2300" b="1" dirty="0" err="1">
                  <a:solidFill>
                    <a:srgbClr val="000000"/>
                  </a:solidFill>
                  <a:latin typeface="Arial" pitchFamily="34" charset="0"/>
                </a:rPr>
                <a:t>là</a:t>
              </a:r>
              <a:r>
                <a:rPr lang="en-US" sz="2300" b="1" dirty="0">
                  <a:solidFill>
                    <a:srgbClr val="000000"/>
                  </a:solidFill>
                  <a:latin typeface="Arial" pitchFamily="34" charset="0"/>
                </a:rPr>
                <a:t> </a:t>
              </a:r>
              <a:r>
                <a:rPr lang="en-US" sz="2300" b="1" dirty="0" err="1">
                  <a:solidFill>
                    <a:srgbClr val="000000"/>
                  </a:solidFill>
                  <a:latin typeface="Arial" pitchFamily="34" charset="0"/>
                </a:rPr>
                <a:t>muối</a:t>
              </a:r>
              <a:r>
                <a:rPr lang="en-US" sz="2300" b="1" dirty="0">
                  <a:solidFill>
                    <a:srgbClr val="000000"/>
                  </a:solidFill>
                  <a:latin typeface="Arial" pitchFamily="34" charset="0"/>
                </a:rPr>
                <a:t> calcium, </a:t>
              </a:r>
              <a:r>
                <a:rPr lang="en-US" sz="2300" b="1" dirty="0" err="1">
                  <a:solidFill>
                    <a:srgbClr val="000000"/>
                  </a:solidFill>
                  <a:latin typeface="Arial" pitchFamily="34" charset="0"/>
                </a:rPr>
                <a:t>muối</a:t>
              </a:r>
              <a:r>
                <a:rPr lang="en-US" sz="2300" b="1" dirty="0">
                  <a:solidFill>
                    <a:srgbClr val="000000"/>
                  </a:solidFill>
                  <a:latin typeface="Arial" pitchFamily="34" charset="0"/>
                </a:rPr>
                <a:t> phosphate </a:t>
              </a:r>
              <a:r>
                <a:rPr lang="en-US" sz="2300" b="1" dirty="0" err="1">
                  <a:solidFill>
                    <a:srgbClr val="000000"/>
                  </a:solidFill>
                  <a:latin typeface="Arial" pitchFamily="34" charset="0"/>
                </a:rPr>
                <a:t>đảm</a:t>
              </a:r>
              <a:r>
                <a:rPr lang="en-US" sz="2300" b="1" dirty="0">
                  <a:solidFill>
                    <a:srgbClr val="000000"/>
                  </a:solidFill>
                  <a:latin typeface="Arial" pitchFamily="34" charset="0"/>
                </a:rPr>
                <a:t> </a:t>
              </a:r>
              <a:r>
                <a:rPr lang="en-US" sz="2300" b="1" dirty="0" err="1">
                  <a:solidFill>
                    <a:srgbClr val="000000"/>
                  </a:solidFill>
                  <a:latin typeface="Arial" pitchFamily="34" charset="0"/>
                </a:rPr>
                <a:t>bảo</a:t>
              </a:r>
              <a:r>
                <a:rPr lang="en-US" sz="2300" b="1" dirty="0">
                  <a:solidFill>
                    <a:srgbClr val="000000"/>
                  </a:solidFill>
                  <a:latin typeface="Arial" pitchFamily="34" charset="0"/>
                </a:rPr>
                <a:t> </a:t>
              </a:r>
              <a:r>
                <a:rPr lang="en-US" sz="2300" b="1" dirty="0" err="1">
                  <a:solidFill>
                    <a:srgbClr val="000000"/>
                  </a:solidFill>
                  <a:latin typeface="Arial" pitchFamily="34" charset="0"/>
                </a:rPr>
                <a:t>cho</a:t>
              </a:r>
              <a:r>
                <a:rPr lang="en-US" sz="2300" b="1" dirty="0">
                  <a:solidFill>
                    <a:srgbClr val="000000"/>
                  </a:solidFill>
                  <a:latin typeface="Arial" pitchFamily="34" charset="0"/>
                </a:rPr>
                <a:t> </a:t>
              </a:r>
              <a:r>
                <a:rPr lang="en-US" sz="2300" b="1" dirty="0" err="1">
                  <a:solidFill>
                    <a:srgbClr val="000000"/>
                  </a:solidFill>
                  <a:latin typeface="Arial" pitchFamily="34" charset="0"/>
                </a:rPr>
                <a:t>xương</a:t>
              </a:r>
              <a:r>
                <a:rPr lang="en-US" sz="2300" b="1" dirty="0">
                  <a:solidFill>
                    <a:srgbClr val="000000"/>
                  </a:solidFill>
                  <a:latin typeface="Arial" pitchFamily="34" charset="0"/>
                </a:rPr>
                <a:t> </a:t>
              </a:r>
              <a:r>
                <a:rPr lang="en-US" sz="2300" b="1" dirty="0" err="1">
                  <a:solidFill>
                    <a:srgbClr val="000000"/>
                  </a:solidFill>
                  <a:latin typeface="Arial" pitchFamily="34" charset="0"/>
                </a:rPr>
                <a:t>có</a:t>
              </a:r>
              <a:r>
                <a:rPr lang="en-US" sz="2300" b="1" dirty="0">
                  <a:solidFill>
                    <a:srgbClr val="000000"/>
                  </a:solidFill>
                  <a:latin typeface="Arial" pitchFamily="34" charset="0"/>
                </a:rPr>
                <a:t> </a:t>
              </a:r>
              <a:r>
                <a:rPr lang="en-US" sz="2300" b="1" dirty="0" err="1">
                  <a:solidFill>
                    <a:srgbClr val="000000"/>
                  </a:solidFill>
                  <a:latin typeface="Arial" pitchFamily="34" charset="0"/>
                </a:rPr>
                <a:t>tính</a:t>
              </a:r>
              <a:r>
                <a:rPr lang="en-US" sz="2300" b="1" dirty="0">
                  <a:solidFill>
                    <a:srgbClr val="000000"/>
                  </a:solidFill>
                  <a:latin typeface="Arial" pitchFamily="34" charset="0"/>
                </a:rPr>
                <a:t> </a:t>
              </a:r>
              <a:r>
                <a:rPr lang="en-US" sz="2300" b="1" dirty="0" err="1">
                  <a:solidFill>
                    <a:srgbClr val="000000"/>
                  </a:solidFill>
                  <a:latin typeface="Arial" pitchFamily="34" charset="0"/>
                </a:rPr>
                <a:t>rắn</a:t>
              </a:r>
              <a:r>
                <a:rPr lang="en-US" sz="2300" b="1" dirty="0">
                  <a:solidFill>
                    <a:srgbClr val="000000"/>
                  </a:solidFill>
                  <a:latin typeface="Arial" pitchFamily="34" charset="0"/>
                </a:rPr>
                <a:t> </a:t>
              </a:r>
              <a:r>
                <a:rPr lang="en-US" sz="2300" b="1" dirty="0" err="1">
                  <a:solidFill>
                    <a:srgbClr val="000000"/>
                  </a:solidFill>
                  <a:latin typeface="Arial" pitchFamily="34" charset="0"/>
                </a:rPr>
                <a:t>chắc</a:t>
              </a:r>
              <a:endParaRPr lang="en-US" sz="2300" b="1" dirty="0">
                <a:solidFill>
                  <a:srgbClr val="000000"/>
                </a:solidFill>
                <a:latin typeface="Arial" pitchFamily="34" charset="0"/>
              </a:endParaRPr>
            </a:p>
          </p:txBody>
        </p:sp>
      </p:grpSp>
      <p:sp>
        <p:nvSpPr>
          <p:cNvPr id="32" name="AutoShape 32"/>
          <p:cNvSpPr/>
          <p:nvPr/>
        </p:nvSpPr>
        <p:spPr>
          <a:xfrm rot="5394038">
            <a:off x="2143697" y="3129927"/>
            <a:ext cx="431801" cy="0"/>
          </a:xfrm>
          <a:prstGeom prst="line">
            <a:avLst/>
          </a:prstGeom>
          <a:ln w="95250" cap="flat">
            <a:solidFill>
              <a:srgbClr val="2952A1"/>
            </a:solidFill>
            <a:prstDash val="solid"/>
            <a:headEnd type="none" w="sm" len="sm"/>
            <a:tailEnd type="arrow" w="med" len="sm"/>
          </a:ln>
        </p:spPr>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86372" y="2179108"/>
            <a:ext cx="3347199" cy="753969"/>
            <a:chOff x="0" y="0"/>
            <a:chExt cx="1322695" cy="297864"/>
          </a:xfrm>
        </p:grpSpPr>
        <p:sp>
          <p:nvSpPr>
            <p:cNvPr id="4" name="Freeform 4"/>
            <p:cNvSpPr/>
            <p:nvPr/>
          </p:nvSpPr>
          <p:spPr>
            <a:xfrm>
              <a:off x="0" y="0"/>
              <a:ext cx="1322695" cy="297864"/>
            </a:xfrm>
            <a:custGeom>
              <a:avLst/>
              <a:gdLst/>
              <a:ahLst/>
              <a:cxnLst/>
              <a:rect l="l" t="t" r="r" b="b"/>
              <a:pathLst>
                <a:path w="1322695" h="297864">
                  <a:moveTo>
                    <a:pt x="78620" y="0"/>
                  </a:moveTo>
                  <a:lnTo>
                    <a:pt x="1244075" y="0"/>
                  </a:lnTo>
                  <a:cubicBezTo>
                    <a:pt x="1287495" y="0"/>
                    <a:pt x="1322695" y="35199"/>
                    <a:pt x="1322695" y="78620"/>
                  </a:cubicBezTo>
                  <a:lnTo>
                    <a:pt x="1322695" y="219244"/>
                  </a:lnTo>
                  <a:cubicBezTo>
                    <a:pt x="1322695" y="262665"/>
                    <a:pt x="1287495" y="297864"/>
                    <a:pt x="1244075" y="297864"/>
                  </a:cubicBezTo>
                  <a:lnTo>
                    <a:pt x="78620" y="297864"/>
                  </a:lnTo>
                  <a:cubicBezTo>
                    <a:pt x="35199" y="297864"/>
                    <a:pt x="0" y="262665"/>
                    <a:pt x="0" y="219244"/>
                  </a:cubicBezTo>
                  <a:lnTo>
                    <a:pt x="0" y="78620"/>
                  </a:lnTo>
                  <a:cubicBezTo>
                    <a:pt x="0" y="35199"/>
                    <a:pt x="35199" y="0"/>
                    <a:pt x="78620" y="0"/>
                  </a:cubicBezTo>
                  <a:close/>
                </a:path>
              </a:pathLst>
            </a:custGeom>
            <a:solidFill>
              <a:srgbClr val="FFEB9B"/>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6" name="Group 6"/>
          <p:cNvGrpSpPr/>
          <p:nvPr/>
        </p:nvGrpSpPr>
        <p:grpSpPr>
          <a:xfrm>
            <a:off x="4420820" y="2179108"/>
            <a:ext cx="3347199" cy="753969"/>
            <a:chOff x="0" y="0"/>
            <a:chExt cx="1322695" cy="297864"/>
          </a:xfrm>
        </p:grpSpPr>
        <p:sp>
          <p:nvSpPr>
            <p:cNvPr id="7" name="Freeform 7"/>
            <p:cNvSpPr/>
            <p:nvPr/>
          </p:nvSpPr>
          <p:spPr>
            <a:xfrm>
              <a:off x="0" y="0"/>
              <a:ext cx="1322695" cy="297864"/>
            </a:xfrm>
            <a:custGeom>
              <a:avLst/>
              <a:gdLst/>
              <a:ahLst/>
              <a:cxnLst/>
              <a:rect l="l" t="t" r="r" b="b"/>
              <a:pathLst>
                <a:path w="1322695" h="297864">
                  <a:moveTo>
                    <a:pt x="78620" y="0"/>
                  </a:moveTo>
                  <a:lnTo>
                    <a:pt x="1244075" y="0"/>
                  </a:lnTo>
                  <a:cubicBezTo>
                    <a:pt x="1287495" y="0"/>
                    <a:pt x="1322695" y="35199"/>
                    <a:pt x="1322695" y="78620"/>
                  </a:cubicBezTo>
                  <a:lnTo>
                    <a:pt x="1322695" y="219244"/>
                  </a:lnTo>
                  <a:cubicBezTo>
                    <a:pt x="1322695" y="262665"/>
                    <a:pt x="1287495" y="297864"/>
                    <a:pt x="1244075" y="297864"/>
                  </a:cubicBezTo>
                  <a:lnTo>
                    <a:pt x="78620" y="297864"/>
                  </a:lnTo>
                  <a:cubicBezTo>
                    <a:pt x="35199" y="297864"/>
                    <a:pt x="0" y="262665"/>
                    <a:pt x="0" y="219244"/>
                  </a:cubicBezTo>
                  <a:lnTo>
                    <a:pt x="0" y="78620"/>
                  </a:lnTo>
                  <a:cubicBezTo>
                    <a:pt x="0" y="35199"/>
                    <a:pt x="35199" y="0"/>
                    <a:pt x="78620" y="0"/>
                  </a:cubicBezTo>
                  <a:close/>
                </a:path>
              </a:pathLst>
            </a:custGeom>
            <a:solidFill>
              <a:srgbClr val="FFEB9B"/>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grpSp>
        <p:nvGrpSpPr>
          <p:cNvPr id="9" name="Group 9"/>
          <p:cNvGrpSpPr/>
          <p:nvPr/>
        </p:nvGrpSpPr>
        <p:grpSpPr>
          <a:xfrm>
            <a:off x="8155268" y="2179108"/>
            <a:ext cx="3347199" cy="753969"/>
            <a:chOff x="0" y="0"/>
            <a:chExt cx="1322695" cy="297864"/>
          </a:xfrm>
        </p:grpSpPr>
        <p:sp>
          <p:nvSpPr>
            <p:cNvPr id="10" name="Freeform 10"/>
            <p:cNvSpPr/>
            <p:nvPr/>
          </p:nvSpPr>
          <p:spPr>
            <a:xfrm>
              <a:off x="0" y="0"/>
              <a:ext cx="1322695" cy="297864"/>
            </a:xfrm>
            <a:custGeom>
              <a:avLst/>
              <a:gdLst/>
              <a:ahLst/>
              <a:cxnLst/>
              <a:rect l="l" t="t" r="r" b="b"/>
              <a:pathLst>
                <a:path w="1322695" h="297864">
                  <a:moveTo>
                    <a:pt x="78620" y="0"/>
                  </a:moveTo>
                  <a:lnTo>
                    <a:pt x="1244075" y="0"/>
                  </a:lnTo>
                  <a:cubicBezTo>
                    <a:pt x="1287495" y="0"/>
                    <a:pt x="1322695" y="35199"/>
                    <a:pt x="1322695" y="78620"/>
                  </a:cubicBezTo>
                  <a:lnTo>
                    <a:pt x="1322695" y="219244"/>
                  </a:lnTo>
                  <a:cubicBezTo>
                    <a:pt x="1322695" y="262665"/>
                    <a:pt x="1287495" y="297864"/>
                    <a:pt x="1244075" y="297864"/>
                  </a:cubicBezTo>
                  <a:lnTo>
                    <a:pt x="78620" y="297864"/>
                  </a:lnTo>
                  <a:cubicBezTo>
                    <a:pt x="35199" y="297864"/>
                    <a:pt x="0" y="262665"/>
                    <a:pt x="0" y="219244"/>
                  </a:cubicBezTo>
                  <a:lnTo>
                    <a:pt x="0" y="78620"/>
                  </a:lnTo>
                  <a:cubicBezTo>
                    <a:pt x="0" y="35199"/>
                    <a:pt x="35199" y="0"/>
                    <a:pt x="78620" y="0"/>
                  </a:cubicBezTo>
                  <a:close/>
                </a:path>
              </a:pathLst>
            </a:custGeom>
            <a:solidFill>
              <a:srgbClr val="FFEB9B"/>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12" name="Group 12"/>
          <p:cNvGrpSpPr/>
          <p:nvPr/>
        </p:nvGrpSpPr>
        <p:grpSpPr>
          <a:xfrm>
            <a:off x="685613" y="3377577"/>
            <a:ext cx="10817613" cy="3228327"/>
            <a:chOff x="0" y="0"/>
            <a:chExt cx="4274738" cy="1275389"/>
          </a:xfrm>
        </p:grpSpPr>
        <p:sp>
          <p:nvSpPr>
            <p:cNvPr id="13" name="Freeform 13"/>
            <p:cNvSpPr/>
            <p:nvPr/>
          </p:nvSpPr>
          <p:spPr>
            <a:xfrm>
              <a:off x="0" y="0"/>
              <a:ext cx="4274738" cy="1275389"/>
            </a:xfrm>
            <a:custGeom>
              <a:avLst/>
              <a:gdLst/>
              <a:ahLst/>
              <a:cxnLst/>
              <a:rect l="l" t="t" r="r" b="b"/>
              <a:pathLst>
                <a:path w="4274738" h="1275389">
                  <a:moveTo>
                    <a:pt x="0" y="0"/>
                  </a:moveTo>
                  <a:lnTo>
                    <a:pt x="4274738" y="0"/>
                  </a:lnTo>
                  <a:lnTo>
                    <a:pt x="4274738" y="1275389"/>
                  </a:lnTo>
                  <a:lnTo>
                    <a:pt x="0" y="1275389"/>
                  </a:lnTo>
                  <a:close/>
                </a:path>
              </a:pathLst>
            </a:custGeom>
            <a:solidFill>
              <a:srgbClr val="FFDE59"/>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15" name="AutoShape 15"/>
          <p:cNvSpPr/>
          <p:nvPr/>
        </p:nvSpPr>
        <p:spPr>
          <a:xfrm rot="5394038">
            <a:off x="5846396" y="3129871"/>
            <a:ext cx="431801" cy="0"/>
          </a:xfrm>
          <a:prstGeom prst="line">
            <a:avLst/>
          </a:prstGeom>
          <a:ln w="95250" cap="flat">
            <a:solidFill>
              <a:srgbClr val="2952A1"/>
            </a:solidFill>
            <a:prstDash val="solid"/>
            <a:headEnd type="none" w="sm" len="sm"/>
            <a:tailEnd type="arrow" w="med" len="sm"/>
          </a:ln>
        </p:spPr>
      </p:sp>
      <p:pic>
        <p:nvPicPr>
          <p:cNvPr id="16" name="Picture 16"/>
          <p:cNvPicPr>
            <a:picLocks noChangeAspect="1"/>
          </p:cNvPicPr>
          <p:nvPr/>
        </p:nvPicPr>
        <p:blipFill>
          <a:blip r:embed="rId2"/>
          <a:srcRect/>
          <a:stretch>
            <a:fillRect/>
          </a:stretch>
        </p:blipFill>
        <p:spPr>
          <a:xfrm>
            <a:off x="8580412" y="4215777"/>
            <a:ext cx="2498429" cy="2130465"/>
          </a:xfrm>
          <a:prstGeom prst="rect">
            <a:avLst/>
          </a:prstGeom>
        </p:spPr>
      </p:pic>
      <p:grpSp>
        <p:nvGrpSpPr>
          <p:cNvPr id="17" name="Group 17"/>
          <p:cNvGrpSpPr/>
          <p:nvPr/>
        </p:nvGrpSpPr>
        <p:grpSpPr>
          <a:xfrm>
            <a:off x="955757" y="4548504"/>
            <a:ext cx="7199511" cy="1797738"/>
            <a:chOff x="0" y="0"/>
            <a:chExt cx="2844992" cy="710217"/>
          </a:xfrm>
        </p:grpSpPr>
        <p:sp>
          <p:nvSpPr>
            <p:cNvPr id="18" name="Freeform 18"/>
            <p:cNvSpPr/>
            <p:nvPr/>
          </p:nvSpPr>
          <p:spPr>
            <a:xfrm>
              <a:off x="0" y="0"/>
              <a:ext cx="2844992" cy="710217"/>
            </a:xfrm>
            <a:custGeom>
              <a:avLst/>
              <a:gdLst/>
              <a:ahLst/>
              <a:cxnLst/>
              <a:rect l="l" t="t" r="r" b="b"/>
              <a:pathLst>
                <a:path w="2844992" h="710217">
                  <a:moveTo>
                    <a:pt x="0" y="0"/>
                  </a:moveTo>
                  <a:lnTo>
                    <a:pt x="2844992" y="0"/>
                  </a:lnTo>
                  <a:lnTo>
                    <a:pt x="2844992" y="710217"/>
                  </a:lnTo>
                  <a:lnTo>
                    <a:pt x="0" y="710217"/>
                  </a:lnTo>
                  <a:close/>
                </a:path>
              </a:pathLst>
            </a:custGeom>
            <a:solidFill>
              <a:srgbClr val="7ED957"/>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23" name="TextBox 23"/>
          <p:cNvSpPr txBox="1"/>
          <p:nvPr/>
        </p:nvSpPr>
        <p:spPr>
          <a:xfrm>
            <a:off x="685613" y="2334901"/>
            <a:ext cx="3347219" cy="384529"/>
          </a:xfrm>
          <a:prstGeom prst="rect">
            <a:avLst/>
          </a:prstGeom>
        </p:spPr>
        <p:txBody>
          <a:bodyPr lIns="0" tIns="0" rIns="0" bIns="0" rtlCol="0" anchor="t">
            <a:spAutoFit/>
          </a:bodyPr>
          <a:lstStyle/>
          <a:p>
            <a:pPr algn="ctr">
              <a:lnSpc>
                <a:spcPts val="3266"/>
              </a:lnSpc>
            </a:pPr>
            <a:r>
              <a:rPr lang="en-US" sz="2300" b="1">
                <a:solidFill>
                  <a:srgbClr val="D61F27"/>
                </a:solidFill>
                <a:latin typeface="Arial" pitchFamily="34" charset="0"/>
              </a:rPr>
              <a:t>Thành phần hóa học</a:t>
            </a:r>
          </a:p>
        </p:txBody>
      </p:sp>
      <p:sp>
        <p:nvSpPr>
          <p:cNvPr id="24" name="TextBox 24"/>
          <p:cNvSpPr txBox="1"/>
          <p:nvPr/>
        </p:nvSpPr>
        <p:spPr>
          <a:xfrm>
            <a:off x="4420820" y="2330152"/>
            <a:ext cx="3347199" cy="384529"/>
          </a:xfrm>
          <a:prstGeom prst="rect">
            <a:avLst/>
          </a:prstGeom>
        </p:spPr>
        <p:txBody>
          <a:bodyPr lIns="0" tIns="0" rIns="0" bIns="0" rtlCol="0" anchor="t">
            <a:spAutoFit/>
          </a:bodyPr>
          <a:lstStyle/>
          <a:p>
            <a:pPr algn="ctr">
              <a:lnSpc>
                <a:spcPts val="3266"/>
              </a:lnSpc>
            </a:pPr>
            <a:r>
              <a:rPr lang="en-US" sz="2300" b="1">
                <a:solidFill>
                  <a:srgbClr val="D61F27"/>
                </a:solidFill>
                <a:latin typeface="Arial" pitchFamily="34" charset="0"/>
              </a:rPr>
              <a:t>Hình dạng</a:t>
            </a:r>
          </a:p>
        </p:txBody>
      </p:sp>
      <p:sp>
        <p:nvSpPr>
          <p:cNvPr id="25" name="TextBox 25"/>
          <p:cNvSpPr txBox="1"/>
          <p:nvPr/>
        </p:nvSpPr>
        <p:spPr>
          <a:xfrm>
            <a:off x="8156027" y="2330152"/>
            <a:ext cx="3347199" cy="384529"/>
          </a:xfrm>
          <a:prstGeom prst="rect">
            <a:avLst/>
          </a:prstGeom>
        </p:spPr>
        <p:txBody>
          <a:bodyPr lIns="0" tIns="0" rIns="0" bIns="0" rtlCol="0" anchor="t">
            <a:spAutoFit/>
          </a:bodyPr>
          <a:lstStyle/>
          <a:p>
            <a:pPr algn="ctr">
              <a:lnSpc>
                <a:spcPts val="3266"/>
              </a:lnSpc>
            </a:pPr>
            <a:r>
              <a:rPr lang="en-US" sz="2300" b="1">
                <a:solidFill>
                  <a:srgbClr val="D61F27"/>
                </a:solidFill>
                <a:latin typeface="Arial" pitchFamily="34" charset="0"/>
              </a:rPr>
              <a:t>Cấu trúc</a:t>
            </a:r>
          </a:p>
        </p:txBody>
      </p:sp>
      <p:sp>
        <p:nvSpPr>
          <p:cNvPr id="26" name="TextBox 26"/>
          <p:cNvSpPr txBox="1"/>
          <p:nvPr/>
        </p:nvSpPr>
        <p:spPr>
          <a:xfrm>
            <a:off x="955757" y="3580777"/>
            <a:ext cx="10277326" cy="849463"/>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Ở mỗi vị trí, hình dạng của xương phù hợp với chức năng mà xương đó đảm nhiệm</a:t>
            </a:r>
          </a:p>
        </p:txBody>
      </p:sp>
      <p:sp>
        <p:nvSpPr>
          <p:cNvPr id="27" name="TextBox 27"/>
          <p:cNvSpPr txBox="1"/>
          <p:nvPr/>
        </p:nvSpPr>
        <p:spPr>
          <a:xfrm>
            <a:off x="1300698" y="5019807"/>
            <a:ext cx="6240244" cy="849463"/>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Hộp sọ gồm các xương dẹt phù hợp với chức năng bảo vệ</a:t>
            </a:r>
          </a:p>
        </p:txBody>
      </p:sp>
      <p:sp>
        <p:nvSpPr>
          <p:cNvPr id="28" name="TextBox 15"/>
          <p:cNvSpPr txBox="1"/>
          <p:nvPr/>
        </p:nvSpPr>
        <p:spPr>
          <a:xfrm>
            <a:off x="685633" y="350309"/>
            <a:ext cx="10817570"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I. SỰ PHÙ HỢP GIỮA CẤU TẠO VÀ CHỨC NĂNG CỦA HỆ VẬN ĐỘNG</a:t>
            </a:r>
          </a:p>
        </p:txBody>
      </p:sp>
      <p:sp>
        <p:nvSpPr>
          <p:cNvPr id="29" name="TextBox 16"/>
          <p:cNvSpPr txBox="1"/>
          <p:nvPr/>
        </p:nvSpPr>
        <p:spPr>
          <a:xfrm>
            <a:off x="1903404" y="945092"/>
            <a:ext cx="8382031"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1. Cấu tạo của xương phù hợp với chức năng</a:t>
            </a:r>
          </a:p>
        </p:txBody>
      </p:sp>
      <p:sp>
        <p:nvSpPr>
          <p:cNvPr id="30" name="TextBox 17"/>
          <p:cNvSpPr txBox="1"/>
          <p:nvPr/>
        </p:nvSpPr>
        <p:spPr>
          <a:xfrm>
            <a:off x="2265077" y="1539875"/>
            <a:ext cx="8172735" cy="384529"/>
          </a:xfrm>
          <a:prstGeom prst="rect">
            <a:avLst/>
          </a:prstGeom>
        </p:spPr>
        <p:txBody>
          <a:bodyPr wrap="square" lIns="0" tIns="0" rIns="0" bIns="0" rtlCol="0" anchor="t">
            <a:spAutoFit/>
          </a:bodyPr>
          <a:lstStyle/>
          <a:p>
            <a:pPr>
              <a:lnSpc>
                <a:spcPts val="3266"/>
              </a:lnSpc>
              <a:spcBef>
                <a:spcPct val="0"/>
              </a:spcBef>
            </a:pPr>
            <a:r>
              <a:rPr lang="en-US" sz="2300" b="1">
                <a:solidFill>
                  <a:srgbClr val="000000"/>
                </a:solidFill>
                <a:latin typeface="Arial" pitchFamily="34" charset="0"/>
              </a:rPr>
              <a:t>Sự phù hợp giữa cấu tạo và chức năng được thể hiện ở</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86372" y="2179108"/>
            <a:ext cx="3347199" cy="753969"/>
            <a:chOff x="0" y="0"/>
            <a:chExt cx="1322695" cy="297864"/>
          </a:xfrm>
        </p:grpSpPr>
        <p:sp>
          <p:nvSpPr>
            <p:cNvPr id="4" name="Freeform 4"/>
            <p:cNvSpPr/>
            <p:nvPr/>
          </p:nvSpPr>
          <p:spPr>
            <a:xfrm>
              <a:off x="0" y="0"/>
              <a:ext cx="1322695" cy="297864"/>
            </a:xfrm>
            <a:custGeom>
              <a:avLst/>
              <a:gdLst/>
              <a:ahLst/>
              <a:cxnLst/>
              <a:rect l="l" t="t" r="r" b="b"/>
              <a:pathLst>
                <a:path w="1322695" h="297864">
                  <a:moveTo>
                    <a:pt x="78620" y="0"/>
                  </a:moveTo>
                  <a:lnTo>
                    <a:pt x="1244075" y="0"/>
                  </a:lnTo>
                  <a:cubicBezTo>
                    <a:pt x="1287495" y="0"/>
                    <a:pt x="1322695" y="35199"/>
                    <a:pt x="1322695" y="78620"/>
                  </a:cubicBezTo>
                  <a:lnTo>
                    <a:pt x="1322695" y="219244"/>
                  </a:lnTo>
                  <a:cubicBezTo>
                    <a:pt x="1322695" y="262665"/>
                    <a:pt x="1287495" y="297864"/>
                    <a:pt x="1244075" y="297864"/>
                  </a:cubicBezTo>
                  <a:lnTo>
                    <a:pt x="78620" y="297864"/>
                  </a:lnTo>
                  <a:cubicBezTo>
                    <a:pt x="35199" y="297864"/>
                    <a:pt x="0" y="262665"/>
                    <a:pt x="0" y="219244"/>
                  </a:cubicBezTo>
                  <a:lnTo>
                    <a:pt x="0" y="78620"/>
                  </a:lnTo>
                  <a:cubicBezTo>
                    <a:pt x="0" y="35199"/>
                    <a:pt x="35199" y="0"/>
                    <a:pt x="78620" y="0"/>
                  </a:cubicBezTo>
                  <a:close/>
                </a:path>
              </a:pathLst>
            </a:custGeom>
            <a:solidFill>
              <a:srgbClr val="FFEB9B"/>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6" name="Group 6"/>
          <p:cNvGrpSpPr/>
          <p:nvPr/>
        </p:nvGrpSpPr>
        <p:grpSpPr>
          <a:xfrm>
            <a:off x="4420820" y="2179108"/>
            <a:ext cx="3347199" cy="753969"/>
            <a:chOff x="0" y="0"/>
            <a:chExt cx="1322695" cy="297864"/>
          </a:xfrm>
        </p:grpSpPr>
        <p:sp>
          <p:nvSpPr>
            <p:cNvPr id="7" name="Freeform 7"/>
            <p:cNvSpPr/>
            <p:nvPr/>
          </p:nvSpPr>
          <p:spPr>
            <a:xfrm>
              <a:off x="0" y="0"/>
              <a:ext cx="1322695" cy="297864"/>
            </a:xfrm>
            <a:custGeom>
              <a:avLst/>
              <a:gdLst/>
              <a:ahLst/>
              <a:cxnLst/>
              <a:rect l="l" t="t" r="r" b="b"/>
              <a:pathLst>
                <a:path w="1322695" h="297864">
                  <a:moveTo>
                    <a:pt x="78620" y="0"/>
                  </a:moveTo>
                  <a:lnTo>
                    <a:pt x="1244075" y="0"/>
                  </a:lnTo>
                  <a:cubicBezTo>
                    <a:pt x="1287495" y="0"/>
                    <a:pt x="1322695" y="35199"/>
                    <a:pt x="1322695" y="78620"/>
                  </a:cubicBezTo>
                  <a:lnTo>
                    <a:pt x="1322695" y="219244"/>
                  </a:lnTo>
                  <a:cubicBezTo>
                    <a:pt x="1322695" y="262665"/>
                    <a:pt x="1287495" y="297864"/>
                    <a:pt x="1244075" y="297864"/>
                  </a:cubicBezTo>
                  <a:lnTo>
                    <a:pt x="78620" y="297864"/>
                  </a:lnTo>
                  <a:cubicBezTo>
                    <a:pt x="35199" y="297864"/>
                    <a:pt x="0" y="262665"/>
                    <a:pt x="0" y="219244"/>
                  </a:cubicBezTo>
                  <a:lnTo>
                    <a:pt x="0" y="78620"/>
                  </a:lnTo>
                  <a:cubicBezTo>
                    <a:pt x="0" y="35199"/>
                    <a:pt x="35199" y="0"/>
                    <a:pt x="78620" y="0"/>
                  </a:cubicBezTo>
                  <a:close/>
                </a:path>
              </a:pathLst>
            </a:custGeom>
            <a:solidFill>
              <a:srgbClr val="FFEB9B"/>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9" name="Group 9"/>
          <p:cNvGrpSpPr/>
          <p:nvPr/>
        </p:nvGrpSpPr>
        <p:grpSpPr>
          <a:xfrm>
            <a:off x="8155268" y="2179108"/>
            <a:ext cx="3347199" cy="753969"/>
            <a:chOff x="0" y="0"/>
            <a:chExt cx="1322695" cy="297864"/>
          </a:xfrm>
        </p:grpSpPr>
        <p:sp>
          <p:nvSpPr>
            <p:cNvPr id="10" name="Freeform 10"/>
            <p:cNvSpPr/>
            <p:nvPr/>
          </p:nvSpPr>
          <p:spPr>
            <a:xfrm>
              <a:off x="0" y="0"/>
              <a:ext cx="1322695" cy="297864"/>
            </a:xfrm>
            <a:custGeom>
              <a:avLst/>
              <a:gdLst/>
              <a:ahLst/>
              <a:cxnLst/>
              <a:rect l="l" t="t" r="r" b="b"/>
              <a:pathLst>
                <a:path w="1322695" h="297864">
                  <a:moveTo>
                    <a:pt x="78620" y="0"/>
                  </a:moveTo>
                  <a:lnTo>
                    <a:pt x="1244075" y="0"/>
                  </a:lnTo>
                  <a:cubicBezTo>
                    <a:pt x="1287495" y="0"/>
                    <a:pt x="1322695" y="35199"/>
                    <a:pt x="1322695" y="78620"/>
                  </a:cubicBezTo>
                  <a:lnTo>
                    <a:pt x="1322695" y="219244"/>
                  </a:lnTo>
                  <a:cubicBezTo>
                    <a:pt x="1322695" y="262665"/>
                    <a:pt x="1287495" y="297864"/>
                    <a:pt x="1244075" y="297864"/>
                  </a:cubicBezTo>
                  <a:lnTo>
                    <a:pt x="78620" y="297864"/>
                  </a:lnTo>
                  <a:cubicBezTo>
                    <a:pt x="35199" y="297864"/>
                    <a:pt x="0" y="262665"/>
                    <a:pt x="0" y="219244"/>
                  </a:cubicBezTo>
                  <a:lnTo>
                    <a:pt x="0" y="78620"/>
                  </a:lnTo>
                  <a:cubicBezTo>
                    <a:pt x="0" y="35199"/>
                    <a:pt x="35199" y="0"/>
                    <a:pt x="78620" y="0"/>
                  </a:cubicBezTo>
                  <a:close/>
                </a:path>
              </a:pathLst>
            </a:custGeom>
            <a:solidFill>
              <a:srgbClr val="FFEB9B"/>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15" name="AutoShape 15"/>
          <p:cNvSpPr/>
          <p:nvPr/>
        </p:nvSpPr>
        <p:spPr>
          <a:xfrm rot="5394038">
            <a:off x="5846396" y="3129871"/>
            <a:ext cx="431801" cy="0"/>
          </a:xfrm>
          <a:prstGeom prst="line">
            <a:avLst/>
          </a:prstGeom>
          <a:ln w="95250" cap="flat">
            <a:solidFill>
              <a:srgbClr val="2952A1"/>
            </a:solidFill>
            <a:prstDash val="solid"/>
            <a:headEnd type="none" w="sm" len="sm"/>
            <a:tailEnd type="arrow" w="med" len="sm"/>
          </a:ln>
        </p:spPr>
      </p:sp>
      <p:grpSp>
        <p:nvGrpSpPr>
          <p:cNvPr id="16" name="Group 16"/>
          <p:cNvGrpSpPr/>
          <p:nvPr/>
        </p:nvGrpSpPr>
        <p:grpSpPr>
          <a:xfrm>
            <a:off x="955758" y="4548504"/>
            <a:ext cx="5138655" cy="1797738"/>
            <a:chOff x="0" y="0"/>
            <a:chExt cx="2030615" cy="710217"/>
          </a:xfrm>
        </p:grpSpPr>
        <p:sp>
          <p:nvSpPr>
            <p:cNvPr id="17" name="Freeform 17"/>
            <p:cNvSpPr/>
            <p:nvPr/>
          </p:nvSpPr>
          <p:spPr>
            <a:xfrm>
              <a:off x="0" y="0"/>
              <a:ext cx="2030615" cy="710217"/>
            </a:xfrm>
            <a:custGeom>
              <a:avLst/>
              <a:gdLst/>
              <a:ahLst/>
              <a:cxnLst/>
              <a:rect l="l" t="t" r="r" b="b"/>
              <a:pathLst>
                <a:path w="2030615" h="710217">
                  <a:moveTo>
                    <a:pt x="0" y="0"/>
                  </a:moveTo>
                  <a:lnTo>
                    <a:pt x="2030615" y="0"/>
                  </a:lnTo>
                  <a:lnTo>
                    <a:pt x="2030615" y="710217"/>
                  </a:lnTo>
                  <a:lnTo>
                    <a:pt x="0" y="710217"/>
                  </a:lnTo>
                  <a:close/>
                </a:path>
              </a:pathLst>
            </a:custGeom>
            <a:solidFill>
              <a:srgbClr val="7ED957"/>
            </a:solidFill>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74777" y="4215777"/>
            <a:ext cx="1112878" cy="2130465"/>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68019" y="4215777"/>
            <a:ext cx="3155423" cy="2130465"/>
          </a:xfrm>
          <a:prstGeom prst="rect">
            <a:avLst/>
          </a:prstGeom>
        </p:spPr>
      </p:pic>
      <p:sp>
        <p:nvSpPr>
          <p:cNvPr id="24" name="TextBox 24"/>
          <p:cNvSpPr txBox="1"/>
          <p:nvPr/>
        </p:nvSpPr>
        <p:spPr>
          <a:xfrm>
            <a:off x="685613" y="2334901"/>
            <a:ext cx="3347219" cy="384529"/>
          </a:xfrm>
          <a:prstGeom prst="rect">
            <a:avLst/>
          </a:prstGeom>
        </p:spPr>
        <p:txBody>
          <a:bodyPr lIns="0" tIns="0" rIns="0" bIns="0" rtlCol="0" anchor="t">
            <a:spAutoFit/>
          </a:bodyPr>
          <a:lstStyle/>
          <a:p>
            <a:pPr algn="ctr">
              <a:lnSpc>
                <a:spcPts val="3266"/>
              </a:lnSpc>
            </a:pPr>
            <a:r>
              <a:rPr lang="en-US" sz="2300" b="1">
                <a:solidFill>
                  <a:srgbClr val="D61F27"/>
                </a:solidFill>
                <a:latin typeface="Arial" pitchFamily="34" charset="0"/>
              </a:rPr>
              <a:t>Thành phần hóa học</a:t>
            </a:r>
          </a:p>
        </p:txBody>
      </p:sp>
      <p:sp>
        <p:nvSpPr>
          <p:cNvPr id="25" name="TextBox 25"/>
          <p:cNvSpPr txBox="1"/>
          <p:nvPr/>
        </p:nvSpPr>
        <p:spPr>
          <a:xfrm>
            <a:off x="4420820" y="2330152"/>
            <a:ext cx="3347199" cy="384529"/>
          </a:xfrm>
          <a:prstGeom prst="rect">
            <a:avLst/>
          </a:prstGeom>
        </p:spPr>
        <p:txBody>
          <a:bodyPr lIns="0" tIns="0" rIns="0" bIns="0" rtlCol="0" anchor="t">
            <a:spAutoFit/>
          </a:bodyPr>
          <a:lstStyle/>
          <a:p>
            <a:pPr algn="ctr">
              <a:lnSpc>
                <a:spcPts val="3266"/>
              </a:lnSpc>
            </a:pPr>
            <a:r>
              <a:rPr lang="en-US" sz="2300" b="1">
                <a:solidFill>
                  <a:srgbClr val="D61F27"/>
                </a:solidFill>
                <a:latin typeface="Arial" pitchFamily="34" charset="0"/>
              </a:rPr>
              <a:t>Hình dạng</a:t>
            </a:r>
          </a:p>
        </p:txBody>
      </p:sp>
      <p:sp>
        <p:nvSpPr>
          <p:cNvPr id="26" name="TextBox 26"/>
          <p:cNvSpPr txBox="1"/>
          <p:nvPr/>
        </p:nvSpPr>
        <p:spPr>
          <a:xfrm>
            <a:off x="8156027" y="2330152"/>
            <a:ext cx="3347199" cy="384529"/>
          </a:xfrm>
          <a:prstGeom prst="rect">
            <a:avLst/>
          </a:prstGeom>
        </p:spPr>
        <p:txBody>
          <a:bodyPr lIns="0" tIns="0" rIns="0" bIns="0" rtlCol="0" anchor="t">
            <a:spAutoFit/>
          </a:bodyPr>
          <a:lstStyle/>
          <a:p>
            <a:pPr algn="ctr">
              <a:lnSpc>
                <a:spcPts val="3266"/>
              </a:lnSpc>
            </a:pPr>
            <a:r>
              <a:rPr lang="en-US" sz="2300" b="1">
                <a:solidFill>
                  <a:srgbClr val="D61F27"/>
                </a:solidFill>
                <a:latin typeface="Arial" pitchFamily="34" charset="0"/>
              </a:rPr>
              <a:t>Cấu trúc</a:t>
            </a:r>
          </a:p>
        </p:txBody>
      </p:sp>
      <p:sp>
        <p:nvSpPr>
          <p:cNvPr id="27" name="TextBox 27"/>
          <p:cNvSpPr txBox="1"/>
          <p:nvPr/>
        </p:nvSpPr>
        <p:spPr>
          <a:xfrm>
            <a:off x="955757" y="3580777"/>
            <a:ext cx="10277326" cy="849463"/>
          </a:xfrm>
          <a:prstGeom prst="rect">
            <a:avLst/>
          </a:prstGeom>
        </p:spPr>
        <p:txBody>
          <a:bodyPr lIns="0" tIns="0" rIns="0" bIns="0" rtlCol="0" anchor="t">
            <a:spAutoFit/>
          </a:bodyPr>
          <a:lstStyle/>
          <a:p>
            <a:pPr algn="just">
              <a:lnSpc>
                <a:spcPct val="120000"/>
              </a:lnSpc>
              <a:spcBef>
                <a:spcPct val="0"/>
              </a:spcBef>
            </a:pPr>
            <a:r>
              <a:rPr lang="en-US" sz="2300" b="1" dirty="0">
                <a:solidFill>
                  <a:srgbClr val="000000"/>
                </a:solidFill>
                <a:latin typeface="Arial" pitchFamily="34" charset="0"/>
              </a:rPr>
              <a:t>Ở </a:t>
            </a:r>
            <a:r>
              <a:rPr lang="en-US" sz="2300" b="1" dirty="0" err="1">
                <a:solidFill>
                  <a:srgbClr val="000000"/>
                </a:solidFill>
                <a:latin typeface="Arial" pitchFamily="34" charset="0"/>
              </a:rPr>
              <a:t>mỗi</a:t>
            </a:r>
            <a:r>
              <a:rPr lang="en-US" sz="2300" b="1" dirty="0">
                <a:solidFill>
                  <a:srgbClr val="000000"/>
                </a:solidFill>
                <a:latin typeface="Arial" pitchFamily="34" charset="0"/>
              </a:rPr>
              <a:t> </a:t>
            </a:r>
            <a:r>
              <a:rPr lang="en-US" sz="2300" b="1" dirty="0" err="1">
                <a:solidFill>
                  <a:srgbClr val="000000"/>
                </a:solidFill>
                <a:latin typeface="Arial" pitchFamily="34" charset="0"/>
              </a:rPr>
              <a:t>vị</a:t>
            </a:r>
            <a:r>
              <a:rPr lang="en-US" sz="2300" b="1" dirty="0">
                <a:solidFill>
                  <a:srgbClr val="000000"/>
                </a:solidFill>
                <a:latin typeface="Arial" pitchFamily="34" charset="0"/>
              </a:rPr>
              <a:t> </a:t>
            </a:r>
            <a:r>
              <a:rPr lang="en-US" sz="2300" b="1" dirty="0" err="1">
                <a:solidFill>
                  <a:srgbClr val="000000"/>
                </a:solidFill>
                <a:latin typeface="Arial" pitchFamily="34" charset="0"/>
              </a:rPr>
              <a:t>trí</a:t>
            </a:r>
            <a:r>
              <a:rPr lang="en-US" sz="2300" b="1" dirty="0">
                <a:solidFill>
                  <a:srgbClr val="000000"/>
                </a:solidFill>
                <a:latin typeface="Arial" pitchFamily="34" charset="0"/>
              </a:rPr>
              <a:t>, </a:t>
            </a:r>
            <a:r>
              <a:rPr lang="en-US" sz="2300" b="1" dirty="0" err="1">
                <a:solidFill>
                  <a:srgbClr val="000000"/>
                </a:solidFill>
                <a:latin typeface="Arial" pitchFamily="34" charset="0"/>
              </a:rPr>
              <a:t>hình</a:t>
            </a:r>
            <a:r>
              <a:rPr lang="en-US" sz="2300" b="1" dirty="0">
                <a:solidFill>
                  <a:srgbClr val="000000"/>
                </a:solidFill>
                <a:latin typeface="Arial" pitchFamily="34" charset="0"/>
              </a:rPr>
              <a:t> </a:t>
            </a:r>
            <a:r>
              <a:rPr lang="en-US" sz="2300" b="1" dirty="0" err="1">
                <a:solidFill>
                  <a:srgbClr val="000000"/>
                </a:solidFill>
                <a:latin typeface="Arial" pitchFamily="34" charset="0"/>
              </a:rPr>
              <a:t>dạng</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xương</a:t>
            </a:r>
            <a:r>
              <a:rPr lang="en-US" sz="2300" b="1" dirty="0">
                <a:solidFill>
                  <a:srgbClr val="000000"/>
                </a:solidFill>
                <a:latin typeface="Arial" pitchFamily="34" charset="0"/>
              </a:rPr>
              <a:t> </a:t>
            </a:r>
            <a:r>
              <a:rPr lang="en-US" sz="2300" b="1" dirty="0" err="1">
                <a:solidFill>
                  <a:srgbClr val="000000"/>
                </a:solidFill>
                <a:latin typeface="Arial" pitchFamily="34" charset="0"/>
              </a:rPr>
              <a:t>phù</a:t>
            </a:r>
            <a:r>
              <a:rPr lang="en-US" sz="2300" b="1" dirty="0">
                <a:solidFill>
                  <a:srgbClr val="000000"/>
                </a:solidFill>
                <a:latin typeface="Arial" pitchFamily="34" charset="0"/>
              </a:rPr>
              <a:t> </a:t>
            </a:r>
            <a:r>
              <a:rPr lang="en-US" sz="2300" b="1" dirty="0" err="1">
                <a:solidFill>
                  <a:srgbClr val="000000"/>
                </a:solidFill>
                <a:latin typeface="Arial" pitchFamily="34" charset="0"/>
              </a:rPr>
              <a:t>hợp</a:t>
            </a:r>
            <a:r>
              <a:rPr lang="en-US" sz="2300" b="1" dirty="0">
                <a:solidFill>
                  <a:srgbClr val="000000"/>
                </a:solidFill>
                <a:latin typeface="Arial" pitchFamily="34" charset="0"/>
              </a:rPr>
              <a:t> </a:t>
            </a:r>
            <a:r>
              <a:rPr lang="en-US" sz="2300" b="1" dirty="0" err="1">
                <a:solidFill>
                  <a:srgbClr val="000000"/>
                </a:solidFill>
                <a:latin typeface="Arial" pitchFamily="34" charset="0"/>
              </a:rPr>
              <a:t>với</a:t>
            </a:r>
            <a:r>
              <a:rPr lang="en-US" sz="2300" b="1" dirty="0">
                <a:solidFill>
                  <a:srgbClr val="000000"/>
                </a:solidFill>
                <a:latin typeface="Arial" pitchFamily="34" charset="0"/>
              </a:rPr>
              <a:t> </a:t>
            </a:r>
            <a:r>
              <a:rPr lang="en-US" sz="2300" b="1" dirty="0" err="1">
                <a:solidFill>
                  <a:srgbClr val="000000"/>
                </a:solidFill>
                <a:latin typeface="Arial" pitchFamily="34" charset="0"/>
              </a:rPr>
              <a:t>chức</a:t>
            </a:r>
            <a:r>
              <a:rPr lang="en-US" sz="2300" b="1" dirty="0">
                <a:solidFill>
                  <a:srgbClr val="000000"/>
                </a:solidFill>
                <a:latin typeface="Arial" pitchFamily="34" charset="0"/>
              </a:rPr>
              <a:t> </a:t>
            </a:r>
            <a:r>
              <a:rPr lang="en-US" sz="2300" b="1" dirty="0" err="1">
                <a:solidFill>
                  <a:srgbClr val="000000"/>
                </a:solidFill>
                <a:latin typeface="Arial" pitchFamily="34" charset="0"/>
              </a:rPr>
              <a:t>năng</a:t>
            </a:r>
            <a:r>
              <a:rPr lang="en-US" sz="2300" b="1" dirty="0">
                <a:solidFill>
                  <a:srgbClr val="000000"/>
                </a:solidFill>
                <a:latin typeface="Arial" pitchFamily="34" charset="0"/>
              </a:rPr>
              <a:t> </a:t>
            </a:r>
            <a:r>
              <a:rPr lang="en-US" sz="2300" b="1" dirty="0" err="1">
                <a:solidFill>
                  <a:srgbClr val="000000"/>
                </a:solidFill>
                <a:latin typeface="Arial" pitchFamily="34" charset="0"/>
              </a:rPr>
              <a:t>mà</a:t>
            </a:r>
            <a:r>
              <a:rPr lang="en-US" sz="2300" b="1" dirty="0">
                <a:solidFill>
                  <a:srgbClr val="000000"/>
                </a:solidFill>
                <a:latin typeface="Arial" pitchFamily="34" charset="0"/>
              </a:rPr>
              <a:t> </a:t>
            </a:r>
            <a:r>
              <a:rPr lang="en-US" sz="2300" b="1" dirty="0" err="1">
                <a:solidFill>
                  <a:srgbClr val="000000"/>
                </a:solidFill>
                <a:latin typeface="Arial" pitchFamily="34" charset="0"/>
              </a:rPr>
              <a:t>xương</a:t>
            </a:r>
            <a:r>
              <a:rPr lang="en-US" sz="2300" b="1" dirty="0">
                <a:solidFill>
                  <a:srgbClr val="000000"/>
                </a:solidFill>
                <a:latin typeface="Arial" pitchFamily="34" charset="0"/>
              </a:rPr>
              <a:t> </a:t>
            </a:r>
            <a:r>
              <a:rPr lang="en-US" sz="2300" b="1" dirty="0" err="1">
                <a:solidFill>
                  <a:srgbClr val="000000"/>
                </a:solidFill>
                <a:latin typeface="Arial" pitchFamily="34" charset="0"/>
              </a:rPr>
              <a:t>đó</a:t>
            </a:r>
            <a:r>
              <a:rPr lang="en-US" sz="2300" b="1" dirty="0">
                <a:solidFill>
                  <a:srgbClr val="000000"/>
                </a:solidFill>
                <a:latin typeface="Arial" pitchFamily="34" charset="0"/>
              </a:rPr>
              <a:t> </a:t>
            </a:r>
            <a:r>
              <a:rPr lang="en-US" sz="2300" b="1" dirty="0" err="1">
                <a:solidFill>
                  <a:srgbClr val="000000"/>
                </a:solidFill>
                <a:latin typeface="Arial" pitchFamily="34" charset="0"/>
              </a:rPr>
              <a:t>đảm</a:t>
            </a:r>
            <a:r>
              <a:rPr lang="en-US" sz="2300" b="1" dirty="0">
                <a:solidFill>
                  <a:srgbClr val="000000"/>
                </a:solidFill>
                <a:latin typeface="Arial" pitchFamily="34" charset="0"/>
              </a:rPr>
              <a:t> </a:t>
            </a:r>
            <a:r>
              <a:rPr lang="en-US" sz="2300" b="1" dirty="0" err="1">
                <a:solidFill>
                  <a:srgbClr val="000000"/>
                </a:solidFill>
                <a:latin typeface="Arial" pitchFamily="34" charset="0"/>
              </a:rPr>
              <a:t>nhiệm</a:t>
            </a:r>
            <a:endParaRPr lang="en-US" sz="2300" b="1" dirty="0">
              <a:solidFill>
                <a:srgbClr val="000000"/>
              </a:solidFill>
              <a:latin typeface="Arial" pitchFamily="34" charset="0"/>
            </a:endParaRPr>
          </a:p>
        </p:txBody>
      </p:sp>
      <p:sp>
        <p:nvSpPr>
          <p:cNvPr id="28" name="TextBox 28"/>
          <p:cNvSpPr txBox="1"/>
          <p:nvPr/>
        </p:nvSpPr>
        <p:spPr>
          <a:xfrm>
            <a:off x="1371040" y="4813432"/>
            <a:ext cx="4308088" cy="1269578"/>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Cổ tay, cổ chân gồm các xương ngắn phù hợp với các cử động linh hoạt</a:t>
            </a:r>
          </a:p>
        </p:txBody>
      </p:sp>
      <p:sp>
        <p:nvSpPr>
          <p:cNvPr id="29" name="TextBox 15"/>
          <p:cNvSpPr txBox="1"/>
          <p:nvPr/>
        </p:nvSpPr>
        <p:spPr>
          <a:xfrm>
            <a:off x="685633" y="350309"/>
            <a:ext cx="10817570"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I. SỰ PHÙ HỢP GIỮA CẤU TẠO VÀ CHỨC NĂNG CỦA HỆ VẬN ĐỘNG</a:t>
            </a:r>
          </a:p>
        </p:txBody>
      </p:sp>
      <p:sp>
        <p:nvSpPr>
          <p:cNvPr id="30" name="TextBox 16"/>
          <p:cNvSpPr txBox="1"/>
          <p:nvPr/>
        </p:nvSpPr>
        <p:spPr>
          <a:xfrm>
            <a:off x="1903404" y="945092"/>
            <a:ext cx="8382031"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1. Cấu tạo của xương phù hợp với chức năng</a:t>
            </a:r>
          </a:p>
        </p:txBody>
      </p:sp>
      <p:sp>
        <p:nvSpPr>
          <p:cNvPr id="31" name="TextBox 17"/>
          <p:cNvSpPr txBox="1"/>
          <p:nvPr/>
        </p:nvSpPr>
        <p:spPr>
          <a:xfrm>
            <a:off x="2265077" y="1539875"/>
            <a:ext cx="8172735" cy="384529"/>
          </a:xfrm>
          <a:prstGeom prst="rect">
            <a:avLst/>
          </a:prstGeom>
        </p:spPr>
        <p:txBody>
          <a:bodyPr wrap="square" lIns="0" tIns="0" rIns="0" bIns="0" rtlCol="0" anchor="t">
            <a:spAutoFit/>
          </a:bodyPr>
          <a:lstStyle/>
          <a:p>
            <a:pPr>
              <a:lnSpc>
                <a:spcPts val="3266"/>
              </a:lnSpc>
              <a:spcBef>
                <a:spcPct val="0"/>
              </a:spcBef>
            </a:pPr>
            <a:r>
              <a:rPr lang="en-US" sz="2300" b="1">
                <a:solidFill>
                  <a:srgbClr val="000000"/>
                </a:solidFill>
                <a:latin typeface="Arial" pitchFamily="34" charset="0"/>
              </a:rPr>
              <a:t>Sự phù hợp giữa cấu tạo và chức năng được thể hiện ở</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86372" y="2179108"/>
            <a:ext cx="3347199" cy="753969"/>
            <a:chOff x="0" y="0"/>
            <a:chExt cx="1322695" cy="297864"/>
          </a:xfrm>
        </p:grpSpPr>
        <p:sp>
          <p:nvSpPr>
            <p:cNvPr id="4" name="Freeform 4"/>
            <p:cNvSpPr/>
            <p:nvPr/>
          </p:nvSpPr>
          <p:spPr>
            <a:xfrm>
              <a:off x="0" y="0"/>
              <a:ext cx="1322695" cy="297864"/>
            </a:xfrm>
            <a:custGeom>
              <a:avLst/>
              <a:gdLst/>
              <a:ahLst/>
              <a:cxnLst/>
              <a:rect l="l" t="t" r="r" b="b"/>
              <a:pathLst>
                <a:path w="1322695" h="297864">
                  <a:moveTo>
                    <a:pt x="78620" y="0"/>
                  </a:moveTo>
                  <a:lnTo>
                    <a:pt x="1244075" y="0"/>
                  </a:lnTo>
                  <a:cubicBezTo>
                    <a:pt x="1287495" y="0"/>
                    <a:pt x="1322695" y="35199"/>
                    <a:pt x="1322695" y="78620"/>
                  </a:cubicBezTo>
                  <a:lnTo>
                    <a:pt x="1322695" y="219244"/>
                  </a:lnTo>
                  <a:cubicBezTo>
                    <a:pt x="1322695" y="262665"/>
                    <a:pt x="1287495" y="297864"/>
                    <a:pt x="1244075" y="297864"/>
                  </a:cubicBezTo>
                  <a:lnTo>
                    <a:pt x="78620" y="297864"/>
                  </a:lnTo>
                  <a:cubicBezTo>
                    <a:pt x="35199" y="297864"/>
                    <a:pt x="0" y="262665"/>
                    <a:pt x="0" y="219244"/>
                  </a:cubicBezTo>
                  <a:lnTo>
                    <a:pt x="0" y="78620"/>
                  </a:lnTo>
                  <a:cubicBezTo>
                    <a:pt x="0" y="35199"/>
                    <a:pt x="35199" y="0"/>
                    <a:pt x="78620" y="0"/>
                  </a:cubicBezTo>
                  <a:close/>
                </a:path>
              </a:pathLst>
            </a:custGeom>
            <a:solidFill>
              <a:srgbClr val="FFEB9B"/>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6" name="Group 6"/>
          <p:cNvGrpSpPr/>
          <p:nvPr/>
        </p:nvGrpSpPr>
        <p:grpSpPr>
          <a:xfrm>
            <a:off x="4420820" y="2179108"/>
            <a:ext cx="3347199" cy="753969"/>
            <a:chOff x="0" y="0"/>
            <a:chExt cx="1322695" cy="297864"/>
          </a:xfrm>
        </p:grpSpPr>
        <p:sp>
          <p:nvSpPr>
            <p:cNvPr id="7" name="Freeform 7"/>
            <p:cNvSpPr/>
            <p:nvPr/>
          </p:nvSpPr>
          <p:spPr>
            <a:xfrm>
              <a:off x="0" y="0"/>
              <a:ext cx="1322695" cy="297864"/>
            </a:xfrm>
            <a:custGeom>
              <a:avLst/>
              <a:gdLst/>
              <a:ahLst/>
              <a:cxnLst/>
              <a:rect l="l" t="t" r="r" b="b"/>
              <a:pathLst>
                <a:path w="1322695" h="297864">
                  <a:moveTo>
                    <a:pt x="78620" y="0"/>
                  </a:moveTo>
                  <a:lnTo>
                    <a:pt x="1244075" y="0"/>
                  </a:lnTo>
                  <a:cubicBezTo>
                    <a:pt x="1287495" y="0"/>
                    <a:pt x="1322695" y="35199"/>
                    <a:pt x="1322695" y="78620"/>
                  </a:cubicBezTo>
                  <a:lnTo>
                    <a:pt x="1322695" y="219244"/>
                  </a:lnTo>
                  <a:cubicBezTo>
                    <a:pt x="1322695" y="262665"/>
                    <a:pt x="1287495" y="297864"/>
                    <a:pt x="1244075" y="297864"/>
                  </a:cubicBezTo>
                  <a:lnTo>
                    <a:pt x="78620" y="297864"/>
                  </a:lnTo>
                  <a:cubicBezTo>
                    <a:pt x="35199" y="297864"/>
                    <a:pt x="0" y="262665"/>
                    <a:pt x="0" y="219244"/>
                  </a:cubicBezTo>
                  <a:lnTo>
                    <a:pt x="0" y="78620"/>
                  </a:lnTo>
                  <a:cubicBezTo>
                    <a:pt x="0" y="35199"/>
                    <a:pt x="35199" y="0"/>
                    <a:pt x="78620" y="0"/>
                  </a:cubicBezTo>
                  <a:close/>
                </a:path>
              </a:pathLst>
            </a:custGeom>
            <a:solidFill>
              <a:srgbClr val="FFEB9B"/>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9" name="Group 9"/>
          <p:cNvGrpSpPr/>
          <p:nvPr/>
        </p:nvGrpSpPr>
        <p:grpSpPr>
          <a:xfrm>
            <a:off x="8155268" y="2179108"/>
            <a:ext cx="3347199" cy="753969"/>
            <a:chOff x="0" y="0"/>
            <a:chExt cx="1322695" cy="297864"/>
          </a:xfrm>
        </p:grpSpPr>
        <p:sp>
          <p:nvSpPr>
            <p:cNvPr id="10" name="Freeform 10"/>
            <p:cNvSpPr/>
            <p:nvPr/>
          </p:nvSpPr>
          <p:spPr>
            <a:xfrm>
              <a:off x="0" y="0"/>
              <a:ext cx="1322695" cy="297864"/>
            </a:xfrm>
            <a:custGeom>
              <a:avLst/>
              <a:gdLst/>
              <a:ahLst/>
              <a:cxnLst/>
              <a:rect l="l" t="t" r="r" b="b"/>
              <a:pathLst>
                <a:path w="1322695" h="297864">
                  <a:moveTo>
                    <a:pt x="78620" y="0"/>
                  </a:moveTo>
                  <a:lnTo>
                    <a:pt x="1244075" y="0"/>
                  </a:lnTo>
                  <a:cubicBezTo>
                    <a:pt x="1287495" y="0"/>
                    <a:pt x="1322695" y="35199"/>
                    <a:pt x="1322695" y="78620"/>
                  </a:cubicBezTo>
                  <a:lnTo>
                    <a:pt x="1322695" y="219244"/>
                  </a:lnTo>
                  <a:cubicBezTo>
                    <a:pt x="1322695" y="262665"/>
                    <a:pt x="1287495" y="297864"/>
                    <a:pt x="1244075" y="297864"/>
                  </a:cubicBezTo>
                  <a:lnTo>
                    <a:pt x="78620" y="297864"/>
                  </a:lnTo>
                  <a:cubicBezTo>
                    <a:pt x="35199" y="297864"/>
                    <a:pt x="0" y="262665"/>
                    <a:pt x="0" y="219244"/>
                  </a:cubicBezTo>
                  <a:lnTo>
                    <a:pt x="0" y="78620"/>
                  </a:lnTo>
                  <a:cubicBezTo>
                    <a:pt x="0" y="35199"/>
                    <a:pt x="35199" y="0"/>
                    <a:pt x="78620" y="0"/>
                  </a:cubicBezTo>
                  <a:close/>
                </a:path>
              </a:pathLst>
            </a:custGeom>
            <a:solidFill>
              <a:srgbClr val="FFEB9B"/>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12" name="Group 12"/>
          <p:cNvGrpSpPr/>
          <p:nvPr/>
        </p:nvGrpSpPr>
        <p:grpSpPr>
          <a:xfrm>
            <a:off x="685613" y="3377577"/>
            <a:ext cx="10817613" cy="3228327"/>
            <a:chOff x="0" y="0"/>
            <a:chExt cx="4274738" cy="1275389"/>
          </a:xfrm>
        </p:grpSpPr>
        <p:sp>
          <p:nvSpPr>
            <p:cNvPr id="13" name="Freeform 13"/>
            <p:cNvSpPr/>
            <p:nvPr/>
          </p:nvSpPr>
          <p:spPr>
            <a:xfrm>
              <a:off x="0" y="0"/>
              <a:ext cx="4274738" cy="1275389"/>
            </a:xfrm>
            <a:custGeom>
              <a:avLst/>
              <a:gdLst/>
              <a:ahLst/>
              <a:cxnLst/>
              <a:rect l="l" t="t" r="r" b="b"/>
              <a:pathLst>
                <a:path w="4274738" h="1275389">
                  <a:moveTo>
                    <a:pt x="0" y="0"/>
                  </a:moveTo>
                  <a:lnTo>
                    <a:pt x="4274738" y="0"/>
                  </a:lnTo>
                  <a:lnTo>
                    <a:pt x="4274738" y="1275389"/>
                  </a:lnTo>
                  <a:lnTo>
                    <a:pt x="0" y="1275389"/>
                  </a:lnTo>
                  <a:close/>
                </a:path>
              </a:pathLst>
            </a:custGeom>
            <a:solidFill>
              <a:srgbClr val="FFDE59"/>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15" name="AutoShape 15"/>
          <p:cNvSpPr/>
          <p:nvPr/>
        </p:nvSpPr>
        <p:spPr>
          <a:xfrm rot="5394038">
            <a:off x="9580852" y="3117282"/>
            <a:ext cx="431801" cy="0"/>
          </a:xfrm>
          <a:prstGeom prst="line">
            <a:avLst/>
          </a:prstGeom>
          <a:ln w="95250" cap="flat">
            <a:solidFill>
              <a:srgbClr val="2952A1"/>
            </a:solidFill>
            <a:prstDash val="solid"/>
            <a:headEnd type="none" w="sm" len="sm"/>
            <a:tailEnd type="arrow" w="med" len="sm"/>
          </a:ln>
        </p:spPr>
      </p:sp>
      <p:grpSp>
        <p:nvGrpSpPr>
          <p:cNvPr id="16" name="Group 16"/>
          <p:cNvGrpSpPr/>
          <p:nvPr/>
        </p:nvGrpSpPr>
        <p:grpSpPr>
          <a:xfrm>
            <a:off x="955754" y="4239060"/>
            <a:ext cx="10277318" cy="2126232"/>
            <a:chOff x="0" y="0"/>
            <a:chExt cx="4061233" cy="839993"/>
          </a:xfrm>
        </p:grpSpPr>
        <p:sp>
          <p:nvSpPr>
            <p:cNvPr id="17" name="Freeform 17"/>
            <p:cNvSpPr/>
            <p:nvPr/>
          </p:nvSpPr>
          <p:spPr>
            <a:xfrm>
              <a:off x="0" y="0"/>
              <a:ext cx="4061233" cy="839993"/>
            </a:xfrm>
            <a:custGeom>
              <a:avLst/>
              <a:gdLst/>
              <a:ahLst/>
              <a:cxnLst/>
              <a:rect l="l" t="t" r="r" b="b"/>
              <a:pathLst>
                <a:path w="4061233" h="839993">
                  <a:moveTo>
                    <a:pt x="0" y="0"/>
                  </a:moveTo>
                  <a:lnTo>
                    <a:pt x="4061233" y="0"/>
                  </a:lnTo>
                  <a:lnTo>
                    <a:pt x="4061233" y="839993"/>
                  </a:lnTo>
                  <a:lnTo>
                    <a:pt x="0" y="839993"/>
                  </a:lnTo>
                  <a:close/>
                </a:path>
              </a:pathLst>
            </a:custGeom>
            <a:solidFill>
              <a:srgbClr val="7ED957"/>
            </a:solidFill>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22" name="TextBox 22"/>
          <p:cNvSpPr txBox="1"/>
          <p:nvPr/>
        </p:nvSpPr>
        <p:spPr>
          <a:xfrm>
            <a:off x="685613" y="2334901"/>
            <a:ext cx="3347219" cy="384529"/>
          </a:xfrm>
          <a:prstGeom prst="rect">
            <a:avLst/>
          </a:prstGeom>
        </p:spPr>
        <p:txBody>
          <a:bodyPr lIns="0" tIns="0" rIns="0" bIns="0" rtlCol="0" anchor="t">
            <a:spAutoFit/>
          </a:bodyPr>
          <a:lstStyle/>
          <a:p>
            <a:pPr algn="ctr">
              <a:lnSpc>
                <a:spcPts val="3266"/>
              </a:lnSpc>
            </a:pPr>
            <a:r>
              <a:rPr lang="en-US" sz="2300" b="1">
                <a:solidFill>
                  <a:srgbClr val="D61F27"/>
                </a:solidFill>
                <a:latin typeface="Arial" pitchFamily="34" charset="0"/>
              </a:rPr>
              <a:t>Thành phần hóa học</a:t>
            </a:r>
          </a:p>
        </p:txBody>
      </p:sp>
      <p:sp>
        <p:nvSpPr>
          <p:cNvPr id="23" name="TextBox 23"/>
          <p:cNvSpPr txBox="1"/>
          <p:nvPr/>
        </p:nvSpPr>
        <p:spPr>
          <a:xfrm>
            <a:off x="4420820" y="2330152"/>
            <a:ext cx="3347199" cy="384529"/>
          </a:xfrm>
          <a:prstGeom prst="rect">
            <a:avLst/>
          </a:prstGeom>
        </p:spPr>
        <p:txBody>
          <a:bodyPr lIns="0" tIns="0" rIns="0" bIns="0" rtlCol="0" anchor="t">
            <a:spAutoFit/>
          </a:bodyPr>
          <a:lstStyle/>
          <a:p>
            <a:pPr algn="ctr">
              <a:lnSpc>
                <a:spcPts val="3266"/>
              </a:lnSpc>
            </a:pPr>
            <a:r>
              <a:rPr lang="en-US" sz="2300" b="1">
                <a:solidFill>
                  <a:srgbClr val="D61F27"/>
                </a:solidFill>
                <a:latin typeface="Arial" pitchFamily="34" charset="0"/>
              </a:rPr>
              <a:t>Hình dạng</a:t>
            </a:r>
          </a:p>
        </p:txBody>
      </p:sp>
      <p:sp>
        <p:nvSpPr>
          <p:cNvPr id="24" name="TextBox 24"/>
          <p:cNvSpPr txBox="1"/>
          <p:nvPr/>
        </p:nvSpPr>
        <p:spPr>
          <a:xfrm>
            <a:off x="8156027" y="2330152"/>
            <a:ext cx="3347199" cy="384529"/>
          </a:xfrm>
          <a:prstGeom prst="rect">
            <a:avLst/>
          </a:prstGeom>
        </p:spPr>
        <p:txBody>
          <a:bodyPr lIns="0" tIns="0" rIns="0" bIns="0" rtlCol="0" anchor="t">
            <a:spAutoFit/>
          </a:bodyPr>
          <a:lstStyle/>
          <a:p>
            <a:pPr algn="ctr">
              <a:lnSpc>
                <a:spcPts val="3266"/>
              </a:lnSpc>
            </a:pPr>
            <a:r>
              <a:rPr lang="en-US" sz="2300" b="1">
                <a:solidFill>
                  <a:srgbClr val="D61F27"/>
                </a:solidFill>
                <a:latin typeface="Arial" pitchFamily="34" charset="0"/>
              </a:rPr>
              <a:t>Cấu trúc</a:t>
            </a:r>
          </a:p>
        </p:txBody>
      </p:sp>
      <p:sp>
        <p:nvSpPr>
          <p:cNvPr id="25" name="TextBox 25"/>
          <p:cNvSpPr txBox="1"/>
          <p:nvPr/>
        </p:nvSpPr>
        <p:spPr>
          <a:xfrm>
            <a:off x="955757" y="3580777"/>
            <a:ext cx="10277326" cy="384529"/>
          </a:xfrm>
          <a:prstGeom prst="rect">
            <a:avLst/>
          </a:prstGeom>
        </p:spPr>
        <p:txBody>
          <a:bodyPr lIns="0" tIns="0" rIns="0" bIns="0" rtlCol="0" anchor="t">
            <a:spAutoFit/>
          </a:bodyPr>
          <a:lstStyle/>
          <a:p>
            <a:pPr algn="just">
              <a:lnSpc>
                <a:spcPts val="3266"/>
              </a:lnSpc>
              <a:spcBef>
                <a:spcPct val="0"/>
              </a:spcBef>
            </a:pPr>
            <a:r>
              <a:rPr lang="en-US" sz="2300" b="1">
                <a:solidFill>
                  <a:srgbClr val="000000"/>
                </a:solidFill>
                <a:latin typeface="Arial" pitchFamily="34" charset="0"/>
              </a:rPr>
              <a:t>Đặc điểm cấu trúc của xương phù hợp với chức năng</a:t>
            </a:r>
          </a:p>
        </p:txBody>
      </p:sp>
      <p:sp>
        <p:nvSpPr>
          <p:cNvPr id="26" name="TextBox 26"/>
          <p:cNvSpPr txBox="1"/>
          <p:nvPr/>
        </p:nvSpPr>
        <p:spPr>
          <a:xfrm>
            <a:off x="1127091" y="4267200"/>
            <a:ext cx="9844121" cy="2115964"/>
          </a:xfrm>
          <a:prstGeom prst="rect">
            <a:avLst/>
          </a:prstGeom>
        </p:spPr>
        <p:txBody>
          <a:bodyPr wrap="square" lIns="0" tIns="0" rIns="0" bIns="0" rtlCol="0" anchor="t">
            <a:spAutoFit/>
          </a:bodyPr>
          <a:lstStyle/>
          <a:p>
            <a:pPr algn="just">
              <a:lnSpc>
                <a:spcPct val="120000"/>
              </a:lnSpc>
              <a:spcBef>
                <a:spcPct val="0"/>
              </a:spcBef>
            </a:pPr>
            <a:r>
              <a:rPr lang="en-US" sz="2300" b="1">
                <a:solidFill>
                  <a:srgbClr val="000000"/>
                </a:solidFill>
                <a:latin typeface="Arial" pitchFamily="34" charset="0"/>
              </a:rPr>
              <a:t>Tính vững chắc của xương đùi được thể hiện: ở đầu xương có mô xương xốp gồm các tế bào xương tạo thành các nan xương sắp xếp theo hình vòng cung có tác dụng phân tán lực tác động: phần thân xương có mô xương cứng gồm các tế bào xương sắp xếp đồng tâm làm tăng khả năng chịu lực của xương</a:t>
            </a:r>
          </a:p>
        </p:txBody>
      </p:sp>
      <p:sp>
        <p:nvSpPr>
          <p:cNvPr id="27" name="TextBox 15"/>
          <p:cNvSpPr txBox="1"/>
          <p:nvPr/>
        </p:nvSpPr>
        <p:spPr>
          <a:xfrm>
            <a:off x="685633" y="350309"/>
            <a:ext cx="10817570"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I. SỰ PHÙ HỢP GIỮA CẤU TẠO VÀ CHỨC NĂNG CỦA HỆ VẬN ĐỘNG</a:t>
            </a:r>
          </a:p>
        </p:txBody>
      </p:sp>
      <p:sp>
        <p:nvSpPr>
          <p:cNvPr id="28" name="TextBox 16"/>
          <p:cNvSpPr txBox="1"/>
          <p:nvPr/>
        </p:nvSpPr>
        <p:spPr>
          <a:xfrm>
            <a:off x="1903404" y="945092"/>
            <a:ext cx="8382031"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1. Cấu tạo của xương phù hợp với chức năng</a:t>
            </a:r>
          </a:p>
        </p:txBody>
      </p:sp>
      <p:sp>
        <p:nvSpPr>
          <p:cNvPr id="29" name="TextBox 17"/>
          <p:cNvSpPr txBox="1"/>
          <p:nvPr/>
        </p:nvSpPr>
        <p:spPr>
          <a:xfrm>
            <a:off x="2265077" y="1539875"/>
            <a:ext cx="8172735" cy="384529"/>
          </a:xfrm>
          <a:prstGeom prst="rect">
            <a:avLst/>
          </a:prstGeom>
        </p:spPr>
        <p:txBody>
          <a:bodyPr wrap="square" lIns="0" tIns="0" rIns="0" bIns="0" rtlCol="0" anchor="t">
            <a:spAutoFit/>
          </a:bodyPr>
          <a:lstStyle/>
          <a:p>
            <a:pPr>
              <a:lnSpc>
                <a:spcPts val="3266"/>
              </a:lnSpc>
              <a:spcBef>
                <a:spcPct val="0"/>
              </a:spcBef>
            </a:pPr>
            <a:r>
              <a:rPr lang="en-US" sz="2300" b="1">
                <a:solidFill>
                  <a:srgbClr val="000000"/>
                </a:solidFill>
                <a:latin typeface="Arial" pitchFamily="34" charset="0"/>
              </a:rPr>
              <a:t>Sự phù hợp giữa cấu tạo và chức năng được thể hiện ở</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85614" y="2570694"/>
            <a:ext cx="10817590" cy="398992"/>
            <a:chOff x="0" y="-42330"/>
            <a:chExt cx="21640816" cy="797985"/>
          </a:xfrm>
        </p:grpSpPr>
        <p:grpSp>
          <p:nvGrpSpPr>
            <p:cNvPr id="4" name="Group 4"/>
            <p:cNvGrpSpPr/>
            <p:nvPr/>
          </p:nvGrpSpPr>
          <p:grpSpPr>
            <a:xfrm>
              <a:off x="0" y="0"/>
              <a:ext cx="755655" cy="755655"/>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61F27"/>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sp>
          <p:nvSpPr>
            <p:cNvPr id="7" name="TextBox 7"/>
            <p:cNvSpPr txBox="1"/>
            <p:nvPr/>
          </p:nvSpPr>
          <p:spPr>
            <a:xfrm>
              <a:off x="1108623" y="-42330"/>
              <a:ext cx="20532193" cy="76905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Xương 1: để nguyên</a:t>
              </a:r>
            </a:p>
          </p:txBody>
        </p:sp>
      </p:grpSp>
      <p:grpSp>
        <p:nvGrpSpPr>
          <p:cNvPr id="8" name="Group 8"/>
          <p:cNvGrpSpPr/>
          <p:nvPr/>
        </p:nvGrpSpPr>
        <p:grpSpPr>
          <a:xfrm>
            <a:off x="685614" y="3189821"/>
            <a:ext cx="10817590" cy="398992"/>
            <a:chOff x="0" y="-42330"/>
            <a:chExt cx="21640816" cy="797985"/>
          </a:xfrm>
        </p:grpSpPr>
        <p:grpSp>
          <p:nvGrpSpPr>
            <p:cNvPr id="9" name="Group 9"/>
            <p:cNvGrpSpPr/>
            <p:nvPr/>
          </p:nvGrpSpPr>
          <p:grpSpPr>
            <a:xfrm>
              <a:off x="0" y="0"/>
              <a:ext cx="755655" cy="755655"/>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61F27"/>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sp>
          <p:nvSpPr>
            <p:cNvPr id="12" name="TextBox 12"/>
            <p:cNvSpPr txBox="1"/>
            <p:nvPr/>
          </p:nvSpPr>
          <p:spPr>
            <a:xfrm>
              <a:off x="1108623" y="-42330"/>
              <a:ext cx="20532193" cy="769059"/>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Xương 2: ngâm trong dung dịch HCl 10% khoảng 15 phút</a:t>
              </a:r>
            </a:p>
          </p:txBody>
        </p:sp>
      </p:grpSp>
      <p:grpSp>
        <p:nvGrpSpPr>
          <p:cNvPr id="13" name="Group 13"/>
          <p:cNvGrpSpPr/>
          <p:nvPr/>
        </p:nvGrpSpPr>
        <p:grpSpPr>
          <a:xfrm>
            <a:off x="685613" y="3808948"/>
            <a:ext cx="10817592" cy="807722"/>
            <a:chOff x="0" y="-42331"/>
            <a:chExt cx="21640818" cy="1615444"/>
          </a:xfrm>
        </p:grpSpPr>
        <p:grpSp>
          <p:nvGrpSpPr>
            <p:cNvPr id="14" name="Group 14"/>
            <p:cNvGrpSpPr/>
            <p:nvPr/>
          </p:nvGrpSpPr>
          <p:grpSpPr>
            <a:xfrm>
              <a:off x="0" y="0"/>
              <a:ext cx="755655" cy="755655"/>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61F27"/>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ct val="120000"/>
                  </a:lnSpc>
                </a:pPr>
                <a:endParaRPr b="1">
                  <a:latin typeface="Arial" pitchFamily="34" charset="0"/>
                </a:endParaRPr>
              </a:p>
            </p:txBody>
          </p:sp>
        </p:grpSp>
        <p:sp>
          <p:nvSpPr>
            <p:cNvPr id="17" name="TextBox 17"/>
            <p:cNvSpPr txBox="1"/>
            <p:nvPr/>
          </p:nvSpPr>
          <p:spPr>
            <a:xfrm>
              <a:off x="1108623" y="-42331"/>
              <a:ext cx="20532195" cy="1615444"/>
            </a:xfrm>
            <a:prstGeom prst="rect">
              <a:avLst/>
            </a:prstGeom>
          </p:spPr>
          <p:txBody>
            <a:bodyPr lIns="0" tIns="0" rIns="0" bIns="0" rtlCol="0" anchor="t">
              <a:spAutoFit/>
            </a:bodyPr>
            <a:lstStyle/>
            <a:p>
              <a:pPr>
                <a:lnSpc>
                  <a:spcPct val="120000"/>
                </a:lnSpc>
                <a:spcBef>
                  <a:spcPct val="0"/>
                </a:spcBef>
              </a:pPr>
              <a:r>
                <a:rPr lang="en-US" sz="2300" b="1">
                  <a:solidFill>
                    <a:srgbClr val="000000"/>
                  </a:solidFill>
                  <a:latin typeface="Arial" pitchFamily="34" charset="0"/>
                </a:rPr>
                <a:t>Xương 3: đốt lên ngọn lửa đèn cồn cho đến khi không còn thấy khói bay lên</a:t>
              </a:r>
            </a:p>
          </p:txBody>
        </p:sp>
      </p:grpSp>
      <p:grpSp>
        <p:nvGrpSpPr>
          <p:cNvPr id="18" name="Group 18"/>
          <p:cNvGrpSpPr/>
          <p:nvPr/>
        </p:nvGrpSpPr>
        <p:grpSpPr>
          <a:xfrm>
            <a:off x="685613" y="4849819"/>
            <a:ext cx="10817613" cy="1689275"/>
            <a:chOff x="0" y="0"/>
            <a:chExt cx="4274738" cy="667368"/>
          </a:xfrm>
        </p:grpSpPr>
        <p:sp>
          <p:nvSpPr>
            <p:cNvPr id="19" name="Freeform 19"/>
            <p:cNvSpPr/>
            <p:nvPr/>
          </p:nvSpPr>
          <p:spPr>
            <a:xfrm>
              <a:off x="0" y="0"/>
              <a:ext cx="4274738" cy="667368"/>
            </a:xfrm>
            <a:custGeom>
              <a:avLst/>
              <a:gdLst/>
              <a:ahLst/>
              <a:cxnLst/>
              <a:rect l="l" t="t" r="r" b="b"/>
              <a:pathLst>
                <a:path w="4274738" h="667368">
                  <a:moveTo>
                    <a:pt x="0" y="0"/>
                  </a:moveTo>
                  <a:lnTo>
                    <a:pt x="4274738" y="0"/>
                  </a:lnTo>
                  <a:lnTo>
                    <a:pt x="4274738" y="667368"/>
                  </a:lnTo>
                  <a:lnTo>
                    <a:pt x="0" y="667368"/>
                  </a:lnTo>
                  <a:close/>
                </a:path>
              </a:pathLst>
            </a:custGeom>
            <a:solidFill>
              <a:srgbClr val="7ED957">
                <a:alpha val="74902"/>
              </a:srgbClr>
            </a:solidFill>
          </p:spPr>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21" name="Group 21"/>
          <p:cNvGrpSpPr/>
          <p:nvPr/>
        </p:nvGrpSpPr>
        <p:grpSpPr>
          <a:xfrm>
            <a:off x="927164" y="5273062"/>
            <a:ext cx="10334531" cy="868660"/>
            <a:chOff x="0" y="336194"/>
            <a:chExt cx="20674445" cy="1737319"/>
          </a:xfrm>
        </p:grpSpPr>
        <p:grpSp>
          <p:nvGrpSpPr>
            <p:cNvPr id="22" name="Group 22"/>
            <p:cNvGrpSpPr/>
            <p:nvPr/>
          </p:nvGrpSpPr>
          <p:grpSpPr>
            <a:xfrm rot="5400000">
              <a:off x="-105349" y="441543"/>
              <a:ext cx="1685579" cy="1474881"/>
              <a:chOff x="0" y="0"/>
              <a:chExt cx="812800" cy="711200"/>
            </a:xfrm>
          </p:grpSpPr>
          <p:sp>
            <p:nvSpPr>
              <p:cNvPr id="23" name="Freeform 2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2952A1"/>
              </a:solidFill>
            </p:spPr>
          </p:sp>
          <p:sp>
            <p:nvSpPr>
              <p:cNvPr id="24" name="TextBox 24"/>
              <p:cNvSpPr txBox="1"/>
              <p:nvPr/>
            </p:nvSpPr>
            <p:spPr>
              <a:xfrm>
                <a:off x="127000" y="292100"/>
                <a:ext cx="558800" cy="368300"/>
              </a:xfrm>
              <a:prstGeom prst="rect">
                <a:avLst/>
              </a:prstGeom>
            </p:spPr>
            <p:txBody>
              <a:bodyPr lIns="50800" tIns="50800" rIns="50800" bIns="50800" rtlCol="0" anchor="ctr"/>
              <a:lstStyle/>
              <a:p>
                <a:pPr algn="ctr">
                  <a:lnSpc>
                    <a:spcPct val="120000"/>
                  </a:lnSpc>
                </a:pPr>
                <a:endParaRPr b="1">
                  <a:latin typeface="Arial" pitchFamily="34" charset="0"/>
                </a:endParaRPr>
              </a:p>
            </p:txBody>
          </p:sp>
        </p:grpSp>
        <p:sp>
          <p:nvSpPr>
            <p:cNvPr id="25" name="TextBox 25"/>
            <p:cNvSpPr txBox="1"/>
            <p:nvPr/>
          </p:nvSpPr>
          <p:spPr>
            <a:xfrm>
              <a:off x="1803458" y="458070"/>
              <a:ext cx="18870987" cy="1615443"/>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Tiến hành thí nghiệm, sau đó uốn cong xương, bóp nhẹ đầu xương và quan sát hiện tượng. Kết quả thí nghiệm thể hiện ở bảng</a:t>
              </a:r>
            </a:p>
          </p:txBody>
        </p:sp>
      </p:grpSp>
      <p:sp>
        <p:nvSpPr>
          <p:cNvPr id="26" name="TextBox 26"/>
          <p:cNvSpPr txBox="1"/>
          <p:nvPr/>
        </p:nvSpPr>
        <p:spPr>
          <a:xfrm>
            <a:off x="685633" y="350309"/>
            <a:ext cx="10817570"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I. SỰ PHÙ HỢP GIỮA CẤU TẠO VÀ CHỨC NĂNG CỦA HỆ VẬN ĐỘNG</a:t>
            </a:r>
          </a:p>
        </p:txBody>
      </p:sp>
      <p:sp>
        <p:nvSpPr>
          <p:cNvPr id="27" name="TextBox 27"/>
          <p:cNvSpPr txBox="1"/>
          <p:nvPr/>
        </p:nvSpPr>
        <p:spPr>
          <a:xfrm>
            <a:off x="1903404" y="945092"/>
            <a:ext cx="8382031" cy="384529"/>
          </a:xfrm>
          <a:prstGeom prst="rect">
            <a:avLst/>
          </a:prstGeom>
        </p:spPr>
        <p:txBody>
          <a:bodyPr lIns="0" tIns="0" rIns="0" bIns="0" rtlCol="0" anchor="t">
            <a:spAutoFit/>
          </a:bodyPr>
          <a:lstStyle/>
          <a:p>
            <a:pPr algn="ctr">
              <a:lnSpc>
                <a:spcPts val="3266"/>
              </a:lnSpc>
              <a:spcBef>
                <a:spcPct val="0"/>
              </a:spcBef>
            </a:pPr>
            <a:r>
              <a:rPr lang="en-US" sz="2300" b="1">
                <a:solidFill>
                  <a:srgbClr val="D61F27"/>
                </a:solidFill>
                <a:latin typeface="Arial" pitchFamily="34" charset="0"/>
              </a:rPr>
              <a:t>1. Cấu tạo của xương phù hợp với chức năng</a:t>
            </a:r>
          </a:p>
        </p:txBody>
      </p:sp>
      <p:sp>
        <p:nvSpPr>
          <p:cNvPr id="28" name="TextBox 28"/>
          <p:cNvSpPr txBox="1"/>
          <p:nvPr/>
        </p:nvSpPr>
        <p:spPr>
          <a:xfrm>
            <a:off x="685633" y="1539875"/>
            <a:ext cx="10817593" cy="807722"/>
          </a:xfrm>
          <a:prstGeom prst="rect">
            <a:avLst/>
          </a:prstGeom>
        </p:spPr>
        <p:txBody>
          <a:bodyPr lIns="0" tIns="0" rIns="0" bIns="0" rtlCol="0" anchor="t">
            <a:spAutoFit/>
          </a:bodyPr>
          <a:lstStyle/>
          <a:p>
            <a:pPr algn="just">
              <a:lnSpc>
                <a:spcPct val="120000"/>
              </a:lnSpc>
              <a:spcBef>
                <a:spcPct val="0"/>
              </a:spcBef>
            </a:pPr>
            <a:r>
              <a:rPr lang="en-US" sz="2300" b="1">
                <a:solidFill>
                  <a:srgbClr val="000000"/>
                </a:solidFill>
                <a:latin typeface="Arial" pitchFamily="34" charset="0"/>
              </a:rPr>
              <a:t>1. Thành phần hóa học của xương động vật cũng tương tự xương người. Thực hiện thí nghiệm với ba chiếc xương đùi ếch như sau:</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TotalTime>
  <Words>2979</Words>
  <Application>Microsoft Office PowerPoint</Application>
  <PresentationFormat>Custom</PresentationFormat>
  <Paragraphs>241</Paragraphs>
  <Slides>43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Tim đập nhanh hơn và máu chảy nhanh hơn nên cơ tim và thành mạch khỏe hơn. - Màng hoạt dịnh tiết chất nhờn đầy đủ, dây chằng vững chắc, dẻo dai hơn nên khớp khỏe hơn - Kích thích các tế bào tạo xương, sụn ở đầu xương nên tăng khối lượng và kích thước xương     </vt:lpstr>
      <vt:lpstr>PowerPoint Presentation</vt:lpstr>
      <vt:lpstr>PowerPoint Presentation</vt:lpstr>
      <vt:lpstr>- Tập thể dục, thể thao vừa sức, đều đặn giúp nâng cao sức khỏe nói chung và sức khỏe của hệ vận động nói riêng. + Cần khởi động kĩ trước khi luyện tập để phòng tránh chấn thương. + Trang phục phù hợp, bổ sung nước hợp lý khi luyện tập.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28* HỆ VẬN ĐỘNG Ở NGƯỜI</dc:title>
  <cp:lastModifiedBy>STD_ANH</cp:lastModifiedBy>
  <cp:revision>27</cp:revision>
  <dcterms:created xsi:type="dcterms:W3CDTF">2006-08-16T00:00:00Z</dcterms:created>
  <dcterms:modified xsi:type="dcterms:W3CDTF">2026-03-02T09:16:43Z</dcterms:modified>
  <dc:identifier>DAFbCWGdYP0</dc:identifier>
</cp:coreProperties>
</file>