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57" r:id="rId4"/>
    <p:sldId id="269" r:id="rId5"/>
    <p:sldId id="270" r:id="rId6"/>
    <p:sldId id="258" r:id="rId7"/>
    <p:sldId id="259" r:id="rId8"/>
    <p:sldId id="271" r:id="rId9"/>
    <p:sldId id="256" r:id="rId10"/>
    <p:sldId id="272" r:id="rId11"/>
    <p:sldId id="273" r:id="rId12"/>
    <p:sldId id="274" r:id="rId13"/>
    <p:sldId id="275" r:id="rId14"/>
    <p:sldId id="276" r:id="rId15"/>
    <p:sldId id="277" r:id="rId16"/>
    <p:sldId id="278" r:id="rId17"/>
    <p:sldId id="260" r:id="rId18"/>
    <p:sldId id="279" r:id="rId19"/>
    <p:sldId id="280" r:id="rId20"/>
    <p:sldId id="281" r:id="rId21"/>
    <p:sldId id="282" r:id="rId22"/>
    <p:sldId id="283" r:id="rId23"/>
    <p:sldId id="284" r:id="rId24"/>
    <p:sldId id="285" r:id="rId25"/>
    <p:sldId id="264" r:id="rId26"/>
    <p:sldId id="286" r:id="rId27"/>
    <p:sldId id="287" r:id="rId28"/>
    <p:sldId id="288" r:id="rId29"/>
    <p:sldId id="261" r:id="rId30"/>
    <p:sldId id="265" r:id="rId31"/>
    <p:sldId id="289" r:id="rId32"/>
    <p:sldId id="266" r:id="rId33"/>
    <p:sldId id="290" r:id="rId34"/>
    <p:sldId id="291" r:id="rId35"/>
    <p:sldId id="292" r:id="rId36"/>
    <p:sldId id="293" r:id="rId3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21.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23.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21.pn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23.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28.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13.png"/><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sv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13.pn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sv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sv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1.png"/><Relationship Id="rId3" Type="http://schemas.openxmlformats.org/officeDocument/2006/relationships/image" Target="../media/image31.png"/><Relationship Id="rId7" Type="http://schemas.openxmlformats.org/officeDocument/2006/relationships/image" Target="../media/image20.png"/><Relationship Id="rId12" Type="http://schemas.openxmlformats.org/officeDocument/2006/relationships/image" Target="../media/image46.svg"/><Relationship Id="rId2" Type="http://schemas.openxmlformats.org/officeDocument/2006/relationships/image" Target="../media/image3.jpeg"/><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34.png"/><Relationship Id="rId5" Type="http://schemas.openxmlformats.org/officeDocument/2006/relationships/image" Target="../media/image32.png"/><Relationship Id="rId15" Type="http://schemas.openxmlformats.org/officeDocument/2006/relationships/image" Target="../media/image35.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33.png"/><Relationship Id="rId14" Type="http://schemas.openxmlformats.org/officeDocument/2006/relationships/image" Target="../media/image9.svg"/></Relationships>
</file>

<file path=ppt/slides/_rels/slide2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13.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13" Type="http://schemas.openxmlformats.org/officeDocument/2006/relationships/image" Target="../media/image8.png"/><Relationship Id="rId3"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7.svg"/><Relationship Id="rId4" Type="http://schemas.openxmlformats.org/officeDocument/2006/relationships/image" Target="../media/image13.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6.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1.png"/><Relationship Id="rId3" Type="http://schemas.openxmlformats.org/officeDocument/2006/relationships/image" Target="../media/image31.png"/><Relationship Id="rId7" Type="http://schemas.openxmlformats.org/officeDocument/2006/relationships/image" Target="../media/image20.png"/><Relationship Id="rId12" Type="http://schemas.openxmlformats.org/officeDocument/2006/relationships/image" Target="../media/image46.svg"/><Relationship Id="rId2" Type="http://schemas.openxmlformats.org/officeDocument/2006/relationships/image" Target="../media/image3.jpeg"/><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34.png"/><Relationship Id="rId5" Type="http://schemas.openxmlformats.org/officeDocument/2006/relationships/image" Target="../media/image32.png"/><Relationship Id="rId15" Type="http://schemas.openxmlformats.org/officeDocument/2006/relationships/image" Target="../media/image35.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33.png"/><Relationship Id="rId14" Type="http://schemas.openxmlformats.org/officeDocument/2006/relationships/image" Target="../media/image9.svg"/></Relationships>
</file>

<file path=ppt/slides/_rels/slide3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6.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25.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6.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1.png"/><Relationship Id="rId3" Type="http://schemas.openxmlformats.org/officeDocument/2006/relationships/image" Target="../media/image31.png"/><Relationship Id="rId7" Type="http://schemas.openxmlformats.org/officeDocument/2006/relationships/image" Target="../media/image20.png"/><Relationship Id="rId12" Type="http://schemas.openxmlformats.org/officeDocument/2006/relationships/image" Target="../media/image46.svg"/><Relationship Id="rId2" Type="http://schemas.openxmlformats.org/officeDocument/2006/relationships/image" Target="../media/image3.jpeg"/><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34.png"/><Relationship Id="rId5" Type="http://schemas.openxmlformats.org/officeDocument/2006/relationships/image" Target="../media/image32.png"/><Relationship Id="rId15" Type="http://schemas.openxmlformats.org/officeDocument/2006/relationships/image" Target="../media/image35.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33.png"/><Relationship Id="rId1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21.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25.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3.png"/><Relationship Id="rId7" Type="http://schemas.openxmlformats.org/officeDocument/2006/relationships/image" Target="../media/image20.png"/><Relationship Id="rId12" Type="http://schemas.openxmlformats.org/officeDocument/2006/relationships/image" Target="../media/image11.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19.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00"/>
            <a:ext cx="18288001" cy="10274300"/>
          </a:xfrm>
          <a:prstGeom prst="rect">
            <a:avLst/>
          </a:prstGeom>
        </p:spPr>
      </p:pic>
      <p:sp>
        <p:nvSpPr>
          <p:cNvPr id="5" name="Rectangle 4"/>
          <p:cNvSpPr/>
          <p:nvPr/>
        </p:nvSpPr>
        <p:spPr>
          <a:xfrm>
            <a:off x="3200400" y="723900"/>
            <a:ext cx="10515600" cy="34901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115000"/>
              </a:lnSpc>
              <a:spcAft>
                <a:spcPts val="0"/>
              </a:spcAft>
              <a:tabLst>
                <a:tab pos="57150" algn="l"/>
              </a:tabLst>
            </a:pPr>
            <a:r>
              <a:rPr lang="vi-VN" sz="7200" b="1" i="1">
                <a:solidFill>
                  <a:srgbClr val="FF0000"/>
                </a:solidFill>
                <a:latin typeface="Times New Roman" panose="02020603050405020304" pitchFamily="18" charset="0"/>
                <a:ea typeface="Times New Roman" panose="02020603050405020304" pitchFamily="18" charset="0"/>
              </a:rPr>
              <a:t>Cùng nhà văn Tô Hoài ngắm phố phường Hà Nội </a:t>
            </a:r>
            <a:endParaRPr lang="en-GB" sz="4800">
              <a:solidFill>
                <a:srgbClr val="FF0000"/>
              </a:solidFill>
              <a:latin typeface="Times New Roman" panose="02020603050405020304" pitchFamily="18" charset="0"/>
              <a:ea typeface="Times New Roman" panose="02020603050405020304" pitchFamily="18" charset="0"/>
            </a:endParaRPr>
          </a:p>
          <a:p>
            <a:pPr algn="ctr">
              <a:lnSpc>
                <a:spcPct val="115000"/>
              </a:lnSpc>
              <a:spcAft>
                <a:spcPts val="0"/>
              </a:spcAft>
              <a:tabLst>
                <a:tab pos="57150" algn="l"/>
              </a:tabLst>
            </a:pPr>
            <a:r>
              <a:rPr lang="vi-VN" sz="4800" b="1" i="1">
                <a:solidFill>
                  <a:srgbClr val="FF0000"/>
                </a:solidFill>
                <a:latin typeface="Times New Roman" panose="02020603050405020304" pitchFamily="18" charset="0"/>
                <a:ea typeface="Times New Roman" panose="02020603050405020304" pitchFamily="18" charset="0"/>
              </a:rPr>
              <a:t>            </a:t>
            </a:r>
            <a:r>
              <a:rPr lang="vi-VN" sz="4800" b="1" i="1" smtClean="0">
                <a:solidFill>
                  <a:srgbClr val="FF0000"/>
                </a:solidFill>
                <a:latin typeface="Times New Roman" panose="02020603050405020304" pitchFamily="18" charset="0"/>
                <a:ea typeface="Times New Roman" panose="02020603050405020304" pitchFamily="18" charset="0"/>
              </a:rPr>
              <a:t> </a:t>
            </a:r>
            <a:r>
              <a:rPr lang="vi-VN" sz="4800">
                <a:solidFill>
                  <a:srgbClr val="FF0000"/>
                </a:solidFill>
                <a:latin typeface="Times New Roman" panose="02020603050405020304" pitchFamily="18" charset="0"/>
                <a:ea typeface="Times New Roman" panose="02020603050405020304" pitchFamily="18" charset="0"/>
              </a:rPr>
              <a:t>(Phỏng vấn nhà văn Tô Hoài)</a:t>
            </a:r>
            <a:endParaRPr lang="en-GB" sz="4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402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2410131" y="824492"/>
            <a:ext cx="13467739" cy="8701603"/>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flipV="1">
            <a:off x="13524499" y="-661365"/>
            <a:ext cx="4706741" cy="3380130"/>
          </a:xfrm>
          <a:custGeom>
            <a:avLst/>
            <a:gdLst/>
            <a:ahLst/>
            <a:cxnLst/>
            <a:rect l="l" t="t" r="r" b="b"/>
            <a:pathLst>
              <a:path w="4706741" h="3380130">
                <a:moveTo>
                  <a:pt x="4706741" y="3380130"/>
                </a:moveTo>
                <a:lnTo>
                  <a:pt x="0" y="3380130"/>
                </a:lnTo>
                <a:lnTo>
                  <a:pt x="0" y="0"/>
                </a:lnTo>
                <a:lnTo>
                  <a:pt x="4706741" y="0"/>
                </a:lnTo>
                <a:lnTo>
                  <a:pt x="4706741" y="338013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1336954" flipV="1">
            <a:off x="-919836" y="6140736"/>
            <a:ext cx="4706741" cy="3380130"/>
          </a:xfrm>
          <a:custGeom>
            <a:avLst/>
            <a:gdLst/>
            <a:ahLst/>
            <a:cxnLst/>
            <a:rect l="l" t="t" r="r" b="b"/>
            <a:pathLst>
              <a:path w="4706741" h="3380130">
                <a:moveTo>
                  <a:pt x="0" y="3380131"/>
                </a:moveTo>
                <a:lnTo>
                  <a:pt x="4706741" y="3380131"/>
                </a:lnTo>
                <a:lnTo>
                  <a:pt x="4706741" y="0"/>
                </a:lnTo>
                <a:lnTo>
                  <a:pt x="0" y="0"/>
                </a:lnTo>
                <a:lnTo>
                  <a:pt x="0" y="3380131"/>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4263810" y="7436901"/>
            <a:ext cx="2098343" cy="2089194"/>
          </a:xfrm>
          <a:custGeom>
            <a:avLst/>
            <a:gdLst/>
            <a:ahLst/>
            <a:cxnLst/>
            <a:rect l="l" t="t" r="r" b="b"/>
            <a:pathLst>
              <a:path w="2098343" h="2089194">
                <a:moveTo>
                  <a:pt x="0" y="0"/>
                </a:moveTo>
                <a:lnTo>
                  <a:pt x="2098343" y="0"/>
                </a:lnTo>
                <a:lnTo>
                  <a:pt x="2098343" y="2089194"/>
                </a:lnTo>
                <a:lnTo>
                  <a:pt x="0" y="208919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2153654" y="1028700"/>
            <a:ext cx="2098343" cy="2089194"/>
          </a:xfrm>
          <a:custGeom>
            <a:avLst/>
            <a:gdLst/>
            <a:ahLst/>
            <a:cxnLst/>
            <a:rect l="l" t="t" r="r" b="b"/>
            <a:pathLst>
              <a:path w="2098343" h="2089194">
                <a:moveTo>
                  <a:pt x="0" y="0"/>
                </a:moveTo>
                <a:lnTo>
                  <a:pt x="2098343" y="0"/>
                </a:lnTo>
                <a:lnTo>
                  <a:pt x="2098343" y="2089194"/>
                </a:lnTo>
                <a:lnTo>
                  <a:pt x="0" y="208919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TextBox 9"/>
          <p:cNvSpPr txBox="1"/>
          <p:nvPr/>
        </p:nvSpPr>
        <p:spPr>
          <a:xfrm rot="2091">
            <a:off x="4252788" y="1232404"/>
            <a:ext cx="9782422" cy="2215991"/>
          </a:xfrm>
          <a:prstGeom prst="rect">
            <a:avLst/>
          </a:prstGeom>
        </p:spPr>
        <p:txBody>
          <a:bodyPr lIns="0" tIns="0" rIns="0" bIns="0" rtlCol="0" anchor="t">
            <a:spAutoFit/>
          </a:bodyPr>
          <a:lstStyle/>
          <a:p>
            <a:pPr algn="ctr"/>
            <a:r>
              <a:rPr lang="vi-VN" sz="7200" b="1">
                <a:effectLst>
                  <a:glow rad="101600">
                    <a:schemeClr val="accent2">
                      <a:satMod val="175000"/>
                      <a:alpha val="40000"/>
                    </a:schemeClr>
                  </a:glow>
                </a:effectLst>
                <a:latin typeface="+mj-lt"/>
              </a:rPr>
              <a:t>2. Tìm hiểu chung về văn bản</a:t>
            </a:r>
            <a:endParaRPr lang="en-GB" sz="7200">
              <a:effectLst>
                <a:glow rad="101600">
                  <a:schemeClr val="accent2">
                    <a:satMod val="175000"/>
                    <a:alpha val="40000"/>
                  </a:schemeClr>
                </a:glow>
              </a:effectLst>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4094226357"/>
              </p:ext>
            </p:extLst>
          </p:nvPr>
        </p:nvGraphicFramePr>
        <p:xfrm>
          <a:off x="3962400" y="3683878"/>
          <a:ext cx="11125200" cy="4693920"/>
        </p:xfrm>
        <a:graphic>
          <a:graphicData uri="http://schemas.openxmlformats.org/drawingml/2006/table">
            <a:tbl>
              <a:tblPr firstRow="1" firstCol="1" bandRow="1"/>
              <a:tblGrid>
                <a:gridCol w="5633705"/>
                <a:gridCol w="5491495"/>
              </a:tblGrid>
              <a:tr h="449053">
                <a:tc gridSpan="2">
                  <a:txBody>
                    <a:bodyPr/>
                    <a:lstStyle/>
                    <a:p>
                      <a:pPr algn="ctr">
                        <a:spcAft>
                          <a:spcPts val="0"/>
                        </a:spcAft>
                        <a:tabLst>
                          <a:tab pos="1386840" algn="l"/>
                        </a:tabLst>
                      </a:pPr>
                      <a:r>
                        <a:rPr lang="en-US" sz="4400" b="1">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Phiếu học tập số 02</a:t>
                      </a:r>
                      <a:endParaRPr lang="en-GB" sz="4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449053">
                <a:tc>
                  <a:txBody>
                    <a:bodyPr/>
                    <a:lstStyle/>
                    <a:p>
                      <a:pPr>
                        <a:spcAft>
                          <a:spcPts val="0"/>
                        </a:spcAft>
                        <a:tabLst>
                          <a:tab pos="1386840" algn="l"/>
                        </a:tabLst>
                      </a:pPr>
                      <a:r>
                        <a:rPr lang="vi-VN" sz="4400">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Yêu cầu</a:t>
                      </a:r>
                      <a:endParaRPr lang="en-GB" sz="4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vi-VN" sz="4400">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Trả lời</a:t>
                      </a:r>
                      <a:endParaRPr lang="en-GB" sz="4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53">
                <a:tc>
                  <a:txBody>
                    <a:bodyPr/>
                    <a:lstStyle/>
                    <a:p>
                      <a:pPr>
                        <a:spcAft>
                          <a:spcPts val="0"/>
                        </a:spcAft>
                        <a:tabLst>
                          <a:tab pos="1386840" algn="l"/>
                        </a:tabLst>
                      </a:pPr>
                      <a:r>
                        <a:rPr lang="vi-VN" sz="4400" i="1">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Xuất xứ</a:t>
                      </a:r>
                      <a:endParaRPr lang="en-GB" sz="4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vi-VN" sz="4400">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a:t>
                      </a:r>
                      <a:endParaRPr lang="en-GB" sz="4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53">
                <a:tc>
                  <a:txBody>
                    <a:bodyPr/>
                    <a:lstStyle/>
                    <a:p>
                      <a:pPr>
                        <a:spcAft>
                          <a:spcPts val="0"/>
                        </a:spcAft>
                        <a:tabLst>
                          <a:tab pos="1386840" algn="l"/>
                        </a:tabLst>
                      </a:pPr>
                      <a:r>
                        <a:rPr lang="vi-VN" sz="4400" i="1">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Thể loại</a:t>
                      </a:r>
                      <a:endParaRPr lang="en-GB" sz="4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vi-VN" sz="4400">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a:t>
                      </a:r>
                      <a:endParaRPr lang="en-GB" sz="4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53">
                <a:tc>
                  <a:txBody>
                    <a:bodyPr/>
                    <a:lstStyle/>
                    <a:p>
                      <a:pPr>
                        <a:spcAft>
                          <a:spcPts val="0"/>
                        </a:spcAft>
                        <a:tabLst>
                          <a:tab pos="1386840" algn="l"/>
                        </a:tabLst>
                      </a:pPr>
                      <a:r>
                        <a:rPr lang="vi-VN" sz="4400" i="1">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Kiểu bài</a:t>
                      </a:r>
                      <a:endParaRPr lang="en-GB" sz="4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vi-VN" sz="4400">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 </a:t>
                      </a:r>
                      <a:endParaRPr lang="en-GB" sz="4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8107">
                <a:tc>
                  <a:txBody>
                    <a:bodyPr/>
                    <a:lstStyle/>
                    <a:p>
                      <a:pPr>
                        <a:spcAft>
                          <a:spcPts val="0"/>
                        </a:spcAft>
                        <a:tabLst>
                          <a:tab pos="1386840" algn="l"/>
                        </a:tabLst>
                      </a:pPr>
                      <a:r>
                        <a:rPr lang="vi-VN" sz="4400" i="1">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Phương thức biểu đạt chính</a:t>
                      </a:r>
                      <a:endParaRPr lang="en-GB" sz="4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386840" algn="l"/>
                        </a:tabLst>
                      </a:pPr>
                      <a:r>
                        <a:rPr lang="vi-VN" sz="4400">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a:t>
                      </a:r>
                      <a:endParaRPr lang="en-GB" sz="4400">
                        <a:solidFill>
                          <a:schemeClr val="tx1"/>
                        </a:solidFill>
                        <a:effectLst/>
                        <a:latin typeface="Times New Roman" panose="02020603050405020304" pitchFamily="18" charset="0"/>
                        <a:ea typeface="Times New Roman" panose="02020603050405020304" pitchFamily="18" charset="0"/>
                      </a:endParaRPr>
                    </a:p>
                    <a:p>
                      <a:pPr>
                        <a:spcAft>
                          <a:spcPts val="0"/>
                        </a:spcAft>
                        <a:tabLst>
                          <a:tab pos="1386840" algn="l"/>
                        </a:tabLst>
                      </a:pPr>
                      <a:r>
                        <a:rPr lang="vi-VN" sz="4400">
                          <a:ln>
                            <a:noFill/>
                          </a:ln>
                          <a:solidFill>
                            <a:schemeClr val="tx1"/>
                          </a:solidFill>
                          <a:effectLst>
                            <a:outerShdw blurRad="38100" dist="19050" dir="2700000" algn="tl">
                              <a:schemeClr val="dk1">
                                <a:alpha val="40000"/>
                              </a:schemeClr>
                            </a:outerShdw>
                          </a:effectLst>
                          <a:latin typeface="Times New Roman" panose="02020603050405020304" pitchFamily="18" charset="0"/>
                          <a:ea typeface="MS Mincho"/>
                        </a:rPr>
                        <a:t>....................</a:t>
                      </a:r>
                      <a:endParaRPr lang="en-GB" sz="4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62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1" y="190500"/>
            <a:ext cx="8686800" cy="2887450"/>
          </a:xfrm>
          <a:custGeom>
            <a:avLst/>
            <a:gdLst/>
            <a:ahLst/>
            <a:cxnLst/>
            <a:rect l="l" t="t" r="r" b="b"/>
            <a:pathLst>
              <a:path w="10823217" h="6992958">
                <a:moveTo>
                  <a:pt x="0" y="0"/>
                </a:moveTo>
                <a:lnTo>
                  <a:pt x="10823218" y="0"/>
                </a:lnTo>
                <a:lnTo>
                  <a:pt x="10823218" y="6992958"/>
                </a:lnTo>
                <a:lnTo>
                  <a:pt x="0" y="69929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410872" y="4014946"/>
            <a:ext cx="8416234" cy="5022223"/>
          </a:xfrm>
          <a:custGeom>
            <a:avLst/>
            <a:gdLst/>
            <a:ahLst/>
            <a:cxnLst/>
            <a:rect l="l" t="t" r="r" b="b"/>
            <a:pathLst>
              <a:path w="7773050" h="5022223">
                <a:moveTo>
                  <a:pt x="0" y="0"/>
                </a:moveTo>
                <a:lnTo>
                  <a:pt x="7773050" y="0"/>
                </a:lnTo>
                <a:lnTo>
                  <a:pt x="7773050" y="5022224"/>
                </a:lnTo>
                <a:lnTo>
                  <a:pt x="0" y="50222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9486250" y="4014946"/>
            <a:ext cx="8287494" cy="5022223"/>
          </a:xfrm>
          <a:custGeom>
            <a:avLst/>
            <a:gdLst/>
            <a:ahLst/>
            <a:cxnLst/>
            <a:rect l="l" t="t" r="r" b="b"/>
            <a:pathLst>
              <a:path w="7773050" h="5022223">
                <a:moveTo>
                  <a:pt x="0" y="0"/>
                </a:moveTo>
                <a:lnTo>
                  <a:pt x="7773050" y="0"/>
                </a:lnTo>
                <a:lnTo>
                  <a:pt x="7773050" y="5022224"/>
                </a:lnTo>
                <a:lnTo>
                  <a:pt x="0" y="50222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flipH="1">
            <a:off x="14913016" y="7450520"/>
            <a:ext cx="4022227" cy="4084774"/>
          </a:xfrm>
          <a:custGeom>
            <a:avLst/>
            <a:gdLst/>
            <a:ahLst/>
            <a:cxnLst/>
            <a:rect l="l" t="t" r="r" b="b"/>
            <a:pathLst>
              <a:path w="4022227" h="4084774">
                <a:moveTo>
                  <a:pt x="4022228" y="0"/>
                </a:moveTo>
                <a:lnTo>
                  <a:pt x="0" y="0"/>
                </a:lnTo>
                <a:lnTo>
                  <a:pt x="0" y="4084774"/>
                </a:lnTo>
                <a:lnTo>
                  <a:pt x="4022228" y="4084774"/>
                </a:lnTo>
                <a:lnTo>
                  <a:pt x="4022228"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8" name="Group 8"/>
          <p:cNvGrpSpPr/>
          <p:nvPr/>
        </p:nvGrpSpPr>
        <p:grpSpPr>
          <a:xfrm>
            <a:off x="7961203" y="5898100"/>
            <a:ext cx="2365593" cy="1552421"/>
            <a:chOff x="0" y="0"/>
            <a:chExt cx="812800" cy="533400"/>
          </a:xfrm>
        </p:grpSpPr>
        <p:sp>
          <p:nvSpPr>
            <p:cNvPr id="9" name="Freeform 9"/>
            <p:cNvSpPr/>
            <p:nvPr/>
          </p:nvSpPr>
          <p:spPr>
            <a:xfrm>
              <a:off x="0" y="0"/>
              <a:ext cx="812800" cy="533400"/>
            </a:xfrm>
            <a:custGeom>
              <a:avLst/>
              <a:gdLst/>
              <a:ahLst/>
              <a:cxnLst/>
              <a:rect l="l" t="t" r="r" b="b"/>
              <a:pathLst>
                <a:path w="812800" h="533400">
                  <a:moveTo>
                    <a:pt x="273050" y="0"/>
                  </a:moveTo>
                  <a:lnTo>
                    <a:pt x="0" y="266700"/>
                  </a:lnTo>
                  <a:lnTo>
                    <a:pt x="273050" y="533400"/>
                  </a:lnTo>
                  <a:lnTo>
                    <a:pt x="273050" y="400050"/>
                  </a:lnTo>
                  <a:lnTo>
                    <a:pt x="539750" y="400050"/>
                  </a:lnTo>
                  <a:lnTo>
                    <a:pt x="539750" y="533400"/>
                  </a:lnTo>
                  <a:lnTo>
                    <a:pt x="812800" y="266700"/>
                  </a:lnTo>
                  <a:lnTo>
                    <a:pt x="539750" y="0"/>
                  </a:lnTo>
                  <a:lnTo>
                    <a:pt x="539750" y="133350"/>
                  </a:lnTo>
                  <a:lnTo>
                    <a:pt x="273050" y="133350"/>
                  </a:lnTo>
                  <a:lnTo>
                    <a:pt x="273050" y="0"/>
                  </a:lnTo>
                  <a:close/>
                </a:path>
              </a:pathLst>
            </a:custGeom>
            <a:solidFill>
              <a:srgbClr val="607719"/>
            </a:solidFill>
          </p:spPr>
        </p:sp>
        <p:sp>
          <p:nvSpPr>
            <p:cNvPr id="10" name="TextBox 10"/>
            <p:cNvSpPr txBox="1"/>
            <p:nvPr/>
          </p:nvSpPr>
          <p:spPr>
            <a:xfrm>
              <a:off x="101600" y="101600"/>
              <a:ext cx="609600" cy="2921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1" name="TextBox 11"/>
          <p:cNvSpPr txBox="1"/>
          <p:nvPr/>
        </p:nvSpPr>
        <p:spPr>
          <a:xfrm rot="2091">
            <a:off x="1139373" y="305390"/>
            <a:ext cx="7084392" cy="1584601"/>
          </a:xfrm>
          <a:prstGeom prst="rect">
            <a:avLst/>
          </a:prstGeom>
        </p:spPr>
        <p:txBody>
          <a:bodyPr lIns="0" tIns="0" rIns="0" bIns="0" rtlCol="0" anchor="t">
            <a:spAutoFit/>
          </a:bodyPr>
          <a:lstStyle/>
          <a:p>
            <a:pPr algn="ctr">
              <a:lnSpc>
                <a:spcPts val="14580"/>
              </a:lnSpc>
            </a:pPr>
            <a:r>
              <a:rPr lang="vi-VN" sz="6000" b="1">
                <a:latin typeface="Times New Roman" panose="02020603050405020304" pitchFamily="18" charset="0"/>
                <a:cs typeface="Times New Roman" panose="02020603050405020304" pitchFamily="18" charset="0"/>
              </a:rPr>
              <a:t>a. Xuất xứ</a:t>
            </a:r>
            <a:endParaRPr lang="en-US" sz="6000">
              <a:solidFill>
                <a:srgbClr val="FFFFFF"/>
              </a:solidFill>
              <a:latin typeface="Times New Roman" panose="02020603050405020304" pitchFamily="18" charset="0"/>
              <a:ea typeface="Bellaboo"/>
              <a:cs typeface="Times New Roman" panose="02020603050405020304" pitchFamily="18" charset="0"/>
              <a:sym typeface="Bellaboo"/>
            </a:endParaRPr>
          </a:p>
        </p:txBody>
      </p:sp>
      <p:sp>
        <p:nvSpPr>
          <p:cNvPr id="12" name="Freeform 12"/>
          <p:cNvSpPr/>
          <p:nvPr/>
        </p:nvSpPr>
        <p:spPr>
          <a:xfrm flipH="1" flipV="1">
            <a:off x="-2306311" y="-1006824"/>
            <a:ext cx="4022227" cy="4084774"/>
          </a:xfrm>
          <a:custGeom>
            <a:avLst/>
            <a:gdLst/>
            <a:ahLst/>
            <a:cxnLst/>
            <a:rect l="l" t="t" r="r" b="b"/>
            <a:pathLst>
              <a:path w="4022227" h="4084774">
                <a:moveTo>
                  <a:pt x="4022227" y="4084774"/>
                </a:moveTo>
                <a:lnTo>
                  <a:pt x="0" y="4084774"/>
                </a:lnTo>
                <a:lnTo>
                  <a:pt x="0" y="0"/>
                </a:lnTo>
                <a:lnTo>
                  <a:pt x="4022227" y="0"/>
                </a:lnTo>
                <a:lnTo>
                  <a:pt x="4022227" y="4084774"/>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410873" y="7992573"/>
            <a:ext cx="2098343" cy="2089194"/>
          </a:xfrm>
          <a:custGeom>
            <a:avLst/>
            <a:gdLst/>
            <a:ahLst/>
            <a:cxnLst/>
            <a:rect l="l" t="t" r="r" b="b"/>
            <a:pathLst>
              <a:path w="2098343" h="2089194">
                <a:moveTo>
                  <a:pt x="0" y="0"/>
                </a:moveTo>
                <a:lnTo>
                  <a:pt x="2098344" y="0"/>
                </a:lnTo>
                <a:lnTo>
                  <a:pt x="2098344" y="2089194"/>
                </a:lnTo>
                <a:lnTo>
                  <a:pt x="0" y="208919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TextBox 15"/>
          <p:cNvSpPr txBox="1"/>
          <p:nvPr/>
        </p:nvSpPr>
        <p:spPr>
          <a:xfrm>
            <a:off x="1138117" y="4594838"/>
            <a:ext cx="7243883" cy="2708434"/>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 Tác giả: theo Trần Đăng Khoa</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Trích trong “Hà Nội 36 góc nhìn, Nguyễn Thanh Bình tuyển chọn, NXB Thanh Niên 2003.</a:t>
            </a:r>
            <a:endParaRPr lang="en-GB" sz="4400">
              <a:latin typeface="Times New Roman" panose="02020603050405020304" pitchFamily="18" charset="0"/>
              <a:cs typeface="Times New Roman" panose="02020603050405020304" pitchFamily="18" charset="0"/>
            </a:endParaRPr>
          </a:p>
        </p:txBody>
      </p:sp>
      <p:sp>
        <p:nvSpPr>
          <p:cNvPr id="16" name="TextBox 16"/>
          <p:cNvSpPr txBox="1"/>
          <p:nvPr/>
        </p:nvSpPr>
        <p:spPr>
          <a:xfrm>
            <a:off x="10634311" y="4594838"/>
            <a:ext cx="6678153" cy="2708434"/>
          </a:xfrm>
          <a:prstGeom prst="rect">
            <a:avLst/>
          </a:prstGeom>
        </p:spPr>
        <p:txBody>
          <a:bodyPr wrap="square" lIns="0" tIns="0" rIns="0" bIns="0" rtlCol="0" anchor="t">
            <a:spAutoFit/>
          </a:bodyPr>
          <a:lstStyle/>
          <a:p>
            <a:pPr algn="just"/>
            <a:r>
              <a:rPr lang="en-GB" sz="4400" b="1">
                <a:latin typeface="Times New Roman" panose="02020603050405020304" pitchFamily="18" charset="0"/>
                <a:cs typeface="Times New Roman" panose="02020603050405020304" pitchFamily="18" charset="0"/>
              </a:rPr>
              <a:t>- Thể loại:</a:t>
            </a:r>
            <a:r>
              <a:rPr lang="en-GB" sz="4400">
                <a:latin typeface="Times New Roman" panose="02020603050405020304" pitchFamily="18" charset="0"/>
                <a:cs typeface="Times New Roman" panose="02020603050405020304" pitchFamily="18" charset="0"/>
              </a:rPr>
              <a:t> văn bản thông tin</a:t>
            </a:r>
          </a:p>
          <a:p>
            <a:pPr algn="just"/>
            <a:r>
              <a:rPr lang="en-GB" sz="4400">
                <a:latin typeface="Times New Roman" panose="02020603050405020304" pitchFamily="18" charset="0"/>
                <a:cs typeface="Times New Roman" panose="02020603050405020304" pitchFamily="18" charset="0"/>
              </a:rPr>
              <a:t>- </a:t>
            </a:r>
            <a:r>
              <a:rPr lang="vi-VN" sz="4400" b="1">
                <a:latin typeface="Times New Roman" panose="02020603050405020304" pitchFamily="18" charset="0"/>
                <a:cs typeface="Times New Roman" panose="02020603050405020304" pitchFamily="18" charset="0"/>
              </a:rPr>
              <a:t>Kiểu bài: </a:t>
            </a:r>
            <a:r>
              <a:rPr lang="vi-VN" sz="4400">
                <a:latin typeface="Times New Roman" panose="02020603050405020304" pitchFamily="18" charset="0"/>
                <a:cs typeface="Times New Roman" panose="02020603050405020304" pitchFamily="18" charset="0"/>
              </a:rPr>
              <a:t>Phỏng vấn</a:t>
            </a:r>
            <a:endParaRPr lang="en-GB" sz="4400">
              <a:latin typeface="Times New Roman" panose="02020603050405020304" pitchFamily="18" charset="0"/>
              <a:cs typeface="Times New Roman" panose="02020603050405020304" pitchFamily="18" charset="0"/>
            </a:endParaRPr>
          </a:p>
          <a:p>
            <a:pPr algn="just"/>
            <a:r>
              <a:rPr lang="vi-VN" sz="4400" b="1">
                <a:latin typeface="Times New Roman" panose="02020603050405020304" pitchFamily="18" charset="0"/>
                <a:cs typeface="Times New Roman" panose="02020603050405020304" pitchFamily="18" charset="0"/>
              </a:rPr>
              <a:t>- Phương thức biểu đạt chính:</a:t>
            </a:r>
            <a:r>
              <a:rPr lang="vi-VN" sz="4400">
                <a:latin typeface="Times New Roman" panose="02020603050405020304" pitchFamily="18" charset="0"/>
                <a:cs typeface="Times New Roman" panose="02020603050405020304" pitchFamily="18" charset="0"/>
              </a:rPr>
              <a:t> thuyết minh</a:t>
            </a:r>
            <a:endParaRPr lang="en-GB" sz="4400">
              <a:latin typeface="Times New Roman" panose="02020603050405020304" pitchFamily="18" charset="0"/>
              <a:cs typeface="Times New Roman" panose="02020603050405020304" pitchFamily="18" charset="0"/>
            </a:endParaRPr>
          </a:p>
        </p:txBody>
      </p:sp>
      <p:sp>
        <p:nvSpPr>
          <p:cNvPr id="17" name="Freeform 4"/>
          <p:cNvSpPr/>
          <p:nvPr/>
        </p:nvSpPr>
        <p:spPr>
          <a:xfrm>
            <a:off x="9178198" y="70071"/>
            <a:ext cx="8686800" cy="2887450"/>
          </a:xfrm>
          <a:custGeom>
            <a:avLst/>
            <a:gdLst/>
            <a:ahLst/>
            <a:cxnLst/>
            <a:rect l="l" t="t" r="r" b="b"/>
            <a:pathLst>
              <a:path w="10823217" h="6992958">
                <a:moveTo>
                  <a:pt x="0" y="0"/>
                </a:moveTo>
                <a:lnTo>
                  <a:pt x="10823218" y="0"/>
                </a:lnTo>
                <a:lnTo>
                  <a:pt x="10823218" y="6992958"/>
                </a:lnTo>
                <a:lnTo>
                  <a:pt x="0" y="69929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Freeform 13"/>
          <p:cNvSpPr/>
          <p:nvPr/>
        </p:nvSpPr>
        <p:spPr>
          <a:xfrm>
            <a:off x="17046499" y="-135281"/>
            <a:ext cx="2098343" cy="2089194"/>
          </a:xfrm>
          <a:custGeom>
            <a:avLst/>
            <a:gdLst/>
            <a:ahLst/>
            <a:cxnLst/>
            <a:rect l="l" t="t" r="r" b="b"/>
            <a:pathLst>
              <a:path w="2098343" h="2089194">
                <a:moveTo>
                  <a:pt x="0" y="0"/>
                </a:moveTo>
                <a:lnTo>
                  <a:pt x="2098343" y="0"/>
                </a:lnTo>
                <a:lnTo>
                  <a:pt x="2098343" y="2089193"/>
                </a:lnTo>
                <a:lnTo>
                  <a:pt x="0" y="208919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Rectangle 18"/>
          <p:cNvSpPr/>
          <p:nvPr/>
        </p:nvSpPr>
        <p:spPr>
          <a:xfrm>
            <a:off x="9817017" y="589277"/>
            <a:ext cx="7442283" cy="2130904"/>
          </a:xfrm>
          <a:prstGeom prst="rect">
            <a:avLst/>
          </a:prstGeom>
        </p:spPr>
        <p:txBody>
          <a:bodyPr wrap="square">
            <a:spAutoFit/>
          </a:bodyPr>
          <a:lstStyle/>
          <a:p>
            <a:pPr algn="ctr">
              <a:lnSpc>
                <a:spcPct val="115000"/>
              </a:lnSpc>
              <a:spcAft>
                <a:spcPts val="0"/>
              </a:spcAft>
            </a:pPr>
            <a:r>
              <a:rPr lang="en-GB" sz="6000" b="1">
                <a:latin typeface="Times New Roman" panose="02020603050405020304" pitchFamily="18" charset="0"/>
                <a:ea typeface="Calibri" panose="020F0502020204030204" pitchFamily="34" charset="0"/>
                <a:cs typeface="Times New Roman" panose="02020603050405020304" pitchFamily="18" charset="0"/>
              </a:rPr>
              <a:t>b. Thể loại và phương thức biểu đạt chính </a:t>
            </a:r>
            <a:endParaRPr lang="en-GB" sz="6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3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66700"/>
            <a:ext cx="18893971" cy="10896600"/>
          </a:xfrm>
          <a:prstGeom prst="rect">
            <a:avLst/>
          </a:prstGeom>
        </p:spPr>
      </p:pic>
      <p:sp>
        <p:nvSpPr>
          <p:cNvPr id="3" name="Rounded Rectangle 2"/>
          <p:cNvSpPr/>
          <p:nvPr/>
        </p:nvSpPr>
        <p:spPr>
          <a:xfrm>
            <a:off x="9525000" y="8437907"/>
            <a:ext cx="8763000" cy="1849093"/>
          </a:xfrm>
          <a:prstGeom prst="round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a:solidFill>
                  <a:schemeClr val="tx1"/>
                </a:solidFill>
                <a:latin typeface="Times New Roman" panose="02020603050405020304" pitchFamily="18" charset="0"/>
                <a:cs typeface="Times New Roman" panose="02020603050405020304" pitchFamily="18" charset="0"/>
              </a:rPr>
              <a:t>III. ĐỌC- HIỂU VĂN BẢN</a:t>
            </a:r>
            <a:endParaRPr lang="en-GB" sz="5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22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86"/>
            <a:ext cx="18288000" cy="10229850"/>
          </a:xfrm>
          <a:prstGeom prst="rect">
            <a:avLst/>
          </a:prstGeom>
        </p:spPr>
      </p:pic>
      <p:sp>
        <p:nvSpPr>
          <p:cNvPr id="3" name="Rounded Rectangle 2"/>
          <p:cNvSpPr/>
          <p:nvPr/>
        </p:nvSpPr>
        <p:spPr>
          <a:xfrm>
            <a:off x="8382000" y="7886700"/>
            <a:ext cx="9906000" cy="2400300"/>
          </a:xfrm>
          <a:prstGeom prst="round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a:solidFill>
                  <a:schemeClr val="tx1"/>
                </a:solidFill>
                <a:latin typeface="Times New Roman" panose="02020603050405020304" pitchFamily="18" charset="0"/>
                <a:cs typeface="Times New Roman" panose="02020603050405020304" pitchFamily="18" charset="0"/>
              </a:rPr>
              <a:t>1. Mục đích của bài phỏng vấn</a:t>
            </a:r>
            <a:endParaRPr lang="en-GB" sz="7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408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0" y="-30366"/>
            <a:ext cx="18287999" cy="10317366"/>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TextBox 10"/>
          <p:cNvSpPr txBox="1"/>
          <p:nvPr/>
        </p:nvSpPr>
        <p:spPr>
          <a:xfrm>
            <a:off x="1282753" y="528365"/>
            <a:ext cx="16266050" cy="2769989"/>
          </a:xfrm>
          <a:prstGeom prst="rect">
            <a:avLst/>
          </a:prstGeom>
        </p:spPr>
        <p:txBody>
          <a:bodyPr wrap="square" lIns="0" tIns="0" rIns="0" bIns="0" rtlCol="0" anchor="t">
            <a:spAutoFit/>
          </a:bodyPr>
          <a:lstStyle/>
          <a:p>
            <a:pPr algn="ctr"/>
            <a:r>
              <a:rPr lang="vi-VN" sz="3600" b="1">
                <a:latin typeface="Times New Roman" panose="02020603050405020304" pitchFamily="18" charset="0"/>
                <a:cs typeface="Times New Roman" panose="02020603050405020304" pitchFamily="18" charset="0"/>
              </a:rPr>
              <a:t>PHIẾU HT số 03</a:t>
            </a:r>
            <a:endParaRPr lang="en-GB" sz="3600">
              <a:latin typeface="Times New Roman" panose="02020603050405020304" pitchFamily="18" charset="0"/>
              <a:cs typeface="Times New Roman" panose="02020603050405020304" pitchFamily="18" charset="0"/>
            </a:endParaRPr>
          </a:p>
          <a:p>
            <a:pPr algn="ctr"/>
            <a:r>
              <a:rPr lang="vi-VN" sz="3600" b="1">
                <a:latin typeface="Times New Roman" panose="02020603050405020304" pitchFamily="18" charset="0"/>
                <a:cs typeface="Times New Roman" panose="02020603050405020304" pitchFamily="18" charset="0"/>
              </a:rPr>
              <a:t>Tìm hiểu mục đích và cách thức của bài phỏng vấn</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Hãy xác định mục đích và cách thực hiện bài phỏng vấn này. (Gợi ý: Phỏng vấn để miêu tả, khắc họa chân dung nhân vật hay cung cấp thông tin về một lĩnh vực cụ thể? </a:t>
            </a:r>
            <a:r>
              <a:rPr lang="en-US" sz="3600">
                <a:latin typeface="Times New Roman" panose="02020603050405020304" pitchFamily="18" charset="0"/>
                <a:cs typeface="Times New Roman" panose="02020603050405020304" pitchFamily="18" charset="0"/>
              </a:rPr>
              <a:t>Phỏng vấn trực tiếp hay gián tiếp?).</a:t>
            </a:r>
            <a:endParaRPr lang="en-US" sz="3399">
              <a:solidFill>
                <a:srgbClr val="FFFFFF"/>
              </a:solidFill>
              <a:latin typeface="Times New Roman" panose="02020603050405020304" pitchFamily="18" charset="0"/>
              <a:ea typeface="Sniglet"/>
              <a:cs typeface="Times New Roman" panose="02020603050405020304" pitchFamily="18" charset="0"/>
              <a:sym typeface="Sniglet"/>
            </a:endParaRPr>
          </a:p>
        </p:txBody>
      </p:sp>
      <p:graphicFrame>
        <p:nvGraphicFramePr>
          <p:cNvPr id="11" name="Table 10"/>
          <p:cNvGraphicFramePr>
            <a:graphicFrameLocks noGrp="1"/>
          </p:cNvGraphicFramePr>
          <p:nvPr>
            <p:extLst>
              <p:ext uri="{D42A27DB-BD31-4B8C-83A1-F6EECF244321}">
                <p14:modId xmlns:p14="http://schemas.microsoft.com/office/powerpoint/2010/main" val="797346653"/>
              </p:ext>
            </p:extLst>
          </p:nvPr>
        </p:nvGraphicFramePr>
        <p:xfrm>
          <a:off x="1534158" y="3794565"/>
          <a:ext cx="15763241" cy="6071616"/>
        </p:xfrm>
        <a:graphic>
          <a:graphicData uri="http://schemas.openxmlformats.org/drawingml/2006/table">
            <a:tbl>
              <a:tblPr firstRow="1" firstCol="1" bandRow="1"/>
              <a:tblGrid>
                <a:gridCol w="7879754"/>
                <a:gridCol w="7883487"/>
              </a:tblGrid>
              <a:tr h="0">
                <a:tc>
                  <a:txBody>
                    <a:bodyPr/>
                    <a:lstStyle/>
                    <a:p>
                      <a:pPr algn="just">
                        <a:lnSpc>
                          <a:spcPct val="115000"/>
                        </a:lnSpc>
                        <a:spcAft>
                          <a:spcPts val="1000"/>
                        </a:spcAft>
                        <a:tabLst>
                          <a:tab pos="1386840" algn="l"/>
                        </a:tabLst>
                      </a:pPr>
                      <a:r>
                        <a:rPr lang="vi-VN" sz="3200" b="1">
                          <a:effectLst/>
                          <a:latin typeface="Times New Roman" panose="02020603050405020304" pitchFamily="18" charset="0"/>
                          <a:ea typeface="MS Mincho"/>
                        </a:rPr>
                        <a:t>Hệ thống câu hỏi phỏng vấn</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1386840" algn="l"/>
                        </a:tabLst>
                      </a:pPr>
                      <a:r>
                        <a:rPr lang="vi-VN" sz="3200" b="1">
                          <a:effectLst/>
                          <a:latin typeface="Times New Roman" panose="02020603050405020304" pitchFamily="18" charset="0"/>
                          <a:ea typeface="MS Mincho"/>
                        </a:rPr>
                        <a:t>Mục đích phỏng vấn</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1000"/>
                        </a:spcAft>
                        <a:tabLst>
                          <a:tab pos="1386840" algn="l"/>
                        </a:tabLst>
                      </a:pPr>
                      <a:r>
                        <a:rPr lang="vi-VN" sz="3200" b="1">
                          <a:effectLst/>
                          <a:latin typeface="Times New Roman" panose="02020603050405020304" pitchFamily="18" charset="0"/>
                          <a:ea typeface="MS Mincho"/>
                        </a:rPr>
                        <a:t>......................</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1386840" algn="l"/>
                        </a:tabLst>
                      </a:pPr>
                      <a:r>
                        <a:rPr lang="en-US" sz="3200">
                          <a:effectLst/>
                          <a:latin typeface="Times New Roman" panose="02020603050405020304" pitchFamily="18" charset="0"/>
                          <a:ea typeface="MS Mincho"/>
                        </a:rPr>
                        <a:t>Mục đích 1:</a:t>
                      </a:r>
                      <a:r>
                        <a:rPr lang="vi-VN" sz="3200">
                          <a:effectLst/>
                          <a:latin typeface="Times New Roman" panose="02020603050405020304" pitchFamily="18" charset="0"/>
                          <a:ea typeface="MS Mincho"/>
                        </a:rPr>
                        <a:t>.....</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1000"/>
                        </a:spcAft>
                        <a:tabLst>
                          <a:tab pos="1386840" algn="l"/>
                        </a:tabLst>
                      </a:pPr>
                      <a:r>
                        <a:rPr lang="vi-VN" sz="3200" b="1">
                          <a:effectLst/>
                          <a:latin typeface="Times New Roman" panose="02020603050405020304" pitchFamily="18" charset="0"/>
                          <a:ea typeface="MS Mincho"/>
                        </a:rPr>
                        <a:t>.......................</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1386840" algn="l"/>
                        </a:tabLst>
                      </a:pPr>
                      <a:r>
                        <a:rPr lang="en-US" sz="3200">
                          <a:effectLst/>
                          <a:latin typeface="Times New Roman" panose="02020603050405020304" pitchFamily="18" charset="0"/>
                          <a:ea typeface="Calibri" panose="020F0502020204030204" pitchFamily="34" charset="0"/>
                        </a:rPr>
                        <a:t>Mục đích 2:</a:t>
                      </a:r>
                      <a:r>
                        <a:rPr lang="vi-VN" sz="3200">
                          <a:effectLst/>
                          <a:latin typeface="Times New Roman" panose="02020603050405020304" pitchFamily="18" charset="0"/>
                          <a:ea typeface="Calibri" panose="020F0502020204030204" pitchFamily="34" charset="0"/>
                        </a:rPr>
                        <a:t>.....</a:t>
                      </a:r>
                      <a:endParaRPr lang="en-GB"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spcAft>
                          <a:spcPts val="0"/>
                        </a:spcAft>
                      </a:pPr>
                      <a:endParaRPr lang="vi-VN" sz="3200" smtClean="0">
                        <a:effectLst/>
                        <a:latin typeface="Times New Roman" panose="02020603050405020304" pitchFamily="18" charset="0"/>
                        <a:ea typeface="Times New Roman" panose="02020603050405020304" pitchFamily="18" charset="0"/>
                      </a:endParaRPr>
                    </a:p>
                    <a:p>
                      <a:pPr algn="ctr">
                        <a:spcAft>
                          <a:spcPts val="0"/>
                        </a:spcAft>
                      </a:pPr>
                      <a:endParaRPr lang="vi-VN" sz="3200" smtClean="0">
                        <a:effectLst/>
                        <a:latin typeface="Times New Roman" panose="02020603050405020304" pitchFamily="18" charset="0"/>
                        <a:ea typeface="Times New Roman" panose="02020603050405020304" pitchFamily="18" charset="0"/>
                      </a:endParaRPr>
                    </a:p>
                    <a:p>
                      <a:pPr algn="ctr">
                        <a:spcAft>
                          <a:spcPts val="0"/>
                        </a:spcAft>
                      </a:pPr>
                      <a:endParaRPr lang="vi-VN" sz="3200" smtClean="0">
                        <a:effectLst/>
                        <a:latin typeface="Times New Roman" panose="02020603050405020304" pitchFamily="18" charset="0"/>
                        <a:ea typeface="Times New Roman" panose="02020603050405020304" pitchFamily="18" charset="0"/>
                      </a:endParaRPr>
                    </a:p>
                    <a:p>
                      <a:pPr algn="ctr">
                        <a:spcAft>
                          <a:spcPts val="0"/>
                        </a:spcAft>
                      </a:pPr>
                      <a:endParaRPr lang="vi-VN" sz="3200" smtClean="0">
                        <a:effectLst/>
                        <a:latin typeface="Times New Roman" panose="02020603050405020304" pitchFamily="18" charset="0"/>
                        <a:ea typeface="Times New Roman" panose="02020603050405020304" pitchFamily="18" charset="0"/>
                      </a:endParaRPr>
                    </a:p>
                    <a:p>
                      <a:pPr algn="ctr">
                        <a:spcAft>
                          <a:spcPts val="0"/>
                        </a:spcAft>
                      </a:pPr>
                      <a:endParaRPr lang="vi-VN" sz="3200" smtClean="0">
                        <a:effectLst/>
                        <a:latin typeface="Times New Roman" panose="02020603050405020304" pitchFamily="18" charset="0"/>
                        <a:ea typeface="Times New Roman" panose="02020603050405020304" pitchFamily="18" charset="0"/>
                      </a:endParaRPr>
                    </a:p>
                    <a:p>
                      <a:pPr algn="ctr">
                        <a:spcAft>
                          <a:spcPts val="0"/>
                        </a:spcAft>
                      </a:pPr>
                      <a:endParaRPr lang="vi-VN" sz="3200" smtClean="0">
                        <a:effectLst/>
                        <a:latin typeface="Times New Roman" panose="02020603050405020304" pitchFamily="18" charset="0"/>
                        <a:ea typeface="Times New Roman" panose="02020603050405020304" pitchFamily="18" charset="0"/>
                      </a:endParaRPr>
                    </a:p>
                    <a:p>
                      <a:pPr algn="ctr">
                        <a:spcAft>
                          <a:spcPts val="0"/>
                        </a:spcAft>
                      </a:pPr>
                      <a:endParaRPr lang="vi-VN" sz="3200" smtClean="0">
                        <a:effectLst/>
                        <a:latin typeface="Times New Roman" panose="02020603050405020304" pitchFamily="18" charset="0"/>
                        <a:ea typeface="Times New Roman" panose="02020603050405020304" pitchFamily="18" charset="0"/>
                      </a:endParaRPr>
                    </a:p>
                    <a:p>
                      <a:pPr algn="ctr">
                        <a:spcAft>
                          <a:spcPts val="0"/>
                        </a:spcAft>
                      </a:pPr>
                      <a:endParaRPr lang="vi-VN" sz="3200" smtClean="0">
                        <a:effectLst/>
                        <a:latin typeface="Times New Roman" panose="02020603050405020304" pitchFamily="18" charset="0"/>
                        <a:ea typeface="Times New Roman" panose="02020603050405020304" pitchFamily="18" charset="0"/>
                      </a:endParaRPr>
                    </a:p>
                    <a:p>
                      <a:pPr algn="ctr">
                        <a:spcAft>
                          <a:spcPts val="0"/>
                        </a:spcAft>
                      </a:pPr>
                      <a:endParaRPr lang="vi-VN" sz="3200" smtClean="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
        <p:nvSpPr>
          <p:cNvPr id="14" name="Rounded Rectangle 13"/>
          <p:cNvSpPr/>
          <p:nvPr/>
        </p:nvSpPr>
        <p:spPr>
          <a:xfrm>
            <a:off x="6563135" y="5716420"/>
            <a:ext cx="4800600" cy="1296697"/>
          </a:xfrm>
          <a:prstGeom prst="roundRect">
            <a:avLst/>
          </a:prstGeom>
          <a:solidFill>
            <a:sysClr val="window" lastClr="FF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vi-VN" sz="3200" b="1" smtClean="0">
              <a:effectLst/>
              <a:latin typeface="Times New Roman" panose="02020603050405020304" pitchFamily="18" charset="0"/>
              <a:ea typeface="Times New Roman" panose="02020603050405020304" pitchFamily="18" charset="0"/>
            </a:endParaRPr>
          </a:p>
          <a:p>
            <a:pPr algn="ctr">
              <a:spcAft>
                <a:spcPts val="0"/>
              </a:spcAft>
            </a:pPr>
            <a:r>
              <a:rPr lang="vi-VN" sz="3200" b="1" smtClean="0">
                <a:effectLst/>
                <a:latin typeface="Times New Roman" panose="02020603050405020304" pitchFamily="18" charset="0"/>
                <a:ea typeface="Times New Roman" panose="02020603050405020304" pitchFamily="18" charset="0"/>
              </a:rPr>
              <a:t>Mục </a:t>
            </a:r>
            <a:r>
              <a:rPr lang="vi-VN" sz="3200" b="1">
                <a:effectLst/>
                <a:latin typeface="Times New Roman" panose="02020603050405020304" pitchFamily="18" charset="0"/>
                <a:ea typeface="Times New Roman" panose="02020603050405020304" pitchFamily="18" charset="0"/>
              </a:rPr>
              <a:t>đích phỏng </a:t>
            </a:r>
            <a:r>
              <a:rPr lang="vi-VN" sz="3200" b="1" smtClean="0">
                <a:effectLst/>
                <a:latin typeface="Times New Roman" panose="02020603050405020304" pitchFamily="18" charset="0"/>
                <a:ea typeface="Times New Roman" panose="02020603050405020304" pitchFamily="18" charset="0"/>
              </a:rPr>
              <a:t>vấn</a:t>
            </a:r>
            <a:r>
              <a:rPr lang="vi-VN" sz="3200" b="1" smtClean="0">
                <a:solidFill>
                  <a:srgbClr val="00B050"/>
                </a:solidFill>
                <a:effectLst/>
                <a:latin typeface="Times New Roman" panose="02020603050405020304" pitchFamily="18" charset="0"/>
                <a:ea typeface="MS Mincho"/>
              </a:rPr>
              <a:t> </a:t>
            </a:r>
            <a:r>
              <a:rPr lang="vi-VN" sz="3200" b="1" smtClean="0">
                <a:effectLst/>
                <a:latin typeface="Times New Roman" panose="02020603050405020304" pitchFamily="18" charset="0"/>
                <a:ea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endParaRPr>
          </a:p>
          <a:p>
            <a:pPr algn="ctr">
              <a:spcAft>
                <a:spcPts val="0"/>
              </a:spcAft>
            </a:pPr>
            <a:r>
              <a:rPr lang="vi-VN" sz="3200">
                <a:effectLst/>
                <a:latin typeface="Times New Roman" panose="02020603050405020304" pitchFamily="18" charset="0"/>
                <a:ea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endParaRPr>
          </a:p>
        </p:txBody>
      </p:sp>
      <p:sp>
        <p:nvSpPr>
          <p:cNvPr id="15" name="Rounded Rectangle 14"/>
          <p:cNvSpPr/>
          <p:nvPr/>
        </p:nvSpPr>
        <p:spPr>
          <a:xfrm>
            <a:off x="6643558" y="7955655"/>
            <a:ext cx="4648200" cy="1215086"/>
          </a:xfrm>
          <a:prstGeom prst="roundRect">
            <a:avLst/>
          </a:prstGeom>
          <a:solidFill>
            <a:sysClr val="window" lastClr="FF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vi-VN" sz="3200" b="1">
                <a:effectLst/>
                <a:latin typeface="Times New Roman" panose="02020603050405020304" pitchFamily="18" charset="0"/>
                <a:ea typeface="Times New Roman" panose="02020603050405020304" pitchFamily="18" charset="0"/>
              </a:rPr>
              <a:t>Cách thức phỏng </a:t>
            </a:r>
            <a:r>
              <a:rPr lang="vi-VN" sz="3200" b="1" smtClean="0">
                <a:effectLst/>
                <a:latin typeface="Times New Roman" panose="02020603050405020304" pitchFamily="18" charset="0"/>
                <a:ea typeface="Times New Roman" panose="02020603050405020304" pitchFamily="18" charset="0"/>
              </a:rPr>
              <a:t>vấn</a:t>
            </a:r>
            <a:r>
              <a:rPr lang="vi-VN" sz="3200" b="1" smtClean="0">
                <a:solidFill>
                  <a:srgbClr val="00B050"/>
                </a:solidFill>
                <a:effectLst/>
                <a:latin typeface="Times New Roman" panose="02020603050405020304" pitchFamily="18" charset="0"/>
                <a:ea typeface="MS Mincho"/>
              </a:rPr>
              <a:t> </a:t>
            </a:r>
            <a:r>
              <a:rPr lang="vi-VN" sz="3200" b="1">
                <a:effectLst/>
                <a:latin typeface="Times New Roman" panose="02020603050405020304" pitchFamily="18" charset="0"/>
                <a:ea typeface="Times New Roman" panose="02020603050405020304" pitchFamily="18" charset="0"/>
              </a:rPr>
              <a:t>........................</a:t>
            </a:r>
            <a:endParaRPr lang="en-GB" sz="3200" b="1">
              <a:effectLst/>
              <a:latin typeface="Times New Roman" panose="02020603050405020304" pitchFamily="18" charset="0"/>
              <a:ea typeface="Times New Roman" panose="02020603050405020304" pitchFamily="18" charset="0"/>
            </a:endParaRPr>
          </a:p>
          <a:p>
            <a:pPr algn="ctr">
              <a:spcAft>
                <a:spcPts val="0"/>
              </a:spcAft>
            </a:pPr>
            <a:r>
              <a:rPr lang="vi-VN" sz="1200" smtClean="0">
                <a:effectLst/>
                <a:latin typeface="Times New Roman" panose="02020603050405020304" pitchFamily="18" charset="0"/>
                <a:ea typeface="Times New Roman" panose="02020603050405020304" pitchFamily="18" charset="0"/>
              </a:rPr>
              <a:t>\</a:t>
            </a:r>
            <a:r>
              <a:rPr lang="vi-VN" sz="120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sp>
        <p:nvSpPr>
          <p:cNvPr id="12" name="Down Arrow 11"/>
          <p:cNvSpPr/>
          <p:nvPr/>
        </p:nvSpPr>
        <p:spPr>
          <a:xfrm>
            <a:off x="8755995" y="7179784"/>
            <a:ext cx="609916" cy="641862"/>
          </a:xfrm>
          <a:prstGeom prst="downArrow">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4672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0" y="-30366"/>
            <a:ext cx="18287999" cy="10317366"/>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3258566363"/>
              </p:ext>
            </p:extLst>
          </p:nvPr>
        </p:nvGraphicFramePr>
        <p:xfrm>
          <a:off x="518886" y="401490"/>
          <a:ext cx="17159514" cy="9682480"/>
        </p:xfrm>
        <a:graphic>
          <a:graphicData uri="http://schemas.openxmlformats.org/drawingml/2006/table">
            <a:tbl>
              <a:tblPr firstRow="1" firstCol="1" bandRow="1"/>
              <a:tblGrid>
                <a:gridCol w="9749259"/>
                <a:gridCol w="7410255"/>
              </a:tblGrid>
              <a:tr h="184603">
                <a:tc>
                  <a:txBody>
                    <a:bodyPr/>
                    <a:lstStyle/>
                    <a:p>
                      <a:pPr algn="ctr">
                        <a:lnSpc>
                          <a:spcPct val="115000"/>
                        </a:lnSpc>
                        <a:spcAft>
                          <a:spcPts val="1000"/>
                        </a:spcAft>
                        <a:tabLst>
                          <a:tab pos="1386840" algn="l"/>
                        </a:tabLst>
                      </a:pPr>
                      <a:r>
                        <a:rPr lang="vi-VN" sz="3200" b="1">
                          <a:effectLst/>
                          <a:latin typeface="Times New Roman" panose="02020603050405020304" pitchFamily="18" charset="0"/>
                          <a:ea typeface="MS Mincho"/>
                        </a:rPr>
                        <a:t>Hệ thống câu hỏi phỏng vấn</a:t>
                      </a:r>
                      <a:endParaRPr lang="en-GB" sz="3200">
                        <a:effectLst/>
                        <a:latin typeface="Times New Roman" panose="02020603050405020304" pitchFamily="18" charset="0"/>
                        <a:ea typeface="Times New Roman" panose="02020603050405020304" pitchFamily="18" charset="0"/>
                      </a:endParaRPr>
                    </a:p>
                  </a:txBody>
                  <a:tcPr marL="27783" marR="27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1386840" algn="l"/>
                        </a:tabLst>
                      </a:pPr>
                      <a:r>
                        <a:rPr lang="vi-VN" sz="3200" b="1">
                          <a:effectLst/>
                          <a:latin typeface="Times New Roman" panose="02020603050405020304" pitchFamily="18" charset="0"/>
                          <a:ea typeface="MS Mincho"/>
                        </a:rPr>
                        <a:t>Mục đích phỏng vấn</a:t>
                      </a:r>
                      <a:endParaRPr lang="en-GB" sz="3200">
                        <a:effectLst/>
                        <a:latin typeface="Times New Roman" panose="02020603050405020304" pitchFamily="18" charset="0"/>
                        <a:ea typeface="Times New Roman" panose="02020603050405020304" pitchFamily="18" charset="0"/>
                      </a:endParaRPr>
                    </a:p>
                  </a:txBody>
                  <a:tcPr marL="27783" marR="27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720">
                <a:tc>
                  <a:txBody>
                    <a:bodyPr/>
                    <a:lstStyle/>
                    <a:p>
                      <a:pPr algn="just">
                        <a:lnSpc>
                          <a:spcPct val="115000"/>
                        </a:lnSpc>
                        <a:spcAft>
                          <a:spcPts val="1000"/>
                        </a:spcAft>
                        <a:tabLst>
                          <a:tab pos="1386840" algn="l"/>
                        </a:tabLst>
                      </a:pPr>
                      <a:r>
                        <a:rPr lang="vi-VN" sz="3200">
                          <a:effectLst/>
                          <a:latin typeface="Times New Roman" panose="02020603050405020304" pitchFamily="18" charset="0"/>
                          <a:ea typeface="MS Mincho"/>
                        </a:rPr>
                        <a:t>- ...ông thấy Hà Nội xưa như thế nào?</a:t>
                      </a:r>
                      <a:endParaRPr lang="en-GB" sz="320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r>
                        <a:rPr lang="vi-VN" sz="3200">
                          <a:effectLst/>
                          <a:latin typeface="Times New Roman" panose="02020603050405020304" pitchFamily="18" charset="0"/>
                          <a:ea typeface="MS Mincho"/>
                        </a:rPr>
                        <a:t>- Nghĩa là không có gì đổi khác?</a:t>
                      </a:r>
                      <a:endParaRPr lang="en-GB" sz="320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r>
                        <a:rPr lang="vi-VN" sz="3200">
                          <a:effectLst/>
                          <a:latin typeface="Times New Roman" panose="02020603050405020304" pitchFamily="18" charset="0"/>
                          <a:ea typeface="MS Mincho"/>
                        </a:rPr>
                        <a:t>- Ông thấy Hồ Tây như thế nào?</a:t>
                      </a:r>
                      <a:endParaRPr lang="en-GB" sz="320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r>
                        <a:rPr lang="vi-VN" sz="3200">
                          <a:effectLst/>
                          <a:latin typeface="Times New Roman" panose="02020603050405020304" pitchFamily="18" charset="0"/>
                          <a:ea typeface="MS Mincho"/>
                        </a:rPr>
                        <a:t>- Thế còn các khu phố khác của Hà Nội?</a:t>
                      </a:r>
                      <a:endParaRPr lang="en-GB" sz="320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r>
                        <a:rPr lang="vi-VN" sz="3200">
                          <a:effectLst/>
                          <a:latin typeface="Times New Roman" panose="02020603050405020304" pitchFamily="18" charset="0"/>
                          <a:ea typeface="MS Mincho"/>
                        </a:rPr>
                        <a:t>Chắc đó là khu Nghi Tàm, Yên Phụ bây giờ?</a:t>
                      </a:r>
                      <a:endParaRPr lang="en-GB" sz="3200">
                        <a:effectLst/>
                        <a:latin typeface="Times New Roman" panose="02020603050405020304" pitchFamily="18" charset="0"/>
                        <a:ea typeface="Times New Roman" panose="02020603050405020304" pitchFamily="18" charset="0"/>
                      </a:endParaRPr>
                    </a:p>
                  </a:txBody>
                  <a:tcPr marL="27783" marR="27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1386840" algn="l"/>
                        </a:tabLst>
                      </a:pPr>
                      <a:r>
                        <a:rPr lang="vi-VN" sz="3200">
                          <a:effectLst/>
                          <a:latin typeface="Times New Roman" panose="02020603050405020304" pitchFamily="18" charset="0"/>
                          <a:ea typeface="MS Mincho"/>
                        </a:rPr>
                        <a:t>các thông tin về di tích lịch sử Hà Nội</a:t>
                      </a:r>
                      <a:endParaRPr lang="en-GB" sz="3200">
                        <a:effectLst/>
                        <a:latin typeface="Times New Roman" panose="02020603050405020304" pitchFamily="18" charset="0"/>
                        <a:ea typeface="Times New Roman" panose="02020603050405020304" pitchFamily="18" charset="0"/>
                      </a:endParaRPr>
                    </a:p>
                  </a:txBody>
                  <a:tcPr marL="27783" marR="27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259">
                <a:tc>
                  <a:txBody>
                    <a:bodyPr/>
                    <a:lstStyle/>
                    <a:p>
                      <a:pPr algn="just">
                        <a:lnSpc>
                          <a:spcPct val="115000"/>
                        </a:lnSpc>
                        <a:spcAft>
                          <a:spcPts val="1000"/>
                        </a:spcAft>
                        <a:tabLst>
                          <a:tab pos="1386840" algn="l"/>
                        </a:tabLst>
                      </a:pPr>
                      <a:r>
                        <a:rPr lang="vi-VN" sz="3200" i="1">
                          <a:effectLst/>
                          <a:latin typeface="Times New Roman" panose="02020603050405020304" pitchFamily="18" charset="0"/>
                          <a:ea typeface="MS Mincho"/>
                        </a:rPr>
                        <a:t>Cần nói ngắn gọn về tính cách người Hà Nội thì ông sẽ nói như thế nào</a:t>
                      </a:r>
                      <a:r>
                        <a:rPr lang="vi-VN" sz="3200" i="1" smtClean="0">
                          <a:effectLst/>
                          <a:latin typeface="Times New Roman" panose="02020603050405020304" pitchFamily="18" charset="0"/>
                          <a:ea typeface="MS Mincho"/>
                        </a:rPr>
                        <a:t>?</a:t>
                      </a:r>
                      <a:endParaRPr lang="en-GB" sz="3200">
                        <a:effectLst/>
                        <a:latin typeface="Times New Roman" panose="02020603050405020304" pitchFamily="18" charset="0"/>
                        <a:ea typeface="Times New Roman" panose="02020603050405020304" pitchFamily="18" charset="0"/>
                      </a:endParaRPr>
                    </a:p>
                  </a:txBody>
                  <a:tcPr marL="27783" marR="27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1386840" algn="l"/>
                        </a:tabLst>
                      </a:pPr>
                      <a:r>
                        <a:rPr lang="vi-VN" sz="3200">
                          <a:effectLst/>
                          <a:latin typeface="Times New Roman" panose="02020603050405020304" pitchFamily="18" charset="0"/>
                          <a:ea typeface="Calibri" panose="020F0502020204030204" pitchFamily="34" charset="0"/>
                        </a:rPr>
                        <a:t>Tìm hiểu thông tin về con người Hà Nội</a:t>
                      </a:r>
                      <a:endParaRPr lang="en-GB" sz="3200">
                        <a:effectLst/>
                        <a:latin typeface="Times New Roman" panose="02020603050405020304" pitchFamily="18" charset="0"/>
                        <a:ea typeface="Times New Roman" panose="02020603050405020304" pitchFamily="18" charset="0"/>
                      </a:endParaRPr>
                    </a:p>
                  </a:txBody>
                  <a:tcPr marL="27783" marR="27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0381">
                <a:tc gridSpan="2">
                  <a:txBody>
                    <a:bodyPr/>
                    <a:lstStyle/>
                    <a:p>
                      <a:pPr algn="just">
                        <a:lnSpc>
                          <a:spcPct val="115000"/>
                        </a:lnSpc>
                        <a:spcAft>
                          <a:spcPts val="1000"/>
                        </a:spcAft>
                        <a:tabLst>
                          <a:tab pos="1386840" algn="l"/>
                        </a:tabLst>
                      </a:pPr>
                      <a:endParaRPr lang="vi-VN" sz="3200" smtClean="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endParaRPr lang="vi-VN" sz="3200" smtClean="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endParaRPr lang="vi-VN" sz="3200" smtClean="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endParaRPr lang="vi-VN" sz="3200" smtClean="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endParaRPr lang="en-GB" sz="320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r>
                        <a:rPr lang="vi-VN" sz="3200">
                          <a:effectLst/>
                          <a:latin typeface="Times New Roman" panose="02020603050405020304" pitchFamily="18" charset="0"/>
                          <a:ea typeface="Calibri" panose="020F0502020204030204" pitchFamily="34" charset="0"/>
                        </a:rPr>
                        <a:t> </a:t>
                      </a:r>
                      <a:endParaRPr lang="en-GB" sz="320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1386840" algn="l"/>
                        </a:tabLst>
                      </a:pPr>
                      <a:r>
                        <a:rPr lang="vi-VN" sz="3200">
                          <a:effectLst/>
                          <a:latin typeface="Times New Roman" panose="02020603050405020304" pitchFamily="18" charset="0"/>
                          <a:ea typeface="Calibri" panose="020F0502020204030204" pitchFamily="34" charset="0"/>
                        </a:rPr>
                        <a:t> </a:t>
                      </a:r>
                      <a:endParaRPr lang="en-GB" sz="3200">
                        <a:effectLst/>
                        <a:latin typeface="Times New Roman" panose="02020603050405020304" pitchFamily="18" charset="0"/>
                        <a:ea typeface="Times New Roman" panose="02020603050405020304" pitchFamily="18" charset="0"/>
                      </a:endParaRPr>
                    </a:p>
                  </a:txBody>
                  <a:tcPr marL="27783" marR="27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
        <p:nvSpPr>
          <p:cNvPr id="16" name="Rounded Rectangle 15"/>
          <p:cNvSpPr/>
          <p:nvPr/>
        </p:nvSpPr>
        <p:spPr>
          <a:xfrm>
            <a:off x="2736511" y="5561815"/>
            <a:ext cx="13258800" cy="2259831"/>
          </a:xfrm>
          <a:prstGeom prst="roundRect">
            <a:avLst/>
          </a:prstGeom>
          <a:solidFill>
            <a:sysClr val="window" lastClr="FF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endParaRPr lang="vi-VN" sz="3200" b="1" smtClean="0">
              <a:effectLst/>
              <a:latin typeface="Times New Roman" panose="02020603050405020304" pitchFamily="18" charset="0"/>
              <a:ea typeface="Times New Roman" panose="02020603050405020304" pitchFamily="18" charset="0"/>
            </a:endParaRPr>
          </a:p>
          <a:p>
            <a:pPr algn="just">
              <a:spcAft>
                <a:spcPts val="0"/>
              </a:spcAft>
            </a:pPr>
            <a:r>
              <a:rPr lang="vi-VN" sz="3200" b="1" smtClean="0">
                <a:effectLst/>
                <a:latin typeface="Times New Roman" panose="02020603050405020304" pitchFamily="18" charset="0"/>
                <a:ea typeface="Times New Roman" panose="02020603050405020304" pitchFamily="18" charset="0"/>
              </a:rPr>
              <a:t>Mục </a:t>
            </a:r>
            <a:r>
              <a:rPr lang="vi-VN" sz="3200" b="1">
                <a:effectLst/>
                <a:latin typeface="Times New Roman" panose="02020603050405020304" pitchFamily="18" charset="0"/>
                <a:ea typeface="Times New Roman" panose="02020603050405020304" pitchFamily="18" charset="0"/>
              </a:rPr>
              <a:t>đích phỏng vấn:</a:t>
            </a:r>
            <a:r>
              <a:rPr lang="vi-VN" sz="3200" b="1">
                <a:solidFill>
                  <a:srgbClr val="00B050"/>
                </a:solidFill>
                <a:effectLst/>
                <a:latin typeface="Times New Roman" panose="02020603050405020304" pitchFamily="18" charset="0"/>
                <a:ea typeface="MS Mincho"/>
              </a:rPr>
              <a:t> </a:t>
            </a:r>
            <a:r>
              <a:rPr lang="en-US" sz="3200">
                <a:effectLst/>
                <a:latin typeface="Times New Roman" panose="02020603050405020304" pitchFamily="18" charset="0"/>
                <a:ea typeface="Times New Roman" panose="02020603050405020304" pitchFamily="18" charset="0"/>
              </a:rPr>
              <a:t>Mục đích của bài phỏng vấn này là </a:t>
            </a:r>
            <a:r>
              <a:rPr lang="vi-VN" sz="3200">
                <a:effectLst/>
                <a:latin typeface="Times New Roman" panose="02020603050405020304" pitchFamily="18" charset="0"/>
                <a:ea typeface="Times New Roman" panose="02020603050405020304" pitchFamily="18" charset="0"/>
              </a:rPr>
              <a:t>tìm hiểu về Hà Nội qua nhà văn Tô Hoài- một nhân chứng sống của lịch sử Hà Nội. Bài phỏng vấn nhằm thu thập thông tin về di tích lịch sử Hà Nội, vừa khắc họa chân dung nhà văn Tô </a:t>
            </a:r>
            <a:r>
              <a:rPr lang="vi-VN" sz="3200" smtClean="0">
                <a:effectLst/>
                <a:latin typeface="Times New Roman" panose="02020603050405020304" pitchFamily="18" charset="0"/>
                <a:ea typeface="Times New Roman" panose="02020603050405020304" pitchFamily="18" charset="0"/>
              </a:rPr>
              <a:t>Hoài. </a:t>
            </a:r>
          </a:p>
          <a:p>
            <a:pPr algn="ctr">
              <a:spcAft>
                <a:spcPts val="0"/>
              </a:spcAft>
            </a:pPr>
            <a:r>
              <a:rPr lang="vi-VN" sz="1200" smtClean="0">
                <a:effectLst/>
                <a:latin typeface="Times New Roman" panose="02020603050405020304" pitchFamily="18" charset="0"/>
                <a:ea typeface="Times New Roman" panose="02020603050405020304" pitchFamily="18" charset="0"/>
              </a:rPr>
              <a:t>....................</a:t>
            </a:r>
          </a:p>
          <a:p>
            <a:pPr algn="ctr">
              <a:spcAft>
                <a:spcPts val="0"/>
              </a:spcAft>
            </a:pPr>
            <a:r>
              <a:rPr lang="vi-VN" sz="1200" smtClean="0">
                <a:effectLst/>
                <a:latin typeface="Times New Roman" panose="02020603050405020304" pitchFamily="18"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sp>
        <p:nvSpPr>
          <p:cNvPr id="18" name="Rounded Rectangle 17"/>
          <p:cNvSpPr/>
          <p:nvPr/>
        </p:nvSpPr>
        <p:spPr>
          <a:xfrm>
            <a:off x="2957854" y="8793206"/>
            <a:ext cx="13030200" cy="1101725"/>
          </a:xfrm>
          <a:prstGeom prst="roundRect">
            <a:avLst/>
          </a:prstGeom>
          <a:solidFill>
            <a:sysClr val="window" lastClr="FFFFFF"/>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vi-VN" sz="3200" b="1">
                <a:effectLst/>
                <a:latin typeface="Times New Roman" panose="02020603050405020304" pitchFamily="18" charset="0"/>
                <a:ea typeface="Calibri" panose="020F0502020204030204" pitchFamily="34" charset="0"/>
              </a:rPr>
              <a:t>Cách thức thực hiện:</a:t>
            </a:r>
            <a:r>
              <a:rPr lang="vi-VN" sz="3200">
                <a:effectLst/>
                <a:latin typeface="Times New Roman" panose="02020603050405020304" pitchFamily="18" charset="0"/>
                <a:ea typeface="Calibri" panose="020F0502020204030204" pitchFamily="34" charset="0"/>
              </a:rPr>
              <a:t> Phỏng vấn trực tiếp giữa nhà thơ Trần Đăng Khoa và nhà văn Tô Hoài.</a:t>
            </a:r>
            <a:endParaRPr lang="en-GB" sz="3200">
              <a:effectLst/>
              <a:latin typeface="Times New Roman" panose="02020603050405020304" pitchFamily="18" charset="0"/>
              <a:ea typeface="Times New Roman" panose="02020603050405020304" pitchFamily="18" charset="0"/>
            </a:endParaRPr>
          </a:p>
        </p:txBody>
      </p:sp>
      <p:sp>
        <p:nvSpPr>
          <p:cNvPr id="19" name="Down Arrow 18"/>
          <p:cNvSpPr/>
          <p:nvPr/>
        </p:nvSpPr>
        <p:spPr>
          <a:xfrm>
            <a:off x="8305800" y="7962306"/>
            <a:ext cx="609916" cy="641862"/>
          </a:xfrm>
          <a:prstGeom prst="downArrow">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109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Rounded Rectangle 3"/>
          <p:cNvSpPr/>
          <p:nvPr/>
        </p:nvSpPr>
        <p:spPr>
          <a:xfrm>
            <a:off x="457200" y="7517564"/>
            <a:ext cx="8991600" cy="2426536"/>
          </a:xfrm>
          <a:prstGeom prst="round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85800" y="7517564"/>
            <a:ext cx="8305801" cy="2334742"/>
          </a:xfrm>
          <a:prstGeom prst="rect">
            <a:avLst/>
          </a:prstGeom>
        </p:spPr>
        <p:txBody>
          <a:bodyPr wrap="square">
            <a:spAutoFit/>
          </a:bodyPr>
          <a:lstStyle/>
          <a:p>
            <a:pPr algn="ctr">
              <a:lnSpc>
                <a:spcPct val="115000"/>
              </a:lnSpc>
              <a:spcBef>
                <a:spcPts val="300"/>
              </a:spcBef>
              <a:spcAft>
                <a:spcPts val="300"/>
              </a:spcAft>
            </a:pPr>
            <a:r>
              <a:rPr lang="vi-VN" sz="6600" b="1">
                <a:latin typeface="Times New Roman" panose="02020603050405020304" pitchFamily="18" charset="0"/>
                <a:ea typeface="Times New Roman" panose="02020603050405020304" pitchFamily="18" charset="0"/>
              </a:rPr>
              <a:t>2. Nội dung</a:t>
            </a:r>
            <a:r>
              <a:rPr lang="en-GB" sz="6600" b="1">
                <a:latin typeface="Times New Roman" panose="02020603050405020304" pitchFamily="18" charset="0"/>
                <a:ea typeface="Times New Roman" panose="02020603050405020304" pitchFamily="18" charset="0"/>
              </a:rPr>
              <a:t> cơ bản </a:t>
            </a:r>
            <a:r>
              <a:rPr lang="vi-VN" sz="6600" b="1">
                <a:latin typeface="Times New Roman" panose="02020603050405020304" pitchFamily="18" charset="0"/>
                <a:ea typeface="Times New Roman" panose="02020603050405020304" pitchFamily="18" charset="0"/>
              </a:rPr>
              <a:t>của bài phỏng vấn</a:t>
            </a:r>
            <a:endParaRPr lang="en-GB" sz="6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836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1981201" y="63587"/>
            <a:ext cx="13896670" cy="10129459"/>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flipV="1">
            <a:off x="15358722" y="-1366927"/>
            <a:ext cx="4706741" cy="3380130"/>
          </a:xfrm>
          <a:custGeom>
            <a:avLst/>
            <a:gdLst/>
            <a:ahLst/>
            <a:cxnLst/>
            <a:rect l="l" t="t" r="r" b="b"/>
            <a:pathLst>
              <a:path w="4706741" h="3380130">
                <a:moveTo>
                  <a:pt x="4706741" y="3380130"/>
                </a:moveTo>
                <a:lnTo>
                  <a:pt x="0" y="3380130"/>
                </a:lnTo>
                <a:lnTo>
                  <a:pt x="0" y="0"/>
                </a:lnTo>
                <a:lnTo>
                  <a:pt x="4706741" y="0"/>
                </a:lnTo>
                <a:lnTo>
                  <a:pt x="4706741" y="338013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783510" flipV="1">
            <a:off x="-1278725" y="7458383"/>
            <a:ext cx="4706741" cy="3380130"/>
          </a:xfrm>
          <a:custGeom>
            <a:avLst/>
            <a:gdLst/>
            <a:ahLst/>
            <a:cxnLst/>
            <a:rect l="l" t="t" r="r" b="b"/>
            <a:pathLst>
              <a:path w="4706741" h="3380130">
                <a:moveTo>
                  <a:pt x="0" y="3380131"/>
                </a:moveTo>
                <a:lnTo>
                  <a:pt x="4706741" y="3380131"/>
                </a:lnTo>
                <a:lnTo>
                  <a:pt x="4706741" y="0"/>
                </a:lnTo>
                <a:lnTo>
                  <a:pt x="0" y="0"/>
                </a:lnTo>
                <a:lnTo>
                  <a:pt x="0" y="3380131"/>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6334441" y="8103852"/>
            <a:ext cx="2098343" cy="2089194"/>
          </a:xfrm>
          <a:custGeom>
            <a:avLst/>
            <a:gdLst/>
            <a:ahLst/>
            <a:cxnLst/>
            <a:rect l="l" t="t" r="r" b="b"/>
            <a:pathLst>
              <a:path w="2098343" h="2089194">
                <a:moveTo>
                  <a:pt x="0" y="0"/>
                </a:moveTo>
                <a:lnTo>
                  <a:pt x="2098343" y="0"/>
                </a:lnTo>
                <a:lnTo>
                  <a:pt x="2098343" y="2089194"/>
                </a:lnTo>
                <a:lnTo>
                  <a:pt x="0" y="208919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25475" y="-34244"/>
            <a:ext cx="2098343" cy="2089194"/>
          </a:xfrm>
          <a:custGeom>
            <a:avLst/>
            <a:gdLst/>
            <a:ahLst/>
            <a:cxnLst/>
            <a:rect l="l" t="t" r="r" b="b"/>
            <a:pathLst>
              <a:path w="2098343" h="2089194">
                <a:moveTo>
                  <a:pt x="0" y="0"/>
                </a:moveTo>
                <a:lnTo>
                  <a:pt x="2098343" y="0"/>
                </a:lnTo>
                <a:lnTo>
                  <a:pt x="2098343" y="2089194"/>
                </a:lnTo>
                <a:lnTo>
                  <a:pt x="0" y="208919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3048000" y="834385"/>
            <a:ext cx="12115800" cy="4924425"/>
          </a:xfrm>
          <a:prstGeom prst="rect">
            <a:avLst/>
          </a:prstGeom>
        </p:spPr>
        <p:txBody>
          <a:bodyPr wrap="square" lIns="0" tIns="0" rIns="0" bIns="0" rtlCol="0" anchor="t">
            <a:spAutoFit/>
          </a:bodyPr>
          <a:lstStyle/>
          <a:p>
            <a:pPr algn="ctr"/>
            <a:r>
              <a:rPr lang="vi-VN" sz="4000" b="1">
                <a:latin typeface="Times New Roman" panose="02020603050405020304" pitchFamily="18" charset="0"/>
                <a:cs typeface="Times New Roman" panose="02020603050405020304" pitchFamily="18" charset="0"/>
              </a:rPr>
              <a:t>Phiếu học tập số 04</a:t>
            </a:r>
            <a:endParaRPr lang="en-GB" sz="4000">
              <a:latin typeface="Times New Roman" panose="02020603050405020304" pitchFamily="18" charset="0"/>
              <a:cs typeface="Times New Roman" panose="02020603050405020304" pitchFamily="18" charset="0"/>
            </a:endParaRPr>
          </a:p>
          <a:p>
            <a:pPr algn="just"/>
            <a:r>
              <a:rPr lang="vi-VN" sz="4000" b="1">
                <a:latin typeface="Times New Roman" panose="02020603050405020304" pitchFamily="18" charset="0"/>
                <a:cs typeface="Times New Roman" panose="02020603050405020304" pitchFamily="18" charset="0"/>
              </a:rPr>
              <a:t>Tìm hiểu về nội dung thông tin của bài phỏng vấn</a:t>
            </a:r>
            <a:endParaRPr lang="en-GB" sz="4000">
              <a:latin typeface="Times New Roman" panose="02020603050405020304" pitchFamily="18" charset="0"/>
              <a:cs typeface="Times New Roman" panose="02020603050405020304" pitchFamily="18" charset="0"/>
            </a:endParaRPr>
          </a:p>
          <a:p>
            <a:pPr algn="just"/>
            <a:r>
              <a:rPr lang="vi-VN" sz="4000" b="1">
                <a:latin typeface="Times New Roman" panose="02020603050405020304" pitchFamily="18" charset="0"/>
                <a:cs typeface="Times New Roman" panose="02020603050405020304" pitchFamily="18" charset="0"/>
              </a:rPr>
              <a:t>Câu hỏi:</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Nội dung phỏng vấn về vấn đề gì? Vấn đề ấy có ý nghĩa như thế nào?</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Nhan đề có vai trò gì trong việc thể hiện thông tin cơ bản của VB?</a:t>
            </a:r>
            <a:endParaRPr lang="en-GB" sz="4000">
              <a:latin typeface="Times New Roman" panose="02020603050405020304" pitchFamily="18" charset="0"/>
              <a:cs typeface="Times New Roman" panose="02020603050405020304" pitchFamily="18" charset="0"/>
            </a:endParaRPr>
          </a:p>
          <a:p>
            <a:pPr algn="just"/>
            <a:r>
              <a:rPr lang="vi-VN" sz="4000" b="1">
                <a:latin typeface="Times New Roman" panose="02020603050405020304" pitchFamily="18" charset="0"/>
                <a:cs typeface="Times New Roman" panose="02020603050405020304" pitchFamily="18" charset="0"/>
              </a:rPr>
              <a:t>Trả lời:</a:t>
            </a:r>
            <a:endParaRPr lang="en-GB" sz="4000">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936421598"/>
              </p:ext>
            </p:extLst>
          </p:nvPr>
        </p:nvGraphicFramePr>
        <p:xfrm>
          <a:off x="4317054" y="6210750"/>
          <a:ext cx="9577692" cy="3084576"/>
        </p:xfrm>
        <a:graphic>
          <a:graphicData uri="http://schemas.openxmlformats.org/drawingml/2006/table">
            <a:tbl>
              <a:tblPr firstRow="1" firstCol="1" bandRow="1"/>
              <a:tblGrid>
                <a:gridCol w="4787711"/>
                <a:gridCol w="4789981"/>
              </a:tblGrid>
              <a:tr h="523539">
                <a:tc>
                  <a:txBody>
                    <a:bodyPr/>
                    <a:lstStyle/>
                    <a:p>
                      <a:pPr>
                        <a:lnSpc>
                          <a:spcPct val="115000"/>
                        </a:lnSpc>
                        <a:spcAft>
                          <a:spcPts val="0"/>
                        </a:spcAft>
                      </a:pPr>
                      <a:r>
                        <a:rPr lang="en-US"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phỏng vấn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539">
                <a:tc>
                  <a:txBody>
                    <a:bodyPr/>
                    <a:lstStyle/>
                    <a:p>
                      <a:pPr>
                        <a:lnSpc>
                          <a:spcPct val="115000"/>
                        </a:lnSpc>
                        <a:spcAft>
                          <a:spcPts val="0"/>
                        </a:spcAft>
                      </a:pPr>
                      <a:r>
                        <a:rPr lang="en-US"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 nghĩa</a:t>
                      </a:r>
                      <a:r>
                        <a:rPr lang="vi-VN"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vấn đề phỏng vấn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539">
                <a:tc>
                  <a:txBody>
                    <a:bodyPr/>
                    <a:lstStyle/>
                    <a:p>
                      <a:pPr>
                        <a:lnSpc>
                          <a:spcPct val="115000"/>
                        </a:lnSpc>
                        <a:spcAft>
                          <a:spcPts val="0"/>
                        </a:spcAft>
                      </a:pPr>
                      <a:r>
                        <a:rPr lang="vi-VN"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 trò của nhan đề</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3732391" y="-4001017"/>
            <a:ext cx="10823217" cy="6992958"/>
          </a:xfrm>
          <a:custGeom>
            <a:avLst/>
            <a:gdLst/>
            <a:ahLst/>
            <a:cxnLst/>
            <a:rect l="l" t="t" r="r" b="b"/>
            <a:pathLst>
              <a:path w="10823217" h="6992958">
                <a:moveTo>
                  <a:pt x="0" y="0"/>
                </a:moveTo>
                <a:lnTo>
                  <a:pt x="10823218" y="0"/>
                </a:lnTo>
                <a:lnTo>
                  <a:pt x="10823218" y="6992958"/>
                </a:lnTo>
                <a:lnTo>
                  <a:pt x="0" y="69929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054056" y="4014946"/>
            <a:ext cx="6895330" cy="5022223"/>
          </a:xfrm>
          <a:custGeom>
            <a:avLst/>
            <a:gdLst/>
            <a:ahLst/>
            <a:cxnLst/>
            <a:rect l="l" t="t" r="r" b="b"/>
            <a:pathLst>
              <a:path w="7773050" h="5022223">
                <a:moveTo>
                  <a:pt x="0" y="0"/>
                </a:moveTo>
                <a:lnTo>
                  <a:pt x="7773050" y="0"/>
                </a:lnTo>
                <a:lnTo>
                  <a:pt x="7773050" y="5022224"/>
                </a:lnTo>
                <a:lnTo>
                  <a:pt x="0" y="50222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9448800" y="4014946"/>
            <a:ext cx="8356166" cy="5022223"/>
          </a:xfrm>
          <a:custGeom>
            <a:avLst/>
            <a:gdLst/>
            <a:ahLst/>
            <a:cxnLst/>
            <a:rect l="l" t="t" r="r" b="b"/>
            <a:pathLst>
              <a:path w="7773050" h="5022223">
                <a:moveTo>
                  <a:pt x="0" y="0"/>
                </a:moveTo>
                <a:lnTo>
                  <a:pt x="7773050" y="0"/>
                </a:lnTo>
                <a:lnTo>
                  <a:pt x="7773050" y="5022224"/>
                </a:lnTo>
                <a:lnTo>
                  <a:pt x="0" y="50222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flipH="1">
            <a:off x="14913016" y="7450520"/>
            <a:ext cx="4022227" cy="4084774"/>
          </a:xfrm>
          <a:custGeom>
            <a:avLst/>
            <a:gdLst/>
            <a:ahLst/>
            <a:cxnLst/>
            <a:rect l="l" t="t" r="r" b="b"/>
            <a:pathLst>
              <a:path w="4022227" h="4084774">
                <a:moveTo>
                  <a:pt x="4022228" y="0"/>
                </a:moveTo>
                <a:lnTo>
                  <a:pt x="0" y="0"/>
                </a:lnTo>
                <a:lnTo>
                  <a:pt x="0" y="4084774"/>
                </a:lnTo>
                <a:lnTo>
                  <a:pt x="4022228" y="4084774"/>
                </a:lnTo>
                <a:lnTo>
                  <a:pt x="4022228"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8" name="Group 8"/>
          <p:cNvGrpSpPr/>
          <p:nvPr/>
        </p:nvGrpSpPr>
        <p:grpSpPr>
          <a:xfrm>
            <a:off x="7524738" y="5812406"/>
            <a:ext cx="2365593" cy="1552421"/>
            <a:chOff x="0" y="0"/>
            <a:chExt cx="812800" cy="533400"/>
          </a:xfrm>
        </p:grpSpPr>
        <p:sp>
          <p:nvSpPr>
            <p:cNvPr id="9" name="Freeform 9"/>
            <p:cNvSpPr/>
            <p:nvPr/>
          </p:nvSpPr>
          <p:spPr>
            <a:xfrm>
              <a:off x="0" y="0"/>
              <a:ext cx="812800" cy="533400"/>
            </a:xfrm>
            <a:custGeom>
              <a:avLst/>
              <a:gdLst/>
              <a:ahLst/>
              <a:cxnLst/>
              <a:rect l="l" t="t" r="r" b="b"/>
              <a:pathLst>
                <a:path w="812800" h="533400">
                  <a:moveTo>
                    <a:pt x="273050" y="0"/>
                  </a:moveTo>
                  <a:lnTo>
                    <a:pt x="0" y="266700"/>
                  </a:lnTo>
                  <a:lnTo>
                    <a:pt x="273050" y="533400"/>
                  </a:lnTo>
                  <a:lnTo>
                    <a:pt x="273050" y="400050"/>
                  </a:lnTo>
                  <a:lnTo>
                    <a:pt x="539750" y="400050"/>
                  </a:lnTo>
                  <a:lnTo>
                    <a:pt x="539750" y="533400"/>
                  </a:lnTo>
                  <a:lnTo>
                    <a:pt x="812800" y="266700"/>
                  </a:lnTo>
                  <a:lnTo>
                    <a:pt x="539750" y="0"/>
                  </a:lnTo>
                  <a:lnTo>
                    <a:pt x="539750" y="133350"/>
                  </a:lnTo>
                  <a:lnTo>
                    <a:pt x="273050" y="133350"/>
                  </a:lnTo>
                  <a:lnTo>
                    <a:pt x="273050" y="0"/>
                  </a:lnTo>
                  <a:close/>
                </a:path>
              </a:pathLst>
            </a:custGeom>
            <a:solidFill>
              <a:srgbClr val="607719"/>
            </a:solidFill>
          </p:spPr>
        </p:sp>
        <p:sp>
          <p:nvSpPr>
            <p:cNvPr id="10" name="TextBox 10"/>
            <p:cNvSpPr txBox="1"/>
            <p:nvPr/>
          </p:nvSpPr>
          <p:spPr>
            <a:xfrm>
              <a:off x="101600" y="101600"/>
              <a:ext cx="609600" cy="2921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1" name="TextBox 11"/>
          <p:cNvSpPr txBox="1"/>
          <p:nvPr/>
        </p:nvSpPr>
        <p:spPr>
          <a:xfrm rot="2091">
            <a:off x="5547631" y="639220"/>
            <a:ext cx="7084392" cy="2031325"/>
          </a:xfrm>
          <a:prstGeom prst="rect">
            <a:avLst/>
          </a:prstGeom>
        </p:spPr>
        <p:txBody>
          <a:bodyPr lIns="0" tIns="0" rIns="0" bIns="0" rtlCol="0" anchor="t">
            <a:spAutoFit/>
          </a:bodyPr>
          <a:lstStyle/>
          <a:p>
            <a:pPr algn="ctr"/>
            <a:r>
              <a:rPr lang="vi-VN" sz="6600" b="1">
                <a:latin typeface="Times New Roman" panose="02020603050405020304" pitchFamily="18" charset="0"/>
                <a:cs typeface="Times New Roman" panose="02020603050405020304" pitchFamily="18" charset="0"/>
              </a:rPr>
              <a:t>Nội dung của bài phỏng vấn</a:t>
            </a:r>
            <a:endParaRPr lang="en-US" sz="6600">
              <a:solidFill>
                <a:srgbClr val="FFFFFF"/>
              </a:solidFill>
              <a:latin typeface="Times New Roman" panose="02020603050405020304" pitchFamily="18" charset="0"/>
              <a:ea typeface="Bellaboo"/>
              <a:cs typeface="Times New Roman" panose="02020603050405020304" pitchFamily="18" charset="0"/>
              <a:sym typeface="Bellaboo"/>
            </a:endParaRPr>
          </a:p>
        </p:txBody>
      </p:sp>
      <p:sp>
        <p:nvSpPr>
          <p:cNvPr id="12" name="Freeform 12"/>
          <p:cNvSpPr/>
          <p:nvPr/>
        </p:nvSpPr>
        <p:spPr>
          <a:xfrm flipH="1" flipV="1">
            <a:off x="918354" y="-1013687"/>
            <a:ext cx="4022227" cy="4084774"/>
          </a:xfrm>
          <a:custGeom>
            <a:avLst/>
            <a:gdLst/>
            <a:ahLst/>
            <a:cxnLst/>
            <a:rect l="l" t="t" r="r" b="b"/>
            <a:pathLst>
              <a:path w="4022227" h="4084774">
                <a:moveTo>
                  <a:pt x="4022227" y="4084774"/>
                </a:moveTo>
                <a:lnTo>
                  <a:pt x="0" y="4084774"/>
                </a:lnTo>
                <a:lnTo>
                  <a:pt x="0" y="0"/>
                </a:lnTo>
                <a:lnTo>
                  <a:pt x="4022227" y="0"/>
                </a:lnTo>
                <a:lnTo>
                  <a:pt x="4022227" y="4084774"/>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13214638" y="1289571"/>
            <a:ext cx="2098343" cy="2089194"/>
          </a:xfrm>
          <a:custGeom>
            <a:avLst/>
            <a:gdLst/>
            <a:ahLst/>
            <a:cxnLst/>
            <a:rect l="l" t="t" r="r" b="b"/>
            <a:pathLst>
              <a:path w="2098343" h="2089194">
                <a:moveTo>
                  <a:pt x="0" y="0"/>
                </a:moveTo>
                <a:lnTo>
                  <a:pt x="2098343" y="0"/>
                </a:lnTo>
                <a:lnTo>
                  <a:pt x="2098343" y="2089193"/>
                </a:lnTo>
                <a:lnTo>
                  <a:pt x="0" y="208919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a:off x="-621887" y="8526405"/>
            <a:ext cx="2098343" cy="2089194"/>
          </a:xfrm>
          <a:custGeom>
            <a:avLst/>
            <a:gdLst/>
            <a:ahLst/>
            <a:cxnLst/>
            <a:rect l="l" t="t" r="r" b="b"/>
            <a:pathLst>
              <a:path w="2098343" h="2089194">
                <a:moveTo>
                  <a:pt x="0" y="0"/>
                </a:moveTo>
                <a:lnTo>
                  <a:pt x="2098344" y="0"/>
                </a:lnTo>
                <a:lnTo>
                  <a:pt x="2098344" y="2089194"/>
                </a:lnTo>
                <a:lnTo>
                  <a:pt x="0" y="208919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TextBox 15"/>
          <p:cNvSpPr txBox="1"/>
          <p:nvPr/>
        </p:nvSpPr>
        <p:spPr>
          <a:xfrm>
            <a:off x="1671281" y="4559619"/>
            <a:ext cx="5932410" cy="3693319"/>
          </a:xfrm>
          <a:prstGeom prst="rect">
            <a:avLst/>
          </a:prstGeom>
        </p:spPr>
        <p:txBody>
          <a:bodyPr lIns="0" tIns="0" rIns="0" bIns="0" rtlCol="0" anchor="t">
            <a:spAutoFit/>
          </a:bodyPr>
          <a:lstStyle/>
          <a:p>
            <a:pPr algn="just"/>
            <a:r>
              <a:rPr lang="vi-VN" sz="4000">
                <a:latin typeface="Times New Roman" panose="02020603050405020304" pitchFamily="18" charset="0"/>
                <a:cs typeface="Times New Roman" panose="02020603050405020304" pitchFamily="18" charset="0"/>
              </a:rPr>
              <a:t>X</a:t>
            </a:r>
            <a:r>
              <a:rPr lang="vi-VN" sz="4000" smtClean="0">
                <a:latin typeface="Times New Roman" panose="02020603050405020304" pitchFamily="18" charset="0"/>
                <a:cs typeface="Times New Roman" panose="02020603050405020304" pitchFamily="18" charset="0"/>
              </a:rPr>
              <a:t>oay </a:t>
            </a:r>
            <a:r>
              <a:rPr lang="vi-VN" sz="4000">
                <a:latin typeface="Times New Roman" panose="02020603050405020304" pitchFamily="18" charset="0"/>
                <a:cs typeface="Times New Roman" panose="02020603050405020304" pitchFamily="18" charset="0"/>
              </a:rPr>
              <a:t>quanh những hiểu biết của nhà văn Tô Hoài về lịch sử Hà Nội trong gần một thế kỉ, nhất là sau năm 1945 đến thời điểm phỏng vấn (năm 2003).</a:t>
            </a:r>
            <a:endParaRPr lang="en-GB" sz="4000">
              <a:latin typeface="Times New Roman" panose="02020603050405020304" pitchFamily="18" charset="0"/>
              <a:cs typeface="Times New Roman" panose="02020603050405020304" pitchFamily="18" charset="0"/>
            </a:endParaRPr>
          </a:p>
        </p:txBody>
      </p:sp>
      <p:sp>
        <p:nvSpPr>
          <p:cNvPr id="16" name="TextBox 16"/>
          <p:cNvSpPr txBox="1"/>
          <p:nvPr/>
        </p:nvSpPr>
        <p:spPr>
          <a:xfrm>
            <a:off x="10107077" y="4307678"/>
            <a:ext cx="7239424" cy="4308872"/>
          </a:xfrm>
          <a:prstGeom prst="rect">
            <a:avLst/>
          </a:prstGeom>
        </p:spPr>
        <p:txBody>
          <a:bodyPr wrap="square" lIns="0" tIns="0" rIns="0" bIns="0" rtlCol="0" anchor="t">
            <a:spAutoFit/>
          </a:bodyPr>
          <a:lstStyle/>
          <a:p>
            <a:pPr algn="just"/>
            <a:r>
              <a:rPr lang="vi-VN" sz="4000">
                <a:latin typeface="Times New Roman" panose="02020603050405020304" pitchFamily="18" charset="0"/>
                <a:cs typeface="Times New Roman" panose="02020603050405020304" pitchFamily="18" charset="0"/>
              </a:rPr>
              <a:t>Các thông tin nhà văn cung cấp rất thú vị, giúp người đọc hiểu thêm về thành phố Hà Nội: tên phố phường, tên gọi, gạch lát, cống ngầm; về Tây Hồ, đại giới Hà Nội, tên phố cổ, nhân vật lịch sử gắn với thành phố (ông Trần Văn Lai)</a:t>
            </a:r>
            <a:endParaRPr lang="en-US" sz="3600">
              <a:solidFill>
                <a:srgbClr val="FFFFFF"/>
              </a:solidFill>
              <a:latin typeface="Times New Roman" panose="02020603050405020304" pitchFamily="18" charset="0"/>
              <a:ea typeface="Sniglet"/>
              <a:cs typeface="Times New Roman" panose="02020603050405020304" pitchFamily="18" charset="0"/>
              <a:sym typeface="Sniglet"/>
            </a:endParaRPr>
          </a:p>
        </p:txBody>
      </p:sp>
    </p:spTree>
    <p:extLst>
      <p:ext uri="{BB962C8B-B14F-4D97-AF65-F5344CB8AC3E}">
        <p14:creationId xmlns:p14="http://schemas.microsoft.com/office/powerpoint/2010/main" val="301834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2422343" y="-5262496"/>
            <a:ext cx="13467739" cy="8701603"/>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4311527" y="4907499"/>
            <a:ext cx="13467739" cy="8701603"/>
          </a:xfrm>
          <a:custGeom>
            <a:avLst/>
            <a:gdLst/>
            <a:ahLst/>
            <a:cxnLst/>
            <a:rect l="l" t="t" r="r" b="b"/>
            <a:pathLst>
              <a:path w="13467739" h="8701603">
                <a:moveTo>
                  <a:pt x="0" y="0"/>
                </a:moveTo>
                <a:lnTo>
                  <a:pt x="13467739" y="0"/>
                </a:lnTo>
                <a:lnTo>
                  <a:pt x="13467739" y="8701602"/>
                </a:lnTo>
                <a:lnTo>
                  <a:pt x="0" y="87016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9548596" y="4907499"/>
            <a:ext cx="13467739" cy="8701603"/>
          </a:xfrm>
          <a:custGeom>
            <a:avLst/>
            <a:gdLst/>
            <a:ahLst/>
            <a:cxnLst/>
            <a:rect l="l" t="t" r="r" b="b"/>
            <a:pathLst>
              <a:path w="13467739" h="8701603">
                <a:moveTo>
                  <a:pt x="0" y="0"/>
                </a:moveTo>
                <a:lnTo>
                  <a:pt x="13467739" y="0"/>
                </a:lnTo>
                <a:lnTo>
                  <a:pt x="13467739" y="8701602"/>
                </a:lnTo>
                <a:lnTo>
                  <a:pt x="0" y="87016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p:nvPr/>
        </p:nvGrpSpPr>
        <p:grpSpPr>
          <a:xfrm>
            <a:off x="553904" y="4332395"/>
            <a:ext cx="2063472" cy="2063472"/>
            <a:chOff x="0" y="0"/>
            <a:chExt cx="812800" cy="812800"/>
          </a:xfrm>
        </p:grpSpPr>
        <p:sp>
          <p:nvSpPr>
            <p:cNvPr id="8" name="Freeform 8"/>
            <p:cNvSpPr/>
            <p:nvPr/>
          </p:nvSpPr>
          <p:spPr>
            <a:xfrm>
              <a:off x="37081" y="37081"/>
              <a:ext cx="738638" cy="738638"/>
            </a:xfrm>
            <a:custGeom>
              <a:avLst/>
              <a:gdLst/>
              <a:ahLst/>
              <a:cxnLst/>
              <a:rect l="l" t="t" r="r" b="b"/>
              <a:pathLst>
                <a:path w="738638" h="738638">
                  <a:moveTo>
                    <a:pt x="427640" y="25320"/>
                  </a:moveTo>
                  <a:lnTo>
                    <a:pt x="427640" y="25320"/>
                  </a:lnTo>
                  <a:cubicBezTo>
                    <a:pt x="464698" y="64970"/>
                    <a:pt x="517083" y="86669"/>
                    <a:pt x="571324" y="84836"/>
                  </a:cubicBezTo>
                  <a:lnTo>
                    <a:pt x="571324" y="84836"/>
                  </a:lnTo>
                  <a:cubicBezTo>
                    <a:pt x="593419" y="84089"/>
                    <a:pt x="614834" y="92539"/>
                    <a:pt x="630467" y="108171"/>
                  </a:cubicBezTo>
                  <a:cubicBezTo>
                    <a:pt x="646099" y="123803"/>
                    <a:pt x="654549" y="145219"/>
                    <a:pt x="653802" y="167314"/>
                  </a:cubicBezTo>
                  <a:lnTo>
                    <a:pt x="653802" y="167314"/>
                  </a:lnTo>
                  <a:cubicBezTo>
                    <a:pt x="651969" y="221554"/>
                    <a:pt x="673668" y="273940"/>
                    <a:pt x="713318" y="310998"/>
                  </a:cubicBezTo>
                  <a:lnTo>
                    <a:pt x="713318" y="310998"/>
                  </a:lnTo>
                  <a:cubicBezTo>
                    <a:pt x="729470" y="326094"/>
                    <a:pt x="738638" y="347211"/>
                    <a:pt x="738638" y="369319"/>
                  </a:cubicBezTo>
                  <a:cubicBezTo>
                    <a:pt x="738638" y="391427"/>
                    <a:pt x="729470" y="412544"/>
                    <a:pt x="713318" y="427640"/>
                  </a:cubicBezTo>
                  <a:lnTo>
                    <a:pt x="713318" y="427640"/>
                  </a:lnTo>
                  <a:cubicBezTo>
                    <a:pt x="673668" y="464698"/>
                    <a:pt x="651969" y="517083"/>
                    <a:pt x="653802" y="571324"/>
                  </a:cubicBezTo>
                  <a:lnTo>
                    <a:pt x="653802" y="571324"/>
                  </a:lnTo>
                  <a:cubicBezTo>
                    <a:pt x="654549" y="593419"/>
                    <a:pt x="646099" y="614834"/>
                    <a:pt x="630467" y="630467"/>
                  </a:cubicBezTo>
                  <a:cubicBezTo>
                    <a:pt x="614834" y="646099"/>
                    <a:pt x="593419" y="654549"/>
                    <a:pt x="571324" y="653802"/>
                  </a:cubicBezTo>
                  <a:lnTo>
                    <a:pt x="571324" y="653802"/>
                  </a:lnTo>
                  <a:cubicBezTo>
                    <a:pt x="517083" y="651969"/>
                    <a:pt x="464698" y="673668"/>
                    <a:pt x="427640" y="713318"/>
                  </a:cubicBezTo>
                  <a:lnTo>
                    <a:pt x="427640" y="713318"/>
                  </a:lnTo>
                  <a:cubicBezTo>
                    <a:pt x="412544" y="729470"/>
                    <a:pt x="391427" y="738638"/>
                    <a:pt x="369319" y="738638"/>
                  </a:cubicBezTo>
                  <a:cubicBezTo>
                    <a:pt x="347211" y="738638"/>
                    <a:pt x="326094" y="729470"/>
                    <a:pt x="310998" y="713318"/>
                  </a:cubicBezTo>
                  <a:lnTo>
                    <a:pt x="310998" y="713318"/>
                  </a:lnTo>
                  <a:cubicBezTo>
                    <a:pt x="273940" y="673668"/>
                    <a:pt x="221554" y="651969"/>
                    <a:pt x="167314" y="653802"/>
                  </a:cubicBezTo>
                  <a:lnTo>
                    <a:pt x="167314" y="653802"/>
                  </a:lnTo>
                  <a:cubicBezTo>
                    <a:pt x="145219" y="654549"/>
                    <a:pt x="123803" y="646099"/>
                    <a:pt x="108171" y="630467"/>
                  </a:cubicBezTo>
                  <a:cubicBezTo>
                    <a:pt x="92539" y="614834"/>
                    <a:pt x="84089" y="593419"/>
                    <a:pt x="84836" y="571324"/>
                  </a:cubicBezTo>
                  <a:lnTo>
                    <a:pt x="84836" y="571324"/>
                  </a:lnTo>
                  <a:cubicBezTo>
                    <a:pt x="86669" y="517083"/>
                    <a:pt x="64970" y="464698"/>
                    <a:pt x="25320" y="427640"/>
                  </a:cubicBezTo>
                  <a:lnTo>
                    <a:pt x="25320" y="427640"/>
                  </a:lnTo>
                  <a:cubicBezTo>
                    <a:pt x="9168" y="412544"/>
                    <a:pt x="0" y="391427"/>
                    <a:pt x="0" y="369319"/>
                  </a:cubicBezTo>
                  <a:cubicBezTo>
                    <a:pt x="0" y="347211"/>
                    <a:pt x="9168" y="326094"/>
                    <a:pt x="25320" y="310998"/>
                  </a:cubicBezTo>
                  <a:lnTo>
                    <a:pt x="25320" y="310998"/>
                  </a:lnTo>
                  <a:cubicBezTo>
                    <a:pt x="64970" y="273940"/>
                    <a:pt x="86669" y="221554"/>
                    <a:pt x="84836" y="167314"/>
                  </a:cubicBezTo>
                  <a:lnTo>
                    <a:pt x="84836" y="167314"/>
                  </a:lnTo>
                  <a:cubicBezTo>
                    <a:pt x="84089" y="145219"/>
                    <a:pt x="92539" y="123804"/>
                    <a:pt x="108171" y="108171"/>
                  </a:cubicBezTo>
                  <a:cubicBezTo>
                    <a:pt x="123804" y="92539"/>
                    <a:pt x="145219" y="84089"/>
                    <a:pt x="167314" y="84836"/>
                  </a:cubicBezTo>
                  <a:lnTo>
                    <a:pt x="167314" y="84836"/>
                  </a:lnTo>
                  <a:cubicBezTo>
                    <a:pt x="221554" y="86669"/>
                    <a:pt x="273940" y="64970"/>
                    <a:pt x="310998" y="25320"/>
                  </a:cubicBezTo>
                  <a:lnTo>
                    <a:pt x="310998" y="25320"/>
                  </a:lnTo>
                  <a:cubicBezTo>
                    <a:pt x="326094" y="9168"/>
                    <a:pt x="347211" y="0"/>
                    <a:pt x="369319" y="0"/>
                  </a:cubicBezTo>
                  <a:cubicBezTo>
                    <a:pt x="391427" y="0"/>
                    <a:pt x="412544" y="9168"/>
                    <a:pt x="427640" y="25320"/>
                  </a:cubicBezTo>
                  <a:close/>
                </a:path>
              </a:pathLst>
            </a:custGeom>
            <a:solidFill>
              <a:srgbClr val="607719"/>
            </a:solidFill>
          </p:spPr>
        </p:sp>
        <p:sp>
          <p:nvSpPr>
            <p:cNvPr id="9" name="TextBox 9"/>
            <p:cNvSpPr txBox="1"/>
            <p:nvPr/>
          </p:nvSpPr>
          <p:spPr>
            <a:xfrm>
              <a:off x="127000" y="88900"/>
              <a:ext cx="558800" cy="596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0" name="TextBox 10"/>
          <p:cNvSpPr txBox="1"/>
          <p:nvPr/>
        </p:nvSpPr>
        <p:spPr>
          <a:xfrm rot="2091">
            <a:off x="4264824" y="765802"/>
            <a:ext cx="9782422" cy="1661993"/>
          </a:xfrm>
          <a:prstGeom prst="rect">
            <a:avLst/>
          </a:prstGeom>
        </p:spPr>
        <p:txBody>
          <a:bodyPr lIns="0" tIns="0" rIns="0" bIns="0" rtlCol="0" anchor="t">
            <a:spAutoFit/>
          </a:bodyPr>
          <a:lstStyle/>
          <a:p>
            <a:pPr algn="ctr"/>
            <a:r>
              <a:rPr lang="vi-VN" sz="5400" b="1">
                <a:latin typeface="Times New Roman" panose="02020603050405020304" pitchFamily="18" charset="0"/>
                <a:cs typeface="Times New Roman" panose="02020603050405020304" pitchFamily="18" charset="0"/>
              </a:rPr>
              <a:t>Vai trò của nhan đề trong việc thể hiện thông tin cơ bản của VB</a:t>
            </a:r>
            <a:endParaRPr lang="en-US" sz="5400">
              <a:solidFill>
                <a:srgbClr val="FFFFFF"/>
              </a:solidFill>
              <a:latin typeface="Times New Roman" panose="02020603050405020304" pitchFamily="18" charset="0"/>
              <a:ea typeface="Bellaboo"/>
              <a:cs typeface="Times New Roman" panose="02020603050405020304" pitchFamily="18" charset="0"/>
              <a:sym typeface="Bellaboo"/>
            </a:endParaRPr>
          </a:p>
        </p:txBody>
      </p:sp>
      <p:grpSp>
        <p:nvGrpSpPr>
          <p:cNvPr id="11" name="Group 11"/>
          <p:cNvGrpSpPr/>
          <p:nvPr/>
        </p:nvGrpSpPr>
        <p:grpSpPr>
          <a:xfrm>
            <a:off x="11032270" y="4332395"/>
            <a:ext cx="2063472" cy="2063472"/>
            <a:chOff x="0" y="0"/>
            <a:chExt cx="812800" cy="812800"/>
          </a:xfrm>
        </p:grpSpPr>
        <p:sp>
          <p:nvSpPr>
            <p:cNvPr id="12" name="Freeform 12"/>
            <p:cNvSpPr/>
            <p:nvPr/>
          </p:nvSpPr>
          <p:spPr>
            <a:xfrm>
              <a:off x="37081" y="37081"/>
              <a:ext cx="738638" cy="738638"/>
            </a:xfrm>
            <a:custGeom>
              <a:avLst/>
              <a:gdLst/>
              <a:ahLst/>
              <a:cxnLst/>
              <a:rect l="l" t="t" r="r" b="b"/>
              <a:pathLst>
                <a:path w="738638" h="738638">
                  <a:moveTo>
                    <a:pt x="427640" y="25320"/>
                  </a:moveTo>
                  <a:lnTo>
                    <a:pt x="427640" y="25320"/>
                  </a:lnTo>
                  <a:cubicBezTo>
                    <a:pt x="464698" y="64970"/>
                    <a:pt x="517083" y="86669"/>
                    <a:pt x="571324" y="84836"/>
                  </a:cubicBezTo>
                  <a:lnTo>
                    <a:pt x="571324" y="84836"/>
                  </a:lnTo>
                  <a:cubicBezTo>
                    <a:pt x="593419" y="84089"/>
                    <a:pt x="614834" y="92539"/>
                    <a:pt x="630467" y="108171"/>
                  </a:cubicBezTo>
                  <a:cubicBezTo>
                    <a:pt x="646099" y="123803"/>
                    <a:pt x="654549" y="145219"/>
                    <a:pt x="653802" y="167314"/>
                  </a:cubicBezTo>
                  <a:lnTo>
                    <a:pt x="653802" y="167314"/>
                  </a:lnTo>
                  <a:cubicBezTo>
                    <a:pt x="651969" y="221554"/>
                    <a:pt x="673668" y="273940"/>
                    <a:pt x="713318" y="310998"/>
                  </a:cubicBezTo>
                  <a:lnTo>
                    <a:pt x="713318" y="310998"/>
                  </a:lnTo>
                  <a:cubicBezTo>
                    <a:pt x="729470" y="326094"/>
                    <a:pt x="738638" y="347211"/>
                    <a:pt x="738638" y="369319"/>
                  </a:cubicBezTo>
                  <a:cubicBezTo>
                    <a:pt x="738638" y="391427"/>
                    <a:pt x="729470" y="412544"/>
                    <a:pt x="713318" y="427640"/>
                  </a:cubicBezTo>
                  <a:lnTo>
                    <a:pt x="713318" y="427640"/>
                  </a:lnTo>
                  <a:cubicBezTo>
                    <a:pt x="673668" y="464698"/>
                    <a:pt x="651969" y="517083"/>
                    <a:pt x="653802" y="571324"/>
                  </a:cubicBezTo>
                  <a:lnTo>
                    <a:pt x="653802" y="571324"/>
                  </a:lnTo>
                  <a:cubicBezTo>
                    <a:pt x="654549" y="593419"/>
                    <a:pt x="646099" y="614834"/>
                    <a:pt x="630467" y="630467"/>
                  </a:cubicBezTo>
                  <a:cubicBezTo>
                    <a:pt x="614834" y="646099"/>
                    <a:pt x="593419" y="654549"/>
                    <a:pt x="571324" y="653802"/>
                  </a:cubicBezTo>
                  <a:lnTo>
                    <a:pt x="571324" y="653802"/>
                  </a:lnTo>
                  <a:cubicBezTo>
                    <a:pt x="517083" y="651969"/>
                    <a:pt x="464698" y="673668"/>
                    <a:pt x="427640" y="713318"/>
                  </a:cubicBezTo>
                  <a:lnTo>
                    <a:pt x="427640" y="713318"/>
                  </a:lnTo>
                  <a:cubicBezTo>
                    <a:pt x="412544" y="729470"/>
                    <a:pt x="391427" y="738638"/>
                    <a:pt x="369319" y="738638"/>
                  </a:cubicBezTo>
                  <a:cubicBezTo>
                    <a:pt x="347211" y="738638"/>
                    <a:pt x="326094" y="729470"/>
                    <a:pt x="310998" y="713318"/>
                  </a:cubicBezTo>
                  <a:lnTo>
                    <a:pt x="310998" y="713318"/>
                  </a:lnTo>
                  <a:cubicBezTo>
                    <a:pt x="273940" y="673668"/>
                    <a:pt x="221554" y="651969"/>
                    <a:pt x="167314" y="653802"/>
                  </a:cubicBezTo>
                  <a:lnTo>
                    <a:pt x="167314" y="653802"/>
                  </a:lnTo>
                  <a:cubicBezTo>
                    <a:pt x="145219" y="654549"/>
                    <a:pt x="123803" y="646099"/>
                    <a:pt x="108171" y="630467"/>
                  </a:cubicBezTo>
                  <a:cubicBezTo>
                    <a:pt x="92539" y="614834"/>
                    <a:pt x="84089" y="593419"/>
                    <a:pt x="84836" y="571324"/>
                  </a:cubicBezTo>
                  <a:lnTo>
                    <a:pt x="84836" y="571324"/>
                  </a:lnTo>
                  <a:cubicBezTo>
                    <a:pt x="86669" y="517083"/>
                    <a:pt x="64970" y="464698"/>
                    <a:pt x="25320" y="427640"/>
                  </a:cubicBezTo>
                  <a:lnTo>
                    <a:pt x="25320" y="427640"/>
                  </a:lnTo>
                  <a:cubicBezTo>
                    <a:pt x="9168" y="412544"/>
                    <a:pt x="0" y="391427"/>
                    <a:pt x="0" y="369319"/>
                  </a:cubicBezTo>
                  <a:cubicBezTo>
                    <a:pt x="0" y="347211"/>
                    <a:pt x="9168" y="326094"/>
                    <a:pt x="25320" y="310998"/>
                  </a:cubicBezTo>
                  <a:lnTo>
                    <a:pt x="25320" y="310998"/>
                  </a:lnTo>
                  <a:cubicBezTo>
                    <a:pt x="64970" y="273940"/>
                    <a:pt x="86669" y="221554"/>
                    <a:pt x="84836" y="167314"/>
                  </a:cubicBezTo>
                  <a:lnTo>
                    <a:pt x="84836" y="167314"/>
                  </a:lnTo>
                  <a:cubicBezTo>
                    <a:pt x="84089" y="145219"/>
                    <a:pt x="92539" y="123804"/>
                    <a:pt x="108171" y="108171"/>
                  </a:cubicBezTo>
                  <a:cubicBezTo>
                    <a:pt x="123804" y="92539"/>
                    <a:pt x="145219" y="84089"/>
                    <a:pt x="167314" y="84836"/>
                  </a:cubicBezTo>
                  <a:lnTo>
                    <a:pt x="167314" y="84836"/>
                  </a:lnTo>
                  <a:cubicBezTo>
                    <a:pt x="221554" y="86669"/>
                    <a:pt x="273940" y="64970"/>
                    <a:pt x="310998" y="25320"/>
                  </a:cubicBezTo>
                  <a:lnTo>
                    <a:pt x="310998" y="25320"/>
                  </a:lnTo>
                  <a:cubicBezTo>
                    <a:pt x="326094" y="9168"/>
                    <a:pt x="347211" y="0"/>
                    <a:pt x="369319" y="0"/>
                  </a:cubicBezTo>
                  <a:cubicBezTo>
                    <a:pt x="391427" y="0"/>
                    <a:pt x="412544" y="9168"/>
                    <a:pt x="427640" y="25320"/>
                  </a:cubicBezTo>
                  <a:close/>
                </a:path>
              </a:pathLst>
            </a:custGeom>
            <a:solidFill>
              <a:srgbClr val="607719"/>
            </a:solidFill>
          </p:spPr>
        </p:sp>
        <p:sp>
          <p:nvSpPr>
            <p:cNvPr id="13" name="TextBox 13"/>
            <p:cNvSpPr txBox="1"/>
            <p:nvPr/>
          </p:nvSpPr>
          <p:spPr>
            <a:xfrm>
              <a:off x="127000" y="88900"/>
              <a:ext cx="558800" cy="596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4" name="Freeform 14"/>
          <p:cNvSpPr/>
          <p:nvPr/>
        </p:nvSpPr>
        <p:spPr>
          <a:xfrm rot="-8637531">
            <a:off x="14367704" y="-1707951"/>
            <a:ext cx="3533762" cy="5473303"/>
          </a:xfrm>
          <a:custGeom>
            <a:avLst/>
            <a:gdLst/>
            <a:ahLst/>
            <a:cxnLst/>
            <a:rect l="l" t="t" r="r" b="b"/>
            <a:pathLst>
              <a:path w="3533762" h="5473303">
                <a:moveTo>
                  <a:pt x="0" y="0"/>
                </a:moveTo>
                <a:lnTo>
                  <a:pt x="3533762" y="0"/>
                </a:lnTo>
                <a:lnTo>
                  <a:pt x="3533762" y="5473302"/>
                </a:lnTo>
                <a:lnTo>
                  <a:pt x="0" y="547330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rot="2141316">
            <a:off x="-534238" y="-124075"/>
            <a:ext cx="3533762" cy="5473303"/>
          </a:xfrm>
          <a:custGeom>
            <a:avLst/>
            <a:gdLst/>
            <a:ahLst/>
            <a:cxnLst/>
            <a:rect l="l" t="t" r="r" b="b"/>
            <a:pathLst>
              <a:path w="3533762" h="5473303">
                <a:moveTo>
                  <a:pt x="0" y="0"/>
                </a:moveTo>
                <a:lnTo>
                  <a:pt x="3533762" y="0"/>
                </a:lnTo>
                <a:lnTo>
                  <a:pt x="3533762" y="5473303"/>
                </a:lnTo>
                <a:lnTo>
                  <a:pt x="0" y="547330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Freeform 16"/>
          <p:cNvSpPr/>
          <p:nvPr/>
        </p:nvSpPr>
        <p:spPr>
          <a:xfrm rot="5055288">
            <a:off x="16718989" y="819097"/>
            <a:ext cx="1737571" cy="1689036"/>
          </a:xfrm>
          <a:custGeom>
            <a:avLst/>
            <a:gdLst/>
            <a:ahLst/>
            <a:cxnLst/>
            <a:rect l="l" t="t" r="r" b="b"/>
            <a:pathLst>
              <a:path w="1737571" h="1689036">
                <a:moveTo>
                  <a:pt x="0" y="0"/>
                </a:moveTo>
                <a:lnTo>
                  <a:pt x="1737571" y="0"/>
                </a:lnTo>
                <a:lnTo>
                  <a:pt x="1737571" y="1689035"/>
                </a:lnTo>
                <a:lnTo>
                  <a:pt x="0" y="16890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Freeform 17"/>
          <p:cNvSpPr/>
          <p:nvPr/>
        </p:nvSpPr>
        <p:spPr>
          <a:xfrm rot="5055288">
            <a:off x="-314881" y="1645627"/>
            <a:ext cx="1737571" cy="1689036"/>
          </a:xfrm>
          <a:custGeom>
            <a:avLst/>
            <a:gdLst/>
            <a:ahLst/>
            <a:cxnLst/>
            <a:rect l="l" t="t" r="r" b="b"/>
            <a:pathLst>
              <a:path w="1737571" h="1689036">
                <a:moveTo>
                  <a:pt x="0" y="0"/>
                </a:moveTo>
                <a:lnTo>
                  <a:pt x="1737571" y="0"/>
                </a:lnTo>
                <a:lnTo>
                  <a:pt x="1737571" y="1689036"/>
                </a:lnTo>
                <a:lnTo>
                  <a:pt x="0" y="168903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TextBox 18"/>
          <p:cNvSpPr txBox="1"/>
          <p:nvPr/>
        </p:nvSpPr>
        <p:spPr>
          <a:xfrm>
            <a:off x="2128221" y="6447704"/>
            <a:ext cx="5966969" cy="1846659"/>
          </a:xfrm>
          <a:prstGeom prst="rect">
            <a:avLst/>
          </a:prstGeom>
        </p:spPr>
        <p:txBody>
          <a:bodyPr wrap="square" lIns="0" tIns="0" rIns="0" bIns="0" rtlCol="0" anchor="t">
            <a:spAutoFit/>
          </a:bodyPr>
          <a:lstStyle/>
          <a:p>
            <a:pPr algn="just"/>
            <a:r>
              <a:rPr lang="vi-VN" sz="6000">
                <a:latin typeface="Times New Roman" panose="02020603050405020304" pitchFamily="18" charset="0"/>
                <a:cs typeface="Times New Roman" panose="02020603050405020304" pitchFamily="18" charset="0"/>
              </a:rPr>
              <a:t>Khái quát thông tin cơ bản của VB</a:t>
            </a:r>
            <a:endParaRPr lang="en-US" sz="5400">
              <a:solidFill>
                <a:srgbClr val="FFFFFF"/>
              </a:solidFill>
              <a:latin typeface="Times New Roman" panose="02020603050405020304" pitchFamily="18" charset="0"/>
              <a:ea typeface="Sniglet"/>
              <a:cs typeface="Times New Roman" panose="02020603050405020304" pitchFamily="18" charset="0"/>
              <a:sym typeface="Sniglet"/>
            </a:endParaRPr>
          </a:p>
        </p:txBody>
      </p:sp>
      <p:sp>
        <p:nvSpPr>
          <p:cNvPr id="19" name="TextBox 19"/>
          <p:cNvSpPr txBox="1"/>
          <p:nvPr/>
        </p:nvSpPr>
        <p:spPr>
          <a:xfrm>
            <a:off x="10223413" y="6386342"/>
            <a:ext cx="7409531" cy="2769989"/>
          </a:xfrm>
          <a:prstGeom prst="rect">
            <a:avLst/>
          </a:prstGeom>
        </p:spPr>
        <p:txBody>
          <a:bodyPr lIns="0" tIns="0" rIns="0" bIns="0" rtlCol="0" anchor="t">
            <a:spAutoFit/>
          </a:bodyPr>
          <a:lstStyle/>
          <a:p>
            <a:pPr algn="just"/>
            <a:r>
              <a:rPr lang="vi-VN" sz="6000">
                <a:latin typeface="Times New Roman" panose="02020603050405020304" pitchFamily="18" charset="0"/>
                <a:cs typeface="Times New Roman" panose="02020603050405020304" pitchFamily="18" charset="0"/>
              </a:rPr>
              <a:t>Giúp người đọc có định hướng tiếp nhận thông tin văn bản tốt hơn. </a:t>
            </a:r>
            <a:endParaRPr lang="en-US" sz="5400">
              <a:solidFill>
                <a:srgbClr val="FFFFFF"/>
              </a:solidFill>
              <a:latin typeface="Times New Roman" panose="02020603050405020304" pitchFamily="18" charset="0"/>
              <a:ea typeface="Sniglet"/>
              <a:cs typeface="Times New Roman" panose="02020603050405020304" pitchFamily="18" charset="0"/>
              <a:sym typeface="Sniglet"/>
            </a:endParaRPr>
          </a:p>
        </p:txBody>
      </p:sp>
      <p:sp>
        <p:nvSpPr>
          <p:cNvPr id="20" name="TextBox 20"/>
          <p:cNvSpPr txBox="1"/>
          <p:nvPr/>
        </p:nvSpPr>
        <p:spPr>
          <a:xfrm>
            <a:off x="932102" y="4620377"/>
            <a:ext cx="1307077" cy="1283108"/>
          </a:xfrm>
          <a:prstGeom prst="rect">
            <a:avLst/>
          </a:prstGeom>
        </p:spPr>
        <p:txBody>
          <a:bodyPr lIns="0" tIns="0" rIns="0" bIns="0" rtlCol="0" anchor="t">
            <a:spAutoFit/>
          </a:bodyPr>
          <a:lstStyle/>
          <a:p>
            <a:pPr algn="ctr">
              <a:lnSpc>
                <a:spcPts val="10936"/>
              </a:lnSpc>
            </a:pPr>
            <a:r>
              <a:rPr lang="en-US" sz="7811" b="1">
                <a:solidFill>
                  <a:srgbClr val="FFFFFF"/>
                </a:solidFill>
                <a:latin typeface="Times New Roman" panose="02020603050405020304" pitchFamily="18" charset="0"/>
                <a:ea typeface="Sniglet"/>
                <a:cs typeface="Times New Roman" panose="02020603050405020304" pitchFamily="18" charset="0"/>
                <a:sym typeface="Sniglet"/>
              </a:rPr>
              <a:t>01</a:t>
            </a:r>
          </a:p>
        </p:txBody>
      </p:sp>
      <p:sp>
        <p:nvSpPr>
          <p:cNvPr id="21" name="TextBox 21"/>
          <p:cNvSpPr txBox="1"/>
          <p:nvPr/>
        </p:nvSpPr>
        <p:spPr>
          <a:xfrm>
            <a:off x="11410468" y="4620377"/>
            <a:ext cx="1307077" cy="1397819"/>
          </a:xfrm>
          <a:prstGeom prst="rect">
            <a:avLst/>
          </a:prstGeom>
        </p:spPr>
        <p:txBody>
          <a:bodyPr lIns="0" tIns="0" rIns="0" bIns="0" rtlCol="0" anchor="t">
            <a:spAutoFit/>
          </a:bodyPr>
          <a:lstStyle/>
          <a:p>
            <a:pPr algn="ctr">
              <a:lnSpc>
                <a:spcPts val="10936"/>
              </a:lnSpc>
            </a:pPr>
            <a:r>
              <a:rPr lang="en-US" sz="7811" b="1">
                <a:solidFill>
                  <a:srgbClr val="FFFFFF"/>
                </a:solidFill>
                <a:latin typeface="Times New Roman" panose="02020603050405020304" pitchFamily="18" charset="0"/>
                <a:ea typeface="Sniglet"/>
                <a:cs typeface="Times New Roman" panose="02020603050405020304" pitchFamily="18" charset="0"/>
                <a:sym typeface="Sniglet"/>
              </a:rPr>
              <a:t>02</a:t>
            </a:r>
          </a:p>
        </p:txBody>
      </p:sp>
    </p:spTree>
    <p:extLst>
      <p:ext uri="{BB962C8B-B14F-4D97-AF65-F5344CB8AC3E}">
        <p14:creationId xmlns:p14="http://schemas.microsoft.com/office/powerpoint/2010/main" val="34752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69803" cy="10287000"/>
          </a:xfrm>
          <a:prstGeom prst="rect">
            <a:avLst/>
          </a:prstGeom>
        </p:spPr>
      </p:pic>
      <p:sp>
        <p:nvSpPr>
          <p:cNvPr id="3" name="Rectangle 2"/>
          <p:cNvSpPr/>
          <p:nvPr/>
        </p:nvSpPr>
        <p:spPr>
          <a:xfrm>
            <a:off x="10210800" y="7353300"/>
            <a:ext cx="7291484" cy="25545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vi-VN" sz="8000" b="1">
                <a:solidFill>
                  <a:srgbClr val="FF0000"/>
                </a:solidFill>
                <a:latin typeface="Times New Roman" panose="02020603050405020304" pitchFamily="18" charset="0"/>
                <a:ea typeface="Times New Roman" panose="02020603050405020304" pitchFamily="18" charset="0"/>
              </a:rPr>
              <a:t>HOẠT ĐỘNG </a:t>
            </a:r>
            <a:r>
              <a:rPr lang="vi-VN" sz="8000" b="1" smtClean="0">
                <a:solidFill>
                  <a:srgbClr val="FF0000"/>
                </a:solidFill>
                <a:latin typeface="Times New Roman" panose="02020603050405020304" pitchFamily="18" charset="0"/>
                <a:ea typeface="Times New Roman" panose="02020603050405020304" pitchFamily="18" charset="0"/>
              </a:rPr>
              <a:t>1</a:t>
            </a:r>
          </a:p>
          <a:p>
            <a:pPr algn="ctr"/>
            <a:r>
              <a:rPr lang="vi-VN" sz="8000" b="1" smtClean="0">
                <a:solidFill>
                  <a:srgbClr val="FF0000"/>
                </a:solidFill>
                <a:latin typeface="Times New Roman" panose="02020603050405020304" pitchFamily="18" charset="0"/>
                <a:ea typeface="Times New Roman" panose="02020603050405020304" pitchFamily="18" charset="0"/>
              </a:rPr>
              <a:t> </a:t>
            </a:r>
            <a:r>
              <a:rPr lang="vi-VN" sz="8000" b="1">
                <a:solidFill>
                  <a:srgbClr val="FF0000"/>
                </a:solidFill>
                <a:latin typeface="Times New Roman" panose="02020603050405020304" pitchFamily="18" charset="0"/>
                <a:ea typeface="Times New Roman" panose="02020603050405020304" pitchFamily="18" charset="0"/>
              </a:rPr>
              <a:t>KHỞI ĐỘNG</a:t>
            </a:r>
            <a:endParaRPr lang="en-GB" sz="8000">
              <a:solidFill>
                <a:srgbClr val="FF0000"/>
              </a:solidFill>
            </a:endParaRPr>
          </a:p>
        </p:txBody>
      </p:sp>
    </p:spTree>
    <p:extLst>
      <p:ext uri="{BB962C8B-B14F-4D97-AF65-F5344CB8AC3E}">
        <p14:creationId xmlns:p14="http://schemas.microsoft.com/office/powerpoint/2010/main" val="252298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6700"/>
            <a:ext cx="19583400" cy="10760117"/>
          </a:xfrm>
          <a:prstGeom prst="rect">
            <a:avLst/>
          </a:prstGeom>
        </p:spPr>
      </p:pic>
      <p:sp>
        <p:nvSpPr>
          <p:cNvPr id="4" name="Rounded Rectangle 3"/>
          <p:cNvSpPr/>
          <p:nvPr/>
        </p:nvSpPr>
        <p:spPr>
          <a:xfrm>
            <a:off x="3886200" y="7734300"/>
            <a:ext cx="8991600" cy="2286000"/>
          </a:xfrm>
          <a:prstGeom prst="round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160039" y="8092470"/>
            <a:ext cx="8443921" cy="1569660"/>
          </a:xfrm>
          <a:prstGeom prst="rect">
            <a:avLst/>
          </a:prstGeom>
        </p:spPr>
        <p:txBody>
          <a:bodyPr wrap="square">
            <a:spAutoFit/>
          </a:bodyPr>
          <a:lstStyle/>
          <a:p>
            <a:pPr algn="ctr">
              <a:spcAft>
                <a:spcPts val="0"/>
              </a:spcAft>
            </a:pPr>
            <a:r>
              <a:rPr lang="pt-BR" sz="4800" b="1">
                <a:latin typeface="Times New Roman" panose="02020603050405020304" pitchFamily="18" charset="0"/>
                <a:ea typeface="Times New Roman" panose="02020603050405020304" pitchFamily="18" charset="0"/>
              </a:rPr>
              <a:t>3</a:t>
            </a:r>
            <a:r>
              <a:rPr lang="vi-VN" sz="4800" b="1">
                <a:latin typeface="Times New Roman" panose="02020603050405020304" pitchFamily="18" charset="0"/>
                <a:ea typeface="Times New Roman" panose="02020603050405020304" pitchFamily="18" charset="0"/>
              </a:rPr>
              <a:t>.</a:t>
            </a:r>
            <a:r>
              <a:rPr lang="vi-VN" sz="4800" b="1">
                <a:latin typeface="Times New Roman" panose="02020603050405020304" pitchFamily="18" charset="0"/>
                <a:ea typeface="Calibri" panose="020F0502020204030204" pitchFamily="34" charset="0"/>
              </a:rPr>
              <a:t> </a:t>
            </a:r>
            <a:r>
              <a:rPr lang="vi-VN" sz="4800" b="1">
                <a:latin typeface="Times New Roman" panose="02020603050405020304" pitchFamily="18" charset="0"/>
                <a:ea typeface="Times New Roman" panose="02020603050405020304" pitchFamily="18" charset="0"/>
              </a:rPr>
              <a:t>Các đặc điểm của bài phỏng vấn thể hiện trong văn bản</a:t>
            </a:r>
            <a:endParaRPr lang="en-GB" sz="4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118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2410131" y="824492"/>
            <a:ext cx="13467739" cy="8701603"/>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055288">
            <a:off x="14693226" y="23406"/>
            <a:ext cx="2393710" cy="2326847"/>
          </a:xfrm>
          <a:custGeom>
            <a:avLst/>
            <a:gdLst/>
            <a:ahLst/>
            <a:cxnLst/>
            <a:rect l="l" t="t" r="r" b="b"/>
            <a:pathLst>
              <a:path w="2393710" h="2326847">
                <a:moveTo>
                  <a:pt x="0" y="0"/>
                </a:moveTo>
                <a:lnTo>
                  <a:pt x="2393710" y="0"/>
                </a:lnTo>
                <a:lnTo>
                  <a:pt x="2393710" y="2326847"/>
                </a:lnTo>
                <a:lnTo>
                  <a:pt x="0" y="23268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5055288">
            <a:off x="707342" y="7592883"/>
            <a:ext cx="2393710" cy="2326847"/>
          </a:xfrm>
          <a:custGeom>
            <a:avLst/>
            <a:gdLst/>
            <a:ahLst/>
            <a:cxnLst/>
            <a:rect l="l" t="t" r="r" b="b"/>
            <a:pathLst>
              <a:path w="2393710" h="2326847">
                <a:moveTo>
                  <a:pt x="0" y="0"/>
                </a:moveTo>
                <a:lnTo>
                  <a:pt x="2393710" y="0"/>
                </a:lnTo>
                <a:lnTo>
                  <a:pt x="2393710" y="2326847"/>
                </a:lnTo>
                <a:lnTo>
                  <a:pt x="0" y="23268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885990">
            <a:off x="-717809" y="-832095"/>
            <a:ext cx="3809465" cy="4363569"/>
          </a:xfrm>
          <a:custGeom>
            <a:avLst/>
            <a:gdLst/>
            <a:ahLst/>
            <a:cxnLst/>
            <a:rect l="l" t="t" r="r" b="b"/>
            <a:pathLst>
              <a:path w="3809465" h="4363569">
                <a:moveTo>
                  <a:pt x="0" y="0"/>
                </a:moveTo>
                <a:lnTo>
                  <a:pt x="3809465" y="0"/>
                </a:lnTo>
                <a:lnTo>
                  <a:pt x="3809465" y="4363569"/>
                </a:lnTo>
                <a:lnTo>
                  <a:pt x="0" y="436356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885990" flipH="1">
            <a:off x="13985349" y="6037003"/>
            <a:ext cx="3809465" cy="4363569"/>
          </a:xfrm>
          <a:custGeom>
            <a:avLst/>
            <a:gdLst/>
            <a:ahLst/>
            <a:cxnLst/>
            <a:rect l="l" t="t" r="r" b="b"/>
            <a:pathLst>
              <a:path w="3809465" h="4363569">
                <a:moveTo>
                  <a:pt x="3809465" y="0"/>
                </a:moveTo>
                <a:lnTo>
                  <a:pt x="0" y="0"/>
                </a:lnTo>
                <a:lnTo>
                  <a:pt x="0" y="4363569"/>
                </a:lnTo>
                <a:lnTo>
                  <a:pt x="3809465" y="4363569"/>
                </a:lnTo>
                <a:lnTo>
                  <a:pt x="3809465" y="0"/>
                </a:lnTo>
                <a:close/>
              </a:path>
            </a:pathLst>
          </a:custGeom>
          <a:blipFill>
            <a:blip r:embed="rId7">
              <a:extLst>
                <a:ext uri="{96DAC541-7B7A-43D3-8B79-37D633B846F1}">
                  <asvg:svgBlip xmlns:asvg="http://schemas.microsoft.com/office/drawing/2016/SVG/main" xmlns="" r:embed="rId8"/>
                </a:ext>
              </a:extLst>
            </a:blip>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245921872"/>
              </p:ext>
            </p:extLst>
          </p:nvPr>
        </p:nvGraphicFramePr>
        <p:xfrm>
          <a:off x="3429000" y="1728540"/>
          <a:ext cx="11080936" cy="6705600"/>
        </p:xfrm>
        <a:graphic>
          <a:graphicData uri="http://schemas.openxmlformats.org/drawingml/2006/table">
            <a:tbl>
              <a:tblPr firstRow="1" firstCol="1" bandRow="1"/>
              <a:tblGrid>
                <a:gridCol w="8612834"/>
                <a:gridCol w="2468102"/>
              </a:tblGrid>
              <a:tr h="0">
                <a:tc gridSpan="2">
                  <a:txBody>
                    <a:bodyPr/>
                    <a:lstStyle/>
                    <a:p>
                      <a:pPr algn="ctr">
                        <a:spcAft>
                          <a:spcPts val="0"/>
                        </a:spcAft>
                      </a:pPr>
                      <a:r>
                        <a:rPr lang="vi-VN" sz="4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HT SỐ 05</a:t>
                      </a:r>
                      <a:endParaRPr lang="en-GB" sz="4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4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a:t>
                      </a:r>
                      <a:r>
                        <a:rPr lang="en-US" sz="4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ác đặc điểm của </a:t>
                      </a:r>
                      <a:r>
                        <a:rPr lang="vi-VN" sz="4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 phỏng vấn thể hiện trong văn bản</a:t>
                      </a:r>
                      <a:endParaRPr lang="en-GB" sz="4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4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 cầu: </a:t>
                      </a:r>
                      <a:r>
                        <a:rPr lang="vi-VN" sz="4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Văn bản trên đã thể hiện những đặc điểm nào của một bài phỏng vấn?</a:t>
                      </a:r>
                      <a:endParaRPr lang="en-GB" sz="4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0">
                <a:tc>
                  <a:txBody>
                    <a:bodyPr/>
                    <a:lstStyle/>
                    <a:p>
                      <a:pPr algn="ctr">
                        <a:spcAft>
                          <a:spcPts val="0"/>
                        </a:spcAft>
                      </a:pPr>
                      <a:r>
                        <a:rPr lang="vi-VN" sz="4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GB" sz="4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4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GB" sz="4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920">
                <a:tc>
                  <a:txBody>
                    <a:bodyPr/>
                    <a:lstStyle/>
                    <a:p>
                      <a:pPr>
                        <a:spcAft>
                          <a:spcPts val="0"/>
                        </a:spcAft>
                      </a:pPr>
                      <a:r>
                        <a:rPr lang="vi-VN" sz="4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 ra các đặc điểm hình thức nổi bật của bài phỏng vấn được thể hiện trong văn bản trên.</a:t>
                      </a:r>
                      <a:endParaRPr lang="en-GB" sz="4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4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thích câu hỏi nào nhất, vì sao</a:t>
                      </a:r>
                      <a:r>
                        <a:rPr lang="vi-VN" sz="4400" i="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4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893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1838307" y="-2975058"/>
            <a:ext cx="15575705" cy="5795431"/>
          </a:xfrm>
          <a:custGeom>
            <a:avLst/>
            <a:gdLst/>
            <a:ahLst/>
            <a:cxnLst/>
            <a:rect l="l" t="t" r="r" b="b"/>
            <a:pathLst>
              <a:path w="15575705" h="10063575">
                <a:moveTo>
                  <a:pt x="0" y="0"/>
                </a:moveTo>
                <a:lnTo>
                  <a:pt x="15575705" y="0"/>
                </a:lnTo>
                <a:lnTo>
                  <a:pt x="15575705" y="10063575"/>
                </a:lnTo>
                <a:lnTo>
                  <a:pt x="0" y="100635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609826" y="3162300"/>
            <a:ext cx="15575705" cy="12456742"/>
          </a:xfrm>
          <a:custGeom>
            <a:avLst/>
            <a:gdLst/>
            <a:ahLst/>
            <a:cxnLst/>
            <a:rect l="l" t="t" r="r" b="b"/>
            <a:pathLst>
              <a:path w="15575705" h="10063575">
                <a:moveTo>
                  <a:pt x="0" y="0"/>
                </a:moveTo>
                <a:lnTo>
                  <a:pt x="15575705" y="0"/>
                </a:lnTo>
                <a:lnTo>
                  <a:pt x="15575705" y="10063575"/>
                </a:lnTo>
                <a:lnTo>
                  <a:pt x="0" y="100635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698138" flipH="1">
            <a:off x="15713877" y="4555406"/>
            <a:ext cx="3809465" cy="4363569"/>
          </a:xfrm>
          <a:custGeom>
            <a:avLst/>
            <a:gdLst/>
            <a:ahLst/>
            <a:cxnLst/>
            <a:rect l="l" t="t" r="r" b="b"/>
            <a:pathLst>
              <a:path w="3809465" h="4363569">
                <a:moveTo>
                  <a:pt x="3809465" y="0"/>
                </a:moveTo>
                <a:lnTo>
                  <a:pt x="0" y="0"/>
                </a:lnTo>
                <a:lnTo>
                  <a:pt x="0" y="4363570"/>
                </a:lnTo>
                <a:lnTo>
                  <a:pt x="3809465" y="4363570"/>
                </a:lnTo>
                <a:lnTo>
                  <a:pt x="3809465" y="0"/>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9" name="Freeform 9"/>
          <p:cNvSpPr/>
          <p:nvPr/>
        </p:nvSpPr>
        <p:spPr>
          <a:xfrm rot="-5094988" flipH="1" flipV="1">
            <a:off x="-326025" y="-815380"/>
            <a:ext cx="3809465" cy="4363569"/>
          </a:xfrm>
          <a:custGeom>
            <a:avLst/>
            <a:gdLst/>
            <a:ahLst/>
            <a:cxnLst/>
            <a:rect l="l" t="t" r="r" b="b"/>
            <a:pathLst>
              <a:path w="3809465" h="4363569">
                <a:moveTo>
                  <a:pt x="3809466" y="4363569"/>
                </a:moveTo>
                <a:lnTo>
                  <a:pt x="0" y="4363569"/>
                </a:lnTo>
                <a:lnTo>
                  <a:pt x="0" y="0"/>
                </a:lnTo>
                <a:lnTo>
                  <a:pt x="3809466" y="0"/>
                </a:lnTo>
                <a:lnTo>
                  <a:pt x="3809466" y="4363569"/>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4597487" y="258408"/>
            <a:ext cx="9803758" cy="2215991"/>
          </a:xfrm>
          <a:prstGeom prst="rect">
            <a:avLst/>
          </a:prstGeom>
        </p:spPr>
        <p:txBody>
          <a:bodyPr lIns="0" tIns="0" rIns="0" bIns="0" rtlCol="0" anchor="t">
            <a:spAutoFit/>
          </a:bodyPr>
          <a:lstStyle/>
          <a:p>
            <a:pPr algn="ctr"/>
            <a:r>
              <a:rPr lang="vi-VN" sz="7200" b="1">
                <a:latin typeface="Times New Roman" panose="02020603050405020304" pitchFamily="18" charset="0"/>
                <a:cs typeface="Times New Roman" panose="02020603050405020304" pitchFamily="18" charset="0"/>
              </a:rPr>
              <a:t>Hệ thống câu hỏi và câu trả lời</a:t>
            </a:r>
            <a:endParaRPr lang="en-US" sz="7200">
              <a:solidFill>
                <a:srgbClr val="FFFFFF"/>
              </a:solidFill>
              <a:latin typeface="Times New Roman" panose="02020603050405020304" pitchFamily="18" charset="0"/>
              <a:ea typeface="Sniglet"/>
              <a:cs typeface="Times New Roman" panose="02020603050405020304" pitchFamily="18" charset="0"/>
              <a:sym typeface="Sniglet"/>
            </a:endParaRPr>
          </a:p>
        </p:txBody>
      </p:sp>
      <p:sp>
        <p:nvSpPr>
          <p:cNvPr id="11" name="Rectangle 10"/>
          <p:cNvSpPr/>
          <p:nvPr/>
        </p:nvSpPr>
        <p:spPr>
          <a:xfrm>
            <a:off x="2420123" y="3703607"/>
            <a:ext cx="12598620" cy="1508105"/>
          </a:xfrm>
          <a:prstGeom prst="rect">
            <a:avLst/>
          </a:prstGeom>
        </p:spPr>
        <p:txBody>
          <a:bodyPr wrap="square">
            <a:spAutoFit/>
          </a:bodyPr>
          <a:lstStyle/>
          <a:p>
            <a:pPr algn="just">
              <a:lnSpc>
                <a:spcPct val="115000"/>
              </a:lnSpc>
              <a:spcAft>
                <a:spcPts val="0"/>
              </a:spcAft>
            </a:pPr>
            <a:r>
              <a:rPr lang="vi-VN" sz="4000" b="1">
                <a:latin typeface="Times New Roman" panose="02020603050405020304" pitchFamily="18" charset="0"/>
                <a:ea typeface="Times New Roman" panose="02020603050405020304" pitchFamily="18" charset="0"/>
                <a:cs typeface="Times New Roman" panose="02020603050405020304" pitchFamily="18" charset="0"/>
              </a:rPr>
              <a:t>+ Phân biệt hệ thống câu hỏi và câu trả lời </a:t>
            </a:r>
            <a:r>
              <a:rPr lang="vi-VN" sz="4000">
                <a:latin typeface="Times New Roman" panose="02020603050405020304" pitchFamily="18" charset="0"/>
                <a:ea typeface="Times New Roman" panose="02020603050405020304" pitchFamily="18" charset="0"/>
                <a:cs typeface="Times New Roman" panose="02020603050405020304" pitchFamily="18" charset="0"/>
              </a:rPr>
              <a:t>bằng cách dùng dấu chấm xuống dòng.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2420123" y="5169961"/>
            <a:ext cx="12598620" cy="2215991"/>
          </a:xfrm>
          <a:prstGeom prst="rect">
            <a:avLst/>
          </a:prstGeom>
        </p:spPr>
        <p:txBody>
          <a:bodyPr wrap="square">
            <a:spAutoFit/>
          </a:bodyPr>
          <a:lstStyle/>
          <a:p>
            <a:pPr algn="just">
              <a:lnSpc>
                <a:spcPct val="115000"/>
              </a:lnSpc>
              <a:spcAft>
                <a:spcPts val="0"/>
              </a:spcAft>
            </a:pPr>
            <a:r>
              <a:rPr lang="vi-VN" sz="4000" b="1">
                <a:latin typeface="Times New Roman" panose="02020603050405020304" pitchFamily="18" charset="0"/>
                <a:ea typeface="Times New Roman" panose="02020603050405020304" pitchFamily="18" charset="0"/>
                <a:cs typeface="Times New Roman" panose="02020603050405020304" pitchFamily="18" charset="0"/>
              </a:rPr>
              <a:t>+ Từ “</a:t>
            </a:r>
            <a:r>
              <a:rPr lang="vi-VN" sz="4000" b="1" i="1">
                <a:latin typeface="Times New Roman" panose="02020603050405020304" pitchFamily="18" charset="0"/>
                <a:ea typeface="Times New Roman" panose="02020603050405020304" pitchFamily="18" charset="0"/>
                <a:cs typeface="Times New Roman" panose="02020603050405020304" pitchFamily="18" charset="0"/>
              </a:rPr>
              <a:t>Nhà văn Tô Hoài</a:t>
            </a:r>
            <a:r>
              <a:rPr lang="vi-VN" sz="4000" b="1">
                <a:latin typeface="Times New Roman" panose="02020603050405020304" pitchFamily="18" charset="0"/>
                <a:ea typeface="Times New Roman" panose="02020603050405020304" pitchFamily="18" charset="0"/>
                <a:cs typeface="Times New Roman" panose="02020603050405020304" pitchFamily="18" charset="0"/>
              </a:rPr>
              <a:t>” </a:t>
            </a:r>
            <a:r>
              <a:rPr lang="vi-VN" sz="4000">
                <a:latin typeface="Times New Roman" panose="02020603050405020304" pitchFamily="18" charset="0"/>
                <a:ea typeface="Times New Roman" panose="02020603050405020304" pitchFamily="18" charset="0"/>
                <a:cs typeface="Times New Roman" panose="02020603050405020304" pitchFamily="18" charset="0"/>
              </a:rPr>
              <a:t>và</a:t>
            </a:r>
            <a:r>
              <a:rPr lang="vi-VN" sz="4000" b="1">
                <a:latin typeface="Times New Roman" panose="02020603050405020304" pitchFamily="18" charset="0"/>
                <a:ea typeface="Times New Roman" panose="02020603050405020304" pitchFamily="18" charset="0"/>
                <a:cs typeface="Times New Roman" panose="02020603050405020304" pitchFamily="18" charset="0"/>
              </a:rPr>
              <a:t> “</a:t>
            </a:r>
            <a:r>
              <a:rPr lang="vi-VN" sz="4000" b="1" i="1">
                <a:latin typeface="Times New Roman" panose="02020603050405020304" pitchFamily="18" charset="0"/>
                <a:ea typeface="Times New Roman" panose="02020603050405020304" pitchFamily="18" charset="0"/>
                <a:cs typeface="Times New Roman" panose="02020603050405020304" pitchFamily="18" charset="0"/>
              </a:rPr>
              <a:t>Trần Đăng Khoa”</a:t>
            </a:r>
            <a:r>
              <a:rPr lang="vi-VN" sz="4000" b="1">
                <a:latin typeface="Times New Roman" panose="02020603050405020304" pitchFamily="18" charset="0"/>
                <a:ea typeface="Times New Roman" panose="02020603050405020304" pitchFamily="18" charset="0"/>
                <a:cs typeface="Times New Roman" panose="02020603050405020304" pitchFamily="18" charset="0"/>
              </a:rPr>
              <a:t> </a:t>
            </a:r>
            <a:r>
              <a:rPr lang="vi-VN" sz="4000">
                <a:latin typeface="Times New Roman" panose="02020603050405020304" pitchFamily="18" charset="0"/>
                <a:ea typeface="Times New Roman" panose="02020603050405020304" pitchFamily="18" charset="0"/>
                <a:cs typeface="Times New Roman" panose="02020603050405020304" pitchFamily="18" charset="0"/>
              </a:rPr>
              <a:t>được in đậm để người đọc dễ phân biệt giữa người phỏng vấn và nội dung phỏng vấn.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2585227" y="7483352"/>
            <a:ext cx="12639060" cy="2215991"/>
          </a:xfrm>
          <a:prstGeom prst="rect">
            <a:avLst/>
          </a:prstGeom>
        </p:spPr>
        <p:txBody>
          <a:bodyPr wrap="square">
            <a:spAutoFit/>
          </a:bodyPr>
          <a:lstStyle/>
          <a:p>
            <a:pPr algn="just">
              <a:lnSpc>
                <a:spcPct val="115000"/>
              </a:lnSpc>
              <a:spcAft>
                <a:spcPts val="0"/>
              </a:spcAft>
            </a:pPr>
            <a:r>
              <a:rPr lang="vi-VN" sz="4000" b="1">
                <a:latin typeface="Times New Roman" panose="02020603050405020304" pitchFamily="18" charset="0"/>
                <a:ea typeface="Times New Roman" panose="02020603050405020304" pitchFamily="18" charset="0"/>
                <a:cs typeface="Times New Roman" panose="02020603050405020304" pitchFamily="18" charset="0"/>
              </a:rPr>
              <a:t>+ Sử dụng hệ thống câu hỏi mở và thuật ngữ về Hà Nội như: </a:t>
            </a:r>
            <a:r>
              <a:rPr lang="vi-VN" sz="4000" i="1">
                <a:latin typeface="Times New Roman" panose="02020603050405020304" pitchFamily="18" charset="0"/>
                <a:ea typeface="Times New Roman" panose="02020603050405020304" pitchFamily="18" charset="0"/>
                <a:cs typeface="Times New Roman" panose="02020603050405020304" pitchFamily="18" charset="0"/>
              </a:rPr>
              <a:t>một nhân chứng, phố phường, Hàng Bạc, Hàng Buồm, Hàng Thiếc, Hồ Tây, Nghi Tàm, Yên Phụ,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18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2410131" y="824492"/>
            <a:ext cx="13467739" cy="8701603"/>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055288">
            <a:off x="14116126" y="968376"/>
            <a:ext cx="2393710" cy="2326847"/>
          </a:xfrm>
          <a:custGeom>
            <a:avLst/>
            <a:gdLst/>
            <a:ahLst/>
            <a:cxnLst/>
            <a:rect l="l" t="t" r="r" b="b"/>
            <a:pathLst>
              <a:path w="2393710" h="2326847">
                <a:moveTo>
                  <a:pt x="0" y="0"/>
                </a:moveTo>
                <a:lnTo>
                  <a:pt x="2393710" y="0"/>
                </a:lnTo>
                <a:lnTo>
                  <a:pt x="2393710" y="2326847"/>
                </a:lnTo>
                <a:lnTo>
                  <a:pt x="0" y="23268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5055288">
            <a:off x="1777752" y="7055364"/>
            <a:ext cx="2393710" cy="2326847"/>
          </a:xfrm>
          <a:custGeom>
            <a:avLst/>
            <a:gdLst/>
            <a:ahLst/>
            <a:cxnLst/>
            <a:rect l="l" t="t" r="r" b="b"/>
            <a:pathLst>
              <a:path w="2393710" h="2326847">
                <a:moveTo>
                  <a:pt x="0" y="0"/>
                </a:moveTo>
                <a:lnTo>
                  <a:pt x="2393710" y="0"/>
                </a:lnTo>
                <a:lnTo>
                  <a:pt x="2393710" y="2326847"/>
                </a:lnTo>
                <a:lnTo>
                  <a:pt x="0" y="23268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885990">
            <a:off x="-739326" y="1813284"/>
            <a:ext cx="3809465" cy="4363569"/>
          </a:xfrm>
          <a:custGeom>
            <a:avLst/>
            <a:gdLst/>
            <a:ahLst/>
            <a:cxnLst/>
            <a:rect l="l" t="t" r="r" b="b"/>
            <a:pathLst>
              <a:path w="3809465" h="4363569">
                <a:moveTo>
                  <a:pt x="0" y="0"/>
                </a:moveTo>
                <a:lnTo>
                  <a:pt x="3809465" y="0"/>
                </a:lnTo>
                <a:lnTo>
                  <a:pt x="3809465" y="4363569"/>
                </a:lnTo>
                <a:lnTo>
                  <a:pt x="0" y="436356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885990" flipH="1">
            <a:off x="13985349" y="6037003"/>
            <a:ext cx="3809465" cy="4363569"/>
          </a:xfrm>
          <a:custGeom>
            <a:avLst/>
            <a:gdLst/>
            <a:ahLst/>
            <a:cxnLst/>
            <a:rect l="l" t="t" r="r" b="b"/>
            <a:pathLst>
              <a:path w="3809465" h="4363569">
                <a:moveTo>
                  <a:pt x="3809465" y="0"/>
                </a:moveTo>
                <a:lnTo>
                  <a:pt x="0" y="0"/>
                </a:lnTo>
                <a:lnTo>
                  <a:pt x="0" y="4363569"/>
                </a:lnTo>
                <a:lnTo>
                  <a:pt x="3809465" y="4363569"/>
                </a:lnTo>
                <a:lnTo>
                  <a:pt x="3809465"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4029737" y="2790732"/>
            <a:ext cx="10228525" cy="3693319"/>
          </a:xfrm>
          <a:prstGeom prst="rect">
            <a:avLst/>
          </a:prstGeom>
        </p:spPr>
        <p:txBody>
          <a:bodyPr wrap="square" lIns="0" tIns="0" rIns="0" bIns="0" rtlCol="0" anchor="t">
            <a:spAutoFit/>
          </a:bodyPr>
          <a:lstStyle/>
          <a:p>
            <a:pPr algn="ctr"/>
            <a:r>
              <a:rPr lang="vi-VN" sz="8000" b="1">
                <a:latin typeface="Times New Roman" panose="02020603050405020304" pitchFamily="18" charset="0"/>
                <a:cs typeface="Times New Roman" panose="02020603050405020304" pitchFamily="18" charset="0"/>
              </a:rPr>
              <a:t>Dùng số liệu, dữ kiện:</a:t>
            </a:r>
            <a:r>
              <a:rPr lang="vi-VN" sz="8000">
                <a:latin typeface="Times New Roman" panose="02020603050405020304" pitchFamily="18" charset="0"/>
                <a:cs typeface="Times New Roman" panose="02020603050405020304" pitchFamily="18" charset="0"/>
              </a:rPr>
              <a:t> </a:t>
            </a:r>
            <a:r>
              <a:rPr lang="vi-VN" sz="8000" i="1">
                <a:latin typeface="Times New Roman" panose="02020603050405020304" pitchFamily="18" charset="0"/>
                <a:cs typeface="Times New Roman" panose="02020603050405020304" pitchFamily="18" charset="0"/>
              </a:rPr>
              <a:t>năm 1945, Nhật đảo chính Pháp, ...</a:t>
            </a:r>
            <a:endParaRPr lang="en-US" sz="8000">
              <a:solidFill>
                <a:srgbClr val="FFFFFF"/>
              </a:solidFill>
              <a:latin typeface="Times New Roman" panose="02020603050405020304" pitchFamily="18" charset="0"/>
              <a:ea typeface="Sniglet"/>
              <a:cs typeface="Times New Roman" panose="02020603050405020304" pitchFamily="18" charset="0"/>
              <a:sym typeface="Sniglet"/>
            </a:endParaRPr>
          </a:p>
        </p:txBody>
      </p:sp>
    </p:spTree>
    <p:extLst>
      <p:ext uri="{BB962C8B-B14F-4D97-AF65-F5344CB8AC3E}">
        <p14:creationId xmlns:p14="http://schemas.microsoft.com/office/powerpoint/2010/main" val="7381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7"/>
            <a:ext cx="18288000" cy="10287000"/>
          </a:xfrm>
          <a:prstGeom prst="rect">
            <a:avLst/>
          </a:prstGeom>
        </p:spPr>
      </p:pic>
      <p:sp>
        <p:nvSpPr>
          <p:cNvPr id="4" name="Rounded Rectangle 3"/>
          <p:cNvSpPr/>
          <p:nvPr/>
        </p:nvSpPr>
        <p:spPr>
          <a:xfrm>
            <a:off x="10515600" y="8325757"/>
            <a:ext cx="7315200" cy="1981200"/>
          </a:xfrm>
          <a:prstGeom prst="round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Times New Roman" panose="02020603050405020304" pitchFamily="18" charset="0"/>
                <a:cs typeface="Times New Roman" panose="02020603050405020304" pitchFamily="18" charset="0"/>
              </a:rPr>
              <a:t>IV. TỔNG KẾT</a:t>
            </a:r>
            <a:endParaRPr lang="en-GB" sz="60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512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1028700" y="-4920075"/>
            <a:ext cx="15575705" cy="7777575"/>
          </a:xfrm>
          <a:custGeom>
            <a:avLst/>
            <a:gdLst/>
            <a:ahLst/>
            <a:cxnLst/>
            <a:rect l="l" t="t" r="r" b="b"/>
            <a:pathLst>
              <a:path w="15575705" h="10063575">
                <a:moveTo>
                  <a:pt x="0" y="0"/>
                </a:moveTo>
                <a:lnTo>
                  <a:pt x="15575705" y="0"/>
                </a:lnTo>
                <a:lnTo>
                  <a:pt x="15575705" y="10063575"/>
                </a:lnTo>
                <a:lnTo>
                  <a:pt x="0" y="100635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rot="2091">
            <a:off x="4914850" y="1101363"/>
            <a:ext cx="8457998" cy="1477328"/>
          </a:xfrm>
          <a:prstGeom prst="rect">
            <a:avLst/>
          </a:prstGeom>
        </p:spPr>
        <p:txBody>
          <a:bodyPr lIns="0" tIns="0" rIns="0" bIns="0" rtlCol="0" anchor="t">
            <a:spAutoFit/>
          </a:bodyPr>
          <a:lstStyle/>
          <a:p>
            <a:r>
              <a:rPr lang="vi-VN"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 Hình thức</a:t>
            </a:r>
            <a:endParaRPr lang="en-GB"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6" name="Freeform 6"/>
          <p:cNvSpPr/>
          <p:nvPr/>
        </p:nvSpPr>
        <p:spPr>
          <a:xfrm>
            <a:off x="1028700" y="3162300"/>
            <a:ext cx="15575705" cy="12549675"/>
          </a:xfrm>
          <a:custGeom>
            <a:avLst/>
            <a:gdLst/>
            <a:ahLst/>
            <a:cxnLst/>
            <a:rect l="l" t="t" r="r" b="b"/>
            <a:pathLst>
              <a:path w="15575705" h="10063575">
                <a:moveTo>
                  <a:pt x="0" y="0"/>
                </a:moveTo>
                <a:lnTo>
                  <a:pt x="15575705" y="0"/>
                </a:lnTo>
                <a:lnTo>
                  <a:pt x="15575705" y="10063575"/>
                </a:lnTo>
                <a:lnTo>
                  <a:pt x="0" y="100635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698138" flipH="1">
            <a:off x="15713877" y="4555406"/>
            <a:ext cx="3809465" cy="4363569"/>
          </a:xfrm>
          <a:custGeom>
            <a:avLst/>
            <a:gdLst/>
            <a:ahLst/>
            <a:cxnLst/>
            <a:rect l="l" t="t" r="r" b="b"/>
            <a:pathLst>
              <a:path w="3809465" h="4363569">
                <a:moveTo>
                  <a:pt x="3809465" y="0"/>
                </a:moveTo>
                <a:lnTo>
                  <a:pt x="0" y="0"/>
                </a:lnTo>
                <a:lnTo>
                  <a:pt x="0" y="4363570"/>
                </a:lnTo>
                <a:lnTo>
                  <a:pt x="3809465" y="4363570"/>
                </a:lnTo>
                <a:lnTo>
                  <a:pt x="3809465" y="0"/>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9" name="Freeform 9"/>
          <p:cNvSpPr/>
          <p:nvPr/>
        </p:nvSpPr>
        <p:spPr>
          <a:xfrm rot="-5094988" flipH="1" flipV="1">
            <a:off x="-326025" y="-815380"/>
            <a:ext cx="3809465" cy="4363569"/>
          </a:xfrm>
          <a:custGeom>
            <a:avLst/>
            <a:gdLst/>
            <a:ahLst/>
            <a:cxnLst/>
            <a:rect l="l" t="t" r="r" b="b"/>
            <a:pathLst>
              <a:path w="3809465" h="4363569">
                <a:moveTo>
                  <a:pt x="3809466" y="4363569"/>
                </a:moveTo>
                <a:lnTo>
                  <a:pt x="0" y="4363569"/>
                </a:lnTo>
                <a:lnTo>
                  <a:pt x="0" y="0"/>
                </a:lnTo>
                <a:lnTo>
                  <a:pt x="3809466" y="0"/>
                </a:lnTo>
                <a:lnTo>
                  <a:pt x="3809466" y="4363569"/>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11" name="Rectangle 10"/>
          <p:cNvSpPr/>
          <p:nvPr/>
        </p:nvSpPr>
        <p:spPr>
          <a:xfrm>
            <a:off x="2632077" y="3717902"/>
            <a:ext cx="12874581" cy="6038576"/>
          </a:xfrm>
          <a:prstGeom prst="rect">
            <a:avLst/>
          </a:prstGeom>
        </p:spPr>
        <p:txBody>
          <a:bodyPr wrap="square">
            <a:spAutoFit/>
          </a:bodyPr>
          <a:lstStyle/>
          <a:p>
            <a:pPr algn="just">
              <a:lnSpc>
                <a:spcPct val="115000"/>
              </a:lnSpc>
              <a:spcAft>
                <a:spcPts val="0"/>
              </a:spcAft>
            </a:pPr>
            <a:r>
              <a:rPr lang="vi-VN" sz="4800">
                <a:latin typeface="Times New Roman" panose="02020603050405020304" pitchFamily="18" charset="0"/>
                <a:ea typeface="Times New Roman" panose="02020603050405020304" pitchFamily="18" charset="0"/>
                <a:cs typeface="Times New Roman" panose="02020603050405020304" pitchFamily="18" charset="0"/>
              </a:rPr>
              <a:t>- Bố cục rõ ràng, mạch lạc; </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a:latin typeface="Times New Roman" panose="02020603050405020304" pitchFamily="18" charset="0"/>
                <a:ea typeface="Times New Roman" panose="02020603050405020304" pitchFamily="18" charset="0"/>
                <a:cs typeface="Times New Roman" panose="02020603050405020304" pitchFamily="18" charset="0"/>
              </a:rPr>
              <a:t>- Hệ thống câu hỏi rõ ràng, ngắn gọn thể hiện được mục đích văn bản.</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a:latin typeface="Times New Roman" panose="02020603050405020304" pitchFamily="18" charset="0"/>
                <a:ea typeface="Times New Roman" panose="02020603050405020304" pitchFamily="18" charset="0"/>
                <a:cs typeface="Times New Roman" panose="02020603050405020304" pitchFamily="18" charset="0"/>
              </a:rPr>
              <a:t>- Các kí hiệu, thuật ngữ chuyên ngành phù hợp, gần gũi để thu thập thông tin về chủ đề VB</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Nhan đề cung cấp thông tin cơ bản, định hướng thông tin chính của văn bản. </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1028700" y="-4920075"/>
            <a:ext cx="15575705" cy="7777575"/>
          </a:xfrm>
          <a:custGeom>
            <a:avLst/>
            <a:gdLst/>
            <a:ahLst/>
            <a:cxnLst/>
            <a:rect l="l" t="t" r="r" b="b"/>
            <a:pathLst>
              <a:path w="15575705" h="10063575">
                <a:moveTo>
                  <a:pt x="0" y="0"/>
                </a:moveTo>
                <a:lnTo>
                  <a:pt x="15575705" y="0"/>
                </a:lnTo>
                <a:lnTo>
                  <a:pt x="15575705" y="10063575"/>
                </a:lnTo>
                <a:lnTo>
                  <a:pt x="0" y="100635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rot="2091">
            <a:off x="5320960" y="534591"/>
            <a:ext cx="8457998" cy="1477328"/>
          </a:xfrm>
          <a:prstGeom prst="rect">
            <a:avLst/>
          </a:prstGeom>
        </p:spPr>
        <p:txBody>
          <a:bodyPr lIns="0" tIns="0" rIns="0" bIns="0" rtlCol="0" anchor="t">
            <a:spAutoFit/>
          </a:bodyPr>
          <a:lstStyle/>
          <a:p>
            <a:r>
              <a:rPr lang="vi-VN"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2. Nội dung</a:t>
            </a:r>
            <a:endParaRPr lang="en-GB"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6" name="Freeform 6"/>
          <p:cNvSpPr/>
          <p:nvPr/>
        </p:nvSpPr>
        <p:spPr>
          <a:xfrm>
            <a:off x="1028700" y="3162300"/>
            <a:ext cx="15575705" cy="12549675"/>
          </a:xfrm>
          <a:custGeom>
            <a:avLst/>
            <a:gdLst/>
            <a:ahLst/>
            <a:cxnLst/>
            <a:rect l="l" t="t" r="r" b="b"/>
            <a:pathLst>
              <a:path w="15575705" h="10063575">
                <a:moveTo>
                  <a:pt x="0" y="0"/>
                </a:moveTo>
                <a:lnTo>
                  <a:pt x="15575705" y="0"/>
                </a:lnTo>
                <a:lnTo>
                  <a:pt x="15575705" y="10063575"/>
                </a:lnTo>
                <a:lnTo>
                  <a:pt x="0" y="100635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698138" flipH="1">
            <a:off x="15713877" y="4555406"/>
            <a:ext cx="3809465" cy="4363569"/>
          </a:xfrm>
          <a:custGeom>
            <a:avLst/>
            <a:gdLst/>
            <a:ahLst/>
            <a:cxnLst/>
            <a:rect l="l" t="t" r="r" b="b"/>
            <a:pathLst>
              <a:path w="3809465" h="4363569">
                <a:moveTo>
                  <a:pt x="3809465" y="0"/>
                </a:moveTo>
                <a:lnTo>
                  <a:pt x="0" y="0"/>
                </a:lnTo>
                <a:lnTo>
                  <a:pt x="0" y="4363570"/>
                </a:lnTo>
                <a:lnTo>
                  <a:pt x="3809465" y="4363570"/>
                </a:lnTo>
                <a:lnTo>
                  <a:pt x="3809465" y="0"/>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9" name="Freeform 9"/>
          <p:cNvSpPr/>
          <p:nvPr/>
        </p:nvSpPr>
        <p:spPr>
          <a:xfrm rot="-5094988" flipH="1" flipV="1">
            <a:off x="-326025" y="-815380"/>
            <a:ext cx="3809465" cy="4363569"/>
          </a:xfrm>
          <a:custGeom>
            <a:avLst/>
            <a:gdLst/>
            <a:ahLst/>
            <a:cxnLst/>
            <a:rect l="l" t="t" r="r" b="b"/>
            <a:pathLst>
              <a:path w="3809465" h="4363569">
                <a:moveTo>
                  <a:pt x="3809466" y="4363569"/>
                </a:moveTo>
                <a:lnTo>
                  <a:pt x="0" y="4363569"/>
                </a:lnTo>
                <a:lnTo>
                  <a:pt x="0" y="0"/>
                </a:lnTo>
                <a:lnTo>
                  <a:pt x="3809466" y="0"/>
                </a:lnTo>
                <a:lnTo>
                  <a:pt x="3809466" y="4363569"/>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11" name="Rectangle 10"/>
          <p:cNvSpPr/>
          <p:nvPr/>
        </p:nvSpPr>
        <p:spPr>
          <a:xfrm>
            <a:off x="2428467" y="3799869"/>
            <a:ext cx="12776170" cy="5509200"/>
          </a:xfrm>
          <a:prstGeom prst="rect">
            <a:avLst/>
          </a:prstGeom>
        </p:spPr>
        <p:txBody>
          <a:bodyPr wrap="square">
            <a:spAutoFit/>
          </a:bodyPr>
          <a:lstStyle/>
          <a:p>
            <a:pPr algn="just"/>
            <a:r>
              <a:rPr lang="vi-VN" sz="4400" b="1">
                <a:latin typeface="Times New Roman" panose="02020603050405020304" pitchFamily="18" charset="0"/>
                <a:cs typeface="Times New Roman" panose="02020603050405020304" pitchFamily="18" charset="0"/>
              </a:rPr>
              <a:t>-</a:t>
            </a:r>
            <a:r>
              <a:rPr lang="vi-VN" sz="4400">
                <a:latin typeface="Times New Roman" panose="02020603050405020304" pitchFamily="18" charset="0"/>
                <a:cs typeface="Times New Roman" panose="02020603050405020304" pitchFamily="18" charset="0"/>
              </a:rPr>
              <a:t> Văn bản trình bày thông tin về di tích lịch sử, danh lam thắng cảnh Hà Nội. Đây là một thành phố cổ kính, ẩn chứa nhiều nét đẹp văn hóa, lịch sử đáng tự hào. Vẻ đẹp của thành phố làm nên dấu ấn trong tính cách con người nơi đây.</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Nhà văn Tô Hoài là người con sinh ra và gắn bó với thành phố, ông am hiểu về lịch sử, văn hóa và những giá trị riêng của thành phố ngàn năm tuổi này.</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7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18245540" cy="10274300"/>
          </a:xfrm>
          <a:prstGeom prst="rect">
            <a:avLst/>
          </a:prstGeom>
        </p:spPr>
      </p:pic>
      <p:sp>
        <p:nvSpPr>
          <p:cNvPr id="3" name="Rectangle 2"/>
          <p:cNvSpPr/>
          <p:nvPr/>
        </p:nvSpPr>
        <p:spPr>
          <a:xfrm>
            <a:off x="8763000" y="6972300"/>
            <a:ext cx="8711231" cy="3046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vi-VN" sz="9600" b="1">
                <a:solidFill>
                  <a:srgbClr val="FF0000"/>
                </a:solidFill>
                <a:latin typeface="Times New Roman" panose="02020603050405020304" pitchFamily="18" charset="0"/>
                <a:ea typeface="Calibri" panose="020F0502020204030204" pitchFamily="34" charset="0"/>
              </a:rPr>
              <a:t>HOẠT ĐỘNG </a:t>
            </a:r>
            <a:r>
              <a:rPr lang="vi-VN" sz="9600" b="1" smtClean="0">
                <a:solidFill>
                  <a:srgbClr val="FF0000"/>
                </a:solidFill>
                <a:latin typeface="Times New Roman" panose="02020603050405020304" pitchFamily="18" charset="0"/>
                <a:ea typeface="Calibri" panose="020F0502020204030204" pitchFamily="34" charset="0"/>
              </a:rPr>
              <a:t>3</a:t>
            </a:r>
          </a:p>
          <a:p>
            <a:pPr algn="ctr"/>
            <a:r>
              <a:rPr lang="vi-VN" sz="9600" b="1" smtClean="0">
                <a:solidFill>
                  <a:srgbClr val="FF0000"/>
                </a:solidFill>
                <a:latin typeface="Times New Roman" panose="02020603050405020304" pitchFamily="18" charset="0"/>
                <a:ea typeface="Calibri" panose="020F0502020204030204" pitchFamily="34" charset="0"/>
              </a:rPr>
              <a:t> </a:t>
            </a:r>
            <a:r>
              <a:rPr lang="vi-VN" sz="9600" b="1">
                <a:solidFill>
                  <a:srgbClr val="FF0000"/>
                </a:solidFill>
                <a:latin typeface="Times New Roman" panose="02020603050405020304" pitchFamily="18" charset="0"/>
                <a:ea typeface="Calibri" panose="020F0502020204030204" pitchFamily="34" charset="0"/>
              </a:rPr>
              <a:t>LUYỆN TẬP</a:t>
            </a:r>
            <a:endParaRPr lang="en-GB" sz="9600">
              <a:solidFill>
                <a:srgbClr val="FF0000"/>
              </a:solidFill>
            </a:endParaRPr>
          </a:p>
        </p:txBody>
      </p:sp>
    </p:spTree>
    <p:extLst>
      <p:ext uri="{BB962C8B-B14F-4D97-AF65-F5344CB8AC3E}">
        <p14:creationId xmlns:p14="http://schemas.microsoft.com/office/powerpoint/2010/main" val="111763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rot="5055288">
            <a:off x="6171144" y="529866"/>
            <a:ext cx="2876091" cy="2795753"/>
          </a:xfrm>
          <a:custGeom>
            <a:avLst/>
            <a:gdLst/>
            <a:ahLst/>
            <a:cxnLst/>
            <a:rect l="l" t="t" r="r" b="b"/>
            <a:pathLst>
              <a:path w="2876091" h="2795753">
                <a:moveTo>
                  <a:pt x="0" y="0"/>
                </a:moveTo>
                <a:lnTo>
                  <a:pt x="2876091" y="0"/>
                </a:lnTo>
                <a:lnTo>
                  <a:pt x="2876091" y="2795753"/>
                </a:lnTo>
                <a:lnTo>
                  <a:pt x="0" y="27957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5" name="Group 5"/>
          <p:cNvGrpSpPr/>
          <p:nvPr/>
        </p:nvGrpSpPr>
        <p:grpSpPr>
          <a:xfrm rot="288079">
            <a:off x="2396114" y="2600408"/>
            <a:ext cx="14001202" cy="10969857"/>
            <a:chOff x="0" y="0"/>
            <a:chExt cx="3687560" cy="2889180"/>
          </a:xfrm>
        </p:grpSpPr>
        <p:sp>
          <p:nvSpPr>
            <p:cNvPr id="6" name="Freeform 6"/>
            <p:cNvSpPr/>
            <p:nvPr/>
          </p:nvSpPr>
          <p:spPr>
            <a:xfrm>
              <a:off x="0" y="0"/>
              <a:ext cx="3687559" cy="2889180"/>
            </a:xfrm>
            <a:custGeom>
              <a:avLst/>
              <a:gdLst/>
              <a:ahLst/>
              <a:cxnLst/>
              <a:rect l="l" t="t" r="r" b="b"/>
              <a:pathLst>
                <a:path w="3687559" h="2889180">
                  <a:moveTo>
                    <a:pt x="28200" y="0"/>
                  </a:moveTo>
                  <a:lnTo>
                    <a:pt x="3659359" y="0"/>
                  </a:lnTo>
                  <a:cubicBezTo>
                    <a:pt x="3666838" y="0"/>
                    <a:pt x="3674011" y="2971"/>
                    <a:pt x="3679300" y="8260"/>
                  </a:cubicBezTo>
                  <a:cubicBezTo>
                    <a:pt x="3684588" y="13548"/>
                    <a:pt x="3687559" y="20721"/>
                    <a:pt x="3687559" y="28200"/>
                  </a:cubicBezTo>
                  <a:lnTo>
                    <a:pt x="3687559" y="2860980"/>
                  </a:lnTo>
                  <a:cubicBezTo>
                    <a:pt x="3687559" y="2876555"/>
                    <a:pt x="3674934" y="2889180"/>
                    <a:pt x="3659359" y="2889180"/>
                  </a:cubicBezTo>
                  <a:lnTo>
                    <a:pt x="28200" y="2889180"/>
                  </a:lnTo>
                  <a:cubicBezTo>
                    <a:pt x="20721" y="2889180"/>
                    <a:pt x="13548" y="2886209"/>
                    <a:pt x="8260" y="2880921"/>
                  </a:cubicBezTo>
                  <a:cubicBezTo>
                    <a:pt x="2971" y="2875632"/>
                    <a:pt x="0" y="2868459"/>
                    <a:pt x="0" y="2860980"/>
                  </a:cubicBezTo>
                  <a:lnTo>
                    <a:pt x="0" y="28200"/>
                  </a:lnTo>
                  <a:cubicBezTo>
                    <a:pt x="0" y="20721"/>
                    <a:pt x="2971" y="13548"/>
                    <a:pt x="8260" y="8260"/>
                  </a:cubicBezTo>
                  <a:cubicBezTo>
                    <a:pt x="13548" y="2971"/>
                    <a:pt x="20721" y="0"/>
                    <a:pt x="28200" y="0"/>
                  </a:cubicBezTo>
                  <a:close/>
                </a:path>
              </a:pathLst>
            </a:custGeom>
            <a:solidFill>
              <a:srgbClr val="FFFFFF"/>
            </a:solidFill>
            <a:ln w="38100" cap="rnd">
              <a:solidFill>
                <a:srgbClr val="79912E"/>
              </a:solidFill>
              <a:prstDash val="solid"/>
              <a:round/>
            </a:ln>
          </p:spPr>
        </p:sp>
        <p:sp>
          <p:nvSpPr>
            <p:cNvPr id="7" name="TextBox 7"/>
            <p:cNvSpPr txBox="1"/>
            <p:nvPr/>
          </p:nvSpPr>
          <p:spPr>
            <a:xfrm>
              <a:off x="0" y="-38100"/>
              <a:ext cx="3687560" cy="292728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8" name="TextBox 8"/>
          <p:cNvSpPr txBox="1"/>
          <p:nvPr/>
        </p:nvSpPr>
        <p:spPr>
          <a:xfrm rot="246244">
            <a:off x="4642339" y="6070599"/>
            <a:ext cx="8914703" cy="14773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vi-VN"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IV. LUYỆN TẬP</a:t>
            </a:r>
            <a:endParaRPr lang="en-GB"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9" name="Freeform 9"/>
          <p:cNvSpPr/>
          <p:nvPr/>
        </p:nvSpPr>
        <p:spPr>
          <a:xfrm>
            <a:off x="-1698181" y="3344672"/>
            <a:ext cx="5123833" cy="3473336"/>
          </a:xfrm>
          <a:custGeom>
            <a:avLst/>
            <a:gdLst/>
            <a:ahLst/>
            <a:cxnLst/>
            <a:rect l="l" t="t" r="r" b="b"/>
            <a:pathLst>
              <a:path w="5123833" h="3473336">
                <a:moveTo>
                  <a:pt x="0" y="0"/>
                </a:moveTo>
                <a:lnTo>
                  <a:pt x="5123833" y="0"/>
                </a:lnTo>
                <a:lnTo>
                  <a:pt x="5123833" y="3473336"/>
                </a:lnTo>
                <a:lnTo>
                  <a:pt x="0" y="34733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rot="3108738">
            <a:off x="-968093" y="6521649"/>
            <a:ext cx="3533762" cy="5473303"/>
          </a:xfrm>
          <a:custGeom>
            <a:avLst/>
            <a:gdLst/>
            <a:ahLst/>
            <a:cxnLst/>
            <a:rect l="l" t="t" r="r" b="b"/>
            <a:pathLst>
              <a:path w="3533762" h="5473303">
                <a:moveTo>
                  <a:pt x="0" y="0"/>
                </a:moveTo>
                <a:lnTo>
                  <a:pt x="3533762" y="0"/>
                </a:lnTo>
                <a:lnTo>
                  <a:pt x="3533762" y="5473302"/>
                </a:lnTo>
                <a:lnTo>
                  <a:pt x="0" y="54733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rot="-645895" flipV="1">
            <a:off x="-572415" y="-755829"/>
            <a:ext cx="5283451" cy="3794293"/>
          </a:xfrm>
          <a:custGeom>
            <a:avLst/>
            <a:gdLst/>
            <a:ahLst/>
            <a:cxnLst/>
            <a:rect l="l" t="t" r="r" b="b"/>
            <a:pathLst>
              <a:path w="5283451" h="3794293">
                <a:moveTo>
                  <a:pt x="0" y="3794293"/>
                </a:moveTo>
                <a:lnTo>
                  <a:pt x="5283451" y="3794293"/>
                </a:lnTo>
                <a:lnTo>
                  <a:pt x="5283451" y="0"/>
                </a:lnTo>
                <a:lnTo>
                  <a:pt x="0" y="0"/>
                </a:lnTo>
                <a:lnTo>
                  <a:pt x="0" y="3794293"/>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rot="5055288">
            <a:off x="10780270" y="-1042985"/>
            <a:ext cx="2876091" cy="2795753"/>
          </a:xfrm>
          <a:custGeom>
            <a:avLst/>
            <a:gdLst/>
            <a:ahLst/>
            <a:cxnLst/>
            <a:rect l="l" t="t" r="r" b="b"/>
            <a:pathLst>
              <a:path w="2876091" h="2795753">
                <a:moveTo>
                  <a:pt x="0" y="0"/>
                </a:moveTo>
                <a:lnTo>
                  <a:pt x="2876091" y="0"/>
                </a:lnTo>
                <a:lnTo>
                  <a:pt x="2876091" y="2795753"/>
                </a:lnTo>
                <a:lnTo>
                  <a:pt x="0" y="279575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3" name="Freeform 13"/>
          <p:cNvSpPr/>
          <p:nvPr/>
        </p:nvSpPr>
        <p:spPr>
          <a:xfrm rot="-6114302">
            <a:off x="14641054" y="-1531574"/>
            <a:ext cx="3533762" cy="5473303"/>
          </a:xfrm>
          <a:custGeom>
            <a:avLst/>
            <a:gdLst/>
            <a:ahLst/>
            <a:cxnLst/>
            <a:rect l="l" t="t" r="r" b="b"/>
            <a:pathLst>
              <a:path w="3533762" h="5473303">
                <a:moveTo>
                  <a:pt x="0" y="0"/>
                </a:moveTo>
                <a:lnTo>
                  <a:pt x="3533762" y="0"/>
                </a:lnTo>
                <a:lnTo>
                  <a:pt x="3533762" y="5473303"/>
                </a:lnTo>
                <a:lnTo>
                  <a:pt x="0" y="547330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rot="2319441" flipH="1" flipV="1">
            <a:off x="13909311" y="3783691"/>
            <a:ext cx="4737846" cy="3402469"/>
          </a:xfrm>
          <a:custGeom>
            <a:avLst/>
            <a:gdLst/>
            <a:ahLst/>
            <a:cxnLst/>
            <a:rect l="l" t="t" r="r" b="b"/>
            <a:pathLst>
              <a:path w="4737846" h="3402469">
                <a:moveTo>
                  <a:pt x="4737846" y="3402469"/>
                </a:moveTo>
                <a:lnTo>
                  <a:pt x="0" y="3402469"/>
                </a:lnTo>
                <a:lnTo>
                  <a:pt x="0" y="0"/>
                </a:lnTo>
                <a:lnTo>
                  <a:pt x="4737846" y="0"/>
                </a:lnTo>
                <a:lnTo>
                  <a:pt x="4737846" y="3402469"/>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5" name="Freeform 15"/>
          <p:cNvSpPr/>
          <p:nvPr/>
        </p:nvSpPr>
        <p:spPr>
          <a:xfrm>
            <a:off x="13202213" y="5633859"/>
            <a:ext cx="5481224" cy="6172200"/>
          </a:xfrm>
          <a:custGeom>
            <a:avLst/>
            <a:gdLst/>
            <a:ahLst/>
            <a:cxnLst/>
            <a:rect l="l" t="t" r="r" b="b"/>
            <a:pathLst>
              <a:path w="5481224" h="6172200">
                <a:moveTo>
                  <a:pt x="0" y="0"/>
                </a:moveTo>
                <a:lnTo>
                  <a:pt x="5481224" y="0"/>
                </a:lnTo>
                <a:lnTo>
                  <a:pt x="5481224" y="6172200"/>
                </a:lnTo>
                <a:lnTo>
                  <a:pt x="0" y="61722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Tree>
    <p:extLst>
      <p:ext uri="{BB962C8B-B14F-4D97-AF65-F5344CB8AC3E}">
        <p14:creationId xmlns:p14="http://schemas.microsoft.com/office/powerpoint/2010/main" val="408904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2410131" y="824492"/>
            <a:ext cx="13467739" cy="8701603"/>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055288">
            <a:off x="14116126" y="968376"/>
            <a:ext cx="2393710" cy="2326847"/>
          </a:xfrm>
          <a:custGeom>
            <a:avLst/>
            <a:gdLst/>
            <a:ahLst/>
            <a:cxnLst/>
            <a:rect l="l" t="t" r="r" b="b"/>
            <a:pathLst>
              <a:path w="2393710" h="2326847">
                <a:moveTo>
                  <a:pt x="0" y="0"/>
                </a:moveTo>
                <a:lnTo>
                  <a:pt x="2393710" y="0"/>
                </a:lnTo>
                <a:lnTo>
                  <a:pt x="2393710" y="2326847"/>
                </a:lnTo>
                <a:lnTo>
                  <a:pt x="0" y="23268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5055288">
            <a:off x="1777752" y="7055364"/>
            <a:ext cx="2393710" cy="2326847"/>
          </a:xfrm>
          <a:custGeom>
            <a:avLst/>
            <a:gdLst/>
            <a:ahLst/>
            <a:cxnLst/>
            <a:rect l="l" t="t" r="r" b="b"/>
            <a:pathLst>
              <a:path w="2393710" h="2326847">
                <a:moveTo>
                  <a:pt x="0" y="0"/>
                </a:moveTo>
                <a:lnTo>
                  <a:pt x="2393710" y="0"/>
                </a:lnTo>
                <a:lnTo>
                  <a:pt x="2393710" y="2326847"/>
                </a:lnTo>
                <a:lnTo>
                  <a:pt x="0" y="23268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885990">
            <a:off x="-739326" y="1813284"/>
            <a:ext cx="3809465" cy="4363569"/>
          </a:xfrm>
          <a:custGeom>
            <a:avLst/>
            <a:gdLst/>
            <a:ahLst/>
            <a:cxnLst/>
            <a:rect l="l" t="t" r="r" b="b"/>
            <a:pathLst>
              <a:path w="3809465" h="4363569">
                <a:moveTo>
                  <a:pt x="0" y="0"/>
                </a:moveTo>
                <a:lnTo>
                  <a:pt x="3809465" y="0"/>
                </a:lnTo>
                <a:lnTo>
                  <a:pt x="3809465" y="4363569"/>
                </a:lnTo>
                <a:lnTo>
                  <a:pt x="0" y="436356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TextBox 8"/>
          <p:cNvSpPr txBox="1"/>
          <p:nvPr/>
        </p:nvSpPr>
        <p:spPr>
          <a:xfrm rot="2091">
            <a:off x="4276767" y="1485523"/>
            <a:ext cx="9782422" cy="1735540"/>
          </a:xfrm>
          <a:prstGeom prst="rect">
            <a:avLst/>
          </a:prstGeom>
        </p:spPr>
        <p:txBody>
          <a:bodyPr lIns="0" tIns="0" rIns="0" bIns="0" rtlCol="0" anchor="t">
            <a:spAutoFit/>
          </a:bodyPr>
          <a:lstStyle/>
          <a:p>
            <a:pPr lvl="0" algn="ctr">
              <a:lnSpc>
                <a:spcPts val="14580"/>
              </a:lnSpc>
            </a:pPr>
            <a:r>
              <a:rPr lang="vi-VN" sz="9600" b="1" u="sng">
                <a:latin typeface="Times New Roman" panose="02020603050405020304" pitchFamily="18" charset="0"/>
                <a:cs typeface="Times New Roman" panose="02020603050405020304" pitchFamily="18" charset="0"/>
              </a:rPr>
              <a:t>Bài tập 1</a:t>
            </a:r>
            <a:endParaRPr lang="en-US" sz="17153">
              <a:solidFill>
                <a:srgbClr val="FFFFFF"/>
              </a:solidFill>
              <a:latin typeface="Times New Roman" panose="02020603050405020304" pitchFamily="18" charset="0"/>
              <a:ea typeface="Bellaboo"/>
              <a:cs typeface="Times New Roman" panose="02020603050405020304" pitchFamily="18" charset="0"/>
              <a:sym typeface="Bellaboo"/>
            </a:endParaRPr>
          </a:p>
        </p:txBody>
      </p:sp>
      <p:sp>
        <p:nvSpPr>
          <p:cNvPr id="9" name="Freeform 9"/>
          <p:cNvSpPr/>
          <p:nvPr/>
        </p:nvSpPr>
        <p:spPr>
          <a:xfrm rot="885990" flipH="1">
            <a:off x="13985349" y="6037003"/>
            <a:ext cx="3809465" cy="4363569"/>
          </a:xfrm>
          <a:custGeom>
            <a:avLst/>
            <a:gdLst/>
            <a:ahLst/>
            <a:cxnLst/>
            <a:rect l="l" t="t" r="r" b="b"/>
            <a:pathLst>
              <a:path w="3809465" h="4363569">
                <a:moveTo>
                  <a:pt x="3809465" y="0"/>
                </a:moveTo>
                <a:lnTo>
                  <a:pt x="0" y="0"/>
                </a:lnTo>
                <a:lnTo>
                  <a:pt x="0" y="4363569"/>
                </a:lnTo>
                <a:lnTo>
                  <a:pt x="3809465" y="4363569"/>
                </a:lnTo>
                <a:lnTo>
                  <a:pt x="3809465"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4410561" y="4229100"/>
            <a:ext cx="9466524" cy="3323987"/>
          </a:xfrm>
          <a:prstGeom prst="rect">
            <a:avLst/>
          </a:prstGeom>
        </p:spPr>
        <p:txBody>
          <a:bodyPr wrap="square" lIns="0" tIns="0" rIns="0" bIns="0" rtlCol="0" anchor="t">
            <a:spAutoFit/>
          </a:bodyPr>
          <a:lstStyle/>
          <a:p>
            <a:pPr algn="ctr"/>
            <a:r>
              <a:rPr lang="vi-VN" sz="7200" i="1">
                <a:latin typeface="Times New Roman" panose="02020603050405020304" pitchFamily="18" charset="0"/>
                <a:cs typeface="Times New Roman" panose="02020603050405020304" pitchFamily="18" charset="0"/>
              </a:rPr>
              <a:t>Khi đọc một bài phỏng vấn, em cần lưu ý những nội dung gì?</a:t>
            </a:r>
            <a:endParaRPr lang="en-US" sz="6600">
              <a:solidFill>
                <a:srgbClr val="FFFFFF"/>
              </a:solidFill>
              <a:latin typeface="Times New Roman" panose="02020603050405020304" pitchFamily="18" charset="0"/>
              <a:ea typeface="Sniglet"/>
              <a:cs typeface="Times New Roman" panose="02020603050405020304" pitchFamily="18" charset="0"/>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8064588" y="63587"/>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27866"/>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3838548" y="4978598"/>
            <a:ext cx="7315200" cy="5249095"/>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5" name="Freeform 15"/>
          <p:cNvSpPr/>
          <p:nvPr/>
        </p:nvSpPr>
        <p:spPr>
          <a:xfrm rot="-4117270">
            <a:off x="-110871" y="8950295"/>
            <a:ext cx="1438046" cy="1397877"/>
          </a:xfrm>
          <a:custGeom>
            <a:avLst/>
            <a:gdLst/>
            <a:ahLst/>
            <a:cxnLst/>
            <a:rect l="l" t="t" r="r" b="b"/>
            <a:pathLst>
              <a:path w="1438046" h="1397877">
                <a:moveTo>
                  <a:pt x="0" y="0"/>
                </a:moveTo>
                <a:lnTo>
                  <a:pt x="1438046" y="0"/>
                </a:lnTo>
                <a:lnTo>
                  <a:pt x="1438046" y="1397877"/>
                </a:lnTo>
                <a:lnTo>
                  <a:pt x="0" y="1397877"/>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18" name="Freeform 4"/>
          <p:cNvSpPr/>
          <p:nvPr/>
        </p:nvSpPr>
        <p:spPr>
          <a:xfrm>
            <a:off x="3816777" y="-6041"/>
            <a:ext cx="7315200" cy="5249095"/>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0" name="Freeform 4"/>
          <p:cNvSpPr/>
          <p:nvPr/>
        </p:nvSpPr>
        <p:spPr>
          <a:xfrm>
            <a:off x="10947400" y="4982227"/>
            <a:ext cx="7315200" cy="5249095"/>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1" name="Freeform 4"/>
          <p:cNvSpPr/>
          <p:nvPr/>
        </p:nvSpPr>
        <p:spPr>
          <a:xfrm>
            <a:off x="10925629" y="-2412"/>
            <a:ext cx="7315200" cy="5249095"/>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4" name="Rectangle 23"/>
          <p:cNvSpPr/>
          <p:nvPr/>
        </p:nvSpPr>
        <p:spPr>
          <a:xfrm>
            <a:off x="458376" y="1924793"/>
            <a:ext cx="3075761" cy="5909310"/>
          </a:xfrm>
          <a:prstGeom prst="rect">
            <a:avLst/>
          </a:prstGeom>
        </p:spPr>
        <p:txBody>
          <a:bodyPr wrap="square">
            <a:spAutoFit/>
          </a:bodyPr>
          <a:lstStyle/>
          <a:p>
            <a:pPr algn="ctr"/>
            <a:r>
              <a:rPr lang="vi-VN" sz="5400" b="1" i="1">
                <a:latin typeface="Times New Roman" panose="02020603050405020304" pitchFamily="18" charset="0"/>
                <a:ea typeface="Times New Roman" panose="02020603050405020304" pitchFamily="18" charset="0"/>
              </a:rPr>
              <a:t>Nêu tên di tích lịch sử xuất hiện trong các hình ảnh dưới đây</a:t>
            </a:r>
            <a:endParaRPr lang="en-GB" sz="5400" b="1"/>
          </a:p>
        </p:txBody>
      </p:sp>
      <p:pic>
        <p:nvPicPr>
          <p:cNvPr id="25" name="Picture 24"/>
          <p:cNvPicPr/>
          <p:nvPr/>
        </p:nvPicPr>
        <p:blipFill>
          <a:blip r:embed="rId11">
            <a:extLst>
              <a:ext uri="{28A0092B-C50C-407E-A947-70E740481C1C}">
                <a14:useLocalDpi xmlns:a14="http://schemas.microsoft.com/office/drawing/2010/main" val="0"/>
              </a:ext>
            </a:extLst>
          </a:blip>
          <a:srcRect/>
          <a:stretch>
            <a:fillRect/>
          </a:stretch>
        </p:blipFill>
        <p:spPr bwMode="auto">
          <a:xfrm>
            <a:off x="4190066" y="342900"/>
            <a:ext cx="6713792" cy="37216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6" name="Picture 25"/>
          <p:cNvPicPr/>
          <p:nvPr/>
        </p:nvPicPr>
        <p:blipFill>
          <a:blip r:embed="rId12">
            <a:extLst>
              <a:ext uri="{28A0092B-C50C-407E-A947-70E740481C1C}">
                <a14:useLocalDpi xmlns:a14="http://schemas.microsoft.com/office/drawing/2010/main" val="0"/>
              </a:ext>
            </a:extLst>
          </a:blip>
          <a:srcRect/>
          <a:stretch>
            <a:fillRect/>
          </a:stretch>
        </p:blipFill>
        <p:spPr bwMode="auto">
          <a:xfrm>
            <a:off x="11306068" y="337185"/>
            <a:ext cx="6706641" cy="3727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7" name="Picture 26"/>
          <p:cNvPicPr/>
          <p:nvPr/>
        </p:nvPicPr>
        <p:blipFill>
          <a:blip r:embed="rId13">
            <a:extLst>
              <a:ext uri="{28A0092B-C50C-407E-A947-70E740481C1C}">
                <a14:useLocalDpi xmlns:a14="http://schemas.microsoft.com/office/drawing/2010/main" val="0"/>
              </a:ext>
            </a:extLst>
          </a:blip>
          <a:srcRect/>
          <a:stretch>
            <a:fillRect/>
          </a:stretch>
        </p:blipFill>
        <p:spPr bwMode="auto">
          <a:xfrm>
            <a:off x="4145562" y="5175293"/>
            <a:ext cx="6754666" cy="38400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Picture 27"/>
          <p:cNvPicPr/>
          <p:nvPr/>
        </p:nvPicPr>
        <p:blipFill>
          <a:blip r:embed="rId14">
            <a:extLst>
              <a:ext uri="{28A0092B-C50C-407E-A947-70E740481C1C}">
                <a14:useLocalDpi xmlns:a14="http://schemas.microsoft.com/office/drawing/2010/main" val="0"/>
              </a:ext>
            </a:extLst>
          </a:blip>
          <a:srcRect/>
          <a:stretch>
            <a:fillRect/>
          </a:stretch>
        </p:blipFill>
        <p:spPr bwMode="auto">
          <a:xfrm>
            <a:off x="11131976" y="5219468"/>
            <a:ext cx="6877103" cy="37958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0" name="Freeform 14"/>
          <p:cNvSpPr/>
          <p:nvPr/>
        </p:nvSpPr>
        <p:spPr>
          <a:xfrm rot="-4117270">
            <a:off x="276414" y="63018"/>
            <a:ext cx="1438046" cy="1397877"/>
          </a:xfrm>
          <a:custGeom>
            <a:avLst/>
            <a:gdLst/>
            <a:ahLst/>
            <a:cxnLst/>
            <a:rect l="l" t="t" r="r" b="b"/>
            <a:pathLst>
              <a:path w="1438046" h="1397877">
                <a:moveTo>
                  <a:pt x="0" y="0"/>
                </a:moveTo>
                <a:lnTo>
                  <a:pt x="1438046" y="0"/>
                </a:lnTo>
                <a:lnTo>
                  <a:pt x="1438046" y="1397876"/>
                </a:lnTo>
                <a:lnTo>
                  <a:pt x="0" y="1397876"/>
                </a:lnTo>
                <a:lnTo>
                  <a:pt x="0" y="0"/>
                </a:lnTo>
                <a:close/>
              </a:path>
            </a:pathLst>
          </a:custGeom>
          <a:blipFill>
            <a:blip r:embed="rId5">
              <a:extLst>
                <a:ext uri="{96DAC541-7B7A-43D3-8B79-37D633B846F1}">
                  <asvg:svgBlip xmlns:asvg="http://schemas.microsoft.com/office/drawing/2016/SVG/main" xmlns="" r:embed="rId10"/>
                </a:ext>
              </a:extLst>
            </a:blip>
            <a:stretch>
              <a:fillRect/>
            </a:stretch>
          </a:blipFill>
        </p:spPr>
      </p:sp>
      <p:sp>
        <p:nvSpPr>
          <p:cNvPr id="31" name="Rectangle 30"/>
          <p:cNvSpPr/>
          <p:nvPr/>
        </p:nvSpPr>
        <p:spPr>
          <a:xfrm>
            <a:off x="5310901" y="4254813"/>
            <a:ext cx="3627916" cy="646331"/>
          </a:xfrm>
          <a:prstGeom prst="rect">
            <a:avLst/>
          </a:prstGeom>
        </p:spPr>
        <p:txBody>
          <a:bodyPr wrap="none">
            <a:spAutoFit/>
          </a:bodyPr>
          <a:lstStyle/>
          <a:p>
            <a:r>
              <a:rPr lang="vi-VN" sz="3600" b="1">
                <a:latin typeface="+mj-lt"/>
                <a:ea typeface="Times New Roman" panose="02020603050405020304" pitchFamily="18" charset="0"/>
              </a:rPr>
              <a:t>Ảnh </a:t>
            </a:r>
            <a:r>
              <a:rPr lang="vi-VN" sz="3600" b="1" smtClean="0">
                <a:latin typeface="+mj-lt"/>
                <a:ea typeface="Times New Roman" panose="02020603050405020304" pitchFamily="18" charset="0"/>
              </a:rPr>
              <a:t>1: </a:t>
            </a:r>
            <a:r>
              <a:rPr lang="vi-VN" sz="3600" b="1">
                <a:latin typeface="+mj-lt"/>
              </a:rPr>
              <a:t>Hồ Gươm</a:t>
            </a:r>
            <a:endParaRPr lang="en-GB" sz="3600" b="1">
              <a:latin typeface="+mj-lt"/>
            </a:endParaRPr>
          </a:p>
        </p:txBody>
      </p:sp>
      <p:sp>
        <p:nvSpPr>
          <p:cNvPr id="32" name="Rectangle 31"/>
          <p:cNvSpPr/>
          <p:nvPr/>
        </p:nvSpPr>
        <p:spPr>
          <a:xfrm>
            <a:off x="12375514" y="4268186"/>
            <a:ext cx="4621778" cy="646331"/>
          </a:xfrm>
          <a:prstGeom prst="rect">
            <a:avLst/>
          </a:prstGeom>
        </p:spPr>
        <p:txBody>
          <a:bodyPr wrap="none">
            <a:spAutoFit/>
          </a:bodyPr>
          <a:lstStyle/>
          <a:p>
            <a:r>
              <a:rPr lang="vi-VN" sz="3600" b="1">
                <a:latin typeface="+mj-lt"/>
              </a:rPr>
              <a:t>Ảnh 2: Cầu Long Biên</a:t>
            </a:r>
            <a:endParaRPr lang="en-GB" sz="3600" b="1">
              <a:latin typeface="+mj-lt"/>
            </a:endParaRPr>
          </a:p>
        </p:txBody>
      </p:sp>
      <p:sp>
        <p:nvSpPr>
          <p:cNvPr id="33" name="Rectangle 32"/>
          <p:cNvSpPr/>
          <p:nvPr/>
        </p:nvSpPr>
        <p:spPr>
          <a:xfrm>
            <a:off x="5535997" y="9223744"/>
            <a:ext cx="3600345" cy="646331"/>
          </a:xfrm>
          <a:prstGeom prst="rect">
            <a:avLst/>
          </a:prstGeom>
        </p:spPr>
        <p:txBody>
          <a:bodyPr wrap="none">
            <a:spAutoFit/>
          </a:bodyPr>
          <a:lstStyle/>
          <a:p>
            <a:r>
              <a:rPr lang="vi-VN" sz="3600" b="1">
                <a:latin typeface="+mj-lt"/>
              </a:rPr>
              <a:t>Ảnh 3: Văn Miếu</a:t>
            </a:r>
            <a:endParaRPr lang="en-GB" sz="3600" b="1">
              <a:latin typeface="+mj-lt"/>
            </a:endParaRPr>
          </a:p>
        </p:txBody>
      </p:sp>
      <p:sp>
        <p:nvSpPr>
          <p:cNvPr id="34" name="Rectangle 33"/>
          <p:cNvSpPr/>
          <p:nvPr/>
        </p:nvSpPr>
        <p:spPr>
          <a:xfrm>
            <a:off x="11306068" y="9300263"/>
            <a:ext cx="6870471" cy="646331"/>
          </a:xfrm>
          <a:prstGeom prst="rect">
            <a:avLst/>
          </a:prstGeom>
        </p:spPr>
        <p:txBody>
          <a:bodyPr wrap="none">
            <a:spAutoFit/>
          </a:bodyPr>
          <a:lstStyle/>
          <a:p>
            <a:r>
              <a:rPr lang="vi-VN" sz="3600" b="1">
                <a:latin typeface="+mj-lt"/>
              </a:rPr>
              <a:t>Ảnh 4: Hoàng thành Thăng Long </a:t>
            </a:r>
            <a:endParaRPr lang="en-GB" sz="3600" b="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2410131" y="824492"/>
            <a:ext cx="13467739" cy="8701603"/>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172281" y="5892853"/>
            <a:ext cx="2475700" cy="4079106"/>
          </a:xfrm>
          <a:custGeom>
            <a:avLst/>
            <a:gdLst/>
            <a:ahLst/>
            <a:cxnLst/>
            <a:rect l="l" t="t" r="r" b="b"/>
            <a:pathLst>
              <a:path w="2475700" h="4079106">
                <a:moveTo>
                  <a:pt x="0" y="0"/>
                </a:moveTo>
                <a:lnTo>
                  <a:pt x="2475700" y="0"/>
                </a:lnTo>
                <a:lnTo>
                  <a:pt x="2475700" y="4079106"/>
                </a:lnTo>
                <a:lnTo>
                  <a:pt x="0" y="407910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5055288">
            <a:off x="14114484" y="373642"/>
            <a:ext cx="2332681" cy="2267522"/>
          </a:xfrm>
          <a:custGeom>
            <a:avLst/>
            <a:gdLst/>
            <a:ahLst/>
            <a:cxnLst/>
            <a:rect l="l" t="t" r="r" b="b"/>
            <a:pathLst>
              <a:path w="2332681" h="2267522">
                <a:moveTo>
                  <a:pt x="0" y="0"/>
                </a:moveTo>
                <a:lnTo>
                  <a:pt x="2332682" y="0"/>
                </a:lnTo>
                <a:lnTo>
                  <a:pt x="2332682" y="2267522"/>
                </a:lnTo>
                <a:lnTo>
                  <a:pt x="0" y="226752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4985956">
            <a:off x="14476801" y="7191281"/>
            <a:ext cx="1967947" cy="1946479"/>
          </a:xfrm>
          <a:custGeom>
            <a:avLst/>
            <a:gdLst/>
            <a:ahLst/>
            <a:cxnLst/>
            <a:rect l="l" t="t" r="r" b="b"/>
            <a:pathLst>
              <a:path w="1967947" h="1946479">
                <a:moveTo>
                  <a:pt x="0" y="0"/>
                </a:moveTo>
                <a:lnTo>
                  <a:pt x="1967947" y="0"/>
                </a:lnTo>
                <a:lnTo>
                  <a:pt x="1967947" y="1946479"/>
                </a:lnTo>
                <a:lnTo>
                  <a:pt x="0" y="194647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293815">
            <a:off x="15182374" y="5134116"/>
            <a:ext cx="1291124" cy="1277039"/>
          </a:xfrm>
          <a:custGeom>
            <a:avLst/>
            <a:gdLst/>
            <a:ahLst/>
            <a:cxnLst/>
            <a:rect l="l" t="t" r="r" b="b"/>
            <a:pathLst>
              <a:path w="1291124" h="1277039">
                <a:moveTo>
                  <a:pt x="0" y="0"/>
                </a:moveTo>
                <a:lnTo>
                  <a:pt x="1291124" y="0"/>
                </a:lnTo>
                <a:lnTo>
                  <a:pt x="1291124" y="1277039"/>
                </a:lnTo>
                <a:lnTo>
                  <a:pt x="0" y="127703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rot="293815">
            <a:off x="1066857" y="5134116"/>
            <a:ext cx="1291124" cy="1277039"/>
          </a:xfrm>
          <a:custGeom>
            <a:avLst/>
            <a:gdLst/>
            <a:ahLst/>
            <a:cxnLst/>
            <a:rect l="l" t="t" r="r" b="b"/>
            <a:pathLst>
              <a:path w="1291124" h="1277039">
                <a:moveTo>
                  <a:pt x="0" y="0"/>
                </a:moveTo>
                <a:lnTo>
                  <a:pt x="1291124" y="0"/>
                </a:lnTo>
                <a:lnTo>
                  <a:pt x="1291124" y="1277039"/>
                </a:lnTo>
                <a:lnTo>
                  <a:pt x="0" y="127703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TextBox 11"/>
          <p:cNvSpPr txBox="1"/>
          <p:nvPr/>
        </p:nvSpPr>
        <p:spPr>
          <a:xfrm>
            <a:off x="3668404" y="1541874"/>
            <a:ext cx="10794502" cy="7448193"/>
          </a:xfrm>
          <a:prstGeom prst="rect">
            <a:avLst/>
          </a:prstGeom>
        </p:spPr>
        <p:txBody>
          <a:bodyPr wrap="square" lIns="0" tIns="0" rIns="0" bIns="0" rtlCol="0" anchor="t">
            <a:spAutoFit/>
          </a:bodyPr>
          <a:lstStyle/>
          <a:p>
            <a:pPr algn="ctr"/>
            <a:r>
              <a:rPr lang="vi-VN" sz="4400" b="1">
                <a:latin typeface="Times New Roman" panose="02020603050405020304" pitchFamily="18" charset="0"/>
                <a:cs typeface="Times New Roman" panose="02020603050405020304" pitchFamily="18" charset="0"/>
              </a:rPr>
              <a:t>Cách đọc hiểu môt bài phỏng vấn:</a:t>
            </a:r>
            <a:endParaRPr lang="en-GB" sz="4400" b="1">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Nhận biết và phân tích được các đặc điểm cơ bản của bài phỏng vấn thông qua bố cục, hình thức và nội dung/ chủ đề phỏng vấn.</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Thông qua hệ thống câu hỏi để tìm mục đích của văn bản.</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Xác định thông tin cơ bản của văn bản: thông qua nội dung, chủ đề và nhan đề văn bản.</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Liên hệ giá trị của VB với thực tiễn </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Vận dụng các đặc điểm của bài phỏng vấn vào tình huống cần thiết trong cuộc sống.</a:t>
            </a:r>
            <a:endParaRPr lang="en-US" sz="4000">
              <a:solidFill>
                <a:srgbClr val="FFFFFF"/>
              </a:solidFill>
              <a:latin typeface="Times New Roman" panose="02020603050405020304" pitchFamily="18" charset="0"/>
              <a:ea typeface="Sniglet"/>
              <a:cs typeface="Times New Roman" panose="02020603050405020304" pitchFamily="18" charset="0"/>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16329"/>
            <a:ext cx="18150114" cy="10287000"/>
          </a:xfrm>
          <a:prstGeom prst="rect">
            <a:avLst/>
          </a:prstGeom>
        </p:spPr>
      </p:pic>
      <p:sp>
        <p:nvSpPr>
          <p:cNvPr id="3" name="Rectangle 2"/>
          <p:cNvSpPr/>
          <p:nvPr/>
        </p:nvSpPr>
        <p:spPr>
          <a:xfrm>
            <a:off x="4876800" y="7505700"/>
            <a:ext cx="7291483" cy="25545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vi-VN"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rPr>
              <a:t>HOẠT ĐỘNG </a:t>
            </a:r>
            <a:r>
              <a:rPr lang="vi-VN" sz="80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rPr>
              <a:t>4</a:t>
            </a:r>
          </a:p>
          <a:p>
            <a:pPr algn="ctr"/>
            <a:r>
              <a:rPr lang="vi-VN" sz="80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rPr>
              <a:t> </a:t>
            </a:r>
            <a:r>
              <a:rPr lang="vi-VN"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rPr>
              <a:t>VẬN DỤNG</a:t>
            </a:r>
            <a:endParaRPr lang="en-GB" sz="80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49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rot="5055288">
            <a:off x="6171144" y="529866"/>
            <a:ext cx="2876091" cy="2795753"/>
          </a:xfrm>
          <a:custGeom>
            <a:avLst/>
            <a:gdLst/>
            <a:ahLst/>
            <a:cxnLst/>
            <a:rect l="l" t="t" r="r" b="b"/>
            <a:pathLst>
              <a:path w="2876091" h="2795753">
                <a:moveTo>
                  <a:pt x="0" y="0"/>
                </a:moveTo>
                <a:lnTo>
                  <a:pt x="2876091" y="0"/>
                </a:lnTo>
                <a:lnTo>
                  <a:pt x="2876091" y="2795753"/>
                </a:lnTo>
                <a:lnTo>
                  <a:pt x="0" y="27957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5" name="Group 5"/>
          <p:cNvGrpSpPr/>
          <p:nvPr/>
        </p:nvGrpSpPr>
        <p:grpSpPr>
          <a:xfrm rot="288079">
            <a:off x="2396114" y="2600408"/>
            <a:ext cx="14001202" cy="10969857"/>
            <a:chOff x="0" y="0"/>
            <a:chExt cx="3687560" cy="2889180"/>
          </a:xfrm>
        </p:grpSpPr>
        <p:sp>
          <p:nvSpPr>
            <p:cNvPr id="6" name="Freeform 6"/>
            <p:cNvSpPr/>
            <p:nvPr/>
          </p:nvSpPr>
          <p:spPr>
            <a:xfrm>
              <a:off x="0" y="0"/>
              <a:ext cx="3687559" cy="2889180"/>
            </a:xfrm>
            <a:custGeom>
              <a:avLst/>
              <a:gdLst/>
              <a:ahLst/>
              <a:cxnLst/>
              <a:rect l="l" t="t" r="r" b="b"/>
              <a:pathLst>
                <a:path w="3687559" h="2889180">
                  <a:moveTo>
                    <a:pt x="28200" y="0"/>
                  </a:moveTo>
                  <a:lnTo>
                    <a:pt x="3659359" y="0"/>
                  </a:lnTo>
                  <a:cubicBezTo>
                    <a:pt x="3666838" y="0"/>
                    <a:pt x="3674011" y="2971"/>
                    <a:pt x="3679300" y="8260"/>
                  </a:cubicBezTo>
                  <a:cubicBezTo>
                    <a:pt x="3684588" y="13548"/>
                    <a:pt x="3687559" y="20721"/>
                    <a:pt x="3687559" y="28200"/>
                  </a:cubicBezTo>
                  <a:lnTo>
                    <a:pt x="3687559" y="2860980"/>
                  </a:lnTo>
                  <a:cubicBezTo>
                    <a:pt x="3687559" y="2876555"/>
                    <a:pt x="3674934" y="2889180"/>
                    <a:pt x="3659359" y="2889180"/>
                  </a:cubicBezTo>
                  <a:lnTo>
                    <a:pt x="28200" y="2889180"/>
                  </a:lnTo>
                  <a:cubicBezTo>
                    <a:pt x="20721" y="2889180"/>
                    <a:pt x="13548" y="2886209"/>
                    <a:pt x="8260" y="2880921"/>
                  </a:cubicBezTo>
                  <a:cubicBezTo>
                    <a:pt x="2971" y="2875632"/>
                    <a:pt x="0" y="2868459"/>
                    <a:pt x="0" y="2860980"/>
                  </a:cubicBezTo>
                  <a:lnTo>
                    <a:pt x="0" y="28200"/>
                  </a:lnTo>
                  <a:cubicBezTo>
                    <a:pt x="0" y="20721"/>
                    <a:pt x="2971" y="13548"/>
                    <a:pt x="8260" y="8260"/>
                  </a:cubicBezTo>
                  <a:cubicBezTo>
                    <a:pt x="13548" y="2971"/>
                    <a:pt x="20721" y="0"/>
                    <a:pt x="28200" y="0"/>
                  </a:cubicBezTo>
                  <a:close/>
                </a:path>
              </a:pathLst>
            </a:custGeom>
            <a:solidFill>
              <a:srgbClr val="FFFFFF"/>
            </a:solidFill>
            <a:ln w="38100" cap="rnd">
              <a:solidFill>
                <a:srgbClr val="79912E"/>
              </a:solidFill>
              <a:prstDash val="solid"/>
              <a:round/>
            </a:ln>
          </p:spPr>
        </p:sp>
        <p:sp>
          <p:nvSpPr>
            <p:cNvPr id="7" name="TextBox 7"/>
            <p:cNvSpPr txBox="1"/>
            <p:nvPr/>
          </p:nvSpPr>
          <p:spPr>
            <a:xfrm>
              <a:off x="0" y="-38100"/>
              <a:ext cx="3687560" cy="292728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rot="246244">
            <a:off x="4496452" y="2884227"/>
            <a:ext cx="8914703" cy="7386638"/>
          </a:xfrm>
          <a:prstGeom prst="rect">
            <a:avLst/>
          </a:prstGeom>
        </p:spPr>
        <p:txBody>
          <a:bodyPr lIns="0" tIns="0" rIns="0" bIns="0" rtlCol="0" anchor="t">
            <a:spAutoFit/>
          </a:bodyPr>
          <a:lstStyle/>
          <a:p>
            <a:pPr algn="just" fontAlgn="base"/>
            <a:r>
              <a:rPr lang="vi-VN" sz="6000" i="1">
                <a:latin typeface="Times New Roman" panose="02020603050405020304" pitchFamily="18" charset="0"/>
                <a:cs typeface="Times New Roman" panose="02020603050405020304" pitchFamily="18" charset="0"/>
              </a:rPr>
              <a:t>Giả sử em cùng bạn bè đi </a:t>
            </a:r>
            <a:r>
              <a:rPr lang="en-US" sz="6000" i="1">
                <a:latin typeface="Times New Roman" panose="02020603050405020304" pitchFamily="18" charset="0"/>
                <a:cs typeface="Times New Roman" panose="02020603050405020304" pitchFamily="18" charset="0"/>
              </a:rPr>
              <a:t>tham quan di tích</a:t>
            </a:r>
            <a:r>
              <a:rPr lang="vi-VN" sz="6000" i="1">
                <a:latin typeface="Times New Roman" panose="02020603050405020304" pitchFamily="18" charset="0"/>
                <a:cs typeface="Times New Roman" panose="02020603050405020304" pitchFamily="18" charset="0"/>
              </a:rPr>
              <a:t> lịch sử hoặc danh lam thắng cảnh, em sẽ chuẩn bị ít nhất ba câu hỏi nào để phỏng vấn hướng dẫn viên (hoặc người quản lí khu di sản đó) để tìm hiểu về nơi đây.</a:t>
            </a:r>
            <a:endParaRPr lang="en-GB" sz="6000">
              <a:latin typeface="Times New Roman" panose="02020603050405020304" pitchFamily="18" charset="0"/>
              <a:cs typeface="Times New Roman" panose="02020603050405020304" pitchFamily="18" charset="0"/>
            </a:endParaRPr>
          </a:p>
        </p:txBody>
      </p:sp>
      <p:sp>
        <p:nvSpPr>
          <p:cNvPr id="9" name="Freeform 9"/>
          <p:cNvSpPr/>
          <p:nvPr/>
        </p:nvSpPr>
        <p:spPr>
          <a:xfrm>
            <a:off x="-1698181" y="3344672"/>
            <a:ext cx="5123833" cy="3473336"/>
          </a:xfrm>
          <a:custGeom>
            <a:avLst/>
            <a:gdLst/>
            <a:ahLst/>
            <a:cxnLst/>
            <a:rect l="l" t="t" r="r" b="b"/>
            <a:pathLst>
              <a:path w="5123833" h="3473336">
                <a:moveTo>
                  <a:pt x="0" y="0"/>
                </a:moveTo>
                <a:lnTo>
                  <a:pt x="5123833" y="0"/>
                </a:lnTo>
                <a:lnTo>
                  <a:pt x="5123833" y="3473336"/>
                </a:lnTo>
                <a:lnTo>
                  <a:pt x="0" y="34733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rot="3108738">
            <a:off x="-968093" y="6521649"/>
            <a:ext cx="3533762" cy="5473303"/>
          </a:xfrm>
          <a:custGeom>
            <a:avLst/>
            <a:gdLst/>
            <a:ahLst/>
            <a:cxnLst/>
            <a:rect l="l" t="t" r="r" b="b"/>
            <a:pathLst>
              <a:path w="3533762" h="5473303">
                <a:moveTo>
                  <a:pt x="0" y="0"/>
                </a:moveTo>
                <a:lnTo>
                  <a:pt x="3533762" y="0"/>
                </a:lnTo>
                <a:lnTo>
                  <a:pt x="3533762" y="5473302"/>
                </a:lnTo>
                <a:lnTo>
                  <a:pt x="0" y="54733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rot="-645895" flipV="1">
            <a:off x="-572415" y="-755829"/>
            <a:ext cx="5283451" cy="3794293"/>
          </a:xfrm>
          <a:custGeom>
            <a:avLst/>
            <a:gdLst/>
            <a:ahLst/>
            <a:cxnLst/>
            <a:rect l="l" t="t" r="r" b="b"/>
            <a:pathLst>
              <a:path w="5283451" h="3794293">
                <a:moveTo>
                  <a:pt x="0" y="3794293"/>
                </a:moveTo>
                <a:lnTo>
                  <a:pt x="5283451" y="3794293"/>
                </a:lnTo>
                <a:lnTo>
                  <a:pt x="5283451" y="0"/>
                </a:lnTo>
                <a:lnTo>
                  <a:pt x="0" y="0"/>
                </a:lnTo>
                <a:lnTo>
                  <a:pt x="0" y="3794293"/>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rot="5055288">
            <a:off x="10780270" y="-1042985"/>
            <a:ext cx="2876091" cy="2795753"/>
          </a:xfrm>
          <a:custGeom>
            <a:avLst/>
            <a:gdLst/>
            <a:ahLst/>
            <a:cxnLst/>
            <a:rect l="l" t="t" r="r" b="b"/>
            <a:pathLst>
              <a:path w="2876091" h="2795753">
                <a:moveTo>
                  <a:pt x="0" y="0"/>
                </a:moveTo>
                <a:lnTo>
                  <a:pt x="2876091" y="0"/>
                </a:lnTo>
                <a:lnTo>
                  <a:pt x="2876091" y="2795753"/>
                </a:lnTo>
                <a:lnTo>
                  <a:pt x="0" y="279575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3" name="Freeform 13"/>
          <p:cNvSpPr/>
          <p:nvPr/>
        </p:nvSpPr>
        <p:spPr>
          <a:xfrm rot="-6114302">
            <a:off x="14641054" y="-1531574"/>
            <a:ext cx="3533762" cy="5473303"/>
          </a:xfrm>
          <a:custGeom>
            <a:avLst/>
            <a:gdLst/>
            <a:ahLst/>
            <a:cxnLst/>
            <a:rect l="l" t="t" r="r" b="b"/>
            <a:pathLst>
              <a:path w="3533762" h="5473303">
                <a:moveTo>
                  <a:pt x="0" y="0"/>
                </a:moveTo>
                <a:lnTo>
                  <a:pt x="3533762" y="0"/>
                </a:lnTo>
                <a:lnTo>
                  <a:pt x="3533762" y="5473303"/>
                </a:lnTo>
                <a:lnTo>
                  <a:pt x="0" y="547330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rot="2319441" flipH="1" flipV="1">
            <a:off x="13909311" y="3783691"/>
            <a:ext cx="4737846" cy="3402469"/>
          </a:xfrm>
          <a:custGeom>
            <a:avLst/>
            <a:gdLst/>
            <a:ahLst/>
            <a:cxnLst/>
            <a:rect l="l" t="t" r="r" b="b"/>
            <a:pathLst>
              <a:path w="4737846" h="3402469">
                <a:moveTo>
                  <a:pt x="4737846" y="3402469"/>
                </a:moveTo>
                <a:lnTo>
                  <a:pt x="0" y="3402469"/>
                </a:lnTo>
                <a:lnTo>
                  <a:pt x="0" y="0"/>
                </a:lnTo>
                <a:lnTo>
                  <a:pt x="4737846" y="0"/>
                </a:lnTo>
                <a:lnTo>
                  <a:pt x="4737846" y="3402469"/>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5" name="Freeform 15"/>
          <p:cNvSpPr/>
          <p:nvPr/>
        </p:nvSpPr>
        <p:spPr>
          <a:xfrm>
            <a:off x="13202213" y="5633859"/>
            <a:ext cx="5481224" cy="6172200"/>
          </a:xfrm>
          <a:custGeom>
            <a:avLst/>
            <a:gdLst/>
            <a:ahLst/>
            <a:cxnLst/>
            <a:rect l="l" t="t" r="r" b="b"/>
            <a:pathLst>
              <a:path w="5481224" h="6172200">
                <a:moveTo>
                  <a:pt x="0" y="0"/>
                </a:moveTo>
                <a:lnTo>
                  <a:pt x="5481224" y="0"/>
                </a:lnTo>
                <a:lnTo>
                  <a:pt x="5481224" y="6172200"/>
                </a:lnTo>
                <a:lnTo>
                  <a:pt x="0" y="61722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2410131" y="824492"/>
            <a:ext cx="13467739" cy="8701603"/>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172281" y="5892853"/>
            <a:ext cx="2475700" cy="4079106"/>
          </a:xfrm>
          <a:custGeom>
            <a:avLst/>
            <a:gdLst/>
            <a:ahLst/>
            <a:cxnLst/>
            <a:rect l="l" t="t" r="r" b="b"/>
            <a:pathLst>
              <a:path w="2475700" h="4079106">
                <a:moveTo>
                  <a:pt x="0" y="0"/>
                </a:moveTo>
                <a:lnTo>
                  <a:pt x="2475700" y="0"/>
                </a:lnTo>
                <a:lnTo>
                  <a:pt x="2475700" y="4079106"/>
                </a:lnTo>
                <a:lnTo>
                  <a:pt x="0" y="407910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5055288">
            <a:off x="14114484" y="373642"/>
            <a:ext cx="2332681" cy="2267522"/>
          </a:xfrm>
          <a:custGeom>
            <a:avLst/>
            <a:gdLst/>
            <a:ahLst/>
            <a:cxnLst/>
            <a:rect l="l" t="t" r="r" b="b"/>
            <a:pathLst>
              <a:path w="2332681" h="2267522">
                <a:moveTo>
                  <a:pt x="0" y="0"/>
                </a:moveTo>
                <a:lnTo>
                  <a:pt x="2332682" y="0"/>
                </a:lnTo>
                <a:lnTo>
                  <a:pt x="2332682" y="2267522"/>
                </a:lnTo>
                <a:lnTo>
                  <a:pt x="0" y="226752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4985956">
            <a:off x="14476801" y="7191281"/>
            <a:ext cx="1967947" cy="1946479"/>
          </a:xfrm>
          <a:custGeom>
            <a:avLst/>
            <a:gdLst/>
            <a:ahLst/>
            <a:cxnLst/>
            <a:rect l="l" t="t" r="r" b="b"/>
            <a:pathLst>
              <a:path w="1967947" h="1946479">
                <a:moveTo>
                  <a:pt x="0" y="0"/>
                </a:moveTo>
                <a:lnTo>
                  <a:pt x="1967947" y="0"/>
                </a:lnTo>
                <a:lnTo>
                  <a:pt x="1967947" y="1946479"/>
                </a:lnTo>
                <a:lnTo>
                  <a:pt x="0" y="194647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293815">
            <a:off x="15182374" y="5134116"/>
            <a:ext cx="1291124" cy="1277039"/>
          </a:xfrm>
          <a:custGeom>
            <a:avLst/>
            <a:gdLst/>
            <a:ahLst/>
            <a:cxnLst/>
            <a:rect l="l" t="t" r="r" b="b"/>
            <a:pathLst>
              <a:path w="1291124" h="1277039">
                <a:moveTo>
                  <a:pt x="0" y="0"/>
                </a:moveTo>
                <a:lnTo>
                  <a:pt x="1291124" y="0"/>
                </a:lnTo>
                <a:lnTo>
                  <a:pt x="1291124" y="1277039"/>
                </a:lnTo>
                <a:lnTo>
                  <a:pt x="0" y="127703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rot="293815">
            <a:off x="1066857" y="5134116"/>
            <a:ext cx="1291124" cy="1277039"/>
          </a:xfrm>
          <a:custGeom>
            <a:avLst/>
            <a:gdLst/>
            <a:ahLst/>
            <a:cxnLst/>
            <a:rect l="l" t="t" r="r" b="b"/>
            <a:pathLst>
              <a:path w="1291124" h="1277039">
                <a:moveTo>
                  <a:pt x="0" y="0"/>
                </a:moveTo>
                <a:lnTo>
                  <a:pt x="1291124" y="0"/>
                </a:lnTo>
                <a:lnTo>
                  <a:pt x="1291124" y="1277039"/>
                </a:lnTo>
                <a:lnTo>
                  <a:pt x="0" y="127703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TextBox 11"/>
          <p:cNvSpPr txBox="1"/>
          <p:nvPr/>
        </p:nvSpPr>
        <p:spPr>
          <a:xfrm>
            <a:off x="4906246" y="2106012"/>
            <a:ext cx="8265049" cy="5539978"/>
          </a:xfrm>
          <a:prstGeom prst="rect">
            <a:avLst/>
          </a:prstGeom>
        </p:spPr>
        <p:txBody>
          <a:bodyPr lIns="0" tIns="0" rIns="0" bIns="0" rtlCol="0" anchor="t">
            <a:spAutoFit/>
          </a:bodyPr>
          <a:lstStyle/>
          <a:p>
            <a:pPr algn="ctr"/>
            <a:r>
              <a:rPr lang="de-DE" sz="7200" b="1">
                <a:latin typeface="Times New Roman" panose="02020603050405020304" pitchFamily="18" charset="0"/>
                <a:cs typeface="Times New Roman" panose="02020603050405020304" pitchFamily="18" charset="0"/>
              </a:rPr>
              <a:t>Rubrics đánh giá </a:t>
            </a:r>
            <a:r>
              <a:rPr lang="vi-VN" sz="7200" b="1">
                <a:latin typeface="Times New Roman" panose="02020603050405020304" pitchFamily="18" charset="0"/>
                <a:cs typeface="Times New Roman" panose="02020603050405020304" pitchFamily="18" charset="0"/>
              </a:rPr>
              <a:t>câu hỏi phỏng vấn để tìm hiểu về </a:t>
            </a:r>
            <a:r>
              <a:rPr lang="de-DE" sz="7200" b="1">
                <a:latin typeface="Times New Roman" panose="02020603050405020304" pitchFamily="18" charset="0"/>
                <a:cs typeface="Times New Roman" panose="02020603050405020304" pitchFamily="18" charset="0"/>
              </a:rPr>
              <a:t>di tích</a:t>
            </a:r>
            <a:r>
              <a:rPr lang="vi-VN" sz="7200" b="1">
                <a:latin typeface="Times New Roman" panose="02020603050405020304" pitchFamily="18" charset="0"/>
                <a:cs typeface="Times New Roman" panose="02020603050405020304" pitchFamily="18" charset="0"/>
              </a:rPr>
              <a:t> lịch sử hoặc danh lam thắng cảnh</a:t>
            </a:r>
            <a:endParaRPr lang="en-US" sz="6600">
              <a:solidFill>
                <a:srgbClr val="FFFFFF"/>
              </a:solidFill>
              <a:latin typeface="Times New Roman" panose="02020603050405020304" pitchFamily="18" charset="0"/>
              <a:ea typeface="Sniglet"/>
              <a:cs typeface="Times New Roman" panose="02020603050405020304" pitchFamily="18" charset="0"/>
              <a:sym typeface="Sniglet"/>
            </a:endParaRPr>
          </a:p>
        </p:txBody>
      </p:sp>
    </p:spTree>
    <p:extLst>
      <p:ext uri="{BB962C8B-B14F-4D97-AF65-F5344CB8AC3E}">
        <p14:creationId xmlns:p14="http://schemas.microsoft.com/office/powerpoint/2010/main" val="36695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121230" y="-1814"/>
            <a:ext cx="18409230" cy="10288814"/>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650646">
            <a:off x="15988900" y="6300198"/>
            <a:ext cx="2535527" cy="4517122"/>
          </a:xfrm>
          <a:custGeom>
            <a:avLst/>
            <a:gdLst/>
            <a:ahLst/>
            <a:cxnLst/>
            <a:rect l="l" t="t" r="r" b="b"/>
            <a:pathLst>
              <a:path w="2535527" h="4517122">
                <a:moveTo>
                  <a:pt x="0" y="0"/>
                </a:moveTo>
                <a:lnTo>
                  <a:pt x="2535527" y="0"/>
                </a:lnTo>
                <a:lnTo>
                  <a:pt x="2535527" y="4517122"/>
                </a:lnTo>
                <a:lnTo>
                  <a:pt x="0" y="45171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5055288">
            <a:off x="-357580" y="-294173"/>
            <a:ext cx="2876091" cy="2795753"/>
          </a:xfrm>
          <a:custGeom>
            <a:avLst/>
            <a:gdLst/>
            <a:ahLst/>
            <a:cxnLst/>
            <a:rect l="l" t="t" r="r" b="b"/>
            <a:pathLst>
              <a:path w="2876091" h="2795753">
                <a:moveTo>
                  <a:pt x="0" y="0"/>
                </a:moveTo>
                <a:lnTo>
                  <a:pt x="2876091" y="0"/>
                </a:lnTo>
                <a:lnTo>
                  <a:pt x="2876091" y="2795753"/>
                </a:lnTo>
                <a:lnTo>
                  <a:pt x="0" y="279575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4985956">
            <a:off x="16911042" y="-524666"/>
            <a:ext cx="1550322" cy="1533410"/>
          </a:xfrm>
          <a:custGeom>
            <a:avLst/>
            <a:gdLst/>
            <a:ahLst/>
            <a:cxnLst/>
            <a:rect l="l" t="t" r="r" b="b"/>
            <a:pathLst>
              <a:path w="1550322" h="1533410">
                <a:moveTo>
                  <a:pt x="0" y="0"/>
                </a:moveTo>
                <a:lnTo>
                  <a:pt x="1550323" y="0"/>
                </a:lnTo>
                <a:lnTo>
                  <a:pt x="1550323" y="1533410"/>
                </a:lnTo>
                <a:lnTo>
                  <a:pt x="0" y="153341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360582">
            <a:off x="-288108" y="8954244"/>
            <a:ext cx="1550322" cy="1533410"/>
          </a:xfrm>
          <a:custGeom>
            <a:avLst/>
            <a:gdLst/>
            <a:ahLst/>
            <a:cxnLst/>
            <a:rect l="l" t="t" r="r" b="b"/>
            <a:pathLst>
              <a:path w="1550322" h="1533410">
                <a:moveTo>
                  <a:pt x="0" y="0"/>
                </a:moveTo>
                <a:lnTo>
                  <a:pt x="1550323" y="0"/>
                </a:lnTo>
                <a:lnTo>
                  <a:pt x="1550323" y="1533410"/>
                </a:lnTo>
                <a:lnTo>
                  <a:pt x="0" y="153341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1000521152"/>
              </p:ext>
            </p:extLst>
          </p:nvPr>
        </p:nvGraphicFramePr>
        <p:xfrm>
          <a:off x="1417982" y="677245"/>
          <a:ext cx="16094552" cy="8534400"/>
        </p:xfrm>
        <a:graphic>
          <a:graphicData uri="http://schemas.openxmlformats.org/drawingml/2006/table">
            <a:tbl>
              <a:tblPr firstRow="1" firstCol="1" lastRow="1" lastCol="1" bandRow="1" bandCol="1"/>
              <a:tblGrid>
                <a:gridCol w="2633497"/>
                <a:gridCol w="12013255"/>
                <a:gridCol w="1447800"/>
              </a:tblGrid>
              <a:tr h="283056">
                <a:tc>
                  <a:txBody>
                    <a:bodyPr/>
                    <a:lstStyle/>
                    <a:p>
                      <a:pPr algn="ctr">
                        <a:lnSpc>
                          <a:spcPct val="100000"/>
                        </a:lnSpc>
                        <a:spcAft>
                          <a:spcPts val="1000"/>
                        </a:spcAft>
                      </a:pPr>
                      <a:r>
                        <a:rPr lang="en-US"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Tiêu chí</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Mô tả tiêu chí</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Điểm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56">
                <a:tc rowSpan="2">
                  <a:txBody>
                    <a:bodyPr/>
                    <a:lstStyle/>
                    <a:p>
                      <a:pPr algn="ctr">
                        <a:lnSpc>
                          <a:spcPct val="100000"/>
                        </a:lnSpc>
                        <a:spcAft>
                          <a:spcPts val="1000"/>
                        </a:spcAft>
                      </a:pPr>
                      <a:r>
                        <a:rPr lang="en-US"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Hình thức</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4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Đảm bảo hình thức và dung lượng của </a:t>
                      </a:r>
                      <a:r>
                        <a:rPr lang="vi-VN" sz="4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câu hỏi (ngắn gọn, dễ hiểu, từ ngữ chuyên ngành về lĩnh vực cần hỏi, ...)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56">
                <a:tc vMerge="1">
                  <a:txBody>
                    <a:bodyPr/>
                    <a:lstStyle/>
                    <a:p>
                      <a:endParaRPr lang="en-GB"/>
                    </a:p>
                  </a:txBody>
                  <a:tcPr/>
                </a:tc>
                <a:tc>
                  <a:txBody>
                    <a:bodyPr/>
                    <a:lstStyle/>
                    <a:p>
                      <a:pPr algn="just">
                        <a:lnSpc>
                          <a:spcPct val="100000"/>
                        </a:lnSpc>
                        <a:spcAft>
                          <a:spcPts val="1000"/>
                        </a:spcAft>
                      </a:pPr>
                      <a:r>
                        <a:rPr lang="en-US" sz="4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Không đảm bảo yêu cầu về hình thức và dung lượng của </a:t>
                      </a:r>
                      <a:r>
                        <a:rPr lang="vi-VN" sz="4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câu hỏi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112">
                <a:tc rowSpan="2">
                  <a:txBody>
                    <a:bodyPr/>
                    <a:lstStyle/>
                    <a:p>
                      <a:pPr algn="ctr">
                        <a:lnSpc>
                          <a:spcPct val="100000"/>
                        </a:lnSpc>
                        <a:spcAft>
                          <a:spcPts val="1000"/>
                        </a:spcAft>
                      </a:pPr>
                      <a:r>
                        <a:rPr lang="en-US"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pPr>
                      <a:r>
                        <a:rPr lang="en-US" sz="4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4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Câu hỏi thể hiện mục đích cụ thể để tìm hiểu các thông tin về danh lam thắng cảnh hoặc di tích lích sử (như lịch sử hình thành, kiến trúc, cảnh quan, cách tham quan và bảo vệ,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05">
                <a:tc vMerge="1">
                  <a:txBody>
                    <a:bodyPr/>
                    <a:lstStyle/>
                    <a:p>
                      <a:endParaRPr lang="en-GB"/>
                    </a:p>
                  </a:txBody>
                  <a:tcPr/>
                </a:tc>
                <a:tc>
                  <a:txBody>
                    <a:bodyPr/>
                    <a:lstStyle/>
                    <a:p>
                      <a:pPr algn="just">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 không phù hợp, tản mạn,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en-US"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989">
                <a:tc rowSpan="2">
                  <a:txBody>
                    <a:bodyPr/>
                    <a:lstStyle/>
                    <a:p>
                      <a:pPr algn="ctr">
                        <a:lnSpc>
                          <a:spcPct val="100000"/>
                        </a:lnSpc>
                        <a:spcAft>
                          <a:spcPts val="1000"/>
                        </a:spcAft>
                      </a:pPr>
                      <a:r>
                        <a:rPr lang="vi-VN"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Thái độ và ngữ điệu khi hỏi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200"/>
                        </a:spcBef>
                        <a:spcAft>
                          <a:spcPts val="100"/>
                        </a:spcAft>
                      </a:pPr>
                      <a:r>
                        <a:rPr lang="vi-VN" sz="4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Nghiêm túc và tôn trọng với người được phỏng vấn, thể hiện sự mong muốn tìm hiểu về danh lam thắng cảnh hoặc di tích lịch sử</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vi-VN"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56">
                <a:tc vMerge="1">
                  <a:txBody>
                    <a:bodyPr/>
                    <a:lstStyle/>
                    <a:p>
                      <a:endParaRPr lang="en-GB"/>
                    </a:p>
                  </a:txBody>
                  <a:tcPr/>
                </a:tc>
                <a:tc>
                  <a:txBody>
                    <a:bodyPr/>
                    <a:lstStyle/>
                    <a:p>
                      <a:pPr>
                        <a:lnSpc>
                          <a:spcPct val="100000"/>
                        </a:lnSpc>
                        <a:spcBef>
                          <a:spcPts val="200"/>
                        </a:spcBef>
                        <a:spcAft>
                          <a:spcPts val="100"/>
                        </a:spcAft>
                      </a:pPr>
                      <a:r>
                        <a:rPr lang="vi-VN" sz="4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Có âm lượng và ngữ điệu cùng biểu cảm phù hợp</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vi-VN"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988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2410131" y="824492"/>
            <a:ext cx="13467739" cy="8701603"/>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172281" y="5892853"/>
            <a:ext cx="2475700" cy="4079106"/>
          </a:xfrm>
          <a:custGeom>
            <a:avLst/>
            <a:gdLst/>
            <a:ahLst/>
            <a:cxnLst/>
            <a:rect l="l" t="t" r="r" b="b"/>
            <a:pathLst>
              <a:path w="2475700" h="4079106">
                <a:moveTo>
                  <a:pt x="0" y="0"/>
                </a:moveTo>
                <a:lnTo>
                  <a:pt x="2475700" y="0"/>
                </a:lnTo>
                <a:lnTo>
                  <a:pt x="2475700" y="4079106"/>
                </a:lnTo>
                <a:lnTo>
                  <a:pt x="0" y="407910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5055288">
            <a:off x="14114484" y="373642"/>
            <a:ext cx="2332681" cy="2267522"/>
          </a:xfrm>
          <a:custGeom>
            <a:avLst/>
            <a:gdLst/>
            <a:ahLst/>
            <a:cxnLst/>
            <a:rect l="l" t="t" r="r" b="b"/>
            <a:pathLst>
              <a:path w="2332681" h="2267522">
                <a:moveTo>
                  <a:pt x="0" y="0"/>
                </a:moveTo>
                <a:lnTo>
                  <a:pt x="2332682" y="0"/>
                </a:lnTo>
                <a:lnTo>
                  <a:pt x="2332682" y="2267522"/>
                </a:lnTo>
                <a:lnTo>
                  <a:pt x="0" y="226752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4985956">
            <a:off x="14476801" y="7191281"/>
            <a:ext cx="1967947" cy="1946479"/>
          </a:xfrm>
          <a:custGeom>
            <a:avLst/>
            <a:gdLst/>
            <a:ahLst/>
            <a:cxnLst/>
            <a:rect l="l" t="t" r="r" b="b"/>
            <a:pathLst>
              <a:path w="1967947" h="1946479">
                <a:moveTo>
                  <a:pt x="0" y="0"/>
                </a:moveTo>
                <a:lnTo>
                  <a:pt x="1967947" y="0"/>
                </a:lnTo>
                <a:lnTo>
                  <a:pt x="1967947" y="1946479"/>
                </a:lnTo>
                <a:lnTo>
                  <a:pt x="0" y="194647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293815">
            <a:off x="15182374" y="5134116"/>
            <a:ext cx="1291124" cy="1277039"/>
          </a:xfrm>
          <a:custGeom>
            <a:avLst/>
            <a:gdLst/>
            <a:ahLst/>
            <a:cxnLst/>
            <a:rect l="l" t="t" r="r" b="b"/>
            <a:pathLst>
              <a:path w="1291124" h="1277039">
                <a:moveTo>
                  <a:pt x="0" y="0"/>
                </a:moveTo>
                <a:lnTo>
                  <a:pt x="1291124" y="0"/>
                </a:lnTo>
                <a:lnTo>
                  <a:pt x="1291124" y="1277039"/>
                </a:lnTo>
                <a:lnTo>
                  <a:pt x="0" y="127703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rot="293815">
            <a:off x="1066857" y="5134116"/>
            <a:ext cx="1291124" cy="1277039"/>
          </a:xfrm>
          <a:custGeom>
            <a:avLst/>
            <a:gdLst/>
            <a:ahLst/>
            <a:cxnLst/>
            <a:rect l="l" t="t" r="r" b="b"/>
            <a:pathLst>
              <a:path w="1291124" h="1277039">
                <a:moveTo>
                  <a:pt x="0" y="0"/>
                </a:moveTo>
                <a:lnTo>
                  <a:pt x="1291124" y="0"/>
                </a:lnTo>
                <a:lnTo>
                  <a:pt x="1291124" y="1277039"/>
                </a:lnTo>
                <a:lnTo>
                  <a:pt x="0" y="127703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TextBox 11"/>
          <p:cNvSpPr txBox="1"/>
          <p:nvPr/>
        </p:nvSpPr>
        <p:spPr>
          <a:xfrm>
            <a:off x="4231773" y="2019300"/>
            <a:ext cx="10398627" cy="5816977"/>
          </a:xfrm>
          <a:prstGeom prst="rect">
            <a:avLst/>
          </a:prstGeom>
        </p:spPr>
        <p:txBody>
          <a:bodyPr wrap="square" lIns="0" tIns="0" rIns="0" bIns="0" rtlCol="0" anchor="t">
            <a:spAutoFit/>
          </a:bodyPr>
          <a:lstStyle/>
          <a:p>
            <a:pPr algn="ctr"/>
            <a:r>
              <a:rPr lang="pt-BR" sz="5400" b="1" smtClean="0">
                <a:latin typeface="Times New Roman" panose="02020603050405020304" pitchFamily="18" charset="0"/>
                <a:cs typeface="Times New Roman" panose="02020603050405020304" pitchFamily="18" charset="0"/>
              </a:rPr>
              <a:t>HS </a:t>
            </a:r>
            <a:r>
              <a:rPr lang="pt-BR" sz="5400" b="1">
                <a:latin typeface="Times New Roman" panose="02020603050405020304" pitchFamily="18" charset="0"/>
                <a:cs typeface="Times New Roman" panose="02020603050405020304" pitchFamily="18" charset="0"/>
              </a:rPr>
              <a:t>thực hiện ở </a:t>
            </a:r>
            <a:r>
              <a:rPr lang="pt-BR" sz="5400" b="1" smtClean="0">
                <a:latin typeface="Times New Roman" panose="02020603050405020304" pitchFamily="18" charset="0"/>
                <a:cs typeface="Times New Roman" panose="02020603050405020304" pitchFamily="18" charset="0"/>
              </a:rPr>
              <a:t>nhà</a:t>
            </a:r>
            <a:endParaRPr lang="en-GB" sz="5400" b="1">
              <a:latin typeface="Times New Roman" panose="02020603050405020304" pitchFamily="18" charset="0"/>
              <a:cs typeface="Times New Roman" panose="02020603050405020304" pitchFamily="18" charset="0"/>
            </a:endParaRPr>
          </a:p>
          <a:p>
            <a:pPr algn="just"/>
            <a:r>
              <a:rPr lang="pt-BR" sz="5400" b="1">
                <a:latin typeface="Times New Roman" panose="02020603050405020304" pitchFamily="18" charset="0"/>
                <a:cs typeface="Times New Roman" panose="02020603050405020304" pitchFamily="18" charset="0"/>
              </a:rPr>
              <a:t>- </a:t>
            </a:r>
            <a:r>
              <a:rPr lang="pt-BR" sz="5400">
                <a:latin typeface="Times New Roman" panose="02020603050405020304" pitchFamily="18" charset="0"/>
                <a:cs typeface="Times New Roman" panose="02020603050405020304" pitchFamily="18" charset="0"/>
              </a:rPr>
              <a:t>Tìm đọc các văn bản thông tin </a:t>
            </a:r>
            <a:r>
              <a:rPr lang="vi-VN" sz="5400">
                <a:latin typeface="Times New Roman" panose="02020603050405020304" pitchFamily="18" charset="0"/>
                <a:cs typeface="Times New Roman" panose="02020603050405020304" pitchFamily="18" charset="0"/>
              </a:rPr>
              <a:t>thuyết minh về một danh lam thắng cảnh ở quê hương.</a:t>
            </a:r>
            <a:endParaRPr lang="en-GB" sz="5400">
              <a:latin typeface="Times New Roman" panose="02020603050405020304" pitchFamily="18" charset="0"/>
              <a:cs typeface="Times New Roman" panose="02020603050405020304" pitchFamily="18" charset="0"/>
            </a:endParaRPr>
          </a:p>
          <a:p>
            <a:pPr algn="just"/>
            <a:r>
              <a:rPr lang="pt-BR" sz="5400">
                <a:latin typeface="Times New Roman" panose="02020603050405020304" pitchFamily="18" charset="0"/>
                <a:cs typeface="Times New Roman" panose="02020603050405020304" pitchFamily="18" charset="0"/>
              </a:rPr>
              <a:t>- Chuẩn bị: đọc, tìm hiểu bài </a:t>
            </a:r>
            <a:r>
              <a:rPr lang="pt-BR" sz="5400" b="1">
                <a:latin typeface="Times New Roman" panose="02020603050405020304" pitchFamily="18" charset="0"/>
                <a:cs typeface="Times New Roman" panose="02020603050405020304" pitchFamily="18" charset="0"/>
              </a:rPr>
              <a:t>Thực hành tiếng Việt</a:t>
            </a:r>
            <a:r>
              <a:rPr lang="pt-BR" sz="5400" i="1">
                <a:latin typeface="Times New Roman" panose="02020603050405020304" pitchFamily="18" charset="0"/>
                <a:cs typeface="Times New Roman" panose="02020603050405020304" pitchFamily="18" charset="0"/>
              </a:rPr>
              <a:t>: </a:t>
            </a:r>
            <a:r>
              <a:rPr lang="vi-VN" sz="5400" i="1">
                <a:latin typeface="Times New Roman" panose="02020603050405020304" pitchFamily="18" charset="0"/>
                <a:cs typeface="Times New Roman" panose="02020603050405020304" pitchFamily="18" charset="0"/>
              </a:rPr>
              <a:t>Câu rút gọn và câu đăc biệt.</a:t>
            </a:r>
            <a:endParaRPr lang="en-GB"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4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rot="5055288">
            <a:off x="6171144" y="529866"/>
            <a:ext cx="2876091" cy="2795753"/>
          </a:xfrm>
          <a:custGeom>
            <a:avLst/>
            <a:gdLst/>
            <a:ahLst/>
            <a:cxnLst/>
            <a:rect l="l" t="t" r="r" b="b"/>
            <a:pathLst>
              <a:path w="2876091" h="2795753">
                <a:moveTo>
                  <a:pt x="0" y="0"/>
                </a:moveTo>
                <a:lnTo>
                  <a:pt x="2876091" y="0"/>
                </a:lnTo>
                <a:lnTo>
                  <a:pt x="2876091" y="2795753"/>
                </a:lnTo>
                <a:lnTo>
                  <a:pt x="0" y="27957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5" name="Group 5"/>
          <p:cNvGrpSpPr/>
          <p:nvPr/>
        </p:nvGrpSpPr>
        <p:grpSpPr>
          <a:xfrm rot="288079">
            <a:off x="2396114" y="2600408"/>
            <a:ext cx="14001202" cy="10969857"/>
            <a:chOff x="0" y="0"/>
            <a:chExt cx="3687560" cy="2889180"/>
          </a:xfrm>
        </p:grpSpPr>
        <p:sp>
          <p:nvSpPr>
            <p:cNvPr id="6" name="Freeform 6"/>
            <p:cNvSpPr/>
            <p:nvPr/>
          </p:nvSpPr>
          <p:spPr>
            <a:xfrm>
              <a:off x="0" y="0"/>
              <a:ext cx="3687559" cy="2889180"/>
            </a:xfrm>
            <a:custGeom>
              <a:avLst/>
              <a:gdLst/>
              <a:ahLst/>
              <a:cxnLst/>
              <a:rect l="l" t="t" r="r" b="b"/>
              <a:pathLst>
                <a:path w="3687559" h="2889180">
                  <a:moveTo>
                    <a:pt x="28200" y="0"/>
                  </a:moveTo>
                  <a:lnTo>
                    <a:pt x="3659359" y="0"/>
                  </a:lnTo>
                  <a:cubicBezTo>
                    <a:pt x="3666838" y="0"/>
                    <a:pt x="3674011" y="2971"/>
                    <a:pt x="3679300" y="8260"/>
                  </a:cubicBezTo>
                  <a:cubicBezTo>
                    <a:pt x="3684588" y="13548"/>
                    <a:pt x="3687559" y="20721"/>
                    <a:pt x="3687559" y="28200"/>
                  </a:cubicBezTo>
                  <a:lnTo>
                    <a:pt x="3687559" y="2860980"/>
                  </a:lnTo>
                  <a:cubicBezTo>
                    <a:pt x="3687559" y="2876555"/>
                    <a:pt x="3674934" y="2889180"/>
                    <a:pt x="3659359" y="2889180"/>
                  </a:cubicBezTo>
                  <a:lnTo>
                    <a:pt x="28200" y="2889180"/>
                  </a:lnTo>
                  <a:cubicBezTo>
                    <a:pt x="20721" y="2889180"/>
                    <a:pt x="13548" y="2886209"/>
                    <a:pt x="8260" y="2880921"/>
                  </a:cubicBezTo>
                  <a:cubicBezTo>
                    <a:pt x="2971" y="2875632"/>
                    <a:pt x="0" y="2868459"/>
                    <a:pt x="0" y="2860980"/>
                  </a:cubicBezTo>
                  <a:lnTo>
                    <a:pt x="0" y="28200"/>
                  </a:lnTo>
                  <a:cubicBezTo>
                    <a:pt x="0" y="20721"/>
                    <a:pt x="2971" y="13548"/>
                    <a:pt x="8260" y="8260"/>
                  </a:cubicBezTo>
                  <a:cubicBezTo>
                    <a:pt x="13548" y="2971"/>
                    <a:pt x="20721" y="0"/>
                    <a:pt x="28200" y="0"/>
                  </a:cubicBezTo>
                  <a:close/>
                </a:path>
              </a:pathLst>
            </a:custGeom>
            <a:solidFill>
              <a:srgbClr val="FFFFFF"/>
            </a:solidFill>
            <a:ln w="38100" cap="rnd">
              <a:solidFill>
                <a:srgbClr val="79912E"/>
              </a:solidFill>
              <a:prstDash val="solid"/>
              <a:round/>
            </a:ln>
          </p:spPr>
        </p:sp>
        <p:sp>
          <p:nvSpPr>
            <p:cNvPr id="7" name="TextBox 7"/>
            <p:cNvSpPr txBox="1"/>
            <p:nvPr/>
          </p:nvSpPr>
          <p:spPr>
            <a:xfrm>
              <a:off x="0" y="-38100"/>
              <a:ext cx="3687560" cy="292728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8" name="TextBox 8"/>
          <p:cNvSpPr txBox="1"/>
          <p:nvPr/>
        </p:nvSpPr>
        <p:spPr>
          <a:xfrm rot="246244">
            <a:off x="4686647" y="4248535"/>
            <a:ext cx="8914703" cy="25545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fontAlgn="base"/>
            <a:r>
              <a:rPr lang="vi-VN" sz="16600" i="1" smtClean="0">
                <a:solidFill>
                  <a:prstClr val="black"/>
                </a:solidFill>
                <a:latin typeface="Times New Roman" panose="02020603050405020304" pitchFamily="18" charset="0"/>
                <a:cs typeface="Times New Roman" panose="02020603050405020304" pitchFamily="18" charset="0"/>
              </a:rPr>
              <a:t>Thank you</a:t>
            </a:r>
            <a:endParaRPr lang="en-GB" sz="16600">
              <a:solidFill>
                <a:prstClr val="black"/>
              </a:solidFill>
              <a:latin typeface="Times New Roman" panose="02020603050405020304" pitchFamily="18" charset="0"/>
              <a:cs typeface="Times New Roman" panose="02020603050405020304" pitchFamily="18" charset="0"/>
            </a:endParaRPr>
          </a:p>
        </p:txBody>
      </p:sp>
      <p:sp>
        <p:nvSpPr>
          <p:cNvPr id="9" name="Freeform 9"/>
          <p:cNvSpPr/>
          <p:nvPr/>
        </p:nvSpPr>
        <p:spPr>
          <a:xfrm>
            <a:off x="-1698181" y="3344672"/>
            <a:ext cx="5123833" cy="3473336"/>
          </a:xfrm>
          <a:custGeom>
            <a:avLst/>
            <a:gdLst/>
            <a:ahLst/>
            <a:cxnLst/>
            <a:rect l="l" t="t" r="r" b="b"/>
            <a:pathLst>
              <a:path w="5123833" h="3473336">
                <a:moveTo>
                  <a:pt x="0" y="0"/>
                </a:moveTo>
                <a:lnTo>
                  <a:pt x="5123833" y="0"/>
                </a:lnTo>
                <a:lnTo>
                  <a:pt x="5123833" y="3473336"/>
                </a:lnTo>
                <a:lnTo>
                  <a:pt x="0" y="34733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rot="3108738">
            <a:off x="-968093" y="6521649"/>
            <a:ext cx="3533762" cy="5473303"/>
          </a:xfrm>
          <a:custGeom>
            <a:avLst/>
            <a:gdLst/>
            <a:ahLst/>
            <a:cxnLst/>
            <a:rect l="l" t="t" r="r" b="b"/>
            <a:pathLst>
              <a:path w="3533762" h="5473303">
                <a:moveTo>
                  <a:pt x="0" y="0"/>
                </a:moveTo>
                <a:lnTo>
                  <a:pt x="3533762" y="0"/>
                </a:lnTo>
                <a:lnTo>
                  <a:pt x="3533762" y="5473302"/>
                </a:lnTo>
                <a:lnTo>
                  <a:pt x="0" y="54733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rot="-645895" flipV="1">
            <a:off x="-572415" y="-755829"/>
            <a:ext cx="5283451" cy="3794293"/>
          </a:xfrm>
          <a:custGeom>
            <a:avLst/>
            <a:gdLst/>
            <a:ahLst/>
            <a:cxnLst/>
            <a:rect l="l" t="t" r="r" b="b"/>
            <a:pathLst>
              <a:path w="5283451" h="3794293">
                <a:moveTo>
                  <a:pt x="0" y="3794293"/>
                </a:moveTo>
                <a:lnTo>
                  <a:pt x="5283451" y="3794293"/>
                </a:lnTo>
                <a:lnTo>
                  <a:pt x="5283451" y="0"/>
                </a:lnTo>
                <a:lnTo>
                  <a:pt x="0" y="0"/>
                </a:lnTo>
                <a:lnTo>
                  <a:pt x="0" y="3794293"/>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rot="5055288">
            <a:off x="10780270" y="-1042985"/>
            <a:ext cx="2876091" cy="2795753"/>
          </a:xfrm>
          <a:custGeom>
            <a:avLst/>
            <a:gdLst/>
            <a:ahLst/>
            <a:cxnLst/>
            <a:rect l="l" t="t" r="r" b="b"/>
            <a:pathLst>
              <a:path w="2876091" h="2795753">
                <a:moveTo>
                  <a:pt x="0" y="0"/>
                </a:moveTo>
                <a:lnTo>
                  <a:pt x="2876091" y="0"/>
                </a:lnTo>
                <a:lnTo>
                  <a:pt x="2876091" y="2795753"/>
                </a:lnTo>
                <a:lnTo>
                  <a:pt x="0" y="279575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3" name="Freeform 13"/>
          <p:cNvSpPr/>
          <p:nvPr/>
        </p:nvSpPr>
        <p:spPr>
          <a:xfrm rot="-6114302">
            <a:off x="14641054" y="-1531574"/>
            <a:ext cx="3533762" cy="5473303"/>
          </a:xfrm>
          <a:custGeom>
            <a:avLst/>
            <a:gdLst/>
            <a:ahLst/>
            <a:cxnLst/>
            <a:rect l="l" t="t" r="r" b="b"/>
            <a:pathLst>
              <a:path w="3533762" h="5473303">
                <a:moveTo>
                  <a:pt x="0" y="0"/>
                </a:moveTo>
                <a:lnTo>
                  <a:pt x="3533762" y="0"/>
                </a:lnTo>
                <a:lnTo>
                  <a:pt x="3533762" y="5473303"/>
                </a:lnTo>
                <a:lnTo>
                  <a:pt x="0" y="547330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rot="2319441" flipH="1" flipV="1">
            <a:off x="13909311" y="3783691"/>
            <a:ext cx="4737846" cy="3402469"/>
          </a:xfrm>
          <a:custGeom>
            <a:avLst/>
            <a:gdLst/>
            <a:ahLst/>
            <a:cxnLst/>
            <a:rect l="l" t="t" r="r" b="b"/>
            <a:pathLst>
              <a:path w="4737846" h="3402469">
                <a:moveTo>
                  <a:pt x="4737846" y="3402469"/>
                </a:moveTo>
                <a:lnTo>
                  <a:pt x="0" y="3402469"/>
                </a:lnTo>
                <a:lnTo>
                  <a:pt x="0" y="0"/>
                </a:lnTo>
                <a:lnTo>
                  <a:pt x="4737846" y="0"/>
                </a:lnTo>
                <a:lnTo>
                  <a:pt x="4737846" y="3402469"/>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5" name="Freeform 15"/>
          <p:cNvSpPr/>
          <p:nvPr/>
        </p:nvSpPr>
        <p:spPr>
          <a:xfrm>
            <a:off x="13202213" y="5633859"/>
            <a:ext cx="5481224" cy="6172200"/>
          </a:xfrm>
          <a:custGeom>
            <a:avLst/>
            <a:gdLst/>
            <a:ahLst/>
            <a:cxnLst/>
            <a:rect l="l" t="t" r="r" b="b"/>
            <a:pathLst>
              <a:path w="5481224" h="6172200">
                <a:moveTo>
                  <a:pt x="0" y="0"/>
                </a:moveTo>
                <a:lnTo>
                  <a:pt x="5481224" y="0"/>
                </a:lnTo>
                <a:lnTo>
                  <a:pt x="5481224" y="6172200"/>
                </a:lnTo>
                <a:lnTo>
                  <a:pt x="0" y="61722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Tree>
    <p:extLst>
      <p:ext uri="{BB962C8B-B14F-4D97-AF65-F5344CB8AC3E}">
        <p14:creationId xmlns:p14="http://schemas.microsoft.com/office/powerpoint/2010/main" val="3776217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321828"/>
          </a:xfrm>
          <a:prstGeom prst="rect">
            <a:avLst/>
          </a:prstGeom>
        </p:spPr>
      </p:pic>
      <p:sp>
        <p:nvSpPr>
          <p:cNvPr id="4" name="Rounded Rectangle 3"/>
          <p:cNvSpPr/>
          <p:nvPr/>
        </p:nvSpPr>
        <p:spPr>
          <a:xfrm>
            <a:off x="134257" y="200674"/>
            <a:ext cx="10058400" cy="2052402"/>
          </a:xfrm>
          <a:prstGeom prst="round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70543" y="349712"/>
            <a:ext cx="9059531" cy="1754326"/>
          </a:xfrm>
          <a:prstGeom prst="rect">
            <a:avLst/>
          </a:prstGeom>
        </p:spPr>
        <p:txBody>
          <a:bodyPr wrap="none">
            <a:spAutoFit/>
          </a:bodyPr>
          <a:lstStyle/>
          <a:p>
            <a:pPr algn="ctr"/>
            <a:r>
              <a:rPr lang="vi-VN" sz="5400" b="1">
                <a:latin typeface="Times New Roman" panose="02020603050405020304" pitchFamily="18" charset="0"/>
                <a:ea typeface="Times New Roman" panose="02020603050405020304" pitchFamily="18" charset="0"/>
              </a:rPr>
              <a:t>HOẠT ĐỘNG </a:t>
            </a:r>
            <a:r>
              <a:rPr lang="vi-VN" sz="5400" b="1" smtClean="0">
                <a:latin typeface="Times New Roman" panose="02020603050405020304" pitchFamily="18" charset="0"/>
                <a:ea typeface="Times New Roman" panose="02020603050405020304" pitchFamily="18" charset="0"/>
              </a:rPr>
              <a:t>2</a:t>
            </a:r>
          </a:p>
          <a:p>
            <a:pPr algn="ctr"/>
            <a:r>
              <a:rPr lang="vi-VN" sz="5400" b="1" smtClean="0">
                <a:latin typeface="Times New Roman" panose="02020603050405020304" pitchFamily="18" charset="0"/>
                <a:ea typeface="Times New Roman" panose="02020603050405020304" pitchFamily="18" charset="0"/>
              </a:rPr>
              <a:t> </a:t>
            </a:r>
            <a:r>
              <a:rPr lang="vi-VN" sz="5400" b="1">
                <a:latin typeface="Times New Roman" panose="02020603050405020304" pitchFamily="18" charset="0"/>
                <a:ea typeface="Times New Roman" panose="02020603050405020304" pitchFamily="18" charset="0"/>
              </a:rPr>
              <a:t>HÌNH THÀNH KIẾN THỨC</a:t>
            </a:r>
            <a:endParaRPr lang="en-GB" sz="7200"/>
          </a:p>
        </p:txBody>
      </p:sp>
    </p:spTree>
    <p:extLst>
      <p:ext uri="{BB962C8B-B14F-4D97-AF65-F5344CB8AC3E}">
        <p14:creationId xmlns:p14="http://schemas.microsoft.com/office/powerpoint/2010/main" val="21775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14"/>
            <a:ext cx="18288000" cy="10257592"/>
          </a:xfrm>
          <a:prstGeom prst="rect">
            <a:avLst/>
          </a:prstGeom>
        </p:spPr>
      </p:pic>
      <p:sp>
        <p:nvSpPr>
          <p:cNvPr id="3" name="Rounded Rectangle 2"/>
          <p:cNvSpPr/>
          <p:nvPr/>
        </p:nvSpPr>
        <p:spPr>
          <a:xfrm>
            <a:off x="381000" y="495300"/>
            <a:ext cx="9829800" cy="2133600"/>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mj-lt"/>
              </a:rPr>
              <a:t>I. KIẾN THỨC NGỮ VĂN VỀ KIỂU BÀI PHỎNG VẤN</a:t>
            </a:r>
            <a:endParaRPr lang="en-GB" sz="4000">
              <a:solidFill>
                <a:schemeClr val="tx1"/>
              </a:solidFill>
              <a:latin typeface="+mj-lt"/>
            </a:endParaRPr>
          </a:p>
        </p:txBody>
      </p:sp>
    </p:spTree>
    <p:extLst>
      <p:ext uri="{BB962C8B-B14F-4D97-AF65-F5344CB8AC3E}">
        <p14:creationId xmlns:p14="http://schemas.microsoft.com/office/powerpoint/2010/main" val="209189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2410131" y="824492"/>
            <a:ext cx="13467739" cy="8701603"/>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816899" y="5676900"/>
            <a:ext cx="4541192" cy="5113665"/>
          </a:xfrm>
          <a:custGeom>
            <a:avLst/>
            <a:gdLst/>
            <a:ahLst/>
            <a:cxnLst/>
            <a:rect l="l" t="t" r="r" b="b"/>
            <a:pathLst>
              <a:path w="4541192" h="5113665">
                <a:moveTo>
                  <a:pt x="0" y="0"/>
                </a:moveTo>
                <a:lnTo>
                  <a:pt x="4541192" y="0"/>
                </a:lnTo>
                <a:lnTo>
                  <a:pt x="4541192" y="5113665"/>
                </a:lnTo>
                <a:lnTo>
                  <a:pt x="0" y="511366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5055288">
            <a:off x="14785055" y="649372"/>
            <a:ext cx="2393710" cy="2326847"/>
          </a:xfrm>
          <a:custGeom>
            <a:avLst/>
            <a:gdLst/>
            <a:ahLst/>
            <a:cxnLst/>
            <a:rect l="l" t="t" r="r" b="b"/>
            <a:pathLst>
              <a:path w="2393710" h="2326847">
                <a:moveTo>
                  <a:pt x="0" y="0"/>
                </a:moveTo>
                <a:lnTo>
                  <a:pt x="2393710" y="0"/>
                </a:lnTo>
                <a:lnTo>
                  <a:pt x="2393710" y="2326847"/>
                </a:lnTo>
                <a:lnTo>
                  <a:pt x="0" y="232684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283888">
            <a:off x="133745" y="4370489"/>
            <a:ext cx="1550322" cy="1533410"/>
          </a:xfrm>
          <a:custGeom>
            <a:avLst/>
            <a:gdLst/>
            <a:ahLst/>
            <a:cxnLst/>
            <a:rect l="l" t="t" r="r" b="b"/>
            <a:pathLst>
              <a:path w="1550322" h="1533410">
                <a:moveTo>
                  <a:pt x="0" y="0"/>
                </a:moveTo>
                <a:lnTo>
                  <a:pt x="1550323" y="0"/>
                </a:lnTo>
                <a:lnTo>
                  <a:pt x="1550323" y="1533410"/>
                </a:lnTo>
                <a:lnTo>
                  <a:pt x="0" y="153341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4985956">
            <a:off x="15206749" y="5236621"/>
            <a:ext cx="1550322" cy="1533410"/>
          </a:xfrm>
          <a:custGeom>
            <a:avLst/>
            <a:gdLst/>
            <a:ahLst/>
            <a:cxnLst/>
            <a:rect l="l" t="t" r="r" b="b"/>
            <a:pathLst>
              <a:path w="1550322" h="1533410">
                <a:moveTo>
                  <a:pt x="0" y="0"/>
                </a:moveTo>
                <a:lnTo>
                  <a:pt x="1550322" y="0"/>
                </a:lnTo>
                <a:lnTo>
                  <a:pt x="1550322" y="1533410"/>
                </a:lnTo>
                <a:lnTo>
                  <a:pt x="0" y="153341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82739574"/>
              </p:ext>
            </p:extLst>
          </p:nvPr>
        </p:nvGraphicFramePr>
        <p:xfrm>
          <a:off x="4114740" y="2200980"/>
          <a:ext cx="10557122" cy="5760720"/>
        </p:xfrm>
        <a:graphic>
          <a:graphicData uri="http://schemas.openxmlformats.org/drawingml/2006/table">
            <a:tbl>
              <a:tblPr firstRow="1" firstCol="1" bandRow="1"/>
              <a:tblGrid>
                <a:gridCol w="5758603"/>
                <a:gridCol w="4798519"/>
              </a:tblGrid>
              <a:tr h="752222">
                <a:tc gridSpan="2">
                  <a:txBody>
                    <a:bodyPr/>
                    <a:lstStyle/>
                    <a:p>
                      <a:pPr algn="ctr">
                        <a:spcAft>
                          <a:spcPts val="0"/>
                        </a:spcAft>
                      </a:pPr>
                      <a:r>
                        <a:rPr lang="vi-VN" sz="5400" b="1">
                          <a:solidFill>
                            <a:schemeClr val="tx1"/>
                          </a:solidFill>
                          <a:effectLst/>
                          <a:latin typeface="Times New Roman" panose="02020603050405020304" pitchFamily="18" charset="0"/>
                          <a:ea typeface="Times New Roman" panose="02020603050405020304" pitchFamily="18" charset="0"/>
                        </a:rPr>
                        <a:t>Phiếu HT số 01</a:t>
                      </a:r>
                      <a:endParaRPr lang="en-GB" sz="5400">
                        <a:solidFill>
                          <a:schemeClr val="tx1"/>
                        </a:solidFill>
                        <a:effectLst/>
                        <a:latin typeface="Times New Roman" panose="02020603050405020304" pitchFamily="18" charset="0"/>
                        <a:ea typeface="Times New Roman" panose="02020603050405020304" pitchFamily="18" charset="0"/>
                      </a:endParaRPr>
                    </a:p>
                    <a:p>
                      <a:pPr algn="just">
                        <a:spcAft>
                          <a:spcPts val="0"/>
                        </a:spcAft>
                      </a:pPr>
                      <a:r>
                        <a:rPr lang="vi-VN" sz="5400">
                          <a:solidFill>
                            <a:schemeClr val="tx1"/>
                          </a:solidFill>
                          <a:effectLst/>
                          <a:latin typeface="Times New Roman" panose="02020603050405020304" pitchFamily="18" charset="0"/>
                          <a:ea typeface="Times New Roman" panose="02020603050405020304" pitchFamily="18" charset="0"/>
                        </a:rPr>
                        <a:t>Đọc phần Kiến thức Ngữ văn, mục “2. Phỏng vấn” và trình bày tri thức về kiểu bài phỏng vấn theo bảng sau:</a:t>
                      </a:r>
                      <a:endParaRPr lang="en-GB" sz="5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76111">
                <a:tc>
                  <a:txBody>
                    <a:bodyPr/>
                    <a:lstStyle/>
                    <a:p>
                      <a:pPr algn="just">
                        <a:spcAft>
                          <a:spcPts val="0"/>
                        </a:spcAft>
                      </a:pPr>
                      <a:r>
                        <a:rPr lang="vi-VN" sz="5400">
                          <a:solidFill>
                            <a:schemeClr val="tx1"/>
                          </a:solidFill>
                          <a:effectLst/>
                          <a:latin typeface="Times New Roman" panose="02020603050405020304" pitchFamily="18" charset="0"/>
                          <a:ea typeface="Times New Roman" panose="02020603050405020304" pitchFamily="18" charset="0"/>
                        </a:rPr>
                        <a:t>Khái niệm</a:t>
                      </a:r>
                      <a:endParaRPr lang="en-GB" sz="5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5400">
                          <a:solidFill>
                            <a:schemeClr val="tx1"/>
                          </a:solidFill>
                          <a:effectLst/>
                          <a:latin typeface="Times New Roman" panose="02020603050405020304" pitchFamily="18" charset="0"/>
                          <a:ea typeface="Times New Roman" panose="02020603050405020304" pitchFamily="18" charset="0"/>
                        </a:rPr>
                        <a:t>.....................</a:t>
                      </a:r>
                      <a:endParaRPr lang="en-GB" sz="5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11">
                <a:tc>
                  <a:txBody>
                    <a:bodyPr/>
                    <a:lstStyle/>
                    <a:p>
                      <a:pPr algn="just">
                        <a:spcAft>
                          <a:spcPts val="0"/>
                        </a:spcAft>
                      </a:pPr>
                      <a:r>
                        <a:rPr lang="vi-VN" sz="5400">
                          <a:solidFill>
                            <a:schemeClr val="tx1"/>
                          </a:solidFill>
                          <a:effectLst/>
                          <a:latin typeface="Times New Roman" panose="02020603050405020304" pitchFamily="18" charset="0"/>
                          <a:ea typeface="Times New Roman" panose="02020603050405020304" pitchFamily="18" charset="0"/>
                        </a:rPr>
                        <a:t>Mục đích</a:t>
                      </a:r>
                      <a:endParaRPr lang="en-GB" sz="5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5400">
                          <a:solidFill>
                            <a:schemeClr val="tx1"/>
                          </a:solidFill>
                          <a:effectLst/>
                          <a:latin typeface="Times New Roman" panose="02020603050405020304" pitchFamily="18" charset="0"/>
                          <a:ea typeface="Times New Roman" panose="02020603050405020304" pitchFamily="18" charset="0"/>
                        </a:rPr>
                        <a:t>...................</a:t>
                      </a:r>
                      <a:endParaRPr lang="en-GB" sz="5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11">
                <a:tc>
                  <a:txBody>
                    <a:bodyPr/>
                    <a:lstStyle/>
                    <a:p>
                      <a:pPr algn="just">
                        <a:spcAft>
                          <a:spcPts val="0"/>
                        </a:spcAft>
                      </a:pPr>
                      <a:r>
                        <a:rPr lang="vi-VN" sz="5400">
                          <a:solidFill>
                            <a:schemeClr val="tx1"/>
                          </a:solidFill>
                          <a:effectLst/>
                          <a:latin typeface="Times New Roman" panose="02020603050405020304" pitchFamily="18" charset="0"/>
                          <a:ea typeface="Times New Roman" panose="02020603050405020304" pitchFamily="18" charset="0"/>
                        </a:rPr>
                        <a:t>Cách thức thực hiện</a:t>
                      </a:r>
                      <a:endParaRPr lang="en-GB" sz="5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5400">
                          <a:solidFill>
                            <a:schemeClr val="tx1"/>
                          </a:solidFill>
                          <a:effectLst/>
                          <a:latin typeface="Times New Roman" panose="02020603050405020304" pitchFamily="18" charset="0"/>
                          <a:ea typeface="Times New Roman" panose="02020603050405020304" pitchFamily="18" charset="0"/>
                        </a:rPr>
                        <a:t>....................</a:t>
                      </a:r>
                      <a:endParaRPr lang="en-GB" sz="54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a:off x="-121230" y="-1814"/>
            <a:ext cx="18409230" cy="10288814"/>
          </a:xfrm>
          <a:custGeom>
            <a:avLst/>
            <a:gdLst/>
            <a:ahLst/>
            <a:cxnLst/>
            <a:rect l="l" t="t" r="r" b="b"/>
            <a:pathLst>
              <a:path w="13467739" h="8701603">
                <a:moveTo>
                  <a:pt x="0" y="0"/>
                </a:moveTo>
                <a:lnTo>
                  <a:pt x="13467738" y="0"/>
                </a:lnTo>
                <a:lnTo>
                  <a:pt x="13467738" y="8701603"/>
                </a:lnTo>
                <a:lnTo>
                  <a:pt x="0" y="87016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650646">
            <a:off x="15988900" y="6300198"/>
            <a:ext cx="2535527" cy="4517122"/>
          </a:xfrm>
          <a:custGeom>
            <a:avLst/>
            <a:gdLst/>
            <a:ahLst/>
            <a:cxnLst/>
            <a:rect l="l" t="t" r="r" b="b"/>
            <a:pathLst>
              <a:path w="2535527" h="4517122">
                <a:moveTo>
                  <a:pt x="0" y="0"/>
                </a:moveTo>
                <a:lnTo>
                  <a:pt x="2535527" y="0"/>
                </a:lnTo>
                <a:lnTo>
                  <a:pt x="2535527" y="4517122"/>
                </a:lnTo>
                <a:lnTo>
                  <a:pt x="0" y="45171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5055288">
            <a:off x="-1171691" y="-932021"/>
            <a:ext cx="2876091" cy="2795753"/>
          </a:xfrm>
          <a:custGeom>
            <a:avLst/>
            <a:gdLst/>
            <a:ahLst/>
            <a:cxnLst/>
            <a:rect l="l" t="t" r="r" b="b"/>
            <a:pathLst>
              <a:path w="2876091" h="2795753">
                <a:moveTo>
                  <a:pt x="0" y="0"/>
                </a:moveTo>
                <a:lnTo>
                  <a:pt x="2876091" y="0"/>
                </a:lnTo>
                <a:lnTo>
                  <a:pt x="2876091" y="2795753"/>
                </a:lnTo>
                <a:lnTo>
                  <a:pt x="0" y="279575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4985956">
            <a:off x="16911042" y="-524666"/>
            <a:ext cx="1550322" cy="1533410"/>
          </a:xfrm>
          <a:custGeom>
            <a:avLst/>
            <a:gdLst/>
            <a:ahLst/>
            <a:cxnLst/>
            <a:rect l="l" t="t" r="r" b="b"/>
            <a:pathLst>
              <a:path w="1550322" h="1533410">
                <a:moveTo>
                  <a:pt x="0" y="0"/>
                </a:moveTo>
                <a:lnTo>
                  <a:pt x="1550323" y="0"/>
                </a:lnTo>
                <a:lnTo>
                  <a:pt x="1550323" y="1533410"/>
                </a:lnTo>
                <a:lnTo>
                  <a:pt x="0" y="153341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360582">
            <a:off x="-288108" y="8954244"/>
            <a:ext cx="1550322" cy="1533410"/>
          </a:xfrm>
          <a:custGeom>
            <a:avLst/>
            <a:gdLst/>
            <a:ahLst/>
            <a:cxnLst/>
            <a:rect l="l" t="t" r="r" b="b"/>
            <a:pathLst>
              <a:path w="1550322" h="1533410">
                <a:moveTo>
                  <a:pt x="0" y="0"/>
                </a:moveTo>
                <a:lnTo>
                  <a:pt x="1550323" y="0"/>
                </a:lnTo>
                <a:lnTo>
                  <a:pt x="1550323" y="1533410"/>
                </a:lnTo>
                <a:lnTo>
                  <a:pt x="0" y="153341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198916231"/>
              </p:ext>
            </p:extLst>
          </p:nvPr>
        </p:nvGraphicFramePr>
        <p:xfrm>
          <a:off x="1528262" y="814140"/>
          <a:ext cx="15598329" cy="8534400"/>
        </p:xfrm>
        <a:graphic>
          <a:graphicData uri="http://schemas.openxmlformats.org/drawingml/2006/table">
            <a:tbl>
              <a:tblPr firstRow="1" firstCol="1" bandRow="1"/>
              <a:tblGrid>
                <a:gridCol w="2920235"/>
                <a:gridCol w="12678094"/>
              </a:tblGrid>
              <a:tr h="3356768">
                <a:tc>
                  <a:txBody>
                    <a:bodyPr/>
                    <a:lstStyle/>
                    <a:p>
                      <a:pPr algn="ctr">
                        <a:lnSpc>
                          <a:spcPct val="100000"/>
                        </a:lnSpc>
                        <a:spcAft>
                          <a:spcPts val="0"/>
                        </a:spcAft>
                      </a:pPr>
                      <a:r>
                        <a:rPr lang="vi-VN" sz="4000" b="1">
                          <a:solidFill>
                            <a:srgbClr val="FF0000"/>
                          </a:solidFill>
                          <a:effectLst/>
                          <a:latin typeface="Times New Roman" panose="02020603050405020304" pitchFamily="18" charset="0"/>
                          <a:ea typeface="Times New Roman" panose="02020603050405020304" pitchFamily="18" charset="0"/>
                        </a:rPr>
                        <a:t>1. Khái niệm</a:t>
                      </a:r>
                      <a:endParaRPr lang="en-GB" sz="4000">
                        <a:effectLst/>
                        <a:latin typeface="Times New Roman" panose="02020603050405020304" pitchFamily="18" charset="0"/>
                        <a:ea typeface="Times New Roman" panose="02020603050405020304" pitchFamily="18" charset="0"/>
                      </a:endParaRPr>
                    </a:p>
                  </a:txBody>
                  <a:tcPr marL="53247" marR="53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rPr>
                        <a:t>- </a:t>
                      </a:r>
                      <a:r>
                        <a:rPr lang="vi-VN" sz="4000" b="1">
                          <a:solidFill>
                            <a:srgbClr val="000000"/>
                          </a:solidFill>
                          <a:effectLst/>
                          <a:latin typeface="Times New Roman" panose="02020603050405020304" pitchFamily="18" charset="0"/>
                          <a:ea typeface="Times New Roman" panose="02020603050405020304" pitchFamily="18" charset="0"/>
                        </a:rPr>
                        <a:t>Kiểu VB</a:t>
                      </a:r>
                      <a:r>
                        <a:rPr lang="vi-VN" sz="4000">
                          <a:solidFill>
                            <a:srgbClr val="000000"/>
                          </a:solidFill>
                          <a:effectLst/>
                          <a:latin typeface="Times New Roman" panose="02020603050405020304" pitchFamily="18" charset="0"/>
                          <a:ea typeface="Times New Roman" panose="02020603050405020304" pitchFamily="18" charset="0"/>
                        </a:rPr>
                        <a:t>: văn bản thông tin</a:t>
                      </a:r>
                      <a:endParaRPr lang="en-GB" sz="4000">
                        <a:effectLst/>
                        <a:latin typeface="Times New Roman" panose="02020603050405020304" pitchFamily="18" charset="0"/>
                        <a:ea typeface="Times New Roman" panose="02020603050405020304" pitchFamily="18" charset="0"/>
                      </a:endParaRPr>
                    </a:p>
                    <a:p>
                      <a:pPr>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rPr>
                        <a:t>- </a:t>
                      </a:r>
                      <a:r>
                        <a:rPr lang="vi-VN" sz="4000" b="1">
                          <a:solidFill>
                            <a:srgbClr val="000000"/>
                          </a:solidFill>
                          <a:effectLst/>
                          <a:latin typeface="Times New Roman" panose="02020603050405020304" pitchFamily="18" charset="0"/>
                          <a:ea typeface="Times New Roman" panose="02020603050405020304" pitchFamily="18" charset="0"/>
                        </a:rPr>
                        <a:t>Nội dung</a:t>
                      </a:r>
                      <a:r>
                        <a:rPr lang="vi-VN" sz="4000">
                          <a:solidFill>
                            <a:srgbClr val="000000"/>
                          </a:solidFill>
                          <a:effectLst/>
                          <a:latin typeface="Times New Roman" panose="02020603050405020304" pitchFamily="18" charset="0"/>
                          <a:ea typeface="Times New Roman" panose="02020603050405020304" pitchFamily="18" charset="0"/>
                        </a:rPr>
                        <a:t>: Phỏng vấn là một cuộc trao đổi (hỏi và đáp) có mục đích. Các bài phỏng vấn là tác phẩm báo chí, thường do phóng viên hỏi và người được phỏng vấn trả lời. </a:t>
                      </a:r>
                      <a:endParaRPr lang="en-GB" sz="4000">
                        <a:effectLst/>
                        <a:latin typeface="Times New Roman" panose="02020603050405020304" pitchFamily="18" charset="0"/>
                        <a:ea typeface="Times New Roman" panose="02020603050405020304" pitchFamily="18" charset="0"/>
                      </a:endParaRPr>
                    </a:p>
                    <a:p>
                      <a:pPr>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rPr>
                        <a:t>- Nội dung bài phỏng vấn thường ngắn gọn, câu hỏi và câu trả lời thường rõ ràng</a:t>
                      </a:r>
                      <a:r>
                        <a:rPr lang="vi-VN" sz="4000" smtClean="0">
                          <a:solidFill>
                            <a:srgbClr val="000000"/>
                          </a:solidFill>
                          <a:effectLst/>
                          <a:latin typeface="Times New Roman" panose="02020603050405020304" pitchFamily="18" charset="0"/>
                          <a:ea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endParaRPr>
                    </a:p>
                  </a:txBody>
                  <a:tcPr marL="53247" marR="53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1026">
                <a:tc>
                  <a:txBody>
                    <a:bodyPr/>
                    <a:lstStyle/>
                    <a:p>
                      <a:pPr algn="ctr">
                        <a:lnSpc>
                          <a:spcPct val="100000"/>
                        </a:lnSpc>
                        <a:spcAft>
                          <a:spcPts val="0"/>
                        </a:spcAft>
                      </a:pPr>
                      <a:r>
                        <a:rPr lang="vi-VN" sz="4000" b="1">
                          <a:solidFill>
                            <a:srgbClr val="FF0000"/>
                          </a:solidFill>
                          <a:effectLst/>
                          <a:latin typeface="Times New Roman" panose="02020603050405020304" pitchFamily="18" charset="0"/>
                          <a:ea typeface="Times New Roman" panose="02020603050405020304" pitchFamily="18" charset="0"/>
                        </a:rPr>
                        <a:t>2.</a:t>
                      </a:r>
                      <a:r>
                        <a:rPr lang="vi-VN" sz="4000" b="1">
                          <a:solidFill>
                            <a:srgbClr val="FF0000"/>
                          </a:solidFill>
                          <a:effectLst/>
                          <a:latin typeface="Times New Roman" panose="02020603050405020304" pitchFamily="18" charset="0"/>
                          <a:ea typeface="Arial" panose="020B0604020202020204" pitchFamily="34" charset="0"/>
                        </a:rPr>
                        <a:t> </a:t>
                      </a:r>
                      <a:r>
                        <a:rPr lang="vi-VN" sz="4000" b="1">
                          <a:solidFill>
                            <a:srgbClr val="FF0000"/>
                          </a:solidFill>
                          <a:effectLst/>
                          <a:latin typeface="Times New Roman" panose="02020603050405020304" pitchFamily="18" charset="0"/>
                          <a:ea typeface="Times New Roman" panose="02020603050405020304" pitchFamily="18" charset="0"/>
                        </a:rPr>
                        <a:t>Mục đích </a:t>
                      </a:r>
                      <a:endParaRPr lang="en-GB" sz="4000">
                        <a:effectLst/>
                        <a:latin typeface="Times New Roman" panose="02020603050405020304" pitchFamily="18" charset="0"/>
                        <a:ea typeface="Times New Roman" panose="02020603050405020304" pitchFamily="18" charset="0"/>
                      </a:endParaRPr>
                    </a:p>
                  </a:txBody>
                  <a:tcPr marL="53247" marR="53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rPr>
                        <a:t>Có hai mục đích chính: </a:t>
                      </a:r>
                      <a:endParaRPr lang="en-GB" sz="4000">
                        <a:effectLst/>
                        <a:latin typeface="Times New Roman" panose="02020603050405020304" pitchFamily="18" charset="0"/>
                        <a:ea typeface="Times New Roman" panose="02020603050405020304" pitchFamily="18" charset="0"/>
                      </a:endParaRPr>
                    </a:p>
                    <a:p>
                      <a:pPr>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rPr>
                        <a:t>- Miêu tả, khắc hoạ chân dung nhân vật;</a:t>
                      </a:r>
                      <a:endParaRPr lang="en-GB" sz="4000">
                        <a:effectLst/>
                        <a:latin typeface="Times New Roman" panose="02020603050405020304" pitchFamily="18" charset="0"/>
                        <a:ea typeface="Times New Roman" panose="02020603050405020304" pitchFamily="18" charset="0"/>
                      </a:endParaRPr>
                    </a:p>
                    <a:p>
                      <a:pPr>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rPr>
                        <a:t>- Cung cấp thông tin về một lĩnh vực cụ thể nào đó mà người được phòng vấn có hiểu biết hoặc có trách nhiệm trả lời.</a:t>
                      </a:r>
                      <a:endParaRPr lang="en-GB" sz="4000">
                        <a:effectLst/>
                        <a:latin typeface="Times New Roman" panose="02020603050405020304" pitchFamily="18" charset="0"/>
                        <a:ea typeface="Times New Roman" panose="02020603050405020304" pitchFamily="18" charset="0"/>
                      </a:endParaRPr>
                    </a:p>
                  </a:txBody>
                  <a:tcPr marL="53247" marR="53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3398">
                <a:tc>
                  <a:txBody>
                    <a:bodyPr/>
                    <a:lstStyle/>
                    <a:p>
                      <a:pPr algn="ctr">
                        <a:lnSpc>
                          <a:spcPct val="100000"/>
                        </a:lnSpc>
                        <a:spcAft>
                          <a:spcPts val="0"/>
                        </a:spcAft>
                      </a:pPr>
                      <a:r>
                        <a:rPr lang="vi-VN" sz="4000" b="1">
                          <a:solidFill>
                            <a:srgbClr val="FF0000"/>
                          </a:solidFill>
                          <a:effectLst/>
                          <a:latin typeface="Times New Roman" panose="02020603050405020304" pitchFamily="18" charset="0"/>
                          <a:ea typeface="Times New Roman" panose="02020603050405020304" pitchFamily="18" charset="0"/>
                        </a:rPr>
                        <a:t>3. </a:t>
                      </a:r>
                      <a:r>
                        <a:rPr lang="vi-VN" sz="4000" b="1">
                          <a:solidFill>
                            <a:srgbClr val="FF0000"/>
                          </a:solidFill>
                          <a:effectLst/>
                          <a:latin typeface="Times New Roman" panose="02020603050405020304" pitchFamily="18" charset="0"/>
                          <a:ea typeface="Calibri" panose="020F0502020204030204" pitchFamily="34" charset="0"/>
                        </a:rPr>
                        <a:t>Cách thức thực hiện</a:t>
                      </a:r>
                      <a:endParaRPr lang="en-GB" sz="4000">
                        <a:effectLst/>
                        <a:latin typeface="Times New Roman" panose="02020603050405020304" pitchFamily="18" charset="0"/>
                        <a:ea typeface="Times New Roman" panose="02020603050405020304" pitchFamily="18" charset="0"/>
                      </a:endParaRPr>
                    </a:p>
                  </a:txBody>
                  <a:tcPr marL="53247" marR="53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rPr>
                        <a:t>- Phỏng vấn trực tiếp: là người hỏi và người trả lời trực tiếp gặp nhau, lần lượt hỏi và trả lời. </a:t>
                      </a:r>
                      <a:endParaRPr lang="en-GB" sz="4000">
                        <a:effectLst/>
                        <a:latin typeface="Times New Roman" panose="02020603050405020304" pitchFamily="18" charset="0"/>
                        <a:ea typeface="Times New Roman" panose="02020603050405020304" pitchFamily="18" charset="0"/>
                      </a:endParaRPr>
                    </a:p>
                    <a:p>
                      <a:pPr>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rPr>
                        <a:t>- Phỏng vấn gián tiếp: là trao đổi qua điện thoại hoặc các phương tiên liên lạc khác.</a:t>
                      </a:r>
                      <a:endParaRPr lang="en-GB" sz="4000">
                        <a:effectLst/>
                        <a:latin typeface="Times New Roman" panose="02020603050405020304" pitchFamily="18" charset="0"/>
                        <a:ea typeface="Times New Roman" panose="02020603050405020304" pitchFamily="18" charset="0"/>
                      </a:endParaRPr>
                    </a:p>
                  </a:txBody>
                  <a:tcPr marL="53247" marR="53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18277114" cy="10343306"/>
          </a:xfrm>
          <a:prstGeom prst="rect">
            <a:avLst/>
          </a:prstGeom>
        </p:spPr>
      </p:pic>
      <p:sp>
        <p:nvSpPr>
          <p:cNvPr id="3" name="Rounded Rectangle 2"/>
          <p:cNvSpPr/>
          <p:nvPr/>
        </p:nvSpPr>
        <p:spPr>
          <a:xfrm>
            <a:off x="9525000" y="647700"/>
            <a:ext cx="7620000" cy="2438400"/>
          </a:xfrm>
          <a:prstGeom prst="round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tx1"/>
                </a:solidFill>
                <a:latin typeface="+mj-lt"/>
              </a:rPr>
              <a:t>II. ĐỌC- TÌM HIỂU VĂN BẢN  </a:t>
            </a:r>
            <a:endParaRPr lang="en-GB" sz="6000">
              <a:solidFill>
                <a:schemeClr val="tx1"/>
              </a:solidFill>
              <a:latin typeface="+mj-lt"/>
            </a:endParaRPr>
          </a:p>
        </p:txBody>
      </p:sp>
    </p:spTree>
    <p:extLst>
      <p:ext uri="{BB962C8B-B14F-4D97-AF65-F5344CB8AC3E}">
        <p14:creationId xmlns:p14="http://schemas.microsoft.com/office/powerpoint/2010/main" val="16561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E3D0"/>
        </a:solidFill>
        <a:effectLst/>
      </p:bgPr>
    </p:bg>
    <p:spTree>
      <p:nvGrpSpPr>
        <p:cNvPr id="1" name=""/>
        <p:cNvGrpSpPr/>
        <p:nvPr/>
      </p:nvGrpSpPr>
      <p:grpSpPr>
        <a:xfrm>
          <a:off x="0" y="0"/>
          <a:ext cx="0" cy="0"/>
          <a:chOff x="0" y="0"/>
          <a:chExt cx="0" cy="0"/>
        </a:xfrm>
      </p:grpSpPr>
      <p:sp>
        <p:nvSpPr>
          <p:cNvPr id="2" name="Freeform 2"/>
          <p:cNvSpPr/>
          <p:nvPr/>
        </p:nvSpPr>
        <p:spPr>
          <a:xfrm>
            <a:off x="10201275" y="-30366"/>
            <a:ext cx="10223413" cy="10223413"/>
          </a:xfrm>
          <a:custGeom>
            <a:avLst/>
            <a:gdLst/>
            <a:ahLst/>
            <a:cxnLst/>
            <a:rect l="l" t="t" r="r" b="b"/>
            <a:pathLst>
              <a:path w="10223413" h="10223413">
                <a:moveTo>
                  <a:pt x="0" y="0"/>
                </a:moveTo>
                <a:lnTo>
                  <a:pt x="10223413" y="0"/>
                </a:lnTo>
                <a:lnTo>
                  <a:pt x="10223413" y="10223412"/>
                </a:lnTo>
                <a:lnTo>
                  <a:pt x="0" y="10223412"/>
                </a:lnTo>
                <a:lnTo>
                  <a:pt x="0" y="0"/>
                </a:lnTo>
                <a:close/>
              </a:path>
            </a:pathLst>
          </a:custGeom>
          <a:blipFill>
            <a:blip r:embed="rId2">
              <a:alphaModFix amt="18999"/>
            </a:blip>
            <a:stretch>
              <a:fillRect/>
            </a:stretch>
          </a:blipFill>
        </p:spPr>
      </p:sp>
      <p:sp>
        <p:nvSpPr>
          <p:cNvPr id="3" name="Freeform 3"/>
          <p:cNvSpPr/>
          <p:nvPr/>
        </p:nvSpPr>
        <p:spPr>
          <a:xfrm>
            <a:off x="0" y="63587"/>
            <a:ext cx="10223413" cy="10223413"/>
          </a:xfrm>
          <a:custGeom>
            <a:avLst/>
            <a:gdLst/>
            <a:ahLst/>
            <a:cxnLst/>
            <a:rect l="l" t="t" r="r" b="b"/>
            <a:pathLst>
              <a:path w="10223413" h="10223413">
                <a:moveTo>
                  <a:pt x="0" y="0"/>
                </a:moveTo>
                <a:lnTo>
                  <a:pt x="10223413" y="0"/>
                </a:lnTo>
                <a:lnTo>
                  <a:pt x="10223413" y="10223413"/>
                </a:lnTo>
                <a:lnTo>
                  <a:pt x="0" y="10223413"/>
                </a:lnTo>
                <a:lnTo>
                  <a:pt x="0" y="0"/>
                </a:lnTo>
                <a:close/>
              </a:path>
            </a:pathLst>
          </a:custGeom>
          <a:blipFill>
            <a:blip r:embed="rId2">
              <a:alphaModFix amt="18999"/>
            </a:blip>
            <a:stretch>
              <a:fillRect/>
            </a:stretch>
          </a:blipFill>
        </p:spPr>
      </p:sp>
      <p:sp>
        <p:nvSpPr>
          <p:cNvPr id="4" name="Freeform 4"/>
          <p:cNvSpPr/>
          <p:nvPr/>
        </p:nvSpPr>
        <p:spPr>
          <a:xfrm rot="5055288">
            <a:off x="6171144" y="529866"/>
            <a:ext cx="2876091" cy="2795753"/>
          </a:xfrm>
          <a:custGeom>
            <a:avLst/>
            <a:gdLst/>
            <a:ahLst/>
            <a:cxnLst/>
            <a:rect l="l" t="t" r="r" b="b"/>
            <a:pathLst>
              <a:path w="2876091" h="2795753">
                <a:moveTo>
                  <a:pt x="0" y="0"/>
                </a:moveTo>
                <a:lnTo>
                  <a:pt x="2876091" y="0"/>
                </a:lnTo>
                <a:lnTo>
                  <a:pt x="2876091" y="2795753"/>
                </a:lnTo>
                <a:lnTo>
                  <a:pt x="0" y="27957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5" name="Group 5"/>
          <p:cNvGrpSpPr/>
          <p:nvPr/>
        </p:nvGrpSpPr>
        <p:grpSpPr>
          <a:xfrm rot="288079">
            <a:off x="2396114" y="2600408"/>
            <a:ext cx="14001202" cy="10969857"/>
            <a:chOff x="0" y="0"/>
            <a:chExt cx="3687560" cy="2889180"/>
          </a:xfrm>
        </p:grpSpPr>
        <p:sp>
          <p:nvSpPr>
            <p:cNvPr id="6" name="Freeform 6"/>
            <p:cNvSpPr/>
            <p:nvPr/>
          </p:nvSpPr>
          <p:spPr>
            <a:xfrm>
              <a:off x="0" y="0"/>
              <a:ext cx="3687559" cy="2889180"/>
            </a:xfrm>
            <a:custGeom>
              <a:avLst/>
              <a:gdLst/>
              <a:ahLst/>
              <a:cxnLst/>
              <a:rect l="l" t="t" r="r" b="b"/>
              <a:pathLst>
                <a:path w="3687559" h="2889180">
                  <a:moveTo>
                    <a:pt x="28200" y="0"/>
                  </a:moveTo>
                  <a:lnTo>
                    <a:pt x="3659359" y="0"/>
                  </a:lnTo>
                  <a:cubicBezTo>
                    <a:pt x="3666838" y="0"/>
                    <a:pt x="3674011" y="2971"/>
                    <a:pt x="3679300" y="8260"/>
                  </a:cubicBezTo>
                  <a:cubicBezTo>
                    <a:pt x="3684588" y="13548"/>
                    <a:pt x="3687559" y="20721"/>
                    <a:pt x="3687559" y="28200"/>
                  </a:cubicBezTo>
                  <a:lnTo>
                    <a:pt x="3687559" y="2860980"/>
                  </a:lnTo>
                  <a:cubicBezTo>
                    <a:pt x="3687559" y="2876555"/>
                    <a:pt x="3674934" y="2889180"/>
                    <a:pt x="3659359" y="2889180"/>
                  </a:cubicBezTo>
                  <a:lnTo>
                    <a:pt x="28200" y="2889180"/>
                  </a:lnTo>
                  <a:cubicBezTo>
                    <a:pt x="20721" y="2889180"/>
                    <a:pt x="13548" y="2886209"/>
                    <a:pt x="8260" y="2880921"/>
                  </a:cubicBezTo>
                  <a:cubicBezTo>
                    <a:pt x="2971" y="2875632"/>
                    <a:pt x="0" y="2868459"/>
                    <a:pt x="0" y="2860980"/>
                  </a:cubicBezTo>
                  <a:lnTo>
                    <a:pt x="0" y="28200"/>
                  </a:lnTo>
                  <a:cubicBezTo>
                    <a:pt x="0" y="20721"/>
                    <a:pt x="2971" y="13548"/>
                    <a:pt x="8260" y="8260"/>
                  </a:cubicBezTo>
                  <a:cubicBezTo>
                    <a:pt x="13548" y="2971"/>
                    <a:pt x="20721" y="0"/>
                    <a:pt x="28200" y="0"/>
                  </a:cubicBezTo>
                  <a:close/>
                </a:path>
              </a:pathLst>
            </a:custGeom>
            <a:solidFill>
              <a:srgbClr val="FFFFFF"/>
            </a:solidFill>
            <a:ln w="38100" cap="rnd">
              <a:solidFill>
                <a:srgbClr val="79912E"/>
              </a:solidFill>
              <a:prstDash val="solid"/>
              <a:round/>
            </a:ln>
          </p:spPr>
        </p:sp>
        <p:sp>
          <p:nvSpPr>
            <p:cNvPr id="7" name="TextBox 7"/>
            <p:cNvSpPr txBox="1"/>
            <p:nvPr/>
          </p:nvSpPr>
          <p:spPr>
            <a:xfrm>
              <a:off x="0" y="-38100"/>
              <a:ext cx="3687560" cy="292728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288079">
            <a:off x="1890683" y="2121057"/>
            <a:ext cx="14001202" cy="10969857"/>
            <a:chOff x="0" y="0"/>
            <a:chExt cx="3687560" cy="2889180"/>
          </a:xfrm>
        </p:grpSpPr>
        <p:sp>
          <p:nvSpPr>
            <p:cNvPr id="9" name="Freeform 9"/>
            <p:cNvSpPr/>
            <p:nvPr/>
          </p:nvSpPr>
          <p:spPr>
            <a:xfrm>
              <a:off x="0" y="0"/>
              <a:ext cx="3687559" cy="2889180"/>
            </a:xfrm>
            <a:custGeom>
              <a:avLst/>
              <a:gdLst/>
              <a:ahLst/>
              <a:cxnLst/>
              <a:rect l="l" t="t" r="r" b="b"/>
              <a:pathLst>
                <a:path w="3687559" h="2889180">
                  <a:moveTo>
                    <a:pt x="28200" y="0"/>
                  </a:moveTo>
                  <a:lnTo>
                    <a:pt x="3659359" y="0"/>
                  </a:lnTo>
                  <a:cubicBezTo>
                    <a:pt x="3666838" y="0"/>
                    <a:pt x="3674011" y="2971"/>
                    <a:pt x="3679300" y="8260"/>
                  </a:cubicBezTo>
                  <a:cubicBezTo>
                    <a:pt x="3684588" y="13548"/>
                    <a:pt x="3687559" y="20721"/>
                    <a:pt x="3687559" y="28200"/>
                  </a:cubicBezTo>
                  <a:lnTo>
                    <a:pt x="3687559" y="2860980"/>
                  </a:lnTo>
                  <a:cubicBezTo>
                    <a:pt x="3687559" y="2876555"/>
                    <a:pt x="3674934" y="2889180"/>
                    <a:pt x="3659359" y="2889180"/>
                  </a:cubicBezTo>
                  <a:lnTo>
                    <a:pt x="28200" y="2889180"/>
                  </a:lnTo>
                  <a:cubicBezTo>
                    <a:pt x="20721" y="2889180"/>
                    <a:pt x="13548" y="2886209"/>
                    <a:pt x="8260" y="2880921"/>
                  </a:cubicBezTo>
                  <a:cubicBezTo>
                    <a:pt x="2971" y="2875632"/>
                    <a:pt x="0" y="2868459"/>
                    <a:pt x="0" y="2860980"/>
                  </a:cubicBezTo>
                  <a:lnTo>
                    <a:pt x="0" y="28200"/>
                  </a:lnTo>
                  <a:cubicBezTo>
                    <a:pt x="0" y="20721"/>
                    <a:pt x="2971" y="13548"/>
                    <a:pt x="8260" y="8260"/>
                  </a:cubicBezTo>
                  <a:cubicBezTo>
                    <a:pt x="13548" y="2971"/>
                    <a:pt x="20721" y="0"/>
                    <a:pt x="28200" y="0"/>
                  </a:cubicBezTo>
                  <a:close/>
                </a:path>
              </a:pathLst>
            </a:custGeom>
            <a:solidFill>
              <a:srgbClr val="A0B16D"/>
            </a:solidFill>
          </p:spPr>
        </p:sp>
        <p:sp>
          <p:nvSpPr>
            <p:cNvPr id="10" name="TextBox 10"/>
            <p:cNvSpPr txBox="1"/>
            <p:nvPr/>
          </p:nvSpPr>
          <p:spPr>
            <a:xfrm>
              <a:off x="0" y="-38100"/>
              <a:ext cx="3687560" cy="292728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rot="2091">
            <a:off x="2949916" y="2977653"/>
            <a:ext cx="12455259" cy="2031325"/>
          </a:xfrm>
          <a:prstGeom prst="rect">
            <a:avLst/>
          </a:prstGeom>
        </p:spPr>
        <p:txBody>
          <a:bodyPr lIns="0" tIns="0" rIns="0" bIns="0" rtlCol="0" anchor="t">
            <a:spAutoFit/>
          </a:bodyPr>
          <a:lstStyle/>
          <a:p>
            <a:pPr marL="1143000" lvl="0" indent="-1143000" algn="ctr">
              <a:buAutoNum type="arabicPeriod"/>
            </a:pPr>
            <a:r>
              <a:rPr lang="vi-VN" sz="6600" b="1" smtClean="0">
                <a:effectLst>
                  <a:glow rad="139700">
                    <a:schemeClr val="accent2">
                      <a:satMod val="175000"/>
                      <a:alpha val="40000"/>
                    </a:schemeClr>
                  </a:glow>
                </a:effectLst>
                <a:latin typeface="+mj-lt"/>
              </a:rPr>
              <a:t>Đọc </a:t>
            </a:r>
            <a:r>
              <a:rPr lang="vi-VN" sz="6600" b="1">
                <a:effectLst>
                  <a:glow rad="139700">
                    <a:schemeClr val="accent2">
                      <a:satMod val="175000"/>
                      <a:alpha val="40000"/>
                    </a:schemeClr>
                  </a:glow>
                </a:effectLst>
                <a:latin typeface="+mj-lt"/>
              </a:rPr>
              <a:t>văn bản</a:t>
            </a:r>
            <a:r>
              <a:rPr lang="vi-VN" sz="6600" b="1" smtClean="0">
                <a:effectLst>
                  <a:glow rad="139700">
                    <a:schemeClr val="accent2">
                      <a:satMod val="175000"/>
                      <a:alpha val="40000"/>
                    </a:schemeClr>
                  </a:glow>
                </a:effectLst>
                <a:latin typeface="+mj-lt"/>
              </a:rPr>
              <a:t>,</a:t>
            </a:r>
          </a:p>
          <a:p>
            <a:pPr lvl="0" algn="ctr"/>
            <a:r>
              <a:rPr lang="vi-VN" sz="6600" b="1" smtClean="0">
                <a:effectLst>
                  <a:glow rad="139700">
                    <a:schemeClr val="accent2">
                      <a:satMod val="175000"/>
                      <a:alpha val="40000"/>
                    </a:schemeClr>
                  </a:glow>
                </a:effectLst>
                <a:latin typeface="+mj-lt"/>
              </a:rPr>
              <a:t> </a:t>
            </a:r>
            <a:r>
              <a:rPr lang="vi-VN" sz="6600" b="1">
                <a:effectLst>
                  <a:glow rad="139700">
                    <a:schemeClr val="accent2">
                      <a:satMod val="175000"/>
                      <a:alpha val="40000"/>
                    </a:schemeClr>
                  </a:glow>
                </a:effectLst>
                <a:latin typeface="+mj-lt"/>
              </a:rPr>
              <a:t>giải thích từ khó</a:t>
            </a:r>
            <a:endParaRPr lang="en-US" sz="6600">
              <a:solidFill>
                <a:srgbClr val="FFFFFF"/>
              </a:solidFill>
              <a:effectLst>
                <a:glow rad="139700">
                  <a:schemeClr val="accent2">
                    <a:satMod val="175000"/>
                    <a:alpha val="40000"/>
                  </a:schemeClr>
                </a:glow>
              </a:effectLst>
              <a:latin typeface="+mj-lt"/>
              <a:ea typeface="Bellaboo"/>
              <a:cs typeface="Bellaboo"/>
              <a:sym typeface="Bellaboo"/>
            </a:endParaRPr>
          </a:p>
        </p:txBody>
      </p:sp>
      <p:sp>
        <p:nvSpPr>
          <p:cNvPr id="12" name="Freeform 12"/>
          <p:cNvSpPr/>
          <p:nvPr/>
        </p:nvSpPr>
        <p:spPr>
          <a:xfrm>
            <a:off x="-1698181" y="3344672"/>
            <a:ext cx="5123833" cy="3473336"/>
          </a:xfrm>
          <a:custGeom>
            <a:avLst/>
            <a:gdLst/>
            <a:ahLst/>
            <a:cxnLst/>
            <a:rect l="l" t="t" r="r" b="b"/>
            <a:pathLst>
              <a:path w="5123833" h="3473336">
                <a:moveTo>
                  <a:pt x="0" y="0"/>
                </a:moveTo>
                <a:lnTo>
                  <a:pt x="5123833" y="0"/>
                </a:lnTo>
                <a:lnTo>
                  <a:pt x="5123833" y="3473336"/>
                </a:lnTo>
                <a:lnTo>
                  <a:pt x="0" y="34733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rot="3108738">
            <a:off x="-968093" y="6521649"/>
            <a:ext cx="3533762" cy="5473303"/>
          </a:xfrm>
          <a:custGeom>
            <a:avLst/>
            <a:gdLst/>
            <a:ahLst/>
            <a:cxnLst/>
            <a:rect l="l" t="t" r="r" b="b"/>
            <a:pathLst>
              <a:path w="3533762" h="5473303">
                <a:moveTo>
                  <a:pt x="0" y="0"/>
                </a:moveTo>
                <a:lnTo>
                  <a:pt x="3533762" y="0"/>
                </a:lnTo>
                <a:lnTo>
                  <a:pt x="3533762" y="5473302"/>
                </a:lnTo>
                <a:lnTo>
                  <a:pt x="0" y="54733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rot="-645895" flipV="1">
            <a:off x="-572415" y="-755829"/>
            <a:ext cx="5283451" cy="3794293"/>
          </a:xfrm>
          <a:custGeom>
            <a:avLst/>
            <a:gdLst/>
            <a:ahLst/>
            <a:cxnLst/>
            <a:rect l="l" t="t" r="r" b="b"/>
            <a:pathLst>
              <a:path w="5283451" h="3794293">
                <a:moveTo>
                  <a:pt x="0" y="3794293"/>
                </a:moveTo>
                <a:lnTo>
                  <a:pt x="5283451" y="3794293"/>
                </a:lnTo>
                <a:lnTo>
                  <a:pt x="5283451" y="0"/>
                </a:lnTo>
                <a:lnTo>
                  <a:pt x="0" y="0"/>
                </a:lnTo>
                <a:lnTo>
                  <a:pt x="0" y="3794293"/>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Freeform 15"/>
          <p:cNvSpPr/>
          <p:nvPr/>
        </p:nvSpPr>
        <p:spPr>
          <a:xfrm rot="5055288">
            <a:off x="10780270" y="-1042985"/>
            <a:ext cx="2876091" cy="2795753"/>
          </a:xfrm>
          <a:custGeom>
            <a:avLst/>
            <a:gdLst/>
            <a:ahLst/>
            <a:cxnLst/>
            <a:rect l="l" t="t" r="r" b="b"/>
            <a:pathLst>
              <a:path w="2876091" h="2795753">
                <a:moveTo>
                  <a:pt x="0" y="0"/>
                </a:moveTo>
                <a:lnTo>
                  <a:pt x="2876091" y="0"/>
                </a:lnTo>
                <a:lnTo>
                  <a:pt x="2876091" y="2795753"/>
                </a:lnTo>
                <a:lnTo>
                  <a:pt x="0" y="27957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Freeform 16"/>
          <p:cNvSpPr/>
          <p:nvPr/>
        </p:nvSpPr>
        <p:spPr>
          <a:xfrm rot="-6114302">
            <a:off x="14641054" y="-1531574"/>
            <a:ext cx="3533762" cy="5473303"/>
          </a:xfrm>
          <a:custGeom>
            <a:avLst/>
            <a:gdLst/>
            <a:ahLst/>
            <a:cxnLst/>
            <a:rect l="l" t="t" r="r" b="b"/>
            <a:pathLst>
              <a:path w="3533762" h="5473303">
                <a:moveTo>
                  <a:pt x="0" y="0"/>
                </a:moveTo>
                <a:lnTo>
                  <a:pt x="3533762" y="0"/>
                </a:lnTo>
                <a:lnTo>
                  <a:pt x="3533762" y="5473303"/>
                </a:lnTo>
                <a:lnTo>
                  <a:pt x="0" y="547330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Freeform 17"/>
          <p:cNvSpPr/>
          <p:nvPr/>
        </p:nvSpPr>
        <p:spPr>
          <a:xfrm rot="2319441" flipH="1" flipV="1">
            <a:off x="13909311" y="3783691"/>
            <a:ext cx="4737846" cy="3402469"/>
          </a:xfrm>
          <a:custGeom>
            <a:avLst/>
            <a:gdLst/>
            <a:ahLst/>
            <a:cxnLst/>
            <a:rect l="l" t="t" r="r" b="b"/>
            <a:pathLst>
              <a:path w="4737846" h="3402469">
                <a:moveTo>
                  <a:pt x="4737846" y="3402469"/>
                </a:moveTo>
                <a:lnTo>
                  <a:pt x="0" y="3402469"/>
                </a:lnTo>
                <a:lnTo>
                  <a:pt x="0" y="0"/>
                </a:lnTo>
                <a:lnTo>
                  <a:pt x="4737846" y="0"/>
                </a:lnTo>
                <a:lnTo>
                  <a:pt x="4737846" y="3402469"/>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8" name="Freeform 18"/>
          <p:cNvSpPr/>
          <p:nvPr/>
        </p:nvSpPr>
        <p:spPr>
          <a:xfrm>
            <a:off x="13202213" y="5633859"/>
            <a:ext cx="5481224" cy="6172200"/>
          </a:xfrm>
          <a:custGeom>
            <a:avLst/>
            <a:gdLst/>
            <a:ahLst/>
            <a:cxnLst/>
            <a:rect l="l" t="t" r="r" b="b"/>
            <a:pathLst>
              <a:path w="5481224" h="6172200">
                <a:moveTo>
                  <a:pt x="0" y="0"/>
                </a:moveTo>
                <a:lnTo>
                  <a:pt x="5481224" y="0"/>
                </a:lnTo>
                <a:lnTo>
                  <a:pt x="5481224" y="6172200"/>
                </a:lnTo>
                <a:lnTo>
                  <a:pt x="0" y="61722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9" name="Rectangle 18"/>
          <p:cNvSpPr/>
          <p:nvPr/>
        </p:nvSpPr>
        <p:spPr>
          <a:xfrm>
            <a:off x="4301382" y="5757814"/>
            <a:ext cx="9338418" cy="2015103"/>
          </a:xfrm>
          <a:prstGeom prst="rect">
            <a:avLst/>
          </a:prstGeom>
        </p:spPr>
        <p:txBody>
          <a:bodyPr wrap="square">
            <a:spAutoFit/>
          </a:bodyPr>
          <a:lstStyle/>
          <a:p>
            <a:pPr algn="just">
              <a:lnSpc>
                <a:spcPct val="150000"/>
              </a:lnSpc>
              <a:spcAft>
                <a:spcPts val="0"/>
              </a:spcAft>
            </a:pPr>
            <a:r>
              <a:rPr lang="vi-VN" sz="4400" smtClean="0">
                <a:solidFill>
                  <a:srgbClr val="000000"/>
                </a:solidFill>
                <a:latin typeface="+mj-lt"/>
                <a:ea typeface="Times New Roman" panose="02020603050405020304" pitchFamily="18" charset="0"/>
              </a:rPr>
              <a:t>- Đọc</a:t>
            </a:r>
            <a:r>
              <a:rPr lang="vi-VN" sz="4400">
                <a:solidFill>
                  <a:srgbClr val="000000"/>
                </a:solidFill>
                <a:latin typeface="+mj-lt"/>
                <a:ea typeface="Times New Roman" panose="02020603050405020304" pitchFamily="18" charset="0"/>
              </a:rPr>
              <a:t> </a:t>
            </a:r>
            <a:endParaRPr lang="vi-VN" sz="4400" smtClean="0">
              <a:latin typeface="+mj-lt"/>
              <a:ea typeface="Times New Roman" panose="02020603050405020304" pitchFamily="18" charset="0"/>
            </a:endParaRPr>
          </a:p>
          <a:p>
            <a:pPr algn="just">
              <a:lnSpc>
                <a:spcPct val="150000"/>
              </a:lnSpc>
              <a:spcAft>
                <a:spcPts val="0"/>
              </a:spcAft>
            </a:pPr>
            <a:r>
              <a:rPr lang="vi-VN" sz="4400" smtClean="0">
                <a:solidFill>
                  <a:srgbClr val="000000"/>
                </a:solidFill>
                <a:latin typeface="+mj-lt"/>
                <a:ea typeface="Times New Roman" panose="02020603050405020304" pitchFamily="18" charset="0"/>
              </a:rPr>
              <a:t>- </a:t>
            </a:r>
            <a:r>
              <a:rPr lang="vi-VN" sz="4400">
                <a:solidFill>
                  <a:srgbClr val="000000"/>
                </a:solidFill>
                <a:latin typeface="+mj-lt"/>
                <a:ea typeface="Times New Roman" panose="02020603050405020304" pitchFamily="18" charset="0"/>
              </a:rPr>
              <a:t>Giải thích từ khó (</a:t>
            </a:r>
            <a:r>
              <a:rPr lang="vi-VN" sz="4400">
                <a:solidFill>
                  <a:srgbClr val="0D0D0D"/>
                </a:solidFill>
                <a:latin typeface="+mj-lt"/>
                <a:ea typeface="MS Mincho"/>
              </a:rPr>
              <a:t>SGK/Tr. </a:t>
            </a:r>
            <a:r>
              <a:rPr lang="vi-VN" sz="4400" smtClean="0">
                <a:solidFill>
                  <a:srgbClr val="0D0D0D"/>
                </a:solidFill>
                <a:latin typeface="+mj-lt"/>
                <a:ea typeface="MS Mincho"/>
              </a:rPr>
              <a:t>60</a:t>
            </a:r>
            <a:r>
              <a:rPr lang="vi-VN" sz="4400">
                <a:latin typeface="+mj-lt"/>
                <a:ea typeface="MS Mincho"/>
              </a:rPr>
              <a:t> </a:t>
            </a:r>
            <a:r>
              <a:rPr lang="vi-VN" sz="4400" smtClean="0">
                <a:latin typeface="+mj-lt"/>
                <a:ea typeface="MS Mincho"/>
              </a:rPr>
              <a:t>- </a:t>
            </a:r>
            <a:r>
              <a:rPr lang="vi-VN" sz="4400" smtClean="0">
                <a:solidFill>
                  <a:srgbClr val="0D0D0D"/>
                </a:solidFill>
                <a:latin typeface="+mj-lt"/>
                <a:ea typeface="MS Mincho"/>
              </a:rPr>
              <a:t>63</a:t>
            </a:r>
            <a:r>
              <a:rPr lang="vi-VN" sz="4400">
                <a:solidFill>
                  <a:srgbClr val="0D0D0D"/>
                </a:solidFill>
                <a:latin typeface="+mj-lt"/>
                <a:ea typeface="MS Mincho"/>
              </a:rPr>
              <a:t>)</a:t>
            </a:r>
            <a:endParaRPr lang="en-GB" sz="4400">
              <a:effectLst/>
              <a:latin typeface="+mj-lt"/>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1000"/>
                                        <p:tgtEl>
                                          <p:spTgt spid="11">
                                            <p:txEl>
                                              <p:pRg st="1" end="1"/>
                                            </p:txEl>
                                          </p:spTgt>
                                        </p:tgtEl>
                                      </p:cBhvr>
                                    </p:animEffect>
                                    <p:anim calcmode="lin" valueType="num">
                                      <p:cBhvr>
                                        <p:cTn id="1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1733</Words>
  <Application>Microsoft Office PowerPoint</Application>
  <PresentationFormat>Custom</PresentationFormat>
  <Paragraphs>182</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Bellaboo</vt:lpstr>
      <vt:lpstr>Calibri</vt:lpstr>
      <vt:lpstr>MS Mincho</vt:lpstr>
      <vt:lpstr>Sniglet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Syllabus for English Language Arts Education Presentation in Beige Pink Green Modern Notebook Style</dc:title>
  <cp:lastModifiedBy>asus PC</cp:lastModifiedBy>
  <cp:revision>78</cp:revision>
  <dcterms:created xsi:type="dcterms:W3CDTF">2006-08-16T00:00:00Z</dcterms:created>
  <dcterms:modified xsi:type="dcterms:W3CDTF">2024-12-29T02:32:45Z</dcterms:modified>
  <dc:identifier>DAGS-lEHmm8</dc:identifier>
</cp:coreProperties>
</file>