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61" r:id="rId3"/>
    <p:sldMasterId id="2147483663" r:id="rId4"/>
    <p:sldMasterId id="2147483665" r:id="rId5"/>
    <p:sldMasterId id="2147483667" r:id="rId6"/>
    <p:sldMasterId id="2147483671" r:id="rId7"/>
    <p:sldMasterId id="2147483673" r:id="rId8"/>
    <p:sldMasterId id="2147483675" r:id="rId9"/>
    <p:sldMasterId id="2147483677" r:id="rId10"/>
  </p:sldMasterIdLst>
  <p:notesMasterIdLst>
    <p:notesMasterId r:id="rId33"/>
  </p:notesMasterIdLst>
  <p:sldIdLst>
    <p:sldId id="256" r:id="rId11"/>
    <p:sldId id="288" r:id="rId12"/>
    <p:sldId id="291" r:id="rId13"/>
    <p:sldId id="290" r:id="rId14"/>
    <p:sldId id="289" r:id="rId15"/>
    <p:sldId id="295" r:id="rId16"/>
    <p:sldId id="297" r:id="rId17"/>
    <p:sldId id="294" r:id="rId18"/>
    <p:sldId id="292" r:id="rId19"/>
    <p:sldId id="298" r:id="rId20"/>
    <p:sldId id="296" r:id="rId21"/>
    <p:sldId id="257" r:id="rId22"/>
    <p:sldId id="260" r:id="rId23"/>
    <p:sldId id="258" r:id="rId24"/>
    <p:sldId id="259" r:id="rId25"/>
    <p:sldId id="261" r:id="rId26"/>
    <p:sldId id="262" r:id="rId27"/>
    <p:sldId id="284" r:id="rId28"/>
    <p:sldId id="285" r:id="rId29"/>
    <p:sldId id="286" r:id="rId30"/>
    <p:sldId id="287" r:id="rId31"/>
    <p:sldId id="264" r:id="rId32"/>
  </p:sldIdLst>
  <p:sldSz cx="12192000" cy="6858000"/>
  <p:notesSz cx="7104063" cy="10234613"/>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95A"/>
    <a:srgbClr val="B5213B"/>
    <a:srgbClr val="EB8628"/>
    <a:srgbClr val="6EADA7"/>
    <a:srgbClr val="F4D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70" d="100"/>
          <a:sy n="70" d="100"/>
        </p:scale>
        <p:origin x="1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atin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atin typeface="印品黑体" panose="00000500000000000000" pitchFamily="2" charset="-122"/>
              </a:defRPr>
            </a:lvl1pPr>
          </a:lstStyle>
          <a:p>
            <a:fld id="{D2A48B96-639E-45A3-A0BA-2464DFDB1FAA}" type="datetimeFigureOut">
              <a:rPr lang="zh-CN" altLang="en-US" smtClean="0"/>
              <a:pPr/>
              <a:t>2022/12/13</a:t>
            </a:fld>
            <a:endParaRPr lang="zh-CN" altLang="en-US" dirty="0"/>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atin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atin typeface="印品黑体" panose="00000500000000000000" pitchFamily="2" charset="-122"/>
              </a:defRPr>
            </a:lvl1pPr>
          </a:lstStyle>
          <a:p>
            <a:fld id="{A6837353-30EB-4A48-80EB-173D804AEFBD}" type="slidenum">
              <a:rPr lang="zh-CN" altLang="en-US" smtClean="0"/>
              <a:pPr/>
              <a:t>‹#›</a:t>
            </a:fld>
            <a:endParaRPr lang="zh-CN" altLang="en-US" dirty="0"/>
          </a:p>
        </p:txBody>
      </p:sp>
    </p:spTree>
    <p:extLst>
      <p:ext uri="{BB962C8B-B14F-4D97-AF65-F5344CB8AC3E}">
        <p14:creationId xmlns:p14="http://schemas.microsoft.com/office/powerpoint/2010/main" val="229145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mn-ea"/>
        <a:cs typeface="+mn-cs"/>
      </a:defRPr>
    </a:lvl1pPr>
    <a:lvl2pPr marL="457200" algn="l" defTabSz="914400" rtl="0" eaLnBrk="1" latinLnBrk="0" hangingPunct="1">
      <a:defRPr sz="1200" kern="1200">
        <a:solidFill>
          <a:schemeClr val="tx1"/>
        </a:solidFill>
        <a:latin typeface="印品黑体" panose="00000500000000000000" pitchFamily="2" charset="-122"/>
        <a:ea typeface="+mn-ea"/>
        <a:cs typeface="+mn-cs"/>
      </a:defRPr>
    </a:lvl2pPr>
    <a:lvl3pPr marL="914400" algn="l" defTabSz="914400" rtl="0" eaLnBrk="1" latinLnBrk="0" hangingPunct="1">
      <a:defRPr sz="1200" kern="1200">
        <a:solidFill>
          <a:schemeClr val="tx1"/>
        </a:solidFill>
        <a:latin typeface="印品黑体" panose="00000500000000000000" pitchFamily="2" charset="-122"/>
        <a:ea typeface="+mn-ea"/>
        <a:cs typeface="+mn-cs"/>
      </a:defRPr>
    </a:lvl3pPr>
    <a:lvl4pPr marL="1371600" algn="l" defTabSz="914400" rtl="0" eaLnBrk="1" latinLnBrk="0" hangingPunct="1">
      <a:defRPr sz="1200" kern="1200">
        <a:solidFill>
          <a:schemeClr val="tx1"/>
        </a:solidFill>
        <a:latin typeface="印品黑体" panose="00000500000000000000" pitchFamily="2" charset="-122"/>
        <a:ea typeface="+mn-ea"/>
        <a:cs typeface="+mn-cs"/>
      </a:defRPr>
    </a:lvl4pPr>
    <a:lvl5pPr marL="1828800" algn="l" defTabSz="914400" rtl="0" eaLnBrk="1" latinLnBrk="0" hangingPunct="1">
      <a:defRPr sz="1200" kern="1200">
        <a:solidFill>
          <a:schemeClr val="tx1"/>
        </a:solidFill>
        <a:latin typeface="印品黑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1930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20</a:t>
            </a:fld>
            <a:endParaRPr lang="zh-CN" altLang="en-US" dirty="0"/>
          </a:p>
        </p:txBody>
      </p:sp>
    </p:spTree>
    <p:extLst>
      <p:ext uri="{BB962C8B-B14F-4D97-AF65-F5344CB8AC3E}">
        <p14:creationId xmlns:p14="http://schemas.microsoft.com/office/powerpoint/2010/main" val="259370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21</a:t>
            </a:fld>
            <a:endParaRPr lang="zh-CN" altLang="en-US" dirty="0"/>
          </a:p>
        </p:txBody>
      </p:sp>
    </p:spTree>
    <p:extLst>
      <p:ext uri="{BB962C8B-B14F-4D97-AF65-F5344CB8AC3E}">
        <p14:creationId xmlns:p14="http://schemas.microsoft.com/office/powerpoint/2010/main" val="2331505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22</a:t>
            </a:fld>
            <a:endParaRPr lang="zh-CN" altLang="en-US" dirty="0"/>
          </a:p>
        </p:txBody>
      </p:sp>
    </p:spTree>
    <p:extLst>
      <p:ext uri="{BB962C8B-B14F-4D97-AF65-F5344CB8AC3E}">
        <p14:creationId xmlns:p14="http://schemas.microsoft.com/office/powerpoint/2010/main" val="317748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12</a:t>
            </a:fld>
            <a:endParaRPr lang="zh-CN" altLang="en-US" dirty="0"/>
          </a:p>
        </p:txBody>
      </p:sp>
    </p:spTree>
    <p:extLst>
      <p:ext uri="{BB962C8B-B14F-4D97-AF65-F5344CB8AC3E}">
        <p14:creationId xmlns:p14="http://schemas.microsoft.com/office/powerpoint/2010/main" val="280994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13</a:t>
            </a:fld>
            <a:endParaRPr lang="zh-CN" altLang="en-US" dirty="0"/>
          </a:p>
        </p:txBody>
      </p:sp>
    </p:spTree>
    <p:extLst>
      <p:ext uri="{BB962C8B-B14F-4D97-AF65-F5344CB8AC3E}">
        <p14:creationId xmlns:p14="http://schemas.microsoft.com/office/powerpoint/2010/main" val="2988313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14</a:t>
            </a:fld>
            <a:endParaRPr lang="zh-CN" altLang="en-US" dirty="0"/>
          </a:p>
        </p:txBody>
      </p:sp>
    </p:spTree>
    <p:extLst>
      <p:ext uri="{BB962C8B-B14F-4D97-AF65-F5344CB8AC3E}">
        <p14:creationId xmlns:p14="http://schemas.microsoft.com/office/powerpoint/2010/main" val="4219340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15</a:t>
            </a:fld>
            <a:endParaRPr lang="zh-CN" altLang="en-US" dirty="0"/>
          </a:p>
        </p:txBody>
      </p:sp>
    </p:spTree>
    <p:extLst>
      <p:ext uri="{BB962C8B-B14F-4D97-AF65-F5344CB8AC3E}">
        <p14:creationId xmlns:p14="http://schemas.microsoft.com/office/powerpoint/2010/main" val="276084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16</a:t>
            </a:fld>
            <a:endParaRPr lang="zh-CN" altLang="en-US" dirty="0"/>
          </a:p>
        </p:txBody>
      </p:sp>
    </p:spTree>
    <p:extLst>
      <p:ext uri="{BB962C8B-B14F-4D97-AF65-F5344CB8AC3E}">
        <p14:creationId xmlns:p14="http://schemas.microsoft.com/office/powerpoint/2010/main" val="100792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17</a:t>
            </a:fld>
            <a:endParaRPr lang="zh-CN" altLang="en-US" dirty="0"/>
          </a:p>
        </p:txBody>
      </p:sp>
    </p:spTree>
    <p:extLst>
      <p:ext uri="{BB962C8B-B14F-4D97-AF65-F5344CB8AC3E}">
        <p14:creationId xmlns:p14="http://schemas.microsoft.com/office/powerpoint/2010/main" val="290768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18</a:t>
            </a:fld>
            <a:endParaRPr lang="zh-CN" altLang="en-US" dirty="0"/>
          </a:p>
        </p:txBody>
      </p:sp>
    </p:spTree>
    <p:extLst>
      <p:ext uri="{BB962C8B-B14F-4D97-AF65-F5344CB8AC3E}">
        <p14:creationId xmlns:p14="http://schemas.microsoft.com/office/powerpoint/2010/main" val="221730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19</a:t>
            </a:fld>
            <a:endParaRPr lang="zh-CN" altLang="en-US" dirty="0"/>
          </a:p>
        </p:txBody>
      </p:sp>
    </p:spTree>
    <p:extLst>
      <p:ext uri="{BB962C8B-B14F-4D97-AF65-F5344CB8AC3E}">
        <p14:creationId xmlns:p14="http://schemas.microsoft.com/office/powerpoint/2010/main" val="30694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57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77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467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824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25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308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4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264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78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1">
                <a:lumMod val="5000"/>
                <a:lumOff val="95000"/>
              </a:schemeClr>
            </a:gs>
            <a:gs pos="100000">
              <a:srgbClr val="F4D7B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fld id="{82F288E0-7875-42C4-84C8-98DBBD3BF4D2}" type="datetimeFigureOut">
              <a:rPr lang="zh-CN" altLang="en-US" smtClean="0"/>
              <a:pPr/>
              <a:t>2022/12/13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fld id="{7D9BB5D0-35E4-459D-AEF3-FE4D7C45CC19}"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82383"/>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609088"/>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239289"/>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724604"/>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28342"/>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850725"/>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14606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200051"/>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solidFill>
                  <a:prstClr val="black">
                    <a:tint val="75000"/>
                  </a:prstClr>
                </a:solidFill>
              </a:rPr>
              <a:pPr/>
              <a:t>12/13/2022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795468"/>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5.xml"/><Relationship Id="rId7" Type="http://schemas.openxmlformats.org/officeDocument/2006/relationships/image" Target="../media/image26.png"/><Relationship Id="rId12" Type="http://schemas.openxmlformats.org/officeDocument/2006/relationships/image" Target="../media/image15.jpeg"/><Relationship Id="rId2" Type="http://schemas.openxmlformats.org/officeDocument/2006/relationships/audio" Target="../media/media3.wav"/><Relationship Id="rId16" Type="http://schemas.openxmlformats.org/officeDocument/2006/relationships/image" Target="../media/image18.png"/><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16.png"/><Relationship Id="rId5" Type="http://schemas.openxmlformats.org/officeDocument/2006/relationships/image" Target="../media/image25.png"/><Relationship Id="rId1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0.jpeg"/><Relationship Id="rId9" Type="http://schemas.microsoft.com/office/2007/relationships/hdphoto" Target="../media/hdphoto12.wdp"/><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7.wdp"/><Relationship Id="rId11" Type="http://schemas.openxmlformats.org/officeDocument/2006/relationships/image" Target="../media/image15.jpeg"/><Relationship Id="rId5" Type="http://schemas.openxmlformats.org/officeDocument/2006/relationships/image" Target="../media/image35.png"/><Relationship Id="rId10" Type="http://schemas.openxmlformats.org/officeDocument/2006/relationships/image" Target="../media/image5.png"/><Relationship Id="rId4" Type="http://schemas.openxmlformats.org/officeDocument/2006/relationships/image" Target="../media/image34.jpeg"/><Relationship Id="rId9" Type="http://schemas.openxmlformats.org/officeDocument/2006/relationships/image" Target="../media/image16.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18" Type="http://schemas.openxmlformats.org/officeDocument/2006/relationships/image" Target="../media/image17.png"/><Relationship Id="rId3" Type="http://schemas.openxmlformats.org/officeDocument/2006/relationships/slideLayout" Target="../slideLayouts/slideLayout14.xml"/><Relationship Id="rId7" Type="http://schemas.openxmlformats.org/officeDocument/2006/relationships/image" Target="../media/image12.png"/><Relationship Id="rId12" Type="http://schemas.microsoft.com/office/2007/relationships/hdphoto" Target="../media/hdphoto5.wdp"/><Relationship Id="rId17" Type="http://schemas.openxmlformats.org/officeDocument/2006/relationships/image" Target="../media/image5.png"/><Relationship Id="rId2" Type="http://schemas.openxmlformats.org/officeDocument/2006/relationships/audio" Target="../media/media3.wav"/><Relationship Id="rId16" Type="http://schemas.openxmlformats.org/officeDocument/2006/relationships/image" Target="../media/image16.png"/><Relationship Id="rId1" Type="http://schemas.microsoft.com/office/2007/relationships/media" Target="../media/media3.wav"/><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5" Type="http://schemas.microsoft.com/office/2007/relationships/hdphoto" Target="../media/hdphoto6.wdp"/><Relationship Id="rId10" Type="http://schemas.microsoft.com/office/2007/relationships/hdphoto" Target="../media/hdphoto4.wdp"/><Relationship Id="rId19"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3.pn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7.wdp"/><Relationship Id="rId12" Type="http://schemas.microsoft.com/office/2007/relationships/hdphoto" Target="../media/hdphoto6.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0.png"/><Relationship Id="rId11" Type="http://schemas.openxmlformats.org/officeDocument/2006/relationships/image" Target="../media/image15.jpeg"/><Relationship Id="rId5" Type="http://schemas.openxmlformats.org/officeDocument/2006/relationships/image" Target="../media/image16.png"/><Relationship Id="rId1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9.jpeg"/><Relationship Id="rId9" Type="http://schemas.microsoft.com/office/2007/relationships/hdphoto" Target="../media/hdphoto8.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4.png"/><Relationship Id="rId12"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9.wdp"/><Relationship Id="rId11" Type="http://schemas.microsoft.com/office/2007/relationships/hdphoto" Target="../media/hdphoto6.wdp"/><Relationship Id="rId5" Type="http://schemas.openxmlformats.org/officeDocument/2006/relationships/image" Target="../media/image23.png"/><Relationship Id="rId15" Type="http://schemas.openxmlformats.org/officeDocument/2006/relationships/image" Target="../media/image18.png"/><Relationship Id="rId10" Type="http://schemas.openxmlformats.org/officeDocument/2006/relationships/image" Target="../media/image15.jpeg"/><Relationship Id="rId4" Type="http://schemas.openxmlformats.org/officeDocument/2006/relationships/image" Target="../media/image22.png"/><Relationship Id="rId9" Type="http://schemas.openxmlformats.org/officeDocument/2006/relationships/image" Target="../media/image7.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7.xml"/><Relationship Id="rId7" Type="http://schemas.openxmlformats.org/officeDocument/2006/relationships/image" Target="../media/image26.png"/><Relationship Id="rId12" Type="http://schemas.openxmlformats.org/officeDocument/2006/relationships/image" Target="../media/image15.jpeg"/><Relationship Id="rId2" Type="http://schemas.openxmlformats.org/officeDocument/2006/relationships/audio" Target="../media/media3.wav"/><Relationship Id="rId16" Type="http://schemas.openxmlformats.org/officeDocument/2006/relationships/image" Target="../media/image18.png"/><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16.png"/><Relationship Id="rId5" Type="http://schemas.openxmlformats.org/officeDocument/2006/relationships/image" Target="../media/image25.png"/><Relationship Id="rId1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0.jpeg"/><Relationship Id="rId9" Type="http://schemas.microsoft.com/office/2007/relationships/hdphoto" Target="../media/hdphoto12.wdp"/><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9.xml"/><Relationship Id="rId7" Type="http://schemas.openxmlformats.org/officeDocument/2006/relationships/image" Target="../media/image26.png"/><Relationship Id="rId12" Type="http://schemas.openxmlformats.org/officeDocument/2006/relationships/image" Target="../media/image15.jpeg"/><Relationship Id="rId2" Type="http://schemas.openxmlformats.org/officeDocument/2006/relationships/audio" Target="../media/media3.wav"/><Relationship Id="rId16" Type="http://schemas.openxmlformats.org/officeDocument/2006/relationships/image" Target="../media/image18.png"/><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16.png"/><Relationship Id="rId5" Type="http://schemas.openxmlformats.org/officeDocument/2006/relationships/image" Target="../media/image25.png"/><Relationship Id="rId1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0.jpeg"/><Relationship Id="rId9" Type="http://schemas.microsoft.com/office/2007/relationships/hdphoto" Target="../media/hdphoto12.wdp"/><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6.wdp"/><Relationship Id="rId3" Type="http://schemas.openxmlformats.org/officeDocument/2006/relationships/slideLayout" Target="../slideLayouts/slideLayout16.xml"/><Relationship Id="rId7" Type="http://schemas.openxmlformats.org/officeDocument/2006/relationships/image" Target="../media/image29.png"/><Relationship Id="rId12" Type="http://schemas.openxmlformats.org/officeDocument/2006/relationships/image" Target="../media/image15.jpeg"/><Relationship Id="rId17" Type="http://schemas.openxmlformats.org/officeDocument/2006/relationships/image" Target="../media/image18.png"/><Relationship Id="rId2" Type="http://schemas.openxmlformats.org/officeDocument/2006/relationships/audio" Target="../media/media3.wav"/><Relationship Id="rId16" Type="http://schemas.openxmlformats.org/officeDocument/2006/relationships/image" Target="../media/image17.png"/><Relationship Id="rId1" Type="http://schemas.microsoft.com/office/2007/relationships/media" Target="../media/media3.wav"/><Relationship Id="rId6" Type="http://schemas.microsoft.com/office/2007/relationships/hdphoto" Target="../media/hdphoto13.wdp"/><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5.png"/><Relationship Id="rId10" Type="http://schemas.microsoft.com/office/2007/relationships/hdphoto" Target="../media/hdphoto15.wdp"/><Relationship Id="rId4" Type="http://schemas.openxmlformats.org/officeDocument/2006/relationships/image" Target="../media/image22.png"/><Relationship Id="rId9" Type="http://schemas.openxmlformats.org/officeDocument/2006/relationships/image" Target="../media/image30.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6.wdp"/><Relationship Id="rId11" Type="http://schemas.openxmlformats.org/officeDocument/2006/relationships/image" Target="../media/image5.pn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jpe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9" name="图片 8" descr="36f9a2a7dc2088575b3175c2c9b24629"/>
          <p:cNvPicPr>
            <a:picLocks noChangeAspect="1"/>
          </p:cNvPicPr>
          <p:nvPr/>
        </p:nvPicPr>
        <p:blipFill>
          <a:blip r:embed="rId6"/>
          <a:stretch>
            <a:fillRect/>
          </a:stretch>
        </p:blipFill>
        <p:spPr>
          <a:xfrm>
            <a:off x="4437380" y="4842510"/>
            <a:ext cx="3646805" cy="1922780"/>
          </a:xfrm>
          <a:prstGeom prst="rect">
            <a:avLst/>
          </a:prstGeom>
        </p:spPr>
      </p:pic>
      <p:pic>
        <p:nvPicPr>
          <p:cNvPr id="2" name="可爱">
            <a:hlinkClick r:id="" action="ppaction://media"/>
            <a:extLst>
              <a:ext uri="{FF2B5EF4-FFF2-40B4-BE49-F238E27FC236}">
                <a16:creationId xmlns="" xmlns:a16="http://schemas.microsoft.com/office/drawing/2014/main" id="{F351E086-9FE7-4952-9C5A-0092D65422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89000" y="1358900"/>
            <a:ext cx="609600" cy="609600"/>
          </a:xfrm>
          <a:prstGeom prst="rect">
            <a:avLst/>
          </a:prstGeom>
        </p:spPr>
      </p:pic>
      <p:pic>
        <p:nvPicPr>
          <p:cNvPr id="6"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296" y="114715"/>
            <a:ext cx="9532399" cy="6500553"/>
          </a:xfrm>
          <a:prstGeom prst="rect">
            <a:avLst/>
          </a:prstGeom>
        </p:spPr>
      </p:pic>
      <p:sp>
        <p:nvSpPr>
          <p:cNvPr id="4" name="Rectangle 3"/>
          <p:cNvSpPr/>
          <p:nvPr/>
        </p:nvSpPr>
        <p:spPr>
          <a:xfrm>
            <a:off x="2919431" y="1575717"/>
            <a:ext cx="7816179" cy="2123658"/>
          </a:xfrm>
          <a:prstGeom prst="rect">
            <a:avLst/>
          </a:prstGeom>
          <a:noFill/>
        </p:spPr>
        <p:txBody>
          <a:bodyPr wrap="none" lIns="91440" tIns="45720" rIns="91440" bIns="45720">
            <a:spAutoFit/>
          </a:bodyPr>
          <a:lstStyle/>
          <a:p>
            <a:pPr algn="ctr"/>
            <a:r>
              <a:rPr lang="vi-VN" sz="66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SỰ GIÀU ĐẸP CỦA </a:t>
            </a:r>
            <a:endParaRPr lang="vi-VN" sz="66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endParaRPr>
          </a:p>
          <a:p>
            <a:pPr algn="ctr"/>
            <a:r>
              <a:rPr lang="vi-VN" sz="66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TIẾNG </a:t>
            </a:r>
            <a:r>
              <a:rPr lang="vi-VN" sz="66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VIỆT</a:t>
            </a:r>
            <a:endParaRPr lang="en-GB" sz="66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5" name="Rectangle 4"/>
          <p:cNvSpPr/>
          <p:nvPr/>
        </p:nvSpPr>
        <p:spPr>
          <a:xfrm>
            <a:off x="5858213" y="4039862"/>
            <a:ext cx="3177152" cy="646331"/>
          </a:xfrm>
          <a:prstGeom prst="rect">
            <a:avLst/>
          </a:prstGeom>
        </p:spPr>
        <p:txBody>
          <a:bodyPr wrap="none">
            <a:spAutoFit/>
          </a:bodyPr>
          <a:lstStyle/>
          <a:p>
            <a:r>
              <a:rPr lang="vi-VN" sz="3600" b="1"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Đặng Thai Mai</a:t>
            </a:r>
            <a:endParaRPr lang="en-GB" sz="3600" b="1" i="1">
              <a:effectLst>
                <a:outerShdw blurRad="38100" dist="38100" dir="2700000" algn="tl">
                  <a:srgbClr val="000000">
                    <a:alpha val="43137"/>
                  </a:srgbClr>
                </a:outerShdw>
              </a:effectLst>
            </a:endParaRPr>
          </a:p>
        </p:txBody>
      </p:sp>
    </p:spTree>
  </p:cSld>
  <p:clrMapOvr>
    <a:masterClrMapping/>
  </p:clrMapOvr>
  <p:transition advTm="613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53"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598"/>
            <a:ext cx="12191999" cy="7518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30400" y="3732918"/>
            <a:ext cx="3048000" cy="2606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4401" y="4343400"/>
            <a:ext cx="1744116" cy="17432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5969000" y="4860610"/>
            <a:ext cx="2362201" cy="18425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72001" y="-1346200"/>
            <a:ext cx="8369991"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4801" y="51562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7894" y="-76200"/>
            <a:ext cx="10079414" cy="5572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TextBox 20"/>
          <p:cNvSpPr txBox="1"/>
          <p:nvPr/>
        </p:nvSpPr>
        <p:spPr>
          <a:xfrm>
            <a:off x="3121050" y="514839"/>
            <a:ext cx="8316329" cy="4401205"/>
          </a:xfrm>
          <a:prstGeom prst="rect">
            <a:avLst/>
          </a:prstGeom>
          <a:noFill/>
        </p:spPr>
        <p:txBody>
          <a:bodyPr wrap="square" rtlCol="0">
            <a:spAutoFit/>
          </a:bodyPr>
          <a:lstStyle/>
          <a:p>
            <a:r>
              <a:rPr lang="fr-FR" sz="4000" b="1">
                <a:latin typeface="Times New Roman" panose="02020603050405020304" pitchFamily="18" charset="0"/>
                <a:cs typeface="Times New Roman" panose="02020603050405020304" pitchFamily="18" charset="0"/>
              </a:rPr>
              <a:t>Câu 8</a:t>
            </a:r>
            <a:r>
              <a:rPr lang="vi-VN" sz="4000" b="1">
                <a:latin typeface="Times New Roman" panose="02020603050405020304" pitchFamily="18" charset="0"/>
                <a:cs typeface="Times New Roman" panose="02020603050405020304" pitchFamily="18" charset="0"/>
              </a:rPr>
              <a:t>. </a:t>
            </a:r>
            <a:r>
              <a:rPr lang="fr-FR" sz="4000">
                <a:latin typeface="Times New Roman" panose="02020603050405020304" pitchFamily="18" charset="0"/>
                <a:cs typeface="Times New Roman" panose="02020603050405020304" pitchFamily="18" charset="0"/>
              </a:rPr>
              <a:t>Biện pháp liên kết chủ yếu nào được sử dụng để liên kết văn bản ở phần (2)? </a:t>
            </a:r>
            <a:endParaRPr lang="en-GB" sz="4000">
              <a:latin typeface="Times New Roman" panose="02020603050405020304" pitchFamily="18" charset="0"/>
              <a:cs typeface="Times New Roman" panose="02020603050405020304" pitchFamily="18" charset="0"/>
            </a:endParaRPr>
          </a:p>
          <a:p>
            <a:r>
              <a:rPr lang="fr-FR" sz="4000">
                <a:latin typeface="Times New Roman" panose="02020603050405020304" pitchFamily="18" charset="0"/>
                <a:cs typeface="Times New Roman" panose="02020603050405020304" pitchFamily="18" charset="0"/>
              </a:rPr>
              <a:t>A. Biện pháp dùng trật tự từ</a:t>
            </a:r>
            <a:endParaRPr lang="en-GB" sz="4000">
              <a:latin typeface="Times New Roman" panose="02020603050405020304" pitchFamily="18" charset="0"/>
              <a:cs typeface="Times New Roman" panose="02020603050405020304" pitchFamily="18" charset="0"/>
            </a:endParaRPr>
          </a:p>
          <a:p>
            <a:r>
              <a:rPr lang="fr-FR" sz="4000">
                <a:latin typeface="Times New Roman" panose="02020603050405020304" pitchFamily="18" charset="0"/>
                <a:cs typeface="Times New Roman" panose="02020603050405020304" pitchFamily="18" charset="0"/>
              </a:rPr>
              <a:t>B. Biện pháp lặp từ vựng  </a:t>
            </a:r>
            <a:endParaRPr lang="en-GB" sz="4000">
              <a:latin typeface="Times New Roman" panose="02020603050405020304" pitchFamily="18" charset="0"/>
              <a:cs typeface="Times New Roman" panose="02020603050405020304" pitchFamily="18" charset="0"/>
            </a:endParaRPr>
          </a:p>
          <a:p>
            <a:r>
              <a:rPr lang="fr-FR" sz="4000">
                <a:latin typeface="Times New Roman" panose="02020603050405020304" pitchFamily="18" charset="0"/>
                <a:cs typeface="Times New Roman" panose="02020603050405020304" pitchFamily="18" charset="0"/>
              </a:rPr>
              <a:t>C. Biện pháp thế</a:t>
            </a:r>
            <a:endParaRPr lang="en-GB" sz="4000">
              <a:latin typeface="Times New Roman" panose="02020603050405020304" pitchFamily="18" charset="0"/>
              <a:cs typeface="Times New Roman" panose="02020603050405020304" pitchFamily="18" charset="0"/>
            </a:endParaRPr>
          </a:p>
          <a:p>
            <a:r>
              <a:rPr lang="fr-FR" sz="4000">
                <a:latin typeface="Times New Roman" panose="02020603050405020304" pitchFamily="18" charset="0"/>
                <a:cs typeface="Times New Roman" panose="02020603050405020304" pitchFamily="18" charset="0"/>
              </a:rPr>
              <a:t>D. Biện pháp nối </a:t>
            </a:r>
            <a:endParaRPr lang="en-GB" sz="4000">
              <a:latin typeface="Times New Roman" panose="02020603050405020304" pitchFamily="18" charset="0"/>
              <a:cs typeface="Times New Roman" panose="02020603050405020304" pitchFamily="18" charset="0"/>
            </a:endParaRPr>
          </a:p>
        </p:txBody>
      </p:sp>
      <p:sp>
        <p:nvSpPr>
          <p:cNvPr id="22" name="Rounded Rectangle 21"/>
          <p:cNvSpPr/>
          <p:nvPr/>
        </p:nvSpPr>
        <p:spPr>
          <a:xfrm>
            <a:off x="203200" y="5764154"/>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3" name="Rounded Rectangle 22"/>
          <p:cNvSpPr/>
          <p:nvPr/>
        </p:nvSpPr>
        <p:spPr>
          <a:xfrm>
            <a:off x="3121050" y="5764154"/>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sp>
        <p:nvSpPr>
          <p:cNvPr id="24" name="Rounded Rectangle 23"/>
          <p:cNvSpPr/>
          <p:nvPr/>
        </p:nvSpPr>
        <p:spPr>
          <a:xfrm>
            <a:off x="6276698" y="5779878"/>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p>
        </p:txBody>
      </p:sp>
      <p:sp>
        <p:nvSpPr>
          <p:cNvPr id="25" name="Rounded Rectangle 24"/>
          <p:cNvSpPr/>
          <p:nvPr/>
        </p:nvSpPr>
        <p:spPr>
          <a:xfrm>
            <a:off x="9347200" y="5764154"/>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33CC"/>
                </a:solidFill>
              </a:rPr>
              <a:t>D.</a:t>
            </a:r>
            <a:endParaRPr lang="en-US" sz="2667" dirty="0">
              <a:solidFill>
                <a:srgbClr val="0033CC"/>
              </a:solidFill>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4" name="Group 33">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0" name="Group 39">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6" name="Group 45">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3" name="Explosion 2 52"/>
          <p:cNvSpPr/>
          <p:nvPr/>
        </p:nvSpPr>
        <p:spPr>
          <a:xfrm>
            <a:off x="-355600" y="3344533"/>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7518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15"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ADMIN\Desktop\Giai cuu dai duong 2\cartoon__underwater_background_by_slaterdies-d71ppa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4" y="-286186"/>
            <a:ext cx="12242344" cy="71441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8861" l="0" r="100000">
                        <a14:foregroundMark x1="7500" y1="37722" x2="95400" y2="46709"/>
                        <a14:foregroundMark x1="21700" y1="23544" x2="36700" y2="38228"/>
                        <a14:foregroundMark x1="42900" y1="19747" x2="32900" y2="66203"/>
                        <a14:foregroundMark x1="61300" y1="30886" x2="66700" y2="60886"/>
                        <a14:foregroundMark x1="52900" y1="82532" x2="52900" y2="87342"/>
                        <a14:foregroundMark x1="93800" y1="52532" x2="83800" y2="56203"/>
                      </a14:backgroundRemoval>
                    </a14:imgEffect>
                  </a14:imgLayer>
                </a14:imgProps>
              </a:ext>
              <a:ext uri="{28A0092B-C50C-407E-A947-70E740481C1C}">
                <a14:useLocalDpi xmlns:a14="http://schemas.microsoft.com/office/drawing/2010/main" val="0"/>
              </a:ext>
            </a:extLst>
          </a:blip>
          <a:srcRect/>
          <a:stretch>
            <a:fillRect/>
          </a:stretch>
        </p:blipFill>
        <p:spPr bwMode="auto">
          <a:xfrm rot="21340519">
            <a:off x="7595663" y="4239850"/>
            <a:ext cx="2724103" cy="21520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Kết quả hình ảnh cho dory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0533" y="4140201"/>
            <a:ext cx="3464984" cy="20651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ADMIN\Desktop\Giai cuu dai duong 2\Luo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947335" y="-1920724"/>
            <a:ext cx="9209579"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5258" y="531587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395200" y="8204200"/>
            <a:ext cx="812800" cy="812800"/>
          </a:xfrm>
          <a:prstGeom prst="rect">
            <a:avLst/>
          </a:prstGeom>
        </p:spPr>
      </p:pic>
      <p:pic>
        <p:nvPicPr>
          <p:cNvPr id="18"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06648" y="76199"/>
            <a:ext cx="9699405" cy="5422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TextBox 18"/>
          <p:cNvSpPr txBox="1"/>
          <p:nvPr/>
        </p:nvSpPr>
        <p:spPr>
          <a:xfrm>
            <a:off x="2571473" y="620058"/>
            <a:ext cx="9551819" cy="4185761"/>
          </a:xfrm>
          <a:prstGeom prst="rect">
            <a:avLst/>
          </a:prstGeom>
          <a:noFill/>
        </p:spPr>
        <p:txBody>
          <a:bodyPr wrap="square" rtlCol="0">
            <a:spAutoFit/>
          </a:bodyPr>
          <a:lstStyle/>
          <a:p>
            <a:r>
              <a:rPr lang="fr-FR" sz="3800" b="1">
                <a:latin typeface="Times New Roman" panose="02020603050405020304" pitchFamily="18" charset="0"/>
                <a:cs typeface="Times New Roman" panose="02020603050405020304" pitchFamily="18" charset="0"/>
              </a:rPr>
              <a:t>Câu 9</a:t>
            </a:r>
            <a:r>
              <a:rPr lang="vi-VN" sz="3800" b="1">
                <a:latin typeface="Times New Roman" panose="02020603050405020304" pitchFamily="18" charset="0"/>
                <a:cs typeface="Times New Roman" panose="02020603050405020304" pitchFamily="18" charset="0"/>
              </a:rPr>
              <a:t>. </a:t>
            </a:r>
            <a:r>
              <a:rPr lang="fr-FR" sz="3800">
                <a:latin typeface="Times New Roman" panose="02020603050405020304" pitchFamily="18" charset="0"/>
                <a:cs typeface="Times New Roman" panose="02020603050405020304" pitchFamily="18" charset="0"/>
              </a:rPr>
              <a:t>Phần (3) đoạn trích khẳng định điều gì?</a:t>
            </a:r>
            <a:endParaRPr lang="en-GB" sz="3800">
              <a:latin typeface="Times New Roman" panose="02020603050405020304" pitchFamily="18" charset="0"/>
              <a:cs typeface="Times New Roman" panose="02020603050405020304" pitchFamily="18" charset="0"/>
            </a:endParaRPr>
          </a:p>
          <a:p>
            <a:r>
              <a:rPr lang="fr-FR" sz="3800">
                <a:latin typeface="Times New Roman" panose="02020603050405020304" pitchFamily="18" charset="0"/>
                <a:cs typeface="Times New Roman" panose="02020603050405020304" pitchFamily="18" charset="0"/>
              </a:rPr>
              <a:t>A. Người Việt cần giữ gìn sự trong sáng của tiếng </a:t>
            </a:r>
            <a:r>
              <a:rPr lang="fr-FR" sz="3800" smtClean="0">
                <a:latin typeface="Times New Roman" panose="02020603050405020304" pitchFamily="18" charset="0"/>
                <a:cs typeface="Times New Roman" panose="02020603050405020304" pitchFamily="18" charset="0"/>
              </a:rPr>
              <a:t>Việt.</a:t>
            </a:r>
            <a:endParaRPr lang="en-GB" sz="3800">
              <a:latin typeface="Times New Roman" panose="02020603050405020304" pitchFamily="18" charset="0"/>
              <a:cs typeface="Times New Roman" panose="02020603050405020304" pitchFamily="18" charset="0"/>
            </a:endParaRPr>
          </a:p>
          <a:p>
            <a:r>
              <a:rPr lang="fr-FR" sz="3800">
                <a:latin typeface="Times New Roman" panose="02020603050405020304" pitchFamily="18" charset="0"/>
                <a:cs typeface="Times New Roman" panose="02020603050405020304" pitchFamily="18" charset="0"/>
              </a:rPr>
              <a:t>B. Cấu tạo tiếng Việt là biểu hiện về sức sống của </a:t>
            </a:r>
            <a:r>
              <a:rPr lang="fr-FR" sz="3800" smtClean="0">
                <a:latin typeface="Times New Roman" panose="02020603050405020304" pitchFamily="18" charset="0"/>
                <a:cs typeface="Times New Roman" panose="02020603050405020304" pitchFamily="18" charset="0"/>
              </a:rPr>
              <a:t>nó.</a:t>
            </a:r>
            <a:endParaRPr lang="en-GB" sz="3800">
              <a:latin typeface="Times New Roman" panose="02020603050405020304" pitchFamily="18" charset="0"/>
              <a:cs typeface="Times New Roman" panose="02020603050405020304" pitchFamily="18" charset="0"/>
            </a:endParaRPr>
          </a:p>
          <a:p>
            <a:r>
              <a:rPr lang="fr-FR" sz="3800">
                <a:latin typeface="Times New Roman" panose="02020603050405020304" pitchFamily="18" charset="0"/>
                <a:cs typeface="Times New Roman" panose="02020603050405020304" pitchFamily="18" charset="0"/>
              </a:rPr>
              <a:t>C. Vẻ đẹp của tiếng Việt là vẻ đẹp thanh điệu  </a:t>
            </a:r>
            <a:endParaRPr lang="en-GB" sz="3800">
              <a:latin typeface="Times New Roman" panose="02020603050405020304" pitchFamily="18" charset="0"/>
              <a:cs typeface="Times New Roman" panose="02020603050405020304" pitchFamily="18" charset="0"/>
            </a:endParaRPr>
          </a:p>
          <a:p>
            <a:r>
              <a:rPr lang="fr-FR" sz="3800">
                <a:latin typeface="Times New Roman" panose="02020603050405020304" pitchFamily="18" charset="0"/>
                <a:cs typeface="Times New Roman" panose="02020603050405020304" pitchFamily="18" charset="0"/>
              </a:rPr>
              <a:t>D. Sự giàu có của tiếng Việt thể hiện ở từ vựng</a:t>
            </a:r>
            <a:r>
              <a:rPr lang="fr-FR" sz="3200">
                <a:latin typeface="Times New Roman" panose="02020603050405020304" pitchFamily="18" charset="0"/>
                <a:cs typeface="Times New Roman" panose="02020603050405020304" pitchFamily="18" charset="0"/>
              </a:rPr>
              <a:t> </a:t>
            </a:r>
            <a:endParaRPr lang="en-GB"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195597" y="5666705"/>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1" name="Rounded Rectangle 20"/>
          <p:cNvSpPr/>
          <p:nvPr/>
        </p:nvSpPr>
        <p:spPr>
          <a:xfrm>
            <a:off x="9237998" y="5666705"/>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D.</a:t>
            </a:r>
          </a:p>
        </p:txBody>
      </p:sp>
      <p:sp>
        <p:nvSpPr>
          <p:cNvPr id="22" name="Rounded Rectangle 21"/>
          <p:cNvSpPr/>
          <p:nvPr/>
        </p:nvSpPr>
        <p:spPr>
          <a:xfrm>
            <a:off x="6189998" y="5682429"/>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p>
        </p:txBody>
      </p:sp>
      <p:sp>
        <p:nvSpPr>
          <p:cNvPr id="23" name="Rounded Rectangle 22"/>
          <p:cNvSpPr/>
          <p:nvPr/>
        </p:nvSpPr>
        <p:spPr>
          <a:xfrm>
            <a:off x="3141997" y="5666705"/>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33CC"/>
                </a:solidFill>
              </a:rPr>
              <a:t>B.</a:t>
            </a:r>
            <a:endParaRPr lang="en-US" sz="2667" dirty="0">
              <a:solidFill>
                <a:srgbClr val="0033CC"/>
              </a:solidFill>
            </a:endParaRPr>
          </a:p>
        </p:txBody>
      </p:sp>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6" name="Group 35">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2" name="Group 41">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8" name="Group 47">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5" name="Explosion 2 54"/>
          <p:cNvSpPr/>
          <p:nvPr/>
        </p:nvSpPr>
        <p:spPr>
          <a:xfrm>
            <a:off x="-128934" y="4049865"/>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447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7"/>
                                        </p:tgtEl>
                                        <p:attrNameLst>
                                          <p:attrName>r</p:attrName>
                                        </p:attrNameLst>
                                      </p:cBhvr>
                                    </p:animRot>
                                    <p:animRot by="-240000">
                                      <p:cBhvr>
                                        <p:cTn id="7" dur="600" fill="hold">
                                          <p:stCondLst>
                                            <p:cond delay="600"/>
                                          </p:stCondLst>
                                        </p:cTn>
                                        <p:tgtEl>
                                          <p:spTgt spid="27"/>
                                        </p:tgtEl>
                                        <p:attrNameLst>
                                          <p:attrName>r</p:attrName>
                                        </p:attrNameLst>
                                      </p:cBhvr>
                                    </p:animRot>
                                    <p:animRot by="240000">
                                      <p:cBhvr>
                                        <p:cTn id="8" dur="600" fill="hold">
                                          <p:stCondLst>
                                            <p:cond delay="1200"/>
                                          </p:stCondLst>
                                        </p:cTn>
                                        <p:tgtEl>
                                          <p:spTgt spid="27"/>
                                        </p:tgtEl>
                                        <p:attrNameLst>
                                          <p:attrName>r</p:attrName>
                                        </p:attrNameLst>
                                      </p:cBhvr>
                                    </p:animRot>
                                    <p:animRot by="-240000">
                                      <p:cBhvr>
                                        <p:cTn id="9" dur="600" fill="hold">
                                          <p:stCondLst>
                                            <p:cond delay="1800"/>
                                          </p:stCondLst>
                                        </p:cTn>
                                        <p:tgtEl>
                                          <p:spTgt spid="27"/>
                                        </p:tgtEl>
                                        <p:attrNameLst>
                                          <p:attrName>r</p:attrName>
                                        </p:attrNameLst>
                                      </p:cBhvr>
                                    </p:animRot>
                                    <p:animRot by="120000">
                                      <p:cBhvr>
                                        <p:cTn id="10" dur="600" fill="hold">
                                          <p:stCondLst>
                                            <p:cond delay="24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8"/>
                                        </p:tgtEl>
                                        <p:attrNameLst>
                                          <p:attrName>r</p:attrName>
                                        </p:attrNameLst>
                                      </p:cBhvr>
                                    </p:animRot>
                                    <p:animRot by="-240000">
                                      <p:cBhvr>
                                        <p:cTn id="13" dur="600" fill="hold">
                                          <p:stCondLst>
                                            <p:cond delay="600"/>
                                          </p:stCondLst>
                                        </p:cTn>
                                        <p:tgtEl>
                                          <p:spTgt spid="28"/>
                                        </p:tgtEl>
                                        <p:attrNameLst>
                                          <p:attrName>r</p:attrName>
                                        </p:attrNameLst>
                                      </p:cBhvr>
                                    </p:animRot>
                                    <p:animRot by="240000">
                                      <p:cBhvr>
                                        <p:cTn id="14" dur="600" fill="hold">
                                          <p:stCondLst>
                                            <p:cond delay="1200"/>
                                          </p:stCondLst>
                                        </p:cTn>
                                        <p:tgtEl>
                                          <p:spTgt spid="28"/>
                                        </p:tgtEl>
                                        <p:attrNameLst>
                                          <p:attrName>r</p:attrName>
                                        </p:attrNameLst>
                                      </p:cBhvr>
                                    </p:animRot>
                                    <p:animRot by="-240000">
                                      <p:cBhvr>
                                        <p:cTn id="15" dur="600" fill="hold">
                                          <p:stCondLst>
                                            <p:cond delay="1800"/>
                                          </p:stCondLst>
                                        </p:cTn>
                                        <p:tgtEl>
                                          <p:spTgt spid="28"/>
                                        </p:tgtEl>
                                        <p:attrNameLst>
                                          <p:attrName>r</p:attrName>
                                        </p:attrNameLst>
                                      </p:cBhvr>
                                    </p:animRot>
                                    <p:animRot by="120000">
                                      <p:cBhvr>
                                        <p:cTn id="16" dur="600" fill="hold">
                                          <p:stCondLst>
                                            <p:cond delay="2400"/>
                                          </p:stCondLst>
                                        </p:cTn>
                                        <p:tgtEl>
                                          <p:spTgt spid="28"/>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2" presetClass="exit" presetSubtype="1" fill="hold" nodeType="withEffect">
                                  <p:stCondLst>
                                    <p:cond delay="0"/>
                                  </p:stCondLst>
                                  <p:childTnLst>
                                    <p:anim calcmode="lin" valueType="num">
                                      <p:cBhvr additive="base">
                                        <p:cTn id="56" dur="2000"/>
                                        <p:tgtEl>
                                          <p:spTgt spid="29"/>
                                        </p:tgtEl>
                                        <p:attrNameLst>
                                          <p:attrName>ppt_x</p:attrName>
                                        </p:attrNameLst>
                                      </p:cBhvr>
                                      <p:tavLst>
                                        <p:tav tm="0">
                                          <p:val>
                                            <p:strVal val="ppt_x"/>
                                          </p:val>
                                        </p:tav>
                                        <p:tav tm="100000">
                                          <p:val>
                                            <p:strVal val="ppt_x"/>
                                          </p:val>
                                        </p:tav>
                                      </p:tavLst>
                                    </p:anim>
                                    <p:anim calcmode="lin" valueType="num">
                                      <p:cBhvr additive="base">
                                        <p:cTn id="57" dur="2000"/>
                                        <p:tgtEl>
                                          <p:spTgt spid="29"/>
                                        </p:tgtEl>
                                        <p:attrNameLst>
                                          <p:attrName>ppt_y</p:attrName>
                                        </p:attrNameLst>
                                      </p:cBhvr>
                                      <p:tavLst>
                                        <p:tav tm="0">
                                          <p:val>
                                            <p:strVal val="ppt_y"/>
                                          </p:val>
                                        </p:tav>
                                        <p:tav tm="100000">
                                          <p:val>
                                            <p:strVal val="0-ppt_h/2"/>
                                          </p:val>
                                        </p:tav>
                                      </p:tavLst>
                                    </p:anim>
                                    <p:set>
                                      <p:cBhvr>
                                        <p:cTn id="58" dur="1" fill="hold">
                                          <p:stCondLst>
                                            <p:cond delay="1999"/>
                                          </p:stCondLst>
                                        </p:cTn>
                                        <p:tgtEl>
                                          <p:spTgt spid="29"/>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715" fill="hold"/>
                                        <p:tgtEl>
                                          <p:spTgt spid="14"/>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par>
                                <p:cTn id="66" presetID="35" presetClass="path" presetSubtype="0" accel="50000" decel="50000" fill="hold" nodeType="withEffect">
                                  <p:stCondLst>
                                    <p:cond delay="0"/>
                                  </p:stCondLst>
                                  <p:childTnLst>
                                    <p:animMotion origin="layout" path="M -2.22222E-6 0 L -0.16805 0.00648 " pathEditMode="relative" rAng="0" ptsTypes="AA">
                                      <p:cBhvr>
                                        <p:cTn id="67" dur="5000" fill="hold"/>
                                        <p:tgtEl>
                                          <p:spTgt spid="27"/>
                                        </p:tgtEl>
                                        <p:attrNameLst>
                                          <p:attrName>ppt_x</p:attrName>
                                          <p:attrName>ppt_y</p:attrName>
                                        </p:attrNameLst>
                                      </p:cBhvr>
                                      <p:rCtr x="-8403" y="309"/>
                                    </p:animMotion>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grpId="1" nodeType="clickEffect">
                                  <p:stCondLst>
                                    <p:cond delay="0"/>
                                  </p:stCondLst>
                                  <p:childTnLst>
                                    <p:animEffect transition="out" filter="fade">
                                      <p:cBhvr>
                                        <p:cTn id="88" dur="1000"/>
                                        <p:tgtEl>
                                          <p:spTgt spid="20"/>
                                        </p:tgtEl>
                                      </p:cBhvr>
                                    </p:animEffect>
                                    <p:anim calcmode="lin" valueType="num">
                                      <p:cBhvr>
                                        <p:cTn id="89" dur="1000"/>
                                        <p:tgtEl>
                                          <p:spTgt spid="20"/>
                                        </p:tgtEl>
                                        <p:attrNameLst>
                                          <p:attrName>ppt_x</p:attrName>
                                        </p:attrNameLst>
                                      </p:cBhvr>
                                      <p:tavLst>
                                        <p:tav tm="0">
                                          <p:val>
                                            <p:strVal val="ppt_x"/>
                                          </p:val>
                                        </p:tav>
                                        <p:tav tm="100000">
                                          <p:val>
                                            <p:strVal val="ppt_x"/>
                                          </p:val>
                                        </p:tav>
                                      </p:tavLst>
                                    </p:anim>
                                    <p:anim calcmode="lin" valueType="num">
                                      <p:cBhvr>
                                        <p:cTn id="90" dur="1000"/>
                                        <p:tgtEl>
                                          <p:spTgt spid="20"/>
                                        </p:tgtEl>
                                        <p:attrNameLst>
                                          <p:attrName>ppt_y</p:attrName>
                                        </p:attrNameLst>
                                      </p:cBhvr>
                                      <p:tavLst>
                                        <p:tav tm="0">
                                          <p:val>
                                            <p:strVal val="ppt_y"/>
                                          </p:val>
                                        </p:tav>
                                        <p:tav tm="100000">
                                          <p:val>
                                            <p:strVal val="ppt_y+.1"/>
                                          </p:val>
                                        </p:tav>
                                      </p:tavLst>
                                    </p:anim>
                                    <p:set>
                                      <p:cBhvr>
                                        <p:cTn id="9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5"/>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20" grpId="0" animBg="1"/>
      <p:bldP spid="20" grpId="1" animBg="1"/>
      <p:bldP spid="21" grpId="0" animBg="1"/>
      <p:bldP spid="21" grpId="1" animBg="1"/>
      <p:bldP spid="22" grpId="0" animBg="1"/>
      <p:bldP spid="22" grpId="1" animBg="1"/>
      <p:bldP spid="23" grpId="0" animBg="1"/>
      <p:bldP spid="23" grpId="1" animBg="1"/>
      <p:bldP spid="55" grpId="0" animBg="1"/>
      <p:bldP spid="5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655064" y="914400"/>
            <a:ext cx="8284464" cy="4462272"/>
          </a:xfrm>
          <a:prstGeom prst="round2Diag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722120" y="944933"/>
            <a:ext cx="8116824" cy="4401205"/>
          </a:xfrm>
          <a:prstGeom prst="rect">
            <a:avLst/>
          </a:prstGeom>
        </p:spPr>
        <p:txBody>
          <a:bodyPr wrap="square">
            <a:spAutoFit/>
          </a:bodyPr>
          <a:lstStyle/>
          <a:p>
            <a:pPr algn="ctr">
              <a:spcAft>
                <a:spcPts val="0"/>
              </a:spcAft>
            </a:pPr>
            <a:r>
              <a:rPr lang="fr-FR" sz="2800" b="1">
                <a:solidFill>
                  <a:srgbClr val="0070C0"/>
                </a:solidFill>
                <a:latin typeface="Times New Roman" panose="02020603050405020304" pitchFamily="18" charset="0"/>
                <a:ea typeface="Times New Roman" panose="02020603050405020304" pitchFamily="18" charset="0"/>
              </a:rPr>
              <a:t>Câu </a:t>
            </a:r>
            <a:r>
              <a:rPr lang="fr-FR" sz="2800" b="1" smtClean="0">
                <a:solidFill>
                  <a:srgbClr val="0070C0"/>
                </a:solidFill>
                <a:latin typeface="Times New Roman" panose="02020603050405020304" pitchFamily="18" charset="0"/>
                <a:ea typeface="Times New Roman" panose="02020603050405020304" pitchFamily="18" charset="0"/>
              </a:rPr>
              <a:t>10</a:t>
            </a:r>
            <a:endParaRPr lang="en-GB" sz="2400">
              <a:latin typeface="Times New Roman" panose="02020603050405020304" pitchFamily="18" charset="0"/>
              <a:ea typeface="Times New Roman" panose="02020603050405020304" pitchFamily="18" charset="0"/>
            </a:endParaRPr>
          </a:p>
          <a:p>
            <a:pPr algn="just">
              <a:spcAft>
                <a:spcPts val="0"/>
              </a:spcAft>
            </a:pPr>
            <a:r>
              <a:rPr lang="fr-FR" sz="2800" b="1">
                <a:latin typeface="Times New Roman" panose="02020603050405020304" pitchFamily="18" charset="0"/>
                <a:ea typeface="Times New Roman" panose="02020603050405020304" pitchFamily="18" charset="0"/>
              </a:rPr>
              <a:t>Trong bài thơ Tiếng Việt, nhà thơ Lưu Quang Vũ viết:</a:t>
            </a:r>
            <a:endParaRPr lang="en-GB" sz="2400">
              <a:latin typeface="Times New Roman" panose="02020603050405020304" pitchFamily="18" charset="0"/>
              <a:ea typeface="Times New Roman" panose="02020603050405020304" pitchFamily="18" charset="0"/>
            </a:endParaRPr>
          </a:p>
          <a:p>
            <a:pPr marL="1188085" algn="just">
              <a:spcAft>
                <a:spcPts val="0"/>
              </a:spcAft>
            </a:pPr>
            <a:r>
              <a:rPr lang="fr-FR" sz="2800" i="1">
                <a:solidFill>
                  <a:srgbClr val="000000"/>
                </a:solidFill>
                <a:latin typeface="Times New Roman" panose="02020603050405020304" pitchFamily="18" charset="0"/>
                <a:ea typeface="Times New Roman" panose="02020603050405020304" pitchFamily="18" charset="0"/>
              </a:rPr>
              <a:t>Tiếng tha thiết, nói thường nghe như hát</a:t>
            </a:r>
            <a:endParaRPr lang="en-GB" sz="2400">
              <a:latin typeface="Times New Roman" panose="02020603050405020304" pitchFamily="18" charset="0"/>
              <a:ea typeface="Times New Roman" panose="02020603050405020304" pitchFamily="18" charset="0"/>
            </a:endParaRPr>
          </a:p>
          <a:p>
            <a:pPr marL="1188085" algn="just">
              <a:spcAft>
                <a:spcPts val="0"/>
              </a:spcAft>
            </a:pPr>
            <a:r>
              <a:rPr lang="fr-FR" sz="2800" i="1">
                <a:solidFill>
                  <a:srgbClr val="000000"/>
                </a:solidFill>
                <a:latin typeface="Times New Roman" panose="02020603050405020304" pitchFamily="18" charset="0"/>
                <a:ea typeface="Times New Roman" panose="02020603050405020304" pitchFamily="18" charset="0"/>
              </a:rPr>
              <a:t>Kể mọi điều bằng ríu rít âm thanh</a:t>
            </a:r>
            <a:endParaRPr lang="en-GB" sz="2400">
              <a:latin typeface="Times New Roman" panose="02020603050405020304" pitchFamily="18" charset="0"/>
              <a:ea typeface="Times New Roman" panose="02020603050405020304" pitchFamily="18" charset="0"/>
            </a:endParaRPr>
          </a:p>
          <a:p>
            <a:pPr marL="1188085" algn="just">
              <a:spcAft>
                <a:spcPts val="0"/>
              </a:spcAft>
            </a:pPr>
            <a:r>
              <a:rPr lang="fr-FR" sz="2800" i="1">
                <a:solidFill>
                  <a:srgbClr val="000000"/>
                </a:solidFill>
                <a:latin typeface="Times New Roman" panose="02020603050405020304" pitchFamily="18" charset="0"/>
                <a:ea typeface="Times New Roman" panose="02020603050405020304" pitchFamily="18" charset="0"/>
              </a:rPr>
              <a:t>Như gió nước không thể nào nắm bắt</a:t>
            </a:r>
            <a:endParaRPr lang="en-GB" sz="2400">
              <a:latin typeface="Times New Roman" panose="02020603050405020304" pitchFamily="18" charset="0"/>
              <a:ea typeface="Times New Roman" panose="02020603050405020304" pitchFamily="18" charset="0"/>
            </a:endParaRPr>
          </a:p>
          <a:p>
            <a:pPr marL="1188085" algn="just">
              <a:spcAft>
                <a:spcPts val="0"/>
              </a:spcAft>
            </a:pPr>
            <a:r>
              <a:rPr lang="fr-FR" sz="2800" i="1">
                <a:solidFill>
                  <a:srgbClr val="000000"/>
                </a:solidFill>
                <a:latin typeface="Times New Roman" panose="02020603050405020304" pitchFamily="18" charset="0"/>
                <a:ea typeface="Times New Roman" panose="02020603050405020304" pitchFamily="18" charset="0"/>
              </a:rPr>
              <a:t>Dấu huyền trầm, dấu ngã chênh vênh.</a:t>
            </a:r>
            <a:endParaRPr lang="en-GB" sz="2400">
              <a:latin typeface="Times New Roman" panose="02020603050405020304" pitchFamily="18" charset="0"/>
              <a:ea typeface="Times New Roman" panose="02020603050405020304" pitchFamily="18" charset="0"/>
            </a:endParaRPr>
          </a:p>
          <a:p>
            <a:pPr algn="just">
              <a:spcAft>
                <a:spcPts val="0"/>
              </a:spcAft>
            </a:pPr>
            <a:r>
              <a:rPr lang="fr-FR" sz="2800" b="1">
                <a:solidFill>
                  <a:srgbClr val="000000"/>
                </a:solidFill>
                <a:latin typeface="Times New Roman" panose="02020603050405020304" pitchFamily="18" charset="0"/>
                <a:ea typeface="Times New Roman" panose="02020603050405020304" pitchFamily="18" charset="0"/>
              </a:rPr>
              <a:t>Đoạn thơ trên muốn nói về vẻ đẹp gì của tiếng Việt? Em hãy viết một đoạn văn (khoảng 5 - 6 dòng) nêu lên suy nghĩ của mình về vẻ đẹp ấy.</a:t>
            </a:r>
            <a:endParaRPr lang="en-GB" sz="2400">
              <a:effectLst/>
              <a:latin typeface="Times New Roman" panose="02020603050405020304" pitchFamily="18" charset="0"/>
              <a:ea typeface="Times New Roman" panose="02020603050405020304" pitchFamily="18" charset="0"/>
            </a:endParaRPr>
          </a:p>
        </p:txBody>
      </p:sp>
    </p:spTree>
  </p:cSld>
  <p:clrMapOvr>
    <a:masterClrMapping/>
  </p:clrMapOvr>
  <p:transition advTm="5241">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152" y="0"/>
            <a:ext cx="12042648" cy="7077456"/>
            <a:chOff x="3552668" y="726551"/>
            <a:chExt cx="5148000" cy="4487791"/>
          </a:xfrm>
        </p:grpSpPr>
        <p:sp>
          <p:nvSpPr>
            <p:cNvPr id="31" name="椭圆 30"/>
            <p:cNvSpPr/>
            <p:nvPr/>
          </p:nvSpPr>
          <p:spPr>
            <a:xfrm>
              <a:off x="3726648" y="4871204"/>
              <a:ext cx="4800040" cy="343138"/>
            </a:xfrm>
            <a:prstGeom prst="ellipse">
              <a:avLst/>
            </a:prstGeom>
            <a:gradFill flip="none" rotWithShape="1">
              <a:gsLst>
                <a:gs pos="0">
                  <a:schemeClr val="tx1">
                    <a:alpha val="60000"/>
                    <a:lumMod val="85000"/>
                    <a:lumOff val="15000"/>
                  </a:schemeClr>
                </a:gs>
                <a:gs pos="100000">
                  <a:srgbClr val="0D0D0D">
                    <a:alpha val="0"/>
                    <a:lumMod val="85000"/>
                    <a:lumOff val="1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8474A"/>
                </a:solidFill>
                <a:latin typeface="印品黑体" panose="00000500000000000000" pitchFamily="2" charset="-122"/>
              </a:endParaRPr>
            </a:p>
          </p:txBody>
        </p:sp>
        <p:sp>
          <p:nvSpPr>
            <p:cNvPr id="32" name="任意多边形 31"/>
            <p:cNvSpPr/>
            <p:nvPr/>
          </p:nvSpPr>
          <p:spPr>
            <a:xfrm>
              <a:off x="3552668" y="726551"/>
              <a:ext cx="5148000" cy="3362944"/>
            </a:xfrm>
            <a:custGeom>
              <a:avLst/>
              <a:gdLst>
                <a:gd name="connsiteX0" fmla="*/ 216000 w 5148000"/>
                <a:gd name="connsiteY0" fmla="*/ 216000 h 3132000"/>
                <a:gd name="connsiteX1" fmla="*/ 216000 w 5148000"/>
                <a:gd name="connsiteY1" fmla="*/ 2916000 h 3132000"/>
                <a:gd name="connsiteX2" fmla="*/ 4932000 w 5148000"/>
                <a:gd name="connsiteY2" fmla="*/ 2916000 h 3132000"/>
                <a:gd name="connsiteX3" fmla="*/ 4932000 w 5148000"/>
                <a:gd name="connsiteY3" fmla="*/ 216000 h 3132000"/>
                <a:gd name="connsiteX4" fmla="*/ 181341 w 5148000"/>
                <a:gd name="connsiteY4" fmla="*/ 0 h 3132000"/>
                <a:gd name="connsiteX5" fmla="*/ 4966659 w 5148000"/>
                <a:gd name="connsiteY5" fmla="*/ 0 h 3132000"/>
                <a:gd name="connsiteX6" fmla="*/ 5148000 w 5148000"/>
                <a:gd name="connsiteY6" fmla="*/ 181341 h 3132000"/>
                <a:gd name="connsiteX7" fmla="*/ 5148000 w 5148000"/>
                <a:gd name="connsiteY7" fmla="*/ 3132000 h 3132000"/>
                <a:gd name="connsiteX8" fmla="*/ 0 w 5148000"/>
                <a:gd name="connsiteY8" fmla="*/ 3132000 h 3132000"/>
                <a:gd name="connsiteX9" fmla="*/ 0 w 5148000"/>
                <a:gd name="connsiteY9" fmla="*/ 181341 h 3132000"/>
                <a:gd name="connsiteX10" fmla="*/ 181341 w 5148000"/>
                <a:gd name="connsiteY10" fmla="*/ 0 h 31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8000" h="3132000">
                  <a:moveTo>
                    <a:pt x="216000" y="216000"/>
                  </a:moveTo>
                  <a:lnTo>
                    <a:pt x="216000" y="2916000"/>
                  </a:lnTo>
                  <a:lnTo>
                    <a:pt x="4932000" y="2916000"/>
                  </a:lnTo>
                  <a:lnTo>
                    <a:pt x="4932000" y="216000"/>
                  </a:lnTo>
                  <a:close/>
                  <a:moveTo>
                    <a:pt x="181341" y="0"/>
                  </a:moveTo>
                  <a:lnTo>
                    <a:pt x="4966659" y="0"/>
                  </a:lnTo>
                  <a:cubicBezTo>
                    <a:pt x="5066811" y="0"/>
                    <a:pt x="5148000" y="81189"/>
                    <a:pt x="5148000" y="181341"/>
                  </a:cubicBezTo>
                  <a:lnTo>
                    <a:pt x="5148000" y="3132000"/>
                  </a:lnTo>
                  <a:lnTo>
                    <a:pt x="0" y="3132000"/>
                  </a:lnTo>
                  <a:lnTo>
                    <a:pt x="0" y="181341"/>
                  </a:lnTo>
                  <a:cubicBezTo>
                    <a:pt x="0" y="81189"/>
                    <a:pt x="81189" y="0"/>
                    <a:pt x="18134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8474A"/>
                </a:solidFill>
                <a:latin typeface="印品黑体" panose="00000500000000000000" pitchFamily="2" charset="-122"/>
              </a:endParaRPr>
            </a:p>
          </p:txBody>
        </p:sp>
        <p:sp>
          <p:nvSpPr>
            <p:cNvPr id="39" name="任意多边形 38"/>
            <p:cNvSpPr/>
            <p:nvPr/>
          </p:nvSpPr>
          <p:spPr>
            <a:xfrm>
              <a:off x="3552668" y="4089495"/>
              <a:ext cx="5148000" cy="278721"/>
            </a:xfrm>
            <a:custGeom>
              <a:avLst/>
              <a:gdLst>
                <a:gd name="connsiteX0" fmla="*/ 0 w 5148000"/>
                <a:gd name="connsiteY0" fmla="*/ 0 h 509665"/>
                <a:gd name="connsiteX1" fmla="*/ 5148000 w 5148000"/>
                <a:gd name="connsiteY1" fmla="*/ 0 h 509665"/>
                <a:gd name="connsiteX2" fmla="*/ 5148000 w 5148000"/>
                <a:gd name="connsiteY2" fmla="*/ 328324 h 509665"/>
                <a:gd name="connsiteX3" fmla="*/ 4966659 w 5148000"/>
                <a:gd name="connsiteY3" fmla="*/ 509665 h 509665"/>
                <a:gd name="connsiteX4" fmla="*/ 181341 w 5148000"/>
                <a:gd name="connsiteY4" fmla="*/ 509665 h 509665"/>
                <a:gd name="connsiteX5" fmla="*/ 0 w 5148000"/>
                <a:gd name="connsiteY5" fmla="*/ 328324 h 50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000" h="509665">
                  <a:moveTo>
                    <a:pt x="0" y="0"/>
                  </a:moveTo>
                  <a:lnTo>
                    <a:pt x="5148000" y="0"/>
                  </a:lnTo>
                  <a:lnTo>
                    <a:pt x="5148000" y="328324"/>
                  </a:lnTo>
                  <a:cubicBezTo>
                    <a:pt x="5148000" y="428476"/>
                    <a:pt x="5066811" y="509665"/>
                    <a:pt x="4966659" y="509665"/>
                  </a:cubicBezTo>
                  <a:lnTo>
                    <a:pt x="181341" y="509665"/>
                  </a:lnTo>
                  <a:cubicBezTo>
                    <a:pt x="81189" y="509665"/>
                    <a:pt x="0" y="428476"/>
                    <a:pt x="0" y="328324"/>
                  </a:cubicBezTo>
                  <a:close/>
                </a:path>
              </a:pathLst>
            </a:custGeom>
            <a:gradFill>
              <a:gsLst>
                <a:gs pos="0">
                  <a:srgbClr val="929398"/>
                </a:gs>
                <a:gs pos="100000">
                  <a:srgbClr val="D0D2D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8474A"/>
                </a:solidFill>
                <a:latin typeface="印品黑体" panose="00000500000000000000" pitchFamily="2" charset="-122"/>
              </a:endParaRPr>
            </a:p>
          </p:txBody>
        </p:sp>
        <p:sp>
          <p:nvSpPr>
            <p:cNvPr id="40" name="任意多边形 39"/>
            <p:cNvSpPr/>
            <p:nvPr/>
          </p:nvSpPr>
          <p:spPr>
            <a:xfrm>
              <a:off x="5126730" y="4368216"/>
              <a:ext cx="1999876" cy="674557"/>
            </a:xfrm>
            <a:custGeom>
              <a:avLst/>
              <a:gdLst>
                <a:gd name="connsiteX0" fmla="*/ 485189 w 2612038"/>
                <a:gd name="connsiteY0" fmla="*/ 0 h 1054155"/>
                <a:gd name="connsiteX1" fmla="*/ 2126847 w 2612038"/>
                <a:gd name="connsiteY1" fmla="*/ 0 h 1054155"/>
                <a:gd name="connsiteX2" fmla="*/ 2346146 w 2612038"/>
                <a:gd name="connsiteY2" fmla="*/ 776937 h 1054155"/>
                <a:gd name="connsiteX3" fmla="*/ 2612036 w 2612038"/>
                <a:gd name="connsiteY3" fmla="*/ 974364 h 1054155"/>
                <a:gd name="connsiteX4" fmla="*/ 2564864 w 2612038"/>
                <a:gd name="connsiteY4" fmla="*/ 974364 h 1054155"/>
                <a:gd name="connsiteX5" fmla="*/ 2585504 w 2612038"/>
                <a:gd name="connsiteY5" fmla="*/ 977608 h 1054155"/>
                <a:gd name="connsiteX6" fmla="*/ 2612038 w 2612038"/>
                <a:gd name="connsiteY6" fmla="*/ 990447 h 1054155"/>
                <a:gd name="connsiteX7" fmla="*/ 1306019 w 2612038"/>
                <a:gd name="connsiteY7" fmla="*/ 1054155 h 1054155"/>
                <a:gd name="connsiteX8" fmla="*/ 0 w 2612038"/>
                <a:gd name="connsiteY8" fmla="*/ 990447 h 1054155"/>
                <a:gd name="connsiteX9" fmla="*/ 26534 w 2612038"/>
                <a:gd name="connsiteY9" fmla="*/ 977608 h 1054155"/>
                <a:gd name="connsiteX10" fmla="*/ 47175 w 2612038"/>
                <a:gd name="connsiteY10" fmla="*/ 974364 h 1054155"/>
                <a:gd name="connsiteX11" fmla="*/ 0 w 2612038"/>
                <a:gd name="connsiteY11" fmla="*/ 974364 h 1054155"/>
                <a:gd name="connsiteX12" fmla="*/ 265890 w 2612038"/>
                <a:gd name="connsiteY12" fmla="*/ 776937 h 10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2038" h="1054155">
                  <a:moveTo>
                    <a:pt x="485189" y="0"/>
                  </a:moveTo>
                  <a:lnTo>
                    <a:pt x="2126847" y="0"/>
                  </a:lnTo>
                  <a:lnTo>
                    <a:pt x="2346146" y="776937"/>
                  </a:lnTo>
                  <a:lnTo>
                    <a:pt x="2612036" y="974364"/>
                  </a:lnTo>
                  <a:lnTo>
                    <a:pt x="2564864" y="974364"/>
                  </a:lnTo>
                  <a:lnTo>
                    <a:pt x="2585504" y="977608"/>
                  </a:lnTo>
                  <a:cubicBezTo>
                    <a:pt x="2602902" y="981755"/>
                    <a:pt x="2612038" y="986049"/>
                    <a:pt x="2612038" y="990447"/>
                  </a:cubicBezTo>
                  <a:cubicBezTo>
                    <a:pt x="2612038" y="1025632"/>
                    <a:pt x="2027313" y="1054155"/>
                    <a:pt x="1306019" y="1054155"/>
                  </a:cubicBezTo>
                  <a:cubicBezTo>
                    <a:pt x="584725" y="1054155"/>
                    <a:pt x="0" y="1025632"/>
                    <a:pt x="0" y="990447"/>
                  </a:cubicBezTo>
                  <a:cubicBezTo>
                    <a:pt x="0" y="986049"/>
                    <a:pt x="9136" y="981755"/>
                    <a:pt x="26534" y="977608"/>
                  </a:cubicBezTo>
                  <a:lnTo>
                    <a:pt x="47175" y="974364"/>
                  </a:lnTo>
                  <a:lnTo>
                    <a:pt x="0" y="974364"/>
                  </a:lnTo>
                  <a:lnTo>
                    <a:pt x="265890" y="776937"/>
                  </a:lnTo>
                  <a:close/>
                </a:path>
              </a:pathLst>
            </a:custGeom>
            <a:gradFill>
              <a:gsLst>
                <a:gs pos="31000">
                  <a:srgbClr val="F2F2F2"/>
                </a:gs>
                <a:gs pos="13000">
                  <a:srgbClr val="929398"/>
                </a:gs>
                <a:gs pos="67000">
                  <a:srgbClr val="CCCCCE"/>
                </a:gs>
                <a:gs pos="100000">
                  <a:srgbClr val="929398"/>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8474A"/>
                </a:solidFill>
                <a:latin typeface="印品黑体" panose="00000500000000000000" pitchFamily="2" charset="-122"/>
              </a:endParaRPr>
            </a:p>
          </p:txBody>
        </p:sp>
        <p:sp>
          <p:nvSpPr>
            <p:cNvPr id="41" name="矩形 40"/>
            <p:cNvSpPr/>
            <p:nvPr/>
          </p:nvSpPr>
          <p:spPr>
            <a:xfrm>
              <a:off x="5126730" y="5006773"/>
              <a:ext cx="1999876" cy="36000"/>
            </a:xfrm>
            <a:prstGeom prst="rect">
              <a:avLst/>
            </a:prstGeom>
            <a:gradFill>
              <a:gsLst>
                <a:gs pos="0">
                  <a:srgbClr val="262626"/>
                </a:gs>
                <a:gs pos="50000">
                  <a:srgbClr val="404040"/>
                </a:gs>
                <a:gs pos="100000">
                  <a:srgbClr val="26262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8474A"/>
                </a:solidFill>
                <a:latin typeface="印品黑体" panose="00000500000000000000" pitchFamily="2" charset="-122"/>
              </a:endParaRPr>
            </a:p>
          </p:txBody>
        </p:sp>
        <p:sp>
          <p:nvSpPr>
            <p:cNvPr id="42" name="任意多边形 41"/>
            <p:cNvSpPr/>
            <p:nvPr/>
          </p:nvSpPr>
          <p:spPr>
            <a:xfrm>
              <a:off x="6424414" y="726551"/>
              <a:ext cx="2276254" cy="3132000"/>
            </a:xfrm>
            <a:custGeom>
              <a:avLst/>
              <a:gdLst>
                <a:gd name="connsiteX0" fmla="*/ 0 w 2276254"/>
                <a:gd name="connsiteY0" fmla="*/ 0 h 3132000"/>
                <a:gd name="connsiteX1" fmla="*/ 777237 w 2276254"/>
                <a:gd name="connsiteY1" fmla="*/ 0 h 3132000"/>
                <a:gd name="connsiteX2" fmla="*/ 1768840 w 2276254"/>
                <a:gd name="connsiteY2" fmla="*/ 0 h 3132000"/>
                <a:gd name="connsiteX3" fmla="*/ 2054039 w 2276254"/>
                <a:gd name="connsiteY3" fmla="*/ 0 h 3132000"/>
                <a:gd name="connsiteX4" fmla="*/ 2276254 w 2276254"/>
                <a:gd name="connsiteY4" fmla="*/ 222215 h 3132000"/>
                <a:gd name="connsiteX5" fmla="*/ 2276254 w 2276254"/>
                <a:gd name="connsiteY5" fmla="*/ 2909785 h 3132000"/>
                <a:gd name="connsiteX6" fmla="*/ 2054039 w 2276254"/>
                <a:gd name="connsiteY6" fmla="*/ 3132000 h 3132000"/>
                <a:gd name="connsiteX7" fmla="*/ 1326630 w 2276254"/>
                <a:gd name="connsiteY7" fmla="*/ 3132000 h 3132000"/>
                <a:gd name="connsiteX8" fmla="*/ 777237 w 2276254"/>
                <a:gd name="connsiteY8" fmla="*/ 3132000 h 3132000"/>
                <a:gd name="connsiteX9" fmla="*/ 442210 w 2276254"/>
                <a:gd name="connsiteY9" fmla="*/ 3132000 h 31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254" h="3132000">
                  <a:moveTo>
                    <a:pt x="0" y="0"/>
                  </a:moveTo>
                  <a:lnTo>
                    <a:pt x="777237" y="0"/>
                  </a:lnTo>
                  <a:lnTo>
                    <a:pt x="1768840" y="0"/>
                  </a:lnTo>
                  <a:lnTo>
                    <a:pt x="2054039" y="0"/>
                  </a:lnTo>
                  <a:cubicBezTo>
                    <a:pt x="2176765" y="0"/>
                    <a:pt x="2276254" y="99489"/>
                    <a:pt x="2276254" y="222215"/>
                  </a:cubicBezTo>
                  <a:lnTo>
                    <a:pt x="2276254" y="2909785"/>
                  </a:lnTo>
                  <a:cubicBezTo>
                    <a:pt x="2276254" y="3032511"/>
                    <a:pt x="2176765" y="3132000"/>
                    <a:pt x="2054039" y="3132000"/>
                  </a:cubicBezTo>
                  <a:lnTo>
                    <a:pt x="1326630" y="3132000"/>
                  </a:lnTo>
                  <a:lnTo>
                    <a:pt x="777237" y="3132000"/>
                  </a:lnTo>
                  <a:lnTo>
                    <a:pt x="442210" y="3132000"/>
                  </a:lnTo>
                  <a:close/>
                </a:path>
              </a:pathLst>
            </a:custGeom>
            <a:gradFill>
              <a:gsLst>
                <a:gs pos="0">
                  <a:srgbClr val="FFFFFF">
                    <a:alpha val="60000"/>
                  </a:srgbClr>
                </a:gs>
                <a:gs pos="67000">
                  <a:srgbClr val="FFFFFF">
                    <a:alpha val="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8474A"/>
                </a:solidFill>
                <a:latin typeface="印品黑体" panose="00000500000000000000" pitchFamily="2" charset="-122"/>
              </a:endParaRPr>
            </a:p>
          </p:txBody>
        </p:sp>
        <p:pic>
          <p:nvPicPr>
            <p:cNvPr id="43" name="图片 42"/>
            <p:cNvPicPr>
              <a:picLocks noChangeAspect="1"/>
            </p:cNvPicPr>
            <p:nvPr/>
          </p:nvPicPr>
          <p:blipFill>
            <a:blip r:embed="rId3"/>
            <a:stretch>
              <a:fillRect/>
            </a:stretch>
          </p:blipFill>
          <p:spPr>
            <a:xfrm>
              <a:off x="6003655" y="3959266"/>
              <a:ext cx="246025" cy="299843"/>
            </a:xfrm>
            <a:prstGeom prst="rect">
              <a:avLst/>
            </a:prstGeom>
          </p:spPr>
        </p:pic>
      </p:grpSp>
      <p:sp>
        <p:nvSpPr>
          <p:cNvPr id="5" name="Rectangle 4"/>
          <p:cNvSpPr/>
          <p:nvPr/>
        </p:nvSpPr>
        <p:spPr>
          <a:xfrm>
            <a:off x="640080" y="334739"/>
            <a:ext cx="10908792" cy="4524315"/>
          </a:xfrm>
          <a:prstGeom prst="rect">
            <a:avLst/>
          </a:prstGeom>
        </p:spPr>
        <p:txBody>
          <a:bodyPr wrap="square">
            <a:spAutoFit/>
          </a:bodyPr>
          <a:lstStyle/>
          <a:p>
            <a:pPr algn="just">
              <a:spcAft>
                <a:spcPts val="0"/>
              </a:spcAft>
            </a:pPr>
            <a:r>
              <a:rPr lang="fr-FR" sz="2400">
                <a:solidFill>
                  <a:srgbClr val="000000"/>
                </a:solidFill>
                <a:latin typeface="Times New Roman" panose="02020603050405020304" pitchFamily="18" charset="0"/>
                <a:ea typeface="Times New Roman" panose="02020603050405020304" pitchFamily="18" charset="0"/>
              </a:rPr>
              <a:t>      Đoạn thơ trên nói về sự đa dạng phong phú của thanh điệu tiếng Việt. Tiếng Việt là thứ ngôn ngữ hay, giàu âm điệu nhưng cũng rất khó bởi hệ thống thanh điệu với 6 dấu thanh: thanh ngang, thanh huyền, thanh sắc, thanh hỏi, thanh ngã và thanh nặng. Những thanh điệu này khiến cho lời nói có giai điệu gợi hình, gợi thanh, gợi cảm, có ý nghĩa sâu xa, có khả năng diễn tả mọi phương diện, mọi cung bậc cảm xúc của cuộc sống, con người Việt một cách giản dị, gần gũi. Cũng nhờ có dấu thanh mà tiếng nói trầm bổng như bản nhạc tha thiết, nói nghe như hát “Đất nước mình ôi đẹp biết bao/ Từng ngọn núi, con sông mang trong mình cái tên bất </a:t>
            </a:r>
            <a:r>
              <a:rPr lang="vi-VN" sz="2400">
                <a:solidFill>
                  <a:srgbClr val="000000"/>
                </a:solidFill>
                <a:latin typeface="Times New Roman" panose="02020603050405020304" pitchFamily="18" charset="0"/>
                <a:ea typeface="Times New Roman" panose="02020603050405020304" pitchFamily="18" charset="0"/>
              </a:rPr>
              <a:t>tử</a:t>
            </a:r>
            <a:r>
              <a:rPr lang="fr-FR" sz="2400">
                <a:solidFill>
                  <a:srgbClr val="000000"/>
                </a:solidFill>
                <a:latin typeface="Times New Roman" panose="02020603050405020304" pitchFamily="18" charset="0"/>
                <a:ea typeface="Times New Roman" panose="02020603050405020304" pitchFamily="18" charset="0"/>
              </a:rPr>
              <a:t>/ Tôn Đức Thắng, Hồ Chí Minh vẫn còn vang vọng…”. Mỗi lời nói cũng giống như lời hát thì thầm, trầm bổng vang vọng giữa đất trời, ấy là nhờ sự giàu có, phong phú của thanh điệu Tiếng Việt. Bản thân mỗi người cần có ý thức trách nhiệm trong việc gìn giữ, bảo vệ và phát triển Tiếng </a:t>
            </a:r>
            <a:r>
              <a:rPr lang="vi-VN" sz="2400">
                <a:solidFill>
                  <a:srgbClr val="000000"/>
                </a:solidFill>
                <a:latin typeface="Times New Roman" panose="02020603050405020304" pitchFamily="18" charset="0"/>
                <a:ea typeface="Times New Roman" panose="02020603050405020304" pitchFamily="18" charset="0"/>
              </a:rPr>
              <a:t>Việt- tiếng nói ông cha rất đỗi tự hào.</a:t>
            </a:r>
            <a:endParaRPr lang="en-GB" sz="24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110486" y="5314214"/>
            <a:ext cx="1967975" cy="830997"/>
          </a:xfrm>
          <a:prstGeom prst="rect">
            <a:avLst/>
          </a:prstGeom>
          <a:solidFill>
            <a:schemeClr val="accent2">
              <a:lumMod val="40000"/>
              <a:lumOff val="60000"/>
            </a:schemeClr>
          </a:solidFill>
          <a:ln>
            <a:solidFill>
              <a:srgbClr val="0070C0"/>
            </a:solidFill>
          </a:ln>
        </p:spPr>
        <p:txBody>
          <a:bodyPr wrap="none">
            <a:spAutoFit/>
          </a:bodyPr>
          <a:lstStyle/>
          <a:p>
            <a:r>
              <a:rPr lang="fr-FR" sz="4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 lời</a:t>
            </a:r>
            <a:endParaRPr lang="en-GB" sz="4800">
              <a:latin typeface="Times New Roman" panose="02020603050405020304" pitchFamily="18" charset="0"/>
              <a:cs typeface="Times New Roman" panose="02020603050405020304" pitchFamily="18" charset="0"/>
            </a:endParaRPr>
          </a:p>
        </p:txBody>
      </p:sp>
    </p:spTree>
  </p:cSld>
  <p:clrMapOvr>
    <a:masterClrMapping/>
  </p:clrMapOvr>
  <p:transition advTm="2901">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2184" y="-164592"/>
            <a:ext cx="9276678" cy="6399481"/>
          </a:xfrm>
          <a:prstGeom prst="rect">
            <a:avLst/>
          </a:prstGeom>
        </p:spPr>
      </p:pic>
      <p:sp>
        <p:nvSpPr>
          <p:cNvPr id="2" name="Rectangle 1"/>
          <p:cNvSpPr/>
          <p:nvPr/>
        </p:nvSpPr>
        <p:spPr>
          <a:xfrm>
            <a:off x="2471928" y="1553790"/>
            <a:ext cx="7412736" cy="3253968"/>
          </a:xfrm>
          <a:prstGeom prst="rect">
            <a:avLst/>
          </a:prstGeom>
        </p:spPr>
        <p:txBody>
          <a:bodyPr wrap="square">
            <a:spAutoFit/>
          </a:bodyPr>
          <a:lstStyle/>
          <a:p>
            <a:pPr algn="ctr">
              <a:lnSpc>
                <a:spcPct val="107000"/>
              </a:lnSpc>
              <a:spcAft>
                <a:spcPts val="0"/>
              </a:spcAft>
            </a:pPr>
            <a:r>
              <a:rPr lang="vi-VN" sz="3200" b="1">
                <a:solidFill>
                  <a:srgbClr val="FF0000"/>
                </a:solidFill>
                <a:latin typeface="+mj-lt"/>
                <a:ea typeface="Calibri" panose="020F0502020204030204" pitchFamily="34" charset="0"/>
                <a:cs typeface="Times New Roman" panose="02020603050405020304" pitchFamily="18" charset="0"/>
              </a:rPr>
              <a:t>HƯỚNG DẪN TỰ HỌC</a:t>
            </a:r>
            <a:endParaRPr lang="en-GB" sz="3200">
              <a:latin typeface="+mj-lt"/>
              <a:ea typeface="Calibri" panose="020F0502020204030204" pitchFamily="34" charset="0"/>
              <a:cs typeface="Times New Roman" panose="02020603050405020304" pitchFamily="18" charset="0"/>
            </a:endParaRPr>
          </a:p>
          <a:p>
            <a:pPr algn="ctr">
              <a:lnSpc>
                <a:spcPct val="107000"/>
              </a:lnSpc>
              <a:spcAft>
                <a:spcPts val="0"/>
              </a:spcAft>
            </a:pPr>
            <a:r>
              <a:rPr lang="vi-VN" sz="3200" b="1">
                <a:solidFill>
                  <a:srgbClr val="FF0000"/>
                </a:solidFill>
                <a:latin typeface="+mj-lt"/>
                <a:ea typeface="Calibri" panose="020F0502020204030204" pitchFamily="34" charset="0"/>
                <a:cs typeface="Times New Roman" panose="02020603050405020304" pitchFamily="18" charset="0"/>
              </a:rPr>
              <a:t>Hướng dẫn học bài:</a:t>
            </a:r>
            <a:endParaRPr lang="en-GB" sz="32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200">
                <a:latin typeface="+mj-lt"/>
                <a:ea typeface="Calibri" panose="020F0502020204030204" pitchFamily="34" charset="0"/>
                <a:cs typeface="Times New Roman" panose="02020603050405020304" pitchFamily="18" charset="0"/>
              </a:rPr>
              <a:t>+ Nắm chắc nội dung bài nói, cách nói, cách nghe trong quá trình nói nghe, tiếp tục tự thực hành luyện nói đảm bảo yêu cầu:</a:t>
            </a:r>
            <a:endParaRPr lang="en-GB" sz="320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200">
                <a:solidFill>
                  <a:srgbClr val="000000"/>
                </a:solidFill>
                <a:latin typeface="+mj-lt"/>
                <a:ea typeface="Calibri" panose="020F0502020204030204" pitchFamily="34" charset="0"/>
                <a:cs typeface="Times New Roman" panose="02020603050405020304" pitchFamily="18" charset="0"/>
              </a:rPr>
              <a:t>+ Hoàn thành các bài tập: BÀI 1, 2/52 sgk</a:t>
            </a:r>
            <a:endParaRPr lang="en-GB" sz="3200">
              <a:latin typeface="+mj-lt"/>
              <a:ea typeface="Calibri" panose="020F0502020204030204" pitchFamily="34" charset="0"/>
              <a:cs typeface="Times New Roman" panose="02020603050405020304" pitchFamily="18" charset="0"/>
            </a:endParaRPr>
          </a:p>
        </p:txBody>
      </p:sp>
    </p:spTree>
  </p:cSld>
  <p:clrMapOvr>
    <a:masterClrMapping/>
  </p:clrMapOvr>
  <p:transition advTm="243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oup 12"/>
          <p:cNvGrpSpPr/>
          <p:nvPr/>
        </p:nvGrpSpPr>
        <p:grpSpPr bwMode="auto">
          <a:xfrm>
            <a:off x="5102761" y="2478927"/>
            <a:ext cx="257695" cy="328562"/>
            <a:chOff x="0" y="0"/>
            <a:chExt cx="120" cy="153"/>
          </a:xfrm>
          <a:solidFill>
            <a:schemeClr val="bg1"/>
          </a:solidFill>
        </p:grpSpPr>
        <p:sp>
          <p:nvSpPr>
            <p:cNvPr id="100" name="Freeform 13"/>
            <p:cNvSpPr>
              <a:spLocks noEditPoints="1"/>
            </p:cNvSpPr>
            <p:nvPr/>
          </p:nvSpPr>
          <p:spPr bwMode="auto">
            <a:xfrm>
              <a:off x="0" y="0"/>
              <a:ext cx="116" cy="116"/>
            </a:xfrm>
            <a:custGeom>
              <a:avLst/>
              <a:gdLst>
                <a:gd name="T0" fmla="*/ 10 w 66"/>
                <a:gd name="T1" fmla="*/ 57 h 66"/>
                <a:gd name="T2" fmla="*/ 9 w 66"/>
                <a:gd name="T3" fmla="*/ 64 h 66"/>
                <a:gd name="T4" fmla="*/ 7 w 66"/>
                <a:gd name="T5" fmla="*/ 57 h 66"/>
                <a:gd name="T6" fmla="*/ 12 w 66"/>
                <a:gd name="T7" fmla="*/ 52 h 66"/>
                <a:gd name="T8" fmla="*/ 53 w 66"/>
                <a:gd name="T9" fmla="*/ 12 h 66"/>
                <a:gd name="T10" fmla="*/ 57 w 66"/>
                <a:gd name="T11" fmla="*/ 2 h 66"/>
                <a:gd name="T12" fmla="*/ 59 w 66"/>
                <a:gd name="T13" fmla="*/ 10 h 66"/>
                <a:gd name="T14" fmla="*/ 57 w 66"/>
                <a:gd name="T15" fmla="*/ 12 h 66"/>
                <a:gd name="T16" fmla="*/ 56 w 66"/>
                <a:gd name="T17" fmla="*/ 13 h 66"/>
                <a:gd name="T18" fmla="*/ 54 w 66"/>
                <a:gd name="T19" fmla="*/ 14 h 66"/>
                <a:gd name="T20" fmla="*/ 56 w 66"/>
                <a:gd name="T21" fmla="*/ 21 h 66"/>
                <a:gd name="T22" fmla="*/ 53 w 66"/>
                <a:gd name="T23" fmla="*/ 16 h 66"/>
                <a:gd name="T24" fmla="*/ 43 w 66"/>
                <a:gd name="T25" fmla="*/ 25 h 66"/>
                <a:gd name="T26" fmla="*/ 46 w 66"/>
                <a:gd name="T27" fmla="*/ 31 h 66"/>
                <a:gd name="T28" fmla="*/ 35 w 66"/>
                <a:gd name="T29" fmla="*/ 33 h 66"/>
                <a:gd name="T30" fmla="*/ 38 w 66"/>
                <a:gd name="T31" fmla="*/ 39 h 66"/>
                <a:gd name="T32" fmla="*/ 27 w 66"/>
                <a:gd name="T33" fmla="*/ 41 h 66"/>
                <a:gd name="T34" fmla="*/ 29 w 66"/>
                <a:gd name="T35" fmla="*/ 48 h 66"/>
                <a:gd name="T36" fmla="*/ 16 w 66"/>
                <a:gd name="T37" fmla="*/ 52 h 66"/>
                <a:gd name="T38" fmla="*/ 21 w 66"/>
                <a:gd name="T39" fmla="*/ 56 h 66"/>
                <a:gd name="T40" fmla="*/ 14 w 66"/>
                <a:gd name="T41" fmla="*/ 54 h 66"/>
                <a:gd name="T42" fmla="*/ 13 w 66"/>
                <a:gd name="T43" fmla="*/ 55 h 66"/>
                <a:gd name="T44" fmla="*/ 16 w 66"/>
                <a:gd name="T45" fmla="*/ 61 h 66"/>
                <a:gd name="T46" fmla="*/ 32 w 66"/>
                <a:gd name="T47" fmla="*/ 17 h 66"/>
                <a:gd name="T48" fmla="*/ 25 w 66"/>
                <a:gd name="T49" fmla="*/ 24 h 66"/>
                <a:gd name="T50" fmla="*/ 39 w 66"/>
                <a:gd name="T51" fmla="*/ 26 h 66"/>
                <a:gd name="T52" fmla="*/ 29 w 66"/>
                <a:gd name="T53" fmla="*/ 8 h 66"/>
                <a:gd name="T54" fmla="*/ 16 w 66"/>
                <a:gd name="T55" fmla="*/ 15 h 66"/>
                <a:gd name="T56" fmla="*/ 31 w 66"/>
                <a:gd name="T57" fmla="*/ 16 h 66"/>
                <a:gd name="T58" fmla="*/ 33 w 66"/>
                <a:gd name="T59" fmla="*/ 13 h 66"/>
                <a:gd name="T60" fmla="*/ 45 w 66"/>
                <a:gd name="T61" fmla="*/ 10 h 66"/>
                <a:gd name="T62" fmla="*/ 35 w 66"/>
                <a:gd name="T63" fmla="*/ 17 h 66"/>
                <a:gd name="T64" fmla="*/ 50 w 66"/>
                <a:gd name="T65" fmla="*/ 15 h 66"/>
                <a:gd name="T66" fmla="*/ 36 w 66"/>
                <a:gd name="T67" fmla="*/ 15 h 66"/>
                <a:gd name="T68" fmla="*/ 14 w 66"/>
                <a:gd name="T69" fmla="*/ 32 h 66"/>
                <a:gd name="T70" fmla="*/ 21 w 66"/>
                <a:gd name="T71" fmla="*/ 23 h 66"/>
                <a:gd name="T72" fmla="*/ 7 w 66"/>
                <a:gd name="T73" fmla="*/ 28 h 66"/>
                <a:gd name="T74" fmla="*/ 10 w 66"/>
                <a:gd name="T75" fmla="*/ 46 h 66"/>
                <a:gd name="T76" fmla="*/ 13 w 66"/>
                <a:gd name="T77" fmla="*/ 34 h 66"/>
                <a:gd name="T78" fmla="*/ 17 w 66"/>
                <a:gd name="T79" fmla="*/ 34 h 66"/>
                <a:gd name="T80" fmla="*/ 31 w 66"/>
                <a:gd name="T81" fmla="*/ 34 h 66"/>
                <a:gd name="T82" fmla="*/ 22 w 66"/>
                <a:gd name="T83" fmla="*/ 25 h 66"/>
                <a:gd name="T84" fmla="*/ 23 w 66"/>
                <a:gd name="T85" fmla="*/ 41 h 66"/>
                <a:gd name="T86" fmla="*/ 13 w 66"/>
                <a:gd name="T87" fmla="*/ 50 h 66"/>
                <a:gd name="T88" fmla="*/ 23 w 66"/>
                <a:gd name="T89"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66">
                  <a:moveTo>
                    <a:pt x="16" y="61"/>
                  </a:moveTo>
                  <a:cubicBezTo>
                    <a:pt x="14" y="60"/>
                    <a:pt x="13" y="59"/>
                    <a:pt x="11" y="57"/>
                  </a:cubicBezTo>
                  <a:cubicBezTo>
                    <a:pt x="11" y="57"/>
                    <a:pt x="11" y="57"/>
                    <a:pt x="10" y="57"/>
                  </a:cubicBezTo>
                  <a:cubicBezTo>
                    <a:pt x="10" y="58"/>
                    <a:pt x="10" y="58"/>
                    <a:pt x="10" y="58"/>
                  </a:cubicBezTo>
                  <a:cubicBezTo>
                    <a:pt x="9" y="58"/>
                    <a:pt x="9" y="59"/>
                    <a:pt x="9" y="59"/>
                  </a:cubicBezTo>
                  <a:cubicBezTo>
                    <a:pt x="10" y="61"/>
                    <a:pt x="10" y="63"/>
                    <a:pt x="9" y="64"/>
                  </a:cubicBezTo>
                  <a:cubicBezTo>
                    <a:pt x="7" y="66"/>
                    <a:pt x="4" y="66"/>
                    <a:pt x="2" y="64"/>
                  </a:cubicBezTo>
                  <a:cubicBezTo>
                    <a:pt x="0" y="63"/>
                    <a:pt x="0" y="60"/>
                    <a:pt x="2" y="58"/>
                  </a:cubicBezTo>
                  <a:cubicBezTo>
                    <a:pt x="3" y="56"/>
                    <a:pt x="6" y="56"/>
                    <a:pt x="7" y="57"/>
                  </a:cubicBezTo>
                  <a:cubicBezTo>
                    <a:pt x="8" y="57"/>
                    <a:pt x="8" y="57"/>
                    <a:pt x="8" y="57"/>
                  </a:cubicBezTo>
                  <a:cubicBezTo>
                    <a:pt x="9" y="55"/>
                    <a:pt x="11" y="54"/>
                    <a:pt x="12" y="53"/>
                  </a:cubicBezTo>
                  <a:cubicBezTo>
                    <a:pt x="12" y="53"/>
                    <a:pt x="12" y="52"/>
                    <a:pt x="12" y="52"/>
                  </a:cubicBezTo>
                  <a:cubicBezTo>
                    <a:pt x="2" y="41"/>
                    <a:pt x="2" y="24"/>
                    <a:pt x="13" y="13"/>
                  </a:cubicBezTo>
                  <a:cubicBezTo>
                    <a:pt x="24" y="2"/>
                    <a:pt x="41" y="3"/>
                    <a:pt x="52" y="12"/>
                  </a:cubicBezTo>
                  <a:cubicBezTo>
                    <a:pt x="52" y="12"/>
                    <a:pt x="53" y="12"/>
                    <a:pt x="53" y="12"/>
                  </a:cubicBezTo>
                  <a:cubicBezTo>
                    <a:pt x="56" y="9"/>
                    <a:pt x="56" y="9"/>
                    <a:pt x="56" y="9"/>
                  </a:cubicBezTo>
                  <a:cubicBezTo>
                    <a:pt x="57" y="8"/>
                    <a:pt x="57" y="8"/>
                    <a:pt x="57" y="8"/>
                  </a:cubicBezTo>
                  <a:cubicBezTo>
                    <a:pt x="56" y="6"/>
                    <a:pt x="56" y="4"/>
                    <a:pt x="57" y="2"/>
                  </a:cubicBezTo>
                  <a:cubicBezTo>
                    <a:pt x="59" y="0"/>
                    <a:pt x="62" y="0"/>
                    <a:pt x="64" y="2"/>
                  </a:cubicBezTo>
                  <a:cubicBezTo>
                    <a:pt x="66" y="4"/>
                    <a:pt x="66" y="7"/>
                    <a:pt x="64" y="9"/>
                  </a:cubicBezTo>
                  <a:cubicBezTo>
                    <a:pt x="63" y="10"/>
                    <a:pt x="60" y="11"/>
                    <a:pt x="59" y="10"/>
                  </a:cubicBezTo>
                  <a:cubicBezTo>
                    <a:pt x="58" y="10"/>
                    <a:pt x="58" y="10"/>
                    <a:pt x="58" y="10"/>
                  </a:cubicBezTo>
                  <a:cubicBezTo>
                    <a:pt x="57" y="11"/>
                    <a:pt x="57" y="11"/>
                    <a:pt x="57" y="11"/>
                  </a:cubicBezTo>
                  <a:cubicBezTo>
                    <a:pt x="57" y="11"/>
                    <a:pt x="57" y="11"/>
                    <a:pt x="57" y="12"/>
                  </a:cubicBezTo>
                  <a:cubicBezTo>
                    <a:pt x="58" y="13"/>
                    <a:pt x="60" y="15"/>
                    <a:pt x="61" y="16"/>
                  </a:cubicBezTo>
                  <a:cubicBezTo>
                    <a:pt x="59" y="18"/>
                    <a:pt x="59" y="18"/>
                    <a:pt x="59" y="18"/>
                  </a:cubicBezTo>
                  <a:cubicBezTo>
                    <a:pt x="58" y="16"/>
                    <a:pt x="57" y="15"/>
                    <a:pt x="56" y="13"/>
                  </a:cubicBezTo>
                  <a:cubicBezTo>
                    <a:pt x="56" y="13"/>
                    <a:pt x="55" y="13"/>
                    <a:pt x="55" y="13"/>
                  </a:cubicBezTo>
                  <a:cubicBezTo>
                    <a:pt x="55" y="13"/>
                    <a:pt x="55" y="13"/>
                    <a:pt x="55" y="13"/>
                  </a:cubicBezTo>
                  <a:cubicBezTo>
                    <a:pt x="54" y="14"/>
                    <a:pt x="54" y="14"/>
                    <a:pt x="54" y="14"/>
                  </a:cubicBezTo>
                  <a:cubicBezTo>
                    <a:pt x="54" y="14"/>
                    <a:pt x="54" y="14"/>
                    <a:pt x="54" y="15"/>
                  </a:cubicBezTo>
                  <a:cubicBezTo>
                    <a:pt x="55" y="16"/>
                    <a:pt x="57" y="18"/>
                    <a:pt x="57" y="19"/>
                  </a:cubicBezTo>
                  <a:cubicBezTo>
                    <a:pt x="56" y="21"/>
                    <a:pt x="56" y="21"/>
                    <a:pt x="56" y="21"/>
                  </a:cubicBezTo>
                  <a:cubicBezTo>
                    <a:pt x="56" y="21"/>
                    <a:pt x="56" y="21"/>
                    <a:pt x="56" y="21"/>
                  </a:cubicBezTo>
                  <a:cubicBezTo>
                    <a:pt x="53" y="23"/>
                    <a:pt x="53" y="23"/>
                    <a:pt x="53" y="23"/>
                  </a:cubicBezTo>
                  <a:cubicBezTo>
                    <a:pt x="54" y="21"/>
                    <a:pt x="54" y="18"/>
                    <a:pt x="53" y="16"/>
                  </a:cubicBezTo>
                  <a:cubicBezTo>
                    <a:pt x="53" y="16"/>
                    <a:pt x="52" y="16"/>
                    <a:pt x="52" y="16"/>
                  </a:cubicBezTo>
                  <a:cubicBezTo>
                    <a:pt x="52" y="16"/>
                    <a:pt x="52" y="16"/>
                    <a:pt x="51" y="16"/>
                  </a:cubicBezTo>
                  <a:cubicBezTo>
                    <a:pt x="43" y="25"/>
                    <a:pt x="43" y="25"/>
                    <a:pt x="43" y="25"/>
                  </a:cubicBezTo>
                  <a:cubicBezTo>
                    <a:pt x="43" y="25"/>
                    <a:pt x="43" y="25"/>
                    <a:pt x="43" y="25"/>
                  </a:cubicBezTo>
                  <a:cubicBezTo>
                    <a:pt x="43" y="26"/>
                    <a:pt x="45" y="28"/>
                    <a:pt x="47" y="29"/>
                  </a:cubicBezTo>
                  <a:cubicBezTo>
                    <a:pt x="46" y="31"/>
                    <a:pt x="46" y="31"/>
                    <a:pt x="46" y="31"/>
                  </a:cubicBezTo>
                  <a:cubicBezTo>
                    <a:pt x="44" y="30"/>
                    <a:pt x="43" y="29"/>
                    <a:pt x="42" y="27"/>
                  </a:cubicBezTo>
                  <a:cubicBezTo>
                    <a:pt x="41" y="27"/>
                    <a:pt x="41" y="27"/>
                    <a:pt x="40" y="27"/>
                  </a:cubicBezTo>
                  <a:cubicBezTo>
                    <a:pt x="35" y="33"/>
                    <a:pt x="35" y="33"/>
                    <a:pt x="35" y="33"/>
                  </a:cubicBezTo>
                  <a:cubicBezTo>
                    <a:pt x="35" y="33"/>
                    <a:pt x="35" y="34"/>
                    <a:pt x="35" y="34"/>
                  </a:cubicBezTo>
                  <a:cubicBezTo>
                    <a:pt x="39" y="38"/>
                    <a:pt x="39" y="38"/>
                    <a:pt x="39" y="38"/>
                  </a:cubicBezTo>
                  <a:cubicBezTo>
                    <a:pt x="38" y="39"/>
                    <a:pt x="38" y="39"/>
                    <a:pt x="38" y="39"/>
                  </a:cubicBezTo>
                  <a:cubicBezTo>
                    <a:pt x="34" y="35"/>
                    <a:pt x="34" y="35"/>
                    <a:pt x="34" y="35"/>
                  </a:cubicBezTo>
                  <a:cubicBezTo>
                    <a:pt x="33" y="35"/>
                    <a:pt x="33" y="35"/>
                    <a:pt x="32" y="35"/>
                  </a:cubicBezTo>
                  <a:cubicBezTo>
                    <a:pt x="27" y="41"/>
                    <a:pt x="27" y="41"/>
                    <a:pt x="27" y="41"/>
                  </a:cubicBezTo>
                  <a:cubicBezTo>
                    <a:pt x="27" y="41"/>
                    <a:pt x="27" y="42"/>
                    <a:pt x="27" y="42"/>
                  </a:cubicBezTo>
                  <a:cubicBezTo>
                    <a:pt x="28" y="43"/>
                    <a:pt x="30" y="45"/>
                    <a:pt x="31" y="46"/>
                  </a:cubicBezTo>
                  <a:cubicBezTo>
                    <a:pt x="29" y="48"/>
                    <a:pt x="29" y="48"/>
                    <a:pt x="29" y="48"/>
                  </a:cubicBezTo>
                  <a:cubicBezTo>
                    <a:pt x="28" y="46"/>
                    <a:pt x="27" y="45"/>
                    <a:pt x="26" y="43"/>
                  </a:cubicBezTo>
                  <a:cubicBezTo>
                    <a:pt x="25" y="43"/>
                    <a:pt x="25" y="43"/>
                    <a:pt x="24" y="43"/>
                  </a:cubicBezTo>
                  <a:cubicBezTo>
                    <a:pt x="16" y="52"/>
                    <a:pt x="16" y="52"/>
                    <a:pt x="16" y="52"/>
                  </a:cubicBezTo>
                  <a:cubicBezTo>
                    <a:pt x="16" y="52"/>
                    <a:pt x="16" y="53"/>
                    <a:pt x="16" y="53"/>
                  </a:cubicBezTo>
                  <a:cubicBezTo>
                    <a:pt x="18" y="54"/>
                    <a:pt x="21" y="54"/>
                    <a:pt x="23" y="54"/>
                  </a:cubicBezTo>
                  <a:cubicBezTo>
                    <a:pt x="21" y="56"/>
                    <a:pt x="21" y="56"/>
                    <a:pt x="21" y="56"/>
                  </a:cubicBezTo>
                  <a:cubicBezTo>
                    <a:pt x="21" y="56"/>
                    <a:pt x="21" y="56"/>
                    <a:pt x="21" y="56"/>
                  </a:cubicBezTo>
                  <a:cubicBezTo>
                    <a:pt x="19" y="58"/>
                    <a:pt x="19" y="58"/>
                    <a:pt x="19" y="58"/>
                  </a:cubicBezTo>
                  <a:cubicBezTo>
                    <a:pt x="17" y="57"/>
                    <a:pt x="16" y="56"/>
                    <a:pt x="14" y="54"/>
                  </a:cubicBezTo>
                  <a:cubicBezTo>
                    <a:pt x="14" y="54"/>
                    <a:pt x="14" y="54"/>
                    <a:pt x="13" y="55"/>
                  </a:cubicBezTo>
                  <a:cubicBezTo>
                    <a:pt x="13" y="55"/>
                    <a:pt x="13" y="55"/>
                    <a:pt x="13" y="55"/>
                  </a:cubicBezTo>
                  <a:cubicBezTo>
                    <a:pt x="13" y="55"/>
                    <a:pt x="13" y="55"/>
                    <a:pt x="13" y="55"/>
                  </a:cubicBezTo>
                  <a:cubicBezTo>
                    <a:pt x="13" y="56"/>
                    <a:pt x="13" y="56"/>
                    <a:pt x="13" y="56"/>
                  </a:cubicBezTo>
                  <a:cubicBezTo>
                    <a:pt x="14" y="57"/>
                    <a:pt x="16" y="58"/>
                    <a:pt x="17" y="59"/>
                  </a:cubicBezTo>
                  <a:lnTo>
                    <a:pt x="16" y="61"/>
                  </a:lnTo>
                  <a:close/>
                  <a:moveTo>
                    <a:pt x="39" y="25"/>
                  </a:moveTo>
                  <a:cubicBezTo>
                    <a:pt x="37" y="22"/>
                    <a:pt x="35" y="20"/>
                    <a:pt x="33" y="18"/>
                  </a:cubicBezTo>
                  <a:cubicBezTo>
                    <a:pt x="33" y="17"/>
                    <a:pt x="33" y="17"/>
                    <a:pt x="32" y="17"/>
                  </a:cubicBezTo>
                  <a:cubicBezTo>
                    <a:pt x="30" y="19"/>
                    <a:pt x="27" y="21"/>
                    <a:pt x="25" y="23"/>
                  </a:cubicBezTo>
                  <a:cubicBezTo>
                    <a:pt x="25" y="23"/>
                    <a:pt x="25" y="23"/>
                    <a:pt x="25" y="23"/>
                  </a:cubicBezTo>
                  <a:cubicBezTo>
                    <a:pt x="25" y="24"/>
                    <a:pt x="25" y="24"/>
                    <a:pt x="25" y="24"/>
                  </a:cubicBezTo>
                  <a:cubicBezTo>
                    <a:pt x="32" y="31"/>
                    <a:pt x="32" y="31"/>
                    <a:pt x="32" y="31"/>
                  </a:cubicBezTo>
                  <a:cubicBezTo>
                    <a:pt x="33" y="32"/>
                    <a:pt x="33" y="32"/>
                    <a:pt x="34" y="31"/>
                  </a:cubicBezTo>
                  <a:cubicBezTo>
                    <a:pt x="39" y="26"/>
                    <a:pt x="39" y="26"/>
                    <a:pt x="39" y="26"/>
                  </a:cubicBezTo>
                  <a:cubicBezTo>
                    <a:pt x="39" y="26"/>
                    <a:pt x="39" y="25"/>
                    <a:pt x="39" y="25"/>
                  </a:cubicBezTo>
                  <a:close/>
                  <a:moveTo>
                    <a:pt x="32" y="14"/>
                  </a:moveTo>
                  <a:cubicBezTo>
                    <a:pt x="31" y="12"/>
                    <a:pt x="30" y="10"/>
                    <a:pt x="29" y="8"/>
                  </a:cubicBezTo>
                  <a:cubicBezTo>
                    <a:pt x="29" y="8"/>
                    <a:pt x="29" y="7"/>
                    <a:pt x="28" y="8"/>
                  </a:cubicBezTo>
                  <a:cubicBezTo>
                    <a:pt x="24" y="8"/>
                    <a:pt x="19" y="10"/>
                    <a:pt x="16" y="13"/>
                  </a:cubicBezTo>
                  <a:cubicBezTo>
                    <a:pt x="15" y="14"/>
                    <a:pt x="15" y="14"/>
                    <a:pt x="16" y="15"/>
                  </a:cubicBezTo>
                  <a:cubicBezTo>
                    <a:pt x="23" y="21"/>
                    <a:pt x="23" y="21"/>
                    <a:pt x="23" y="21"/>
                  </a:cubicBezTo>
                  <a:cubicBezTo>
                    <a:pt x="23" y="22"/>
                    <a:pt x="23" y="22"/>
                    <a:pt x="24" y="21"/>
                  </a:cubicBezTo>
                  <a:cubicBezTo>
                    <a:pt x="26" y="19"/>
                    <a:pt x="29" y="17"/>
                    <a:pt x="31" y="16"/>
                  </a:cubicBezTo>
                  <a:cubicBezTo>
                    <a:pt x="32" y="15"/>
                    <a:pt x="32" y="15"/>
                    <a:pt x="32" y="14"/>
                  </a:cubicBezTo>
                  <a:close/>
                  <a:moveTo>
                    <a:pt x="31" y="8"/>
                  </a:moveTo>
                  <a:cubicBezTo>
                    <a:pt x="32" y="10"/>
                    <a:pt x="32" y="12"/>
                    <a:pt x="33" y="13"/>
                  </a:cubicBezTo>
                  <a:cubicBezTo>
                    <a:pt x="34" y="14"/>
                    <a:pt x="34" y="14"/>
                    <a:pt x="34" y="14"/>
                  </a:cubicBezTo>
                  <a:cubicBezTo>
                    <a:pt x="38" y="12"/>
                    <a:pt x="42" y="11"/>
                    <a:pt x="45" y="11"/>
                  </a:cubicBezTo>
                  <a:cubicBezTo>
                    <a:pt x="45" y="11"/>
                    <a:pt x="46" y="10"/>
                    <a:pt x="45" y="10"/>
                  </a:cubicBezTo>
                  <a:cubicBezTo>
                    <a:pt x="41" y="8"/>
                    <a:pt x="37" y="7"/>
                    <a:pt x="32" y="7"/>
                  </a:cubicBezTo>
                  <a:cubicBezTo>
                    <a:pt x="31" y="7"/>
                    <a:pt x="31" y="8"/>
                    <a:pt x="31" y="8"/>
                  </a:cubicBezTo>
                  <a:close/>
                  <a:moveTo>
                    <a:pt x="35" y="17"/>
                  </a:moveTo>
                  <a:cubicBezTo>
                    <a:pt x="37" y="19"/>
                    <a:pt x="38" y="21"/>
                    <a:pt x="40" y="23"/>
                  </a:cubicBezTo>
                  <a:cubicBezTo>
                    <a:pt x="41" y="24"/>
                    <a:pt x="41" y="24"/>
                    <a:pt x="42" y="23"/>
                  </a:cubicBezTo>
                  <a:cubicBezTo>
                    <a:pt x="50" y="15"/>
                    <a:pt x="50" y="15"/>
                    <a:pt x="50" y="15"/>
                  </a:cubicBezTo>
                  <a:cubicBezTo>
                    <a:pt x="50" y="15"/>
                    <a:pt x="50" y="14"/>
                    <a:pt x="50" y="14"/>
                  </a:cubicBezTo>
                  <a:cubicBezTo>
                    <a:pt x="50" y="14"/>
                    <a:pt x="50" y="14"/>
                    <a:pt x="50" y="14"/>
                  </a:cubicBezTo>
                  <a:cubicBezTo>
                    <a:pt x="46" y="11"/>
                    <a:pt x="40" y="13"/>
                    <a:pt x="36" y="15"/>
                  </a:cubicBezTo>
                  <a:cubicBezTo>
                    <a:pt x="35" y="16"/>
                    <a:pt x="35" y="16"/>
                    <a:pt x="35" y="17"/>
                  </a:cubicBezTo>
                  <a:close/>
                  <a:moveTo>
                    <a:pt x="8" y="29"/>
                  </a:moveTo>
                  <a:cubicBezTo>
                    <a:pt x="10" y="30"/>
                    <a:pt x="12" y="31"/>
                    <a:pt x="14" y="32"/>
                  </a:cubicBezTo>
                  <a:cubicBezTo>
                    <a:pt x="15" y="32"/>
                    <a:pt x="15" y="32"/>
                    <a:pt x="15" y="32"/>
                  </a:cubicBezTo>
                  <a:cubicBezTo>
                    <a:pt x="17" y="29"/>
                    <a:pt x="19" y="26"/>
                    <a:pt x="21" y="24"/>
                  </a:cubicBezTo>
                  <a:cubicBezTo>
                    <a:pt x="21" y="24"/>
                    <a:pt x="21" y="23"/>
                    <a:pt x="21" y="23"/>
                  </a:cubicBezTo>
                  <a:cubicBezTo>
                    <a:pt x="14" y="16"/>
                    <a:pt x="14" y="16"/>
                    <a:pt x="14" y="16"/>
                  </a:cubicBezTo>
                  <a:cubicBezTo>
                    <a:pt x="14" y="16"/>
                    <a:pt x="14" y="16"/>
                    <a:pt x="13" y="16"/>
                  </a:cubicBezTo>
                  <a:cubicBezTo>
                    <a:pt x="10" y="20"/>
                    <a:pt x="8" y="24"/>
                    <a:pt x="7" y="28"/>
                  </a:cubicBezTo>
                  <a:cubicBezTo>
                    <a:pt x="7" y="29"/>
                    <a:pt x="7" y="29"/>
                    <a:pt x="8" y="29"/>
                  </a:cubicBezTo>
                  <a:close/>
                  <a:moveTo>
                    <a:pt x="7" y="32"/>
                  </a:moveTo>
                  <a:cubicBezTo>
                    <a:pt x="7" y="37"/>
                    <a:pt x="8" y="41"/>
                    <a:pt x="10" y="46"/>
                  </a:cubicBezTo>
                  <a:cubicBezTo>
                    <a:pt x="10" y="46"/>
                    <a:pt x="10" y="46"/>
                    <a:pt x="10" y="45"/>
                  </a:cubicBezTo>
                  <a:cubicBezTo>
                    <a:pt x="10" y="42"/>
                    <a:pt x="12" y="38"/>
                    <a:pt x="13" y="35"/>
                  </a:cubicBezTo>
                  <a:cubicBezTo>
                    <a:pt x="14" y="34"/>
                    <a:pt x="14" y="34"/>
                    <a:pt x="13" y="34"/>
                  </a:cubicBezTo>
                  <a:cubicBezTo>
                    <a:pt x="11" y="33"/>
                    <a:pt x="10" y="32"/>
                    <a:pt x="8" y="31"/>
                  </a:cubicBezTo>
                  <a:cubicBezTo>
                    <a:pt x="7" y="31"/>
                    <a:pt x="7" y="32"/>
                    <a:pt x="7" y="32"/>
                  </a:cubicBezTo>
                  <a:close/>
                  <a:moveTo>
                    <a:pt x="17" y="34"/>
                  </a:moveTo>
                  <a:cubicBezTo>
                    <a:pt x="20" y="35"/>
                    <a:pt x="22" y="37"/>
                    <a:pt x="24" y="39"/>
                  </a:cubicBezTo>
                  <a:cubicBezTo>
                    <a:pt x="25" y="40"/>
                    <a:pt x="25" y="40"/>
                    <a:pt x="26" y="39"/>
                  </a:cubicBezTo>
                  <a:cubicBezTo>
                    <a:pt x="31" y="34"/>
                    <a:pt x="31" y="34"/>
                    <a:pt x="31" y="34"/>
                  </a:cubicBezTo>
                  <a:cubicBezTo>
                    <a:pt x="31" y="34"/>
                    <a:pt x="31" y="33"/>
                    <a:pt x="31" y="33"/>
                  </a:cubicBezTo>
                  <a:cubicBezTo>
                    <a:pt x="24" y="25"/>
                    <a:pt x="24" y="25"/>
                    <a:pt x="24" y="25"/>
                  </a:cubicBezTo>
                  <a:cubicBezTo>
                    <a:pt x="23" y="25"/>
                    <a:pt x="23" y="25"/>
                    <a:pt x="22" y="25"/>
                  </a:cubicBezTo>
                  <a:cubicBezTo>
                    <a:pt x="20" y="28"/>
                    <a:pt x="18" y="30"/>
                    <a:pt x="17" y="33"/>
                  </a:cubicBezTo>
                  <a:cubicBezTo>
                    <a:pt x="17" y="33"/>
                    <a:pt x="17" y="33"/>
                    <a:pt x="17" y="34"/>
                  </a:cubicBezTo>
                  <a:close/>
                  <a:moveTo>
                    <a:pt x="23" y="41"/>
                  </a:moveTo>
                  <a:cubicBezTo>
                    <a:pt x="21" y="39"/>
                    <a:pt x="19" y="37"/>
                    <a:pt x="16" y="36"/>
                  </a:cubicBezTo>
                  <a:cubicBezTo>
                    <a:pt x="16" y="35"/>
                    <a:pt x="15" y="35"/>
                    <a:pt x="15" y="36"/>
                  </a:cubicBezTo>
                  <a:cubicBezTo>
                    <a:pt x="13" y="40"/>
                    <a:pt x="11" y="46"/>
                    <a:pt x="13" y="50"/>
                  </a:cubicBezTo>
                  <a:cubicBezTo>
                    <a:pt x="13" y="51"/>
                    <a:pt x="14" y="51"/>
                    <a:pt x="15" y="50"/>
                  </a:cubicBezTo>
                  <a:cubicBezTo>
                    <a:pt x="23" y="42"/>
                    <a:pt x="23" y="42"/>
                    <a:pt x="23" y="42"/>
                  </a:cubicBezTo>
                  <a:cubicBezTo>
                    <a:pt x="23" y="42"/>
                    <a:pt x="23" y="41"/>
                    <a:pt x="2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solidFill>
                  <a:schemeClr val="tx1">
                    <a:lumMod val="75000"/>
                    <a:lumOff val="25000"/>
                  </a:schemeClr>
                </a:solidFill>
                <a:latin typeface="印品黑体" panose="00000500000000000000" pitchFamily="2" charset="-122"/>
              </a:endParaRPr>
            </a:p>
          </p:txBody>
        </p:sp>
        <p:sp>
          <p:nvSpPr>
            <p:cNvPr id="101" name="Freeform 14"/>
            <p:cNvSpPr>
              <a:spLocks noEditPoints="1"/>
            </p:cNvSpPr>
            <p:nvPr/>
          </p:nvSpPr>
          <p:spPr bwMode="auto">
            <a:xfrm>
              <a:off x="18" y="28"/>
              <a:ext cx="102" cy="125"/>
            </a:xfrm>
            <a:custGeom>
              <a:avLst/>
              <a:gdLst>
                <a:gd name="T0" fmla="*/ 34 w 58"/>
                <a:gd name="T1" fmla="*/ 29 h 71"/>
                <a:gd name="T2" fmla="*/ 25 w 58"/>
                <a:gd name="T3" fmla="*/ 35 h 71"/>
                <a:gd name="T4" fmla="*/ 27 w 58"/>
                <a:gd name="T5" fmla="*/ 42 h 71"/>
                <a:gd name="T6" fmla="*/ 40 w 58"/>
                <a:gd name="T7" fmla="*/ 37 h 71"/>
                <a:gd name="T8" fmla="*/ 6 w 58"/>
                <a:gd name="T9" fmla="*/ 45 h 71"/>
                <a:gd name="T10" fmla="*/ 44 w 58"/>
                <a:gd name="T11" fmla="*/ 39 h 71"/>
                <a:gd name="T12" fmla="*/ 51 w 58"/>
                <a:gd name="T13" fmla="*/ 0 h 71"/>
                <a:gd name="T14" fmla="*/ 26 w 58"/>
                <a:gd name="T15" fmla="*/ 50 h 71"/>
                <a:gd name="T16" fmla="*/ 25 w 58"/>
                <a:gd name="T17" fmla="*/ 52 h 71"/>
                <a:gd name="T18" fmla="*/ 25 w 58"/>
                <a:gd name="T19" fmla="*/ 61 h 71"/>
                <a:gd name="T20" fmla="*/ 25 w 58"/>
                <a:gd name="T21" fmla="*/ 63 h 71"/>
                <a:gd name="T22" fmla="*/ 45 w 58"/>
                <a:gd name="T23" fmla="*/ 69 h 71"/>
                <a:gd name="T24" fmla="*/ 1 w 58"/>
                <a:gd name="T25" fmla="*/ 71 h 71"/>
                <a:gd name="T26" fmla="*/ 20 w 58"/>
                <a:gd name="T27" fmla="*/ 63 h 71"/>
                <a:gd name="T28" fmla="*/ 21 w 58"/>
                <a:gd name="T29" fmla="*/ 61 h 71"/>
                <a:gd name="T30" fmla="*/ 21 w 58"/>
                <a:gd name="T31" fmla="*/ 52 h 71"/>
                <a:gd name="T32" fmla="*/ 21 w 58"/>
                <a:gd name="T33" fmla="*/ 50 h 71"/>
                <a:gd name="T34" fmla="*/ 6 w 58"/>
                <a:gd name="T35" fmla="*/ 45 h 71"/>
                <a:gd name="T36" fmla="*/ 11 w 58"/>
                <a:gd name="T37" fmla="*/ 40 h 71"/>
                <a:gd name="T38" fmla="*/ 24 w 58"/>
                <a:gd name="T39" fmla="*/ 43 h 71"/>
                <a:gd name="T40" fmla="*/ 23 w 58"/>
                <a:gd name="T41" fmla="*/ 37 h 71"/>
                <a:gd name="T42" fmla="*/ 11 w 58"/>
                <a:gd name="T43" fmla="*/ 40 h 71"/>
                <a:gd name="T44" fmla="*/ 13 w 58"/>
                <a:gd name="T45" fmla="*/ 38 h 71"/>
                <a:gd name="T46" fmla="*/ 21 w 58"/>
                <a:gd name="T47" fmla="*/ 34 h 71"/>
                <a:gd name="T48" fmla="*/ 21 w 58"/>
                <a:gd name="T49" fmla="*/ 30 h 71"/>
                <a:gd name="T50" fmla="*/ 24 w 58"/>
                <a:gd name="T51" fmla="*/ 33 h 71"/>
                <a:gd name="T52" fmla="*/ 31 w 58"/>
                <a:gd name="T53" fmla="*/ 27 h 71"/>
                <a:gd name="T54" fmla="*/ 29 w 58"/>
                <a:gd name="T55" fmla="*/ 22 h 71"/>
                <a:gd name="T56" fmla="*/ 33 w 58"/>
                <a:gd name="T57" fmla="*/ 25 h 71"/>
                <a:gd name="T58" fmla="*/ 39 w 58"/>
                <a:gd name="T59" fmla="*/ 18 h 71"/>
                <a:gd name="T60" fmla="*/ 36 w 58"/>
                <a:gd name="T61" fmla="*/ 15 h 71"/>
                <a:gd name="T62" fmla="*/ 40 w 58"/>
                <a:gd name="T63" fmla="*/ 15 h 71"/>
                <a:gd name="T64" fmla="*/ 43 w 58"/>
                <a:gd name="T65" fmla="*/ 7 h 71"/>
                <a:gd name="T66" fmla="*/ 46 w 58"/>
                <a:gd name="T67" fmla="*/ 5 h 71"/>
                <a:gd name="T68" fmla="*/ 43 w 58"/>
                <a:gd name="T69" fmla="*/ 17 h 71"/>
                <a:gd name="T70" fmla="*/ 49 w 58"/>
                <a:gd name="T71" fmla="*/ 18 h 71"/>
                <a:gd name="T72" fmla="*/ 46 w 58"/>
                <a:gd name="T73" fmla="*/ 5 h 71"/>
                <a:gd name="T74" fmla="*/ 43 w 58"/>
                <a:gd name="T75" fmla="*/ 37 h 71"/>
                <a:gd name="T76" fmla="*/ 48 w 58"/>
                <a:gd name="T77" fmla="*/ 21 h 71"/>
                <a:gd name="T78" fmla="*/ 41 w 58"/>
                <a:gd name="T79" fmla="*/ 19 h 71"/>
                <a:gd name="T80" fmla="*/ 35 w 58"/>
                <a:gd name="T81" fmla="*/ 28 h 71"/>
                <a:gd name="T82" fmla="*/ 42 w 58"/>
                <a:gd name="T83" fmla="*/ 35 h 71"/>
                <a:gd name="T84" fmla="*/ 49 w 58"/>
                <a:gd name="T85"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71">
                  <a:moveTo>
                    <a:pt x="40" y="36"/>
                  </a:moveTo>
                  <a:cubicBezTo>
                    <a:pt x="34" y="29"/>
                    <a:pt x="34" y="29"/>
                    <a:pt x="34" y="29"/>
                  </a:cubicBezTo>
                  <a:cubicBezTo>
                    <a:pt x="33" y="29"/>
                    <a:pt x="33" y="29"/>
                    <a:pt x="32" y="29"/>
                  </a:cubicBezTo>
                  <a:cubicBezTo>
                    <a:pt x="30" y="32"/>
                    <a:pt x="27" y="33"/>
                    <a:pt x="25" y="35"/>
                  </a:cubicBezTo>
                  <a:cubicBezTo>
                    <a:pt x="24" y="35"/>
                    <a:pt x="24" y="36"/>
                    <a:pt x="24" y="36"/>
                  </a:cubicBezTo>
                  <a:cubicBezTo>
                    <a:pt x="26" y="38"/>
                    <a:pt x="26" y="40"/>
                    <a:pt x="27" y="42"/>
                  </a:cubicBezTo>
                  <a:cubicBezTo>
                    <a:pt x="27" y="43"/>
                    <a:pt x="27" y="43"/>
                    <a:pt x="28" y="43"/>
                  </a:cubicBezTo>
                  <a:cubicBezTo>
                    <a:pt x="32" y="42"/>
                    <a:pt x="37" y="40"/>
                    <a:pt x="40" y="37"/>
                  </a:cubicBezTo>
                  <a:cubicBezTo>
                    <a:pt x="41" y="37"/>
                    <a:pt x="41" y="36"/>
                    <a:pt x="40" y="36"/>
                  </a:cubicBezTo>
                  <a:close/>
                  <a:moveTo>
                    <a:pt x="6" y="45"/>
                  </a:moveTo>
                  <a:cubicBezTo>
                    <a:pt x="7" y="43"/>
                    <a:pt x="7" y="43"/>
                    <a:pt x="7" y="43"/>
                  </a:cubicBezTo>
                  <a:cubicBezTo>
                    <a:pt x="19" y="50"/>
                    <a:pt x="34" y="49"/>
                    <a:pt x="44" y="39"/>
                  </a:cubicBezTo>
                  <a:cubicBezTo>
                    <a:pt x="54" y="29"/>
                    <a:pt x="56" y="13"/>
                    <a:pt x="49" y="2"/>
                  </a:cubicBezTo>
                  <a:cubicBezTo>
                    <a:pt x="51" y="0"/>
                    <a:pt x="51" y="0"/>
                    <a:pt x="51" y="0"/>
                  </a:cubicBezTo>
                  <a:cubicBezTo>
                    <a:pt x="58" y="13"/>
                    <a:pt x="57" y="29"/>
                    <a:pt x="46" y="40"/>
                  </a:cubicBezTo>
                  <a:cubicBezTo>
                    <a:pt x="40" y="46"/>
                    <a:pt x="33" y="49"/>
                    <a:pt x="26" y="50"/>
                  </a:cubicBezTo>
                  <a:cubicBezTo>
                    <a:pt x="25" y="50"/>
                    <a:pt x="25" y="50"/>
                    <a:pt x="25" y="50"/>
                  </a:cubicBezTo>
                  <a:cubicBezTo>
                    <a:pt x="25" y="52"/>
                    <a:pt x="25" y="52"/>
                    <a:pt x="25" y="52"/>
                  </a:cubicBezTo>
                  <a:cubicBezTo>
                    <a:pt x="25" y="52"/>
                    <a:pt x="25" y="52"/>
                    <a:pt x="25" y="52"/>
                  </a:cubicBezTo>
                  <a:cubicBezTo>
                    <a:pt x="29" y="54"/>
                    <a:pt x="29" y="59"/>
                    <a:pt x="25" y="61"/>
                  </a:cubicBezTo>
                  <a:cubicBezTo>
                    <a:pt x="25" y="61"/>
                    <a:pt x="25" y="61"/>
                    <a:pt x="25" y="61"/>
                  </a:cubicBezTo>
                  <a:cubicBezTo>
                    <a:pt x="25" y="63"/>
                    <a:pt x="25" y="63"/>
                    <a:pt x="25" y="63"/>
                  </a:cubicBezTo>
                  <a:cubicBezTo>
                    <a:pt x="25" y="63"/>
                    <a:pt x="25" y="63"/>
                    <a:pt x="26" y="63"/>
                  </a:cubicBezTo>
                  <a:cubicBezTo>
                    <a:pt x="32" y="64"/>
                    <a:pt x="40" y="66"/>
                    <a:pt x="45" y="69"/>
                  </a:cubicBezTo>
                  <a:cubicBezTo>
                    <a:pt x="46" y="70"/>
                    <a:pt x="46" y="71"/>
                    <a:pt x="45" y="71"/>
                  </a:cubicBezTo>
                  <a:cubicBezTo>
                    <a:pt x="1" y="71"/>
                    <a:pt x="1" y="71"/>
                    <a:pt x="1" y="71"/>
                  </a:cubicBezTo>
                  <a:cubicBezTo>
                    <a:pt x="0" y="71"/>
                    <a:pt x="0" y="70"/>
                    <a:pt x="1" y="69"/>
                  </a:cubicBezTo>
                  <a:cubicBezTo>
                    <a:pt x="6" y="66"/>
                    <a:pt x="14" y="64"/>
                    <a:pt x="20" y="63"/>
                  </a:cubicBezTo>
                  <a:cubicBezTo>
                    <a:pt x="21" y="63"/>
                    <a:pt x="21" y="63"/>
                    <a:pt x="21" y="63"/>
                  </a:cubicBezTo>
                  <a:cubicBezTo>
                    <a:pt x="21" y="61"/>
                    <a:pt x="21" y="61"/>
                    <a:pt x="21" y="61"/>
                  </a:cubicBezTo>
                  <a:cubicBezTo>
                    <a:pt x="21" y="61"/>
                    <a:pt x="21" y="61"/>
                    <a:pt x="21" y="61"/>
                  </a:cubicBezTo>
                  <a:cubicBezTo>
                    <a:pt x="17" y="59"/>
                    <a:pt x="17" y="54"/>
                    <a:pt x="21" y="52"/>
                  </a:cubicBezTo>
                  <a:cubicBezTo>
                    <a:pt x="21" y="52"/>
                    <a:pt x="21" y="52"/>
                    <a:pt x="21" y="52"/>
                  </a:cubicBezTo>
                  <a:cubicBezTo>
                    <a:pt x="21" y="50"/>
                    <a:pt x="21" y="50"/>
                    <a:pt x="21" y="50"/>
                  </a:cubicBezTo>
                  <a:cubicBezTo>
                    <a:pt x="21" y="50"/>
                    <a:pt x="21" y="50"/>
                    <a:pt x="20" y="50"/>
                  </a:cubicBezTo>
                  <a:cubicBezTo>
                    <a:pt x="15" y="49"/>
                    <a:pt x="10" y="48"/>
                    <a:pt x="6" y="45"/>
                  </a:cubicBezTo>
                  <a:close/>
                  <a:moveTo>
                    <a:pt x="9" y="42"/>
                  </a:moveTo>
                  <a:cubicBezTo>
                    <a:pt x="11" y="40"/>
                    <a:pt x="11" y="40"/>
                    <a:pt x="11" y="40"/>
                  </a:cubicBezTo>
                  <a:cubicBezTo>
                    <a:pt x="11" y="40"/>
                    <a:pt x="11" y="40"/>
                    <a:pt x="11" y="40"/>
                  </a:cubicBezTo>
                  <a:cubicBezTo>
                    <a:pt x="15" y="43"/>
                    <a:pt x="19" y="44"/>
                    <a:pt x="24" y="43"/>
                  </a:cubicBezTo>
                  <a:cubicBezTo>
                    <a:pt x="25" y="43"/>
                    <a:pt x="25" y="43"/>
                    <a:pt x="25" y="42"/>
                  </a:cubicBezTo>
                  <a:cubicBezTo>
                    <a:pt x="24" y="41"/>
                    <a:pt x="24" y="39"/>
                    <a:pt x="23" y="37"/>
                  </a:cubicBezTo>
                  <a:cubicBezTo>
                    <a:pt x="22" y="37"/>
                    <a:pt x="22" y="37"/>
                    <a:pt x="22" y="37"/>
                  </a:cubicBezTo>
                  <a:cubicBezTo>
                    <a:pt x="18" y="39"/>
                    <a:pt x="15" y="40"/>
                    <a:pt x="11" y="40"/>
                  </a:cubicBezTo>
                  <a:cubicBezTo>
                    <a:pt x="11" y="40"/>
                    <a:pt x="11" y="40"/>
                    <a:pt x="11" y="40"/>
                  </a:cubicBezTo>
                  <a:cubicBezTo>
                    <a:pt x="13" y="38"/>
                    <a:pt x="13" y="38"/>
                    <a:pt x="13" y="38"/>
                  </a:cubicBezTo>
                  <a:cubicBezTo>
                    <a:pt x="16" y="37"/>
                    <a:pt x="18" y="36"/>
                    <a:pt x="20" y="35"/>
                  </a:cubicBezTo>
                  <a:cubicBezTo>
                    <a:pt x="21" y="35"/>
                    <a:pt x="21" y="34"/>
                    <a:pt x="21" y="34"/>
                  </a:cubicBezTo>
                  <a:cubicBezTo>
                    <a:pt x="20" y="33"/>
                    <a:pt x="20" y="32"/>
                    <a:pt x="19" y="32"/>
                  </a:cubicBezTo>
                  <a:cubicBezTo>
                    <a:pt x="21" y="30"/>
                    <a:pt x="21" y="30"/>
                    <a:pt x="21" y="30"/>
                  </a:cubicBezTo>
                  <a:cubicBezTo>
                    <a:pt x="21" y="31"/>
                    <a:pt x="22" y="32"/>
                    <a:pt x="23" y="33"/>
                  </a:cubicBezTo>
                  <a:cubicBezTo>
                    <a:pt x="23" y="33"/>
                    <a:pt x="23" y="34"/>
                    <a:pt x="24" y="33"/>
                  </a:cubicBezTo>
                  <a:cubicBezTo>
                    <a:pt x="26" y="32"/>
                    <a:pt x="29" y="30"/>
                    <a:pt x="31" y="28"/>
                  </a:cubicBezTo>
                  <a:cubicBezTo>
                    <a:pt x="31" y="28"/>
                    <a:pt x="31" y="27"/>
                    <a:pt x="31" y="27"/>
                  </a:cubicBezTo>
                  <a:cubicBezTo>
                    <a:pt x="28" y="23"/>
                    <a:pt x="28" y="23"/>
                    <a:pt x="28" y="23"/>
                  </a:cubicBezTo>
                  <a:cubicBezTo>
                    <a:pt x="29" y="22"/>
                    <a:pt x="29" y="22"/>
                    <a:pt x="29" y="22"/>
                  </a:cubicBezTo>
                  <a:cubicBezTo>
                    <a:pt x="32" y="25"/>
                    <a:pt x="32" y="25"/>
                    <a:pt x="32" y="25"/>
                  </a:cubicBezTo>
                  <a:cubicBezTo>
                    <a:pt x="33" y="25"/>
                    <a:pt x="33" y="25"/>
                    <a:pt x="33" y="25"/>
                  </a:cubicBezTo>
                  <a:cubicBezTo>
                    <a:pt x="33" y="25"/>
                    <a:pt x="33" y="25"/>
                    <a:pt x="34" y="25"/>
                  </a:cubicBezTo>
                  <a:cubicBezTo>
                    <a:pt x="36" y="23"/>
                    <a:pt x="38" y="20"/>
                    <a:pt x="39" y="18"/>
                  </a:cubicBezTo>
                  <a:cubicBezTo>
                    <a:pt x="39" y="18"/>
                    <a:pt x="39" y="17"/>
                    <a:pt x="39" y="17"/>
                  </a:cubicBezTo>
                  <a:cubicBezTo>
                    <a:pt x="38" y="16"/>
                    <a:pt x="37" y="16"/>
                    <a:pt x="36" y="15"/>
                  </a:cubicBezTo>
                  <a:cubicBezTo>
                    <a:pt x="37" y="13"/>
                    <a:pt x="37" y="13"/>
                    <a:pt x="37" y="13"/>
                  </a:cubicBezTo>
                  <a:cubicBezTo>
                    <a:pt x="38" y="14"/>
                    <a:pt x="39" y="15"/>
                    <a:pt x="40" y="15"/>
                  </a:cubicBezTo>
                  <a:cubicBezTo>
                    <a:pt x="40" y="15"/>
                    <a:pt x="41" y="15"/>
                    <a:pt x="41" y="15"/>
                  </a:cubicBezTo>
                  <a:cubicBezTo>
                    <a:pt x="42" y="13"/>
                    <a:pt x="43" y="10"/>
                    <a:pt x="43" y="7"/>
                  </a:cubicBezTo>
                  <a:cubicBezTo>
                    <a:pt x="46" y="5"/>
                    <a:pt x="46" y="5"/>
                    <a:pt x="46" y="5"/>
                  </a:cubicBezTo>
                  <a:cubicBezTo>
                    <a:pt x="46" y="5"/>
                    <a:pt x="46" y="5"/>
                    <a:pt x="46" y="5"/>
                  </a:cubicBezTo>
                  <a:cubicBezTo>
                    <a:pt x="46" y="9"/>
                    <a:pt x="44" y="13"/>
                    <a:pt x="43" y="16"/>
                  </a:cubicBezTo>
                  <a:cubicBezTo>
                    <a:pt x="42" y="16"/>
                    <a:pt x="43" y="17"/>
                    <a:pt x="43" y="17"/>
                  </a:cubicBezTo>
                  <a:cubicBezTo>
                    <a:pt x="45" y="18"/>
                    <a:pt x="46" y="19"/>
                    <a:pt x="48" y="19"/>
                  </a:cubicBezTo>
                  <a:cubicBezTo>
                    <a:pt x="49" y="19"/>
                    <a:pt x="49" y="19"/>
                    <a:pt x="49" y="18"/>
                  </a:cubicBezTo>
                  <a:cubicBezTo>
                    <a:pt x="49" y="14"/>
                    <a:pt x="48" y="9"/>
                    <a:pt x="46" y="5"/>
                  </a:cubicBezTo>
                  <a:cubicBezTo>
                    <a:pt x="46" y="5"/>
                    <a:pt x="46" y="5"/>
                    <a:pt x="46" y="5"/>
                  </a:cubicBezTo>
                  <a:cubicBezTo>
                    <a:pt x="47" y="3"/>
                    <a:pt x="47" y="3"/>
                    <a:pt x="47" y="3"/>
                  </a:cubicBezTo>
                  <a:cubicBezTo>
                    <a:pt x="53" y="14"/>
                    <a:pt x="52" y="28"/>
                    <a:pt x="43" y="37"/>
                  </a:cubicBezTo>
                  <a:cubicBezTo>
                    <a:pt x="34" y="46"/>
                    <a:pt x="20" y="48"/>
                    <a:pt x="9" y="42"/>
                  </a:cubicBezTo>
                  <a:close/>
                  <a:moveTo>
                    <a:pt x="48" y="21"/>
                  </a:moveTo>
                  <a:cubicBezTo>
                    <a:pt x="46" y="21"/>
                    <a:pt x="44" y="20"/>
                    <a:pt x="42" y="19"/>
                  </a:cubicBezTo>
                  <a:cubicBezTo>
                    <a:pt x="42" y="18"/>
                    <a:pt x="41" y="19"/>
                    <a:pt x="41" y="19"/>
                  </a:cubicBezTo>
                  <a:cubicBezTo>
                    <a:pt x="39" y="22"/>
                    <a:pt x="37" y="24"/>
                    <a:pt x="35" y="27"/>
                  </a:cubicBezTo>
                  <a:cubicBezTo>
                    <a:pt x="35" y="27"/>
                    <a:pt x="35" y="27"/>
                    <a:pt x="35" y="28"/>
                  </a:cubicBezTo>
                  <a:cubicBezTo>
                    <a:pt x="42" y="34"/>
                    <a:pt x="42" y="34"/>
                    <a:pt x="42" y="34"/>
                  </a:cubicBezTo>
                  <a:cubicBezTo>
                    <a:pt x="42" y="35"/>
                    <a:pt x="42" y="35"/>
                    <a:pt x="42" y="35"/>
                  </a:cubicBezTo>
                  <a:cubicBezTo>
                    <a:pt x="42" y="35"/>
                    <a:pt x="43" y="35"/>
                    <a:pt x="43" y="34"/>
                  </a:cubicBezTo>
                  <a:cubicBezTo>
                    <a:pt x="46" y="31"/>
                    <a:pt x="48" y="27"/>
                    <a:pt x="49" y="22"/>
                  </a:cubicBezTo>
                  <a:cubicBezTo>
                    <a:pt x="49" y="22"/>
                    <a:pt x="49" y="21"/>
                    <a:pt x="4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solidFill>
                  <a:schemeClr val="tx1">
                    <a:lumMod val="75000"/>
                    <a:lumOff val="25000"/>
                  </a:schemeClr>
                </a:solidFill>
                <a:latin typeface="印品黑体" panose="00000500000000000000" pitchFamily="2" charset="-122"/>
              </a:endParaRPr>
            </a:p>
          </p:txBody>
        </p:sp>
      </p:grpSp>
      <p:grpSp>
        <p:nvGrpSpPr>
          <p:cNvPr id="102" name="Group 15"/>
          <p:cNvGrpSpPr/>
          <p:nvPr/>
        </p:nvGrpSpPr>
        <p:grpSpPr bwMode="auto">
          <a:xfrm>
            <a:off x="6819605" y="3627817"/>
            <a:ext cx="322119" cy="313529"/>
            <a:chOff x="0" y="0"/>
            <a:chExt cx="150" cy="146"/>
          </a:xfrm>
          <a:solidFill>
            <a:schemeClr val="bg1"/>
          </a:solidFill>
        </p:grpSpPr>
        <p:sp>
          <p:nvSpPr>
            <p:cNvPr id="103" name="Freeform 16"/>
            <p:cNvSpPr>
              <a:spLocks noEditPoints="1"/>
            </p:cNvSpPr>
            <p:nvPr/>
          </p:nvSpPr>
          <p:spPr bwMode="auto">
            <a:xfrm>
              <a:off x="0" y="0"/>
              <a:ext cx="96" cy="88"/>
            </a:xfrm>
            <a:custGeom>
              <a:avLst/>
              <a:gdLst>
                <a:gd name="T0" fmla="*/ 54 w 54"/>
                <a:gd name="T1" fmla="*/ 34 h 50"/>
                <a:gd name="T2" fmla="*/ 2 w 54"/>
                <a:gd name="T3" fmla="*/ 34 h 50"/>
                <a:gd name="T4" fmla="*/ 1 w 54"/>
                <a:gd name="T5" fmla="*/ 36 h 50"/>
                <a:gd name="T6" fmla="*/ 19 w 54"/>
                <a:gd name="T7" fmla="*/ 50 h 50"/>
                <a:gd name="T8" fmla="*/ 38 w 54"/>
                <a:gd name="T9" fmla="*/ 50 h 50"/>
                <a:gd name="T10" fmla="*/ 42 w 54"/>
                <a:gd name="T11" fmla="*/ 47 h 50"/>
                <a:gd name="T12" fmla="*/ 40 w 54"/>
                <a:gd name="T13" fmla="*/ 42 h 50"/>
                <a:gd name="T14" fmla="*/ 40 w 54"/>
                <a:gd name="T15" fmla="*/ 40 h 50"/>
                <a:gd name="T16" fmla="*/ 41 w 54"/>
                <a:gd name="T17" fmla="*/ 40 h 50"/>
                <a:gd name="T18" fmla="*/ 45 w 54"/>
                <a:gd name="T19" fmla="*/ 43 h 50"/>
                <a:gd name="T20" fmla="*/ 47 w 54"/>
                <a:gd name="T21" fmla="*/ 42 h 50"/>
                <a:gd name="T22" fmla="*/ 42 w 54"/>
                <a:gd name="T23" fmla="*/ 38 h 50"/>
                <a:gd name="T24" fmla="*/ 43 w 54"/>
                <a:gd name="T25" fmla="*/ 37 h 50"/>
                <a:gd name="T26" fmla="*/ 45 w 54"/>
                <a:gd name="T27" fmla="*/ 36 h 50"/>
                <a:gd name="T28" fmla="*/ 50 w 54"/>
                <a:gd name="T29" fmla="*/ 39 h 50"/>
                <a:gd name="T30" fmla="*/ 54 w 54"/>
                <a:gd name="T31" fmla="*/ 34 h 50"/>
                <a:gd name="T32" fmla="*/ 35 w 54"/>
                <a:gd name="T33" fmla="*/ 31 h 50"/>
                <a:gd name="T34" fmla="*/ 27 w 54"/>
                <a:gd name="T35" fmla="*/ 3 h 50"/>
                <a:gd name="T36" fmla="*/ 29 w 54"/>
                <a:gd name="T37" fmla="*/ 1 h 50"/>
                <a:gd name="T38" fmla="*/ 47 w 54"/>
                <a:gd name="T39" fmla="*/ 15 h 50"/>
                <a:gd name="T40" fmla="*/ 51 w 54"/>
                <a:gd name="T41" fmla="*/ 30 h 50"/>
                <a:gd name="T42" fmla="*/ 49 w 54"/>
                <a:gd name="T43" fmla="*/ 32 h 50"/>
                <a:gd name="T44" fmla="*/ 36 w 54"/>
                <a:gd name="T45" fmla="*/ 32 h 50"/>
                <a:gd name="T46" fmla="*/ 35 w 54"/>
                <a:gd name="T4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0">
                  <a:moveTo>
                    <a:pt x="54" y="34"/>
                  </a:moveTo>
                  <a:cubicBezTo>
                    <a:pt x="2" y="34"/>
                    <a:pt x="2" y="34"/>
                    <a:pt x="2" y="34"/>
                  </a:cubicBezTo>
                  <a:cubicBezTo>
                    <a:pt x="1" y="34"/>
                    <a:pt x="0" y="35"/>
                    <a:pt x="1" y="36"/>
                  </a:cubicBezTo>
                  <a:cubicBezTo>
                    <a:pt x="2" y="45"/>
                    <a:pt x="11" y="50"/>
                    <a:pt x="19" y="50"/>
                  </a:cubicBezTo>
                  <a:cubicBezTo>
                    <a:pt x="38" y="50"/>
                    <a:pt x="38" y="50"/>
                    <a:pt x="38" y="50"/>
                  </a:cubicBezTo>
                  <a:cubicBezTo>
                    <a:pt x="42" y="47"/>
                    <a:pt x="42" y="47"/>
                    <a:pt x="42" y="47"/>
                  </a:cubicBezTo>
                  <a:cubicBezTo>
                    <a:pt x="41" y="45"/>
                    <a:pt x="40" y="44"/>
                    <a:pt x="40" y="42"/>
                  </a:cubicBezTo>
                  <a:cubicBezTo>
                    <a:pt x="40" y="41"/>
                    <a:pt x="40" y="41"/>
                    <a:pt x="40" y="40"/>
                  </a:cubicBezTo>
                  <a:cubicBezTo>
                    <a:pt x="40" y="40"/>
                    <a:pt x="41" y="39"/>
                    <a:pt x="41" y="40"/>
                  </a:cubicBezTo>
                  <a:cubicBezTo>
                    <a:pt x="45" y="43"/>
                    <a:pt x="45" y="43"/>
                    <a:pt x="45" y="43"/>
                  </a:cubicBezTo>
                  <a:cubicBezTo>
                    <a:pt x="47" y="42"/>
                    <a:pt x="47" y="42"/>
                    <a:pt x="47" y="42"/>
                  </a:cubicBezTo>
                  <a:cubicBezTo>
                    <a:pt x="42" y="38"/>
                    <a:pt x="42" y="38"/>
                    <a:pt x="42" y="38"/>
                  </a:cubicBezTo>
                  <a:cubicBezTo>
                    <a:pt x="42" y="38"/>
                    <a:pt x="42" y="37"/>
                    <a:pt x="43" y="37"/>
                  </a:cubicBezTo>
                  <a:cubicBezTo>
                    <a:pt x="43" y="36"/>
                    <a:pt x="44" y="36"/>
                    <a:pt x="45" y="36"/>
                  </a:cubicBezTo>
                  <a:cubicBezTo>
                    <a:pt x="47" y="36"/>
                    <a:pt x="49" y="37"/>
                    <a:pt x="50" y="39"/>
                  </a:cubicBezTo>
                  <a:lnTo>
                    <a:pt x="54" y="34"/>
                  </a:lnTo>
                  <a:close/>
                  <a:moveTo>
                    <a:pt x="35" y="31"/>
                  </a:moveTo>
                  <a:cubicBezTo>
                    <a:pt x="27" y="3"/>
                    <a:pt x="27" y="3"/>
                    <a:pt x="27" y="3"/>
                  </a:cubicBezTo>
                  <a:cubicBezTo>
                    <a:pt x="27" y="2"/>
                    <a:pt x="28" y="1"/>
                    <a:pt x="29" y="1"/>
                  </a:cubicBezTo>
                  <a:cubicBezTo>
                    <a:pt x="37" y="0"/>
                    <a:pt x="45" y="7"/>
                    <a:pt x="47" y="15"/>
                  </a:cubicBezTo>
                  <a:cubicBezTo>
                    <a:pt x="51" y="30"/>
                    <a:pt x="51" y="30"/>
                    <a:pt x="51" y="30"/>
                  </a:cubicBezTo>
                  <a:cubicBezTo>
                    <a:pt x="51" y="31"/>
                    <a:pt x="51" y="32"/>
                    <a:pt x="49" y="32"/>
                  </a:cubicBezTo>
                  <a:cubicBezTo>
                    <a:pt x="36" y="32"/>
                    <a:pt x="36" y="32"/>
                    <a:pt x="36" y="32"/>
                  </a:cubicBezTo>
                  <a:cubicBezTo>
                    <a:pt x="36" y="32"/>
                    <a:pt x="35" y="32"/>
                    <a:pt x="3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solidFill>
                  <a:schemeClr val="tx1">
                    <a:lumMod val="75000"/>
                    <a:lumOff val="25000"/>
                  </a:schemeClr>
                </a:solidFill>
                <a:latin typeface="印品黑体" panose="00000500000000000000" pitchFamily="2" charset="-122"/>
              </a:endParaRPr>
            </a:p>
          </p:txBody>
        </p:sp>
        <p:sp>
          <p:nvSpPr>
            <p:cNvPr id="104" name="Freeform 17"/>
            <p:cNvSpPr>
              <a:spLocks noEditPoints="1"/>
            </p:cNvSpPr>
            <p:nvPr/>
          </p:nvSpPr>
          <p:spPr bwMode="auto">
            <a:xfrm>
              <a:off x="67" y="60"/>
              <a:ext cx="83" cy="86"/>
            </a:xfrm>
            <a:custGeom>
              <a:avLst/>
              <a:gdLst>
                <a:gd name="T0" fmla="*/ 46 w 47"/>
                <a:gd name="T1" fmla="*/ 0 h 49"/>
                <a:gd name="T2" fmla="*/ 16 w 47"/>
                <a:gd name="T3" fmla="*/ 0 h 49"/>
                <a:gd name="T4" fmla="*/ 12 w 47"/>
                <a:gd name="T5" fmla="*/ 5 h 49"/>
                <a:gd name="T6" fmla="*/ 13 w 47"/>
                <a:gd name="T7" fmla="*/ 8 h 49"/>
                <a:gd name="T8" fmla="*/ 13 w 47"/>
                <a:gd name="T9" fmla="*/ 9 h 49"/>
                <a:gd name="T10" fmla="*/ 12 w 47"/>
                <a:gd name="T11" fmla="*/ 10 h 49"/>
                <a:gd name="T12" fmla="*/ 9 w 47"/>
                <a:gd name="T13" fmla="*/ 8 h 49"/>
                <a:gd name="T14" fmla="*/ 7 w 47"/>
                <a:gd name="T15" fmla="*/ 9 h 49"/>
                <a:gd name="T16" fmla="*/ 11 w 47"/>
                <a:gd name="T17" fmla="*/ 11 h 49"/>
                <a:gd name="T18" fmla="*/ 10 w 47"/>
                <a:gd name="T19" fmla="*/ 13 h 49"/>
                <a:gd name="T20" fmla="*/ 7 w 47"/>
                <a:gd name="T21" fmla="*/ 14 h 49"/>
                <a:gd name="T22" fmla="*/ 4 w 47"/>
                <a:gd name="T23" fmla="*/ 13 h 49"/>
                <a:gd name="T24" fmla="*/ 0 w 47"/>
                <a:gd name="T25" fmla="*/ 16 h 49"/>
                <a:gd name="T26" fmla="*/ 46 w 47"/>
                <a:gd name="T27" fmla="*/ 16 h 49"/>
                <a:gd name="T28" fmla="*/ 47 w 47"/>
                <a:gd name="T29" fmla="*/ 14 h 49"/>
                <a:gd name="T30" fmla="*/ 47 w 47"/>
                <a:gd name="T31" fmla="*/ 2 h 49"/>
                <a:gd name="T32" fmla="*/ 46 w 47"/>
                <a:gd name="T33" fmla="*/ 0 h 49"/>
                <a:gd name="T34" fmla="*/ 10 w 47"/>
                <a:gd name="T35" fmla="*/ 48 h 49"/>
                <a:gd name="T36" fmla="*/ 3 w 47"/>
                <a:gd name="T37" fmla="*/ 20 h 49"/>
                <a:gd name="T38" fmla="*/ 4 w 47"/>
                <a:gd name="T39" fmla="*/ 18 h 49"/>
                <a:gd name="T40" fmla="*/ 17 w 47"/>
                <a:gd name="T41" fmla="*/ 18 h 49"/>
                <a:gd name="T42" fmla="*/ 19 w 47"/>
                <a:gd name="T43" fmla="*/ 19 h 49"/>
                <a:gd name="T44" fmla="*/ 26 w 47"/>
                <a:gd name="T45" fmla="*/ 43 h 49"/>
                <a:gd name="T46" fmla="*/ 24 w 47"/>
                <a:gd name="T47" fmla="*/ 46 h 49"/>
                <a:gd name="T48" fmla="*/ 12 w 47"/>
                <a:gd name="T49" fmla="*/ 49 h 49"/>
                <a:gd name="T50" fmla="*/ 10 w 47"/>
                <a:gd name="T51" fmla="*/ 48 h 49"/>
                <a:gd name="T52" fmla="*/ 15 w 47"/>
                <a:gd name="T53" fmla="*/ 45 h 49"/>
                <a:gd name="T54" fmla="*/ 20 w 47"/>
                <a:gd name="T55" fmla="*/ 43 h 49"/>
                <a:gd name="T56" fmla="*/ 21 w 47"/>
                <a:gd name="T57" fmla="*/ 41 h 49"/>
                <a:gd name="T58" fmla="*/ 17 w 47"/>
                <a:gd name="T59" fmla="*/ 25 h 49"/>
                <a:gd name="T60" fmla="*/ 15 w 47"/>
                <a:gd name="T61" fmla="*/ 24 h 49"/>
                <a:gd name="T62" fmla="*/ 10 w 47"/>
                <a:gd name="T63" fmla="*/ 25 h 49"/>
                <a:gd name="T64" fmla="*/ 8 w 47"/>
                <a:gd name="T65" fmla="*/ 27 h 49"/>
                <a:gd name="T66" fmla="*/ 13 w 47"/>
                <a:gd name="T67" fmla="*/ 43 h 49"/>
                <a:gd name="T68" fmla="*/ 15 w 47"/>
                <a:gd name="T69" fmla="*/ 45 h 49"/>
                <a:gd name="T70" fmla="*/ 44 w 47"/>
                <a:gd name="T71" fmla="*/ 5 h 49"/>
                <a:gd name="T72" fmla="*/ 44 w 47"/>
                <a:gd name="T73" fmla="*/ 11 h 49"/>
                <a:gd name="T74" fmla="*/ 42 w 47"/>
                <a:gd name="T75" fmla="*/ 13 h 49"/>
                <a:gd name="T76" fmla="*/ 26 w 47"/>
                <a:gd name="T77" fmla="*/ 13 h 49"/>
                <a:gd name="T78" fmla="*/ 24 w 47"/>
                <a:gd name="T79" fmla="*/ 11 h 49"/>
                <a:gd name="T80" fmla="*/ 24 w 47"/>
                <a:gd name="T81" fmla="*/ 5 h 49"/>
                <a:gd name="T82" fmla="*/ 26 w 47"/>
                <a:gd name="T83" fmla="*/ 4 h 49"/>
                <a:gd name="T84" fmla="*/ 42 w 47"/>
                <a:gd name="T85" fmla="*/ 4 h 49"/>
                <a:gd name="T86" fmla="*/ 44 w 47"/>
                <a:gd name="T8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9">
                  <a:moveTo>
                    <a:pt x="46" y="0"/>
                  </a:moveTo>
                  <a:cubicBezTo>
                    <a:pt x="16" y="0"/>
                    <a:pt x="16" y="0"/>
                    <a:pt x="16" y="0"/>
                  </a:cubicBezTo>
                  <a:cubicBezTo>
                    <a:pt x="12" y="5"/>
                    <a:pt x="12" y="5"/>
                    <a:pt x="12" y="5"/>
                  </a:cubicBezTo>
                  <a:cubicBezTo>
                    <a:pt x="13" y="5"/>
                    <a:pt x="13" y="7"/>
                    <a:pt x="13" y="8"/>
                  </a:cubicBezTo>
                  <a:cubicBezTo>
                    <a:pt x="13" y="8"/>
                    <a:pt x="13" y="9"/>
                    <a:pt x="13" y="9"/>
                  </a:cubicBezTo>
                  <a:cubicBezTo>
                    <a:pt x="13" y="10"/>
                    <a:pt x="12" y="10"/>
                    <a:pt x="12" y="10"/>
                  </a:cubicBezTo>
                  <a:cubicBezTo>
                    <a:pt x="9" y="8"/>
                    <a:pt x="9" y="8"/>
                    <a:pt x="9" y="8"/>
                  </a:cubicBezTo>
                  <a:cubicBezTo>
                    <a:pt x="7" y="9"/>
                    <a:pt x="7" y="9"/>
                    <a:pt x="7" y="9"/>
                  </a:cubicBezTo>
                  <a:cubicBezTo>
                    <a:pt x="11" y="11"/>
                    <a:pt x="11" y="11"/>
                    <a:pt x="11" y="11"/>
                  </a:cubicBezTo>
                  <a:cubicBezTo>
                    <a:pt x="11" y="12"/>
                    <a:pt x="11" y="12"/>
                    <a:pt x="10" y="13"/>
                  </a:cubicBezTo>
                  <a:cubicBezTo>
                    <a:pt x="10" y="13"/>
                    <a:pt x="9" y="14"/>
                    <a:pt x="7" y="14"/>
                  </a:cubicBezTo>
                  <a:cubicBezTo>
                    <a:pt x="6" y="14"/>
                    <a:pt x="5" y="13"/>
                    <a:pt x="4" y="13"/>
                  </a:cubicBezTo>
                  <a:cubicBezTo>
                    <a:pt x="0" y="16"/>
                    <a:pt x="0" y="16"/>
                    <a:pt x="0" y="16"/>
                  </a:cubicBezTo>
                  <a:cubicBezTo>
                    <a:pt x="46" y="16"/>
                    <a:pt x="46" y="16"/>
                    <a:pt x="46" y="16"/>
                  </a:cubicBezTo>
                  <a:cubicBezTo>
                    <a:pt x="47" y="16"/>
                    <a:pt x="47" y="15"/>
                    <a:pt x="47" y="14"/>
                  </a:cubicBezTo>
                  <a:cubicBezTo>
                    <a:pt x="47" y="2"/>
                    <a:pt x="47" y="2"/>
                    <a:pt x="47" y="2"/>
                  </a:cubicBezTo>
                  <a:cubicBezTo>
                    <a:pt x="47" y="1"/>
                    <a:pt x="47" y="0"/>
                    <a:pt x="46" y="0"/>
                  </a:cubicBezTo>
                  <a:close/>
                  <a:moveTo>
                    <a:pt x="10" y="48"/>
                  </a:moveTo>
                  <a:cubicBezTo>
                    <a:pt x="3" y="20"/>
                    <a:pt x="3" y="20"/>
                    <a:pt x="3" y="20"/>
                  </a:cubicBezTo>
                  <a:cubicBezTo>
                    <a:pt x="2" y="19"/>
                    <a:pt x="3" y="18"/>
                    <a:pt x="4" y="18"/>
                  </a:cubicBezTo>
                  <a:cubicBezTo>
                    <a:pt x="17" y="18"/>
                    <a:pt x="17" y="18"/>
                    <a:pt x="17" y="18"/>
                  </a:cubicBezTo>
                  <a:cubicBezTo>
                    <a:pt x="18" y="18"/>
                    <a:pt x="19" y="18"/>
                    <a:pt x="19" y="19"/>
                  </a:cubicBezTo>
                  <a:cubicBezTo>
                    <a:pt x="26" y="43"/>
                    <a:pt x="26" y="43"/>
                    <a:pt x="26" y="43"/>
                  </a:cubicBezTo>
                  <a:cubicBezTo>
                    <a:pt x="26" y="44"/>
                    <a:pt x="25" y="45"/>
                    <a:pt x="24" y="46"/>
                  </a:cubicBezTo>
                  <a:cubicBezTo>
                    <a:pt x="12" y="49"/>
                    <a:pt x="12" y="49"/>
                    <a:pt x="12" y="49"/>
                  </a:cubicBezTo>
                  <a:cubicBezTo>
                    <a:pt x="11" y="49"/>
                    <a:pt x="10" y="48"/>
                    <a:pt x="10" y="48"/>
                  </a:cubicBezTo>
                  <a:close/>
                  <a:moveTo>
                    <a:pt x="15" y="45"/>
                  </a:moveTo>
                  <a:cubicBezTo>
                    <a:pt x="20" y="43"/>
                    <a:pt x="20" y="43"/>
                    <a:pt x="20" y="43"/>
                  </a:cubicBezTo>
                  <a:cubicBezTo>
                    <a:pt x="21" y="43"/>
                    <a:pt x="22" y="42"/>
                    <a:pt x="21" y="41"/>
                  </a:cubicBezTo>
                  <a:cubicBezTo>
                    <a:pt x="17" y="25"/>
                    <a:pt x="17" y="25"/>
                    <a:pt x="17" y="25"/>
                  </a:cubicBezTo>
                  <a:cubicBezTo>
                    <a:pt x="17" y="24"/>
                    <a:pt x="16" y="23"/>
                    <a:pt x="15" y="24"/>
                  </a:cubicBezTo>
                  <a:cubicBezTo>
                    <a:pt x="10" y="25"/>
                    <a:pt x="10" y="25"/>
                    <a:pt x="10" y="25"/>
                  </a:cubicBezTo>
                  <a:cubicBezTo>
                    <a:pt x="9" y="25"/>
                    <a:pt x="8" y="26"/>
                    <a:pt x="8" y="27"/>
                  </a:cubicBezTo>
                  <a:cubicBezTo>
                    <a:pt x="13" y="43"/>
                    <a:pt x="13" y="43"/>
                    <a:pt x="13" y="43"/>
                  </a:cubicBezTo>
                  <a:cubicBezTo>
                    <a:pt x="13" y="44"/>
                    <a:pt x="14" y="45"/>
                    <a:pt x="15" y="45"/>
                  </a:cubicBezTo>
                  <a:close/>
                  <a:moveTo>
                    <a:pt x="44" y="5"/>
                  </a:moveTo>
                  <a:cubicBezTo>
                    <a:pt x="44" y="11"/>
                    <a:pt x="44" y="11"/>
                    <a:pt x="44" y="11"/>
                  </a:cubicBezTo>
                  <a:cubicBezTo>
                    <a:pt x="44" y="12"/>
                    <a:pt x="43" y="13"/>
                    <a:pt x="42" y="13"/>
                  </a:cubicBezTo>
                  <a:cubicBezTo>
                    <a:pt x="26" y="13"/>
                    <a:pt x="26" y="13"/>
                    <a:pt x="26" y="13"/>
                  </a:cubicBezTo>
                  <a:cubicBezTo>
                    <a:pt x="25" y="13"/>
                    <a:pt x="24" y="12"/>
                    <a:pt x="24" y="11"/>
                  </a:cubicBezTo>
                  <a:cubicBezTo>
                    <a:pt x="24" y="5"/>
                    <a:pt x="24" y="5"/>
                    <a:pt x="24" y="5"/>
                  </a:cubicBezTo>
                  <a:cubicBezTo>
                    <a:pt x="24" y="4"/>
                    <a:pt x="25" y="4"/>
                    <a:pt x="26" y="4"/>
                  </a:cubicBezTo>
                  <a:cubicBezTo>
                    <a:pt x="42" y="4"/>
                    <a:pt x="42" y="4"/>
                    <a:pt x="42" y="4"/>
                  </a:cubicBezTo>
                  <a:cubicBezTo>
                    <a:pt x="43" y="4"/>
                    <a:pt x="44" y="4"/>
                    <a:pt x="4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solidFill>
                  <a:schemeClr val="tx1">
                    <a:lumMod val="75000"/>
                    <a:lumOff val="25000"/>
                  </a:schemeClr>
                </a:solidFill>
                <a:latin typeface="印品黑体" panose="00000500000000000000" pitchFamily="2" charset="-122"/>
              </a:endParaRPr>
            </a:p>
          </p:txBody>
        </p:sp>
      </p:grpSp>
      <p:sp>
        <p:nvSpPr>
          <p:cNvPr id="107" name="Freeform 20"/>
          <p:cNvSpPr>
            <a:spLocks noEditPoints="1"/>
          </p:cNvSpPr>
          <p:nvPr/>
        </p:nvSpPr>
        <p:spPr bwMode="auto">
          <a:xfrm>
            <a:off x="5132826" y="4796034"/>
            <a:ext cx="227631" cy="253400"/>
          </a:xfrm>
          <a:custGeom>
            <a:avLst/>
            <a:gdLst>
              <a:gd name="T0" fmla="*/ 6 w 60"/>
              <a:gd name="T1" fmla="*/ 52 h 67"/>
              <a:gd name="T2" fmla="*/ 0 w 60"/>
              <a:gd name="T3" fmla="*/ 6 h 67"/>
              <a:gd name="T4" fmla="*/ 42 w 60"/>
              <a:gd name="T5" fmla="*/ 0 h 67"/>
              <a:gd name="T6" fmla="*/ 43 w 60"/>
              <a:gd name="T7" fmla="*/ 8 h 67"/>
              <a:gd name="T8" fmla="*/ 42 w 60"/>
              <a:gd name="T9" fmla="*/ 9 h 67"/>
              <a:gd name="T10" fmla="*/ 41 w 60"/>
              <a:gd name="T11" fmla="*/ 3 h 67"/>
              <a:gd name="T12" fmla="*/ 6 w 60"/>
              <a:gd name="T13" fmla="*/ 1 h 67"/>
              <a:gd name="T14" fmla="*/ 42 w 60"/>
              <a:gd name="T15" fmla="*/ 10 h 67"/>
              <a:gd name="T16" fmla="*/ 43 w 60"/>
              <a:gd name="T17" fmla="*/ 12 h 67"/>
              <a:gd name="T18" fmla="*/ 22 w 60"/>
              <a:gd name="T19" fmla="*/ 13 h 67"/>
              <a:gd name="T20" fmla="*/ 15 w 60"/>
              <a:gd name="T21" fmla="*/ 51 h 67"/>
              <a:gd name="T22" fmla="*/ 58 w 60"/>
              <a:gd name="T23" fmla="*/ 67 h 67"/>
              <a:gd name="T24" fmla="*/ 16 w 60"/>
              <a:gd name="T25" fmla="*/ 61 h 67"/>
              <a:gd name="T26" fmla="*/ 22 w 60"/>
              <a:gd name="T27" fmla="*/ 14 h 67"/>
              <a:gd name="T28" fmla="*/ 60 w 60"/>
              <a:gd name="T29" fmla="*/ 16 h 67"/>
              <a:gd name="T30" fmla="*/ 59 w 60"/>
              <a:gd name="T31" fmla="*/ 24 h 67"/>
              <a:gd name="T32" fmla="*/ 57 w 60"/>
              <a:gd name="T33" fmla="*/ 23 h 67"/>
              <a:gd name="T34" fmla="*/ 56 w 60"/>
              <a:gd name="T35" fmla="*/ 16 h 67"/>
              <a:gd name="T36" fmla="*/ 22 w 60"/>
              <a:gd name="T37" fmla="*/ 25 h 67"/>
              <a:gd name="T38" fmla="*/ 60 w 60"/>
              <a:gd name="T39" fmla="*/ 27 h 67"/>
              <a:gd name="T40" fmla="*/ 58 w 60"/>
              <a:gd name="T41" fmla="*/ 67 h 67"/>
              <a:gd name="T42" fmla="*/ 23 w 60"/>
              <a:gd name="T43" fmla="*/ 18 h 67"/>
              <a:gd name="T44" fmla="*/ 22 w 60"/>
              <a:gd name="T45" fmla="*/ 17 h 67"/>
              <a:gd name="T46" fmla="*/ 55 w 60"/>
              <a:gd name="T47" fmla="*/ 16 h 67"/>
              <a:gd name="T48" fmla="*/ 56 w 60"/>
              <a:gd name="T49" fmla="*/ 17 h 67"/>
              <a:gd name="T50" fmla="*/ 55 w 60"/>
              <a:gd name="T51" fmla="*/ 20 h 67"/>
              <a:gd name="T52" fmla="*/ 22 w 60"/>
              <a:gd name="T53" fmla="*/ 19 h 67"/>
              <a:gd name="T54" fmla="*/ 23 w 60"/>
              <a:gd name="T55" fmla="*/ 18 h 67"/>
              <a:gd name="T56" fmla="*/ 56 w 60"/>
              <a:gd name="T57" fmla="*/ 19 h 67"/>
              <a:gd name="T58" fmla="*/ 55 w 60"/>
              <a:gd name="T59" fmla="*/ 20 h 67"/>
              <a:gd name="T60" fmla="*/ 23 w 60"/>
              <a:gd name="T61" fmla="*/ 22 h 67"/>
              <a:gd name="T62" fmla="*/ 22 w 60"/>
              <a:gd name="T63" fmla="*/ 21 h 67"/>
              <a:gd name="T64" fmla="*/ 55 w 60"/>
              <a:gd name="T65" fmla="*/ 21 h 67"/>
              <a:gd name="T66" fmla="*/ 56 w 60"/>
              <a:gd name="T67" fmla="*/ 22 h 67"/>
              <a:gd name="T68" fmla="*/ 55 w 60"/>
              <a:gd name="T69" fmla="*/ 25 h 67"/>
              <a:gd name="T70" fmla="*/ 22 w 60"/>
              <a:gd name="T71" fmla="*/ 24 h 67"/>
              <a:gd name="T72" fmla="*/ 23 w 60"/>
              <a:gd name="T73" fmla="*/ 23 h 67"/>
              <a:gd name="T74" fmla="*/ 56 w 60"/>
              <a:gd name="T75" fmla="*/ 24 h 67"/>
              <a:gd name="T76" fmla="*/ 55 w 60"/>
              <a:gd name="T77" fmla="*/ 25 h 67"/>
              <a:gd name="T78" fmla="*/ 7 w 60"/>
              <a:gd name="T79" fmla="*/ 3 h 67"/>
              <a:gd name="T80" fmla="*/ 6 w 60"/>
              <a:gd name="T81" fmla="*/ 2 h 67"/>
              <a:gd name="T82" fmla="*/ 39 w 60"/>
              <a:gd name="T83" fmla="*/ 2 h 67"/>
              <a:gd name="T84" fmla="*/ 40 w 60"/>
              <a:gd name="T85" fmla="*/ 2 h 67"/>
              <a:gd name="T86" fmla="*/ 39 w 60"/>
              <a:gd name="T87" fmla="*/ 5 h 67"/>
              <a:gd name="T88" fmla="*/ 6 w 60"/>
              <a:gd name="T89" fmla="*/ 5 h 67"/>
              <a:gd name="T90" fmla="*/ 7 w 60"/>
              <a:gd name="T91" fmla="*/ 4 h 67"/>
              <a:gd name="T92" fmla="*/ 40 w 60"/>
              <a:gd name="T93" fmla="*/ 5 h 67"/>
              <a:gd name="T94" fmla="*/ 39 w 60"/>
              <a:gd name="T95" fmla="*/ 5 h 67"/>
              <a:gd name="T96" fmla="*/ 7 w 60"/>
              <a:gd name="T97" fmla="*/ 8 h 67"/>
              <a:gd name="T98" fmla="*/ 6 w 60"/>
              <a:gd name="T99" fmla="*/ 7 h 67"/>
              <a:gd name="T100" fmla="*/ 39 w 60"/>
              <a:gd name="T101" fmla="*/ 6 h 67"/>
              <a:gd name="T102" fmla="*/ 40 w 60"/>
              <a:gd name="T103" fmla="*/ 7 h 67"/>
              <a:gd name="T104" fmla="*/ 39 w 60"/>
              <a:gd name="T105" fmla="*/ 10 h 67"/>
              <a:gd name="T106" fmla="*/ 6 w 60"/>
              <a:gd name="T107" fmla="*/ 9 h 67"/>
              <a:gd name="T108" fmla="*/ 7 w 60"/>
              <a:gd name="T109" fmla="*/ 8 h 67"/>
              <a:gd name="T110" fmla="*/ 40 w 60"/>
              <a:gd name="T111" fmla="*/ 9 h 67"/>
              <a:gd name="T112" fmla="*/ 39 w 60"/>
              <a:gd name="T113"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 h="67">
                <a:moveTo>
                  <a:pt x="14" y="52"/>
                </a:moveTo>
                <a:cubicBezTo>
                  <a:pt x="6" y="52"/>
                  <a:pt x="6" y="52"/>
                  <a:pt x="6" y="52"/>
                </a:cubicBezTo>
                <a:cubicBezTo>
                  <a:pt x="3" y="52"/>
                  <a:pt x="0" y="49"/>
                  <a:pt x="0" y="46"/>
                </a:cubicBezTo>
                <a:cubicBezTo>
                  <a:pt x="0" y="32"/>
                  <a:pt x="0" y="19"/>
                  <a:pt x="0" y="6"/>
                </a:cubicBezTo>
                <a:cubicBezTo>
                  <a:pt x="0" y="2"/>
                  <a:pt x="3" y="0"/>
                  <a:pt x="6" y="0"/>
                </a:cubicBezTo>
                <a:cubicBezTo>
                  <a:pt x="18" y="0"/>
                  <a:pt x="30" y="0"/>
                  <a:pt x="42" y="0"/>
                </a:cubicBezTo>
                <a:cubicBezTo>
                  <a:pt x="43" y="0"/>
                  <a:pt x="43" y="0"/>
                  <a:pt x="43" y="1"/>
                </a:cubicBezTo>
                <a:cubicBezTo>
                  <a:pt x="43" y="8"/>
                  <a:pt x="43" y="8"/>
                  <a:pt x="43" y="8"/>
                </a:cubicBezTo>
                <a:cubicBezTo>
                  <a:pt x="43" y="8"/>
                  <a:pt x="43" y="9"/>
                  <a:pt x="42" y="9"/>
                </a:cubicBezTo>
                <a:cubicBezTo>
                  <a:pt x="42" y="9"/>
                  <a:pt x="42" y="9"/>
                  <a:pt x="42" y="9"/>
                </a:cubicBezTo>
                <a:cubicBezTo>
                  <a:pt x="42" y="9"/>
                  <a:pt x="41" y="8"/>
                  <a:pt x="41" y="8"/>
                </a:cubicBezTo>
                <a:cubicBezTo>
                  <a:pt x="41" y="3"/>
                  <a:pt x="41" y="3"/>
                  <a:pt x="41" y="3"/>
                </a:cubicBezTo>
                <a:cubicBezTo>
                  <a:pt x="41" y="2"/>
                  <a:pt x="41" y="1"/>
                  <a:pt x="40" y="1"/>
                </a:cubicBezTo>
                <a:cubicBezTo>
                  <a:pt x="6" y="1"/>
                  <a:pt x="6" y="1"/>
                  <a:pt x="6" y="1"/>
                </a:cubicBezTo>
                <a:cubicBezTo>
                  <a:pt x="0" y="1"/>
                  <a:pt x="0" y="10"/>
                  <a:pt x="6" y="10"/>
                </a:cubicBezTo>
                <a:cubicBezTo>
                  <a:pt x="42" y="10"/>
                  <a:pt x="42" y="10"/>
                  <a:pt x="42" y="10"/>
                </a:cubicBezTo>
                <a:cubicBezTo>
                  <a:pt x="43" y="10"/>
                  <a:pt x="43" y="11"/>
                  <a:pt x="43" y="11"/>
                </a:cubicBezTo>
                <a:cubicBezTo>
                  <a:pt x="43" y="12"/>
                  <a:pt x="43" y="12"/>
                  <a:pt x="43" y="12"/>
                </a:cubicBezTo>
                <a:cubicBezTo>
                  <a:pt x="43" y="13"/>
                  <a:pt x="43" y="13"/>
                  <a:pt x="42" y="13"/>
                </a:cubicBezTo>
                <a:cubicBezTo>
                  <a:pt x="22" y="13"/>
                  <a:pt x="22" y="13"/>
                  <a:pt x="22" y="13"/>
                </a:cubicBezTo>
                <a:cubicBezTo>
                  <a:pt x="18" y="13"/>
                  <a:pt x="15" y="16"/>
                  <a:pt x="15" y="20"/>
                </a:cubicBezTo>
                <a:cubicBezTo>
                  <a:pt x="15" y="51"/>
                  <a:pt x="15" y="51"/>
                  <a:pt x="15" y="51"/>
                </a:cubicBezTo>
                <a:cubicBezTo>
                  <a:pt x="15" y="51"/>
                  <a:pt x="15" y="52"/>
                  <a:pt x="14" y="52"/>
                </a:cubicBezTo>
                <a:close/>
                <a:moveTo>
                  <a:pt x="58" y="67"/>
                </a:moveTo>
                <a:cubicBezTo>
                  <a:pt x="22" y="67"/>
                  <a:pt x="22" y="67"/>
                  <a:pt x="22" y="67"/>
                </a:cubicBezTo>
                <a:cubicBezTo>
                  <a:pt x="19" y="67"/>
                  <a:pt x="16" y="64"/>
                  <a:pt x="16" y="61"/>
                </a:cubicBezTo>
                <a:cubicBezTo>
                  <a:pt x="16" y="47"/>
                  <a:pt x="16" y="34"/>
                  <a:pt x="16" y="20"/>
                </a:cubicBezTo>
                <a:cubicBezTo>
                  <a:pt x="16" y="17"/>
                  <a:pt x="19" y="14"/>
                  <a:pt x="22" y="14"/>
                </a:cubicBezTo>
                <a:cubicBezTo>
                  <a:pt x="35" y="14"/>
                  <a:pt x="46" y="14"/>
                  <a:pt x="58" y="14"/>
                </a:cubicBezTo>
                <a:cubicBezTo>
                  <a:pt x="59" y="14"/>
                  <a:pt x="60" y="15"/>
                  <a:pt x="60" y="16"/>
                </a:cubicBezTo>
                <a:cubicBezTo>
                  <a:pt x="60" y="23"/>
                  <a:pt x="60" y="23"/>
                  <a:pt x="60" y="23"/>
                </a:cubicBezTo>
                <a:cubicBezTo>
                  <a:pt x="60" y="23"/>
                  <a:pt x="59" y="24"/>
                  <a:pt x="59" y="24"/>
                </a:cubicBezTo>
                <a:cubicBezTo>
                  <a:pt x="59" y="24"/>
                  <a:pt x="59" y="24"/>
                  <a:pt x="59" y="24"/>
                </a:cubicBezTo>
                <a:cubicBezTo>
                  <a:pt x="58" y="24"/>
                  <a:pt x="57" y="23"/>
                  <a:pt x="57" y="23"/>
                </a:cubicBezTo>
                <a:cubicBezTo>
                  <a:pt x="57" y="17"/>
                  <a:pt x="57" y="17"/>
                  <a:pt x="57" y="17"/>
                </a:cubicBezTo>
                <a:cubicBezTo>
                  <a:pt x="57" y="16"/>
                  <a:pt x="57" y="16"/>
                  <a:pt x="56" y="16"/>
                </a:cubicBezTo>
                <a:cubicBezTo>
                  <a:pt x="22" y="16"/>
                  <a:pt x="22" y="16"/>
                  <a:pt x="22" y="16"/>
                </a:cubicBezTo>
                <a:cubicBezTo>
                  <a:pt x="16" y="16"/>
                  <a:pt x="16" y="25"/>
                  <a:pt x="22" y="25"/>
                </a:cubicBezTo>
                <a:cubicBezTo>
                  <a:pt x="58" y="25"/>
                  <a:pt x="58" y="25"/>
                  <a:pt x="58" y="25"/>
                </a:cubicBezTo>
                <a:cubicBezTo>
                  <a:pt x="59" y="25"/>
                  <a:pt x="60" y="26"/>
                  <a:pt x="60" y="27"/>
                </a:cubicBezTo>
                <a:cubicBezTo>
                  <a:pt x="60" y="39"/>
                  <a:pt x="60" y="52"/>
                  <a:pt x="60" y="65"/>
                </a:cubicBezTo>
                <a:cubicBezTo>
                  <a:pt x="60" y="66"/>
                  <a:pt x="59" y="67"/>
                  <a:pt x="58" y="67"/>
                </a:cubicBezTo>
                <a:close/>
                <a:moveTo>
                  <a:pt x="55" y="18"/>
                </a:moveTo>
                <a:cubicBezTo>
                  <a:pt x="23" y="18"/>
                  <a:pt x="23" y="18"/>
                  <a:pt x="23" y="18"/>
                </a:cubicBezTo>
                <a:cubicBezTo>
                  <a:pt x="22" y="18"/>
                  <a:pt x="22" y="17"/>
                  <a:pt x="22" y="17"/>
                </a:cubicBezTo>
                <a:cubicBezTo>
                  <a:pt x="22" y="17"/>
                  <a:pt x="22" y="17"/>
                  <a:pt x="22" y="17"/>
                </a:cubicBezTo>
                <a:cubicBezTo>
                  <a:pt x="22" y="17"/>
                  <a:pt x="22" y="16"/>
                  <a:pt x="23" y="16"/>
                </a:cubicBezTo>
                <a:cubicBezTo>
                  <a:pt x="55" y="16"/>
                  <a:pt x="55" y="16"/>
                  <a:pt x="55" y="16"/>
                </a:cubicBezTo>
                <a:cubicBezTo>
                  <a:pt x="56" y="16"/>
                  <a:pt x="56" y="17"/>
                  <a:pt x="56" y="17"/>
                </a:cubicBezTo>
                <a:cubicBezTo>
                  <a:pt x="56" y="17"/>
                  <a:pt x="56" y="17"/>
                  <a:pt x="56" y="17"/>
                </a:cubicBezTo>
                <a:cubicBezTo>
                  <a:pt x="56" y="17"/>
                  <a:pt x="56" y="18"/>
                  <a:pt x="55" y="18"/>
                </a:cubicBezTo>
                <a:close/>
                <a:moveTo>
                  <a:pt x="55" y="20"/>
                </a:moveTo>
                <a:cubicBezTo>
                  <a:pt x="23" y="20"/>
                  <a:pt x="23" y="20"/>
                  <a:pt x="23" y="20"/>
                </a:cubicBezTo>
                <a:cubicBezTo>
                  <a:pt x="22" y="20"/>
                  <a:pt x="22" y="20"/>
                  <a:pt x="22" y="19"/>
                </a:cubicBezTo>
                <a:cubicBezTo>
                  <a:pt x="22" y="19"/>
                  <a:pt x="22" y="19"/>
                  <a:pt x="22" y="19"/>
                </a:cubicBezTo>
                <a:cubicBezTo>
                  <a:pt x="22" y="19"/>
                  <a:pt x="22" y="18"/>
                  <a:pt x="23" y="18"/>
                </a:cubicBezTo>
                <a:cubicBezTo>
                  <a:pt x="55" y="18"/>
                  <a:pt x="55" y="18"/>
                  <a:pt x="55" y="18"/>
                </a:cubicBezTo>
                <a:cubicBezTo>
                  <a:pt x="56" y="18"/>
                  <a:pt x="56" y="19"/>
                  <a:pt x="56" y="19"/>
                </a:cubicBezTo>
                <a:cubicBezTo>
                  <a:pt x="56" y="19"/>
                  <a:pt x="56" y="19"/>
                  <a:pt x="56" y="19"/>
                </a:cubicBezTo>
                <a:cubicBezTo>
                  <a:pt x="56" y="20"/>
                  <a:pt x="56" y="20"/>
                  <a:pt x="55" y="20"/>
                </a:cubicBezTo>
                <a:close/>
                <a:moveTo>
                  <a:pt x="55" y="22"/>
                </a:moveTo>
                <a:cubicBezTo>
                  <a:pt x="23" y="22"/>
                  <a:pt x="23" y="22"/>
                  <a:pt x="23" y="22"/>
                </a:cubicBezTo>
                <a:cubicBezTo>
                  <a:pt x="22" y="22"/>
                  <a:pt x="22" y="22"/>
                  <a:pt x="22" y="22"/>
                </a:cubicBezTo>
                <a:cubicBezTo>
                  <a:pt x="22" y="21"/>
                  <a:pt x="22" y="21"/>
                  <a:pt x="22" y="21"/>
                </a:cubicBezTo>
                <a:cubicBezTo>
                  <a:pt x="22" y="21"/>
                  <a:pt x="22" y="21"/>
                  <a:pt x="23" y="21"/>
                </a:cubicBezTo>
                <a:cubicBezTo>
                  <a:pt x="55" y="21"/>
                  <a:pt x="55" y="21"/>
                  <a:pt x="55" y="21"/>
                </a:cubicBezTo>
                <a:cubicBezTo>
                  <a:pt x="56" y="21"/>
                  <a:pt x="56" y="21"/>
                  <a:pt x="56" y="21"/>
                </a:cubicBezTo>
                <a:cubicBezTo>
                  <a:pt x="56" y="22"/>
                  <a:pt x="56" y="22"/>
                  <a:pt x="56" y="22"/>
                </a:cubicBezTo>
                <a:cubicBezTo>
                  <a:pt x="56" y="22"/>
                  <a:pt x="56" y="22"/>
                  <a:pt x="55" y="22"/>
                </a:cubicBezTo>
                <a:close/>
                <a:moveTo>
                  <a:pt x="55" y="25"/>
                </a:moveTo>
                <a:cubicBezTo>
                  <a:pt x="23" y="25"/>
                  <a:pt x="23" y="25"/>
                  <a:pt x="23" y="25"/>
                </a:cubicBezTo>
                <a:cubicBezTo>
                  <a:pt x="22" y="25"/>
                  <a:pt x="22" y="24"/>
                  <a:pt x="22" y="24"/>
                </a:cubicBezTo>
                <a:cubicBezTo>
                  <a:pt x="22" y="24"/>
                  <a:pt x="22" y="24"/>
                  <a:pt x="22" y="24"/>
                </a:cubicBezTo>
                <a:cubicBezTo>
                  <a:pt x="22" y="23"/>
                  <a:pt x="22" y="23"/>
                  <a:pt x="23" y="23"/>
                </a:cubicBezTo>
                <a:cubicBezTo>
                  <a:pt x="55" y="23"/>
                  <a:pt x="55" y="23"/>
                  <a:pt x="55" y="23"/>
                </a:cubicBezTo>
                <a:cubicBezTo>
                  <a:pt x="56" y="23"/>
                  <a:pt x="56" y="23"/>
                  <a:pt x="56" y="24"/>
                </a:cubicBezTo>
                <a:cubicBezTo>
                  <a:pt x="56" y="24"/>
                  <a:pt x="56" y="24"/>
                  <a:pt x="56" y="24"/>
                </a:cubicBezTo>
                <a:cubicBezTo>
                  <a:pt x="56" y="24"/>
                  <a:pt x="56" y="25"/>
                  <a:pt x="55" y="25"/>
                </a:cubicBezTo>
                <a:close/>
                <a:moveTo>
                  <a:pt x="39" y="3"/>
                </a:moveTo>
                <a:cubicBezTo>
                  <a:pt x="7" y="3"/>
                  <a:pt x="7" y="3"/>
                  <a:pt x="7" y="3"/>
                </a:cubicBezTo>
                <a:cubicBezTo>
                  <a:pt x="6" y="3"/>
                  <a:pt x="6" y="3"/>
                  <a:pt x="6" y="2"/>
                </a:cubicBezTo>
                <a:cubicBezTo>
                  <a:pt x="6" y="2"/>
                  <a:pt x="6" y="2"/>
                  <a:pt x="6" y="2"/>
                </a:cubicBezTo>
                <a:cubicBezTo>
                  <a:pt x="6" y="2"/>
                  <a:pt x="6" y="2"/>
                  <a:pt x="7" y="2"/>
                </a:cubicBezTo>
                <a:cubicBezTo>
                  <a:pt x="39" y="2"/>
                  <a:pt x="39" y="2"/>
                  <a:pt x="39" y="2"/>
                </a:cubicBezTo>
                <a:cubicBezTo>
                  <a:pt x="40" y="2"/>
                  <a:pt x="40" y="2"/>
                  <a:pt x="40" y="2"/>
                </a:cubicBezTo>
                <a:cubicBezTo>
                  <a:pt x="40" y="2"/>
                  <a:pt x="40" y="2"/>
                  <a:pt x="40" y="2"/>
                </a:cubicBezTo>
                <a:cubicBezTo>
                  <a:pt x="40" y="3"/>
                  <a:pt x="40" y="3"/>
                  <a:pt x="39" y="3"/>
                </a:cubicBezTo>
                <a:close/>
                <a:moveTo>
                  <a:pt x="39" y="5"/>
                </a:moveTo>
                <a:cubicBezTo>
                  <a:pt x="7" y="5"/>
                  <a:pt x="7" y="5"/>
                  <a:pt x="7" y="5"/>
                </a:cubicBezTo>
                <a:cubicBezTo>
                  <a:pt x="6" y="5"/>
                  <a:pt x="6" y="5"/>
                  <a:pt x="6" y="5"/>
                </a:cubicBezTo>
                <a:cubicBezTo>
                  <a:pt x="6" y="5"/>
                  <a:pt x="6" y="5"/>
                  <a:pt x="6" y="5"/>
                </a:cubicBezTo>
                <a:cubicBezTo>
                  <a:pt x="6" y="4"/>
                  <a:pt x="6" y="4"/>
                  <a:pt x="7" y="4"/>
                </a:cubicBezTo>
                <a:cubicBezTo>
                  <a:pt x="39" y="4"/>
                  <a:pt x="39" y="4"/>
                  <a:pt x="39" y="4"/>
                </a:cubicBezTo>
                <a:cubicBezTo>
                  <a:pt x="40" y="4"/>
                  <a:pt x="40" y="4"/>
                  <a:pt x="40" y="5"/>
                </a:cubicBezTo>
                <a:cubicBezTo>
                  <a:pt x="40" y="5"/>
                  <a:pt x="40" y="5"/>
                  <a:pt x="40" y="5"/>
                </a:cubicBezTo>
                <a:cubicBezTo>
                  <a:pt x="40" y="5"/>
                  <a:pt x="40" y="5"/>
                  <a:pt x="39" y="5"/>
                </a:cubicBezTo>
                <a:close/>
                <a:moveTo>
                  <a:pt x="39" y="8"/>
                </a:moveTo>
                <a:cubicBezTo>
                  <a:pt x="7" y="8"/>
                  <a:pt x="7" y="8"/>
                  <a:pt x="7" y="8"/>
                </a:cubicBezTo>
                <a:cubicBezTo>
                  <a:pt x="6" y="8"/>
                  <a:pt x="6" y="7"/>
                  <a:pt x="6" y="7"/>
                </a:cubicBezTo>
                <a:cubicBezTo>
                  <a:pt x="6" y="7"/>
                  <a:pt x="6" y="7"/>
                  <a:pt x="6" y="7"/>
                </a:cubicBezTo>
                <a:cubicBezTo>
                  <a:pt x="6" y="6"/>
                  <a:pt x="6" y="6"/>
                  <a:pt x="7" y="6"/>
                </a:cubicBezTo>
                <a:cubicBezTo>
                  <a:pt x="39" y="6"/>
                  <a:pt x="39" y="6"/>
                  <a:pt x="39" y="6"/>
                </a:cubicBezTo>
                <a:cubicBezTo>
                  <a:pt x="40" y="6"/>
                  <a:pt x="40" y="6"/>
                  <a:pt x="40" y="7"/>
                </a:cubicBezTo>
                <a:cubicBezTo>
                  <a:pt x="40" y="7"/>
                  <a:pt x="40" y="7"/>
                  <a:pt x="40" y="7"/>
                </a:cubicBezTo>
                <a:cubicBezTo>
                  <a:pt x="40" y="7"/>
                  <a:pt x="40" y="8"/>
                  <a:pt x="39" y="8"/>
                </a:cubicBezTo>
                <a:close/>
                <a:moveTo>
                  <a:pt x="39" y="10"/>
                </a:moveTo>
                <a:cubicBezTo>
                  <a:pt x="7" y="10"/>
                  <a:pt x="7" y="10"/>
                  <a:pt x="7" y="10"/>
                </a:cubicBezTo>
                <a:cubicBezTo>
                  <a:pt x="6" y="10"/>
                  <a:pt x="6" y="10"/>
                  <a:pt x="6" y="9"/>
                </a:cubicBezTo>
                <a:cubicBezTo>
                  <a:pt x="6" y="9"/>
                  <a:pt x="6" y="9"/>
                  <a:pt x="6" y="9"/>
                </a:cubicBezTo>
                <a:cubicBezTo>
                  <a:pt x="6" y="9"/>
                  <a:pt x="6" y="8"/>
                  <a:pt x="7" y="8"/>
                </a:cubicBezTo>
                <a:cubicBezTo>
                  <a:pt x="39" y="8"/>
                  <a:pt x="39" y="8"/>
                  <a:pt x="39" y="8"/>
                </a:cubicBezTo>
                <a:cubicBezTo>
                  <a:pt x="40" y="8"/>
                  <a:pt x="40" y="9"/>
                  <a:pt x="40" y="9"/>
                </a:cubicBezTo>
                <a:cubicBezTo>
                  <a:pt x="40" y="9"/>
                  <a:pt x="40" y="9"/>
                  <a:pt x="40" y="9"/>
                </a:cubicBezTo>
                <a:cubicBezTo>
                  <a:pt x="40" y="10"/>
                  <a:pt x="40" y="10"/>
                  <a:pt x="39" y="10"/>
                </a:cubicBezTo>
                <a:close/>
              </a:path>
            </a:pathLst>
          </a:custGeom>
          <a:solidFill>
            <a:schemeClr val="bg1"/>
          </a:solidFill>
          <a:ln>
            <a:noFill/>
          </a:ln>
        </p:spPr>
        <p:txBody>
          <a:bodyPr/>
          <a:lstStyle/>
          <a:p>
            <a:endParaRPr lang="zh-CN" altLang="en-US" dirty="0">
              <a:solidFill>
                <a:schemeClr val="tx1">
                  <a:lumMod val="75000"/>
                  <a:lumOff val="25000"/>
                </a:schemeClr>
              </a:solidFill>
              <a:latin typeface="印品黑体" panose="00000500000000000000" pitchFamily="2" charset="-122"/>
            </a:endParaRPr>
          </a:p>
        </p:txBody>
      </p:sp>
      <p:sp>
        <p:nvSpPr>
          <p:cNvPr id="2" name="Rectangle 1"/>
          <p:cNvSpPr/>
          <p:nvPr/>
        </p:nvSpPr>
        <p:spPr>
          <a:xfrm>
            <a:off x="630937" y="181904"/>
            <a:ext cx="9692639" cy="2062103"/>
          </a:xfrm>
          <a:prstGeom prst="rect">
            <a:avLst/>
          </a:prstGeom>
        </p:spPr>
        <p:txBody>
          <a:bodyPr wrap="square">
            <a:spAutoFit/>
          </a:bodyPr>
          <a:lstStyle/>
          <a:p>
            <a:pPr algn="just">
              <a:spcAft>
                <a:spcPts val="0"/>
              </a:spcAft>
            </a:pPr>
            <a:r>
              <a:rPr lang="vi-VN" sz="3200" b="1">
                <a:solidFill>
                  <a:srgbClr val="000000"/>
                </a:solidFill>
                <a:latin typeface="Times New Roman" panose="02020603050405020304" pitchFamily="18" charset="0"/>
                <a:ea typeface="Times New Roman" panose="02020603050405020304" pitchFamily="18" charset="0"/>
              </a:rPr>
              <a:t>Câu 1 (trang 52)</a:t>
            </a:r>
            <a:r>
              <a:rPr lang="vi-VN" sz="3200">
                <a:solidFill>
                  <a:srgbClr val="000000"/>
                </a:solidFill>
                <a:latin typeface="Times New Roman" panose="02020603050405020304" pitchFamily="18" charset="0"/>
                <a:ea typeface="Times New Roman" panose="02020603050405020304" pitchFamily="18" charset="0"/>
              </a:rPr>
              <a:t>: Tìm đọc một số bài văn nghị luận về vấn đề đời sống xã hội có chủ đề gần gũi với các văn bản đã học như: đức tính giản dị, tinh thần trách nhiệm, lòng yêu nước, tiếng Việt giàu và </a:t>
            </a:r>
            <a:r>
              <a:rPr lang="vi-VN" sz="3200" smtClean="0">
                <a:solidFill>
                  <a:srgbClr val="000000"/>
                </a:solidFill>
                <a:latin typeface="Times New Roman" panose="02020603050405020304" pitchFamily="18" charset="0"/>
                <a:ea typeface="Times New Roman" panose="02020603050405020304" pitchFamily="18" charset="0"/>
              </a:rPr>
              <a:t>đẹp.</a:t>
            </a:r>
            <a:endParaRPr lang="en-GB" sz="2800">
              <a:effectLst/>
              <a:latin typeface="Times New Roman" panose="02020603050405020304" pitchFamily="18" charset="0"/>
              <a:ea typeface="Times New Roman" panose="02020603050405020304" pitchFamily="18" charset="0"/>
            </a:endParaRPr>
          </a:p>
        </p:txBody>
      </p:sp>
      <p:sp>
        <p:nvSpPr>
          <p:cNvPr id="30" name="圆角矩形 11"/>
          <p:cNvSpPr/>
          <p:nvPr/>
        </p:nvSpPr>
        <p:spPr>
          <a:xfrm flipH="1">
            <a:off x="682752" y="2876004"/>
            <a:ext cx="10661904" cy="3789971"/>
          </a:xfrm>
          <a:prstGeom prst="roundRect">
            <a:avLst/>
          </a:prstGeom>
          <a:noFill/>
          <a:ln w="19050">
            <a:solidFill>
              <a:srgbClr val="CE3220"/>
            </a:solidFill>
            <a:round/>
            <a:headEnd type="none" w="med" len="med"/>
            <a:tailEnd type="ova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31" name="泪滴形 12"/>
          <p:cNvSpPr/>
          <p:nvPr/>
        </p:nvSpPr>
        <p:spPr>
          <a:xfrm flipH="1">
            <a:off x="10442448" y="338328"/>
            <a:ext cx="1749552" cy="1377973"/>
          </a:xfrm>
          <a:prstGeom prst="teardrop">
            <a:avLst/>
          </a:prstGeom>
          <a:solidFill>
            <a:srgbClr val="B521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dirty="0">
              <a:solidFill>
                <a:schemeClr val="bg1"/>
              </a:solidFill>
              <a:latin typeface="印品黑体" panose="00000500000000000000" pitchFamily="2" charset="-122"/>
            </a:endParaRPr>
          </a:p>
        </p:txBody>
      </p:sp>
      <p:sp>
        <p:nvSpPr>
          <p:cNvPr id="32" name="文本框 1"/>
          <p:cNvSpPr txBox="1">
            <a:spLocks noChangeArrowheads="1"/>
          </p:cNvSpPr>
          <p:nvPr/>
        </p:nvSpPr>
        <p:spPr bwMode="auto">
          <a:xfrm flipH="1">
            <a:off x="10202049" y="439244"/>
            <a:ext cx="2230350" cy="923330"/>
          </a:xfrm>
          <a:prstGeom prst="rect">
            <a:avLst/>
          </a:prstGeom>
          <a:noFill/>
          <a:ln>
            <a:noFill/>
          </a:ln>
          <a:effec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en-US" altLang="zh-CN" sz="54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01</a:t>
            </a:r>
            <a:endParaRPr lang="zh-CN" altLang="en-US" sz="54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
        <p:nvSpPr>
          <p:cNvPr id="33" name="圆角矩形 11"/>
          <p:cNvSpPr/>
          <p:nvPr/>
        </p:nvSpPr>
        <p:spPr>
          <a:xfrm flipH="1">
            <a:off x="664464" y="298704"/>
            <a:ext cx="10661904" cy="2098460"/>
          </a:xfrm>
          <a:prstGeom prst="roundRect">
            <a:avLst/>
          </a:prstGeom>
          <a:noFill/>
          <a:ln w="19050">
            <a:solidFill>
              <a:srgbClr val="CE3220"/>
            </a:solidFill>
            <a:round/>
            <a:headEnd type="none" w="med" len="med"/>
            <a:tailEnd type="ova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34" name="泪滴形 12"/>
          <p:cNvSpPr/>
          <p:nvPr/>
        </p:nvSpPr>
        <p:spPr>
          <a:xfrm flipH="1">
            <a:off x="10552246" y="2391979"/>
            <a:ext cx="1749552" cy="1377973"/>
          </a:xfrm>
          <a:prstGeom prst="teardrop">
            <a:avLst/>
          </a:prstGeom>
          <a:solidFill>
            <a:srgbClr val="B521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dirty="0">
              <a:solidFill>
                <a:schemeClr val="bg1"/>
              </a:solidFill>
              <a:latin typeface="印品黑体" panose="00000500000000000000" pitchFamily="2" charset="-122"/>
            </a:endParaRPr>
          </a:p>
        </p:txBody>
      </p:sp>
      <p:sp>
        <p:nvSpPr>
          <p:cNvPr id="35" name="文本框 1"/>
          <p:cNvSpPr txBox="1">
            <a:spLocks noChangeArrowheads="1"/>
          </p:cNvSpPr>
          <p:nvPr/>
        </p:nvSpPr>
        <p:spPr bwMode="auto">
          <a:xfrm flipH="1">
            <a:off x="10311847" y="2492895"/>
            <a:ext cx="2230350" cy="1200329"/>
          </a:xfrm>
          <a:prstGeom prst="rect">
            <a:avLst/>
          </a:prstGeom>
          <a:noFill/>
          <a:ln>
            <a:noFill/>
          </a:ln>
          <a:effec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vi-VN" altLang="zh-CN" sz="3600" b="1" smtClean="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TRẢ </a:t>
            </a:r>
          </a:p>
          <a:p>
            <a:pPr algn="ctr"/>
            <a:r>
              <a:rPr lang="vi-VN" altLang="zh-CN" sz="3600" b="1" smtClean="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LỜI</a:t>
            </a:r>
            <a:endParaRPr lang="zh-CN" altLang="en-US" sz="36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
        <p:nvSpPr>
          <p:cNvPr id="3" name="Rectangle 2"/>
          <p:cNvSpPr/>
          <p:nvPr/>
        </p:nvSpPr>
        <p:spPr>
          <a:xfrm>
            <a:off x="883758" y="3053830"/>
            <a:ext cx="10025033" cy="3539430"/>
          </a:xfrm>
          <a:prstGeom prst="rect">
            <a:avLst/>
          </a:prstGeom>
        </p:spPr>
        <p:txBody>
          <a:bodyPr wrap="square">
            <a:spAutoFit/>
          </a:bodyPr>
          <a:lstStyle/>
          <a:p>
            <a:pPr algn="just">
              <a:spcAft>
                <a:spcPts val="0"/>
              </a:spcAft>
            </a:pPr>
            <a:r>
              <a:rPr lang="vi-VN" sz="3200">
                <a:solidFill>
                  <a:srgbClr val="000000"/>
                </a:solidFill>
                <a:latin typeface="Times New Roman" panose="02020603050405020304" pitchFamily="18" charset="0"/>
                <a:ea typeface="Times New Roman" panose="02020603050405020304" pitchFamily="18" charset="0"/>
              </a:rPr>
              <a:t>- Một số bài văn nghị luận về vấn đề đời sống xã hội có chủ đề gần gũi với các văn bản đã học:</a:t>
            </a:r>
            <a:endParaRPr lang="en-GB" sz="2800">
              <a:latin typeface="Times New Roman" panose="02020603050405020304" pitchFamily="18" charset="0"/>
              <a:ea typeface="Times New Roman" panose="02020603050405020304" pitchFamily="18" charset="0"/>
            </a:endParaRPr>
          </a:p>
          <a:p>
            <a:pPr algn="just">
              <a:spcAft>
                <a:spcPts val="0"/>
              </a:spcAft>
            </a:pPr>
            <a:r>
              <a:rPr lang="vi-VN" sz="3200">
                <a:solidFill>
                  <a:srgbClr val="000000"/>
                </a:solidFill>
                <a:latin typeface="Times New Roman" panose="02020603050405020304" pitchFamily="18" charset="0"/>
                <a:ea typeface="Times New Roman" panose="02020603050405020304" pitchFamily="18" charset="0"/>
              </a:rPr>
              <a:t>+ Nghị luận về trách nhiệm của mỗi công dân trong mùa dịch</a:t>
            </a:r>
            <a:endParaRPr lang="en-GB" sz="2800">
              <a:latin typeface="Times New Roman" panose="02020603050405020304" pitchFamily="18" charset="0"/>
              <a:ea typeface="Times New Roman" panose="02020603050405020304" pitchFamily="18" charset="0"/>
            </a:endParaRPr>
          </a:p>
          <a:p>
            <a:pPr algn="just">
              <a:spcAft>
                <a:spcPts val="0"/>
              </a:spcAft>
            </a:pPr>
            <a:r>
              <a:rPr lang="vi-VN" sz="3200">
                <a:solidFill>
                  <a:srgbClr val="000000"/>
                </a:solidFill>
                <a:latin typeface="Times New Roman" panose="02020603050405020304" pitchFamily="18" charset="0"/>
                <a:ea typeface="Times New Roman" panose="02020603050405020304" pitchFamily="18" charset="0"/>
              </a:rPr>
              <a:t>+ Nghị luận về giữ gìn và phát huy bản sắc văn hóa dân tộc</a:t>
            </a:r>
            <a:endParaRPr lang="en-GB" sz="2800">
              <a:latin typeface="Times New Roman" panose="02020603050405020304" pitchFamily="18" charset="0"/>
              <a:ea typeface="Times New Roman" panose="02020603050405020304" pitchFamily="18" charset="0"/>
            </a:endParaRPr>
          </a:p>
          <a:p>
            <a:pPr algn="just">
              <a:spcAft>
                <a:spcPts val="0"/>
              </a:spcAft>
            </a:pPr>
            <a:r>
              <a:rPr lang="vi-VN" sz="3200">
                <a:solidFill>
                  <a:srgbClr val="000000"/>
                </a:solidFill>
                <a:latin typeface="Times New Roman" panose="02020603050405020304" pitchFamily="18" charset="0"/>
                <a:ea typeface="Times New Roman" panose="02020603050405020304" pitchFamily="18" charset="0"/>
              </a:rPr>
              <a:t>+ Nghị luận về vấn đề giữ gìn sự trong sáng của Tiếng Việt…</a:t>
            </a:r>
            <a:endParaRPr lang="en-GB" sz="2800">
              <a:effectLst/>
              <a:latin typeface="Times New Roman" panose="02020603050405020304" pitchFamily="18" charset="0"/>
              <a:ea typeface="Times New Roman" panose="02020603050405020304" pitchFamily="18" charset="0"/>
            </a:endParaRPr>
          </a:p>
        </p:txBody>
      </p:sp>
    </p:spTree>
  </p:cSld>
  <p:clrMapOvr>
    <a:masterClrMapping/>
  </p:clrMapOvr>
  <p:transition advTm="285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500" fill="hold"/>
                                        <p:tgtEl>
                                          <p:spTgt spid="102"/>
                                        </p:tgtEl>
                                        <p:attrNameLst>
                                          <p:attrName>ppt_w</p:attrName>
                                        </p:attrNameLst>
                                      </p:cBhvr>
                                      <p:tavLst>
                                        <p:tav tm="0">
                                          <p:val>
                                            <p:fltVal val="0"/>
                                          </p:val>
                                        </p:tav>
                                        <p:tav tm="100000">
                                          <p:val>
                                            <p:strVal val="#ppt_w"/>
                                          </p:val>
                                        </p:tav>
                                      </p:tavLst>
                                    </p:anim>
                                    <p:anim calcmode="lin" valueType="num">
                                      <p:cBhvr>
                                        <p:cTn id="13" dur="500" fill="hold"/>
                                        <p:tgtEl>
                                          <p:spTgt spid="102"/>
                                        </p:tgtEl>
                                        <p:attrNameLst>
                                          <p:attrName>ppt_h</p:attrName>
                                        </p:attrNameLst>
                                      </p:cBhvr>
                                      <p:tavLst>
                                        <p:tav tm="0">
                                          <p:val>
                                            <p:fltVal val="0"/>
                                          </p:val>
                                        </p:tav>
                                        <p:tav tm="100000">
                                          <p:val>
                                            <p:strVal val="#ppt_h"/>
                                          </p:val>
                                        </p:tav>
                                      </p:tavLst>
                                    </p:anim>
                                    <p:animEffect transition="in" filter="fade">
                                      <p:cBhvr>
                                        <p:cTn id="14" dur="500"/>
                                        <p:tgtEl>
                                          <p:spTgt spid="10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anim calcmode="lin" valueType="num">
                                      <p:cBhvr>
                                        <p:cTn id="17" dur="500" fill="hold"/>
                                        <p:tgtEl>
                                          <p:spTgt spid="107"/>
                                        </p:tgtEl>
                                        <p:attrNameLst>
                                          <p:attrName>ppt_w</p:attrName>
                                        </p:attrNameLst>
                                      </p:cBhvr>
                                      <p:tavLst>
                                        <p:tav tm="0">
                                          <p:val>
                                            <p:fltVal val="0"/>
                                          </p:val>
                                        </p:tav>
                                        <p:tav tm="100000">
                                          <p:val>
                                            <p:strVal val="#ppt_w"/>
                                          </p:val>
                                        </p:tav>
                                      </p:tavLst>
                                    </p:anim>
                                    <p:anim calcmode="lin" valueType="num">
                                      <p:cBhvr>
                                        <p:cTn id="18" dur="500" fill="hold"/>
                                        <p:tgtEl>
                                          <p:spTgt spid="107"/>
                                        </p:tgtEl>
                                        <p:attrNameLst>
                                          <p:attrName>ppt_h</p:attrName>
                                        </p:attrNameLst>
                                      </p:cBhvr>
                                      <p:tavLst>
                                        <p:tav tm="0">
                                          <p:val>
                                            <p:fltVal val="0"/>
                                          </p:val>
                                        </p:tav>
                                        <p:tav tm="100000">
                                          <p:val>
                                            <p:strVal val="#ppt_h"/>
                                          </p:val>
                                        </p:tav>
                                      </p:tavLst>
                                    </p:anim>
                                    <p:animEffect transition="in" filter="fade">
                                      <p:cBhvr>
                                        <p:cTn id="19" dur="500"/>
                                        <p:tgtEl>
                                          <p:spTgt spid="107"/>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2" grpId="0"/>
      <p:bldP spid="30" grpId="0" animBg="1"/>
      <p:bldP spid="31" grpId="0" animBg="1"/>
      <p:bldP spid="32" grpId="0" animBg="1"/>
      <p:bldP spid="33" grpId="0" animBg="1"/>
      <p:bldP spid="34" grpId="0" animBg="1"/>
      <p:bldP spid="35"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flipH="1">
            <a:off x="2276856" y="1889948"/>
            <a:ext cx="8046719" cy="2791780"/>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15" name="泪滴形 14"/>
          <p:cNvSpPr/>
          <p:nvPr/>
        </p:nvSpPr>
        <p:spPr>
          <a:xfrm flipH="1" flipV="1">
            <a:off x="9885574" y="1262306"/>
            <a:ext cx="876002" cy="876002"/>
          </a:xfrm>
          <a:prstGeom prst="teardrop">
            <a:avLst/>
          </a:prstGeom>
          <a:solidFill>
            <a:srgbClr val="6EAD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dirty="0">
              <a:solidFill>
                <a:schemeClr val="bg1"/>
              </a:solidFill>
              <a:latin typeface="印品黑体" panose="00000500000000000000" pitchFamily="2" charset="-122"/>
            </a:endParaRPr>
          </a:p>
        </p:txBody>
      </p:sp>
      <p:sp>
        <p:nvSpPr>
          <p:cNvPr id="22" name="文本框 1"/>
          <p:cNvSpPr txBox="1">
            <a:spLocks noChangeArrowheads="1"/>
          </p:cNvSpPr>
          <p:nvPr/>
        </p:nvSpPr>
        <p:spPr bwMode="auto">
          <a:xfrm flipH="1">
            <a:off x="9944641" y="1473409"/>
            <a:ext cx="763360" cy="523220"/>
          </a:xfrm>
          <a:prstGeom prst="rect">
            <a:avLst/>
          </a:prstGeom>
          <a:noFill/>
          <a:ln>
            <a:noFill/>
          </a:ln>
          <a:effec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en-US" altLang="zh-CN" sz="2800" dirty="0">
                <a:solidFill>
                  <a:schemeClr val="bg1"/>
                </a:solidFill>
                <a:latin typeface="印品黑体" panose="00000500000000000000" pitchFamily="2" charset="-122"/>
                <a:ea typeface="印品黑体" panose="00000500000000000000" pitchFamily="2" charset="-122"/>
              </a:rPr>
              <a:t>02</a:t>
            </a:r>
            <a:endParaRPr lang="zh-CN" altLang="en-US" sz="2800" dirty="0">
              <a:solidFill>
                <a:schemeClr val="bg1"/>
              </a:solidFill>
              <a:latin typeface="印品黑体" panose="00000500000000000000" pitchFamily="2" charset="-122"/>
              <a:ea typeface="印品黑体" panose="00000500000000000000" pitchFamily="2" charset="-122"/>
            </a:endParaRPr>
          </a:p>
        </p:txBody>
      </p:sp>
      <p:sp>
        <p:nvSpPr>
          <p:cNvPr id="4" name="Rectangle 3"/>
          <p:cNvSpPr/>
          <p:nvPr/>
        </p:nvSpPr>
        <p:spPr>
          <a:xfrm>
            <a:off x="2869077" y="2323723"/>
            <a:ext cx="6862275" cy="2062103"/>
          </a:xfrm>
          <a:prstGeom prst="rect">
            <a:avLst/>
          </a:prstGeom>
        </p:spPr>
        <p:txBody>
          <a:bodyPr wrap="square">
            <a:spAutoFit/>
          </a:bodyPr>
          <a:lstStyle/>
          <a:p>
            <a:pPr algn="just"/>
            <a:r>
              <a:rPr lang="vi-VN" sz="3200">
                <a:solidFill>
                  <a:srgbClr val="000000"/>
                </a:solidFill>
                <a:latin typeface="+mj-lt"/>
                <a:ea typeface="Calibri" panose="020F0502020204030204" pitchFamily="34" charset="0"/>
                <a:cs typeface="Times New Roman" panose="02020603050405020304" pitchFamily="18" charset="0"/>
              </a:rPr>
              <a:t>Sưu tầm tranh, ảnh (từ sách, báo, Internet,..) các tượng đài về những sự kiện và con người (trong và ngoài nước) đã chiến đấu, hi sinh vì Tổ quốc.</a:t>
            </a:r>
            <a:endParaRPr lang="en-GB" sz="3200">
              <a:latin typeface="+mj-lt"/>
            </a:endParaRPr>
          </a:p>
        </p:txBody>
      </p:sp>
    </p:spTree>
  </p:cSld>
  <p:clrMapOvr>
    <a:masterClrMapping/>
  </p:clrMapOvr>
  <p:transition advTm="117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p:cNvSpPr>
            <a:spLocks noEditPoints="1"/>
          </p:cNvSpPr>
          <p:nvPr/>
        </p:nvSpPr>
        <p:spPr bwMode="auto">
          <a:xfrm>
            <a:off x="6207214" y="990309"/>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5" name="Rectangle 11"/>
          <p:cNvSpPr>
            <a:spLocks noChangeArrowheads="1"/>
          </p:cNvSpPr>
          <p:nvPr/>
        </p:nvSpPr>
        <p:spPr bwMode="auto">
          <a:xfrm rot="273303">
            <a:off x="7052118" y="1998352"/>
            <a:ext cx="3876554" cy="4022802"/>
          </a:xfrm>
          <a:prstGeom prst="rect">
            <a:avLst/>
          </a:prstGeom>
          <a:blipFill dpi="0" rotWithShape="1">
            <a:blip r:embed="rId3"/>
            <a:srcRect/>
            <a:stretch>
              <a:fillRect/>
            </a:stretch>
          </a:blipFill>
          <a:ln w="76200">
            <a:noFill/>
            <a:miter lim="800000"/>
          </a:ln>
          <a:effectLst>
            <a:outerShdw blurRad="25400" dist="12700" dir="2700000" algn="tl" rotWithShape="0">
              <a:prstClr val="black">
                <a:alpha val="40000"/>
              </a:prstClr>
            </a:outerShdw>
          </a:effec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nvGrpSpPr>
          <p:cNvPr id="30" name="组合 60"/>
          <p:cNvGrpSpPr/>
          <p:nvPr/>
        </p:nvGrpSpPr>
        <p:grpSpPr>
          <a:xfrm>
            <a:off x="6207214" y="990309"/>
            <a:ext cx="5705824" cy="5568307"/>
            <a:chOff x="598429" y="917737"/>
            <a:chExt cx="5705824" cy="5568307"/>
          </a:xfrm>
        </p:grpSpPr>
        <p:sp>
          <p:nvSpPr>
            <p:cNvPr id="32"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3"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4"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6"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sp>
        <p:nvSpPr>
          <p:cNvPr id="37" name="圆角矩形 13"/>
          <p:cNvSpPr/>
          <p:nvPr/>
        </p:nvSpPr>
        <p:spPr>
          <a:xfrm flipH="1">
            <a:off x="109726" y="137067"/>
            <a:ext cx="5934455" cy="6602061"/>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Võ Thị Sáu</a:t>
            </a:r>
            <a:endParaRPr lang="en-GB" sz="2800">
              <a:solidFill>
                <a:srgbClr val="FF0000"/>
              </a:solidFill>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   Võ Thị Sáu</a:t>
            </a:r>
            <a:r>
              <a:rPr lang="en-US" sz="2800">
                <a:latin typeface="Times New Roman" panose="02020603050405020304" pitchFamily="18" charset="0"/>
                <a:cs typeface="Times New Roman" panose="02020603050405020304" pitchFamily="18" charset="0"/>
              </a:rPr>
              <a:t> (1933–1952) là một nữ du kích trong kháng chiến chống Pháp ở Việt Nam, người nhiều lần thực hiện các cuộc mưu sát nhắm vào các sĩ quan Pháp và những người Việt cộng tác đắc lực với chính quyền thực dân Pháp tại miền Nam Việt Nam.</a:t>
            </a:r>
            <a:endParaRPr lang="en-GB"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Nhà nước Việt Nam xem cô như một biểu tượng Liệt nữ Anh hùng tiêu biểu trong cuộc Kháng </a:t>
            </a:r>
            <a:r>
              <a:rPr lang="en-US" sz="2800" smtClean="0">
                <a:latin typeface="Times New Roman" panose="02020603050405020304" pitchFamily="18" charset="0"/>
                <a:cs typeface="Times New Roman" panose="02020603050405020304" pitchFamily="18" charset="0"/>
              </a:rPr>
              <a:t>chiến </a:t>
            </a:r>
            <a:r>
              <a:rPr lang="en-US" sz="2800">
                <a:latin typeface="Times New Roman" panose="02020603050405020304" pitchFamily="18" charset="0"/>
                <a:cs typeface="Times New Roman" panose="02020603050405020304" pitchFamily="18" charset="0"/>
              </a:rPr>
              <a:t>chống Pháp và đã truy tặng cho cô danh hiệu Anh hùng lực lượng vũ trang nhân dân năm </a:t>
            </a:r>
            <a:r>
              <a:rPr lang="vi-VN" sz="2800">
                <a:latin typeface="Times New Roman" panose="02020603050405020304" pitchFamily="18" charset="0"/>
                <a:cs typeface="Times New Roman" panose="02020603050405020304" pitchFamily="18" charset="0"/>
              </a:rPr>
              <a:t>1993.</a:t>
            </a:r>
            <a:endParaRPr lang="zh-CN" altLang="en-US"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4251">
            <a:off x="6952849" y="1995004"/>
            <a:ext cx="4197963" cy="3786892"/>
          </a:xfrm>
          <a:prstGeom prst="rect">
            <a:avLst/>
          </a:prstGeom>
        </p:spPr>
      </p:pic>
    </p:spTree>
  </p:cSld>
  <p:clrMapOvr>
    <a:masterClrMapping/>
  </p:clrMapOvr>
  <p:transition advTm="1825">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60"/>
          <p:cNvGrpSpPr/>
          <p:nvPr/>
        </p:nvGrpSpPr>
        <p:grpSpPr>
          <a:xfrm>
            <a:off x="8037574" y="749808"/>
            <a:ext cx="4470383" cy="5293039"/>
            <a:chOff x="598429" y="917737"/>
            <a:chExt cx="5705824" cy="5568307"/>
          </a:xfrm>
        </p:grpSpPr>
        <p:sp>
          <p:nvSpPr>
            <p:cNvPr id="32"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3"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4"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6"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sp>
        <p:nvSpPr>
          <p:cNvPr id="37" name="圆角矩形 13"/>
          <p:cNvSpPr/>
          <p:nvPr/>
        </p:nvSpPr>
        <p:spPr>
          <a:xfrm flipH="1">
            <a:off x="73152" y="43600"/>
            <a:ext cx="8010119" cy="6750392"/>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pic>
        <p:nvPicPr>
          <p:cNvPr id="10" name="Picture 9" descr="Soạn bài Hướng dẫn tự học trang 52 | Hay nhất Soạn văn 7 Cánh diều"/>
          <p:cNvPicPr/>
          <p:nvPr/>
        </p:nvPicPr>
        <p:blipFill>
          <a:blip r:embed="rId3">
            <a:extLst>
              <a:ext uri="{28A0092B-C50C-407E-A947-70E740481C1C}">
                <a14:useLocalDpi xmlns:a14="http://schemas.microsoft.com/office/drawing/2010/main" val="0"/>
              </a:ext>
            </a:extLst>
          </a:blip>
          <a:srcRect/>
          <a:stretch>
            <a:fillRect/>
          </a:stretch>
        </p:blipFill>
        <p:spPr bwMode="auto">
          <a:xfrm rot="273473">
            <a:off x="8783367" y="1725272"/>
            <a:ext cx="3043910" cy="3849316"/>
          </a:xfrm>
          <a:prstGeom prst="rect">
            <a:avLst/>
          </a:prstGeom>
          <a:noFill/>
          <a:ln>
            <a:noFill/>
          </a:ln>
        </p:spPr>
      </p:pic>
      <p:sp>
        <p:nvSpPr>
          <p:cNvPr id="2" name="Rectangle 1"/>
          <p:cNvSpPr/>
          <p:nvPr/>
        </p:nvSpPr>
        <p:spPr>
          <a:xfrm>
            <a:off x="254640" y="57031"/>
            <a:ext cx="7711129" cy="6709529"/>
          </a:xfrm>
          <a:prstGeom prst="rect">
            <a:avLst/>
          </a:prstGeom>
        </p:spPr>
        <p:txBody>
          <a:bodyPr wrap="square">
            <a:spAutoFit/>
          </a:bodyPr>
          <a:lstStyle/>
          <a:p>
            <a:pPr algn="ctr">
              <a:spcAft>
                <a:spcPts val="0"/>
              </a:spcAft>
            </a:pPr>
            <a:r>
              <a:rPr lang="vi-VN" sz="2000" b="1">
                <a:solidFill>
                  <a:srgbClr val="000000"/>
                </a:solidFill>
                <a:latin typeface="Times New Roman" panose="02020603050405020304" pitchFamily="18" charset="0"/>
                <a:ea typeface="Times New Roman" panose="02020603050405020304" pitchFamily="18" charset="0"/>
              </a:rPr>
              <a:t> </a:t>
            </a:r>
            <a:r>
              <a:rPr lang="vi-VN" sz="2000" b="1">
                <a:solidFill>
                  <a:srgbClr val="000000"/>
                </a:solidFill>
                <a:latin typeface="+mj-lt"/>
                <a:ea typeface="Times New Roman" panose="02020603050405020304" pitchFamily="18" charset="0"/>
              </a:rPr>
              <a:t>Lí Tự Trọng</a:t>
            </a:r>
            <a:endParaRPr lang="en-GB" sz="2000">
              <a:latin typeface="+mj-lt"/>
              <a:ea typeface="Times New Roman" panose="02020603050405020304" pitchFamily="18" charset="0"/>
            </a:endParaRPr>
          </a:p>
          <a:p>
            <a:pPr algn="just">
              <a:spcBef>
                <a:spcPts val="600"/>
              </a:spcBef>
              <a:spcAft>
                <a:spcPts val="600"/>
              </a:spcAft>
            </a:pPr>
            <a:r>
              <a:rPr lang="vi-VN" sz="2000">
                <a:solidFill>
                  <a:srgbClr val="000000"/>
                </a:solidFill>
                <a:latin typeface="+mj-lt"/>
                <a:ea typeface="Times New Roman" panose="02020603050405020304" pitchFamily="18" charset="0"/>
              </a:rPr>
              <a:t>Ông sinh ngày 20 tháng </a:t>
            </a:r>
            <a:r>
              <a:rPr lang="vi-VN" sz="2000" smtClean="0">
                <a:solidFill>
                  <a:srgbClr val="000000"/>
                </a:solidFill>
                <a:latin typeface="+mj-lt"/>
                <a:ea typeface="Times New Roman" panose="02020603050405020304" pitchFamily="18" charset="0"/>
              </a:rPr>
              <a:t>10năm</a:t>
            </a:r>
            <a:r>
              <a:rPr lang="vi-VN" sz="2000">
                <a:solidFill>
                  <a:srgbClr val="000000"/>
                </a:solidFill>
                <a:latin typeface="+mj-lt"/>
                <a:ea typeface="Times New Roman" panose="02020603050405020304" pitchFamily="18" charset="0"/>
              </a:rPr>
              <a:t> 1914  tại làng Bản </a:t>
            </a:r>
            <a:r>
              <a:rPr lang="vi-VN" sz="2000" smtClean="0">
                <a:solidFill>
                  <a:srgbClr val="000000"/>
                </a:solidFill>
                <a:latin typeface="+mj-lt"/>
                <a:ea typeface="Times New Roman" panose="02020603050405020304" pitchFamily="18" charset="0"/>
              </a:rPr>
              <a:t>Mạy, tỉnh</a:t>
            </a:r>
            <a:r>
              <a:rPr lang="vi-VN" sz="2000">
                <a:solidFill>
                  <a:srgbClr val="000000"/>
                </a:solidFill>
                <a:latin typeface="+mj-lt"/>
                <a:ea typeface="Times New Roman" panose="02020603050405020304" pitchFamily="18" charset="0"/>
              </a:rPr>
              <a:t> Nakhon Phanom - Thái Lan. Quê gốc ông ở xã Thạch Minh, huyện Thạch Hà, tỉnh Hà Tĩnh.</a:t>
            </a:r>
            <a:endParaRPr lang="en-GB" sz="2000">
              <a:latin typeface="+mj-lt"/>
              <a:ea typeface="Times New Roman" panose="02020603050405020304" pitchFamily="18" charset="0"/>
            </a:endParaRPr>
          </a:p>
          <a:p>
            <a:pPr algn="just">
              <a:spcBef>
                <a:spcPts val="600"/>
              </a:spcBef>
              <a:spcAft>
                <a:spcPts val="600"/>
              </a:spcAft>
            </a:pPr>
            <a:r>
              <a:rPr lang="vi-VN" sz="2000">
                <a:solidFill>
                  <a:srgbClr val="000000"/>
                </a:solidFill>
                <a:latin typeface="+mj-lt"/>
                <a:ea typeface="Times New Roman" panose="02020603050405020304" pitchFamily="18" charset="0"/>
              </a:rPr>
              <a:t>Cha ông là Lê Hữu Đạt, mẹ là Nguyễn Thị Sờm, đều là những Việt kiều sống ở Nakhon; họ gốc của ông vốn là Lê Hữu song đến đời ông thì được đặt thành Lê Văn. Ông có đông anh chị em gồm: Lê Văn Đại, Lê Văn Tăng, Lê Văn Năng, Lê Thị Sáu, Lê Thị Bảy,...</a:t>
            </a:r>
            <a:endParaRPr lang="en-GB" sz="2000">
              <a:latin typeface="+mj-lt"/>
              <a:ea typeface="Times New Roman" panose="02020603050405020304" pitchFamily="18" charset="0"/>
            </a:endParaRPr>
          </a:p>
          <a:p>
            <a:pPr algn="just">
              <a:spcBef>
                <a:spcPts val="600"/>
              </a:spcBef>
              <a:spcAft>
                <a:spcPts val="600"/>
              </a:spcAft>
            </a:pPr>
            <a:r>
              <a:rPr lang="vi-VN" sz="2000">
                <a:solidFill>
                  <a:srgbClr val="000000"/>
                </a:solidFill>
                <a:latin typeface="+mj-lt"/>
                <a:ea typeface="Times New Roman" panose="02020603050405020304" pitchFamily="18" charset="0"/>
              </a:rPr>
              <a:t>Năm 1923, chỉ mới 10 tuổi, Lý Tự Trọng được sang Trung Quốc học tập và hoạt động trong Hội Thanh niên Cách mạng đồng chí. Năm 1926, ông về nước hoạt động với nhiệm vụ thành lập đoàn Thanh niên Cộng sản Đông Dương và làm liên lạc cho Xứ ủy Nam Kỳ với Đảng Cộng sản Việt Nam.</a:t>
            </a:r>
            <a:endParaRPr lang="en-GB" sz="2000">
              <a:latin typeface="+mj-lt"/>
              <a:ea typeface="Times New Roman" panose="02020603050405020304" pitchFamily="18" charset="0"/>
            </a:endParaRPr>
          </a:p>
          <a:p>
            <a:r>
              <a:rPr lang="vi-VN" sz="2000">
                <a:solidFill>
                  <a:srgbClr val="000000"/>
                </a:solidFill>
                <a:latin typeface="+mj-lt"/>
                <a:ea typeface="Calibri" panose="020F0502020204030204" pitchFamily="34" charset="0"/>
                <a:cs typeface="Times New Roman" panose="02020603050405020304" pitchFamily="18" charset="0"/>
              </a:rPr>
              <a:t>Ngày 9 tháng 2 năm 1931, trong buổi kỷ niệm gặp mặt một năm cuộc khởi nghĩa Yên </a:t>
            </a:r>
            <a:r>
              <a:rPr lang="vi-VN" sz="2000" smtClean="0">
                <a:solidFill>
                  <a:srgbClr val="000000"/>
                </a:solidFill>
                <a:latin typeface="+mj-lt"/>
                <a:ea typeface="Calibri" panose="020F0502020204030204" pitchFamily="34" charset="0"/>
                <a:cs typeface="Times New Roman" panose="02020603050405020304" pitchFamily="18" charset="0"/>
              </a:rPr>
              <a:t>Bái</a:t>
            </a:r>
            <a:r>
              <a:rPr lang="vi-VN" sz="2000">
                <a:solidFill>
                  <a:srgbClr val="000000"/>
                </a:solidFill>
                <a:latin typeface="+mj-lt"/>
                <a:ea typeface="Calibri" panose="020F0502020204030204" pitchFamily="34" charset="0"/>
                <a:cs typeface="Times New Roman" panose="02020603050405020304" pitchFamily="18" charset="0"/>
              </a:rPr>
              <a:t> tổ chức tại Sài Gòn, Lý Tự Trọng đã bắn chết viên mật thám Le Grand để bảo vệ diễn giả Phan Bôi đang diễn thuyết tại quảng trường Lareni. Tuy nhiên, sau đó ông đã bị bắt giam vào Khám Lớn và bị kết án tử hình ngày 21 tháng 11 năm 1931 khi mới 17 tuổi. Sự kiện này làm dấy lên một phong trào đấu tranh mạnh mẽ ở Khám Lớn khiến từ đó cai ngục tại đây luôn gọi Lý Tự Trọng là "Ông Nhỏ".</a:t>
            </a:r>
            <a:endParaRPr lang="en-GB" sz="2000">
              <a:latin typeface="+mj-lt"/>
            </a:endParaRPr>
          </a:p>
        </p:txBody>
      </p:sp>
    </p:spTree>
    <p:extLst>
      <p:ext uri="{BB962C8B-B14F-4D97-AF65-F5344CB8AC3E}">
        <p14:creationId xmlns:p14="http://schemas.microsoft.com/office/powerpoint/2010/main" val="535095402"/>
      </p:ext>
    </p:extLst>
  </p:cSld>
  <p:clrMapOvr>
    <a:masterClrMapping/>
  </p:clrMapOvr>
  <p:transition advTm="182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p:cNvSpPr>
            <a:spLocks noEditPoints="1"/>
          </p:cNvSpPr>
          <p:nvPr/>
        </p:nvSpPr>
        <p:spPr bwMode="auto">
          <a:xfrm>
            <a:off x="7242048" y="895340"/>
            <a:ext cx="5362276" cy="542316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nvGrpSpPr>
          <p:cNvPr id="30" name="组合 60"/>
          <p:cNvGrpSpPr/>
          <p:nvPr/>
        </p:nvGrpSpPr>
        <p:grpSpPr>
          <a:xfrm>
            <a:off x="7571231" y="1042797"/>
            <a:ext cx="5007977" cy="5120259"/>
            <a:chOff x="598429" y="917737"/>
            <a:chExt cx="5705824" cy="5568307"/>
          </a:xfrm>
        </p:grpSpPr>
        <p:sp>
          <p:nvSpPr>
            <p:cNvPr id="32"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3"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4"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6"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sp>
        <p:nvSpPr>
          <p:cNvPr id="37" name="圆角矩形 13"/>
          <p:cNvSpPr/>
          <p:nvPr/>
        </p:nvSpPr>
        <p:spPr>
          <a:xfrm flipH="1">
            <a:off x="74309" y="232440"/>
            <a:ext cx="7232124" cy="6524975"/>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2414">
            <a:off x="8253344" y="2067106"/>
            <a:ext cx="3413214" cy="3622217"/>
          </a:xfrm>
          <a:prstGeom prst="rect">
            <a:avLst/>
          </a:prstGeom>
        </p:spPr>
      </p:pic>
      <p:sp>
        <p:nvSpPr>
          <p:cNvPr id="4" name="Rectangle 3"/>
          <p:cNvSpPr/>
          <p:nvPr/>
        </p:nvSpPr>
        <p:spPr>
          <a:xfrm>
            <a:off x="164592" y="120110"/>
            <a:ext cx="7141841" cy="6555641"/>
          </a:xfrm>
          <a:prstGeom prst="rect">
            <a:avLst/>
          </a:prstGeom>
        </p:spPr>
        <p:txBody>
          <a:bodyPr wrap="square">
            <a:spAutoFit/>
          </a:bodyPr>
          <a:lstStyle/>
          <a:p>
            <a:pPr algn="ctr">
              <a:spcAft>
                <a:spcPts val="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 Văn </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Trỗi</a:t>
            </a:r>
          </a:p>
          <a:p>
            <a:pPr algn="just">
              <a:spcAft>
                <a:spcPts val="0"/>
              </a:spcAft>
            </a:pP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tháng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năm</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1940 – 15 tháng 10 năm 1964) là một liệt sĩ, chiến sĩ Cộng sản đã thực hiện vụ ám sát không thành nhằm vào phái đoàn quân sự cao cấp do Bộ trưởng Quốc phòng Hoa Kỳ Robert McNamara và đại sứ Henry Cabot Lodge,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Jr.</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đến thăm Việt Nam Cộng hòa vào tháng 5 năm 1964 để hoạch định sách lược chiến tranh ở Việt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Nam.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 bị bắt giam và bị tòa án quân sự Việt Nam Cộng hòa kết án tử hình.</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 sự kiện này, quân Giải phóng miền Nam Việt Nam và Cộng hòa Xã hội Chủ nghĩa Việt Nam đã tôn vinh anh là một chiến sỹ chống Mỹ anh hùng và truy tặng anh danh hiệu Anh hùng Lực lượng vũ trang nhân dân.</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401350"/>
      </p:ext>
    </p:extLst>
  </p:cSld>
  <p:clrMapOvr>
    <a:masterClrMapping/>
  </p:clrMapOvr>
  <p:transition advTm="182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1"/>
            <p:extLst>
              <p:ext uri="{DAA4B4D4-6D71-4841-9C94-3DE7FCFB9230}">
                <p14:media xmlns:p14="http://schemas.microsoft.com/office/powerpoint/2010/main" r:embed="rId2">
                  <p14:trim end="0.875"/>
                </p14:media>
              </p:ext>
            </p:extLst>
          </p:nvPr>
        </p:nvPicPr>
        <p:blipFill>
          <a:blip r:embed="rId4" cstate="print"/>
          <a:stretch>
            <a:fillRect/>
          </a:stretch>
        </p:blipFill>
        <p:spPr>
          <a:xfrm>
            <a:off x="12985496"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09999"/>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3584"/>
            <a:ext cx="721360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010" y="343615"/>
            <a:ext cx="4224233" cy="1733680"/>
          </a:xfrm>
          <a:prstGeom prst="rect">
            <a:avLst/>
          </a:prstGeom>
          <a:noFill/>
        </p:spPr>
        <p:txBody>
          <a:bodyPr wrap="none" rtlCol="0">
            <a:spAutoFit/>
          </a:bodyPr>
          <a:lstStyle/>
          <a:p>
            <a:pPr algn="ctr"/>
            <a:r>
              <a:rPr lang="en-US" sz="5333" b="1" dirty="0">
                <a:solidFill>
                  <a:srgbClr val="CC0066"/>
                </a:solidFill>
                <a:latin typeface="Arial" panose="020B0604020202020204" pitchFamily="34" charset="0"/>
                <a:cs typeface="Arial" panose="020B0604020202020204" pitchFamily="34" charset="0"/>
              </a:rPr>
              <a:t>GIẢI CỨU</a:t>
            </a:r>
          </a:p>
          <a:p>
            <a:pPr algn="ctr"/>
            <a:r>
              <a:rPr lang="en-US" sz="5333"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6400" y="6000449"/>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1000"/>
                                        <p:tgtEl>
                                          <p:spTgt spid="1027"/>
                                        </p:tgtEl>
                                      </p:cBhvr>
                                    </p:animEffect>
                                    <p:anim calcmode="lin" valueType="num">
                                      <p:cBhvr>
                                        <p:cTn id="19" dur="1000" fill="hold"/>
                                        <p:tgtEl>
                                          <p:spTgt spid="1027"/>
                                        </p:tgtEl>
                                        <p:attrNameLst>
                                          <p:attrName>ppt_x</p:attrName>
                                        </p:attrNameLst>
                                      </p:cBhvr>
                                      <p:tavLst>
                                        <p:tav tm="0">
                                          <p:val>
                                            <p:strVal val="#ppt_x"/>
                                          </p:val>
                                        </p:tav>
                                        <p:tav tm="100000">
                                          <p:val>
                                            <p:strVal val="#ppt_x"/>
                                          </p:val>
                                        </p:tav>
                                      </p:tavLst>
                                    </p:anim>
                                    <p:anim calcmode="lin" valueType="num">
                                      <p:cBhvr>
                                        <p:cTn id="20" dur="1000" fill="hold"/>
                                        <p:tgtEl>
                                          <p:spTgt spid="102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3500"/>
                            </p:stCondLst>
                            <p:childTnLst>
                              <p:par>
                                <p:cTn id="26" presetID="1" presetClass="mediacall" presetSubtype="0" fill="hold" nodeType="afterEffect">
                                  <p:stCondLst>
                                    <p:cond delay="0"/>
                                  </p:stCondLst>
                                  <p:childTnLst>
                                    <p:cmd type="call" cmd="playFrom(0.0)">
                                      <p:cBhvr>
                                        <p:cTn id="2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60"/>
          <p:cNvGrpSpPr/>
          <p:nvPr/>
        </p:nvGrpSpPr>
        <p:grpSpPr>
          <a:xfrm>
            <a:off x="8513062" y="1153926"/>
            <a:ext cx="3907538" cy="5104720"/>
            <a:chOff x="598429" y="917737"/>
            <a:chExt cx="5705824" cy="5568307"/>
          </a:xfrm>
        </p:grpSpPr>
        <p:sp>
          <p:nvSpPr>
            <p:cNvPr id="32"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3"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4"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6"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sp>
        <p:nvSpPr>
          <p:cNvPr id="37" name="圆角矩形 13"/>
          <p:cNvSpPr/>
          <p:nvPr/>
        </p:nvSpPr>
        <p:spPr>
          <a:xfrm flipH="1">
            <a:off x="135720" y="116572"/>
            <a:ext cx="8267791" cy="6668276"/>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4890">
            <a:off x="9050050" y="1994296"/>
            <a:ext cx="2757986" cy="3815081"/>
          </a:xfrm>
          <a:prstGeom prst="rect">
            <a:avLst/>
          </a:prstGeom>
        </p:spPr>
      </p:pic>
      <p:sp>
        <p:nvSpPr>
          <p:cNvPr id="3" name="Rectangle 2"/>
          <p:cNvSpPr/>
          <p:nvPr/>
        </p:nvSpPr>
        <p:spPr>
          <a:xfrm>
            <a:off x="423671" y="116572"/>
            <a:ext cx="7816087" cy="6447919"/>
          </a:xfrm>
          <a:prstGeom prst="rect">
            <a:avLst/>
          </a:prstGeom>
        </p:spPr>
        <p:txBody>
          <a:bodyPr wrap="square">
            <a:spAutoFit/>
          </a:bodyPr>
          <a:lstStyle/>
          <a:p>
            <a:pPr algn="ctr">
              <a:spcBef>
                <a:spcPts val="600"/>
              </a:spcBef>
              <a:spcAft>
                <a:spcPts val="600"/>
              </a:spcAft>
            </a:pPr>
            <a:r>
              <a:rPr lang="vi-VN" sz="21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 Viết Xuân</a:t>
            </a:r>
            <a:endParaRPr lang="en-GB" sz="210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sinh tại xóm Thượng, xã Ngũ Kiên, phủ Vĩnh Tường, tỉnh Vĩnh Yên, nay thuộc tỉnh Vĩnh Phúc. Năm 7 tuổi, ông phải đi ở đợ cho gia đình địa chủ trong 10 năm. Tháng 11 năm 1952, ông gia nhập Quân đội nhân dân Việt Nam. Trong Chiến tranh Đông Dương, đơn vị ông chiến đấu với không quân đối phương ở Lũng Lô. Ngày 5 tháng 1 năm 1955, ông được kết nạp vào Đảng Cộng sản Việt Nam. </a:t>
            </a:r>
            <a:endParaRPr lang="en-GB" sz="210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 ngày 18 tháng 11 nǎm 1964, trong trận chiến với Không quân Hoa Kỳ tại phía tây tỉnh Quảng Bình, ông bị máy bay bắn bị thương nát đùi phải, song ông yêu cầu phẫu thuật bỏ chân, tiếp tục được vào bờ công sự và chỉ huy chiến đấu, động viên đồng đội bằng khẩu lệnh "Nhằm thẳng quân thù! Bắn!".</a:t>
            </a:r>
            <a:endParaRPr lang="en-GB" sz="210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quá trình công tác, ông từng làm trinh sát thuộc C3 Đoàn 99, kế đó là Tiểu đội trưởng trinh sát, Trung đội trưởng pháo cao xạ, rồi Chính trị viên phó đại đội pháo cao xạ. Khi tử trận, ông mang quân hàm Thiếu úy, Chính trị viên Đại đội 3, Tiểu đoàn 14 pháo cao xạ, Sư đoàn 325, Quân khu 4.</a:t>
            </a:r>
            <a:endParaRPr lang="en-GB" sz="2100">
              <a:latin typeface="Times New Roman" panose="02020603050405020304" pitchFamily="18" charset="0"/>
              <a:ea typeface="Times New Roman" panose="02020603050405020304" pitchFamily="18" charset="0"/>
              <a:cs typeface="Times New Roman" panose="02020603050405020304" pitchFamily="18" charset="0"/>
            </a:endParaRPr>
          </a:p>
          <a:p>
            <a:r>
              <a:rPr lang="en-US" sz="2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 hài cốt của ông được an táng tại nghĩa trang xã Ngũ Kiên. </a:t>
            </a:r>
            <a:endParaRPr lang="en-GB" sz="2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403783"/>
      </p:ext>
    </p:extLst>
  </p:cSld>
  <p:clrMapOvr>
    <a:masterClrMapping/>
  </p:clrMapOvr>
  <p:transition advTm="182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p:cNvSpPr>
            <a:spLocks noEditPoints="1"/>
          </p:cNvSpPr>
          <p:nvPr/>
        </p:nvSpPr>
        <p:spPr bwMode="auto">
          <a:xfrm>
            <a:off x="6207214" y="990309"/>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25" name="Rectangle 11"/>
          <p:cNvSpPr>
            <a:spLocks noChangeArrowheads="1"/>
          </p:cNvSpPr>
          <p:nvPr/>
        </p:nvSpPr>
        <p:spPr bwMode="auto">
          <a:xfrm rot="273303">
            <a:off x="7052118" y="1998352"/>
            <a:ext cx="3876554" cy="4022802"/>
          </a:xfrm>
          <a:prstGeom prst="rect">
            <a:avLst/>
          </a:prstGeom>
          <a:blipFill dpi="0" rotWithShape="1">
            <a:blip r:embed="rId3"/>
            <a:srcRect/>
            <a:stretch>
              <a:fillRect/>
            </a:stretch>
          </a:blipFill>
          <a:ln w="76200">
            <a:noFill/>
            <a:miter lim="800000"/>
          </a:ln>
          <a:effectLst>
            <a:outerShdw blurRad="25400" dist="12700" dir="2700000" algn="tl" rotWithShape="0">
              <a:prstClr val="black">
                <a:alpha val="40000"/>
              </a:prstClr>
            </a:outerShdw>
          </a:effec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nvGrpSpPr>
          <p:cNvPr id="30" name="组合 60"/>
          <p:cNvGrpSpPr/>
          <p:nvPr/>
        </p:nvGrpSpPr>
        <p:grpSpPr>
          <a:xfrm>
            <a:off x="6207214" y="990309"/>
            <a:ext cx="5705824" cy="5568307"/>
            <a:chOff x="598429" y="917737"/>
            <a:chExt cx="5705824" cy="5568307"/>
          </a:xfrm>
        </p:grpSpPr>
        <p:sp>
          <p:nvSpPr>
            <p:cNvPr id="32" name="Freeform 1594"/>
            <p:cNvSpPr/>
            <p:nvPr/>
          </p:nvSpPr>
          <p:spPr bwMode="auto">
            <a:xfrm>
              <a:off x="5511182" y="2209485"/>
              <a:ext cx="319931" cy="902206"/>
            </a:xfrm>
            <a:custGeom>
              <a:avLst/>
              <a:gdLst>
                <a:gd name="T0" fmla="*/ 21 w 52"/>
                <a:gd name="T1" fmla="*/ 147 h 147"/>
                <a:gd name="T2" fmla="*/ 0 w 52"/>
                <a:gd name="T3" fmla="*/ 128 h 147"/>
                <a:gd name="T4" fmla="*/ 0 w 52"/>
                <a:gd name="T5" fmla="*/ 24 h 147"/>
                <a:gd name="T6" fmla="*/ 26 w 52"/>
                <a:gd name="T7" fmla="*/ 0 h 147"/>
                <a:gd name="T8" fmla="*/ 52 w 52"/>
                <a:gd name="T9" fmla="*/ 24 h 147"/>
                <a:gd name="T10" fmla="*/ 52 w 52"/>
                <a:gd name="T11" fmla="*/ 92 h 147"/>
                <a:gd name="T12" fmla="*/ 47 w 52"/>
                <a:gd name="T13" fmla="*/ 92 h 147"/>
                <a:gd name="T14" fmla="*/ 47 w 52"/>
                <a:gd name="T15" fmla="*/ 24 h 147"/>
                <a:gd name="T16" fmla="*/ 26 w 52"/>
                <a:gd name="T17" fmla="*/ 5 h 147"/>
                <a:gd name="T18" fmla="*/ 5 w 52"/>
                <a:gd name="T19" fmla="*/ 24 h 147"/>
                <a:gd name="T20" fmla="*/ 5 w 52"/>
                <a:gd name="T21" fmla="*/ 128 h 147"/>
                <a:gd name="T22" fmla="*/ 21 w 52"/>
                <a:gd name="T23" fmla="*/ 142 h 147"/>
                <a:gd name="T24" fmla="*/ 36 w 52"/>
                <a:gd name="T25" fmla="*/ 128 h 147"/>
                <a:gd name="T26" fmla="*/ 36 w 52"/>
                <a:gd name="T27" fmla="*/ 33 h 147"/>
                <a:gd name="T28" fmla="*/ 26 w 52"/>
                <a:gd name="T29" fmla="*/ 23 h 147"/>
                <a:gd name="T30" fmla="*/ 16 w 52"/>
                <a:gd name="T31" fmla="*/ 33 h 147"/>
                <a:gd name="T32" fmla="*/ 16 w 52"/>
                <a:gd name="T33" fmla="*/ 95 h 147"/>
                <a:gd name="T34" fmla="*/ 11 w 52"/>
                <a:gd name="T35" fmla="*/ 95 h 147"/>
                <a:gd name="T36" fmla="*/ 11 w 52"/>
                <a:gd name="T37" fmla="*/ 33 h 147"/>
                <a:gd name="T38" fmla="*/ 26 w 52"/>
                <a:gd name="T39" fmla="*/ 18 h 147"/>
                <a:gd name="T40" fmla="*/ 41 w 52"/>
                <a:gd name="T41" fmla="*/ 33 h 147"/>
                <a:gd name="T42" fmla="*/ 41 w 52"/>
                <a:gd name="T43" fmla="*/ 128 h 147"/>
                <a:gd name="T44" fmla="*/ 21 w 52"/>
                <a:gd name="T4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147">
                  <a:moveTo>
                    <a:pt x="21" y="147"/>
                  </a:moveTo>
                  <a:cubicBezTo>
                    <a:pt x="10" y="147"/>
                    <a:pt x="0" y="139"/>
                    <a:pt x="0" y="128"/>
                  </a:cubicBezTo>
                  <a:cubicBezTo>
                    <a:pt x="0" y="24"/>
                    <a:pt x="0" y="24"/>
                    <a:pt x="0" y="24"/>
                  </a:cubicBezTo>
                  <a:cubicBezTo>
                    <a:pt x="0" y="10"/>
                    <a:pt x="13" y="0"/>
                    <a:pt x="26" y="0"/>
                  </a:cubicBezTo>
                  <a:cubicBezTo>
                    <a:pt x="40" y="0"/>
                    <a:pt x="52" y="10"/>
                    <a:pt x="52" y="24"/>
                  </a:cubicBezTo>
                  <a:cubicBezTo>
                    <a:pt x="52" y="92"/>
                    <a:pt x="52" y="92"/>
                    <a:pt x="52" y="92"/>
                  </a:cubicBezTo>
                  <a:cubicBezTo>
                    <a:pt x="47" y="92"/>
                    <a:pt x="47" y="92"/>
                    <a:pt x="47" y="92"/>
                  </a:cubicBezTo>
                  <a:cubicBezTo>
                    <a:pt x="47" y="24"/>
                    <a:pt x="47" y="24"/>
                    <a:pt x="47" y="24"/>
                  </a:cubicBezTo>
                  <a:cubicBezTo>
                    <a:pt x="47" y="13"/>
                    <a:pt x="37" y="5"/>
                    <a:pt x="26" y="5"/>
                  </a:cubicBezTo>
                  <a:cubicBezTo>
                    <a:pt x="16" y="5"/>
                    <a:pt x="5" y="13"/>
                    <a:pt x="5" y="24"/>
                  </a:cubicBezTo>
                  <a:cubicBezTo>
                    <a:pt x="5" y="128"/>
                    <a:pt x="5" y="128"/>
                    <a:pt x="5" y="128"/>
                  </a:cubicBezTo>
                  <a:cubicBezTo>
                    <a:pt x="5" y="136"/>
                    <a:pt x="13" y="142"/>
                    <a:pt x="21" y="142"/>
                  </a:cubicBezTo>
                  <a:cubicBezTo>
                    <a:pt x="29" y="142"/>
                    <a:pt x="36" y="136"/>
                    <a:pt x="36" y="128"/>
                  </a:cubicBezTo>
                  <a:cubicBezTo>
                    <a:pt x="36" y="33"/>
                    <a:pt x="36" y="33"/>
                    <a:pt x="36" y="33"/>
                  </a:cubicBezTo>
                  <a:cubicBezTo>
                    <a:pt x="36" y="28"/>
                    <a:pt x="32" y="23"/>
                    <a:pt x="26" y="23"/>
                  </a:cubicBezTo>
                  <a:cubicBezTo>
                    <a:pt x="20" y="23"/>
                    <a:pt x="16" y="28"/>
                    <a:pt x="16" y="33"/>
                  </a:cubicBezTo>
                  <a:cubicBezTo>
                    <a:pt x="16" y="95"/>
                    <a:pt x="16" y="95"/>
                    <a:pt x="16" y="95"/>
                  </a:cubicBezTo>
                  <a:cubicBezTo>
                    <a:pt x="11" y="95"/>
                    <a:pt x="11" y="95"/>
                    <a:pt x="11" y="95"/>
                  </a:cubicBezTo>
                  <a:cubicBezTo>
                    <a:pt x="11" y="33"/>
                    <a:pt x="11" y="33"/>
                    <a:pt x="11" y="33"/>
                  </a:cubicBezTo>
                  <a:cubicBezTo>
                    <a:pt x="11" y="25"/>
                    <a:pt x="18" y="18"/>
                    <a:pt x="26" y="18"/>
                  </a:cubicBezTo>
                  <a:cubicBezTo>
                    <a:pt x="34" y="18"/>
                    <a:pt x="41" y="25"/>
                    <a:pt x="41" y="33"/>
                  </a:cubicBezTo>
                  <a:cubicBezTo>
                    <a:pt x="41" y="128"/>
                    <a:pt x="41" y="128"/>
                    <a:pt x="41" y="128"/>
                  </a:cubicBezTo>
                  <a:cubicBezTo>
                    <a:pt x="41" y="139"/>
                    <a:pt x="32" y="147"/>
                    <a:pt x="21" y="147"/>
                  </a:cubicBezTo>
                </a:path>
              </a:pathLst>
            </a:custGeom>
            <a:solidFill>
              <a:srgbClr val="244B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3" name="Freeform 6"/>
            <p:cNvSpPr>
              <a:spLocks noEditPoints="1"/>
            </p:cNvSpPr>
            <p:nvPr/>
          </p:nvSpPr>
          <p:spPr bwMode="auto">
            <a:xfrm>
              <a:off x="598429" y="917737"/>
              <a:ext cx="5705824" cy="5555634"/>
            </a:xfrm>
            <a:custGeom>
              <a:avLst/>
              <a:gdLst>
                <a:gd name="T0" fmla="*/ 233 w 1687"/>
                <a:gd name="T1" fmla="*/ 1643 h 1643"/>
                <a:gd name="T2" fmla="*/ 1453 w 1687"/>
                <a:gd name="T3" fmla="*/ 0 h 1643"/>
                <a:gd name="T4" fmla="*/ 285 w 1687"/>
                <a:gd name="T5" fmla="*/ 1592 h 1643"/>
                <a:gd name="T6" fmla="*/ 278 w 1687"/>
                <a:gd name="T7" fmla="*/ 1548 h 1643"/>
                <a:gd name="T8" fmla="*/ 285 w 1687"/>
                <a:gd name="T9" fmla="*/ 1592 h 1643"/>
                <a:gd name="T10" fmla="*/ 246 w 1687"/>
                <a:gd name="T11" fmla="*/ 1494 h 1643"/>
                <a:gd name="T12" fmla="*/ 291 w 1687"/>
                <a:gd name="T13" fmla="*/ 1486 h 1643"/>
                <a:gd name="T14" fmla="*/ 259 w 1687"/>
                <a:gd name="T15" fmla="*/ 1432 h 1643"/>
                <a:gd name="T16" fmla="*/ 251 w 1687"/>
                <a:gd name="T17" fmla="*/ 1388 h 1643"/>
                <a:gd name="T18" fmla="*/ 259 w 1687"/>
                <a:gd name="T19" fmla="*/ 1432 h 1643"/>
                <a:gd name="T20" fmla="*/ 219 w 1687"/>
                <a:gd name="T21" fmla="*/ 1334 h 1643"/>
                <a:gd name="T22" fmla="*/ 264 w 1687"/>
                <a:gd name="T23" fmla="*/ 1326 h 1643"/>
                <a:gd name="T24" fmla="*/ 232 w 1687"/>
                <a:gd name="T25" fmla="*/ 1273 h 1643"/>
                <a:gd name="T26" fmla="*/ 225 w 1687"/>
                <a:gd name="T27" fmla="*/ 1228 h 1643"/>
                <a:gd name="T28" fmla="*/ 232 w 1687"/>
                <a:gd name="T29" fmla="*/ 1273 h 1643"/>
                <a:gd name="T30" fmla="*/ 193 w 1687"/>
                <a:gd name="T31" fmla="*/ 1174 h 1643"/>
                <a:gd name="T32" fmla="*/ 237 w 1687"/>
                <a:gd name="T33" fmla="*/ 1167 h 1643"/>
                <a:gd name="T34" fmla="*/ 205 w 1687"/>
                <a:gd name="T35" fmla="*/ 1113 h 1643"/>
                <a:gd name="T36" fmla="*/ 198 w 1687"/>
                <a:gd name="T37" fmla="*/ 1068 h 1643"/>
                <a:gd name="T38" fmla="*/ 205 w 1687"/>
                <a:gd name="T39" fmla="*/ 1113 h 1643"/>
                <a:gd name="T40" fmla="*/ 166 w 1687"/>
                <a:gd name="T41" fmla="*/ 1014 h 1643"/>
                <a:gd name="T42" fmla="*/ 211 w 1687"/>
                <a:gd name="T43" fmla="*/ 1007 h 1643"/>
                <a:gd name="T44" fmla="*/ 179 w 1687"/>
                <a:gd name="T45" fmla="*/ 953 h 1643"/>
                <a:gd name="T46" fmla="*/ 171 w 1687"/>
                <a:gd name="T47" fmla="*/ 908 h 1643"/>
                <a:gd name="T48" fmla="*/ 179 w 1687"/>
                <a:gd name="T49" fmla="*/ 953 h 1643"/>
                <a:gd name="T50" fmla="*/ 139 w 1687"/>
                <a:gd name="T51" fmla="*/ 854 h 1643"/>
                <a:gd name="T52" fmla="*/ 184 w 1687"/>
                <a:gd name="T53" fmla="*/ 847 h 1643"/>
                <a:gd name="T54" fmla="*/ 152 w 1687"/>
                <a:gd name="T55" fmla="*/ 793 h 1643"/>
                <a:gd name="T56" fmla="*/ 145 w 1687"/>
                <a:gd name="T57" fmla="*/ 749 h 1643"/>
                <a:gd name="T58" fmla="*/ 152 w 1687"/>
                <a:gd name="T59" fmla="*/ 793 h 1643"/>
                <a:gd name="T60" fmla="*/ 113 w 1687"/>
                <a:gd name="T61" fmla="*/ 695 h 1643"/>
                <a:gd name="T62" fmla="*/ 157 w 1687"/>
                <a:gd name="T63" fmla="*/ 687 h 1643"/>
                <a:gd name="T64" fmla="*/ 126 w 1687"/>
                <a:gd name="T65" fmla="*/ 633 h 1643"/>
                <a:gd name="T66" fmla="*/ 118 w 1687"/>
                <a:gd name="T67" fmla="*/ 589 h 1643"/>
                <a:gd name="T68" fmla="*/ 126 w 1687"/>
                <a:gd name="T69" fmla="*/ 633 h 1643"/>
                <a:gd name="T70" fmla="*/ 86 w 1687"/>
                <a:gd name="T71" fmla="*/ 535 h 1643"/>
                <a:gd name="T72" fmla="*/ 131 w 1687"/>
                <a:gd name="T73" fmla="*/ 527 h 1643"/>
                <a:gd name="T74" fmla="*/ 99 w 1687"/>
                <a:gd name="T75" fmla="*/ 474 h 1643"/>
                <a:gd name="T76" fmla="*/ 91 w 1687"/>
                <a:gd name="T77" fmla="*/ 429 h 1643"/>
                <a:gd name="T78" fmla="*/ 99 w 1687"/>
                <a:gd name="T79" fmla="*/ 474 h 1643"/>
                <a:gd name="T80" fmla="*/ 60 w 1687"/>
                <a:gd name="T81" fmla="*/ 375 h 1643"/>
                <a:gd name="T82" fmla="*/ 104 w 1687"/>
                <a:gd name="T83" fmla="*/ 368 h 1643"/>
                <a:gd name="T84" fmla="*/ 72 w 1687"/>
                <a:gd name="T85" fmla="*/ 314 h 1643"/>
                <a:gd name="T86" fmla="*/ 65 w 1687"/>
                <a:gd name="T87" fmla="*/ 269 h 1643"/>
                <a:gd name="T88" fmla="*/ 72 w 1687"/>
                <a:gd name="T89" fmla="*/ 314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7" h="1643">
                  <a:moveTo>
                    <a:pt x="0" y="242"/>
                  </a:moveTo>
                  <a:cubicBezTo>
                    <a:pt x="233" y="1643"/>
                    <a:pt x="233" y="1643"/>
                    <a:pt x="233" y="1643"/>
                  </a:cubicBezTo>
                  <a:cubicBezTo>
                    <a:pt x="1687" y="1401"/>
                    <a:pt x="1687" y="1401"/>
                    <a:pt x="1687" y="1401"/>
                  </a:cubicBezTo>
                  <a:cubicBezTo>
                    <a:pt x="1453" y="0"/>
                    <a:pt x="1453" y="0"/>
                    <a:pt x="1453" y="0"/>
                  </a:cubicBezTo>
                  <a:cubicBezTo>
                    <a:pt x="0" y="242"/>
                    <a:pt x="0" y="242"/>
                    <a:pt x="0" y="242"/>
                  </a:cubicBezTo>
                  <a:moveTo>
                    <a:pt x="285" y="1592"/>
                  </a:moveTo>
                  <a:cubicBezTo>
                    <a:pt x="273" y="1594"/>
                    <a:pt x="261" y="1586"/>
                    <a:pt x="259" y="1574"/>
                  </a:cubicBezTo>
                  <a:cubicBezTo>
                    <a:pt x="257" y="1561"/>
                    <a:pt x="265" y="1550"/>
                    <a:pt x="278" y="1548"/>
                  </a:cubicBezTo>
                  <a:cubicBezTo>
                    <a:pt x="290" y="1545"/>
                    <a:pt x="302" y="1554"/>
                    <a:pt x="304" y="1566"/>
                  </a:cubicBezTo>
                  <a:cubicBezTo>
                    <a:pt x="306" y="1579"/>
                    <a:pt x="298" y="1590"/>
                    <a:pt x="285" y="1592"/>
                  </a:cubicBezTo>
                  <a:moveTo>
                    <a:pt x="272" y="1512"/>
                  </a:moveTo>
                  <a:cubicBezTo>
                    <a:pt x="260" y="1514"/>
                    <a:pt x="248" y="1506"/>
                    <a:pt x="246" y="1494"/>
                  </a:cubicBezTo>
                  <a:cubicBezTo>
                    <a:pt x="244" y="1481"/>
                    <a:pt x="252" y="1470"/>
                    <a:pt x="264" y="1468"/>
                  </a:cubicBezTo>
                  <a:cubicBezTo>
                    <a:pt x="277" y="1466"/>
                    <a:pt x="288" y="1474"/>
                    <a:pt x="291" y="1486"/>
                  </a:cubicBezTo>
                  <a:cubicBezTo>
                    <a:pt x="293" y="1499"/>
                    <a:pt x="284" y="1510"/>
                    <a:pt x="272" y="1512"/>
                  </a:cubicBezTo>
                  <a:moveTo>
                    <a:pt x="259" y="1432"/>
                  </a:moveTo>
                  <a:cubicBezTo>
                    <a:pt x="246" y="1434"/>
                    <a:pt x="235" y="1426"/>
                    <a:pt x="232" y="1414"/>
                  </a:cubicBezTo>
                  <a:cubicBezTo>
                    <a:pt x="230" y="1401"/>
                    <a:pt x="239" y="1390"/>
                    <a:pt x="251" y="1388"/>
                  </a:cubicBezTo>
                  <a:cubicBezTo>
                    <a:pt x="263" y="1386"/>
                    <a:pt x="275" y="1394"/>
                    <a:pt x="277" y="1406"/>
                  </a:cubicBezTo>
                  <a:cubicBezTo>
                    <a:pt x="279" y="1419"/>
                    <a:pt x="271" y="1430"/>
                    <a:pt x="259" y="1432"/>
                  </a:cubicBezTo>
                  <a:moveTo>
                    <a:pt x="245" y="1353"/>
                  </a:moveTo>
                  <a:cubicBezTo>
                    <a:pt x="233" y="1355"/>
                    <a:pt x="221" y="1346"/>
                    <a:pt x="219" y="1334"/>
                  </a:cubicBezTo>
                  <a:cubicBezTo>
                    <a:pt x="217" y="1322"/>
                    <a:pt x="225" y="1310"/>
                    <a:pt x="238" y="1308"/>
                  </a:cubicBezTo>
                  <a:cubicBezTo>
                    <a:pt x="250" y="1306"/>
                    <a:pt x="262" y="1314"/>
                    <a:pt x="264" y="1326"/>
                  </a:cubicBezTo>
                  <a:cubicBezTo>
                    <a:pt x="266" y="1339"/>
                    <a:pt x="258" y="1350"/>
                    <a:pt x="245" y="1353"/>
                  </a:cubicBezTo>
                  <a:moveTo>
                    <a:pt x="232" y="1273"/>
                  </a:moveTo>
                  <a:cubicBezTo>
                    <a:pt x="220" y="1275"/>
                    <a:pt x="208" y="1266"/>
                    <a:pt x="206" y="1254"/>
                  </a:cubicBezTo>
                  <a:cubicBezTo>
                    <a:pt x="204" y="1242"/>
                    <a:pt x="212" y="1230"/>
                    <a:pt x="225" y="1228"/>
                  </a:cubicBezTo>
                  <a:cubicBezTo>
                    <a:pt x="237" y="1226"/>
                    <a:pt x="249" y="1234"/>
                    <a:pt x="251" y="1247"/>
                  </a:cubicBezTo>
                  <a:cubicBezTo>
                    <a:pt x="253" y="1259"/>
                    <a:pt x="244" y="1271"/>
                    <a:pt x="232" y="1273"/>
                  </a:cubicBezTo>
                  <a:moveTo>
                    <a:pt x="219" y="1193"/>
                  </a:moveTo>
                  <a:cubicBezTo>
                    <a:pt x="206" y="1195"/>
                    <a:pt x="195" y="1186"/>
                    <a:pt x="193" y="1174"/>
                  </a:cubicBezTo>
                  <a:cubicBezTo>
                    <a:pt x="191" y="1162"/>
                    <a:pt x="199" y="1150"/>
                    <a:pt x="211" y="1148"/>
                  </a:cubicBezTo>
                  <a:cubicBezTo>
                    <a:pt x="224" y="1146"/>
                    <a:pt x="235" y="1154"/>
                    <a:pt x="237" y="1167"/>
                  </a:cubicBezTo>
                  <a:cubicBezTo>
                    <a:pt x="239" y="1179"/>
                    <a:pt x="231" y="1191"/>
                    <a:pt x="219" y="1193"/>
                  </a:cubicBezTo>
                  <a:moveTo>
                    <a:pt x="205" y="1113"/>
                  </a:moveTo>
                  <a:cubicBezTo>
                    <a:pt x="193" y="1115"/>
                    <a:pt x="181" y="1107"/>
                    <a:pt x="179" y="1094"/>
                  </a:cubicBezTo>
                  <a:cubicBezTo>
                    <a:pt x="177" y="1082"/>
                    <a:pt x="186" y="1070"/>
                    <a:pt x="198" y="1068"/>
                  </a:cubicBezTo>
                  <a:cubicBezTo>
                    <a:pt x="210" y="1066"/>
                    <a:pt x="222" y="1074"/>
                    <a:pt x="224" y="1087"/>
                  </a:cubicBezTo>
                  <a:cubicBezTo>
                    <a:pt x="226" y="1099"/>
                    <a:pt x="218" y="1111"/>
                    <a:pt x="205" y="1113"/>
                  </a:cubicBezTo>
                  <a:moveTo>
                    <a:pt x="192" y="1033"/>
                  </a:moveTo>
                  <a:cubicBezTo>
                    <a:pt x="180" y="1035"/>
                    <a:pt x="168" y="1027"/>
                    <a:pt x="166" y="1014"/>
                  </a:cubicBezTo>
                  <a:cubicBezTo>
                    <a:pt x="164" y="1002"/>
                    <a:pt x="172" y="990"/>
                    <a:pt x="185" y="988"/>
                  </a:cubicBezTo>
                  <a:cubicBezTo>
                    <a:pt x="197" y="986"/>
                    <a:pt x="209" y="994"/>
                    <a:pt x="211" y="1007"/>
                  </a:cubicBezTo>
                  <a:cubicBezTo>
                    <a:pt x="213" y="1019"/>
                    <a:pt x="204" y="1031"/>
                    <a:pt x="192" y="1033"/>
                  </a:cubicBezTo>
                  <a:moveTo>
                    <a:pt x="179" y="953"/>
                  </a:moveTo>
                  <a:cubicBezTo>
                    <a:pt x="166" y="955"/>
                    <a:pt x="155" y="947"/>
                    <a:pt x="153" y="934"/>
                  </a:cubicBezTo>
                  <a:cubicBezTo>
                    <a:pt x="151" y="922"/>
                    <a:pt x="159" y="910"/>
                    <a:pt x="171" y="908"/>
                  </a:cubicBezTo>
                  <a:cubicBezTo>
                    <a:pt x="184" y="906"/>
                    <a:pt x="195" y="915"/>
                    <a:pt x="197" y="927"/>
                  </a:cubicBezTo>
                  <a:cubicBezTo>
                    <a:pt x="199" y="939"/>
                    <a:pt x="191" y="951"/>
                    <a:pt x="179" y="953"/>
                  </a:cubicBezTo>
                  <a:moveTo>
                    <a:pt x="165" y="873"/>
                  </a:moveTo>
                  <a:cubicBezTo>
                    <a:pt x="153" y="875"/>
                    <a:pt x="141" y="867"/>
                    <a:pt x="139" y="854"/>
                  </a:cubicBezTo>
                  <a:cubicBezTo>
                    <a:pt x="137" y="842"/>
                    <a:pt x="146" y="830"/>
                    <a:pt x="158" y="828"/>
                  </a:cubicBezTo>
                  <a:cubicBezTo>
                    <a:pt x="170" y="826"/>
                    <a:pt x="182" y="835"/>
                    <a:pt x="184" y="847"/>
                  </a:cubicBezTo>
                  <a:cubicBezTo>
                    <a:pt x="186" y="859"/>
                    <a:pt x="178" y="871"/>
                    <a:pt x="165" y="873"/>
                  </a:cubicBezTo>
                  <a:moveTo>
                    <a:pt x="152" y="793"/>
                  </a:moveTo>
                  <a:cubicBezTo>
                    <a:pt x="140" y="795"/>
                    <a:pt x="128" y="787"/>
                    <a:pt x="126" y="775"/>
                  </a:cubicBezTo>
                  <a:cubicBezTo>
                    <a:pt x="124" y="762"/>
                    <a:pt x="132" y="751"/>
                    <a:pt x="145" y="749"/>
                  </a:cubicBezTo>
                  <a:cubicBezTo>
                    <a:pt x="157" y="746"/>
                    <a:pt x="169" y="755"/>
                    <a:pt x="171" y="767"/>
                  </a:cubicBezTo>
                  <a:cubicBezTo>
                    <a:pt x="173" y="779"/>
                    <a:pt x="165" y="791"/>
                    <a:pt x="152" y="793"/>
                  </a:cubicBezTo>
                  <a:moveTo>
                    <a:pt x="139" y="713"/>
                  </a:moveTo>
                  <a:cubicBezTo>
                    <a:pt x="126" y="715"/>
                    <a:pt x="115" y="707"/>
                    <a:pt x="113" y="695"/>
                  </a:cubicBezTo>
                  <a:cubicBezTo>
                    <a:pt x="111" y="682"/>
                    <a:pt x="119" y="671"/>
                    <a:pt x="131" y="669"/>
                  </a:cubicBezTo>
                  <a:cubicBezTo>
                    <a:pt x="144" y="667"/>
                    <a:pt x="155" y="675"/>
                    <a:pt x="157" y="687"/>
                  </a:cubicBezTo>
                  <a:cubicBezTo>
                    <a:pt x="160" y="700"/>
                    <a:pt x="151" y="711"/>
                    <a:pt x="139" y="713"/>
                  </a:cubicBezTo>
                  <a:moveTo>
                    <a:pt x="126" y="633"/>
                  </a:moveTo>
                  <a:cubicBezTo>
                    <a:pt x="113" y="635"/>
                    <a:pt x="102" y="627"/>
                    <a:pt x="99" y="615"/>
                  </a:cubicBezTo>
                  <a:cubicBezTo>
                    <a:pt x="97" y="602"/>
                    <a:pt x="106" y="591"/>
                    <a:pt x="118" y="589"/>
                  </a:cubicBezTo>
                  <a:cubicBezTo>
                    <a:pt x="130" y="587"/>
                    <a:pt x="142" y="595"/>
                    <a:pt x="144" y="607"/>
                  </a:cubicBezTo>
                  <a:cubicBezTo>
                    <a:pt x="146" y="620"/>
                    <a:pt x="138" y="631"/>
                    <a:pt x="126" y="633"/>
                  </a:cubicBezTo>
                  <a:moveTo>
                    <a:pt x="112" y="554"/>
                  </a:moveTo>
                  <a:cubicBezTo>
                    <a:pt x="100" y="556"/>
                    <a:pt x="88" y="547"/>
                    <a:pt x="86" y="535"/>
                  </a:cubicBezTo>
                  <a:cubicBezTo>
                    <a:pt x="84" y="523"/>
                    <a:pt x="92" y="511"/>
                    <a:pt x="105" y="509"/>
                  </a:cubicBezTo>
                  <a:cubicBezTo>
                    <a:pt x="117" y="507"/>
                    <a:pt x="129" y="515"/>
                    <a:pt x="131" y="527"/>
                  </a:cubicBezTo>
                  <a:cubicBezTo>
                    <a:pt x="133" y="540"/>
                    <a:pt x="125" y="551"/>
                    <a:pt x="112" y="554"/>
                  </a:cubicBezTo>
                  <a:moveTo>
                    <a:pt x="99" y="474"/>
                  </a:moveTo>
                  <a:cubicBezTo>
                    <a:pt x="87" y="476"/>
                    <a:pt x="75" y="467"/>
                    <a:pt x="73" y="455"/>
                  </a:cubicBezTo>
                  <a:cubicBezTo>
                    <a:pt x="71" y="443"/>
                    <a:pt x="79" y="431"/>
                    <a:pt x="91" y="429"/>
                  </a:cubicBezTo>
                  <a:cubicBezTo>
                    <a:pt x="104" y="427"/>
                    <a:pt x="116" y="435"/>
                    <a:pt x="118" y="448"/>
                  </a:cubicBezTo>
                  <a:cubicBezTo>
                    <a:pt x="120" y="460"/>
                    <a:pt x="111" y="472"/>
                    <a:pt x="99" y="474"/>
                  </a:cubicBezTo>
                  <a:moveTo>
                    <a:pt x="86" y="394"/>
                  </a:moveTo>
                  <a:cubicBezTo>
                    <a:pt x="73" y="396"/>
                    <a:pt x="62" y="387"/>
                    <a:pt x="60" y="375"/>
                  </a:cubicBezTo>
                  <a:cubicBezTo>
                    <a:pt x="57" y="363"/>
                    <a:pt x="66" y="351"/>
                    <a:pt x="78" y="349"/>
                  </a:cubicBezTo>
                  <a:cubicBezTo>
                    <a:pt x="91" y="347"/>
                    <a:pt x="102" y="355"/>
                    <a:pt x="104" y="368"/>
                  </a:cubicBezTo>
                  <a:cubicBezTo>
                    <a:pt x="106" y="380"/>
                    <a:pt x="98" y="392"/>
                    <a:pt x="86" y="394"/>
                  </a:cubicBezTo>
                  <a:moveTo>
                    <a:pt x="72" y="314"/>
                  </a:moveTo>
                  <a:cubicBezTo>
                    <a:pt x="60" y="316"/>
                    <a:pt x="48" y="308"/>
                    <a:pt x="46" y="295"/>
                  </a:cubicBezTo>
                  <a:cubicBezTo>
                    <a:pt x="44" y="283"/>
                    <a:pt x="53" y="271"/>
                    <a:pt x="65" y="269"/>
                  </a:cubicBezTo>
                  <a:cubicBezTo>
                    <a:pt x="77" y="267"/>
                    <a:pt x="89" y="275"/>
                    <a:pt x="91" y="288"/>
                  </a:cubicBezTo>
                  <a:cubicBezTo>
                    <a:pt x="93" y="300"/>
                    <a:pt x="85" y="312"/>
                    <a:pt x="72" y="314"/>
                  </a:cubicBezTo>
                </a:path>
              </a:pathLst>
            </a:custGeom>
            <a:solidFill>
              <a:srgbClr val="6EADA7"/>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4" name="Freeform 254"/>
            <p:cNvSpPr>
              <a:spLocks noEditPoints="1"/>
            </p:cNvSpPr>
            <p:nvPr/>
          </p:nvSpPr>
          <p:spPr bwMode="auto">
            <a:xfrm>
              <a:off x="598429" y="1348086"/>
              <a:ext cx="5306745" cy="5137958"/>
            </a:xfrm>
            <a:custGeom>
              <a:avLst/>
              <a:gdLst>
                <a:gd name="T0" fmla="*/ 0 w 1569"/>
                <a:gd name="T1" fmla="*/ 1417 h 1519"/>
                <a:gd name="T2" fmla="*/ 1569 w 1569"/>
                <a:gd name="T3" fmla="*/ 102 h 1519"/>
                <a:gd name="T4" fmla="*/ 63 w 1569"/>
                <a:gd name="T5" fmla="*/ 1379 h 1519"/>
                <a:gd name="T6" fmla="*/ 66 w 1569"/>
                <a:gd name="T7" fmla="*/ 1334 h 1519"/>
                <a:gd name="T8" fmla="*/ 63 w 1569"/>
                <a:gd name="T9" fmla="*/ 1379 h 1519"/>
                <a:gd name="T10" fmla="*/ 47 w 1569"/>
                <a:gd name="T11" fmla="*/ 1274 h 1519"/>
                <a:gd name="T12" fmla="*/ 92 w 1569"/>
                <a:gd name="T13" fmla="*/ 1278 h 1519"/>
                <a:gd name="T14" fmla="*/ 74 w 1569"/>
                <a:gd name="T15" fmla="*/ 1218 h 1519"/>
                <a:gd name="T16" fmla="*/ 77 w 1569"/>
                <a:gd name="T17" fmla="*/ 1173 h 1519"/>
                <a:gd name="T18" fmla="*/ 74 w 1569"/>
                <a:gd name="T19" fmla="*/ 1218 h 1519"/>
                <a:gd name="T20" fmla="*/ 59 w 1569"/>
                <a:gd name="T21" fmla="*/ 1113 h 1519"/>
                <a:gd name="T22" fmla="*/ 104 w 1569"/>
                <a:gd name="T23" fmla="*/ 1116 h 1519"/>
                <a:gd name="T24" fmla="*/ 85 w 1569"/>
                <a:gd name="T25" fmla="*/ 1056 h 1519"/>
                <a:gd name="T26" fmla="*/ 88 w 1569"/>
                <a:gd name="T27" fmla="*/ 1011 h 1519"/>
                <a:gd name="T28" fmla="*/ 85 w 1569"/>
                <a:gd name="T29" fmla="*/ 1056 h 1519"/>
                <a:gd name="T30" fmla="*/ 70 w 1569"/>
                <a:gd name="T31" fmla="*/ 951 h 1519"/>
                <a:gd name="T32" fmla="*/ 115 w 1569"/>
                <a:gd name="T33" fmla="*/ 954 h 1519"/>
                <a:gd name="T34" fmla="*/ 96 w 1569"/>
                <a:gd name="T35" fmla="*/ 895 h 1519"/>
                <a:gd name="T36" fmla="*/ 100 w 1569"/>
                <a:gd name="T37" fmla="*/ 849 h 1519"/>
                <a:gd name="T38" fmla="*/ 96 w 1569"/>
                <a:gd name="T39" fmla="*/ 895 h 1519"/>
                <a:gd name="T40" fmla="*/ 81 w 1569"/>
                <a:gd name="T41" fmla="*/ 790 h 1519"/>
                <a:gd name="T42" fmla="*/ 126 w 1569"/>
                <a:gd name="T43" fmla="*/ 793 h 1519"/>
                <a:gd name="T44" fmla="*/ 108 w 1569"/>
                <a:gd name="T45" fmla="*/ 733 h 1519"/>
                <a:gd name="T46" fmla="*/ 111 w 1569"/>
                <a:gd name="T47" fmla="*/ 688 h 1519"/>
                <a:gd name="T48" fmla="*/ 108 w 1569"/>
                <a:gd name="T49" fmla="*/ 733 h 1519"/>
                <a:gd name="T50" fmla="*/ 92 w 1569"/>
                <a:gd name="T51" fmla="*/ 628 h 1519"/>
                <a:gd name="T52" fmla="*/ 138 w 1569"/>
                <a:gd name="T53" fmla="*/ 631 h 1519"/>
                <a:gd name="T54" fmla="*/ 119 w 1569"/>
                <a:gd name="T55" fmla="*/ 571 h 1519"/>
                <a:gd name="T56" fmla="*/ 122 w 1569"/>
                <a:gd name="T57" fmla="*/ 526 h 1519"/>
                <a:gd name="T58" fmla="*/ 119 w 1569"/>
                <a:gd name="T59" fmla="*/ 571 h 1519"/>
                <a:gd name="T60" fmla="*/ 104 w 1569"/>
                <a:gd name="T61" fmla="*/ 466 h 1519"/>
                <a:gd name="T62" fmla="*/ 149 w 1569"/>
                <a:gd name="T63" fmla="*/ 470 h 1519"/>
                <a:gd name="T64" fmla="*/ 130 w 1569"/>
                <a:gd name="T65" fmla="*/ 410 h 1519"/>
                <a:gd name="T66" fmla="*/ 133 w 1569"/>
                <a:gd name="T67" fmla="*/ 365 h 1519"/>
                <a:gd name="T68" fmla="*/ 130 w 1569"/>
                <a:gd name="T69" fmla="*/ 410 h 1519"/>
                <a:gd name="T70" fmla="*/ 115 w 1569"/>
                <a:gd name="T71" fmla="*/ 305 h 1519"/>
                <a:gd name="T72" fmla="*/ 160 w 1569"/>
                <a:gd name="T73" fmla="*/ 308 h 1519"/>
                <a:gd name="T74" fmla="*/ 142 w 1569"/>
                <a:gd name="T75" fmla="*/ 248 h 1519"/>
                <a:gd name="T76" fmla="*/ 145 w 1569"/>
                <a:gd name="T77" fmla="*/ 203 h 1519"/>
                <a:gd name="T78" fmla="*/ 142 w 1569"/>
                <a:gd name="T79" fmla="*/ 248 h 1519"/>
                <a:gd name="T80" fmla="*/ 126 w 1569"/>
                <a:gd name="T81" fmla="*/ 143 h 1519"/>
                <a:gd name="T82" fmla="*/ 171 w 1569"/>
                <a:gd name="T83" fmla="*/ 146 h 1519"/>
                <a:gd name="T84" fmla="*/ 153 w 1569"/>
                <a:gd name="T85" fmla="*/ 87 h 1519"/>
                <a:gd name="T86" fmla="*/ 156 w 1569"/>
                <a:gd name="T87" fmla="*/ 41 h 1519"/>
                <a:gd name="T88" fmla="*/ 153 w 1569"/>
                <a:gd name="T89" fmla="*/ 87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69" h="1519">
                  <a:moveTo>
                    <a:pt x="99" y="0"/>
                  </a:moveTo>
                  <a:cubicBezTo>
                    <a:pt x="0" y="1417"/>
                    <a:pt x="0" y="1417"/>
                    <a:pt x="0" y="1417"/>
                  </a:cubicBezTo>
                  <a:cubicBezTo>
                    <a:pt x="1470" y="1519"/>
                    <a:pt x="1470" y="1519"/>
                    <a:pt x="1470" y="1519"/>
                  </a:cubicBezTo>
                  <a:cubicBezTo>
                    <a:pt x="1569" y="102"/>
                    <a:pt x="1569" y="102"/>
                    <a:pt x="1569" y="102"/>
                  </a:cubicBezTo>
                  <a:cubicBezTo>
                    <a:pt x="99" y="0"/>
                    <a:pt x="99" y="0"/>
                    <a:pt x="99" y="0"/>
                  </a:cubicBezTo>
                  <a:moveTo>
                    <a:pt x="63" y="1379"/>
                  </a:moveTo>
                  <a:cubicBezTo>
                    <a:pt x="50" y="1379"/>
                    <a:pt x="41" y="1368"/>
                    <a:pt x="42" y="1355"/>
                  </a:cubicBezTo>
                  <a:cubicBezTo>
                    <a:pt x="42" y="1343"/>
                    <a:pt x="53" y="1333"/>
                    <a:pt x="66" y="1334"/>
                  </a:cubicBezTo>
                  <a:cubicBezTo>
                    <a:pt x="78" y="1335"/>
                    <a:pt x="88" y="1346"/>
                    <a:pt x="87" y="1358"/>
                  </a:cubicBezTo>
                  <a:cubicBezTo>
                    <a:pt x="86" y="1371"/>
                    <a:pt x="75" y="1380"/>
                    <a:pt x="63" y="1379"/>
                  </a:cubicBezTo>
                  <a:moveTo>
                    <a:pt x="68" y="1299"/>
                  </a:moveTo>
                  <a:cubicBezTo>
                    <a:pt x="56" y="1298"/>
                    <a:pt x="46" y="1287"/>
                    <a:pt x="47" y="1274"/>
                  </a:cubicBezTo>
                  <a:cubicBezTo>
                    <a:pt x="48" y="1262"/>
                    <a:pt x="59" y="1252"/>
                    <a:pt x="71" y="1253"/>
                  </a:cubicBezTo>
                  <a:cubicBezTo>
                    <a:pt x="84" y="1254"/>
                    <a:pt x="93" y="1265"/>
                    <a:pt x="92" y="1278"/>
                  </a:cubicBezTo>
                  <a:cubicBezTo>
                    <a:pt x="92" y="1290"/>
                    <a:pt x="81" y="1299"/>
                    <a:pt x="68" y="1299"/>
                  </a:cubicBezTo>
                  <a:moveTo>
                    <a:pt x="74" y="1218"/>
                  </a:moveTo>
                  <a:cubicBezTo>
                    <a:pt x="61" y="1217"/>
                    <a:pt x="52" y="1206"/>
                    <a:pt x="53" y="1194"/>
                  </a:cubicBezTo>
                  <a:cubicBezTo>
                    <a:pt x="54" y="1181"/>
                    <a:pt x="65" y="1172"/>
                    <a:pt x="77" y="1173"/>
                  </a:cubicBezTo>
                  <a:cubicBezTo>
                    <a:pt x="90" y="1173"/>
                    <a:pt x="99" y="1184"/>
                    <a:pt x="98" y="1197"/>
                  </a:cubicBezTo>
                  <a:cubicBezTo>
                    <a:pt x="97" y="1209"/>
                    <a:pt x="86" y="1219"/>
                    <a:pt x="74" y="1218"/>
                  </a:cubicBezTo>
                  <a:moveTo>
                    <a:pt x="80" y="1137"/>
                  </a:moveTo>
                  <a:cubicBezTo>
                    <a:pt x="67" y="1136"/>
                    <a:pt x="58" y="1125"/>
                    <a:pt x="59" y="1113"/>
                  </a:cubicBezTo>
                  <a:cubicBezTo>
                    <a:pt x="59" y="1100"/>
                    <a:pt x="70" y="1091"/>
                    <a:pt x="83" y="1092"/>
                  </a:cubicBezTo>
                  <a:cubicBezTo>
                    <a:pt x="95" y="1093"/>
                    <a:pt x="105" y="1103"/>
                    <a:pt x="104" y="1116"/>
                  </a:cubicBezTo>
                  <a:cubicBezTo>
                    <a:pt x="103" y="1128"/>
                    <a:pt x="92" y="1138"/>
                    <a:pt x="80" y="1137"/>
                  </a:cubicBezTo>
                  <a:moveTo>
                    <a:pt x="85" y="1056"/>
                  </a:moveTo>
                  <a:cubicBezTo>
                    <a:pt x="73" y="1055"/>
                    <a:pt x="63" y="1044"/>
                    <a:pt x="64" y="1032"/>
                  </a:cubicBezTo>
                  <a:cubicBezTo>
                    <a:pt x="65" y="1019"/>
                    <a:pt x="76" y="1010"/>
                    <a:pt x="88" y="1011"/>
                  </a:cubicBezTo>
                  <a:cubicBezTo>
                    <a:pt x="101" y="1012"/>
                    <a:pt x="110" y="1023"/>
                    <a:pt x="109" y="1035"/>
                  </a:cubicBezTo>
                  <a:cubicBezTo>
                    <a:pt x="109" y="1048"/>
                    <a:pt x="98" y="1057"/>
                    <a:pt x="85" y="1056"/>
                  </a:cubicBezTo>
                  <a:moveTo>
                    <a:pt x="91" y="975"/>
                  </a:moveTo>
                  <a:cubicBezTo>
                    <a:pt x="78" y="974"/>
                    <a:pt x="69" y="964"/>
                    <a:pt x="70" y="951"/>
                  </a:cubicBezTo>
                  <a:cubicBezTo>
                    <a:pt x="71" y="939"/>
                    <a:pt x="82" y="929"/>
                    <a:pt x="94" y="930"/>
                  </a:cubicBezTo>
                  <a:cubicBezTo>
                    <a:pt x="106" y="931"/>
                    <a:pt x="116" y="942"/>
                    <a:pt x="115" y="954"/>
                  </a:cubicBezTo>
                  <a:cubicBezTo>
                    <a:pt x="114" y="967"/>
                    <a:pt x="103" y="976"/>
                    <a:pt x="91" y="975"/>
                  </a:cubicBezTo>
                  <a:moveTo>
                    <a:pt x="96" y="895"/>
                  </a:moveTo>
                  <a:cubicBezTo>
                    <a:pt x="84" y="894"/>
                    <a:pt x="75" y="883"/>
                    <a:pt x="75" y="870"/>
                  </a:cubicBezTo>
                  <a:cubicBezTo>
                    <a:pt x="76" y="858"/>
                    <a:pt x="87" y="848"/>
                    <a:pt x="100" y="849"/>
                  </a:cubicBezTo>
                  <a:cubicBezTo>
                    <a:pt x="112" y="850"/>
                    <a:pt x="122" y="861"/>
                    <a:pt x="121" y="874"/>
                  </a:cubicBezTo>
                  <a:cubicBezTo>
                    <a:pt x="120" y="886"/>
                    <a:pt x="109" y="895"/>
                    <a:pt x="96" y="895"/>
                  </a:cubicBezTo>
                  <a:moveTo>
                    <a:pt x="102" y="814"/>
                  </a:moveTo>
                  <a:cubicBezTo>
                    <a:pt x="90" y="813"/>
                    <a:pt x="80" y="802"/>
                    <a:pt x="81" y="790"/>
                  </a:cubicBezTo>
                  <a:cubicBezTo>
                    <a:pt x="82" y="777"/>
                    <a:pt x="93" y="768"/>
                    <a:pt x="105" y="769"/>
                  </a:cubicBezTo>
                  <a:cubicBezTo>
                    <a:pt x="118" y="769"/>
                    <a:pt x="127" y="780"/>
                    <a:pt x="126" y="793"/>
                  </a:cubicBezTo>
                  <a:cubicBezTo>
                    <a:pt x="125" y="805"/>
                    <a:pt x="115" y="815"/>
                    <a:pt x="102" y="814"/>
                  </a:cubicBezTo>
                  <a:moveTo>
                    <a:pt x="108" y="733"/>
                  </a:moveTo>
                  <a:cubicBezTo>
                    <a:pt x="95" y="732"/>
                    <a:pt x="86" y="721"/>
                    <a:pt x="87" y="709"/>
                  </a:cubicBezTo>
                  <a:cubicBezTo>
                    <a:pt x="88" y="696"/>
                    <a:pt x="98" y="687"/>
                    <a:pt x="111" y="688"/>
                  </a:cubicBezTo>
                  <a:cubicBezTo>
                    <a:pt x="123" y="689"/>
                    <a:pt x="133" y="699"/>
                    <a:pt x="132" y="712"/>
                  </a:cubicBezTo>
                  <a:cubicBezTo>
                    <a:pt x="131" y="724"/>
                    <a:pt x="120" y="734"/>
                    <a:pt x="108" y="733"/>
                  </a:cubicBezTo>
                  <a:moveTo>
                    <a:pt x="113" y="652"/>
                  </a:moveTo>
                  <a:cubicBezTo>
                    <a:pt x="101" y="651"/>
                    <a:pt x="91" y="640"/>
                    <a:pt x="92" y="628"/>
                  </a:cubicBezTo>
                  <a:cubicBezTo>
                    <a:pt x="93" y="615"/>
                    <a:pt x="104" y="606"/>
                    <a:pt x="117" y="607"/>
                  </a:cubicBezTo>
                  <a:cubicBezTo>
                    <a:pt x="129" y="608"/>
                    <a:pt x="138" y="619"/>
                    <a:pt x="138" y="631"/>
                  </a:cubicBezTo>
                  <a:cubicBezTo>
                    <a:pt x="137" y="644"/>
                    <a:pt x="126" y="653"/>
                    <a:pt x="113" y="652"/>
                  </a:cubicBezTo>
                  <a:moveTo>
                    <a:pt x="119" y="571"/>
                  </a:moveTo>
                  <a:cubicBezTo>
                    <a:pt x="107" y="570"/>
                    <a:pt x="97" y="560"/>
                    <a:pt x="98" y="547"/>
                  </a:cubicBezTo>
                  <a:cubicBezTo>
                    <a:pt x="99" y="535"/>
                    <a:pt x="110" y="525"/>
                    <a:pt x="122" y="526"/>
                  </a:cubicBezTo>
                  <a:cubicBezTo>
                    <a:pt x="135" y="527"/>
                    <a:pt x="144" y="538"/>
                    <a:pt x="143" y="550"/>
                  </a:cubicBezTo>
                  <a:cubicBezTo>
                    <a:pt x="142" y="563"/>
                    <a:pt x="132" y="572"/>
                    <a:pt x="119" y="571"/>
                  </a:cubicBezTo>
                  <a:moveTo>
                    <a:pt x="125" y="491"/>
                  </a:moveTo>
                  <a:cubicBezTo>
                    <a:pt x="112" y="490"/>
                    <a:pt x="103" y="479"/>
                    <a:pt x="104" y="466"/>
                  </a:cubicBezTo>
                  <a:cubicBezTo>
                    <a:pt x="105" y="454"/>
                    <a:pt x="115" y="444"/>
                    <a:pt x="128" y="445"/>
                  </a:cubicBezTo>
                  <a:cubicBezTo>
                    <a:pt x="140" y="446"/>
                    <a:pt x="150" y="457"/>
                    <a:pt x="149" y="470"/>
                  </a:cubicBezTo>
                  <a:cubicBezTo>
                    <a:pt x="148" y="482"/>
                    <a:pt x="137" y="491"/>
                    <a:pt x="125" y="491"/>
                  </a:cubicBezTo>
                  <a:moveTo>
                    <a:pt x="130" y="410"/>
                  </a:moveTo>
                  <a:cubicBezTo>
                    <a:pt x="118" y="409"/>
                    <a:pt x="108" y="398"/>
                    <a:pt x="109" y="386"/>
                  </a:cubicBezTo>
                  <a:cubicBezTo>
                    <a:pt x="110" y="373"/>
                    <a:pt x="121" y="364"/>
                    <a:pt x="133" y="365"/>
                  </a:cubicBezTo>
                  <a:cubicBezTo>
                    <a:pt x="146" y="365"/>
                    <a:pt x="155" y="376"/>
                    <a:pt x="155" y="389"/>
                  </a:cubicBezTo>
                  <a:cubicBezTo>
                    <a:pt x="154" y="401"/>
                    <a:pt x="143" y="411"/>
                    <a:pt x="130" y="410"/>
                  </a:cubicBezTo>
                  <a:moveTo>
                    <a:pt x="136" y="329"/>
                  </a:moveTo>
                  <a:cubicBezTo>
                    <a:pt x="123" y="328"/>
                    <a:pt x="114" y="317"/>
                    <a:pt x="115" y="305"/>
                  </a:cubicBezTo>
                  <a:cubicBezTo>
                    <a:pt x="116" y="292"/>
                    <a:pt x="127" y="283"/>
                    <a:pt x="139" y="284"/>
                  </a:cubicBezTo>
                  <a:cubicBezTo>
                    <a:pt x="152" y="285"/>
                    <a:pt x="161" y="295"/>
                    <a:pt x="160" y="308"/>
                  </a:cubicBezTo>
                  <a:cubicBezTo>
                    <a:pt x="159" y="320"/>
                    <a:pt x="148" y="330"/>
                    <a:pt x="136" y="329"/>
                  </a:cubicBezTo>
                  <a:moveTo>
                    <a:pt x="142" y="248"/>
                  </a:moveTo>
                  <a:cubicBezTo>
                    <a:pt x="129" y="247"/>
                    <a:pt x="120" y="236"/>
                    <a:pt x="121" y="224"/>
                  </a:cubicBezTo>
                  <a:cubicBezTo>
                    <a:pt x="121" y="211"/>
                    <a:pt x="132" y="202"/>
                    <a:pt x="145" y="203"/>
                  </a:cubicBezTo>
                  <a:cubicBezTo>
                    <a:pt x="157" y="204"/>
                    <a:pt x="167" y="215"/>
                    <a:pt x="166" y="227"/>
                  </a:cubicBezTo>
                  <a:cubicBezTo>
                    <a:pt x="165" y="240"/>
                    <a:pt x="154" y="249"/>
                    <a:pt x="142" y="248"/>
                  </a:cubicBezTo>
                  <a:moveTo>
                    <a:pt x="147" y="167"/>
                  </a:moveTo>
                  <a:cubicBezTo>
                    <a:pt x="135" y="166"/>
                    <a:pt x="125" y="156"/>
                    <a:pt x="126" y="143"/>
                  </a:cubicBezTo>
                  <a:cubicBezTo>
                    <a:pt x="127" y="131"/>
                    <a:pt x="138" y="121"/>
                    <a:pt x="150" y="122"/>
                  </a:cubicBezTo>
                  <a:cubicBezTo>
                    <a:pt x="163" y="123"/>
                    <a:pt x="172" y="134"/>
                    <a:pt x="171" y="146"/>
                  </a:cubicBezTo>
                  <a:cubicBezTo>
                    <a:pt x="171" y="159"/>
                    <a:pt x="160" y="168"/>
                    <a:pt x="147" y="167"/>
                  </a:cubicBezTo>
                  <a:moveTo>
                    <a:pt x="153" y="87"/>
                  </a:moveTo>
                  <a:cubicBezTo>
                    <a:pt x="140" y="86"/>
                    <a:pt x="131" y="75"/>
                    <a:pt x="132" y="62"/>
                  </a:cubicBezTo>
                  <a:cubicBezTo>
                    <a:pt x="133" y="50"/>
                    <a:pt x="144" y="40"/>
                    <a:pt x="156" y="41"/>
                  </a:cubicBezTo>
                  <a:cubicBezTo>
                    <a:pt x="169" y="42"/>
                    <a:pt x="178" y="53"/>
                    <a:pt x="177" y="65"/>
                  </a:cubicBezTo>
                  <a:cubicBezTo>
                    <a:pt x="176" y="78"/>
                    <a:pt x="165" y="87"/>
                    <a:pt x="153" y="87"/>
                  </a:cubicBezTo>
                </a:path>
              </a:pathLst>
            </a:custGeom>
            <a:solidFill>
              <a:srgbClr val="F7FBF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sp>
          <p:nvSpPr>
            <p:cNvPr id="36" name="Freeform 291"/>
            <p:cNvSpPr/>
            <p:nvPr/>
          </p:nvSpPr>
          <p:spPr bwMode="auto">
            <a:xfrm>
              <a:off x="1359104" y="966369"/>
              <a:ext cx="416243" cy="946918"/>
            </a:xfrm>
            <a:custGeom>
              <a:avLst/>
              <a:gdLst>
                <a:gd name="T0" fmla="*/ 50 w 123"/>
                <a:gd name="T1" fmla="*/ 228 h 280"/>
                <a:gd name="T2" fmla="*/ 51 w 123"/>
                <a:gd name="T3" fmla="*/ 230 h 280"/>
                <a:gd name="T4" fmla="*/ 51 w 123"/>
                <a:gd name="T5" fmla="*/ 231 h 280"/>
                <a:gd name="T6" fmla="*/ 51 w 123"/>
                <a:gd name="T7" fmla="*/ 231 h 280"/>
                <a:gd name="T8" fmla="*/ 56 w 123"/>
                <a:gd name="T9" fmla="*/ 249 h 280"/>
                <a:gd name="T10" fmla="*/ 94 w 123"/>
                <a:gd name="T11" fmla="*/ 275 h 280"/>
                <a:gd name="T12" fmla="*/ 98 w 123"/>
                <a:gd name="T13" fmla="*/ 275 h 280"/>
                <a:gd name="T14" fmla="*/ 119 w 123"/>
                <a:gd name="T15" fmla="*/ 234 h 280"/>
                <a:gd name="T16" fmla="*/ 73 w 123"/>
                <a:gd name="T17" fmla="*/ 54 h 280"/>
                <a:gd name="T18" fmla="*/ 72 w 123"/>
                <a:gd name="T19" fmla="*/ 52 h 280"/>
                <a:gd name="T20" fmla="*/ 72 w 123"/>
                <a:gd name="T21" fmla="*/ 50 h 280"/>
                <a:gd name="T22" fmla="*/ 63 w 123"/>
                <a:gd name="T23" fmla="*/ 53 h 280"/>
                <a:gd name="T24" fmla="*/ 64 w 123"/>
                <a:gd name="T25" fmla="*/ 54 h 280"/>
                <a:gd name="T26" fmla="*/ 64 w 123"/>
                <a:gd name="T27" fmla="*/ 56 h 280"/>
                <a:gd name="T28" fmla="*/ 110 w 123"/>
                <a:gd name="T29" fmla="*/ 236 h 280"/>
                <a:gd name="T30" fmla="*/ 95 w 123"/>
                <a:gd name="T31" fmla="*/ 266 h 280"/>
                <a:gd name="T32" fmla="*/ 92 w 123"/>
                <a:gd name="T33" fmla="*/ 267 h 280"/>
                <a:gd name="T34" fmla="*/ 65 w 123"/>
                <a:gd name="T35" fmla="*/ 247 h 280"/>
                <a:gd name="T36" fmla="*/ 60 w 123"/>
                <a:gd name="T37" fmla="*/ 229 h 280"/>
                <a:gd name="T38" fmla="*/ 60 w 123"/>
                <a:gd name="T39" fmla="*/ 229 h 280"/>
                <a:gd name="T40" fmla="*/ 60 w 123"/>
                <a:gd name="T41" fmla="*/ 227 h 280"/>
                <a:gd name="T42" fmla="*/ 59 w 123"/>
                <a:gd name="T43" fmla="*/ 225 h 280"/>
                <a:gd name="T44" fmla="*/ 19 w 123"/>
                <a:gd name="T45" fmla="*/ 66 h 280"/>
                <a:gd name="T46" fmla="*/ 19 w 123"/>
                <a:gd name="T47" fmla="*/ 66 h 280"/>
                <a:gd name="T48" fmla="*/ 18 w 123"/>
                <a:gd name="T49" fmla="*/ 64 h 280"/>
                <a:gd name="T50" fmla="*/ 18 w 123"/>
                <a:gd name="T51" fmla="*/ 64 h 280"/>
                <a:gd name="T52" fmla="*/ 14 w 123"/>
                <a:gd name="T53" fmla="*/ 46 h 280"/>
                <a:gd name="T54" fmla="*/ 34 w 123"/>
                <a:gd name="T55" fmla="*/ 14 h 280"/>
                <a:gd name="T56" fmla="*/ 38 w 123"/>
                <a:gd name="T57" fmla="*/ 13 h 280"/>
                <a:gd name="T58" fmla="*/ 71 w 123"/>
                <a:gd name="T59" fmla="*/ 31 h 280"/>
                <a:gd name="T60" fmla="*/ 93 w 123"/>
                <a:gd name="T61" fmla="*/ 117 h 280"/>
                <a:gd name="T62" fmla="*/ 103 w 123"/>
                <a:gd name="T63" fmla="*/ 117 h 280"/>
                <a:gd name="T64" fmla="*/ 91 w 123"/>
                <a:gd name="T65" fmla="*/ 74 h 280"/>
                <a:gd name="T66" fmla="*/ 91 w 123"/>
                <a:gd name="T67" fmla="*/ 74 h 280"/>
                <a:gd name="T68" fmla="*/ 80 w 123"/>
                <a:gd name="T69" fmla="*/ 29 h 280"/>
                <a:gd name="T70" fmla="*/ 36 w 123"/>
                <a:gd name="T71" fmla="*/ 5 h 280"/>
                <a:gd name="T72" fmla="*/ 32 w 123"/>
                <a:gd name="T73" fmla="*/ 6 h 280"/>
                <a:gd name="T74" fmla="*/ 5 w 123"/>
                <a:gd name="T75" fmla="*/ 48 h 280"/>
                <a:gd name="T76" fmla="*/ 50 w 123"/>
                <a:gd name="T77" fmla="*/ 22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280">
                  <a:moveTo>
                    <a:pt x="50" y="228"/>
                  </a:moveTo>
                  <a:cubicBezTo>
                    <a:pt x="50" y="228"/>
                    <a:pt x="51" y="229"/>
                    <a:pt x="51" y="230"/>
                  </a:cubicBezTo>
                  <a:cubicBezTo>
                    <a:pt x="51" y="231"/>
                    <a:pt x="51" y="231"/>
                    <a:pt x="51" y="231"/>
                  </a:cubicBezTo>
                  <a:cubicBezTo>
                    <a:pt x="51" y="231"/>
                    <a:pt x="51" y="231"/>
                    <a:pt x="51" y="231"/>
                  </a:cubicBezTo>
                  <a:cubicBezTo>
                    <a:pt x="56" y="249"/>
                    <a:pt x="56" y="249"/>
                    <a:pt x="56" y="249"/>
                  </a:cubicBezTo>
                  <a:cubicBezTo>
                    <a:pt x="61" y="268"/>
                    <a:pt x="78" y="280"/>
                    <a:pt x="94" y="275"/>
                  </a:cubicBezTo>
                  <a:cubicBezTo>
                    <a:pt x="98" y="275"/>
                    <a:pt x="98" y="275"/>
                    <a:pt x="98" y="275"/>
                  </a:cubicBezTo>
                  <a:cubicBezTo>
                    <a:pt x="114" y="270"/>
                    <a:pt x="123" y="252"/>
                    <a:pt x="119" y="234"/>
                  </a:cubicBezTo>
                  <a:cubicBezTo>
                    <a:pt x="73" y="54"/>
                    <a:pt x="73" y="54"/>
                    <a:pt x="73" y="54"/>
                  </a:cubicBezTo>
                  <a:cubicBezTo>
                    <a:pt x="73" y="53"/>
                    <a:pt x="72" y="52"/>
                    <a:pt x="72" y="52"/>
                  </a:cubicBezTo>
                  <a:cubicBezTo>
                    <a:pt x="72" y="50"/>
                    <a:pt x="72" y="50"/>
                    <a:pt x="72" y="50"/>
                  </a:cubicBezTo>
                  <a:cubicBezTo>
                    <a:pt x="63" y="53"/>
                    <a:pt x="63" y="53"/>
                    <a:pt x="63" y="53"/>
                  </a:cubicBezTo>
                  <a:cubicBezTo>
                    <a:pt x="64" y="54"/>
                    <a:pt x="64" y="54"/>
                    <a:pt x="64" y="54"/>
                  </a:cubicBezTo>
                  <a:cubicBezTo>
                    <a:pt x="64" y="55"/>
                    <a:pt x="64" y="56"/>
                    <a:pt x="64" y="56"/>
                  </a:cubicBezTo>
                  <a:cubicBezTo>
                    <a:pt x="110" y="236"/>
                    <a:pt x="110" y="236"/>
                    <a:pt x="110" y="236"/>
                  </a:cubicBezTo>
                  <a:cubicBezTo>
                    <a:pt x="113" y="249"/>
                    <a:pt x="107" y="263"/>
                    <a:pt x="95" y="266"/>
                  </a:cubicBezTo>
                  <a:cubicBezTo>
                    <a:pt x="92" y="267"/>
                    <a:pt x="92" y="267"/>
                    <a:pt x="92" y="267"/>
                  </a:cubicBezTo>
                  <a:cubicBezTo>
                    <a:pt x="80" y="270"/>
                    <a:pt x="68" y="261"/>
                    <a:pt x="65" y="247"/>
                  </a:cubicBezTo>
                  <a:cubicBezTo>
                    <a:pt x="60" y="229"/>
                    <a:pt x="60" y="229"/>
                    <a:pt x="60" y="229"/>
                  </a:cubicBezTo>
                  <a:cubicBezTo>
                    <a:pt x="60" y="229"/>
                    <a:pt x="60" y="229"/>
                    <a:pt x="60" y="229"/>
                  </a:cubicBezTo>
                  <a:cubicBezTo>
                    <a:pt x="60" y="227"/>
                    <a:pt x="60" y="227"/>
                    <a:pt x="60" y="227"/>
                  </a:cubicBezTo>
                  <a:cubicBezTo>
                    <a:pt x="60" y="227"/>
                    <a:pt x="59" y="226"/>
                    <a:pt x="59" y="225"/>
                  </a:cubicBezTo>
                  <a:cubicBezTo>
                    <a:pt x="19" y="66"/>
                    <a:pt x="19" y="66"/>
                    <a:pt x="19" y="66"/>
                  </a:cubicBezTo>
                  <a:cubicBezTo>
                    <a:pt x="19" y="66"/>
                    <a:pt x="19" y="66"/>
                    <a:pt x="19" y="66"/>
                  </a:cubicBezTo>
                  <a:cubicBezTo>
                    <a:pt x="18" y="64"/>
                    <a:pt x="18" y="64"/>
                    <a:pt x="18" y="64"/>
                  </a:cubicBezTo>
                  <a:cubicBezTo>
                    <a:pt x="18" y="64"/>
                    <a:pt x="18" y="64"/>
                    <a:pt x="18" y="64"/>
                  </a:cubicBezTo>
                  <a:cubicBezTo>
                    <a:pt x="14" y="46"/>
                    <a:pt x="14" y="46"/>
                    <a:pt x="14" y="46"/>
                  </a:cubicBezTo>
                  <a:cubicBezTo>
                    <a:pt x="10" y="32"/>
                    <a:pt x="19" y="18"/>
                    <a:pt x="34" y="14"/>
                  </a:cubicBezTo>
                  <a:cubicBezTo>
                    <a:pt x="38" y="13"/>
                    <a:pt x="38" y="13"/>
                    <a:pt x="38" y="13"/>
                  </a:cubicBezTo>
                  <a:cubicBezTo>
                    <a:pt x="53" y="9"/>
                    <a:pt x="68" y="17"/>
                    <a:pt x="71" y="31"/>
                  </a:cubicBezTo>
                  <a:cubicBezTo>
                    <a:pt x="93" y="117"/>
                    <a:pt x="93" y="117"/>
                    <a:pt x="93" y="117"/>
                  </a:cubicBezTo>
                  <a:cubicBezTo>
                    <a:pt x="103" y="117"/>
                    <a:pt x="103" y="117"/>
                    <a:pt x="103" y="117"/>
                  </a:cubicBezTo>
                  <a:cubicBezTo>
                    <a:pt x="91" y="74"/>
                    <a:pt x="91" y="74"/>
                    <a:pt x="91" y="74"/>
                  </a:cubicBezTo>
                  <a:cubicBezTo>
                    <a:pt x="91" y="74"/>
                    <a:pt x="91" y="74"/>
                    <a:pt x="91" y="74"/>
                  </a:cubicBezTo>
                  <a:cubicBezTo>
                    <a:pt x="80" y="29"/>
                    <a:pt x="80" y="29"/>
                    <a:pt x="80" y="29"/>
                  </a:cubicBezTo>
                  <a:cubicBezTo>
                    <a:pt x="75" y="11"/>
                    <a:pt x="56" y="0"/>
                    <a:pt x="36" y="5"/>
                  </a:cubicBezTo>
                  <a:cubicBezTo>
                    <a:pt x="32" y="6"/>
                    <a:pt x="32" y="6"/>
                    <a:pt x="32" y="6"/>
                  </a:cubicBezTo>
                  <a:cubicBezTo>
                    <a:pt x="12" y="11"/>
                    <a:pt x="0" y="30"/>
                    <a:pt x="5" y="48"/>
                  </a:cubicBezTo>
                  <a:lnTo>
                    <a:pt x="50" y="228"/>
                  </a:lnTo>
                  <a:close/>
                </a:path>
              </a:pathLst>
            </a:custGeom>
            <a:solidFill>
              <a:srgbClr val="3F89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ndParaRPr>
            </a:p>
          </p:txBody>
        </p:sp>
      </p:grpSp>
      <p:sp>
        <p:nvSpPr>
          <p:cNvPr id="37" name="圆角矩形 13"/>
          <p:cNvSpPr/>
          <p:nvPr/>
        </p:nvSpPr>
        <p:spPr>
          <a:xfrm flipH="1">
            <a:off x="210311" y="328109"/>
            <a:ext cx="5922841" cy="6411019"/>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2" name="Rectangle 1"/>
          <p:cNvSpPr/>
          <p:nvPr/>
        </p:nvSpPr>
        <p:spPr>
          <a:xfrm>
            <a:off x="370831" y="286575"/>
            <a:ext cx="5404714" cy="6494085"/>
          </a:xfrm>
          <a:prstGeom prst="rect">
            <a:avLst/>
          </a:prstGeom>
        </p:spPr>
        <p:txBody>
          <a:bodyPr wrap="square">
            <a:spAutoFit/>
          </a:bodyPr>
          <a:lstStyle/>
          <a:p>
            <a:pPr algn="ct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Thái Bình</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14 tháng 1, 1948 - 2 tháng 7, 1972) là một sinh viên phản chiến Việt Nam bị bắn chết tại phi trường Tân Sơn Nhất sau khi khống chế một chiếc máy bay để thể hiện sự phản đối cuộc chiến tranh của Mỹ ở Việt Nam. Sau cái chết, anh trở thành một biểu tượng cho phong trào phản chiến của sinh viên miền Nam Việt Nam vào thập niên 1970</a:t>
            </a:r>
            <a:r>
              <a:rPr lang="vi-VN" sz="32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pic>
        <p:nvPicPr>
          <p:cNvPr id="11" name="Picture 10" descr="Soạn bài Hướng dẫn tự học trang 52 | Hay nhất Soạn văn 7 Cánh diều"/>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6125">
            <a:off x="7166561" y="1918152"/>
            <a:ext cx="3647668" cy="4110871"/>
          </a:xfrm>
          <a:prstGeom prst="rect">
            <a:avLst/>
          </a:prstGeom>
          <a:noFill/>
          <a:ln>
            <a:noFill/>
          </a:ln>
        </p:spPr>
      </p:pic>
    </p:spTree>
    <p:extLst>
      <p:ext uri="{BB962C8B-B14F-4D97-AF65-F5344CB8AC3E}">
        <p14:creationId xmlns:p14="http://schemas.microsoft.com/office/powerpoint/2010/main" val="1147020751"/>
      </p:ext>
    </p:extLst>
  </p:cSld>
  <p:clrMapOvr>
    <a:masterClrMapping/>
  </p:clrMapOvr>
  <p:transition advTm="182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3432" y="451150"/>
            <a:ext cx="7262342" cy="5432965"/>
          </a:xfrm>
          <a:prstGeom prst="rect">
            <a:avLst/>
          </a:prstGeom>
        </p:spPr>
      </p:pic>
      <p:sp>
        <p:nvSpPr>
          <p:cNvPr id="21" name="TextBox 76"/>
          <p:cNvSpPr txBox="1"/>
          <p:nvPr/>
        </p:nvSpPr>
        <p:spPr>
          <a:xfrm>
            <a:off x="3104678" y="2518088"/>
            <a:ext cx="5997155" cy="1754326"/>
          </a:xfrm>
          <a:prstGeom prst="rect">
            <a:avLst/>
          </a:prstGeom>
          <a:noFill/>
        </p:spPr>
        <p:txBody>
          <a:bodyPr wrap="none" rtlCol="0">
            <a:spAutoFit/>
          </a:bodyPr>
          <a:lstStyle/>
          <a:p>
            <a:pPr algn="ctr"/>
            <a:r>
              <a:rPr lang="vi-VN" altLang="zh-CN" sz="5400" b="1" smtClean="0">
                <a:solidFill>
                  <a:srgbClr val="6EADA7"/>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CẢM ƠN CÁC EM </a:t>
            </a:r>
          </a:p>
          <a:p>
            <a:pPr algn="ctr"/>
            <a:r>
              <a:rPr lang="vi-VN" altLang="zh-CN" sz="5400" b="1" smtClean="0">
                <a:solidFill>
                  <a:srgbClr val="6EADA7"/>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ĐÃ THEO DÕI</a:t>
            </a:r>
            <a:endParaRPr lang="zh-CN" altLang="en-US" sz="5400" b="1" dirty="0">
              <a:solidFill>
                <a:srgbClr val="6EADA7"/>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Tree>
  </p:cSld>
  <p:clrMapOvr>
    <a:masterClrMapping/>
  </p:clrMapOvr>
  <p:transition advTm="224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1840"/>
            <a:ext cx="12192000" cy="8143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5" y="4070123"/>
            <a:ext cx="1691716" cy="261007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98442" y="458999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pic>
        <p:nvPicPr>
          <p:cNvPr id="32" name="Picture 3" descr="C:\Users\ADMIN\Desktop\Giai cuu dai duong 2\3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0"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971794" y="460572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pic>
        <p:nvPicPr>
          <p:cNvPr id="35" name="Picture 4" descr="C:\Users\ADMIN\Desktop\Giai cuu dai duong 2\3.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1" y="3688293"/>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58" y="4737760"/>
            <a:ext cx="1498177" cy="2145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876800" y="-2870200"/>
            <a:ext cx="85344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9140843" y="458999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D.</a:t>
            </a:r>
          </a:p>
        </p:txBody>
      </p:sp>
      <p:sp>
        <p:nvSpPr>
          <p:cNvPr id="39" name="Rounded Rectangle 38"/>
          <p:cNvSpPr/>
          <p:nvPr/>
        </p:nvSpPr>
        <p:spPr>
          <a:xfrm>
            <a:off x="6019793" y="4605720"/>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r>
              <a:rPr lang="en-US" sz="3200">
                <a:solidFill>
                  <a:srgbClr val="0033CC"/>
                </a:solidFill>
              </a:rPr>
              <a:t>. </a:t>
            </a:r>
            <a:endParaRPr lang="en-US" sz="2667" dirty="0">
              <a:solidFill>
                <a:srgbClr val="0033CC"/>
              </a:solidFill>
            </a:endParaRPr>
          </a:p>
        </p:txBody>
      </p:sp>
      <p:pic>
        <p:nvPicPr>
          <p:cNvPr id="40"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87170" y="76199"/>
            <a:ext cx="9625710" cy="3993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1" name="TextBox 40"/>
          <p:cNvSpPr txBox="1"/>
          <p:nvPr/>
        </p:nvSpPr>
        <p:spPr>
          <a:xfrm>
            <a:off x="3015494" y="435724"/>
            <a:ext cx="8460226" cy="3416320"/>
          </a:xfrm>
          <a:prstGeom prst="rect">
            <a:avLst/>
          </a:prstGeom>
          <a:noFill/>
        </p:spPr>
        <p:txBody>
          <a:bodyPr wrap="square" rtlCol="0">
            <a:spAutoFit/>
          </a:bodyPr>
          <a:lstStyle/>
          <a:p>
            <a:r>
              <a:rPr lang="vi-VN" sz="3600" b="1">
                <a:latin typeface="+mj-lt"/>
              </a:rPr>
              <a:t>Câu 1. </a:t>
            </a:r>
            <a:r>
              <a:rPr lang="vi-VN" sz="3600">
                <a:latin typeface="+mj-lt"/>
              </a:rPr>
              <a:t>Đoạn trích trên viết về vấn đề gì?</a:t>
            </a:r>
            <a:endParaRPr lang="en-GB" sz="3600">
              <a:latin typeface="+mj-lt"/>
            </a:endParaRPr>
          </a:p>
          <a:p>
            <a:r>
              <a:rPr lang="vi-VN" sz="3600">
                <a:latin typeface="+mj-lt"/>
              </a:rPr>
              <a:t> </a:t>
            </a:r>
            <a:r>
              <a:rPr lang="vi-VN" sz="3600" smtClean="0">
                <a:latin typeface="+mj-lt"/>
              </a:rPr>
              <a:t>A</a:t>
            </a:r>
            <a:r>
              <a:rPr lang="vi-VN" sz="3600">
                <a:latin typeface="+mj-lt"/>
              </a:rPr>
              <a:t>. Đánh giá của người nước ngoài về tiếng Việt </a:t>
            </a:r>
            <a:endParaRPr lang="en-GB" sz="3600">
              <a:latin typeface="+mj-lt"/>
            </a:endParaRPr>
          </a:p>
          <a:p>
            <a:r>
              <a:rPr lang="vi-VN" sz="3600">
                <a:latin typeface="+mj-lt"/>
              </a:rPr>
              <a:t>B. Tầm quan trọng của tiếng Việt </a:t>
            </a:r>
            <a:endParaRPr lang="en-GB" sz="3600">
              <a:latin typeface="+mj-lt"/>
            </a:endParaRPr>
          </a:p>
          <a:p>
            <a:r>
              <a:rPr lang="vi-VN" sz="3600">
                <a:latin typeface="+mj-lt"/>
              </a:rPr>
              <a:t>C. Sự giàu đẹp của tiếng Việt</a:t>
            </a:r>
            <a:endParaRPr lang="en-GB" sz="3600">
              <a:latin typeface="+mj-lt"/>
            </a:endParaRPr>
          </a:p>
          <a:p>
            <a:r>
              <a:rPr lang="vi-VN" sz="3600">
                <a:latin typeface="+mj-lt"/>
              </a:rPr>
              <a:t>D.Ý nghĩa của việc học tiếng Việt </a:t>
            </a:r>
            <a:endParaRPr lang="en-GB" sz="3600">
              <a:latin typeface="+mj-lt"/>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64801" y="53594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13208000" y="3858381"/>
            <a:ext cx="812800" cy="8128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4059" y="177800"/>
            <a:ext cx="1009445" cy="50008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27" name="Group 26">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50" name="Group 4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7" name="Explosion 2 56"/>
          <p:cNvSpPr/>
          <p:nvPr/>
        </p:nvSpPr>
        <p:spPr>
          <a:xfrm>
            <a:off x="152400" y="24988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15"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ppt_x"/>
                                          </p:val>
                                        </p:tav>
                                      </p:tavLst>
                                    </p:anim>
                                    <p:anim calcmode="lin" valueType="num">
                                      <p:cBhvr additive="base">
                                        <p:cTn id="91" dur="2000"/>
                                        <p:tgtEl>
                                          <p:spTgt spid="37"/>
                                        </p:tgtEl>
                                        <p:attrNameLst>
                                          <p:attrName>ppt_y</p:attrName>
                                        </p:attrNameLst>
                                      </p:cBhvr>
                                      <p:tavLst>
                                        <p:tav tm="0">
                                          <p:val>
                                            <p:strVal val="ppt_y"/>
                                          </p:val>
                                        </p:tav>
                                        <p:tav tm="100000">
                                          <p:val>
                                            <p:strVal val="0-ppt_h/2"/>
                                          </p:val>
                                        </p:tav>
                                      </p:tavLst>
                                    </p:anim>
                                    <p:set>
                                      <p:cBhvr>
                                        <p:cTn id="92" dur="1" fill="hold">
                                          <p:stCondLst>
                                            <p:cond delay="1999"/>
                                          </p:stCondLst>
                                        </p:cTn>
                                        <p:tgtEl>
                                          <p:spTgt spid="37"/>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3.61111E-6 3.33333E-6 L 0.18559 0.04444 " pathEditMode="relative" rAng="0" ptsTypes="AA">
                                      <p:cBhvr>
                                        <p:cTn id="94" dur="3000" fill="hold"/>
                                        <p:tgtEl>
                                          <p:spTgt spid="32"/>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2.5E-6 -2.22222E-6 L -0.07239 0.00834 " pathEditMode="relative" rAng="0" ptsTypes="AA">
                                      <p:cBhvr>
                                        <p:cTn id="96" dur="3000" fill="hold"/>
                                        <p:tgtEl>
                                          <p:spTgt spid="36"/>
                                        </p:tgtEl>
                                        <p:attrNameLst>
                                          <p:attrName>ppt_x</p:attrName>
                                          <p:attrName>ppt_y</p:attrName>
                                        </p:attrNameLst>
                                      </p:cBhvr>
                                      <p:rCtr x="-3628" y="401"/>
                                    </p:animMotion>
                                  </p:childTnLst>
                                </p:cTn>
                              </p:par>
                              <p:par>
                                <p:cTn id="97" presetID="35" presetClass="path" presetSubtype="0" accel="50000" decel="50000" fill="hold" nodeType="withEffect">
                                  <p:stCondLst>
                                    <p:cond delay="0"/>
                                  </p:stCondLst>
                                  <p:childTnLst>
                                    <p:animMotion origin="layout" path="M 3.33333E-6 2.59259E-6 L -0.10261 0.13981 " pathEditMode="relative" rAng="0" ptsTypes="AA">
                                      <p:cBhvr>
                                        <p:cTn id="98"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0"/>
                                        <p:tgtEl>
                                          <p:spTgt spid="38"/>
                                        </p:tgtEl>
                                        <p:attrNameLst>
                                          <p:attrName>ppt_y</p:attrName>
                                        </p:attrNameLst>
                                      </p:cBhvr>
                                      <p:tavLst>
                                        <p:tav tm="0">
                                          <p:val>
                                            <p:strVal val="ppt_y"/>
                                          </p:val>
                                        </p:tav>
                                        <p:tav tm="100000">
                                          <p:val>
                                            <p:strVal val="ppt_y+.1"/>
                                          </p:val>
                                        </p:tav>
                                      </p:tavLst>
                                    </p:anim>
                                    <p:set>
                                      <p:cBhvr>
                                        <p:cTn id="106"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7" fill="hold" display="0">
                  <p:stCondLst>
                    <p:cond delay="indefinite"/>
                  </p:stCondLst>
                  <p:endCondLst>
                    <p:cond evt="onStopAudio" delay="0">
                      <p:tgtEl>
                        <p:sldTgt/>
                      </p:tgtEl>
                    </p:cond>
                  </p:endCondLst>
                </p:cTn>
                <p:tgtEl>
                  <p:spTgt spid="15"/>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5000" fill="hold"/>
                                        <p:tgtEl>
                                          <p:spTgt spid="20"/>
                                        </p:tgtEl>
                                        <p:attrNameLst>
                                          <p:attrName>r</p:attrName>
                                        </p:attrNameLst>
                                      </p:cBhvr>
                                    </p:animRot>
                                  </p:childTnLst>
                                </p:cTn>
                              </p:par>
                            </p:childTnLst>
                          </p:cTn>
                        </p:par>
                        <p:par>
                          <p:cTn id="113" fill="hold">
                            <p:stCondLst>
                              <p:cond delay="15000"/>
                            </p:stCondLst>
                            <p:childTnLst>
                              <p:par>
                                <p:cTn id="114" presetID="1" presetClass="entr" presetSubtype="0" fill="hold" grpId="0" nodeType="after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xit" presetSubtype="0" fill="hold" grpId="1" nodeType="withEffect">
                                  <p:stCondLst>
                                    <p:cond delay="2000"/>
                                  </p:stCondLst>
                                  <p:childTnLst>
                                    <p:set>
                                      <p:cBhvr>
                                        <p:cTn id="11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 y="19050"/>
            <a:ext cx="12198729" cy="6838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38400" y="76199"/>
            <a:ext cx="8026400" cy="3507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TextBox 19"/>
          <p:cNvSpPr txBox="1"/>
          <p:nvPr/>
        </p:nvSpPr>
        <p:spPr>
          <a:xfrm>
            <a:off x="3250388" y="429136"/>
            <a:ext cx="6730801" cy="2554545"/>
          </a:xfrm>
          <a:prstGeom prst="rect">
            <a:avLst/>
          </a:prstGeom>
          <a:noFill/>
        </p:spPr>
        <p:txBody>
          <a:bodyPr wrap="square" rtlCol="0">
            <a:spAutoFit/>
          </a:bodyPr>
          <a:lstStyle/>
          <a:p>
            <a:pPr algn="just"/>
            <a:r>
              <a:rPr lang="fr-FR" sz="4000" b="1">
                <a:latin typeface="Times New Roman" panose="02020603050405020304" pitchFamily="18" charset="0"/>
                <a:cs typeface="Times New Roman" panose="02020603050405020304" pitchFamily="18" charset="0"/>
              </a:rPr>
              <a:t>Câu 2</a:t>
            </a:r>
            <a:r>
              <a:rPr lang="vi-VN" sz="4000" b="1">
                <a:latin typeface="Times New Roman" panose="02020603050405020304" pitchFamily="18" charset="0"/>
                <a:cs typeface="Times New Roman" panose="02020603050405020304" pitchFamily="18" charset="0"/>
              </a:rPr>
              <a:t>. </a:t>
            </a:r>
            <a:r>
              <a:rPr lang="fr-FR" sz="4000">
                <a:latin typeface="Times New Roman" panose="02020603050405020304" pitchFamily="18" charset="0"/>
                <a:cs typeface="Times New Roman" panose="02020603050405020304" pitchFamily="18" charset="0"/>
              </a:rPr>
              <a:t>Đoạn trích trên được viết theo kiểu văn bản nào? </a:t>
            </a:r>
            <a:endParaRPr lang="en-GB" sz="4000">
              <a:latin typeface="Times New Roman" panose="02020603050405020304" pitchFamily="18" charset="0"/>
              <a:cs typeface="Times New Roman" panose="02020603050405020304" pitchFamily="18" charset="0"/>
            </a:endParaRPr>
          </a:p>
          <a:p>
            <a:pPr marL="742950" indent="-742950" algn="just">
              <a:buAutoNum type="alphaUcPeriod"/>
            </a:pPr>
            <a:r>
              <a:rPr lang="fr-FR" sz="4000" smtClean="0">
                <a:latin typeface="Times New Roman" panose="02020603050405020304" pitchFamily="18" charset="0"/>
                <a:cs typeface="Times New Roman" panose="02020603050405020304" pitchFamily="18" charset="0"/>
              </a:rPr>
              <a:t>Miêu tả</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     </a:t>
            </a:r>
            <a:r>
              <a:rPr lang="fr-FR" sz="4000" smtClean="0">
                <a:latin typeface="Times New Roman" panose="02020603050405020304" pitchFamily="18" charset="0"/>
                <a:cs typeface="Times New Roman" panose="02020603050405020304" pitchFamily="18" charset="0"/>
              </a:rPr>
              <a:t>B</a:t>
            </a:r>
            <a:r>
              <a:rPr lang="fr-FR" sz="4000">
                <a:latin typeface="Times New Roman" panose="02020603050405020304" pitchFamily="18" charset="0"/>
                <a:cs typeface="Times New Roman" panose="02020603050405020304" pitchFamily="18" charset="0"/>
              </a:rPr>
              <a:t>. Nghị luận </a:t>
            </a:r>
            <a:r>
              <a:rPr lang="vi-VN" sz="4000">
                <a:latin typeface="Times New Roman" panose="02020603050405020304" pitchFamily="18" charset="0"/>
                <a:cs typeface="Times New Roman" panose="02020603050405020304" pitchFamily="18" charset="0"/>
              </a:rPr>
              <a:t>               </a:t>
            </a:r>
            <a:endParaRPr lang="vi-VN" sz="4000" smtClean="0">
              <a:latin typeface="Times New Roman" panose="02020603050405020304" pitchFamily="18" charset="0"/>
              <a:cs typeface="Times New Roman" panose="02020603050405020304" pitchFamily="18" charset="0"/>
            </a:endParaRPr>
          </a:p>
          <a:p>
            <a:pPr algn="just"/>
            <a:r>
              <a:rPr lang="fr-FR" sz="4000" smtClean="0">
                <a:latin typeface="Times New Roman" panose="02020603050405020304" pitchFamily="18" charset="0"/>
                <a:cs typeface="Times New Roman" panose="02020603050405020304" pitchFamily="18" charset="0"/>
              </a:rPr>
              <a:t>C</a:t>
            </a:r>
            <a:r>
              <a:rPr lang="fr-FR" sz="4000">
                <a:latin typeface="Times New Roman" panose="02020603050405020304" pitchFamily="18" charset="0"/>
                <a:cs typeface="Times New Roman" panose="02020603050405020304" pitchFamily="18" charset="0"/>
              </a:rPr>
              <a:t>. Tự sự</a:t>
            </a:r>
            <a:r>
              <a:rPr lang="vi-VN" sz="4000">
                <a:latin typeface="Times New Roman" panose="02020603050405020304" pitchFamily="18" charset="0"/>
                <a:cs typeface="Times New Roman" panose="02020603050405020304" pitchFamily="18" charset="0"/>
              </a:rPr>
              <a:t>          </a:t>
            </a:r>
            <a:r>
              <a:rPr lang="fr-FR" sz="4000">
                <a:latin typeface="Times New Roman" panose="02020603050405020304" pitchFamily="18" charset="0"/>
                <a:cs typeface="Times New Roman" panose="02020603050405020304" pitchFamily="18" charset="0"/>
              </a:rPr>
              <a:t>D. Thuyết minh </a:t>
            </a:r>
            <a:endParaRPr lang="en-GB" sz="4000">
              <a:latin typeface="Times New Roman" panose="02020603050405020304" pitchFamily="18" charset="0"/>
              <a:cs typeface="Times New Roman" panose="02020603050405020304" pitchFamily="18" charset="0"/>
            </a:endParaRPr>
          </a:p>
        </p:txBody>
      </p:sp>
      <p:sp>
        <p:nvSpPr>
          <p:cNvPr id="21" name="Rounded Rectangle 20"/>
          <p:cNvSpPr/>
          <p:nvPr/>
        </p:nvSpPr>
        <p:spPr>
          <a:xfrm>
            <a:off x="148193" y="3720615"/>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2" name="Rounded Rectangle 21"/>
          <p:cNvSpPr/>
          <p:nvPr/>
        </p:nvSpPr>
        <p:spPr>
          <a:xfrm>
            <a:off x="9190594" y="3720615"/>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D.</a:t>
            </a:r>
          </a:p>
        </p:txBody>
      </p:sp>
      <p:sp>
        <p:nvSpPr>
          <p:cNvPr id="23" name="Rounded Rectangle 22"/>
          <p:cNvSpPr/>
          <p:nvPr/>
        </p:nvSpPr>
        <p:spPr>
          <a:xfrm>
            <a:off x="6142594" y="3736339"/>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p>
        </p:txBody>
      </p:sp>
      <p:sp>
        <p:nvSpPr>
          <p:cNvPr id="24" name="Rounded Rectangle 23"/>
          <p:cNvSpPr/>
          <p:nvPr/>
        </p:nvSpPr>
        <p:spPr>
          <a:xfrm>
            <a:off x="3094593" y="3720615"/>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33CC"/>
                </a:solidFill>
              </a:rPr>
              <a:t>B.</a:t>
            </a:r>
            <a:endParaRPr lang="en-US" sz="2667" dirty="0">
              <a:solidFill>
                <a:srgbClr val="0033CC"/>
              </a:solidFill>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3" name="Group 32">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9" name="Group 38">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5" name="Group 44">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1"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2" name="Explosion 2 51"/>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15"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1" y="4726618"/>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99" y="-2565400"/>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11285" y="236344"/>
            <a:ext cx="9650223" cy="4529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577563" y="252696"/>
            <a:ext cx="9253076" cy="4585871"/>
          </a:xfrm>
          <a:prstGeom prst="rect">
            <a:avLst/>
          </a:prstGeom>
          <a:noFill/>
        </p:spPr>
        <p:txBody>
          <a:bodyPr wrap="square" rtlCol="0">
            <a:spAutoFit/>
          </a:bodyPr>
          <a:lstStyle/>
          <a:p>
            <a:r>
              <a:rPr lang="fr-FR" sz="3200" b="1">
                <a:latin typeface="Times New Roman" panose="02020603050405020304" pitchFamily="18" charset="0"/>
                <a:cs typeface="Times New Roman" panose="02020603050405020304" pitchFamily="18" charset="0"/>
              </a:rPr>
              <a:t>Câu 3</a:t>
            </a:r>
            <a:r>
              <a:rPr lang="vi-VN" sz="3200" b="1">
                <a:latin typeface="Times New Roman" panose="02020603050405020304" pitchFamily="18" charset="0"/>
                <a:cs typeface="Times New Roman" panose="02020603050405020304" pitchFamily="18" charset="0"/>
              </a:rPr>
              <a:t>.</a:t>
            </a:r>
            <a:r>
              <a:rPr lang="fr-FR" sz="3200">
                <a:latin typeface="Times New Roman" panose="02020603050405020304" pitchFamily="18" charset="0"/>
                <a:cs typeface="Times New Roman" panose="02020603050405020304" pitchFamily="18" charset="0"/>
              </a:rPr>
              <a:t>Theo em, mục đích chính của người viết đoạn trích trên là gì?</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A</a:t>
            </a:r>
            <a:r>
              <a:rPr lang="vi-VN" sz="3200">
                <a:latin typeface="Times New Roman" panose="02020603050405020304" pitchFamily="18" charset="0"/>
                <a:cs typeface="Times New Roman" panose="02020603050405020304" pitchFamily="18" charset="0"/>
              </a:rPr>
              <a:t>. Ca ngợi tiếng Việt của chúng ta rất giàu và rất đẹp </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Khẳng định tầm quan trọng không thể phủ nhận của tiếng Việt </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Khuyến khích mọi người yêu quý và học tập tiếng Việt</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Thấy được sự giàu đẹp của tiếng Việt để thêm trân quý, tự hào</a:t>
            </a:r>
            <a:r>
              <a:rPr lang="vi-VN" sz="3600"/>
              <a:t> </a:t>
            </a:r>
            <a:endParaRPr lang="en-GB" sz="3600"/>
          </a:p>
        </p:txBody>
      </p:sp>
      <p:sp>
        <p:nvSpPr>
          <p:cNvPr id="5" name="Rounded Rectangle 4"/>
          <p:cNvSpPr/>
          <p:nvPr/>
        </p:nvSpPr>
        <p:spPr>
          <a:xfrm>
            <a:off x="156066" y="5069701"/>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15" name="Rounded Rectangle 14"/>
          <p:cNvSpPr/>
          <p:nvPr/>
        </p:nvSpPr>
        <p:spPr>
          <a:xfrm>
            <a:off x="3073916" y="5069701"/>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sp>
        <p:nvSpPr>
          <p:cNvPr id="16" name="Rounded Rectangle 15"/>
          <p:cNvSpPr/>
          <p:nvPr/>
        </p:nvSpPr>
        <p:spPr>
          <a:xfrm>
            <a:off x="6229564" y="5085425"/>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p>
        </p:txBody>
      </p:sp>
      <p:sp>
        <p:nvSpPr>
          <p:cNvPr id="17" name="Rounded Rectangle 16"/>
          <p:cNvSpPr/>
          <p:nvPr/>
        </p:nvSpPr>
        <p:spPr>
          <a:xfrm>
            <a:off x="9300066" y="5069701"/>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33CC"/>
                </a:solidFill>
              </a:rPr>
              <a:t>D.</a:t>
            </a:r>
            <a:endParaRPr lang="en-US" sz="2667"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77" name="Explosion 2 76"/>
          <p:cNvSpPr/>
          <p:nvPr/>
        </p:nvSpPr>
        <p:spPr>
          <a:xfrm>
            <a:off x="-208615" y="244724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21092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598"/>
            <a:ext cx="12191999" cy="7518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30400" y="3732918"/>
            <a:ext cx="3048000" cy="2606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4401" y="4343400"/>
            <a:ext cx="1744116" cy="17432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5969000" y="4860610"/>
            <a:ext cx="2362201" cy="18425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72001" y="-1346200"/>
            <a:ext cx="8369991"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4801" y="51562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7894" y="-76200"/>
            <a:ext cx="10119562" cy="5872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TextBox 20"/>
          <p:cNvSpPr txBox="1"/>
          <p:nvPr/>
        </p:nvSpPr>
        <p:spPr>
          <a:xfrm>
            <a:off x="2169507" y="71672"/>
            <a:ext cx="10001245" cy="5509200"/>
          </a:xfrm>
          <a:prstGeom prst="rect">
            <a:avLst/>
          </a:prstGeom>
          <a:noFill/>
        </p:spPr>
        <p:txBody>
          <a:bodyPr wrap="square" rtlCol="0">
            <a:spAutoFit/>
          </a:bodyPr>
          <a:lstStyle/>
          <a:p>
            <a:r>
              <a:rPr lang="fr-FR" sz="3200" b="1">
                <a:latin typeface="Times New Roman" panose="02020603050405020304" pitchFamily="18" charset="0"/>
                <a:cs typeface="Times New Roman" panose="02020603050405020304" pitchFamily="18" charset="0"/>
              </a:rPr>
              <a:t>Câu 4</a:t>
            </a:r>
            <a:r>
              <a:rPr lang="vi-VN" sz="3200" b="1">
                <a:latin typeface="Times New Roman" panose="02020603050405020304" pitchFamily="18" charset="0"/>
                <a:cs typeface="Times New Roman" panose="02020603050405020304" pitchFamily="18" charset="0"/>
              </a:rPr>
              <a:t>. </a:t>
            </a:r>
            <a:r>
              <a:rPr lang="fr-FR" sz="3200">
                <a:latin typeface="Times New Roman" panose="02020603050405020304" pitchFamily="18" charset="0"/>
                <a:cs typeface="Times New Roman" panose="02020603050405020304" pitchFamily="18" charset="0"/>
              </a:rPr>
              <a:t>Câu nào dưới đây là bằng chứng làm rõ cho ý kiến: Tiếng Việt rất đẹp về tính nhạc?</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A. Họ không hiểu tiếng ta, và đó là một ấn tượng, ấn tượng của người “nghe” và chỉ nghe thôi.</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B. Từ vựng tiếng Việt qua các thời kì diễn biến của nó tăng lên mỗi ngày một nhiều.</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C. Về phương diện này, tiếng Việt có những khả năng dồi dào về phần cấu tạo từ ngữ cũng như về hình thức diễn đạt.</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D. Do đó, tiếng Việt có thể kể vào những thứ tiếng giàu hình tượng ngữ âm như những âm giai trong bản nhạc trầm bổng. </a:t>
            </a:r>
            <a:endParaRPr lang="en-GB" sz="3200">
              <a:latin typeface="Times New Roman" panose="02020603050405020304" pitchFamily="18" charset="0"/>
              <a:cs typeface="Times New Roman" panose="02020603050405020304" pitchFamily="18" charset="0"/>
            </a:endParaRPr>
          </a:p>
        </p:txBody>
      </p:sp>
      <p:sp>
        <p:nvSpPr>
          <p:cNvPr id="22" name="Rounded Rectangle 21"/>
          <p:cNvSpPr/>
          <p:nvPr/>
        </p:nvSpPr>
        <p:spPr>
          <a:xfrm>
            <a:off x="99505" y="5936591"/>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3" name="Rounded Rectangle 22"/>
          <p:cNvSpPr/>
          <p:nvPr/>
        </p:nvSpPr>
        <p:spPr>
          <a:xfrm>
            <a:off x="3017355" y="5936591"/>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sp>
        <p:nvSpPr>
          <p:cNvPr id="24" name="Rounded Rectangle 23"/>
          <p:cNvSpPr/>
          <p:nvPr/>
        </p:nvSpPr>
        <p:spPr>
          <a:xfrm>
            <a:off x="6173003" y="5952315"/>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p>
        </p:txBody>
      </p:sp>
      <p:sp>
        <p:nvSpPr>
          <p:cNvPr id="25" name="Rounded Rectangle 24"/>
          <p:cNvSpPr/>
          <p:nvPr/>
        </p:nvSpPr>
        <p:spPr>
          <a:xfrm>
            <a:off x="9243505" y="5936591"/>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33CC"/>
                </a:solidFill>
              </a:rPr>
              <a:t>D.</a:t>
            </a:r>
            <a:endParaRPr lang="en-US" sz="2667" dirty="0">
              <a:solidFill>
                <a:srgbClr val="0033CC"/>
              </a:solidFill>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4" name="Group 33">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0" name="Group 39">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6" name="Group 45">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3" name="Explosion 2 52"/>
          <p:cNvSpPr/>
          <p:nvPr/>
        </p:nvSpPr>
        <p:spPr>
          <a:xfrm>
            <a:off x="-255048" y="4421232"/>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28725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15"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598"/>
            <a:ext cx="12191999" cy="7518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30400" y="3732918"/>
            <a:ext cx="3048000" cy="2606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4401" y="4343400"/>
            <a:ext cx="1744116" cy="17432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5969000" y="4860610"/>
            <a:ext cx="2362201" cy="18425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572001" y="-1346200"/>
            <a:ext cx="8369991"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4801" y="51562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7894" y="-76200"/>
            <a:ext cx="10079414" cy="5572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TextBox 20"/>
          <p:cNvSpPr txBox="1"/>
          <p:nvPr/>
        </p:nvSpPr>
        <p:spPr>
          <a:xfrm>
            <a:off x="2852517" y="64148"/>
            <a:ext cx="8978122" cy="5509200"/>
          </a:xfrm>
          <a:prstGeom prst="rect">
            <a:avLst/>
          </a:prstGeom>
          <a:noFill/>
        </p:spPr>
        <p:txBody>
          <a:bodyPr wrap="square" rtlCol="0">
            <a:spAutoFit/>
          </a:bodyPr>
          <a:lstStyle/>
          <a:p>
            <a:r>
              <a:rPr lang="fr-FR" sz="3200" b="1">
                <a:latin typeface="Times New Roman" panose="02020603050405020304" pitchFamily="18" charset="0"/>
                <a:cs typeface="Times New Roman" panose="02020603050405020304" pitchFamily="18" charset="0"/>
              </a:rPr>
              <a:t>Câu 5 (trang 51 sgk )</a:t>
            </a:r>
            <a:r>
              <a:rPr lang="fr-FR" sz="3200">
                <a:latin typeface="Times New Roman" panose="02020603050405020304" pitchFamily="18" charset="0"/>
                <a:cs typeface="Times New Roman" panose="02020603050405020304" pitchFamily="18" charset="0"/>
              </a:rPr>
              <a:t>: Câu “Nhiều người ngoại quốc sang thăm nước ta và có dịp nghe tiếng nói của quần chúng nhân dân ta, đã có thể nhận xét rằng: tiếng Việt là một thứ tiếng giàu chất nhạc." và câu “Họ không hiểu tiếng ta, và đó là một ấn tượng, ấn tượng của người “nghe” và chỉ nghe thôi." trong phần (2) đoạn trích đóng vai trò gì?</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A. Lí lẽ trong văn bản nghị luận </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B. Ý kiến khái quát của văn bản </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C. Bằng chứng trong văn bản nghị luận</a:t>
            </a:r>
            <a:endParaRPr lang="en-GB" sz="3200">
              <a:latin typeface="Times New Roman" panose="02020603050405020304" pitchFamily="18" charset="0"/>
              <a:cs typeface="Times New Roman" panose="02020603050405020304" pitchFamily="18" charset="0"/>
            </a:endParaRPr>
          </a:p>
          <a:p>
            <a:r>
              <a:rPr lang="fr-FR" sz="3200">
                <a:latin typeface="Times New Roman" panose="02020603050405020304" pitchFamily="18" charset="0"/>
                <a:cs typeface="Times New Roman" panose="02020603050405020304" pitchFamily="18" charset="0"/>
              </a:rPr>
              <a:t>D. Vừa là lí lẽ vừa là bằng chứng</a:t>
            </a:r>
            <a:endParaRPr lang="en-GB" sz="3200">
              <a:latin typeface="Times New Roman" panose="02020603050405020304" pitchFamily="18" charset="0"/>
              <a:cs typeface="Times New Roman" panose="02020603050405020304" pitchFamily="18" charset="0"/>
            </a:endParaRPr>
          </a:p>
        </p:txBody>
      </p:sp>
      <p:sp>
        <p:nvSpPr>
          <p:cNvPr id="22" name="Rounded Rectangle 21"/>
          <p:cNvSpPr/>
          <p:nvPr/>
        </p:nvSpPr>
        <p:spPr>
          <a:xfrm>
            <a:off x="203200" y="5764154"/>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3" name="Rounded Rectangle 22"/>
          <p:cNvSpPr/>
          <p:nvPr/>
        </p:nvSpPr>
        <p:spPr>
          <a:xfrm>
            <a:off x="3121050" y="5764154"/>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sp>
        <p:nvSpPr>
          <p:cNvPr id="24" name="Rounded Rectangle 23"/>
          <p:cNvSpPr/>
          <p:nvPr/>
        </p:nvSpPr>
        <p:spPr>
          <a:xfrm>
            <a:off x="6276698" y="5779878"/>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p>
        </p:txBody>
      </p:sp>
      <p:sp>
        <p:nvSpPr>
          <p:cNvPr id="25" name="Rounded Rectangle 24"/>
          <p:cNvSpPr/>
          <p:nvPr/>
        </p:nvSpPr>
        <p:spPr>
          <a:xfrm>
            <a:off x="9347200" y="5764154"/>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33CC"/>
                </a:solidFill>
              </a:rPr>
              <a:t>D.</a:t>
            </a:r>
            <a:endParaRPr lang="en-US" sz="2667" dirty="0">
              <a:solidFill>
                <a:srgbClr val="0033CC"/>
              </a:solidFill>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4" name="Group 33">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0" name="Group 39">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6" name="Group 45">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3" name="Explosion 2 52"/>
          <p:cNvSpPr/>
          <p:nvPr/>
        </p:nvSpPr>
        <p:spPr>
          <a:xfrm>
            <a:off x="-355600" y="3344533"/>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28725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15"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7518401" y="4830374"/>
            <a:ext cx="2133600" cy="18141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2786877" y="4684192"/>
            <a:ext cx="2432328" cy="1929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4875475"/>
            <a:ext cx="2235200" cy="17297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49716" flipH="1">
            <a:off x="5243460" y="3193963"/>
            <a:ext cx="5535189" cy="531689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08661" y="519736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5" name="Rounded Rectangle 24"/>
          <p:cNvSpPr/>
          <p:nvPr/>
        </p:nvSpPr>
        <p:spPr>
          <a:xfrm>
            <a:off x="2982013" y="521309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sp>
        <p:nvSpPr>
          <p:cNvPr id="26" name="Rounded Rectangle 25"/>
          <p:cNvSpPr/>
          <p:nvPr/>
        </p:nvSpPr>
        <p:spPr>
          <a:xfrm>
            <a:off x="9151062" y="519736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D.</a:t>
            </a:r>
          </a:p>
        </p:txBody>
      </p:sp>
      <p:sp>
        <p:nvSpPr>
          <p:cNvPr id="27" name="Rounded Rectangle 26"/>
          <p:cNvSpPr/>
          <p:nvPr/>
        </p:nvSpPr>
        <p:spPr>
          <a:xfrm>
            <a:off x="6030012" y="5213090"/>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r>
              <a:rPr lang="en-US" sz="3200">
                <a:solidFill>
                  <a:srgbClr val="0033CC"/>
                </a:solidFill>
              </a:rPr>
              <a:t>. </a:t>
            </a:r>
            <a:endParaRPr lang="en-US" sz="2667"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199" y="76199"/>
            <a:ext cx="9789213" cy="4777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 name="TextBox 29"/>
          <p:cNvSpPr txBox="1"/>
          <p:nvPr/>
        </p:nvSpPr>
        <p:spPr>
          <a:xfrm>
            <a:off x="2856639" y="669356"/>
            <a:ext cx="9007106" cy="3970318"/>
          </a:xfrm>
          <a:prstGeom prst="rect">
            <a:avLst/>
          </a:prstGeom>
          <a:noFill/>
        </p:spPr>
        <p:txBody>
          <a:bodyPr wrap="square" rtlCol="0">
            <a:spAutoFit/>
          </a:bodyPr>
          <a:lstStyle/>
          <a:p>
            <a:pPr algn="just"/>
            <a:r>
              <a:rPr lang="fr-FR" sz="3600" b="1">
                <a:latin typeface="Times New Roman" panose="02020603050405020304" pitchFamily="18" charset="0"/>
                <a:cs typeface="Times New Roman" panose="02020603050405020304" pitchFamily="18" charset="0"/>
              </a:rPr>
              <a:t>Câu 6 (trang 52 sgk )</a:t>
            </a:r>
            <a:r>
              <a:rPr lang="fr-FR" sz="3600">
                <a:latin typeface="Times New Roman" panose="02020603050405020304" pitchFamily="18" charset="0"/>
                <a:cs typeface="Times New Roman" panose="02020603050405020304" pitchFamily="18" charset="0"/>
              </a:rPr>
              <a:t>: Câu “</a:t>
            </a:r>
            <a:r>
              <a:rPr lang="fr-FR" sz="3600" i="1">
                <a:latin typeface="Times New Roman" panose="02020603050405020304" pitchFamily="18" charset="0"/>
                <a:cs typeface="Times New Roman" panose="02020603050405020304" pitchFamily="18" charset="0"/>
              </a:rPr>
              <a:t>Giá trị của một tiếng nói cố nhiên không phải chỉ là câu chuyện chất nhạc</a:t>
            </a:r>
            <a:r>
              <a:rPr lang="fr-FR" sz="3600">
                <a:latin typeface="Times New Roman" panose="02020603050405020304" pitchFamily="18" charset="0"/>
                <a:cs typeface="Times New Roman" panose="02020603050405020304" pitchFamily="18" charset="0"/>
              </a:rPr>
              <a:t>.” đóng vai trò gì trong văn bản?</a:t>
            </a:r>
            <a:endParaRPr lang="en-GB" sz="3600">
              <a:latin typeface="Times New Roman" panose="02020603050405020304" pitchFamily="18" charset="0"/>
              <a:cs typeface="Times New Roman" panose="02020603050405020304" pitchFamily="18" charset="0"/>
            </a:endParaRPr>
          </a:p>
          <a:p>
            <a:pPr algn="just"/>
            <a:r>
              <a:rPr lang="fr-FR" sz="3600">
                <a:latin typeface="Times New Roman" panose="02020603050405020304" pitchFamily="18" charset="0"/>
                <a:cs typeface="Times New Roman" panose="02020603050405020304" pitchFamily="18" charset="0"/>
              </a:rPr>
              <a:t>A. Là bằng chứng trong văn bản nghị luận  </a:t>
            </a:r>
            <a:endParaRPr lang="en-GB" sz="3600">
              <a:latin typeface="Times New Roman" panose="02020603050405020304" pitchFamily="18" charset="0"/>
              <a:cs typeface="Times New Roman" panose="02020603050405020304" pitchFamily="18" charset="0"/>
            </a:endParaRPr>
          </a:p>
          <a:p>
            <a:pPr algn="just"/>
            <a:r>
              <a:rPr lang="fr-FR" sz="3600">
                <a:latin typeface="Times New Roman" panose="02020603050405020304" pitchFamily="18" charset="0"/>
                <a:cs typeface="Times New Roman" panose="02020603050405020304" pitchFamily="18" charset="0"/>
              </a:rPr>
              <a:t>B. Vừa là bằng chứng, vừa là lí lẽ</a:t>
            </a:r>
            <a:endParaRPr lang="en-GB" sz="3600">
              <a:latin typeface="Times New Roman" panose="02020603050405020304" pitchFamily="18" charset="0"/>
              <a:cs typeface="Times New Roman" panose="02020603050405020304" pitchFamily="18" charset="0"/>
            </a:endParaRPr>
          </a:p>
          <a:p>
            <a:pPr algn="just"/>
            <a:r>
              <a:rPr lang="fr-FR" sz="3600">
                <a:latin typeface="Times New Roman" panose="02020603050405020304" pitchFamily="18" charset="0"/>
                <a:cs typeface="Times New Roman" panose="02020603050405020304" pitchFamily="18" charset="0"/>
              </a:rPr>
              <a:t>C. Là lí lẽ trong văn bản nghị luận</a:t>
            </a:r>
            <a:endParaRPr lang="en-GB" sz="3600">
              <a:latin typeface="Times New Roman" panose="02020603050405020304" pitchFamily="18" charset="0"/>
              <a:cs typeface="Times New Roman" panose="02020603050405020304" pitchFamily="18" charset="0"/>
            </a:endParaRPr>
          </a:p>
          <a:p>
            <a:pPr algn="just"/>
            <a:r>
              <a:rPr lang="fr-FR" sz="3600">
                <a:latin typeface="Times New Roman" panose="02020603050405020304" pitchFamily="18" charset="0"/>
                <a:cs typeface="Times New Roman" panose="02020603050405020304" pitchFamily="18" charset="0"/>
              </a:rPr>
              <a:t>D. Là ý kiến chung của cả văn bản </a:t>
            </a:r>
            <a:endParaRPr lang="en-GB" sz="3600">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76658" y="50673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4" name="Group 33">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0" name="Group 39">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6" name="Group 45">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3" name="Explosion 2 52"/>
          <p:cNvSpPr/>
          <p:nvPr/>
        </p:nvSpPr>
        <p:spPr>
          <a:xfrm>
            <a:off x="-167588" y="3347773"/>
            <a:ext cx="2687269" cy="168371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3083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15" fill="hold"/>
                                        <p:tgtEl>
                                          <p:spTgt spid="14"/>
                                        </p:tgtEl>
                                      </p:cBhvr>
                                    </p:cmd>
                                  </p:childTnLst>
                                </p:cTn>
                              </p:par>
                              <p:par>
                                <p:cTn id="83" presetID="2" presetClass="exit" presetSubtype="1" fill="hold" nodeType="withEffect">
                                  <p:stCondLst>
                                    <p:cond delay="0"/>
                                  </p:stCondLst>
                                  <p:childTnLst>
                                    <p:anim calcmode="lin" valueType="num">
                                      <p:cBhvr additive="base">
                                        <p:cTn id="84" dur="2000"/>
                                        <p:tgtEl>
                                          <p:spTgt spid="23"/>
                                        </p:tgtEl>
                                        <p:attrNameLst>
                                          <p:attrName>ppt_x</p:attrName>
                                        </p:attrNameLst>
                                      </p:cBhvr>
                                      <p:tavLst>
                                        <p:tav tm="0">
                                          <p:val>
                                            <p:strVal val="ppt_x"/>
                                          </p:val>
                                        </p:tav>
                                        <p:tav tm="100000">
                                          <p:val>
                                            <p:strVal val="ppt_x"/>
                                          </p:val>
                                        </p:tav>
                                      </p:tavLst>
                                    </p:anim>
                                    <p:anim calcmode="lin" valueType="num">
                                      <p:cBhvr additive="base">
                                        <p:cTn id="85" dur="2000"/>
                                        <p:tgtEl>
                                          <p:spTgt spid="23"/>
                                        </p:tgtEl>
                                        <p:attrNameLst>
                                          <p:attrName>ppt_y</p:attrName>
                                        </p:attrNameLst>
                                      </p:cBhvr>
                                      <p:tavLst>
                                        <p:tav tm="0">
                                          <p:val>
                                            <p:strVal val="ppt_y"/>
                                          </p:val>
                                        </p:tav>
                                        <p:tav tm="100000">
                                          <p:val>
                                            <p:strVal val="0-ppt_h/2"/>
                                          </p:val>
                                        </p:tav>
                                      </p:tavLst>
                                    </p:anim>
                                    <p:set>
                                      <p:cBhvr>
                                        <p:cTn id="86" dur="1" fill="hold">
                                          <p:stCondLst>
                                            <p:cond delay="1999"/>
                                          </p:stCondLst>
                                        </p:cTn>
                                        <p:tgtEl>
                                          <p:spTgt spid="23"/>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4.16667E-6 -3.50942E-6 L 0.05782 0.0068 " pathEditMode="relative" rAng="0" ptsTypes="AA">
                                      <p:cBhvr>
                                        <p:cTn id="88"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6"/>
                                        </p:tgtEl>
                                      </p:cBhvr>
                                    </p:animEffect>
                                    <p:anim calcmode="lin" valueType="num">
                                      <p:cBhvr>
                                        <p:cTn id="94" dur="1000"/>
                                        <p:tgtEl>
                                          <p:spTgt spid="26"/>
                                        </p:tgtEl>
                                        <p:attrNameLst>
                                          <p:attrName>ppt_x</p:attrName>
                                        </p:attrNameLst>
                                      </p:cBhvr>
                                      <p:tavLst>
                                        <p:tav tm="0">
                                          <p:val>
                                            <p:strVal val="ppt_x"/>
                                          </p:val>
                                        </p:tav>
                                        <p:tav tm="100000">
                                          <p:val>
                                            <p:strVal val="ppt_x"/>
                                          </p:val>
                                        </p:tav>
                                      </p:tavLst>
                                    </p:anim>
                                    <p:anim calcmode="lin" valueType="num">
                                      <p:cBhvr>
                                        <p:cTn id="95" dur="1000"/>
                                        <p:tgtEl>
                                          <p:spTgt spid="26"/>
                                        </p:tgtEl>
                                        <p:attrNameLst>
                                          <p:attrName>ppt_y</p:attrName>
                                        </p:attrNameLst>
                                      </p:cBhvr>
                                      <p:tavLst>
                                        <p:tav tm="0">
                                          <p:val>
                                            <p:strVal val="ppt_y"/>
                                          </p:val>
                                        </p:tav>
                                        <p:tav tm="100000">
                                          <p:val>
                                            <p:strVal val="ppt_y+.1"/>
                                          </p:val>
                                        </p:tav>
                                      </p:tavLst>
                                    </p:anim>
                                    <p:set>
                                      <p:cBhvr>
                                        <p:cTn id="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7" fill="hold" display="0">
                  <p:stCondLst>
                    <p:cond delay="indefinite"/>
                  </p:stCondLst>
                  <p:endCondLst>
                    <p:cond evt="onStopAudio" delay="0">
                      <p:tgtEl>
                        <p:sldTgt/>
                      </p:tgtEl>
                    </p:cond>
                  </p:endCondLst>
                </p:cTn>
                <p:tgtEl>
                  <p:spTgt spid="14"/>
                </p:tgtEl>
              </p:cMediaNode>
            </p:audio>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8" presetClass="emph" presetSubtype="0" fill="hold" nodeType="clickEffect">
                                  <p:stCondLst>
                                    <p:cond delay="0"/>
                                  </p:stCondLst>
                                  <p:childTnLst>
                                    <p:animRot by="21600000">
                                      <p:cBhvr>
                                        <p:cTn id="102" dur="15000" fill="hold"/>
                                        <p:tgtEl>
                                          <p:spTgt spid="19"/>
                                        </p:tgtEl>
                                        <p:attrNameLst>
                                          <p:attrName>r</p:attrName>
                                        </p:attrNameLst>
                                      </p:cBhvr>
                                    </p:animRot>
                                  </p:childTnLst>
                                </p:cTn>
                              </p:par>
                            </p:childTnLst>
                          </p:cTn>
                        </p:par>
                        <p:par>
                          <p:cTn id="103" fill="hold">
                            <p:stCondLst>
                              <p:cond delay="15000"/>
                            </p:stCondLst>
                            <p:childTnLst>
                              <p:par>
                                <p:cTn id="104" presetID="1" presetClass="entr" presetSubtype="0" fill="hold" grpId="0"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par>
                                <p:cTn id="106" presetID="1" presetClass="exit" presetSubtype="0" fill="hold" grpId="1" nodeType="withEffect">
                                  <p:stCondLst>
                                    <p:cond delay="2000"/>
                                  </p:stCondLst>
                                  <p:childTnLst>
                                    <p:set>
                                      <p:cBhvr>
                                        <p:cTn id="10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1" y="3232869"/>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67000"/>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56945" y="578247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A.</a:t>
            </a:r>
          </a:p>
        </p:txBody>
      </p:sp>
      <p:sp>
        <p:nvSpPr>
          <p:cNvPr id="25" name="Rounded Rectangle 24"/>
          <p:cNvSpPr/>
          <p:nvPr/>
        </p:nvSpPr>
        <p:spPr>
          <a:xfrm>
            <a:off x="3248188" y="5801678"/>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B.</a:t>
            </a:r>
          </a:p>
        </p:txBody>
      </p:sp>
      <p:sp>
        <p:nvSpPr>
          <p:cNvPr id="26" name="Rounded Rectangle 25"/>
          <p:cNvSpPr/>
          <p:nvPr/>
        </p:nvSpPr>
        <p:spPr>
          <a:xfrm>
            <a:off x="9299346" y="578247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D.</a:t>
            </a:r>
          </a:p>
        </p:txBody>
      </p:sp>
      <p:sp>
        <p:nvSpPr>
          <p:cNvPr id="27" name="Rounded Rectangle 26"/>
          <p:cNvSpPr/>
          <p:nvPr/>
        </p:nvSpPr>
        <p:spPr>
          <a:xfrm>
            <a:off x="6178296" y="5798200"/>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33CC"/>
                </a:solidFill>
              </a:rPr>
              <a:t>C</a:t>
            </a:r>
            <a:r>
              <a:rPr lang="en-US" sz="3200">
                <a:solidFill>
                  <a:srgbClr val="0033CC"/>
                </a:solidFill>
              </a:rPr>
              <a:t>. </a:t>
            </a:r>
            <a:endParaRPr lang="en-US" sz="2667"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199"/>
            <a:ext cx="9751094" cy="544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 name="TextBox 29"/>
          <p:cNvSpPr txBox="1"/>
          <p:nvPr/>
        </p:nvSpPr>
        <p:spPr>
          <a:xfrm>
            <a:off x="3454400" y="1092201"/>
            <a:ext cx="7711790" cy="3970318"/>
          </a:xfrm>
          <a:prstGeom prst="rect">
            <a:avLst/>
          </a:prstGeom>
          <a:noFill/>
        </p:spPr>
        <p:txBody>
          <a:bodyPr wrap="square" rtlCol="0">
            <a:spAutoFit/>
          </a:bodyPr>
          <a:lstStyle/>
          <a:p>
            <a:r>
              <a:rPr lang="fr-FR" sz="3600" b="1">
                <a:latin typeface="Times New Roman" panose="02020603050405020304" pitchFamily="18" charset="0"/>
                <a:cs typeface="Times New Roman" panose="02020603050405020304" pitchFamily="18" charset="0"/>
              </a:rPr>
              <a:t>Câu 7 (trang 52 sgk )</a:t>
            </a:r>
            <a:r>
              <a:rPr lang="fr-FR" sz="3600">
                <a:latin typeface="Times New Roman" panose="02020603050405020304" pitchFamily="18" charset="0"/>
                <a:cs typeface="Times New Roman" panose="02020603050405020304" pitchFamily="18" charset="0"/>
              </a:rPr>
              <a:t>: Tính mạch lạc trong phần (2) đoạn trích được thể hiện như thế nào?</a:t>
            </a:r>
            <a:endParaRPr lang="en-GB"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A. Có nhiều bằng chứng phong phú </a:t>
            </a:r>
            <a:endParaRPr lang="en-GB"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B. Có những lí lẽ thuyết phục </a:t>
            </a:r>
            <a:endParaRPr lang="en-GB"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C. Có đầy đủ lí lẽ và bằng chứng</a:t>
            </a:r>
            <a:endParaRPr lang="en-GB"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D. Tập trung vào một chủ đề </a:t>
            </a:r>
            <a:endParaRPr lang="en-GB" sz="3600">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4059" y="177800"/>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solidFill>
                  <a:prstClr val="white"/>
                </a:solidFill>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51" name="Explosion 2 50"/>
          <p:cNvSpPr/>
          <p:nvPr/>
        </p:nvSpPr>
        <p:spPr>
          <a:xfrm>
            <a:off x="1669191" y="596282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15"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D63A5661-9F97-4535-968B-BD33E0D06AB5"/>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E:\ppt\第四批\128648"/>
  <p:tag name="ISPRING_PRESENTATION_TITLE" val="5919b4724398d"/>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948</Words>
  <Application>Microsoft Office PowerPoint</Application>
  <PresentationFormat>Widescreen</PresentationFormat>
  <Paragraphs>156</Paragraphs>
  <Slides>22</Slides>
  <Notes>12</Notes>
  <HiddenSlides>0</HiddenSlides>
  <MMClips>11</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22</vt:i4>
      </vt:variant>
    </vt:vector>
  </HeadingPairs>
  <TitlesOfParts>
    <vt:vector size="38" baseType="lpstr">
      <vt:lpstr>宋体</vt:lpstr>
      <vt:lpstr>Arial</vt:lpstr>
      <vt:lpstr>Calibri</vt:lpstr>
      <vt:lpstr>Calibri Light</vt:lpstr>
      <vt:lpstr>Times New Roman</vt:lpstr>
      <vt:lpstr>印品黑体</vt:lpstr>
      <vt:lpstr>Office 主题</vt:lpstr>
      <vt:lpstr>Office Theme</vt:lpstr>
      <vt:lpstr>1_Office Theme</vt:lpstr>
      <vt:lpstr>2_Office Theme</vt:lpstr>
      <vt:lpstr>3_Office Theme</vt:lpstr>
      <vt:lpstr>4_Office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5919b4724398d</dc:title>
  <dc:creator>Administrator</dc:creator>
  <cp:lastModifiedBy>asus PC</cp:lastModifiedBy>
  <cp:revision>22</cp:revision>
  <dcterms:created xsi:type="dcterms:W3CDTF">2017-05-15T10:33:00Z</dcterms:created>
  <dcterms:modified xsi:type="dcterms:W3CDTF">2022-12-13T01:12:49Z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