
<file path=[Content_Types].xml><?xml version="1.0" encoding="utf-8"?>
<Types xmlns="http://schemas.openxmlformats.org/package/2006/content-types">
  <Default Extension="jfif" ContentType="image/jpeg"/>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3"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iểu Trung bình 2 - Màu chủ đề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9425" autoAdjust="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Đầu trang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Chỗ dành sẵn cho Ngày tháng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2240CD-ECE0-4D95-94C2-3E7F4587AC72}" type="datetimeFigureOut">
              <a:rPr lang="en-US" smtClean="0"/>
              <a:t>14/03/2024</a:t>
            </a:fld>
            <a:endParaRPr lang="en-US"/>
          </a:p>
        </p:txBody>
      </p:sp>
      <p:sp>
        <p:nvSpPr>
          <p:cNvPr id="4" name="Chỗ dành sẵn cho Hình ảnh của Bản chiế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Chỗ dành sẵn cho Ghi ch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6" name="Chỗ dành sẵn cho Chân trang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Chỗ dành sẵn cho Số hiệu Bản chiế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4EA1D3-124D-4477-90D5-88F48087F911}" type="slidenum">
              <a:rPr lang="en-US" smtClean="0"/>
              <a:t>‹#›</a:t>
            </a:fld>
            <a:endParaRPr lang="en-US"/>
          </a:p>
        </p:txBody>
      </p:sp>
    </p:spTree>
    <p:extLst>
      <p:ext uri="{BB962C8B-B14F-4D97-AF65-F5344CB8AC3E}">
        <p14:creationId xmlns:p14="http://schemas.microsoft.com/office/powerpoint/2010/main" val="725370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en-US" dirty="0"/>
          </a:p>
        </p:txBody>
      </p:sp>
      <p:sp>
        <p:nvSpPr>
          <p:cNvPr id="4" name="Chỗ dành sẵn cho Số hiệu Bản chiếu 3"/>
          <p:cNvSpPr>
            <a:spLocks noGrp="1"/>
          </p:cNvSpPr>
          <p:nvPr>
            <p:ph type="sldNum" sz="quarter" idx="5"/>
          </p:nvPr>
        </p:nvSpPr>
        <p:spPr/>
        <p:txBody>
          <a:bodyPr/>
          <a:lstStyle/>
          <a:p>
            <a:fld id="{EA4EA1D3-124D-4477-90D5-88F48087F911}" type="slidenum">
              <a:rPr lang="en-US" smtClean="0"/>
              <a:t>9</a:t>
            </a:fld>
            <a:endParaRPr lang="en-US"/>
          </a:p>
        </p:txBody>
      </p:sp>
    </p:spTree>
    <p:extLst>
      <p:ext uri="{BB962C8B-B14F-4D97-AF65-F5344CB8AC3E}">
        <p14:creationId xmlns:p14="http://schemas.microsoft.com/office/powerpoint/2010/main" val="11677862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89FE0D1A-DE7C-33B5-5DA6-1E6CE1964563}"/>
              </a:ext>
            </a:extLst>
          </p:cNvPr>
          <p:cNvSpPr>
            <a:spLocks noGrp="1"/>
          </p:cNvSpPr>
          <p:nvPr>
            <p:ph type="ctrTitle"/>
          </p:nvPr>
        </p:nvSpPr>
        <p:spPr>
          <a:xfrm>
            <a:off x="1524000" y="1122363"/>
            <a:ext cx="9144000" cy="2387600"/>
          </a:xfrm>
        </p:spPr>
        <p:txBody>
          <a:bodyPr anchor="b"/>
          <a:lstStyle>
            <a:lvl1pPr algn="ctr">
              <a:defRPr sz="6000"/>
            </a:lvl1pPr>
          </a:lstStyle>
          <a:p>
            <a:r>
              <a:rPr lang="vi-VN"/>
              <a:t>Bấm để sửa kiểu tiêu đề Bản cái</a:t>
            </a:r>
            <a:endParaRPr lang="en-US"/>
          </a:p>
        </p:txBody>
      </p:sp>
      <p:sp>
        <p:nvSpPr>
          <p:cNvPr id="3" name="Tiêu đề phụ 2">
            <a:extLst>
              <a:ext uri="{FF2B5EF4-FFF2-40B4-BE49-F238E27FC236}">
                <a16:creationId xmlns:a16="http://schemas.microsoft.com/office/drawing/2014/main" id="{57FA4A5C-D28B-2B13-C513-01A4677546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Bấm để chỉnh sửa kiểu tiêu đề phụ của Bản cái</a:t>
            </a:r>
            <a:endParaRPr lang="en-US"/>
          </a:p>
        </p:txBody>
      </p:sp>
      <p:sp>
        <p:nvSpPr>
          <p:cNvPr id="4" name="Chỗ dành sẵn cho Ngày tháng 3">
            <a:extLst>
              <a:ext uri="{FF2B5EF4-FFF2-40B4-BE49-F238E27FC236}">
                <a16:creationId xmlns:a16="http://schemas.microsoft.com/office/drawing/2014/main" id="{30B3F643-839C-2A9D-9308-62BB4D917758}"/>
              </a:ext>
            </a:extLst>
          </p:cNvPr>
          <p:cNvSpPr>
            <a:spLocks noGrp="1"/>
          </p:cNvSpPr>
          <p:nvPr>
            <p:ph type="dt" sz="half" idx="10"/>
          </p:nvPr>
        </p:nvSpPr>
        <p:spPr/>
        <p:txBody>
          <a:bodyPr/>
          <a:lstStyle/>
          <a:p>
            <a:fld id="{43A2BC25-A5CD-495B-8B02-CBA82ECF7FF3}" type="datetimeFigureOut">
              <a:rPr lang="en-US" smtClean="0"/>
              <a:t>14/03/2024</a:t>
            </a:fld>
            <a:endParaRPr lang="en-US"/>
          </a:p>
        </p:txBody>
      </p:sp>
      <p:sp>
        <p:nvSpPr>
          <p:cNvPr id="5" name="Chỗ dành sẵn cho Chân trang 4">
            <a:extLst>
              <a:ext uri="{FF2B5EF4-FFF2-40B4-BE49-F238E27FC236}">
                <a16:creationId xmlns:a16="http://schemas.microsoft.com/office/drawing/2014/main" id="{BD48BD89-20F5-6CD3-488C-7F2D44171FE5}"/>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488C1892-461B-16AD-A3AA-9F6F2CD2AE8A}"/>
              </a:ext>
            </a:extLst>
          </p:cNvPr>
          <p:cNvSpPr>
            <a:spLocks noGrp="1"/>
          </p:cNvSpPr>
          <p:nvPr>
            <p:ph type="sldNum" sz="quarter" idx="12"/>
          </p:nvPr>
        </p:nvSpPr>
        <p:spPr/>
        <p:txBody>
          <a:bodyPr/>
          <a:lstStyle/>
          <a:p>
            <a:fld id="{DF4E06BE-134B-4DE2-91A7-718127873941}" type="slidenum">
              <a:rPr lang="en-US" smtClean="0"/>
              <a:t>‹#›</a:t>
            </a:fld>
            <a:endParaRPr lang="en-US"/>
          </a:p>
        </p:txBody>
      </p:sp>
    </p:spTree>
    <p:extLst>
      <p:ext uri="{BB962C8B-B14F-4D97-AF65-F5344CB8AC3E}">
        <p14:creationId xmlns:p14="http://schemas.microsoft.com/office/powerpoint/2010/main" val="1027399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1DA05034-B2AD-7B59-0996-D30A4A551229}"/>
              </a:ext>
            </a:extLst>
          </p:cNvPr>
          <p:cNvSpPr>
            <a:spLocks noGrp="1"/>
          </p:cNvSpPr>
          <p:nvPr>
            <p:ph type="title"/>
          </p:nvPr>
        </p:nvSpPr>
        <p:spPr/>
        <p:txBody>
          <a:bodyPr/>
          <a:lstStyle/>
          <a:p>
            <a:r>
              <a:rPr lang="vi-VN"/>
              <a:t>Bấm để sửa kiểu tiêu đề Bản cái</a:t>
            </a:r>
            <a:endParaRPr lang="en-US"/>
          </a:p>
        </p:txBody>
      </p:sp>
      <p:sp>
        <p:nvSpPr>
          <p:cNvPr id="3" name="Chỗ dành sẵn cho Văn bản Dọc 2">
            <a:extLst>
              <a:ext uri="{FF2B5EF4-FFF2-40B4-BE49-F238E27FC236}">
                <a16:creationId xmlns:a16="http://schemas.microsoft.com/office/drawing/2014/main" id="{8FA77784-7E3D-12B7-B3E0-C50B061A4794}"/>
              </a:ext>
            </a:extLst>
          </p:cNvPr>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A484D9BB-06E4-1D1F-2C76-03CE0C47DAC2}"/>
              </a:ext>
            </a:extLst>
          </p:cNvPr>
          <p:cNvSpPr>
            <a:spLocks noGrp="1"/>
          </p:cNvSpPr>
          <p:nvPr>
            <p:ph type="dt" sz="half" idx="10"/>
          </p:nvPr>
        </p:nvSpPr>
        <p:spPr/>
        <p:txBody>
          <a:bodyPr/>
          <a:lstStyle/>
          <a:p>
            <a:fld id="{43A2BC25-A5CD-495B-8B02-CBA82ECF7FF3}" type="datetimeFigureOut">
              <a:rPr lang="en-US" smtClean="0"/>
              <a:t>14/03/2024</a:t>
            </a:fld>
            <a:endParaRPr lang="en-US"/>
          </a:p>
        </p:txBody>
      </p:sp>
      <p:sp>
        <p:nvSpPr>
          <p:cNvPr id="5" name="Chỗ dành sẵn cho Chân trang 4">
            <a:extLst>
              <a:ext uri="{FF2B5EF4-FFF2-40B4-BE49-F238E27FC236}">
                <a16:creationId xmlns:a16="http://schemas.microsoft.com/office/drawing/2014/main" id="{DC473432-0D4A-ED7C-FB8B-4A048AF6AF4A}"/>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95812851-FAE1-BF7B-3A3E-00585C8DEA1A}"/>
              </a:ext>
            </a:extLst>
          </p:cNvPr>
          <p:cNvSpPr>
            <a:spLocks noGrp="1"/>
          </p:cNvSpPr>
          <p:nvPr>
            <p:ph type="sldNum" sz="quarter" idx="12"/>
          </p:nvPr>
        </p:nvSpPr>
        <p:spPr/>
        <p:txBody>
          <a:bodyPr/>
          <a:lstStyle/>
          <a:p>
            <a:fld id="{DF4E06BE-134B-4DE2-91A7-718127873941}" type="slidenum">
              <a:rPr lang="en-US" smtClean="0"/>
              <a:t>‹#›</a:t>
            </a:fld>
            <a:endParaRPr lang="en-US"/>
          </a:p>
        </p:txBody>
      </p:sp>
    </p:spTree>
    <p:extLst>
      <p:ext uri="{BB962C8B-B14F-4D97-AF65-F5344CB8AC3E}">
        <p14:creationId xmlns:p14="http://schemas.microsoft.com/office/powerpoint/2010/main" val="2295485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ề Dọc 1">
            <a:extLst>
              <a:ext uri="{FF2B5EF4-FFF2-40B4-BE49-F238E27FC236}">
                <a16:creationId xmlns:a16="http://schemas.microsoft.com/office/drawing/2014/main" id="{73D48886-20D8-2716-698B-54535B19A075}"/>
              </a:ext>
            </a:extLst>
          </p:cNvPr>
          <p:cNvSpPr>
            <a:spLocks noGrp="1"/>
          </p:cNvSpPr>
          <p:nvPr>
            <p:ph type="title" orient="vert"/>
          </p:nvPr>
        </p:nvSpPr>
        <p:spPr>
          <a:xfrm>
            <a:off x="8724900" y="365125"/>
            <a:ext cx="2628900" cy="5811838"/>
          </a:xfrm>
        </p:spPr>
        <p:txBody>
          <a:bodyPr vert="eaVert"/>
          <a:lstStyle/>
          <a:p>
            <a:r>
              <a:rPr lang="vi-VN"/>
              <a:t>Bấm để sửa kiểu tiêu đề Bản cái</a:t>
            </a:r>
            <a:endParaRPr lang="en-US"/>
          </a:p>
        </p:txBody>
      </p:sp>
      <p:sp>
        <p:nvSpPr>
          <p:cNvPr id="3" name="Chỗ dành sẵn cho Văn bản Dọc 2">
            <a:extLst>
              <a:ext uri="{FF2B5EF4-FFF2-40B4-BE49-F238E27FC236}">
                <a16:creationId xmlns:a16="http://schemas.microsoft.com/office/drawing/2014/main" id="{2EE93C7D-77EA-35AD-1889-584B0994F27F}"/>
              </a:ext>
            </a:extLst>
          </p:cNvPr>
          <p:cNvSpPr>
            <a:spLocks noGrp="1"/>
          </p:cNvSpPr>
          <p:nvPr>
            <p:ph type="body" orient="vert" idx="1"/>
          </p:nvPr>
        </p:nvSpPr>
        <p:spPr>
          <a:xfrm>
            <a:off x="838200" y="365125"/>
            <a:ext cx="7734300" cy="5811838"/>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1048ADB5-C6E8-A391-B994-C1C3C9D3231C}"/>
              </a:ext>
            </a:extLst>
          </p:cNvPr>
          <p:cNvSpPr>
            <a:spLocks noGrp="1"/>
          </p:cNvSpPr>
          <p:nvPr>
            <p:ph type="dt" sz="half" idx="10"/>
          </p:nvPr>
        </p:nvSpPr>
        <p:spPr/>
        <p:txBody>
          <a:bodyPr/>
          <a:lstStyle/>
          <a:p>
            <a:fld id="{43A2BC25-A5CD-495B-8B02-CBA82ECF7FF3}" type="datetimeFigureOut">
              <a:rPr lang="en-US" smtClean="0"/>
              <a:t>14/03/2024</a:t>
            </a:fld>
            <a:endParaRPr lang="en-US"/>
          </a:p>
        </p:txBody>
      </p:sp>
      <p:sp>
        <p:nvSpPr>
          <p:cNvPr id="5" name="Chỗ dành sẵn cho Chân trang 4">
            <a:extLst>
              <a:ext uri="{FF2B5EF4-FFF2-40B4-BE49-F238E27FC236}">
                <a16:creationId xmlns:a16="http://schemas.microsoft.com/office/drawing/2014/main" id="{FAA1BCAB-6FB6-F2C0-4B4C-10A82CFC90CD}"/>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A98FBC99-6D29-2F88-8591-0ABBA863C61D}"/>
              </a:ext>
            </a:extLst>
          </p:cNvPr>
          <p:cNvSpPr>
            <a:spLocks noGrp="1"/>
          </p:cNvSpPr>
          <p:nvPr>
            <p:ph type="sldNum" sz="quarter" idx="12"/>
          </p:nvPr>
        </p:nvSpPr>
        <p:spPr/>
        <p:txBody>
          <a:bodyPr/>
          <a:lstStyle/>
          <a:p>
            <a:fld id="{DF4E06BE-134B-4DE2-91A7-718127873941}" type="slidenum">
              <a:rPr lang="en-US" smtClean="0"/>
              <a:t>‹#›</a:t>
            </a:fld>
            <a:endParaRPr lang="en-US"/>
          </a:p>
        </p:txBody>
      </p:sp>
    </p:spTree>
    <p:extLst>
      <p:ext uri="{BB962C8B-B14F-4D97-AF65-F5344CB8AC3E}">
        <p14:creationId xmlns:p14="http://schemas.microsoft.com/office/powerpoint/2010/main" val="907785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FD98D6AE-7DF6-08E9-9099-087D799D7F84}"/>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550AA7B4-BD5C-CB3C-A47E-6F7163C8CEDA}"/>
              </a:ext>
            </a:extLst>
          </p:cNvPr>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E399A761-711B-84AB-F899-E58F67C62475}"/>
              </a:ext>
            </a:extLst>
          </p:cNvPr>
          <p:cNvSpPr>
            <a:spLocks noGrp="1"/>
          </p:cNvSpPr>
          <p:nvPr>
            <p:ph type="dt" sz="half" idx="10"/>
          </p:nvPr>
        </p:nvSpPr>
        <p:spPr/>
        <p:txBody>
          <a:bodyPr/>
          <a:lstStyle/>
          <a:p>
            <a:fld id="{43A2BC25-A5CD-495B-8B02-CBA82ECF7FF3}" type="datetimeFigureOut">
              <a:rPr lang="en-US" smtClean="0"/>
              <a:t>14/03/2024</a:t>
            </a:fld>
            <a:endParaRPr lang="en-US"/>
          </a:p>
        </p:txBody>
      </p:sp>
      <p:sp>
        <p:nvSpPr>
          <p:cNvPr id="5" name="Chỗ dành sẵn cho Chân trang 4">
            <a:extLst>
              <a:ext uri="{FF2B5EF4-FFF2-40B4-BE49-F238E27FC236}">
                <a16:creationId xmlns:a16="http://schemas.microsoft.com/office/drawing/2014/main" id="{9B87E5C8-47CE-EF98-FC57-4910665E90ED}"/>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E6B020DF-7291-5562-A030-8DA4757B6DDC}"/>
              </a:ext>
            </a:extLst>
          </p:cNvPr>
          <p:cNvSpPr>
            <a:spLocks noGrp="1"/>
          </p:cNvSpPr>
          <p:nvPr>
            <p:ph type="sldNum" sz="quarter" idx="12"/>
          </p:nvPr>
        </p:nvSpPr>
        <p:spPr/>
        <p:txBody>
          <a:bodyPr/>
          <a:lstStyle/>
          <a:p>
            <a:fld id="{DF4E06BE-134B-4DE2-91A7-718127873941}" type="slidenum">
              <a:rPr lang="en-US" smtClean="0"/>
              <a:t>‹#›</a:t>
            </a:fld>
            <a:endParaRPr lang="en-US"/>
          </a:p>
        </p:txBody>
      </p:sp>
    </p:spTree>
    <p:extLst>
      <p:ext uri="{BB962C8B-B14F-4D97-AF65-F5344CB8AC3E}">
        <p14:creationId xmlns:p14="http://schemas.microsoft.com/office/powerpoint/2010/main" val="2558398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D5716905-94EE-60C8-ED96-09FF1A4DA950}"/>
              </a:ext>
            </a:extLst>
          </p:cNvPr>
          <p:cNvSpPr>
            <a:spLocks noGrp="1"/>
          </p:cNvSpPr>
          <p:nvPr>
            <p:ph type="title"/>
          </p:nvPr>
        </p:nvSpPr>
        <p:spPr>
          <a:xfrm>
            <a:off x="831850" y="1709738"/>
            <a:ext cx="10515600" cy="2852737"/>
          </a:xfrm>
        </p:spPr>
        <p:txBody>
          <a:bodyPr anchor="b"/>
          <a:lstStyle>
            <a:lvl1pPr>
              <a:defRPr sz="6000"/>
            </a:lvl1p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14F631EF-BE7F-FB87-A480-A2C190DAF8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Chỗ dành sẵn cho Ngày tháng 3">
            <a:extLst>
              <a:ext uri="{FF2B5EF4-FFF2-40B4-BE49-F238E27FC236}">
                <a16:creationId xmlns:a16="http://schemas.microsoft.com/office/drawing/2014/main" id="{F66635B4-6B8F-6FF7-47C5-8CCDCEC74D6E}"/>
              </a:ext>
            </a:extLst>
          </p:cNvPr>
          <p:cNvSpPr>
            <a:spLocks noGrp="1"/>
          </p:cNvSpPr>
          <p:nvPr>
            <p:ph type="dt" sz="half" idx="10"/>
          </p:nvPr>
        </p:nvSpPr>
        <p:spPr/>
        <p:txBody>
          <a:bodyPr/>
          <a:lstStyle/>
          <a:p>
            <a:fld id="{43A2BC25-A5CD-495B-8B02-CBA82ECF7FF3}" type="datetimeFigureOut">
              <a:rPr lang="en-US" smtClean="0"/>
              <a:t>14/03/2024</a:t>
            </a:fld>
            <a:endParaRPr lang="en-US"/>
          </a:p>
        </p:txBody>
      </p:sp>
      <p:sp>
        <p:nvSpPr>
          <p:cNvPr id="5" name="Chỗ dành sẵn cho Chân trang 4">
            <a:extLst>
              <a:ext uri="{FF2B5EF4-FFF2-40B4-BE49-F238E27FC236}">
                <a16:creationId xmlns:a16="http://schemas.microsoft.com/office/drawing/2014/main" id="{06DA28A6-1942-4FBB-23A3-A73DBB208A6F}"/>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1378836F-F21E-148B-1298-1C7B8CDD148B}"/>
              </a:ext>
            </a:extLst>
          </p:cNvPr>
          <p:cNvSpPr>
            <a:spLocks noGrp="1"/>
          </p:cNvSpPr>
          <p:nvPr>
            <p:ph type="sldNum" sz="quarter" idx="12"/>
          </p:nvPr>
        </p:nvSpPr>
        <p:spPr/>
        <p:txBody>
          <a:bodyPr/>
          <a:lstStyle/>
          <a:p>
            <a:fld id="{DF4E06BE-134B-4DE2-91A7-718127873941}" type="slidenum">
              <a:rPr lang="en-US" smtClean="0"/>
              <a:t>‹#›</a:t>
            </a:fld>
            <a:endParaRPr lang="en-US"/>
          </a:p>
        </p:txBody>
      </p:sp>
    </p:spTree>
    <p:extLst>
      <p:ext uri="{BB962C8B-B14F-4D97-AF65-F5344CB8AC3E}">
        <p14:creationId xmlns:p14="http://schemas.microsoft.com/office/powerpoint/2010/main" val="1620247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45F99D1F-7034-7337-4B20-D2D4E5B3E73F}"/>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7E284E02-0150-3D40-5834-6DF7C5D64A21}"/>
              </a:ext>
            </a:extLst>
          </p:cNvPr>
          <p:cNvSpPr>
            <a:spLocks noGrp="1"/>
          </p:cNvSpPr>
          <p:nvPr>
            <p:ph sz="half" idx="1"/>
          </p:nvPr>
        </p:nvSpPr>
        <p:spPr>
          <a:xfrm>
            <a:off x="838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ội dung 3">
            <a:extLst>
              <a:ext uri="{FF2B5EF4-FFF2-40B4-BE49-F238E27FC236}">
                <a16:creationId xmlns:a16="http://schemas.microsoft.com/office/drawing/2014/main" id="{6AEE9711-2550-1613-5115-8A57471FFD59}"/>
              </a:ext>
            </a:extLst>
          </p:cNvPr>
          <p:cNvSpPr>
            <a:spLocks noGrp="1"/>
          </p:cNvSpPr>
          <p:nvPr>
            <p:ph sz="half" idx="2"/>
          </p:nvPr>
        </p:nvSpPr>
        <p:spPr>
          <a:xfrm>
            <a:off x="6172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Ngày tháng 4">
            <a:extLst>
              <a:ext uri="{FF2B5EF4-FFF2-40B4-BE49-F238E27FC236}">
                <a16:creationId xmlns:a16="http://schemas.microsoft.com/office/drawing/2014/main" id="{8EC9BD57-F0E8-8275-FFCC-FB1BFDE6464E}"/>
              </a:ext>
            </a:extLst>
          </p:cNvPr>
          <p:cNvSpPr>
            <a:spLocks noGrp="1"/>
          </p:cNvSpPr>
          <p:nvPr>
            <p:ph type="dt" sz="half" idx="10"/>
          </p:nvPr>
        </p:nvSpPr>
        <p:spPr/>
        <p:txBody>
          <a:bodyPr/>
          <a:lstStyle/>
          <a:p>
            <a:fld id="{43A2BC25-A5CD-495B-8B02-CBA82ECF7FF3}" type="datetimeFigureOut">
              <a:rPr lang="en-US" smtClean="0"/>
              <a:t>14/03/2024</a:t>
            </a:fld>
            <a:endParaRPr lang="en-US"/>
          </a:p>
        </p:txBody>
      </p:sp>
      <p:sp>
        <p:nvSpPr>
          <p:cNvPr id="6" name="Chỗ dành sẵn cho Chân trang 5">
            <a:extLst>
              <a:ext uri="{FF2B5EF4-FFF2-40B4-BE49-F238E27FC236}">
                <a16:creationId xmlns:a16="http://schemas.microsoft.com/office/drawing/2014/main" id="{33C407C3-E8A1-BFD7-AE93-2A3CCBAE3B18}"/>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2217D803-0148-39A8-71F1-AD9966CD7D5A}"/>
              </a:ext>
            </a:extLst>
          </p:cNvPr>
          <p:cNvSpPr>
            <a:spLocks noGrp="1"/>
          </p:cNvSpPr>
          <p:nvPr>
            <p:ph type="sldNum" sz="quarter" idx="12"/>
          </p:nvPr>
        </p:nvSpPr>
        <p:spPr/>
        <p:txBody>
          <a:bodyPr/>
          <a:lstStyle/>
          <a:p>
            <a:fld id="{DF4E06BE-134B-4DE2-91A7-718127873941}" type="slidenum">
              <a:rPr lang="en-US" smtClean="0"/>
              <a:t>‹#›</a:t>
            </a:fld>
            <a:endParaRPr lang="en-US"/>
          </a:p>
        </p:txBody>
      </p:sp>
    </p:spTree>
    <p:extLst>
      <p:ext uri="{BB962C8B-B14F-4D97-AF65-F5344CB8AC3E}">
        <p14:creationId xmlns:p14="http://schemas.microsoft.com/office/powerpoint/2010/main" val="1347359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2C2F47E4-613D-C8B1-90AC-815DE7EA2CFE}"/>
              </a:ext>
            </a:extLst>
          </p:cNvPr>
          <p:cNvSpPr>
            <a:spLocks noGrp="1"/>
          </p:cNvSpPr>
          <p:nvPr>
            <p:ph type="title"/>
          </p:nvPr>
        </p:nvSpPr>
        <p:spPr>
          <a:xfrm>
            <a:off x="839788" y="365125"/>
            <a:ext cx="10515600" cy="1325563"/>
          </a:xfrm>
        </p:spPr>
        <p:txBody>
          <a:body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90A526A9-56AF-A022-77C2-835582B8F3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hỗ dành sẵn cho Nội dung 3">
            <a:extLst>
              <a:ext uri="{FF2B5EF4-FFF2-40B4-BE49-F238E27FC236}">
                <a16:creationId xmlns:a16="http://schemas.microsoft.com/office/drawing/2014/main" id="{96F3AB75-6BD6-1EF6-668B-27E8F0BC6C56}"/>
              </a:ext>
            </a:extLst>
          </p:cNvPr>
          <p:cNvSpPr>
            <a:spLocks noGrp="1"/>
          </p:cNvSpPr>
          <p:nvPr>
            <p:ph sz="half" idx="2"/>
          </p:nvPr>
        </p:nvSpPr>
        <p:spPr>
          <a:xfrm>
            <a:off x="839788" y="2505075"/>
            <a:ext cx="5157787"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Văn bản 4">
            <a:extLst>
              <a:ext uri="{FF2B5EF4-FFF2-40B4-BE49-F238E27FC236}">
                <a16:creationId xmlns:a16="http://schemas.microsoft.com/office/drawing/2014/main" id="{9809A55F-4943-7C81-98E9-DAE66E941E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hỗ dành sẵn cho Nội dung 5">
            <a:extLst>
              <a:ext uri="{FF2B5EF4-FFF2-40B4-BE49-F238E27FC236}">
                <a16:creationId xmlns:a16="http://schemas.microsoft.com/office/drawing/2014/main" id="{69D341DF-7025-B25A-BE4B-8FAE08D34E9F}"/>
              </a:ext>
            </a:extLst>
          </p:cNvPr>
          <p:cNvSpPr>
            <a:spLocks noGrp="1"/>
          </p:cNvSpPr>
          <p:nvPr>
            <p:ph sz="quarter" idx="4"/>
          </p:nvPr>
        </p:nvSpPr>
        <p:spPr>
          <a:xfrm>
            <a:off x="6172200" y="2505075"/>
            <a:ext cx="5183188"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7" name="Chỗ dành sẵn cho Ngày tháng 6">
            <a:extLst>
              <a:ext uri="{FF2B5EF4-FFF2-40B4-BE49-F238E27FC236}">
                <a16:creationId xmlns:a16="http://schemas.microsoft.com/office/drawing/2014/main" id="{2623AE21-379C-01F7-29CC-F1D716F6B19B}"/>
              </a:ext>
            </a:extLst>
          </p:cNvPr>
          <p:cNvSpPr>
            <a:spLocks noGrp="1"/>
          </p:cNvSpPr>
          <p:nvPr>
            <p:ph type="dt" sz="half" idx="10"/>
          </p:nvPr>
        </p:nvSpPr>
        <p:spPr/>
        <p:txBody>
          <a:bodyPr/>
          <a:lstStyle/>
          <a:p>
            <a:fld id="{43A2BC25-A5CD-495B-8B02-CBA82ECF7FF3}" type="datetimeFigureOut">
              <a:rPr lang="en-US" smtClean="0"/>
              <a:t>14/03/2024</a:t>
            </a:fld>
            <a:endParaRPr lang="en-US"/>
          </a:p>
        </p:txBody>
      </p:sp>
      <p:sp>
        <p:nvSpPr>
          <p:cNvPr id="8" name="Chỗ dành sẵn cho Chân trang 7">
            <a:extLst>
              <a:ext uri="{FF2B5EF4-FFF2-40B4-BE49-F238E27FC236}">
                <a16:creationId xmlns:a16="http://schemas.microsoft.com/office/drawing/2014/main" id="{887B202F-A768-F859-102C-F3C170C27E33}"/>
              </a:ext>
            </a:extLst>
          </p:cNvPr>
          <p:cNvSpPr>
            <a:spLocks noGrp="1"/>
          </p:cNvSpPr>
          <p:nvPr>
            <p:ph type="ftr" sz="quarter" idx="11"/>
          </p:nvPr>
        </p:nvSpPr>
        <p:spPr/>
        <p:txBody>
          <a:bodyPr/>
          <a:lstStyle/>
          <a:p>
            <a:endParaRPr lang="en-US"/>
          </a:p>
        </p:txBody>
      </p:sp>
      <p:sp>
        <p:nvSpPr>
          <p:cNvPr id="9" name="Chỗ dành sẵn cho Số hiệu Bản chiếu 8">
            <a:extLst>
              <a:ext uri="{FF2B5EF4-FFF2-40B4-BE49-F238E27FC236}">
                <a16:creationId xmlns:a16="http://schemas.microsoft.com/office/drawing/2014/main" id="{6E819834-0080-8D5B-5653-39893B9CC694}"/>
              </a:ext>
            </a:extLst>
          </p:cNvPr>
          <p:cNvSpPr>
            <a:spLocks noGrp="1"/>
          </p:cNvSpPr>
          <p:nvPr>
            <p:ph type="sldNum" sz="quarter" idx="12"/>
          </p:nvPr>
        </p:nvSpPr>
        <p:spPr/>
        <p:txBody>
          <a:bodyPr/>
          <a:lstStyle/>
          <a:p>
            <a:fld id="{DF4E06BE-134B-4DE2-91A7-718127873941}" type="slidenum">
              <a:rPr lang="en-US" smtClean="0"/>
              <a:t>‹#›</a:t>
            </a:fld>
            <a:endParaRPr lang="en-US"/>
          </a:p>
        </p:txBody>
      </p:sp>
    </p:spTree>
    <p:extLst>
      <p:ext uri="{BB962C8B-B14F-4D97-AF65-F5344CB8AC3E}">
        <p14:creationId xmlns:p14="http://schemas.microsoft.com/office/powerpoint/2010/main" val="4136879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6641515E-FF57-2D7B-B1F4-CBAEF168EC3E}"/>
              </a:ext>
            </a:extLst>
          </p:cNvPr>
          <p:cNvSpPr>
            <a:spLocks noGrp="1"/>
          </p:cNvSpPr>
          <p:nvPr>
            <p:ph type="title"/>
          </p:nvPr>
        </p:nvSpPr>
        <p:spPr/>
        <p:txBody>
          <a:bodyPr/>
          <a:lstStyle/>
          <a:p>
            <a:r>
              <a:rPr lang="vi-VN"/>
              <a:t>Bấm để sửa kiểu tiêu đề Bản cái</a:t>
            </a:r>
            <a:endParaRPr lang="en-US"/>
          </a:p>
        </p:txBody>
      </p:sp>
      <p:sp>
        <p:nvSpPr>
          <p:cNvPr id="3" name="Chỗ dành sẵn cho Ngày tháng 2">
            <a:extLst>
              <a:ext uri="{FF2B5EF4-FFF2-40B4-BE49-F238E27FC236}">
                <a16:creationId xmlns:a16="http://schemas.microsoft.com/office/drawing/2014/main" id="{42433871-AA21-E041-DB35-8D05426E8624}"/>
              </a:ext>
            </a:extLst>
          </p:cNvPr>
          <p:cNvSpPr>
            <a:spLocks noGrp="1"/>
          </p:cNvSpPr>
          <p:nvPr>
            <p:ph type="dt" sz="half" idx="10"/>
          </p:nvPr>
        </p:nvSpPr>
        <p:spPr/>
        <p:txBody>
          <a:bodyPr/>
          <a:lstStyle/>
          <a:p>
            <a:fld id="{43A2BC25-A5CD-495B-8B02-CBA82ECF7FF3}" type="datetimeFigureOut">
              <a:rPr lang="en-US" smtClean="0"/>
              <a:t>14/03/2024</a:t>
            </a:fld>
            <a:endParaRPr lang="en-US"/>
          </a:p>
        </p:txBody>
      </p:sp>
      <p:sp>
        <p:nvSpPr>
          <p:cNvPr id="4" name="Chỗ dành sẵn cho Chân trang 3">
            <a:extLst>
              <a:ext uri="{FF2B5EF4-FFF2-40B4-BE49-F238E27FC236}">
                <a16:creationId xmlns:a16="http://schemas.microsoft.com/office/drawing/2014/main" id="{26A3178E-CBB7-FDFF-B77F-1F0B008AD3A9}"/>
              </a:ext>
            </a:extLst>
          </p:cNvPr>
          <p:cNvSpPr>
            <a:spLocks noGrp="1"/>
          </p:cNvSpPr>
          <p:nvPr>
            <p:ph type="ftr" sz="quarter" idx="11"/>
          </p:nvPr>
        </p:nvSpPr>
        <p:spPr/>
        <p:txBody>
          <a:bodyPr/>
          <a:lstStyle/>
          <a:p>
            <a:endParaRPr lang="en-US"/>
          </a:p>
        </p:txBody>
      </p:sp>
      <p:sp>
        <p:nvSpPr>
          <p:cNvPr id="5" name="Chỗ dành sẵn cho Số hiệu Bản chiếu 4">
            <a:extLst>
              <a:ext uri="{FF2B5EF4-FFF2-40B4-BE49-F238E27FC236}">
                <a16:creationId xmlns:a16="http://schemas.microsoft.com/office/drawing/2014/main" id="{E0444C1E-9956-3067-5B8A-E248D564912F}"/>
              </a:ext>
            </a:extLst>
          </p:cNvPr>
          <p:cNvSpPr>
            <a:spLocks noGrp="1"/>
          </p:cNvSpPr>
          <p:nvPr>
            <p:ph type="sldNum" sz="quarter" idx="12"/>
          </p:nvPr>
        </p:nvSpPr>
        <p:spPr/>
        <p:txBody>
          <a:bodyPr/>
          <a:lstStyle/>
          <a:p>
            <a:fld id="{DF4E06BE-134B-4DE2-91A7-718127873941}" type="slidenum">
              <a:rPr lang="en-US" smtClean="0"/>
              <a:t>‹#›</a:t>
            </a:fld>
            <a:endParaRPr lang="en-US"/>
          </a:p>
        </p:txBody>
      </p:sp>
    </p:spTree>
    <p:extLst>
      <p:ext uri="{BB962C8B-B14F-4D97-AF65-F5344CB8AC3E}">
        <p14:creationId xmlns:p14="http://schemas.microsoft.com/office/powerpoint/2010/main" val="3126473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Chỗ dành sẵn cho Ngày tháng 1">
            <a:extLst>
              <a:ext uri="{FF2B5EF4-FFF2-40B4-BE49-F238E27FC236}">
                <a16:creationId xmlns:a16="http://schemas.microsoft.com/office/drawing/2014/main" id="{F5BC9EBD-95C9-F7E0-1C56-3BC5F969FAAF}"/>
              </a:ext>
            </a:extLst>
          </p:cNvPr>
          <p:cNvSpPr>
            <a:spLocks noGrp="1"/>
          </p:cNvSpPr>
          <p:nvPr>
            <p:ph type="dt" sz="half" idx="10"/>
          </p:nvPr>
        </p:nvSpPr>
        <p:spPr/>
        <p:txBody>
          <a:bodyPr/>
          <a:lstStyle/>
          <a:p>
            <a:fld id="{43A2BC25-A5CD-495B-8B02-CBA82ECF7FF3}" type="datetimeFigureOut">
              <a:rPr lang="en-US" smtClean="0"/>
              <a:t>14/03/2024</a:t>
            </a:fld>
            <a:endParaRPr lang="en-US"/>
          </a:p>
        </p:txBody>
      </p:sp>
      <p:sp>
        <p:nvSpPr>
          <p:cNvPr id="3" name="Chỗ dành sẵn cho Chân trang 2">
            <a:extLst>
              <a:ext uri="{FF2B5EF4-FFF2-40B4-BE49-F238E27FC236}">
                <a16:creationId xmlns:a16="http://schemas.microsoft.com/office/drawing/2014/main" id="{85F6A9E4-1755-C7DF-6536-E7C6DA83C4C5}"/>
              </a:ext>
            </a:extLst>
          </p:cNvPr>
          <p:cNvSpPr>
            <a:spLocks noGrp="1"/>
          </p:cNvSpPr>
          <p:nvPr>
            <p:ph type="ftr" sz="quarter" idx="11"/>
          </p:nvPr>
        </p:nvSpPr>
        <p:spPr/>
        <p:txBody>
          <a:bodyPr/>
          <a:lstStyle/>
          <a:p>
            <a:endParaRPr lang="en-US"/>
          </a:p>
        </p:txBody>
      </p:sp>
      <p:sp>
        <p:nvSpPr>
          <p:cNvPr id="4" name="Chỗ dành sẵn cho Số hiệu Bản chiếu 3">
            <a:extLst>
              <a:ext uri="{FF2B5EF4-FFF2-40B4-BE49-F238E27FC236}">
                <a16:creationId xmlns:a16="http://schemas.microsoft.com/office/drawing/2014/main" id="{701EE078-A694-773A-EF20-9DAE4CDA3811}"/>
              </a:ext>
            </a:extLst>
          </p:cNvPr>
          <p:cNvSpPr>
            <a:spLocks noGrp="1"/>
          </p:cNvSpPr>
          <p:nvPr>
            <p:ph type="sldNum" sz="quarter" idx="12"/>
          </p:nvPr>
        </p:nvSpPr>
        <p:spPr/>
        <p:txBody>
          <a:bodyPr/>
          <a:lstStyle/>
          <a:p>
            <a:fld id="{DF4E06BE-134B-4DE2-91A7-718127873941}" type="slidenum">
              <a:rPr lang="en-US" smtClean="0"/>
              <a:t>‹#›</a:t>
            </a:fld>
            <a:endParaRPr lang="en-US"/>
          </a:p>
        </p:txBody>
      </p:sp>
    </p:spTree>
    <p:extLst>
      <p:ext uri="{BB962C8B-B14F-4D97-AF65-F5344CB8AC3E}">
        <p14:creationId xmlns:p14="http://schemas.microsoft.com/office/powerpoint/2010/main" val="3669272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60D21803-99D3-1927-C9C0-69F99DE76E80}"/>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32A5548A-9435-712B-322B-BD74541BFA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Văn bản 3">
            <a:extLst>
              <a:ext uri="{FF2B5EF4-FFF2-40B4-BE49-F238E27FC236}">
                <a16:creationId xmlns:a16="http://schemas.microsoft.com/office/drawing/2014/main" id="{D3295AAE-8C3C-0E4C-CAB5-EC8BB94B8D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id="{86C3F18C-D3AC-408B-5641-EDD2D140EF8D}"/>
              </a:ext>
            </a:extLst>
          </p:cNvPr>
          <p:cNvSpPr>
            <a:spLocks noGrp="1"/>
          </p:cNvSpPr>
          <p:nvPr>
            <p:ph type="dt" sz="half" idx="10"/>
          </p:nvPr>
        </p:nvSpPr>
        <p:spPr/>
        <p:txBody>
          <a:bodyPr/>
          <a:lstStyle/>
          <a:p>
            <a:fld id="{43A2BC25-A5CD-495B-8B02-CBA82ECF7FF3}" type="datetimeFigureOut">
              <a:rPr lang="en-US" smtClean="0"/>
              <a:t>14/03/2024</a:t>
            </a:fld>
            <a:endParaRPr lang="en-US"/>
          </a:p>
        </p:txBody>
      </p:sp>
      <p:sp>
        <p:nvSpPr>
          <p:cNvPr id="6" name="Chỗ dành sẵn cho Chân trang 5">
            <a:extLst>
              <a:ext uri="{FF2B5EF4-FFF2-40B4-BE49-F238E27FC236}">
                <a16:creationId xmlns:a16="http://schemas.microsoft.com/office/drawing/2014/main" id="{8D67CDD4-DB3D-CE0E-F9E6-253349A65D29}"/>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6DF3C38E-32A6-CD13-AE0F-629EB77AE0AF}"/>
              </a:ext>
            </a:extLst>
          </p:cNvPr>
          <p:cNvSpPr>
            <a:spLocks noGrp="1"/>
          </p:cNvSpPr>
          <p:nvPr>
            <p:ph type="sldNum" sz="quarter" idx="12"/>
          </p:nvPr>
        </p:nvSpPr>
        <p:spPr/>
        <p:txBody>
          <a:bodyPr/>
          <a:lstStyle/>
          <a:p>
            <a:fld id="{DF4E06BE-134B-4DE2-91A7-718127873941}" type="slidenum">
              <a:rPr lang="en-US" smtClean="0"/>
              <a:t>‹#›</a:t>
            </a:fld>
            <a:endParaRPr lang="en-US"/>
          </a:p>
        </p:txBody>
      </p:sp>
    </p:spTree>
    <p:extLst>
      <p:ext uri="{BB962C8B-B14F-4D97-AF65-F5344CB8AC3E}">
        <p14:creationId xmlns:p14="http://schemas.microsoft.com/office/powerpoint/2010/main" val="3745798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0FE629CF-F797-35EA-6C29-D89F8FB3A2AB}"/>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a:p>
        </p:txBody>
      </p:sp>
      <p:sp>
        <p:nvSpPr>
          <p:cNvPr id="3" name="Chỗ dành sẵn cho Hình ảnh 2">
            <a:extLst>
              <a:ext uri="{FF2B5EF4-FFF2-40B4-BE49-F238E27FC236}">
                <a16:creationId xmlns:a16="http://schemas.microsoft.com/office/drawing/2014/main" id="{453611D1-31A0-2714-27E4-F2C356503A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Chỗ dành sẵn cho Văn bản 3">
            <a:extLst>
              <a:ext uri="{FF2B5EF4-FFF2-40B4-BE49-F238E27FC236}">
                <a16:creationId xmlns:a16="http://schemas.microsoft.com/office/drawing/2014/main" id="{16E8C9A3-08A3-AEA3-0622-43BABA30FD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id="{1743172F-9697-58F3-4A3F-7D5E25FFD967}"/>
              </a:ext>
            </a:extLst>
          </p:cNvPr>
          <p:cNvSpPr>
            <a:spLocks noGrp="1"/>
          </p:cNvSpPr>
          <p:nvPr>
            <p:ph type="dt" sz="half" idx="10"/>
          </p:nvPr>
        </p:nvSpPr>
        <p:spPr/>
        <p:txBody>
          <a:bodyPr/>
          <a:lstStyle/>
          <a:p>
            <a:fld id="{43A2BC25-A5CD-495B-8B02-CBA82ECF7FF3}" type="datetimeFigureOut">
              <a:rPr lang="en-US" smtClean="0"/>
              <a:t>14/03/2024</a:t>
            </a:fld>
            <a:endParaRPr lang="en-US"/>
          </a:p>
        </p:txBody>
      </p:sp>
      <p:sp>
        <p:nvSpPr>
          <p:cNvPr id="6" name="Chỗ dành sẵn cho Chân trang 5">
            <a:extLst>
              <a:ext uri="{FF2B5EF4-FFF2-40B4-BE49-F238E27FC236}">
                <a16:creationId xmlns:a16="http://schemas.microsoft.com/office/drawing/2014/main" id="{C243323E-E95B-AB77-A9AF-F1BD5D5E0B9B}"/>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F160AF12-EC6F-401B-8654-C469E29CAE89}"/>
              </a:ext>
            </a:extLst>
          </p:cNvPr>
          <p:cNvSpPr>
            <a:spLocks noGrp="1"/>
          </p:cNvSpPr>
          <p:nvPr>
            <p:ph type="sldNum" sz="quarter" idx="12"/>
          </p:nvPr>
        </p:nvSpPr>
        <p:spPr/>
        <p:txBody>
          <a:bodyPr/>
          <a:lstStyle/>
          <a:p>
            <a:fld id="{DF4E06BE-134B-4DE2-91A7-718127873941}" type="slidenum">
              <a:rPr lang="en-US" smtClean="0"/>
              <a:t>‹#›</a:t>
            </a:fld>
            <a:endParaRPr lang="en-US"/>
          </a:p>
        </p:txBody>
      </p:sp>
    </p:spTree>
    <p:extLst>
      <p:ext uri="{BB962C8B-B14F-4D97-AF65-F5344CB8AC3E}">
        <p14:creationId xmlns:p14="http://schemas.microsoft.com/office/powerpoint/2010/main" val="2845771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Tiêu đề 1">
            <a:extLst>
              <a:ext uri="{FF2B5EF4-FFF2-40B4-BE49-F238E27FC236}">
                <a16:creationId xmlns:a16="http://schemas.microsoft.com/office/drawing/2014/main" id="{7B0288D4-0081-D803-8E52-56E2379311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6D9391D1-C576-9425-3856-503A3B7AAD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26F0B17D-D5D4-3CF4-F1F4-2DAB3D9BDD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A2BC25-A5CD-495B-8B02-CBA82ECF7FF3}" type="datetimeFigureOut">
              <a:rPr lang="en-US" smtClean="0"/>
              <a:t>14/03/2024</a:t>
            </a:fld>
            <a:endParaRPr lang="en-US"/>
          </a:p>
        </p:txBody>
      </p:sp>
      <p:sp>
        <p:nvSpPr>
          <p:cNvPr id="5" name="Chỗ dành sẵn cho Chân trang 4">
            <a:extLst>
              <a:ext uri="{FF2B5EF4-FFF2-40B4-BE49-F238E27FC236}">
                <a16:creationId xmlns:a16="http://schemas.microsoft.com/office/drawing/2014/main" id="{DEFD6858-4D78-E401-5B9D-EB2963EF43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Chỗ dành sẵn cho Số hiệu Bản chiếu 5">
            <a:extLst>
              <a:ext uri="{FF2B5EF4-FFF2-40B4-BE49-F238E27FC236}">
                <a16:creationId xmlns:a16="http://schemas.microsoft.com/office/drawing/2014/main" id="{D917BB75-7DA0-CC07-F950-C64364422E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4E06BE-134B-4DE2-91A7-718127873941}" type="slidenum">
              <a:rPr lang="en-US" smtClean="0"/>
              <a:t>‹#›</a:t>
            </a:fld>
            <a:endParaRPr lang="en-US"/>
          </a:p>
        </p:txBody>
      </p:sp>
    </p:spTree>
    <p:extLst>
      <p:ext uri="{BB962C8B-B14F-4D97-AF65-F5344CB8AC3E}">
        <p14:creationId xmlns:p14="http://schemas.microsoft.com/office/powerpoint/2010/main" val="1467859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f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f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f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f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jf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f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jf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jfif"/><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jf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5.jf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7.jfif"/><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fi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jf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Hình ảnh 4">
            <a:extLst>
              <a:ext uri="{FF2B5EF4-FFF2-40B4-BE49-F238E27FC236}">
                <a16:creationId xmlns:a16="http://schemas.microsoft.com/office/drawing/2014/main" id="{1ECA70D0-EF9B-575F-3674-0E35750B7E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278" y="132522"/>
            <a:ext cx="11860696" cy="6612835"/>
          </a:xfrm>
          <a:prstGeom prst="rect">
            <a:avLst/>
          </a:prstGeom>
        </p:spPr>
      </p:pic>
      <p:sp>
        <p:nvSpPr>
          <p:cNvPr id="6" name="Hộp Văn bản 5">
            <a:extLst>
              <a:ext uri="{FF2B5EF4-FFF2-40B4-BE49-F238E27FC236}">
                <a16:creationId xmlns:a16="http://schemas.microsoft.com/office/drawing/2014/main" id="{A0EE0876-69B8-C421-F1CA-87598C2858D7}"/>
              </a:ext>
            </a:extLst>
          </p:cNvPr>
          <p:cNvSpPr txBox="1"/>
          <p:nvPr/>
        </p:nvSpPr>
        <p:spPr>
          <a:xfrm>
            <a:off x="3207026" y="3140763"/>
            <a:ext cx="6228522" cy="4929810"/>
          </a:xfrm>
          <a:prstGeom prst="rect">
            <a:avLst/>
          </a:prstGeom>
          <a:noFill/>
        </p:spPr>
        <p:txBody>
          <a:bodyPr wrap="square" rtlCol="0">
            <a:prstTxWarp prst="textArchUp">
              <a:avLst/>
            </a:prstTxWarp>
            <a:spAutoFit/>
          </a:bodyPr>
          <a:lstStyle/>
          <a:p>
            <a:pPr algn="ctr"/>
            <a:endParaRPr lang="en-US" sz="8000" b="1" dirty="0">
              <a:effectLst/>
              <a:latin typeface="Times New Roman" panose="02020603050405020304" pitchFamily="18" charset="0"/>
              <a:ea typeface="Calibri" panose="020F0502020204030204" pitchFamily="34" charset="0"/>
            </a:endParaRPr>
          </a:p>
          <a:p>
            <a:pPr algn="ctr"/>
            <a:endParaRPr lang="en-US" sz="8000" b="1" dirty="0">
              <a:latin typeface="Times New Roman" panose="02020603050405020304" pitchFamily="18" charset="0"/>
              <a:ea typeface="Calibri" panose="020F0502020204030204" pitchFamily="34" charset="0"/>
            </a:endParaRPr>
          </a:p>
          <a:p>
            <a:pPr algn="ctr"/>
            <a:r>
              <a:rPr lang="en-US" sz="8000" b="1" dirty="0">
                <a:effectLst/>
                <a:latin typeface="Times New Roman" panose="02020603050405020304" pitchFamily="18" charset="0"/>
                <a:ea typeface="Calibri" panose="020F0502020204030204" pitchFamily="34" charset="0"/>
              </a:rPr>
              <a:t>THỰC HÀNH </a:t>
            </a:r>
          </a:p>
          <a:p>
            <a:pPr algn="ctr"/>
            <a:r>
              <a:rPr lang="en-US" sz="8000" b="1" dirty="0">
                <a:effectLst/>
                <a:latin typeface="Times New Roman" panose="02020603050405020304" pitchFamily="18" charset="0"/>
                <a:ea typeface="Calibri" panose="020F0502020204030204" pitchFamily="34" charset="0"/>
              </a:rPr>
              <a:t>TIẾNG VIỆT</a:t>
            </a:r>
            <a:endParaRPr lang="en-US" sz="8000" dirty="0"/>
          </a:p>
        </p:txBody>
      </p:sp>
    </p:spTree>
    <p:extLst>
      <p:ext uri="{BB962C8B-B14F-4D97-AF65-F5344CB8AC3E}">
        <p14:creationId xmlns:p14="http://schemas.microsoft.com/office/powerpoint/2010/main" val="1325930583"/>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2A4F50F8-2396-003E-FD4C-618D9673FA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856" y="161769"/>
            <a:ext cx="11752288" cy="6534462"/>
          </a:xfrm>
          <a:prstGeom prst="rect">
            <a:avLst/>
          </a:prstGeom>
        </p:spPr>
      </p:pic>
      <p:sp>
        <p:nvSpPr>
          <p:cNvPr id="4" name="Hộp Văn bản 3">
            <a:extLst>
              <a:ext uri="{FF2B5EF4-FFF2-40B4-BE49-F238E27FC236}">
                <a16:creationId xmlns:a16="http://schemas.microsoft.com/office/drawing/2014/main" id="{8283986D-E15E-9F59-A878-0F1B01538409}"/>
              </a:ext>
            </a:extLst>
          </p:cNvPr>
          <p:cNvSpPr txBox="1"/>
          <p:nvPr/>
        </p:nvSpPr>
        <p:spPr>
          <a:xfrm>
            <a:off x="2368446" y="1798819"/>
            <a:ext cx="7749915" cy="4302177"/>
          </a:xfrm>
          <a:prstGeom prst="rect">
            <a:avLst/>
          </a:prstGeom>
          <a:noFill/>
        </p:spPr>
        <p:txBody>
          <a:bodyPr wrap="square" rtlCol="0">
            <a:prstTxWarp prst="textArchUpPour">
              <a:avLst/>
            </a:prstTxWarp>
            <a:spAutoFit/>
          </a:bodyPr>
          <a:lstStyle/>
          <a:p>
            <a:pPr algn="ctr"/>
            <a:r>
              <a:rPr lang="en-US" sz="1800" b="1" dirty="0">
                <a:solidFill>
                  <a:srgbClr val="002060"/>
                </a:solidFill>
                <a:effectLst/>
                <a:latin typeface="Times New Roman" panose="02020603050405020304" pitchFamily="18" charset="0"/>
                <a:ea typeface="Arial" panose="020B0604020202020204" pitchFamily="34" charset="0"/>
              </a:rPr>
              <a:t>LUYỆN TẬP</a:t>
            </a:r>
            <a:endParaRPr lang="en-US" dirty="0">
              <a:solidFill>
                <a:srgbClr val="002060"/>
              </a:solidFill>
            </a:endParaRPr>
          </a:p>
        </p:txBody>
      </p:sp>
    </p:spTree>
    <p:extLst>
      <p:ext uri="{BB962C8B-B14F-4D97-AF65-F5344CB8AC3E}">
        <p14:creationId xmlns:p14="http://schemas.microsoft.com/office/powerpoint/2010/main" val="3178237739"/>
      </p:ext>
    </p:extLst>
  </p:cSld>
  <p:clrMapOvr>
    <a:masterClrMapping/>
  </p:clrMapOvr>
  <p:transition spd="slow">
    <p:wheel spokes="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67EF3AA2-C72D-0B3A-2B2B-8E46E354A7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852" y="149902"/>
            <a:ext cx="11692328" cy="6708098"/>
          </a:xfrm>
          <a:prstGeom prst="rect">
            <a:avLst/>
          </a:prstGeom>
        </p:spPr>
      </p:pic>
      <p:sp>
        <p:nvSpPr>
          <p:cNvPr id="4" name="Hộp Văn bản 3">
            <a:extLst>
              <a:ext uri="{FF2B5EF4-FFF2-40B4-BE49-F238E27FC236}">
                <a16:creationId xmlns:a16="http://schemas.microsoft.com/office/drawing/2014/main" id="{188D9E0A-6937-5CDD-A6CA-C415316EB7DA}"/>
              </a:ext>
            </a:extLst>
          </p:cNvPr>
          <p:cNvSpPr txBox="1"/>
          <p:nvPr/>
        </p:nvSpPr>
        <p:spPr>
          <a:xfrm>
            <a:off x="3897443" y="295460"/>
            <a:ext cx="3417757" cy="593304"/>
          </a:xfrm>
          <a:prstGeom prst="rect">
            <a:avLst/>
          </a:prstGeom>
          <a:solidFill>
            <a:schemeClr val="bg1"/>
          </a:solidFill>
        </p:spPr>
        <p:txBody>
          <a:bodyPr wrap="square" rtlCol="0">
            <a:spAutoFit/>
          </a:bodyPr>
          <a:lstStyle/>
          <a:p>
            <a:pPr algn="just">
              <a:lnSpc>
                <a:spcPct val="107000"/>
              </a:lnSpc>
              <a:spcAft>
                <a:spcPts val="800"/>
              </a:spcAft>
            </a:pPr>
            <a:r>
              <a:rPr lang="en-US" sz="3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II. </a:t>
            </a:r>
            <a:r>
              <a:rPr lang="en-US" sz="32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Luyện</a:t>
            </a:r>
            <a:r>
              <a:rPr lang="en-US" sz="3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tập</a:t>
            </a:r>
            <a:endParaRPr lang="en-US" sz="3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Hộp Văn bản 4">
            <a:extLst>
              <a:ext uri="{FF2B5EF4-FFF2-40B4-BE49-F238E27FC236}">
                <a16:creationId xmlns:a16="http://schemas.microsoft.com/office/drawing/2014/main" id="{527C8806-C2FE-73BC-9458-B58EF4CB2E1E}"/>
              </a:ext>
            </a:extLst>
          </p:cNvPr>
          <p:cNvSpPr txBox="1"/>
          <p:nvPr/>
        </p:nvSpPr>
        <p:spPr>
          <a:xfrm>
            <a:off x="3162925" y="1034321"/>
            <a:ext cx="5306518" cy="4281878"/>
          </a:xfrm>
          <a:prstGeom prst="rect">
            <a:avLst/>
          </a:prstGeom>
          <a:noFill/>
        </p:spPr>
        <p:txBody>
          <a:bodyPr wrap="square" rtlCol="0">
            <a:spAutoFit/>
          </a:bodyPr>
          <a:lstStyle/>
          <a:p>
            <a:pPr algn="just">
              <a:lnSpc>
                <a:spcPct val="107000"/>
              </a:lnSpc>
              <a:spcAft>
                <a:spcPts val="800"/>
              </a:spcAft>
            </a:pPr>
            <a:r>
              <a:rPr lang="vi-VN" sz="3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BÀI 1</a:t>
            </a:r>
            <a:r>
              <a:rPr lang="en-US" sz="3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Hãy</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rõ</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mạch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Chí</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Minh)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minh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này</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nói</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sắp</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xếp</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tự</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rất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lí</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050715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6F722B64-3A73-0454-5710-B3C5767DBC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371" y="161144"/>
            <a:ext cx="11797258" cy="6535711"/>
          </a:xfrm>
          <a:prstGeom prst="rect">
            <a:avLst/>
          </a:prstGeom>
        </p:spPr>
      </p:pic>
      <p:sp>
        <p:nvSpPr>
          <p:cNvPr id="4" name="Hộp Văn bản 3">
            <a:extLst>
              <a:ext uri="{FF2B5EF4-FFF2-40B4-BE49-F238E27FC236}">
                <a16:creationId xmlns:a16="http://schemas.microsoft.com/office/drawing/2014/main" id="{C2A1FF43-07A4-D612-F861-95420185E39F}"/>
              </a:ext>
            </a:extLst>
          </p:cNvPr>
          <p:cNvSpPr txBox="1"/>
          <p:nvPr/>
        </p:nvSpPr>
        <p:spPr>
          <a:xfrm>
            <a:off x="719531" y="1683898"/>
            <a:ext cx="3747541" cy="2374689"/>
          </a:xfrm>
          <a:prstGeom prst="rect">
            <a:avLst/>
          </a:prstGeom>
          <a:noFill/>
        </p:spPr>
        <p:txBody>
          <a:bodyPr wrap="square" rtlCol="0">
            <a:spAutoFit/>
          </a:bodyPr>
          <a:lstStyle/>
          <a:p>
            <a:pPr algn="just">
              <a:lnSpc>
                <a:spcPct val="107000"/>
              </a:lnSpc>
              <a:spcAft>
                <a:spcPts val="8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hia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lớp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thành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err="1">
                <a:effectLst/>
                <a:latin typeface="Times New Roman" panose="02020603050405020304" pitchFamily="18" charset="0"/>
                <a:ea typeface="Calibri" panose="020F0502020204030204" pitchFamily="34" charset="0"/>
                <a:cs typeface="Times New Roman" panose="02020603050405020304" pitchFamily="18" charset="0"/>
              </a:rPr>
              <a:t>nhóm</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 </a:t>
            </a:r>
            <a:r>
              <a:rPr lang="vi-VN" sz="2800" dirty="0" err="1">
                <a:effectLst/>
                <a:latin typeface="Times New Roman" panose="02020603050405020304" pitchFamily="18" charset="0"/>
                <a:ea typeface="Calibri" panose="020F0502020204030204" pitchFamily="34" charset="0"/>
                <a:cs typeface="Times New Roman" panose="02020603050405020304" pitchFamily="18" charset="0"/>
              </a:rPr>
              <a:t>mỗi</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err="1">
                <a:effectLst/>
                <a:latin typeface="Times New Roman" panose="02020603050405020304" pitchFamily="18" charset="0"/>
                <a:ea typeface="Calibri" panose="020F0502020204030204" pitchFamily="34" charset="0"/>
                <a:cs typeface="Times New Roman" panose="02020603050405020304" pitchFamily="18" charset="0"/>
              </a:rPr>
              <a:t>nhóm</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4</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- 6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học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sinh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err="1">
                <a:effectLst/>
                <a:latin typeface="Times New Roman" panose="02020603050405020304" pitchFamily="18" charset="0"/>
                <a:ea typeface="Calibri" panose="020F0502020204030204" pitchFamily="34" charset="0"/>
                <a:cs typeface="Times New Roman" panose="02020603050405020304" pitchFamily="18" charset="0"/>
              </a:rPr>
              <a:t>cùng</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err="1">
                <a:effectLst/>
                <a:latin typeface="Times New Roman" panose="02020603050405020304" pitchFamily="18" charset="0"/>
                <a:ea typeface="Calibri" panose="020F0502020204030204" pitchFamily="34" charset="0"/>
                <a:cs typeface="Times New Roman" panose="02020603050405020304" pitchFamily="18" charset="0"/>
              </a:rPr>
              <a:t>thực</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err="1">
                <a:effectLst/>
                <a:latin typeface="Times New Roman" panose="02020603050405020304" pitchFamily="18" charset="0"/>
                <a:ea typeface="Calibri" panose="020F0502020204030204" pitchFamily="34" charset="0"/>
                <a:cs typeface="Times New Roman" panose="02020603050405020304" pitchFamily="18" charset="0"/>
              </a:rPr>
              <a:t>hiện</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yêu </a:t>
            </a:r>
            <a:r>
              <a:rPr lang="vi-VN" sz="2800" dirty="0" err="1">
                <a:effectLst/>
                <a:latin typeface="Times New Roman" panose="02020603050405020304" pitchFamily="18" charset="0"/>
                <a:ea typeface="Calibri" panose="020F0502020204030204" pitchFamily="34" charset="0"/>
                <a:cs typeface="Times New Roman" panose="02020603050405020304" pitchFamily="18" charset="0"/>
              </a:rPr>
              <a:t>cầu</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err="1">
                <a:effectLst/>
                <a:latin typeface="Times New Roman" panose="02020603050405020304" pitchFamily="18" charset="0"/>
                <a:ea typeface="Calibri" panose="020F0502020204030204" pitchFamily="34" charset="0"/>
                <a:cs typeface="Times New Roman" panose="02020603050405020304" pitchFamily="18" charset="0"/>
              </a:rPr>
              <a:t>bài</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err="1">
                <a:effectLst/>
                <a:latin typeface="Times New Roman" panose="02020603050405020304" pitchFamily="18" charset="0"/>
                <a:ea typeface="Calibri" panose="020F0502020204030204" pitchFamily="34" charset="0"/>
                <a:cs typeface="Times New Roman" panose="02020603050405020304" pitchFamily="18" charset="0"/>
              </a:rPr>
              <a:t>tập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dựa</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trên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sở</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gợi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ý:</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3">
            <a:extLst>
              <a:ext uri="{FF2B5EF4-FFF2-40B4-BE49-F238E27FC236}">
                <a16:creationId xmlns:a16="http://schemas.microsoft.com/office/drawing/2014/main" id="{88C59AA8-EE52-3AD0-6CCE-25807605F29D}"/>
              </a:ext>
            </a:extLst>
          </p:cNvPr>
          <p:cNvPicPr>
            <a:picLocks noChangeAspect="1" noChangeArrowheads="1"/>
          </p:cNvPicPr>
          <p:nvPr/>
        </p:nvPicPr>
        <p:blipFill>
          <a:blip r:embed="rId3"/>
          <a:srcRect/>
          <a:stretch>
            <a:fillRect/>
          </a:stretch>
        </p:blipFill>
        <p:spPr bwMode="auto">
          <a:xfrm>
            <a:off x="5486401" y="1274164"/>
            <a:ext cx="4751886" cy="3597639"/>
          </a:xfrm>
          <a:prstGeom prst="rect">
            <a:avLst/>
          </a:prstGeom>
          <a:noFill/>
        </p:spPr>
      </p:pic>
      <p:sp>
        <p:nvSpPr>
          <p:cNvPr id="6" name="Hộp Văn bản 5">
            <a:extLst>
              <a:ext uri="{FF2B5EF4-FFF2-40B4-BE49-F238E27FC236}">
                <a16:creationId xmlns:a16="http://schemas.microsoft.com/office/drawing/2014/main" id="{F546433F-927F-C1AF-B627-D7134682347B}"/>
              </a:ext>
            </a:extLst>
          </p:cNvPr>
          <p:cNvSpPr txBox="1"/>
          <p:nvPr/>
        </p:nvSpPr>
        <p:spPr>
          <a:xfrm>
            <a:off x="1648918" y="161144"/>
            <a:ext cx="9623685" cy="584775"/>
          </a:xfrm>
          <a:prstGeom prst="rect">
            <a:avLst/>
          </a:prstGeom>
          <a:noFill/>
        </p:spPr>
        <p:txBody>
          <a:bodyPr wrap="square" rtlCol="0">
            <a:spAutoFit/>
          </a:bodyPr>
          <a:lstStyle/>
          <a:p>
            <a:r>
              <a:rPr lang="en-US" sz="3200" b="1" dirty="0">
                <a:solidFill>
                  <a:srgbClr val="000000"/>
                </a:solidFill>
                <a:latin typeface="Times New Roman" panose="02020603050405020304" pitchFamily="18" charset="0"/>
                <a:ea typeface="Arial" panose="020B0604020202020204" pitchFamily="34" charset="0"/>
              </a:rPr>
              <a:t>L</a:t>
            </a:r>
            <a:r>
              <a:rPr lang="vi-VN" sz="3200" b="1" dirty="0" err="1">
                <a:solidFill>
                  <a:srgbClr val="000000"/>
                </a:solidFill>
                <a:effectLst/>
                <a:latin typeface="Times New Roman" panose="02020603050405020304" pitchFamily="18" charset="0"/>
                <a:ea typeface="Arial" panose="020B0604020202020204" pitchFamily="34" charset="0"/>
              </a:rPr>
              <a:t>àm</a:t>
            </a:r>
            <a:r>
              <a:rPr lang="vi-VN" sz="3200" b="1" dirty="0">
                <a:solidFill>
                  <a:srgbClr val="000000"/>
                </a:solidFill>
                <a:effectLst/>
                <a:latin typeface="Times New Roman" panose="02020603050405020304" pitchFamily="18" charset="0"/>
                <a:ea typeface="Arial" panose="020B0604020202020204" pitchFamily="34" charset="0"/>
              </a:rPr>
              <a:t> </a:t>
            </a:r>
            <a:r>
              <a:rPr lang="vi-VN" sz="3200" b="1" dirty="0" err="1">
                <a:solidFill>
                  <a:srgbClr val="000000"/>
                </a:solidFill>
                <a:effectLst/>
                <a:latin typeface="Times New Roman" panose="02020603050405020304" pitchFamily="18" charset="0"/>
                <a:ea typeface="Arial" panose="020B0604020202020204" pitchFamily="34" charset="0"/>
              </a:rPr>
              <a:t>bài</a:t>
            </a:r>
            <a:r>
              <a:rPr lang="vi-VN" sz="3200" b="1" dirty="0">
                <a:solidFill>
                  <a:srgbClr val="000000"/>
                </a:solidFill>
                <a:effectLst/>
                <a:latin typeface="Times New Roman" panose="02020603050405020304" pitchFamily="18" charset="0"/>
                <a:ea typeface="Arial" panose="020B0604020202020204" pitchFamily="34" charset="0"/>
              </a:rPr>
              <a:t> </a:t>
            </a:r>
            <a:r>
              <a:rPr lang="vi-VN" sz="3200" b="1" dirty="0" err="1">
                <a:solidFill>
                  <a:srgbClr val="000000"/>
                </a:solidFill>
                <a:effectLst/>
                <a:latin typeface="Times New Roman" panose="02020603050405020304" pitchFamily="18" charset="0"/>
                <a:ea typeface="Arial" panose="020B0604020202020204" pitchFamily="34" charset="0"/>
              </a:rPr>
              <a:t>tập</a:t>
            </a:r>
            <a:r>
              <a:rPr lang="vi-VN" sz="3200" b="1" dirty="0">
                <a:solidFill>
                  <a:srgbClr val="000000"/>
                </a:solidFill>
                <a:effectLst/>
                <a:latin typeface="Times New Roman" panose="02020603050405020304" pitchFamily="18" charset="0"/>
                <a:ea typeface="Arial" panose="020B0604020202020204" pitchFamily="34" charset="0"/>
              </a:rPr>
              <a:t> theo </a:t>
            </a:r>
            <a:r>
              <a:rPr lang="vi-VN" sz="3200" b="1" dirty="0" err="1">
                <a:solidFill>
                  <a:srgbClr val="000000"/>
                </a:solidFill>
                <a:effectLst/>
                <a:latin typeface="Times New Roman" panose="02020603050405020304" pitchFamily="18" charset="0"/>
                <a:ea typeface="Arial" panose="020B0604020202020204" pitchFamily="34" charset="0"/>
              </a:rPr>
              <a:t>nhóm</a:t>
            </a:r>
            <a:r>
              <a:rPr lang="vi-VN" sz="3200" b="1" dirty="0">
                <a:solidFill>
                  <a:srgbClr val="000000"/>
                </a:solidFill>
                <a:effectLst/>
                <a:latin typeface="Times New Roman" panose="02020603050405020304" pitchFamily="18" charset="0"/>
                <a:ea typeface="Arial" panose="020B0604020202020204" pitchFamily="34" charset="0"/>
              </a:rPr>
              <a:t> </a:t>
            </a:r>
            <a:r>
              <a:rPr lang="vi-VN" sz="3200" b="1" dirty="0" err="1">
                <a:solidFill>
                  <a:srgbClr val="000000"/>
                </a:solidFill>
                <a:effectLst/>
                <a:latin typeface="Times New Roman" panose="02020603050405020304" pitchFamily="18" charset="0"/>
                <a:ea typeface="Arial" panose="020B0604020202020204" pitchFamily="34" charset="0"/>
              </a:rPr>
              <a:t>kết</a:t>
            </a:r>
            <a:r>
              <a:rPr lang="vi-VN" sz="3200" b="1" dirty="0">
                <a:solidFill>
                  <a:srgbClr val="000000"/>
                </a:solidFill>
                <a:effectLst/>
                <a:latin typeface="Times New Roman" panose="02020603050405020304" pitchFamily="18" charset="0"/>
                <a:ea typeface="Arial" panose="020B0604020202020204" pitchFamily="34" charset="0"/>
              </a:rPr>
              <a:t> </a:t>
            </a:r>
            <a:r>
              <a:rPr lang="vi-VN" sz="3200" b="1" dirty="0" err="1">
                <a:solidFill>
                  <a:srgbClr val="000000"/>
                </a:solidFill>
                <a:effectLst/>
                <a:latin typeface="Times New Roman" panose="02020603050405020304" pitchFamily="18" charset="0"/>
                <a:ea typeface="Arial" panose="020B0604020202020204" pitchFamily="34" charset="0"/>
              </a:rPr>
              <a:t>hợp</a:t>
            </a:r>
            <a:r>
              <a:rPr lang="vi-VN" sz="3200" b="1" dirty="0">
                <a:solidFill>
                  <a:srgbClr val="000000"/>
                </a:solidFill>
                <a:effectLst/>
                <a:latin typeface="Times New Roman" panose="02020603050405020304" pitchFamily="18" charset="0"/>
                <a:ea typeface="Arial" panose="020B0604020202020204" pitchFamily="34" charset="0"/>
              </a:rPr>
              <a:t> </a:t>
            </a:r>
            <a:r>
              <a:rPr lang="vi-VN" sz="3200" b="1" dirty="0" err="1">
                <a:solidFill>
                  <a:srgbClr val="000000"/>
                </a:solidFill>
                <a:effectLst/>
                <a:latin typeface="Times New Roman" panose="02020603050405020304" pitchFamily="18" charset="0"/>
                <a:ea typeface="Arial" panose="020B0604020202020204" pitchFamily="34" charset="0"/>
              </a:rPr>
              <a:t>kĩ</a:t>
            </a:r>
            <a:r>
              <a:rPr lang="vi-VN" sz="3200" b="1" dirty="0">
                <a:solidFill>
                  <a:srgbClr val="000000"/>
                </a:solidFill>
                <a:effectLst/>
                <a:latin typeface="Times New Roman" panose="02020603050405020304" pitchFamily="18" charset="0"/>
                <a:ea typeface="Arial" panose="020B0604020202020204" pitchFamily="34" charset="0"/>
              </a:rPr>
              <a:t> </a:t>
            </a:r>
            <a:r>
              <a:rPr lang="vi-VN" sz="3200" b="1" dirty="0" err="1">
                <a:solidFill>
                  <a:srgbClr val="000000"/>
                </a:solidFill>
                <a:effectLst/>
                <a:latin typeface="Times New Roman" panose="02020603050405020304" pitchFamily="18" charset="0"/>
                <a:ea typeface="Arial" panose="020B0604020202020204" pitchFamily="34" charset="0"/>
              </a:rPr>
              <a:t>thuật</a:t>
            </a:r>
            <a:r>
              <a:rPr lang="vi-VN" sz="3200" b="1" dirty="0">
                <a:solidFill>
                  <a:srgbClr val="000000"/>
                </a:solidFill>
                <a:effectLst/>
                <a:latin typeface="Times New Roman" panose="02020603050405020304" pitchFamily="18" charset="0"/>
                <a:ea typeface="Arial" panose="020B0604020202020204" pitchFamily="34" charset="0"/>
              </a:rPr>
              <a:t> khăn </a:t>
            </a:r>
            <a:r>
              <a:rPr lang="vi-VN" sz="3200" b="1" dirty="0" err="1">
                <a:solidFill>
                  <a:srgbClr val="000000"/>
                </a:solidFill>
                <a:effectLst/>
                <a:latin typeface="Times New Roman" panose="02020603050405020304" pitchFamily="18" charset="0"/>
                <a:ea typeface="Arial" panose="020B0604020202020204" pitchFamily="34" charset="0"/>
              </a:rPr>
              <a:t>trải</a:t>
            </a:r>
            <a:r>
              <a:rPr lang="vi-VN" sz="3200" b="1" dirty="0">
                <a:solidFill>
                  <a:srgbClr val="000000"/>
                </a:solidFill>
                <a:effectLst/>
                <a:latin typeface="Times New Roman" panose="02020603050405020304" pitchFamily="18" charset="0"/>
                <a:ea typeface="Arial" panose="020B0604020202020204" pitchFamily="34" charset="0"/>
              </a:rPr>
              <a:t> </a:t>
            </a:r>
            <a:r>
              <a:rPr lang="vi-VN" sz="3200" b="1" dirty="0" err="1">
                <a:solidFill>
                  <a:srgbClr val="000000"/>
                </a:solidFill>
                <a:effectLst/>
                <a:latin typeface="Times New Roman" panose="02020603050405020304" pitchFamily="18" charset="0"/>
                <a:ea typeface="Arial" panose="020B0604020202020204" pitchFamily="34" charset="0"/>
              </a:rPr>
              <a:t>bàn</a:t>
            </a:r>
            <a:endParaRPr lang="en-US" sz="3200" dirty="0"/>
          </a:p>
        </p:txBody>
      </p:sp>
    </p:spTree>
    <p:extLst>
      <p:ext uri="{BB962C8B-B14F-4D97-AF65-F5344CB8AC3E}">
        <p14:creationId xmlns:p14="http://schemas.microsoft.com/office/powerpoint/2010/main" val="368981791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A721488C-83EB-BB5B-15DA-DC310C4DF7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179882"/>
            <a:ext cx="11797258" cy="6535711"/>
          </a:xfrm>
          <a:prstGeom prst="rect">
            <a:avLst/>
          </a:prstGeom>
        </p:spPr>
      </p:pic>
      <p:sp>
        <p:nvSpPr>
          <p:cNvPr id="3" name="Hộp Văn bản 2">
            <a:extLst>
              <a:ext uri="{FF2B5EF4-FFF2-40B4-BE49-F238E27FC236}">
                <a16:creationId xmlns:a16="http://schemas.microsoft.com/office/drawing/2014/main" id="{E2DEF784-00E4-962B-3331-12AD5725E5A5}"/>
              </a:ext>
            </a:extLst>
          </p:cNvPr>
          <p:cNvSpPr txBox="1"/>
          <p:nvPr/>
        </p:nvSpPr>
        <p:spPr>
          <a:xfrm>
            <a:off x="764498" y="714132"/>
            <a:ext cx="2053653" cy="1647182"/>
          </a:xfrm>
          <a:prstGeom prst="rect">
            <a:avLst/>
          </a:prstGeom>
          <a:noFill/>
        </p:spPr>
        <p:txBody>
          <a:bodyPr wrap="square" rtlCol="0">
            <a:spAutoFit/>
          </a:bodyPr>
          <a:lstStyle/>
          <a:p>
            <a:pPr algn="just">
              <a:lnSpc>
                <a:spcPct val="107000"/>
              </a:lnSpc>
              <a:spcAft>
                <a:spcPts val="800"/>
              </a:spcAft>
            </a:pP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Nêu</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chủ</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chung</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bản</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id="{68E94110-DCF8-F6B1-7FA6-1A6C1E2C09CA}"/>
              </a:ext>
            </a:extLst>
          </p:cNvPr>
          <p:cNvSpPr txBox="1"/>
          <p:nvPr/>
        </p:nvSpPr>
        <p:spPr>
          <a:xfrm>
            <a:off x="4302177" y="600477"/>
            <a:ext cx="2368446" cy="3228000"/>
          </a:xfrm>
          <a:prstGeom prst="rect">
            <a:avLst/>
          </a:prstGeom>
          <a:noFill/>
        </p:spPr>
        <p:txBody>
          <a:bodyPr wrap="square" rtlCol="0">
            <a:spAutoFit/>
          </a:bodyPr>
          <a:lstStyle/>
          <a:p>
            <a:pPr algn="just">
              <a:lnSpc>
                <a:spcPct val="107000"/>
              </a:lnSpc>
              <a:spcAft>
                <a:spcPts val="800"/>
              </a:spcAft>
            </a:pP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Chứng</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minh</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đều</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hướng</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đến</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chủ</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chung</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bản</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Hộp Văn bản 4">
            <a:extLst>
              <a:ext uri="{FF2B5EF4-FFF2-40B4-BE49-F238E27FC236}">
                <a16:creationId xmlns:a16="http://schemas.microsoft.com/office/drawing/2014/main" id="{B9858297-AE11-D738-1C89-57D97146EB1B}"/>
              </a:ext>
            </a:extLst>
          </p:cNvPr>
          <p:cNvSpPr txBox="1"/>
          <p:nvPr/>
        </p:nvSpPr>
        <p:spPr>
          <a:xfrm>
            <a:off x="8154649" y="714132"/>
            <a:ext cx="2368446" cy="3754939"/>
          </a:xfrm>
          <a:prstGeom prst="rect">
            <a:avLst/>
          </a:prstGeom>
          <a:noFill/>
        </p:spPr>
        <p:txBody>
          <a:bodyPr wrap="square" rtlCol="0">
            <a:spAutoFit/>
          </a:bodyPr>
          <a:lstStyle/>
          <a:p>
            <a:pPr algn="just">
              <a:lnSpc>
                <a:spcPct val="107000"/>
              </a:lnSpc>
              <a:spcAft>
                <a:spcPts val="800"/>
              </a:spcAft>
            </a:pP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Chứng</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minh</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phần</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đoạn</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sắp</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xếp</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theo</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một</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trình</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tự</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lí</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01712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randombar(horizontal)">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BFD970A7-7472-2204-8FC7-10DF886324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179882"/>
            <a:ext cx="11797258" cy="6535711"/>
          </a:xfrm>
          <a:prstGeom prst="rect">
            <a:avLst/>
          </a:prstGeom>
        </p:spPr>
      </p:pic>
      <p:sp>
        <p:nvSpPr>
          <p:cNvPr id="3" name="Hộp Văn bản 2">
            <a:extLst>
              <a:ext uri="{FF2B5EF4-FFF2-40B4-BE49-F238E27FC236}">
                <a16:creationId xmlns:a16="http://schemas.microsoft.com/office/drawing/2014/main" id="{8C145446-7D54-A71F-75BA-889412E020EB}"/>
              </a:ext>
            </a:extLst>
          </p:cNvPr>
          <p:cNvSpPr txBox="1"/>
          <p:nvPr/>
        </p:nvSpPr>
        <p:spPr>
          <a:xfrm>
            <a:off x="164892" y="179882"/>
            <a:ext cx="11797257" cy="1077218"/>
          </a:xfrm>
          <a:prstGeom prst="rect">
            <a:avLst/>
          </a:prstGeom>
          <a:noFill/>
        </p:spPr>
        <p:txBody>
          <a:bodyPr wrap="square" rtlCol="0">
            <a:spAutoFit/>
          </a:bodyPr>
          <a:lstStyle/>
          <a:p>
            <a:pPr algn="ct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Tìm</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mạch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id="{EF5443CB-AF42-2921-EE88-F9A2E0D21800}"/>
              </a:ext>
            </a:extLst>
          </p:cNvPr>
          <p:cNvSpPr txBox="1"/>
          <p:nvPr/>
        </p:nvSpPr>
        <p:spPr>
          <a:xfrm>
            <a:off x="1593954" y="1693722"/>
            <a:ext cx="9004092" cy="530594"/>
          </a:xfrm>
          <a:prstGeom prst="rect">
            <a:avLst/>
          </a:prstGeom>
          <a:noFill/>
        </p:spPr>
        <p:txBody>
          <a:bodyPr wrap="square" rtlCol="0">
            <a:spAutoFit/>
          </a:bodyPr>
          <a:lstStyle/>
          <a:p>
            <a:pPr algn="just">
              <a:lnSpc>
                <a:spcPct val="107000"/>
              </a:lnSpc>
              <a:spcAft>
                <a:spcPts val="800"/>
              </a:spcAft>
            </a:pP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Chủ</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văn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nhân dân ta.</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Hộp Văn bản 4">
            <a:extLst>
              <a:ext uri="{FF2B5EF4-FFF2-40B4-BE49-F238E27FC236}">
                <a16:creationId xmlns:a16="http://schemas.microsoft.com/office/drawing/2014/main" id="{76BC2E03-4A36-4A4A-4593-C532F91332C5}"/>
              </a:ext>
            </a:extLst>
          </p:cNvPr>
          <p:cNvSpPr txBox="1"/>
          <p:nvPr/>
        </p:nvSpPr>
        <p:spPr>
          <a:xfrm>
            <a:off x="1993690" y="2660938"/>
            <a:ext cx="8139659" cy="991618"/>
          </a:xfrm>
          <a:prstGeom prst="rect">
            <a:avLst/>
          </a:prstGeom>
          <a:noFill/>
        </p:spPr>
        <p:txBody>
          <a:bodyPr wrap="square" rtlCol="0">
            <a:spAutoFit/>
          </a:bodyPr>
          <a:lstStyle/>
          <a:p>
            <a:pPr algn="just">
              <a:lnSpc>
                <a:spcPct val="107000"/>
              </a:lnSpc>
              <a:spcAft>
                <a:spcPts val="80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687478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227D2AB1-9E80-2BD2-10A6-7EDA0B9DBD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883" y="149903"/>
            <a:ext cx="11767278" cy="6550700"/>
          </a:xfrm>
          <a:prstGeom prst="rect">
            <a:avLst/>
          </a:prstGeom>
        </p:spPr>
      </p:pic>
      <p:sp>
        <p:nvSpPr>
          <p:cNvPr id="4" name="Hộp Văn bản 3">
            <a:extLst>
              <a:ext uri="{FF2B5EF4-FFF2-40B4-BE49-F238E27FC236}">
                <a16:creationId xmlns:a16="http://schemas.microsoft.com/office/drawing/2014/main" id="{E43081BD-BF36-4D26-D3C6-5DF8B8687178}"/>
              </a:ext>
            </a:extLst>
          </p:cNvPr>
          <p:cNvSpPr txBox="1"/>
          <p:nvPr/>
        </p:nvSpPr>
        <p:spPr>
          <a:xfrm>
            <a:off x="629586" y="157397"/>
            <a:ext cx="10523095" cy="954107"/>
          </a:xfrm>
          <a:prstGeom prst="rect">
            <a:avLst/>
          </a:prstGeom>
          <a:noFill/>
        </p:spPr>
        <p:txBody>
          <a:bodyPr wrap="square" rtlCol="0">
            <a:spAutoFit/>
          </a:bodyPr>
          <a:lstStyle/>
          <a:p>
            <a:pPr algn="ct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êu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lòng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nồng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nàn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Hộp Văn bản 4">
            <a:extLst>
              <a:ext uri="{FF2B5EF4-FFF2-40B4-BE49-F238E27FC236}">
                <a16:creationId xmlns:a16="http://schemas.microsoft.com/office/drawing/2014/main" id="{4C195F5D-A8F0-B651-8EF8-3654EE69A830}"/>
              </a:ext>
            </a:extLst>
          </p:cNvPr>
          <p:cNvSpPr txBox="1"/>
          <p:nvPr/>
        </p:nvSpPr>
        <p:spPr>
          <a:xfrm>
            <a:off x="3102964" y="1738859"/>
            <a:ext cx="8439462" cy="1452642"/>
          </a:xfrm>
          <a:prstGeom prst="rect">
            <a:avLst/>
          </a:prstGeom>
          <a:noFill/>
        </p:spPr>
        <p:txBody>
          <a:bodyPr wrap="square" rtlCol="0">
            <a:spAutoFit/>
          </a:bodyPr>
          <a:lstStyle/>
          <a:p>
            <a:pPr algn="just">
              <a:lnSpc>
                <a:spcPct val="107000"/>
              </a:lnSpc>
              <a:spcAft>
                <a:spcPts val="80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Khẳng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quý</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ta,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sức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mạnh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lớn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lao trong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chiến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chống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Hộp Văn bản 5">
            <a:extLst>
              <a:ext uri="{FF2B5EF4-FFF2-40B4-BE49-F238E27FC236}">
                <a16:creationId xmlns:a16="http://schemas.microsoft.com/office/drawing/2014/main" id="{C88AC7E4-9038-6021-A355-8A71426F784E}"/>
              </a:ext>
            </a:extLst>
          </p:cNvPr>
          <p:cNvSpPr txBox="1"/>
          <p:nvPr/>
        </p:nvSpPr>
        <p:spPr>
          <a:xfrm>
            <a:off x="4062334" y="3666500"/>
            <a:ext cx="7285220" cy="1452642"/>
          </a:xfrm>
          <a:prstGeom prst="rect">
            <a:avLst/>
          </a:prstGeom>
          <a:noFill/>
        </p:spPr>
        <p:txBody>
          <a:bodyPr wrap="square" rtlCol="0">
            <a:spAutoFit/>
          </a:bodyPr>
          <a:lstStyle/>
          <a:p>
            <a:pPr algn="just">
              <a:lnSpc>
                <a:spcPct val="107000"/>
              </a:lnSpc>
              <a:spcAft>
                <a:spcPts val="80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Chỉ</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quát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qua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suốt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chiều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dài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lịch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mỗi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quốc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bị</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xâm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lăng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19170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animEffect transition="in" filter="fade">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EFE358E9-B177-9E1B-B044-75091C9CD6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883" y="74952"/>
            <a:ext cx="11767278" cy="6550700"/>
          </a:xfrm>
          <a:prstGeom prst="rect">
            <a:avLst/>
          </a:prstGeom>
        </p:spPr>
      </p:pic>
      <p:sp>
        <p:nvSpPr>
          <p:cNvPr id="3" name="Hộp Văn bản 2">
            <a:extLst>
              <a:ext uri="{FF2B5EF4-FFF2-40B4-BE49-F238E27FC236}">
                <a16:creationId xmlns:a16="http://schemas.microsoft.com/office/drawing/2014/main" id="{B2EFE3C6-28ED-AEC4-9234-4AC7802D3C63}"/>
              </a:ext>
            </a:extLst>
          </p:cNvPr>
          <p:cNvSpPr txBox="1"/>
          <p:nvPr/>
        </p:nvSpPr>
        <p:spPr>
          <a:xfrm>
            <a:off x="244839" y="179882"/>
            <a:ext cx="11702322" cy="1384995"/>
          </a:xfrm>
          <a:prstGeom prst="rect">
            <a:avLst/>
          </a:prstGeom>
          <a:noFill/>
        </p:spPr>
        <p:txBody>
          <a:bodyPr wrap="square" rtlCol="0">
            <a:spAutoFit/>
          </a:bodyPr>
          <a:lstStyle/>
          <a:p>
            <a:pPr algn="ct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2,3):</a:t>
            </a:r>
          </a:p>
          <a:p>
            <a:pPr algn="ct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cụ</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qua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lịch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id="{1B5758B1-BAE0-2420-C2B5-9BBD23366457}"/>
              </a:ext>
            </a:extLst>
          </p:cNvPr>
          <p:cNvSpPr txBox="1"/>
          <p:nvPr/>
        </p:nvSpPr>
        <p:spPr>
          <a:xfrm>
            <a:off x="4242215" y="1858780"/>
            <a:ext cx="6340841" cy="3399329"/>
          </a:xfrm>
          <a:prstGeom prst="rect">
            <a:avLst/>
          </a:prstGeom>
          <a:noFill/>
        </p:spPr>
        <p:txBody>
          <a:bodyPr wrap="square" rtlCol="0">
            <a:spAutoFit/>
          </a:bodyPr>
          <a:lstStyle/>
          <a:p>
            <a:pPr algn="ctr">
              <a:lnSpc>
                <a:spcPct val="107000"/>
              </a:lnSpc>
              <a:spcAft>
                <a:spcPts val="800"/>
              </a:spcAft>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tinh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trong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quá</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khứ</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hùng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cuộc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chiến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vĩ</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đại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gắn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tên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tuổi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vị</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hùng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tộc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như</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Hai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Trưng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Triệu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Trần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Hưng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Đạo</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Lê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Lợi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Quang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751827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1000" fill="hold"/>
                                        <p:tgtEl>
                                          <p:spTgt spid="4"/>
                                        </p:tgtEl>
                                        <p:attrNameLst>
                                          <p:attrName>ppt_w</p:attrName>
                                        </p:attrNameLst>
                                      </p:cBhvr>
                                      <p:tavLst>
                                        <p:tav tm="0">
                                          <p:val>
                                            <p:fltVal val="0"/>
                                          </p:val>
                                        </p:tav>
                                        <p:tav tm="100000">
                                          <p:val>
                                            <p:strVal val="#ppt_w"/>
                                          </p:val>
                                        </p:tav>
                                      </p:tavLst>
                                    </p:anim>
                                    <p:anim calcmode="lin" valueType="num">
                                      <p:cBhvr>
                                        <p:cTn id="13" dur="1000" fill="hold"/>
                                        <p:tgtEl>
                                          <p:spTgt spid="4"/>
                                        </p:tgtEl>
                                        <p:attrNameLst>
                                          <p:attrName>ppt_h</p:attrName>
                                        </p:attrNameLst>
                                      </p:cBhvr>
                                      <p:tavLst>
                                        <p:tav tm="0">
                                          <p:val>
                                            <p:fltVal val="0"/>
                                          </p:val>
                                        </p:tav>
                                        <p:tav tm="100000">
                                          <p:val>
                                            <p:strVal val="#ppt_h"/>
                                          </p:val>
                                        </p:tav>
                                      </p:tavLst>
                                    </p:anim>
                                    <p:anim calcmode="lin" valueType="num">
                                      <p:cBhvr>
                                        <p:cTn id="14" dur="1000" fill="hold"/>
                                        <p:tgtEl>
                                          <p:spTgt spid="4"/>
                                        </p:tgtEl>
                                        <p:attrNameLst>
                                          <p:attrName>style.rotation</p:attrName>
                                        </p:attrNameLst>
                                      </p:cBhvr>
                                      <p:tavLst>
                                        <p:tav tm="0">
                                          <p:val>
                                            <p:fltVal val="90"/>
                                          </p:val>
                                        </p:tav>
                                        <p:tav tm="100000">
                                          <p:val>
                                            <p:fltVal val="0"/>
                                          </p:val>
                                        </p:tav>
                                      </p:tavLst>
                                    </p:anim>
                                    <p:animEffect transition="in" filter="fade">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1ECFBA99-CE4C-0A99-BB3D-EE923185AF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883" y="74952"/>
            <a:ext cx="11767278" cy="6550700"/>
          </a:xfrm>
          <a:prstGeom prst="rect">
            <a:avLst/>
          </a:prstGeom>
        </p:spPr>
      </p:pic>
      <p:sp>
        <p:nvSpPr>
          <p:cNvPr id="3" name="Hộp Văn bản 2">
            <a:extLst>
              <a:ext uri="{FF2B5EF4-FFF2-40B4-BE49-F238E27FC236}">
                <a16:creationId xmlns:a16="http://schemas.microsoft.com/office/drawing/2014/main" id="{AEC8E2D6-97DD-01C7-7333-9E1EAD6295B5}"/>
              </a:ext>
            </a:extLst>
          </p:cNvPr>
          <p:cNvSpPr txBox="1"/>
          <p:nvPr/>
        </p:nvSpPr>
        <p:spPr>
          <a:xfrm>
            <a:off x="4092315" y="203909"/>
            <a:ext cx="6685613" cy="5438348"/>
          </a:xfrm>
          <a:prstGeom prst="rect">
            <a:avLst/>
          </a:prstGeom>
          <a:noFill/>
        </p:spPr>
        <p:txBody>
          <a:bodyPr wrap="square" rtlCol="0">
            <a:spAutoFit/>
          </a:bodyPr>
          <a:lstStyle/>
          <a:p>
            <a:pPr algn="ctr">
              <a:lnSpc>
                <a:spcPct val="107000"/>
              </a:lnSpc>
              <a:spcAft>
                <a:spcPts val="800"/>
              </a:spcAft>
            </a:pP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3</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cập</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minh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qua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lịch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sưt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đại</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hết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lòng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tham</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ủng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hộ</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chiến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đông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đảo</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tầng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lớp</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bào</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ở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hoạt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chỉ</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tuy</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nơi</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nhưng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giống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nơi</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lòng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nồng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nàn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6716671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Hình ảnh 4">
            <a:extLst>
              <a:ext uri="{FF2B5EF4-FFF2-40B4-BE49-F238E27FC236}">
                <a16:creationId xmlns:a16="http://schemas.microsoft.com/office/drawing/2014/main" id="{EDE86C28-0D6C-ED0C-CD80-C66ED80212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921" y="104931"/>
            <a:ext cx="11887200" cy="6753069"/>
          </a:xfrm>
          <a:prstGeom prst="rect">
            <a:avLst/>
          </a:prstGeom>
        </p:spPr>
      </p:pic>
      <p:sp>
        <p:nvSpPr>
          <p:cNvPr id="6" name="Hộp Văn bản 5">
            <a:extLst>
              <a:ext uri="{FF2B5EF4-FFF2-40B4-BE49-F238E27FC236}">
                <a16:creationId xmlns:a16="http://schemas.microsoft.com/office/drawing/2014/main" id="{E37C0252-4FA1-D027-BFFF-19FC3C3AD30C}"/>
              </a:ext>
            </a:extLst>
          </p:cNvPr>
          <p:cNvSpPr txBox="1"/>
          <p:nvPr/>
        </p:nvSpPr>
        <p:spPr>
          <a:xfrm>
            <a:off x="1693889" y="539646"/>
            <a:ext cx="8919147" cy="954107"/>
          </a:xfrm>
          <a:prstGeom prst="rect">
            <a:avLst/>
          </a:prstGeom>
          <a:noFill/>
        </p:spPr>
        <p:txBody>
          <a:bodyPr wrap="square" rtlCol="0">
            <a:spAutoFit/>
          </a:bodyPr>
          <a:lstStyle/>
          <a:p>
            <a:pPr algn="ct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4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cuối</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algn="ct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Vẫn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Hộp Văn bản 6">
            <a:extLst>
              <a:ext uri="{FF2B5EF4-FFF2-40B4-BE49-F238E27FC236}">
                <a16:creationId xmlns:a16="http://schemas.microsoft.com/office/drawing/2014/main" id="{AA9FEC7A-1942-354A-650E-DEE21BAB58BE}"/>
              </a:ext>
            </a:extLst>
          </p:cNvPr>
          <p:cNvSpPr txBox="1"/>
          <p:nvPr/>
        </p:nvSpPr>
        <p:spPr>
          <a:xfrm>
            <a:off x="934388" y="1626169"/>
            <a:ext cx="10298242" cy="2374689"/>
          </a:xfrm>
          <a:prstGeom prst="rect">
            <a:avLst/>
          </a:prstGeom>
          <a:noFill/>
        </p:spPr>
        <p:txBody>
          <a:bodyPr wrap="square" rtlCol="0">
            <a:spAutoFit/>
          </a:bodyPr>
          <a:lstStyle/>
          <a:p>
            <a:pPr algn="just">
              <a:lnSpc>
                <a:spcPct val="107000"/>
              </a:lnSpc>
              <a:spcAft>
                <a:spcPts val="80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khẳng</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vi-VN"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vi-VN"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hai </a:t>
            </a:r>
            <a:r>
              <a:rPr lang="vi-VN"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mặt</a:t>
            </a:r>
            <a:r>
              <a:rPr lang="vi-VN"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bộc</a:t>
            </a:r>
            <a:r>
              <a:rPr lang="vi-VN"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lộ</a:t>
            </a:r>
            <a:r>
              <a:rPr lang="vi-VN"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lòng</a:t>
            </a:r>
            <a:r>
              <a:rPr lang="vi-VN"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(đây</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thứ</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quý</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nhưng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chưa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bộc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lộ</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chưa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khai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hết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cũng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như</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thứ</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quý</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trưng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bày</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tủ</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kính</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bình</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pha</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lê</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rõ</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ràng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dễ</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thất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Nhưng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cũng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cất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giấu</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kín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đáo</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rương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hòm</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Hộp Văn bản 7">
            <a:extLst>
              <a:ext uri="{FF2B5EF4-FFF2-40B4-BE49-F238E27FC236}">
                <a16:creationId xmlns:a16="http://schemas.microsoft.com/office/drawing/2014/main" id="{BAB56158-6064-9DBF-DA66-AA70550C2987}"/>
              </a:ext>
            </a:extLst>
          </p:cNvPr>
          <p:cNvSpPr txBox="1"/>
          <p:nvPr/>
        </p:nvSpPr>
        <p:spPr>
          <a:xfrm>
            <a:off x="934388" y="4302177"/>
            <a:ext cx="10298242" cy="1452642"/>
          </a:xfrm>
          <a:prstGeom prst="rect">
            <a:avLst/>
          </a:prstGeom>
          <a:noFill/>
        </p:spPr>
        <p:txBody>
          <a:bodyPr wrap="square" rtlCol="0">
            <a:spAutoFit/>
          </a:bodyPr>
          <a:lstStyle/>
          <a:p>
            <a:pPr algn="just">
              <a:lnSpc>
                <a:spcPct val="107000"/>
              </a:lnSpc>
              <a:spcAft>
                <a:spcPts val="800"/>
              </a:spcAft>
            </a:pP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Kêu</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gọi</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mọi</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huy</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ấy</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bổn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phận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mỗi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chúng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phải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chúng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bộc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lộ</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chiến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4065906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circle(in)">
                                      <p:cBhvr>
                                        <p:cTn id="13" dur="20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p:cTn id="18" dur="500" fill="hold"/>
                                        <p:tgtEl>
                                          <p:spTgt spid="8"/>
                                        </p:tgtEl>
                                        <p:attrNameLst>
                                          <p:attrName>ppt_w</p:attrName>
                                        </p:attrNameLst>
                                      </p:cBhvr>
                                      <p:tavLst>
                                        <p:tav tm="0">
                                          <p:val>
                                            <p:fltVal val="0"/>
                                          </p:val>
                                        </p:tav>
                                        <p:tav tm="100000">
                                          <p:val>
                                            <p:strVal val="#ppt_w"/>
                                          </p:val>
                                        </p:tav>
                                      </p:tavLst>
                                    </p:anim>
                                    <p:anim calcmode="lin" valueType="num">
                                      <p:cBhvr>
                                        <p:cTn id="19" dur="500" fill="hold"/>
                                        <p:tgtEl>
                                          <p:spTgt spid="8"/>
                                        </p:tgtEl>
                                        <p:attrNameLst>
                                          <p:attrName>ppt_h</p:attrName>
                                        </p:attrNameLst>
                                      </p:cBhvr>
                                      <p:tavLst>
                                        <p:tav tm="0">
                                          <p:val>
                                            <p:fltVal val="0"/>
                                          </p:val>
                                        </p:tav>
                                        <p:tav tm="100000">
                                          <p:val>
                                            <p:strVal val="#ppt_h"/>
                                          </p:val>
                                        </p:tav>
                                      </p:tavLst>
                                    </p:anim>
                                    <p:animEffect transition="in" filter="fade">
                                      <p:cBhvr>
                                        <p:cTn id="2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54F19397-039B-A8B7-C00A-54A2DEF22B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104931"/>
            <a:ext cx="11887200" cy="6753069"/>
          </a:xfrm>
          <a:prstGeom prst="rect">
            <a:avLst/>
          </a:prstGeom>
        </p:spPr>
      </p:pic>
      <p:sp>
        <p:nvSpPr>
          <p:cNvPr id="3" name="Hộp Văn bản 2">
            <a:extLst>
              <a:ext uri="{FF2B5EF4-FFF2-40B4-BE49-F238E27FC236}">
                <a16:creationId xmlns:a16="http://schemas.microsoft.com/office/drawing/2014/main" id="{8E6AD4EF-C420-35D2-FE47-BC9F80C442A5}"/>
              </a:ext>
            </a:extLst>
          </p:cNvPr>
          <p:cNvSpPr txBox="1"/>
          <p:nvPr/>
        </p:nvSpPr>
        <p:spPr>
          <a:xfrm>
            <a:off x="1528997" y="494675"/>
            <a:ext cx="9248931" cy="991618"/>
          </a:xfrm>
          <a:prstGeom prst="rect">
            <a:avLst/>
          </a:prstGeom>
          <a:noFill/>
        </p:spPr>
        <p:txBody>
          <a:bodyPr wrap="square" rtlCol="0">
            <a:spAutoFit/>
          </a:bodyPr>
          <a:lstStyle/>
          <a:p>
            <a:pPr algn="just">
              <a:lnSpc>
                <a:spcPct val="107000"/>
              </a:lnSpc>
              <a:spcAft>
                <a:spcPts val="800"/>
              </a:spcAft>
            </a:pP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sắp</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xếp</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tự</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lí</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id="{F2A55C25-7322-8DDE-11B9-C34A11AE31D6}"/>
              </a:ext>
            </a:extLst>
          </p:cNvPr>
          <p:cNvSpPr txBox="1"/>
          <p:nvPr/>
        </p:nvSpPr>
        <p:spPr>
          <a:xfrm>
            <a:off x="1064302" y="1798820"/>
            <a:ext cx="10148341" cy="530594"/>
          </a:xfrm>
          <a:prstGeom prst="rect">
            <a:avLst/>
          </a:prstGeom>
          <a:noFill/>
        </p:spPr>
        <p:txBody>
          <a:bodyPr wrap="square" rtlCol="0">
            <a:spAutoFit/>
          </a:bodyPr>
          <a:lstStyle/>
          <a:p>
            <a:pPr algn="just">
              <a:lnSpc>
                <a:spcPct val="107000"/>
              </a:lnSpc>
              <a:spcAft>
                <a:spcPts val="800"/>
              </a:spcAft>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Nêu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quát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Hộp Văn bản 4">
            <a:extLst>
              <a:ext uri="{FF2B5EF4-FFF2-40B4-BE49-F238E27FC236}">
                <a16:creationId xmlns:a16="http://schemas.microsoft.com/office/drawing/2014/main" id="{360B8200-B227-8BE1-1EA2-5705C24771AB}"/>
              </a:ext>
            </a:extLst>
          </p:cNvPr>
          <p:cNvSpPr txBox="1"/>
          <p:nvPr/>
        </p:nvSpPr>
        <p:spPr>
          <a:xfrm>
            <a:off x="1064302" y="2790438"/>
            <a:ext cx="10283252" cy="1452642"/>
          </a:xfrm>
          <a:prstGeom prst="rect">
            <a:avLst/>
          </a:prstGeom>
          <a:noFill/>
        </p:spPr>
        <p:txBody>
          <a:bodyPr wrap="square" rtlCol="0">
            <a:spAutoFit/>
          </a:bodyPr>
          <a:lstStyle/>
          <a:p>
            <a:pPr algn="just">
              <a:lnSpc>
                <a:spcPct val="107000"/>
              </a:lnSpc>
              <a:spcAft>
                <a:spcPts val="800"/>
              </a:spcAft>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 (</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oạn</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2, 3)</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àm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rõ</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ý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quát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đã</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nêu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ở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qua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lịch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xưa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nay)</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Hộp Văn bản 5">
            <a:extLst>
              <a:ext uri="{FF2B5EF4-FFF2-40B4-BE49-F238E27FC236}">
                <a16:creationId xmlns:a16="http://schemas.microsoft.com/office/drawing/2014/main" id="{BF94C669-4741-E573-1BFE-5AC9A27E94A9}"/>
              </a:ext>
            </a:extLst>
          </p:cNvPr>
          <p:cNvSpPr txBox="1"/>
          <p:nvPr/>
        </p:nvSpPr>
        <p:spPr>
          <a:xfrm>
            <a:off x="1064302" y="4704104"/>
            <a:ext cx="10373193" cy="1452642"/>
          </a:xfrm>
          <a:prstGeom prst="rect">
            <a:avLst/>
          </a:prstGeom>
          <a:noFill/>
        </p:spPr>
        <p:txBody>
          <a:bodyPr wrap="square" rtlCol="0">
            <a:spAutoFit/>
          </a:bodyPr>
          <a:lstStyle/>
          <a:p>
            <a:pPr algn="just">
              <a:lnSpc>
                <a:spcPct val="107000"/>
              </a:lnSpc>
              <a:spcAft>
                <a:spcPts val="800"/>
              </a:spcAft>
            </a:pP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cuối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Khẳng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giá</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trị</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quý</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trách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nhiệm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Đảng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trong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biệt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huy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lòng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ở</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mỗi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quốc</a:t>
            </a:r>
            <a:r>
              <a:rPr lang="en-US"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6008362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arn(inVertical)">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Hình ảnh 4">
            <a:extLst>
              <a:ext uri="{FF2B5EF4-FFF2-40B4-BE49-F238E27FC236}">
                <a16:creationId xmlns:a16="http://schemas.microsoft.com/office/drawing/2014/main" id="{6AF0A53D-7C51-EAEE-A17A-C0A195FF73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025" y="159027"/>
            <a:ext cx="11834191" cy="6506816"/>
          </a:xfrm>
          <a:prstGeom prst="rect">
            <a:avLst/>
          </a:prstGeom>
        </p:spPr>
      </p:pic>
      <p:sp>
        <p:nvSpPr>
          <p:cNvPr id="6" name="Hộp Văn bản 5">
            <a:extLst>
              <a:ext uri="{FF2B5EF4-FFF2-40B4-BE49-F238E27FC236}">
                <a16:creationId xmlns:a16="http://schemas.microsoft.com/office/drawing/2014/main" id="{C7DB1EDB-F75A-EA55-96DC-B101A047C8BA}"/>
              </a:ext>
            </a:extLst>
          </p:cNvPr>
          <p:cNvSpPr txBox="1"/>
          <p:nvPr/>
        </p:nvSpPr>
        <p:spPr>
          <a:xfrm>
            <a:off x="2955236" y="1404730"/>
            <a:ext cx="7686260" cy="2173356"/>
          </a:xfrm>
          <a:prstGeom prst="rect">
            <a:avLst/>
          </a:prstGeom>
          <a:noFill/>
        </p:spPr>
        <p:txBody>
          <a:bodyPr wrap="square" rtlCol="0">
            <a:prstTxWarp prst="textChevron">
              <a:avLst/>
            </a:prstTxWarp>
            <a:spAutoFit/>
          </a:bodyPr>
          <a:lstStyle/>
          <a:p>
            <a:pPr algn="ctr">
              <a:lnSpc>
                <a:spcPct val="107000"/>
              </a:lnSpc>
              <a:spcAft>
                <a:spcPts val="800"/>
              </a:spcAft>
            </a:pPr>
            <a:r>
              <a:rPr lang="vi-VN" sz="32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KHỞI ĐỘNG</a:t>
            </a:r>
            <a:endParaRPr lang="en-US" sz="3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Hộp Văn bản 6">
            <a:extLst>
              <a:ext uri="{FF2B5EF4-FFF2-40B4-BE49-F238E27FC236}">
                <a16:creationId xmlns:a16="http://schemas.microsoft.com/office/drawing/2014/main" id="{4E35126B-1E7D-48A9-F603-0270C027AB80}"/>
              </a:ext>
            </a:extLst>
          </p:cNvPr>
          <p:cNvSpPr txBox="1"/>
          <p:nvPr/>
        </p:nvSpPr>
        <p:spPr>
          <a:xfrm>
            <a:off x="4452731" y="3412435"/>
            <a:ext cx="4691269" cy="593304"/>
          </a:xfrm>
          <a:prstGeom prst="rect">
            <a:avLst/>
          </a:prstGeom>
          <a:noFill/>
        </p:spPr>
        <p:txBody>
          <a:bodyPr wrap="square" rtlCol="0">
            <a:spAutoFit/>
          </a:bodyPr>
          <a:lstStyle/>
          <a:p>
            <a:pPr>
              <a:lnSpc>
                <a:spcPct val="107000"/>
              </a:lnSpc>
              <a:spcAft>
                <a:spcPts val="800"/>
              </a:spcAft>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T</a:t>
            </a:r>
            <a:r>
              <a:rPr lang="vi-VN" sz="3200" dirty="0" err="1">
                <a:effectLst/>
                <a:latin typeface="Times New Roman" panose="02020603050405020304" pitchFamily="18" charset="0"/>
                <a:ea typeface="Times New Roman" panose="02020603050405020304" pitchFamily="18" charset="0"/>
                <a:cs typeface="Times New Roman" panose="02020603050405020304" pitchFamily="18" charset="0"/>
              </a:rPr>
              <a:t>ìm</a:t>
            </a:r>
            <a:r>
              <a:rPr lang="vi-VN"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vi-VN" sz="3200" dirty="0">
                <a:effectLst/>
                <a:latin typeface="Times New Roman" panose="02020603050405020304" pitchFamily="18" charset="0"/>
                <a:ea typeface="Times New Roman" panose="02020603050405020304" pitchFamily="18" charset="0"/>
                <a:cs typeface="Times New Roman" panose="02020603050405020304" pitchFamily="18" charset="0"/>
              </a:rPr>
              <a:t> tri </a:t>
            </a:r>
            <a:r>
              <a:rPr lang="vi-VN" sz="3200" dirty="0" err="1">
                <a:effectLst/>
                <a:latin typeface="Times New Roman" panose="02020603050405020304" pitchFamily="18" charset="0"/>
                <a:ea typeface="Times New Roman" panose="02020603050405020304" pitchFamily="18" charset="0"/>
                <a:cs typeface="Times New Roman" panose="02020603050405020304" pitchFamily="18" charset="0"/>
              </a:rPr>
              <a:t>thức</a:t>
            </a:r>
            <a:r>
              <a:rPr lang="vi-VN"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effectLst/>
                <a:latin typeface="Times New Roman" panose="02020603050405020304" pitchFamily="18" charset="0"/>
                <a:ea typeface="Times New Roman" panose="02020603050405020304" pitchFamily="18" charset="0"/>
                <a:cs typeface="Times New Roman" panose="02020603050405020304" pitchFamily="18" charset="0"/>
              </a:rPr>
              <a:t>ngữ</a:t>
            </a:r>
            <a:r>
              <a:rPr lang="vi-VN" sz="3200" dirty="0">
                <a:effectLst/>
                <a:latin typeface="Times New Roman" panose="02020603050405020304" pitchFamily="18" charset="0"/>
                <a:ea typeface="Times New Roman" panose="02020603050405020304" pitchFamily="18" charset="0"/>
                <a:cs typeface="Times New Roman" panose="02020603050405020304" pitchFamily="18" charset="0"/>
              </a:rPr>
              <a:t> văn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0025456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9482B9D2-7337-B66D-ED20-241B515C79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104931"/>
            <a:ext cx="11887200" cy="6753069"/>
          </a:xfrm>
          <a:prstGeom prst="rect">
            <a:avLst/>
          </a:prstGeom>
        </p:spPr>
      </p:pic>
      <p:sp>
        <p:nvSpPr>
          <p:cNvPr id="3" name="Hộp Văn bản 2">
            <a:extLst>
              <a:ext uri="{FF2B5EF4-FFF2-40B4-BE49-F238E27FC236}">
                <a16:creationId xmlns:a16="http://schemas.microsoft.com/office/drawing/2014/main" id="{D0BF1A12-9202-0608-29D4-5827065AD82E}"/>
              </a:ext>
            </a:extLst>
          </p:cNvPr>
          <p:cNvSpPr txBox="1"/>
          <p:nvPr/>
        </p:nvSpPr>
        <p:spPr>
          <a:xfrm>
            <a:off x="1381593" y="713500"/>
            <a:ext cx="9428813" cy="1120243"/>
          </a:xfrm>
          <a:prstGeom prst="rect">
            <a:avLst/>
          </a:prstGeom>
          <a:noFill/>
        </p:spPr>
        <p:txBody>
          <a:bodyPr wrap="square" rtlCol="0">
            <a:spAutoFit/>
          </a:bodyPr>
          <a:lstStyle/>
          <a:p>
            <a:pPr algn="just">
              <a:lnSpc>
                <a:spcPct val="107000"/>
              </a:lnSpc>
              <a:spcAft>
                <a:spcPts val="800"/>
              </a:spcAft>
            </a:pPr>
            <a:r>
              <a:rPr lang="vi-VN" sz="3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BÀI 2.</a:t>
            </a:r>
            <a:r>
              <a:rPr lang="vi-VN" sz="3200" b="1"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3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SGK</a:t>
            </a:r>
            <a:r>
              <a:rPr lang="en-US" sz="3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tr 42, 43)</a:t>
            </a:r>
            <a:r>
              <a:rPr lang="en-US" sz="3200" b="1"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Phân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tích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liên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Chí</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Minh)</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id="{5A9CAC5D-E3A6-94B2-3461-0B4E6248FEA5}"/>
              </a:ext>
            </a:extLst>
          </p:cNvPr>
          <p:cNvSpPr txBox="1"/>
          <p:nvPr/>
        </p:nvSpPr>
        <p:spPr>
          <a:xfrm>
            <a:off x="909443" y="2988593"/>
            <a:ext cx="1963712" cy="1077218"/>
          </a:xfrm>
          <a:prstGeom prst="rect">
            <a:avLst/>
          </a:prstGeom>
          <a:noFill/>
        </p:spPr>
        <p:txBody>
          <a:bodyPr wrap="square" rtlCol="0">
            <a:spAutoFit/>
          </a:bodyPr>
          <a:lstStyle/>
          <a:p>
            <a:r>
              <a:rPr lang="en-US" sz="3200" dirty="0" err="1">
                <a:latin typeface="Times New Roman" panose="02020603050405020304" pitchFamily="18" charset="0"/>
                <a:cs typeface="Times New Roman" panose="02020603050405020304" pitchFamily="18" charset="0"/>
              </a:rPr>
              <a:t>Thảo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luận</a:t>
            </a:r>
            <a:r>
              <a:rPr lang="en-US" sz="3200" dirty="0">
                <a:latin typeface="Times New Roman" panose="02020603050405020304" pitchFamily="18" charset="0"/>
                <a:cs typeface="Times New Roman" panose="02020603050405020304" pitchFamily="18" charset="0"/>
              </a:rPr>
              <a:t> </a:t>
            </a:r>
          </a:p>
          <a:p>
            <a:r>
              <a:rPr lang="en-US" sz="3200" dirty="0" err="1">
                <a:latin typeface="Times New Roman" panose="02020603050405020304" pitchFamily="18" charset="0"/>
                <a:cs typeface="Times New Roman" panose="02020603050405020304" pitchFamily="18" charset="0"/>
              </a:rPr>
              <a:t>cặp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đôi</a:t>
            </a:r>
            <a:endParaRPr lang="en-US" sz="3200" dirty="0">
              <a:latin typeface="Times New Roman" panose="02020603050405020304" pitchFamily="18" charset="0"/>
              <a:cs typeface="Times New Roman" panose="02020603050405020304" pitchFamily="18" charset="0"/>
            </a:endParaRPr>
          </a:p>
        </p:txBody>
      </p:sp>
      <p:pic>
        <p:nvPicPr>
          <p:cNvPr id="8" name="Hình ảnh 7">
            <a:extLst>
              <a:ext uri="{FF2B5EF4-FFF2-40B4-BE49-F238E27FC236}">
                <a16:creationId xmlns:a16="http://schemas.microsoft.com/office/drawing/2014/main" id="{A6C3FE12-C860-4F4C-AD1A-810B0E4C37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65503" y="2169556"/>
            <a:ext cx="4132132" cy="3792510"/>
          </a:xfrm>
          <a:prstGeom prst="rect">
            <a:avLst/>
          </a:prstGeom>
        </p:spPr>
      </p:pic>
      <p:sp>
        <p:nvSpPr>
          <p:cNvPr id="9" name="Hộp Văn bản 8">
            <a:extLst>
              <a:ext uri="{FF2B5EF4-FFF2-40B4-BE49-F238E27FC236}">
                <a16:creationId xmlns:a16="http://schemas.microsoft.com/office/drawing/2014/main" id="{3E383FB7-D88A-639E-9E01-3A39BE4041A3}"/>
              </a:ext>
            </a:extLst>
          </p:cNvPr>
          <p:cNvSpPr txBox="1"/>
          <p:nvPr/>
        </p:nvSpPr>
        <p:spPr>
          <a:xfrm>
            <a:off x="8019738" y="2398426"/>
            <a:ext cx="3262819" cy="991618"/>
          </a:xfrm>
          <a:prstGeom prst="rect">
            <a:avLst/>
          </a:prstGeom>
          <a:noFill/>
        </p:spPr>
        <p:txBody>
          <a:bodyPr wrap="square" rtlCol="0">
            <a:spAutoFit/>
          </a:bodyPr>
          <a:lstStyle/>
          <a:p>
            <a:pPr algn="just">
              <a:lnSpc>
                <a:spcPct val="107000"/>
              </a:lnSpc>
              <a:spcAft>
                <a:spcPts val="800"/>
              </a:spcAft>
            </a:pP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2800" kern="100" dirty="0" err="1">
                <a:effectLst/>
                <a:latin typeface="Times New Roman" panose="02020603050405020304" pitchFamily="18" charset="0"/>
                <a:ea typeface="SimSun" panose="02010600030101010101" pitchFamily="2" charset="-122"/>
                <a:cs typeface="Times New Roman" panose="02020603050405020304" pitchFamily="18" charset="0"/>
              </a:rPr>
              <a:t>Cặp</a:t>
            </a: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đôi 1: </a:t>
            </a:r>
            <a:r>
              <a:rPr lang="vi-VN" sz="2800" kern="100" dirty="0" err="1">
                <a:effectLst/>
                <a:latin typeface="Times New Roman" panose="02020603050405020304" pitchFamily="18" charset="0"/>
                <a:ea typeface="SimSun" panose="02010600030101010101" pitchFamily="2" charset="-122"/>
                <a:cs typeface="Times New Roman" panose="02020603050405020304" pitchFamily="18" charset="0"/>
              </a:rPr>
              <a:t>trình</a:t>
            </a: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2800" kern="100" dirty="0" err="1">
                <a:effectLst/>
                <a:latin typeface="Times New Roman" panose="02020603050405020304" pitchFamily="18" charset="0"/>
                <a:ea typeface="SimSun" panose="02010600030101010101" pitchFamily="2" charset="-122"/>
                <a:cs typeface="Times New Roman" panose="02020603050405020304" pitchFamily="18" charset="0"/>
              </a:rPr>
              <a:t>bày</a:t>
            </a: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2800" kern="100" dirty="0" err="1">
                <a:effectLst/>
                <a:latin typeface="Times New Roman" panose="02020603050405020304" pitchFamily="18" charset="0"/>
                <a:ea typeface="SimSun" panose="02010600030101010101" pitchFamily="2" charset="-122"/>
                <a:cs typeface="Times New Roman" panose="02020603050405020304" pitchFamily="18" charset="0"/>
              </a:rPr>
              <a:t>nội</a:t>
            </a: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dung </a:t>
            </a:r>
            <a:r>
              <a:rPr lang="vi-VN" sz="2800" kern="100" dirty="0" err="1">
                <a:effectLst/>
                <a:latin typeface="Times New Roman" panose="02020603050405020304" pitchFamily="18" charset="0"/>
                <a:ea typeface="SimSun" panose="02010600030101010101" pitchFamily="2" charset="-122"/>
                <a:cs typeface="Times New Roman" panose="02020603050405020304" pitchFamily="18" charset="0"/>
              </a:rPr>
              <a:t>phần</a:t>
            </a: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a</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Hộp Văn bản 9">
            <a:extLst>
              <a:ext uri="{FF2B5EF4-FFF2-40B4-BE49-F238E27FC236}">
                <a16:creationId xmlns:a16="http://schemas.microsoft.com/office/drawing/2014/main" id="{F99632D6-8BC0-2C03-7F0A-9DA78352AA69}"/>
              </a:ext>
            </a:extLst>
          </p:cNvPr>
          <p:cNvSpPr txBox="1"/>
          <p:nvPr/>
        </p:nvSpPr>
        <p:spPr>
          <a:xfrm>
            <a:off x="8019738" y="4065811"/>
            <a:ext cx="3417757" cy="991618"/>
          </a:xfrm>
          <a:prstGeom prst="rect">
            <a:avLst/>
          </a:prstGeom>
          <a:noFill/>
        </p:spPr>
        <p:txBody>
          <a:bodyPr wrap="square" rtlCol="0">
            <a:spAutoFit/>
          </a:bodyPr>
          <a:lstStyle/>
          <a:p>
            <a:pPr algn="just">
              <a:lnSpc>
                <a:spcPct val="107000"/>
              </a:lnSpc>
              <a:spcAft>
                <a:spcPts val="800"/>
              </a:spcAft>
            </a:pP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2800" kern="100" dirty="0" err="1">
                <a:effectLst/>
                <a:latin typeface="Times New Roman" panose="02020603050405020304" pitchFamily="18" charset="0"/>
                <a:ea typeface="SimSun" panose="02010600030101010101" pitchFamily="2" charset="-122"/>
                <a:cs typeface="Times New Roman" panose="02020603050405020304" pitchFamily="18" charset="0"/>
              </a:rPr>
              <a:t>Cặp</a:t>
            </a: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đôi 2: </a:t>
            </a:r>
            <a:r>
              <a:rPr lang="vi-VN" sz="2800" kern="100" dirty="0" err="1">
                <a:effectLst/>
                <a:latin typeface="Times New Roman" panose="02020603050405020304" pitchFamily="18" charset="0"/>
                <a:ea typeface="SimSun" panose="02010600030101010101" pitchFamily="2" charset="-122"/>
                <a:cs typeface="Times New Roman" panose="02020603050405020304" pitchFamily="18" charset="0"/>
              </a:rPr>
              <a:t>Trình</a:t>
            </a: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2800" kern="100" dirty="0" err="1">
                <a:effectLst/>
                <a:latin typeface="Times New Roman" panose="02020603050405020304" pitchFamily="18" charset="0"/>
                <a:ea typeface="SimSun" panose="02010600030101010101" pitchFamily="2" charset="-122"/>
                <a:cs typeface="Times New Roman" panose="02020603050405020304" pitchFamily="18" charset="0"/>
              </a:rPr>
              <a:t>bày</a:t>
            </a: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2800" kern="100" dirty="0" err="1">
                <a:effectLst/>
                <a:latin typeface="Times New Roman" panose="02020603050405020304" pitchFamily="18" charset="0"/>
                <a:ea typeface="SimSun" panose="02010600030101010101" pitchFamily="2" charset="-122"/>
                <a:cs typeface="Times New Roman" panose="02020603050405020304" pitchFamily="18" charset="0"/>
              </a:rPr>
              <a:t>nội</a:t>
            </a: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dung </a:t>
            </a:r>
            <a:r>
              <a:rPr lang="vi-VN" sz="2800" kern="100" dirty="0" err="1">
                <a:effectLst/>
                <a:latin typeface="Times New Roman" panose="02020603050405020304" pitchFamily="18" charset="0"/>
                <a:ea typeface="SimSun" panose="02010600030101010101" pitchFamily="2" charset="-122"/>
                <a:cs typeface="Times New Roman" panose="02020603050405020304" pitchFamily="18" charset="0"/>
              </a:rPr>
              <a:t>phần</a:t>
            </a: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b</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249280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randombar(horizont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additive="base">
                                        <p:cTn id="18" dur="500" fill="hold"/>
                                        <p:tgtEl>
                                          <p:spTgt spid="9"/>
                                        </p:tgtEl>
                                        <p:attrNameLst>
                                          <p:attrName>ppt_x</p:attrName>
                                        </p:attrNameLst>
                                      </p:cBhvr>
                                      <p:tavLst>
                                        <p:tav tm="0">
                                          <p:val>
                                            <p:strVal val="#ppt_x"/>
                                          </p:val>
                                        </p:tav>
                                        <p:tav tm="100000">
                                          <p:val>
                                            <p:strVal val="#ppt_x"/>
                                          </p:val>
                                        </p:tav>
                                      </p:tavLst>
                                    </p:anim>
                                    <p:anim calcmode="lin" valueType="num">
                                      <p:cBhvr additive="base">
                                        <p:cTn id="19"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additive="base">
                                        <p:cTn id="24" dur="500" fill="hold"/>
                                        <p:tgtEl>
                                          <p:spTgt spid="10"/>
                                        </p:tgtEl>
                                        <p:attrNameLst>
                                          <p:attrName>ppt_x</p:attrName>
                                        </p:attrNameLst>
                                      </p:cBhvr>
                                      <p:tavLst>
                                        <p:tav tm="0">
                                          <p:val>
                                            <p:strVal val="#ppt_x"/>
                                          </p:val>
                                        </p:tav>
                                        <p:tav tm="100000">
                                          <p:val>
                                            <p:strVal val="#ppt_x"/>
                                          </p:val>
                                        </p:tav>
                                      </p:tavLst>
                                    </p:anim>
                                    <p:anim calcmode="lin" valueType="num">
                                      <p:cBhvr additive="base">
                                        <p:cTn id="25"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9" grpId="0"/>
      <p:bldP spid="1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49C42800-9035-E75C-F3A9-EAD3C3B9B1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104931"/>
            <a:ext cx="11887200" cy="6753069"/>
          </a:xfrm>
          <a:prstGeom prst="rect">
            <a:avLst/>
          </a:prstGeom>
        </p:spPr>
      </p:pic>
      <p:sp>
        <p:nvSpPr>
          <p:cNvPr id="3" name="Hộp Văn bản 2">
            <a:extLst>
              <a:ext uri="{FF2B5EF4-FFF2-40B4-BE49-F238E27FC236}">
                <a16:creationId xmlns:a16="http://schemas.microsoft.com/office/drawing/2014/main" id="{8436DBCB-4DD4-8A8B-731A-EF2DC33E33E3}"/>
              </a:ext>
            </a:extLst>
          </p:cNvPr>
          <p:cNvSpPr txBox="1"/>
          <p:nvPr/>
        </p:nvSpPr>
        <p:spPr>
          <a:xfrm>
            <a:off x="1339121" y="734518"/>
            <a:ext cx="4234722" cy="5601855"/>
          </a:xfrm>
          <a:prstGeom prst="rect">
            <a:avLst/>
          </a:prstGeom>
          <a:noFill/>
        </p:spPr>
        <p:txBody>
          <a:bodyPr wrap="square" rtlCol="0">
            <a:spAutoFit/>
          </a:bodyPr>
          <a:lstStyle/>
          <a:p>
            <a:pPr algn="just">
              <a:lnSpc>
                <a:spcPct val="107000"/>
              </a:lnSpc>
              <a:spcAft>
                <a:spcPts val="80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lòng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nồng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nàn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quý</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báu</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xưa</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nay,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mỗi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quốc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bị</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xâm</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lăng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ấy</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lại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sôi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nổi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thành</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sóng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vô</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cùng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mạnh</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mẽ</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to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lớn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lướt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qua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mọi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nguy</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hiểm</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khó</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khăn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nhấn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chìm</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tất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cả</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lũ</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lũ</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cướp</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id="{2B98FA8D-F987-FCD5-9C39-9F491258EDB3}"/>
              </a:ext>
            </a:extLst>
          </p:cNvPr>
          <p:cNvSpPr txBox="1"/>
          <p:nvPr/>
        </p:nvSpPr>
        <p:spPr>
          <a:xfrm>
            <a:off x="6618159" y="734518"/>
            <a:ext cx="4564503" cy="6165470"/>
          </a:xfrm>
          <a:prstGeom prst="rect">
            <a:avLst/>
          </a:prstGeom>
          <a:noFill/>
        </p:spPr>
        <p:txBody>
          <a:bodyPr wrap="square" rtlCol="0">
            <a:spAutoFit/>
          </a:bodyPr>
          <a:lstStyle/>
          <a:p>
            <a:pPr algn="just">
              <a:lnSpc>
                <a:spcPct val="107000"/>
              </a:lnSpc>
              <a:spcAft>
                <a:spcPts val="800"/>
              </a:spcAft>
            </a:pPr>
            <a:r>
              <a:rPr lang="de-DE" sz="2800" i="1" dirty="0">
                <a:effectLst/>
                <a:latin typeface="Times New Roman" panose="02020603050405020304" pitchFamily="18" charset="0"/>
                <a:ea typeface="Arial" panose="020B0604020202020204" pitchFamily="34" charset="0"/>
                <a:cs typeface="Times New Roman" panose="02020603050405020304" pitchFamily="18" charset="0"/>
              </a:rPr>
              <a:t>(2) Lịch sử đã có nhiều cuộc kháng chiến vĩ đại chứng tỏ tinh thần yêu nước của nhân dân ta. Chúng ta có quyền tự hào vì những trang lịch sử vẻ vang thời đại Bà Trưng, Bà Triệu, Trần Hưng Đạo, Lê Lợi, Quang Trung,... Chúng ta phải ghi nhớ công lao của các vị anh hùng dân tộc,vì các vị ấy là tiêu biểu của một dân tộc anh hùng.</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80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8085938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Hình ảnh 4">
            <a:extLst>
              <a:ext uri="{FF2B5EF4-FFF2-40B4-BE49-F238E27FC236}">
                <a16:creationId xmlns:a16="http://schemas.microsoft.com/office/drawing/2014/main" id="{82A55EE9-DA5C-1AE1-FE45-22B5DFCAEC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2" y="0"/>
            <a:ext cx="11797259" cy="6700603"/>
          </a:xfrm>
          <a:prstGeom prst="rect">
            <a:avLst/>
          </a:prstGeom>
        </p:spPr>
      </p:pic>
      <p:sp>
        <p:nvSpPr>
          <p:cNvPr id="6" name="Hộp Văn bản 5">
            <a:extLst>
              <a:ext uri="{FF2B5EF4-FFF2-40B4-BE49-F238E27FC236}">
                <a16:creationId xmlns:a16="http://schemas.microsoft.com/office/drawing/2014/main" id="{24427359-CA99-1CF3-E824-E1EB9BCA2324}"/>
              </a:ext>
            </a:extLst>
          </p:cNvPr>
          <p:cNvSpPr txBox="1"/>
          <p:nvPr/>
        </p:nvSpPr>
        <p:spPr>
          <a:xfrm>
            <a:off x="3327817" y="157397"/>
            <a:ext cx="4527029" cy="584775"/>
          </a:xfrm>
          <a:prstGeom prst="rect">
            <a:avLst/>
          </a:prstGeom>
          <a:noFill/>
        </p:spPr>
        <p:txBody>
          <a:bodyPr wrap="square" rtlCol="0">
            <a:spAutoFit/>
          </a:bodyPr>
          <a:lstStyle/>
          <a:p>
            <a:r>
              <a:rPr lang="vi-VN" sz="3200" b="1">
                <a:solidFill>
                  <a:srgbClr val="FF0000"/>
                </a:solidFill>
                <a:effectLst/>
                <a:latin typeface="Times New Roman" panose="02020603050405020304" pitchFamily="18" charset="0"/>
                <a:ea typeface="Times New Roman" panose="02020603050405020304" pitchFamily="18" charset="0"/>
              </a:rPr>
              <a:t>BÀI 2.</a:t>
            </a:r>
            <a:r>
              <a:rPr lang="vi-VN" sz="3200" b="1">
                <a:solidFill>
                  <a:srgbClr val="FF0000"/>
                </a:solidFill>
                <a:effectLst/>
                <a:latin typeface="Times New Roman" panose="02020603050405020304" pitchFamily="18" charset="0"/>
                <a:ea typeface="Arial" panose="020B0604020202020204" pitchFamily="34" charset="0"/>
              </a:rPr>
              <a:t> </a:t>
            </a:r>
            <a:r>
              <a:rPr lang="en-US" sz="3200" b="1">
                <a:solidFill>
                  <a:srgbClr val="FF0000"/>
                </a:solidFill>
                <a:effectLst/>
                <a:latin typeface="Times New Roman" panose="02020603050405020304" pitchFamily="18" charset="0"/>
                <a:ea typeface="Times New Roman" panose="02020603050405020304" pitchFamily="18" charset="0"/>
              </a:rPr>
              <a:t>(</a:t>
            </a:r>
            <a:r>
              <a:rPr lang="vi-VN" sz="3200" b="1">
                <a:solidFill>
                  <a:srgbClr val="FF0000"/>
                </a:solidFill>
                <a:effectLst/>
                <a:latin typeface="Times New Roman" panose="02020603050405020304" pitchFamily="18" charset="0"/>
                <a:ea typeface="Times New Roman" panose="02020603050405020304" pitchFamily="18" charset="0"/>
              </a:rPr>
              <a:t>SGK</a:t>
            </a:r>
            <a:r>
              <a:rPr lang="en-US" sz="3200" b="1">
                <a:solidFill>
                  <a:srgbClr val="FF0000"/>
                </a:solidFill>
                <a:effectLst/>
                <a:latin typeface="Times New Roman" panose="02020603050405020304" pitchFamily="18" charset="0"/>
                <a:ea typeface="Times New Roman" panose="02020603050405020304" pitchFamily="18" charset="0"/>
              </a:rPr>
              <a:t>/ tr 42, 43)</a:t>
            </a:r>
            <a:endParaRPr lang="en-US" sz="3200" dirty="0"/>
          </a:p>
        </p:txBody>
      </p:sp>
      <p:sp>
        <p:nvSpPr>
          <p:cNvPr id="7" name="Hộp Văn bản 6">
            <a:extLst>
              <a:ext uri="{FF2B5EF4-FFF2-40B4-BE49-F238E27FC236}">
                <a16:creationId xmlns:a16="http://schemas.microsoft.com/office/drawing/2014/main" id="{4616F4FF-A254-CF0B-B4D9-58E34F17AC21}"/>
              </a:ext>
            </a:extLst>
          </p:cNvPr>
          <p:cNvSpPr txBox="1"/>
          <p:nvPr/>
        </p:nvSpPr>
        <p:spPr>
          <a:xfrm>
            <a:off x="329784" y="899410"/>
            <a:ext cx="11407514" cy="954107"/>
          </a:xfrm>
          <a:prstGeom prst="rect">
            <a:avLst/>
          </a:prstGeom>
          <a:noFill/>
        </p:spPr>
        <p:txBody>
          <a:bodyPr wrap="square" rtlCol="0">
            <a:spAutoFit/>
          </a:bodyPr>
          <a:lstStyle/>
          <a:p>
            <a:pPr algn="just"/>
            <a:r>
              <a:rPr lang="vi-VN" sz="2800" i="1" dirty="0">
                <a:solidFill>
                  <a:srgbClr val="000000"/>
                </a:solidFill>
                <a:effectLst/>
                <a:latin typeface="Times New Roman" panose="02020603050405020304" pitchFamily="18" charset="0"/>
                <a:ea typeface="Times New Roman" panose="02020603050405020304" pitchFamily="18" charset="0"/>
              </a:rPr>
              <a:t>a)</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Các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biện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pháp</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liên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kết</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và</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những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từ</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ngữ</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được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dùng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làm</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phương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tiện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liên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kết</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các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câu</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trong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đoạn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văn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thứ</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nhất</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và</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đoạn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văn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thứ</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hai</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của</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văn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bản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là</a:t>
            </a:r>
            <a:r>
              <a:rPr lang="en-US" sz="2800" i="1"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graphicFrame>
        <p:nvGraphicFramePr>
          <p:cNvPr id="8" name="Bảng 7">
            <a:extLst>
              <a:ext uri="{FF2B5EF4-FFF2-40B4-BE49-F238E27FC236}">
                <a16:creationId xmlns:a16="http://schemas.microsoft.com/office/drawing/2014/main" id="{9093E346-51DE-910F-F757-A6F284C69532}"/>
              </a:ext>
            </a:extLst>
          </p:cNvPr>
          <p:cNvGraphicFramePr>
            <a:graphicFrameLocks noGrp="1"/>
          </p:cNvGraphicFramePr>
          <p:nvPr>
            <p:extLst>
              <p:ext uri="{D42A27DB-BD31-4B8C-83A1-F6EECF244321}">
                <p14:modId xmlns:p14="http://schemas.microsoft.com/office/powerpoint/2010/main" val="3807129299"/>
              </p:ext>
            </p:extLst>
          </p:nvPr>
        </p:nvGraphicFramePr>
        <p:xfrm>
          <a:off x="2593299" y="2291206"/>
          <a:ext cx="9143999" cy="4189097"/>
        </p:xfrm>
        <a:graphic>
          <a:graphicData uri="http://schemas.openxmlformats.org/drawingml/2006/table">
            <a:tbl>
              <a:tblPr firstRow="1" firstCol="1" bandRow="1">
                <a:tableStyleId>{5C22544A-7EE6-4342-B048-85BDC9FD1C3A}</a:tableStyleId>
              </a:tblPr>
              <a:tblGrid>
                <a:gridCol w="3118238">
                  <a:extLst>
                    <a:ext uri="{9D8B030D-6E8A-4147-A177-3AD203B41FA5}">
                      <a16:colId xmlns:a16="http://schemas.microsoft.com/office/drawing/2014/main" val="755782410"/>
                    </a:ext>
                  </a:extLst>
                </a:gridCol>
                <a:gridCol w="6025761">
                  <a:extLst>
                    <a:ext uri="{9D8B030D-6E8A-4147-A177-3AD203B41FA5}">
                      <a16:colId xmlns:a16="http://schemas.microsoft.com/office/drawing/2014/main" val="405124193"/>
                    </a:ext>
                  </a:extLst>
                </a:gridCol>
              </a:tblGrid>
              <a:tr h="0">
                <a:tc>
                  <a:txBody>
                    <a:bodyPr/>
                    <a:lstStyle/>
                    <a:p>
                      <a:pPr algn="just">
                        <a:lnSpc>
                          <a:spcPct val="107000"/>
                        </a:lnSpc>
                        <a:spcAft>
                          <a:spcPts val="800"/>
                        </a:spcAft>
                      </a:pPr>
                      <a:r>
                        <a:rPr lang="en-US" sz="2800">
                          <a:solidFill>
                            <a:schemeClr val="tx1"/>
                          </a:solidFill>
                          <a:effectLst/>
                          <a:latin typeface="Times New Roman" panose="02020603050405020304" pitchFamily="18" charset="0"/>
                          <a:cs typeface="Times New Roman" panose="02020603050405020304" pitchFamily="18" charset="0"/>
                        </a:rPr>
                        <a:t>Cách liên kết</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Phương tiện liên kết</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69938133"/>
                  </a:ext>
                </a:extLst>
              </a:tr>
              <a:tr h="0">
                <a:tc>
                  <a:txBody>
                    <a:bodyPr/>
                    <a:lstStyle/>
                    <a:p>
                      <a:pPr algn="just">
                        <a:lnSpc>
                          <a:spcPct val="107000"/>
                        </a:lnSpc>
                        <a:spcAft>
                          <a:spcPts val="800"/>
                        </a:spcAft>
                      </a:pPr>
                      <a:r>
                        <a:rPr lang="vi-VN" sz="2800" dirty="0" err="1">
                          <a:solidFill>
                            <a:schemeClr val="tx1"/>
                          </a:solidFill>
                          <a:effectLst/>
                          <a:latin typeface="Times New Roman" panose="02020603050405020304" pitchFamily="18" charset="0"/>
                          <a:cs typeface="Times New Roman" panose="02020603050405020304" pitchFamily="18" charset="0"/>
                        </a:rPr>
                        <a:t>Phép</a:t>
                      </a:r>
                      <a:r>
                        <a:rPr lang="vi-VN" sz="2800" dirty="0">
                          <a:solidFill>
                            <a:schemeClr val="tx1"/>
                          </a:solidFill>
                          <a:effectLst/>
                          <a:latin typeface="Times New Roman" panose="02020603050405020304" pitchFamily="18" charset="0"/>
                          <a:cs typeface="Times New Roman" panose="02020603050405020304" pitchFamily="18" charset="0"/>
                        </a:rPr>
                        <a:t> </a:t>
                      </a:r>
                      <a:r>
                        <a:rPr lang="vi-VN" sz="2800" dirty="0" err="1">
                          <a:solidFill>
                            <a:schemeClr val="tx1"/>
                          </a:solidFill>
                          <a:effectLst/>
                          <a:latin typeface="Times New Roman" panose="02020603050405020304" pitchFamily="18" charset="0"/>
                          <a:cs typeface="Times New Roman" panose="02020603050405020304" pitchFamily="18" charset="0"/>
                        </a:rPr>
                        <a:t>lặp</a:t>
                      </a:r>
                      <a:r>
                        <a:rPr lang="vi-VN" sz="2800" dirty="0">
                          <a:solidFill>
                            <a:schemeClr val="tx1"/>
                          </a:solidFill>
                          <a:effectLst/>
                          <a:latin typeface="Times New Roman" panose="02020603050405020304" pitchFamily="18" charset="0"/>
                          <a:cs typeface="Times New Roman" panose="02020603050405020304" pitchFamily="18" charset="0"/>
                        </a:rPr>
                        <a:t> </a:t>
                      </a:r>
                      <a:r>
                        <a:rPr lang="vi-VN" sz="2800" dirty="0" err="1">
                          <a:solidFill>
                            <a:schemeClr val="tx1"/>
                          </a:solidFill>
                          <a:effectLst/>
                          <a:latin typeface="Times New Roman" panose="02020603050405020304" pitchFamily="18" charset="0"/>
                          <a:cs typeface="Times New Roman" panose="02020603050405020304" pitchFamily="18" charset="0"/>
                        </a:rPr>
                        <a:t>từ</a:t>
                      </a:r>
                      <a:r>
                        <a:rPr lang="vi-VN" sz="2800" dirty="0">
                          <a:solidFill>
                            <a:schemeClr val="tx1"/>
                          </a:solidFill>
                          <a:effectLst/>
                          <a:latin typeface="Times New Roman" panose="02020603050405020304" pitchFamily="18" charset="0"/>
                          <a:cs typeface="Times New Roman" panose="02020603050405020304" pitchFamily="18" charset="0"/>
                        </a:rPr>
                        <a:t> </a:t>
                      </a:r>
                      <a:r>
                        <a:rPr lang="vi-VN" sz="2800" dirty="0" err="1">
                          <a:solidFill>
                            <a:schemeClr val="tx1"/>
                          </a:solidFill>
                          <a:effectLst/>
                          <a:latin typeface="Times New Roman" panose="02020603050405020304" pitchFamily="18" charset="0"/>
                          <a:cs typeface="Times New Roman" panose="02020603050405020304" pitchFamily="18" charset="0"/>
                        </a:rPr>
                        <a:t>ngữ</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en-US" sz="2800">
                          <a:solidFill>
                            <a:schemeClr val="tx1"/>
                          </a:solidFill>
                          <a:effectLst/>
                          <a:latin typeface="Times New Roman" panose="02020603050405020304" pitchFamily="18" charset="0"/>
                          <a:cs typeface="Times New Roman" panose="02020603050405020304" pitchFamily="18" charset="0"/>
                        </a:rPr>
                        <a:t>tinh thần yêu nước; chúng ta; ta; lòng nồng nàn yêu nước.</a:t>
                      </a:r>
                    </a:p>
                    <a:p>
                      <a:pPr algn="just">
                        <a:lnSpc>
                          <a:spcPct val="107000"/>
                        </a:lnSpc>
                        <a:spcAft>
                          <a:spcPts val="800"/>
                        </a:spcAft>
                      </a:pPr>
                      <a:r>
                        <a:rPr lang="en-US"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96781461"/>
                  </a:ext>
                </a:extLst>
              </a:tr>
              <a:tr h="0">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Phép thế</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en-US" sz="2800">
                          <a:solidFill>
                            <a:schemeClr val="tx1"/>
                          </a:solidFill>
                          <a:effectLst/>
                          <a:latin typeface="Times New Roman" panose="02020603050405020304" pitchFamily="18" charset="0"/>
                          <a:cs typeface="Times New Roman" panose="02020603050405020304" pitchFamily="18" charset="0"/>
                        </a:rPr>
                        <a:t>lòng nồng nàn yêu nước - đó; yêu nước - ấy, nó</a:t>
                      </a:r>
                    </a:p>
                    <a:p>
                      <a:pPr algn="just">
                        <a:lnSpc>
                          <a:spcPct val="107000"/>
                        </a:lnSpc>
                        <a:spcAft>
                          <a:spcPts val="800"/>
                        </a:spcAft>
                      </a:pPr>
                      <a:r>
                        <a:rPr lang="en-US"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80450000"/>
                  </a:ext>
                </a:extLst>
              </a:tr>
              <a:tr h="0">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Phép nối</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en-US" sz="2800" dirty="0" err="1">
                          <a:solidFill>
                            <a:schemeClr val="tx1"/>
                          </a:solidFill>
                          <a:effectLst/>
                          <a:latin typeface="Times New Roman" panose="02020603050405020304" pitchFamily="18" charset="0"/>
                          <a:cs typeface="Times New Roman" panose="02020603050405020304" pitchFamily="18" charset="0"/>
                        </a:rPr>
                        <a:t>các</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từ</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ngữ</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nối</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như</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từ</a:t>
                      </a:r>
                      <a:r>
                        <a:rPr lang="en-US" sz="2800" dirty="0">
                          <a:solidFill>
                            <a:schemeClr val="tx1"/>
                          </a:solidFill>
                          <a:effectLst/>
                          <a:latin typeface="Times New Roman" panose="02020603050405020304" pitchFamily="18" charset="0"/>
                          <a:cs typeface="Times New Roman" panose="02020603050405020304" pitchFamily="18" charset="0"/>
                        </a:rPr>
                        <a:t>…</a:t>
                      </a:r>
                      <a:r>
                        <a:rPr lang="en-US" sz="2800" dirty="0" err="1">
                          <a:solidFill>
                            <a:schemeClr val="tx1"/>
                          </a:solidFill>
                          <a:effectLst/>
                          <a:latin typeface="Times New Roman" panose="02020603050405020304" pitchFamily="18" charset="0"/>
                          <a:cs typeface="Times New Roman" panose="02020603050405020304" pitchFamily="18" charset="0"/>
                        </a:rPr>
                        <a:t>đến</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tuy</a:t>
                      </a:r>
                      <a:r>
                        <a:rPr lang="en-US" sz="2800" dirty="0">
                          <a:solidFill>
                            <a:schemeClr val="tx1"/>
                          </a:solidFill>
                          <a:effectLst/>
                          <a:latin typeface="Times New Roman" panose="02020603050405020304" pitchFamily="18" charset="0"/>
                          <a:cs typeface="Times New Roman" panose="02020603050405020304" pitchFamily="18" charset="0"/>
                        </a:rPr>
                        <a:t>…</a:t>
                      </a:r>
                      <a:r>
                        <a:rPr lang="en-US" sz="2800" dirty="0" err="1">
                          <a:solidFill>
                            <a:schemeClr val="tx1"/>
                          </a:solidFill>
                          <a:effectLst/>
                          <a:latin typeface="Times New Roman" panose="02020603050405020304" pitchFamily="18" charset="0"/>
                          <a:cs typeface="Times New Roman" panose="02020603050405020304" pitchFamily="18" charset="0"/>
                        </a:rPr>
                        <a:t>nhưng</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những</a:t>
                      </a:r>
                      <a:r>
                        <a:rPr lang="en-US" sz="2800" dirty="0">
                          <a:solidFill>
                            <a:schemeClr val="tx1"/>
                          </a:solidFill>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9471777"/>
                  </a:ext>
                </a:extLst>
              </a:tr>
            </a:tbl>
          </a:graphicData>
        </a:graphic>
      </p:graphicFrame>
    </p:spTree>
    <p:extLst>
      <p:ext uri="{BB962C8B-B14F-4D97-AF65-F5344CB8AC3E}">
        <p14:creationId xmlns:p14="http://schemas.microsoft.com/office/powerpoint/2010/main" val="224459701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wheel(1)">
                                      <p:cBhvr>
                                        <p:cTn id="18"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A11D7819-5EDD-7CA4-9847-B25B24A39E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2" y="0"/>
            <a:ext cx="11797259" cy="6700603"/>
          </a:xfrm>
          <a:prstGeom prst="rect">
            <a:avLst/>
          </a:prstGeom>
        </p:spPr>
      </p:pic>
      <p:sp>
        <p:nvSpPr>
          <p:cNvPr id="3" name="Hộp Văn bản 2">
            <a:extLst>
              <a:ext uri="{FF2B5EF4-FFF2-40B4-BE49-F238E27FC236}">
                <a16:creationId xmlns:a16="http://schemas.microsoft.com/office/drawing/2014/main" id="{56F85F2B-01DF-FC6F-F0CA-B14DE75BB983}"/>
              </a:ext>
            </a:extLst>
          </p:cNvPr>
          <p:cNvSpPr txBox="1"/>
          <p:nvPr/>
        </p:nvSpPr>
        <p:spPr>
          <a:xfrm>
            <a:off x="494675" y="254833"/>
            <a:ext cx="10238282" cy="954107"/>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b. </a:t>
            </a:r>
            <a:r>
              <a:rPr lang="en-US" sz="2800" dirty="0" err="1">
                <a:solidFill>
                  <a:srgbClr val="000000"/>
                </a:solidFill>
                <a:effectLst/>
                <a:latin typeface="Times New Roman" panose="02020603050405020304" pitchFamily="18" charset="0"/>
                <a:ea typeface="Times New Roman" panose="02020603050405020304" pitchFamily="18" charset="0"/>
              </a:rPr>
              <a:t>Những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câu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có</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dụng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liên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kết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đoạn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văn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chứa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chúng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với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đoạn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văn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đứng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trước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văn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bản</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4" name="Hộp Văn bản 3">
            <a:extLst>
              <a:ext uri="{FF2B5EF4-FFF2-40B4-BE49-F238E27FC236}">
                <a16:creationId xmlns:a16="http://schemas.microsoft.com/office/drawing/2014/main" id="{6F6B2A59-083B-D921-774A-71FF7E562381}"/>
              </a:ext>
            </a:extLst>
          </p:cNvPr>
          <p:cNvSpPr txBox="1"/>
          <p:nvPr/>
        </p:nvSpPr>
        <p:spPr>
          <a:xfrm>
            <a:off x="2739452" y="1426854"/>
            <a:ext cx="5748728" cy="1384995"/>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Lịch</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sử</a:t>
            </a:r>
            <a:r>
              <a:rPr lang="en-US" sz="2800" i="1" dirty="0">
                <a:solidFill>
                  <a:srgbClr val="000000"/>
                </a:solidFill>
                <a:effectLst/>
                <a:latin typeface="Times New Roman" panose="02020603050405020304" pitchFamily="18" charset="0"/>
                <a:ea typeface="Times New Roman" panose="02020603050405020304" pitchFamily="18" charset="0"/>
              </a:rPr>
              <a:t> ta </a:t>
            </a:r>
            <a:r>
              <a:rPr lang="en-US" sz="2800" i="1" dirty="0" err="1">
                <a:solidFill>
                  <a:srgbClr val="000000"/>
                </a:solidFill>
                <a:effectLst/>
                <a:latin typeface="Times New Roman" panose="02020603050405020304" pitchFamily="18" charset="0"/>
                <a:ea typeface="Times New Roman" panose="02020603050405020304" pitchFamily="18" charset="0"/>
              </a:rPr>
              <a:t>có</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nhiều</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cuộc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kháng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chiến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vĩ</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đại</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chứng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tỏ</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tinh</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thần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yêu</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nước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của</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dân</a:t>
            </a:r>
            <a:r>
              <a:rPr lang="en-US" sz="2800" i="1" dirty="0">
                <a:solidFill>
                  <a:srgbClr val="000000"/>
                </a:solidFill>
                <a:effectLst/>
                <a:latin typeface="Times New Roman" panose="02020603050405020304" pitchFamily="18" charset="0"/>
                <a:ea typeface="Times New Roman" panose="02020603050405020304" pitchFamily="18" charset="0"/>
              </a:rPr>
              <a:t> ta.</a:t>
            </a:r>
            <a:endParaRPr lang="en-US" sz="28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2C2CF02B-6547-89B1-5BCF-5C30E3DBC80A}"/>
              </a:ext>
            </a:extLst>
          </p:cNvPr>
          <p:cNvSpPr txBox="1"/>
          <p:nvPr/>
        </p:nvSpPr>
        <p:spPr>
          <a:xfrm>
            <a:off x="2739452" y="3082191"/>
            <a:ext cx="5748728" cy="954107"/>
          </a:xfrm>
          <a:prstGeom prst="rect">
            <a:avLst/>
          </a:prstGeom>
          <a:noFill/>
        </p:spPr>
        <p:txBody>
          <a:bodyPr wrap="square" rtlCol="0">
            <a:spAutoFit/>
          </a:bodyPr>
          <a:lstStyle/>
          <a:p>
            <a:pPr algn="just"/>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Đồng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bào</a:t>
            </a:r>
            <a:r>
              <a:rPr lang="en-US" sz="2800" i="1" dirty="0">
                <a:solidFill>
                  <a:srgbClr val="000000"/>
                </a:solidFill>
                <a:effectLst/>
                <a:latin typeface="Times New Roman" panose="02020603050405020304" pitchFamily="18" charset="0"/>
                <a:ea typeface="Times New Roman" panose="02020603050405020304" pitchFamily="18" charset="0"/>
              </a:rPr>
              <a:t> ta </a:t>
            </a:r>
            <a:r>
              <a:rPr lang="en-US" sz="2800" i="1" dirty="0" err="1">
                <a:solidFill>
                  <a:srgbClr val="000000"/>
                </a:solidFill>
                <a:effectLst/>
                <a:latin typeface="Times New Roman" panose="02020603050405020304" pitchFamily="18" charset="0"/>
                <a:ea typeface="Times New Roman" panose="02020603050405020304" pitchFamily="18" charset="0"/>
              </a:rPr>
              <a:t>ngày</a:t>
            </a:r>
            <a:r>
              <a:rPr lang="en-US" sz="2800" i="1" dirty="0">
                <a:solidFill>
                  <a:srgbClr val="000000"/>
                </a:solidFill>
                <a:effectLst/>
                <a:latin typeface="Times New Roman" panose="02020603050405020304" pitchFamily="18" charset="0"/>
                <a:ea typeface="Times New Roman" panose="02020603050405020304" pitchFamily="18" charset="0"/>
              </a:rPr>
              <a:t> nay </a:t>
            </a:r>
            <a:r>
              <a:rPr lang="en-US" sz="2800" i="1" dirty="0" err="1">
                <a:solidFill>
                  <a:srgbClr val="000000"/>
                </a:solidFill>
                <a:effectLst/>
                <a:latin typeface="Times New Roman" panose="02020603050405020304" pitchFamily="18" charset="0"/>
                <a:ea typeface="Times New Roman" panose="02020603050405020304" pitchFamily="18" charset="0"/>
              </a:rPr>
              <a:t>cũng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rất</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xứng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đáng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với</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tổ</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tiên</a:t>
            </a:r>
            <a:r>
              <a:rPr lang="en-US" sz="2800" i="1" dirty="0">
                <a:solidFill>
                  <a:srgbClr val="000000"/>
                </a:solidFill>
                <a:effectLst/>
                <a:latin typeface="Times New Roman" panose="02020603050405020304" pitchFamily="18" charset="0"/>
                <a:ea typeface="Times New Roman" panose="02020603050405020304" pitchFamily="18" charset="0"/>
              </a:rPr>
              <a:t> ta </a:t>
            </a:r>
            <a:r>
              <a:rPr lang="en-US" sz="2800" i="1" dirty="0" err="1">
                <a:solidFill>
                  <a:srgbClr val="000000"/>
                </a:solidFill>
                <a:effectLst/>
                <a:latin typeface="Times New Roman" panose="02020603050405020304" pitchFamily="18" charset="0"/>
                <a:ea typeface="Times New Roman" panose="02020603050405020304" pitchFamily="18" charset="0"/>
              </a:rPr>
              <a:t>ngày</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trước</a:t>
            </a:r>
            <a:r>
              <a:rPr lang="en-US" sz="2800" i="1"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39B51B2B-1D20-F193-CFFE-565000CD41E5}"/>
              </a:ext>
            </a:extLst>
          </p:cNvPr>
          <p:cNvSpPr txBox="1"/>
          <p:nvPr/>
        </p:nvSpPr>
        <p:spPr>
          <a:xfrm>
            <a:off x="2739452" y="4306640"/>
            <a:ext cx="5943600" cy="954107"/>
          </a:xfrm>
          <a:prstGeom prst="rect">
            <a:avLst/>
          </a:prstGeom>
          <a:noFill/>
        </p:spPr>
        <p:txBody>
          <a:bodyPr wrap="square" rtlCol="0">
            <a:spAutoFit/>
          </a:bodyPr>
          <a:lstStyle/>
          <a:p>
            <a:pPr algn="just"/>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Tinh</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thần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yêu</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nước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cũng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giống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như</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các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thứ</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của</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quý</a:t>
            </a:r>
            <a:r>
              <a:rPr lang="en-US" sz="2800" i="1"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098724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p:cTn id="18" dur="500" fill="hold"/>
                                        <p:tgtEl>
                                          <p:spTgt spid="5"/>
                                        </p:tgtEl>
                                        <p:attrNameLst>
                                          <p:attrName>ppt_w</p:attrName>
                                        </p:attrNameLst>
                                      </p:cBhvr>
                                      <p:tavLst>
                                        <p:tav tm="0">
                                          <p:val>
                                            <p:fltVal val="0"/>
                                          </p:val>
                                        </p:tav>
                                        <p:tav tm="100000">
                                          <p:val>
                                            <p:strVal val="#ppt_w"/>
                                          </p:val>
                                        </p:tav>
                                      </p:tavLst>
                                    </p:anim>
                                    <p:anim calcmode="lin" valueType="num">
                                      <p:cBhvr>
                                        <p:cTn id="19" dur="500" fill="hold"/>
                                        <p:tgtEl>
                                          <p:spTgt spid="5"/>
                                        </p:tgtEl>
                                        <p:attrNameLst>
                                          <p:attrName>ppt_h</p:attrName>
                                        </p:attrNameLst>
                                      </p:cBhvr>
                                      <p:tavLst>
                                        <p:tav tm="0">
                                          <p:val>
                                            <p:fltVal val="0"/>
                                          </p:val>
                                        </p:tav>
                                        <p:tav tm="100000">
                                          <p:val>
                                            <p:strVal val="#ppt_h"/>
                                          </p:val>
                                        </p:tav>
                                      </p:tavLst>
                                    </p:anim>
                                    <p:animEffect transition="in" filter="fade">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80">
                                          <p:stCondLst>
                                            <p:cond delay="0"/>
                                          </p:stCondLst>
                                        </p:cTn>
                                        <p:tgtEl>
                                          <p:spTgt spid="6"/>
                                        </p:tgtEl>
                                      </p:cBhvr>
                                    </p:animEffect>
                                    <p:anim calcmode="lin" valueType="num">
                                      <p:cBhvr>
                                        <p:cTn id="26"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1" dur="26">
                                          <p:stCondLst>
                                            <p:cond delay="650"/>
                                          </p:stCondLst>
                                        </p:cTn>
                                        <p:tgtEl>
                                          <p:spTgt spid="6"/>
                                        </p:tgtEl>
                                      </p:cBhvr>
                                      <p:to x="100000" y="60000"/>
                                    </p:animScale>
                                    <p:animScale>
                                      <p:cBhvr>
                                        <p:cTn id="32" dur="166" decel="50000">
                                          <p:stCondLst>
                                            <p:cond delay="676"/>
                                          </p:stCondLst>
                                        </p:cTn>
                                        <p:tgtEl>
                                          <p:spTgt spid="6"/>
                                        </p:tgtEl>
                                      </p:cBhvr>
                                      <p:to x="100000" y="100000"/>
                                    </p:animScale>
                                    <p:animScale>
                                      <p:cBhvr>
                                        <p:cTn id="33" dur="26">
                                          <p:stCondLst>
                                            <p:cond delay="1312"/>
                                          </p:stCondLst>
                                        </p:cTn>
                                        <p:tgtEl>
                                          <p:spTgt spid="6"/>
                                        </p:tgtEl>
                                      </p:cBhvr>
                                      <p:to x="100000" y="80000"/>
                                    </p:animScale>
                                    <p:animScale>
                                      <p:cBhvr>
                                        <p:cTn id="34" dur="166" decel="50000">
                                          <p:stCondLst>
                                            <p:cond delay="1338"/>
                                          </p:stCondLst>
                                        </p:cTn>
                                        <p:tgtEl>
                                          <p:spTgt spid="6"/>
                                        </p:tgtEl>
                                      </p:cBhvr>
                                      <p:to x="100000" y="100000"/>
                                    </p:animScale>
                                    <p:animScale>
                                      <p:cBhvr>
                                        <p:cTn id="35" dur="26">
                                          <p:stCondLst>
                                            <p:cond delay="1642"/>
                                          </p:stCondLst>
                                        </p:cTn>
                                        <p:tgtEl>
                                          <p:spTgt spid="6"/>
                                        </p:tgtEl>
                                      </p:cBhvr>
                                      <p:to x="100000" y="90000"/>
                                    </p:animScale>
                                    <p:animScale>
                                      <p:cBhvr>
                                        <p:cTn id="36" dur="166" decel="50000">
                                          <p:stCondLst>
                                            <p:cond delay="1668"/>
                                          </p:stCondLst>
                                        </p:cTn>
                                        <p:tgtEl>
                                          <p:spTgt spid="6"/>
                                        </p:tgtEl>
                                      </p:cBhvr>
                                      <p:to x="100000" y="100000"/>
                                    </p:animScale>
                                    <p:animScale>
                                      <p:cBhvr>
                                        <p:cTn id="37" dur="26">
                                          <p:stCondLst>
                                            <p:cond delay="1808"/>
                                          </p:stCondLst>
                                        </p:cTn>
                                        <p:tgtEl>
                                          <p:spTgt spid="6"/>
                                        </p:tgtEl>
                                      </p:cBhvr>
                                      <p:to x="100000" y="95000"/>
                                    </p:animScale>
                                    <p:animScale>
                                      <p:cBhvr>
                                        <p:cTn id="38"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1376129C-349E-6D31-C7CF-24684C241C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4833" y="0"/>
            <a:ext cx="11782269" cy="6858000"/>
          </a:xfrm>
          <a:prstGeom prst="rect">
            <a:avLst/>
          </a:prstGeom>
        </p:spPr>
      </p:pic>
      <p:sp>
        <p:nvSpPr>
          <p:cNvPr id="4" name="Hộp Văn bản 3">
            <a:extLst>
              <a:ext uri="{FF2B5EF4-FFF2-40B4-BE49-F238E27FC236}">
                <a16:creationId xmlns:a16="http://schemas.microsoft.com/office/drawing/2014/main" id="{F9DD6D52-AC07-5FF6-5B70-0B00E71D4968}"/>
              </a:ext>
            </a:extLst>
          </p:cNvPr>
          <p:cNvSpPr txBox="1"/>
          <p:nvPr/>
        </p:nvSpPr>
        <p:spPr>
          <a:xfrm>
            <a:off x="384747" y="194872"/>
            <a:ext cx="11422505" cy="593304"/>
          </a:xfrm>
          <a:prstGeom prst="rect">
            <a:avLst/>
          </a:prstGeom>
          <a:noFill/>
        </p:spPr>
        <p:txBody>
          <a:bodyPr wrap="square" rtlCol="0">
            <a:spAutoFit/>
          </a:bodyPr>
          <a:lstStyle/>
          <a:p>
            <a:pPr algn="just">
              <a:lnSpc>
                <a:spcPct val="107000"/>
              </a:lnSpc>
              <a:spcAft>
                <a:spcPts val="800"/>
              </a:spcAft>
            </a:pPr>
            <a:r>
              <a:rPr lang="en-US" sz="3200" b="1" kern="100" dirty="0" err="1">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Bài</a:t>
            </a:r>
            <a:r>
              <a:rPr lang="en-US" sz="3200" b="1" kern="100"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 3</a:t>
            </a:r>
            <a:r>
              <a:rPr lang="en-US"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b="1" dirty="0" err="1">
                <a:effectLst/>
                <a:latin typeface="Times New Roman" panose="02020603050405020304" pitchFamily="18" charset="0"/>
                <a:ea typeface="Arial" panose="020B0604020202020204" pitchFamily="34" charset="0"/>
                <a:cs typeface="Times New Roman" panose="02020603050405020304" pitchFamily="18" charset="0"/>
              </a:rPr>
              <a:t>Tìm</a:t>
            </a:r>
            <a:r>
              <a:rPr lang="en-US"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cụm</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chủ</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vị</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là</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cụm</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động</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từ</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SGK</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 43)</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Hình ảnh 5" descr="Ảnh có chứa mẫu họa&#10;&#10;Mô tả được tạo tự động">
            <a:extLst>
              <a:ext uri="{FF2B5EF4-FFF2-40B4-BE49-F238E27FC236}">
                <a16:creationId xmlns:a16="http://schemas.microsoft.com/office/drawing/2014/main" id="{CF060CF6-09C7-71E2-2C10-533779FCC7A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4747" y="983048"/>
            <a:ext cx="4292184" cy="3094277"/>
          </a:xfrm>
          <a:prstGeom prst="rect">
            <a:avLst/>
          </a:prstGeom>
        </p:spPr>
      </p:pic>
      <p:sp>
        <p:nvSpPr>
          <p:cNvPr id="7" name="Hộp Văn bản 6">
            <a:extLst>
              <a:ext uri="{FF2B5EF4-FFF2-40B4-BE49-F238E27FC236}">
                <a16:creationId xmlns:a16="http://schemas.microsoft.com/office/drawing/2014/main" id="{309115D7-4791-ECD5-3D08-2EBEE42BDDBB}"/>
              </a:ext>
            </a:extLst>
          </p:cNvPr>
          <p:cNvSpPr txBox="1"/>
          <p:nvPr/>
        </p:nvSpPr>
        <p:spPr>
          <a:xfrm>
            <a:off x="5656288" y="1364105"/>
            <a:ext cx="5401456" cy="1913665"/>
          </a:xfrm>
          <a:prstGeom prst="rect">
            <a:avLst/>
          </a:prstGeom>
          <a:noFill/>
        </p:spPr>
        <p:txBody>
          <a:bodyPr wrap="square" rtlCol="0">
            <a:spAutoFit/>
          </a:bodyPr>
          <a:lstStyle/>
          <a:p>
            <a:pPr algn="just">
              <a:lnSpc>
                <a:spcPct val="107000"/>
              </a:lnSpc>
              <a:spcAft>
                <a:spcPts val="800"/>
              </a:spcAft>
            </a:pP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Tìm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vị</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ngữ</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cụm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dưới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đây</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tâm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thành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tố</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phụ</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cụm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vị</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mỗi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cụm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Hộp Văn bản 7">
            <a:extLst>
              <a:ext uri="{FF2B5EF4-FFF2-40B4-BE49-F238E27FC236}">
                <a16:creationId xmlns:a16="http://schemas.microsoft.com/office/drawing/2014/main" id="{4CE58E5F-3FA5-B4CD-5598-B32A36B7541C}"/>
              </a:ext>
            </a:extLst>
          </p:cNvPr>
          <p:cNvSpPr txBox="1"/>
          <p:nvPr/>
        </p:nvSpPr>
        <p:spPr>
          <a:xfrm>
            <a:off x="1439056" y="3792511"/>
            <a:ext cx="2323475"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12140009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heel(1)">
                                      <p:cBhvr>
                                        <p:cTn id="13"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F58AA1AB-EF2F-E4B6-D1B9-64930A8D23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4833" y="0"/>
            <a:ext cx="11782269" cy="6858000"/>
          </a:xfrm>
          <a:prstGeom prst="rect">
            <a:avLst/>
          </a:prstGeom>
        </p:spPr>
      </p:pic>
      <p:sp>
        <p:nvSpPr>
          <p:cNvPr id="3" name="Hộp Văn bản 2">
            <a:extLst>
              <a:ext uri="{FF2B5EF4-FFF2-40B4-BE49-F238E27FC236}">
                <a16:creationId xmlns:a16="http://schemas.microsoft.com/office/drawing/2014/main" id="{8F9D4D82-8D73-0F17-F342-E36DAF9F879F}"/>
              </a:ext>
            </a:extLst>
          </p:cNvPr>
          <p:cNvSpPr txBox="1"/>
          <p:nvPr/>
        </p:nvSpPr>
        <p:spPr>
          <a:xfrm>
            <a:off x="779489" y="284813"/>
            <a:ext cx="4422098" cy="3754939"/>
          </a:xfrm>
          <a:prstGeom prst="rect">
            <a:avLst/>
          </a:prstGeom>
          <a:noFill/>
        </p:spPr>
        <p:txBody>
          <a:bodyPr wrap="square" rtlCol="0">
            <a:spAutoFit/>
          </a:bodyPr>
          <a:lstStyle/>
          <a:p>
            <a:pPr algn="just">
              <a:lnSpc>
                <a:spcPct val="107000"/>
              </a:lnSpc>
              <a:spcAft>
                <a:spcPts val="800"/>
              </a:spcAft>
            </a:pP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Ở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nhỏ</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chúng</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càng</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thấy</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quý</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trọng</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biết</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bao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quả</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xuất</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con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kính</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trọng</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như</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thế</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nào</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phục</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vụ</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Phạm</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id="{36373A48-7717-C016-B202-453EE3F0488E}"/>
              </a:ext>
            </a:extLst>
          </p:cNvPr>
          <p:cNvSpPr txBox="1"/>
          <p:nvPr/>
        </p:nvSpPr>
        <p:spPr>
          <a:xfrm>
            <a:off x="6880485" y="434715"/>
            <a:ext cx="4766872" cy="2701060"/>
          </a:xfrm>
          <a:prstGeom prst="rect">
            <a:avLst/>
          </a:prstGeom>
          <a:noFill/>
        </p:spPr>
        <p:txBody>
          <a:bodyPr wrap="square" rtlCol="0">
            <a:spAutoFit/>
          </a:bodyPr>
          <a:lstStyle/>
          <a:p>
            <a:pPr algn="just">
              <a:lnSpc>
                <a:spcPct val="107000"/>
              </a:lnSpc>
              <a:spcAft>
                <a:spcPts val="800"/>
              </a:spcAft>
            </a:pP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Nhưng</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chớ</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lầm</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rằng</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sống</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khắc</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khổ</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lối</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thanh</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tao</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kiểu</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hiền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triết</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ẩn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dật</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Phạm</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214363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500" fill="hold"/>
                                        <p:tgtEl>
                                          <p:spTgt spid="4"/>
                                        </p:tgtEl>
                                        <p:attrNameLst>
                                          <p:attrName>ppt_w</p:attrName>
                                        </p:attrNameLst>
                                      </p:cBhvr>
                                      <p:tavLst>
                                        <p:tav tm="0">
                                          <p:val>
                                            <p:fltVal val="0"/>
                                          </p:val>
                                        </p:tav>
                                        <p:tav tm="100000">
                                          <p:val>
                                            <p:strVal val="#ppt_w"/>
                                          </p:val>
                                        </p:tav>
                                      </p:tavLst>
                                    </p:anim>
                                    <p:anim calcmode="lin" valueType="num">
                                      <p:cBhvr>
                                        <p:cTn id="16" dur="500" fill="hold"/>
                                        <p:tgtEl>
                                          <p:spTgt spid="4"/>
                                        </p:tgtEl>
                                        <p:attrNameLst>
                                          <p:attrName>ppt_h</p:attrName>
                                        </p:attrNameLst>
                                      </p:cBhvr>
                                      <p:tavLst>
                                        <p:tav tm="0">
                                          <p:val>
                                            <p:fltVal val="0"/>
                                          </p:val>
                                        </p:tav>
                                        <p:tav tm="100000">
                                          <p:val>
                                            <p:strVal val="#ppt_h"/>
                                          </p:val>
                                        </p:tav>
                                      </p:tavLst>
                                    </p:anim>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D10B994A-5F42-9A08-476E-0003988101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4833" y="0"/>
            <a:ext cx="11782269" cy="6858000"/>
          </a:xfrm>
          <a:prstGeom prst="rect">
            <a:avLst/>
          </a:prstGeom>
        </p:spPr>
      </p:pic>
      <p:sp>
        <p:nvSpPr>
          <p:cNvPr id="3" name="Hộp Văn bản 2">
            <a:extLst>
              <a:ext uri="{FF2B5EF4-FFF2-40B4-BE49-F238E27FC236}">
                <a16:creationId xmlns:a16="http://schemas.microsoft.com/office/drawing/2014/main" id="{7F4A78F0-7237-0ED7-C01B-778B960A7BE2}"/>
              </a:ext>
            </a:extLst>
          </p:cNvPr>
          <p:cNvSpPr txBox="1"/>
          <p:nvPr/>
        </p:nvSpPr>
        <p:spPr>
          <a:xfrm>
            <a:off x="1903750" y="179882"/>
            <a:ext cx="8559383" cy="593304"/>
          </a:xfrm>
          <a:prstGeom prst="rect">
            <a:avLst/>
          </a:prstGeom>
          <a:noFill/>
        </p:spPr>
        <p:txBody>
          <a:bodyPr wrap="square" rtlCol="0">
            <a:spAutoFit/>
          </a:bodyPr>
          <a:lstStyle/>
          <a:p>
            <a:pPr algn="just">
              <a:lnSpc>
                <a:spcPct val="107000"/>
              </a:lnSpc>
              <a:spcAft>
                <a:spcPts val="800"/>
              </a:spcAft>
            </a:pPr>
            <a:r>
              <a:rPr lang="vi-VN" sz="3200" b="1" kern="100" dirty="0" err="1">
                <a:effectLst/>
                <a:latin typeface="Times New Roman" panose="02020603050405020304" pitchFamily="18" charset="0"/>
                <a:ea typeface="SimSun" panose="02010600030101010101" pitchFamily="2" charset="-122"/>
                <a:cs typeface="Times New Roman" panose="02020603050405020304" pitchFamily="18" charset="0"/>
              </a:rPr>
              <a:t>Bài</a:t>
            </a:r>
            <a:r>
              <a:rPr lang="vi-VN" sz="3200" b="1" kern="100" dirty="0">
                <a:effectLst/>
                <a:latin typeface="Times New Roman" panose="02020603050405020304" pitchFamily="18" charset="0"/>
                <a:ea typeface="SimSun" panose="02010600030101010101" pitchFamily="2" charset="-122"/>
                <a:cs typeface="Times New Roman" panose="02020603050405020304" pitchFamily="18" charset="0"/>
              </a:rPr>
              <a:t> 3/43: </a:t>
            </a:r>
            <a:r>
              <a:rPr lang="en-US" sz="3200" b="1" dirty="0" err="1">
                <a:effectLst/>
                <a:latin typeface="Times New Roman" panose="02020603050405020304" pitchFamily="18" charset="0"/>
                <a:ea typeface="Arial" panose="020B0604020202020204" pitchFamily="34" charset="0"/>
                <a:cs typeface="Times New Roman" panose="02020603050405020304" pitchFamily="18" charset="0"/>
              </a:rPr>
              <a:t>Tìm</a:t>
            </a:r>
            <a:r>
              <a:rPr lang="en-US"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cụm</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chủ</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vị</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là</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cụm</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động</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từ</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Bảng 3">
            <a:extLst>
              <a:ext uri="{FF2B5EF4-FFF2-40B4-BE49-F238E27FC236}">
                <a16:creationId xmlns:a16="http://schemas.microsoft.com/office/drawing/2014/main" id="{31267D2F-FB74-CB95-C551-61F8EF143734}"/>
              </a:ext>
            </a:extLst>
          </p:cNvPr>
          <p:cNvGraphicFramePr>
            <a:graphicFrameLocks noGrp="1"/>
          </p:cNvGraphicFramePr>
          <p:nvPr>
            <p:extLst>
              <p:ext uri="{D42A27DB-BD31-4B8C-83A1-F6EECF244321}">
                <p14:modId xmlns:p14="http://schemas.microsoft.com/office/powerpoint/2010/main" val="1698277347"/>
              </p:ext>
            </p:extLst>
          </p:nvPr>
        </p:nvGraphicFramePr>
        <p:xfrm>
          <a:off x="629586" y="1289524"/>
          <a:ext cx="11092721" cy="2267585"/>
        </p:xfrm>
        <a:graphic>
          <a:graphicData uri="http://schemas.openxmlformats.org/drawingml/2006/table">
            <a:tbl>
              <a:tblPr firstRow="1" firstCol="1" bandRow="1">
                <a:tableStyleId>{5C22544A-7EE6-4342-B048-85BDC9FD1C3A}</a:tableStyleId>
              </a:tblPr>
              <a:tblGrid>
                <a:gridCol w="3102381">
                  <a:extLst>
                    <a:ext uri="{9D8B030D-6E8A-4147-A177-3AD203B41FA5}">
                      <a16:colId xmlns:a16="http://schemas.microsoft.com/office/drawing/2014/main" val="2149794448"/>
                    </a:ext>
                  </a:extLst>
                </a:gridCol>
                <a:gridCol w="3102381">
                  <a:extLst>
                    <a:ext uri="{9D8B030D-6E8A-4147-A177-3AD203B41FA5}">
                      <a16:colId xmlns:a16="http://schemas.microsoft.com/office/drawing/2014/main" val="2320247006"/>
                    </a:ext>
                  </a:extLst>
                </a:gridCol>
                <a:gridCol w="4887959">
                  <a:extLst>
                    <a:ext uri="{9D8B030D-6E8A-4147-A177-3AD203B41FA5}">
                      <a16:colId xmlns:a16="http://schemas.microsoft.com/office/drawing/2014/main" val="3044851065"/>
                    </a:ext>
                  </a:extLst>
                </a:gridCol>
              </a:tblGrid>
              <a:tr h="191135">
                <a:tc>
                  <a:txBody>
                    <a:bodyPr/>
                    <a:lstStyle/>
                    <a:p>
                      <a:pPr algn="ctr">
                        <a:lnSpc>
                          <a:spcPct val="107000"/>
                        </a:lnSpc>
                        <a:spcAft>
                          <a:spcPts val="800"/>
                        </a:spcAft>
                      </a:pPr>
                      <a:r>
                        <a:rPr lang="en-US" sz="3200" dirty="0" err="1">
                          <a:solidFill>
                            <a:schemeClr val="tx1"/>
                          </a:solidFill>
                          <a:effectLst/>
                          <a:latin typeface="Times New Roman" panose="02020603050405020304" pitchFamily="18" charset="0"/>
                          <a:cs typeface="Times New Roman" panose="02020603050405020304" pitchFamily="18" charset="0"/>
                        </a:rPr>
                        <a:t>Thành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phần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trước</a:t>
                      </a:r>
                      <a:endParaRPr lang="en-US"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3200">
                          <a:solidFill>
                            <a:schemeClr val="tx1"/>
                          </a:solidFill>
                          <a:effectLst/>
                          <a:latin typeface="Times New Roman" panose="02020603050405020304" pitchFamily="18" charset="0"/>
                          <a:cs typeface="Times New Roman" panose="02020603050405020304" pitchFamily="18" charset="0"/>
                        </a:rPr>
                        <a:t>Thành phần trung tâm</a:t>
                      </a:r>
                      <a:endParaRPr lang="en-US"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3200" dirty="0" err="1">
                          <a:solidFill>
                            <a:schemeClr val="tx1"/>
                          </a:solidFill>
                          <a:effectLst/>
                          <a:latin typeface="Times New Roman" panose="02020603050405020304" pitchFamily="18" charset="0"/>
                          <a:cs typeface="Times New Roman" panose="02020603050405020304" pitchFamily="18" charset="0"/>
                        </a:rPr>
                        <a:t>Thành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phần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sau</a:t>
                      </a:r>
                      <a:endParaRPr lang="en-US"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97466336"/>
                  </a:ext>
                </a:extLst>
              </a:tr>
              <a:tr h="191135">
                <a:tc>
                  <a:txBody>
                    <a:bodyPr/>
                    <a:lstStyle/>
                    <a:p>
                      <a:pPr algn="ctr">
                        <a:lnSpc>
                          <a:spcPct val="107000"/>
                        </a:lnSpc>
                        <a:spcAft>
                          <a:spcPts val="800"/>
                        </a:spcAft>
                      </a:pPr>
                      <a:r>
                        <a:rPr lang="en-US" sz="3200" b="0" dirty="0" err="1">
                          <a:solidFill>
                            <a:schemeClr val="tx1"/>
                          </a:solidFill>
                          <a:effectLst/>
                          <a:latin typeface="Times New Roman" panose="02020603050405020304" pitchFamily="18" charset="0"/>
                          <a:cs typeface="Times New Roman" panose="02020603050405020304" pitchFamily="18" charset="0"/>
                        </a:rPr>
                        <a:t>càng</a:t>
                      </a:r>
                      <a:endParaRPr lang="en-US" sz="3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3200">
                          <a:solidFill>
                            <a:schemeClr val="tx1"/>
                          </a:solidFill>
                          <a:effectLst/>
                          <a:latin typeface="Times New Roman" panose="02020603050405020304" pitchFamily="18" charset="0"/>
                          <a:cs typeface="Times New Roman" panose="02020603050405020304" pitchFamily="18" charset="0"/>
                        </a:rPr>
                        <a:t>thấy</a:t>
                      </a:r>
                      <a:endParaRPr lang="en-US"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3200">
                          <a:solidFill>
                            <a:schemeClr val="tx1"/>
                          </a:solidFill>
                          <a:effectLst/>
                          <a:latin typeface="Times New Roman" panose="02020603050405020304" pitchFamily="18" charset="0"/>
                          <a:cs typeface="Times New Roman" panose="02020603050405020304" pitchFamily="18" charset="0"/>
                        </a:rPr>
                        <a:t>Bác quý … vụ.</a:t>
                      </a:r>
                      <a:endParaRPr lang="en-US"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83543814"/>
                  </a:ext>
                </a:extLst>
              </a:tr>
              <a:tr h="182245">
                <a:tc>
                  <a:txBody>
                    <a:bodyPr/>
                    <a:lstStyle/>
                    <a:p>
                      <a:pPr algn="ctr">
                        <a:lnSpc>
                          <a:spcPct val="107000"/>
                        </a:lnSpc>
                        <a:spcAft>
                          <a:spcPts val="800"/>
                        </a:spcAft>
                      </a:pPr>
                      <a:r>
                        <a:rPr lang="en-US" sz="3200" b="0" dirty="0" err="1">
                          <a:solidFill>
                            <a:schemeClr val="tx1"/>
                          </a:solidFill>
                          <a:effectLst/>
                          <a:latin typeface="Times New Roman" panose="02020603050405020304" pitchFamily="18" charset="0"/>
                          <a:cs typeface="Times New Roman" panose="02020603050405020304" pitchFamily="18" charset="0"/>
                        </a:rPr>
                        <a:t>Chớ</a:t>
                      </a:r>
                      <a:endParaRPr lang="en-US" sz="3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3200">
                          <a:solidFill>
                            <a:schemeClr val="tx1"/>
                          </a:solidFill>
                          <a:effectLst/>
                          <a:latin typeface="Times New Roman" panose="02020603050405020304" pitchFamily="18" charset="0"/>
                          <a:cs typeface="Times New Roman" panose="02020603050405020304" pitchFamily="18" charset="0"/>
                        </a:rPr>
                        <a:t>hiểu lầm </a:t>
                      </a:r>
                      <a:endParaRPr lang="en-US"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3200" dirty="0" err="1">
                          <a:solidFill>
                            <a:schemeClr val="tx1"/>
                          </a:solidFill>
                          <a:effectLst/>
                          <a:latin typeface="Times New Roman" panose="02020603050405020304" pitchFamily="18" charset="0"/>
                          <a:cs typeface="Times New Roman" panose="02020603050405020304" pitchFamily="18" charset="0"/>
                        </a:rPr>
                        <a:t>Bác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sống</a:t>
                      </a:r>
                      <a:r>
                        <a:rPr lang="en-US" sz="3200" dirty="0">
                          <a:solidFill>
                            <a:schemeClr val="tx1"/>
                          </a:solidFill>
                          <a:effectLst/>
                          <a:latin typeface="Times New Roman" panose="02020603050405020304" pitchFamily="18" charset="0"/>
                          <a:cs typeface="Times New Roman" panose="02020603050405020304" pitchFamily="18" charset="0"/>
                        </a:rPr>
                        <a:t> … </a:t>
                      </a:r>
                      <a:r>
                        <a:rPr lang="en-US" sz="3200" dirty="0" err="1">
                          <a:solidFill>
                            <a:schemeClr val="tx1"/>
                          </a:solidFill>
                          <a:effectLst/>
                          <a:latin typeface="Times New Roman" panose="02020603050405020304" pitchFamily="18" charset="0"/>
                          <a:cs typeface="Times New Roman" panose="02020603050405020304" pitchFamily="18" charset="0"/>
                        </a:rPr>
                        <a:t>ẩn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dật</a:t>
                      </a:r>
                      <a:endParaRPr lang="en-US"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7007211"/>
                  </a:ext>
                </a:extLst>
              </a:tr>
            </a:tbl>
          </a:graphicData>
        </a:graphic>
      </p:graphicFrame>
    </p:spTree>
    <p:extLst>
      <p:ext uri="{BB962C8B-B14F-4D97-AF65-F5344CB8AC3E}">
        <p14:creationId xmlns:p14="http://schemas.microsoft.com/office/powerpoint/2010/main" val="11877482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heel(1)">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3A7E3CBA-07B3-7CD5-3A3F-6C0A1EDE3E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4734" y="179883"/>
            <a:ext cx="11272604" cy="6280878"/>
          </a:xfrm>
          <a:prstGeom prst="rect">
            <a:avLst/>
          </a:prstGeom>
        </p:spPr>
      </p:pic>
      <p:sp>
        <p:nvSpPr>
          <p:cNvPr id="4" name="Hộp Văn bản 3">
            <a:extLst>
              <a:ext uri="{FF2B5EF4-FFF2-40B4-BE49-F238E27FC236}">
                <a16:creationId xmlns:a16="http://schemas.microsoft.com/office/drawing/2014/main" id="{C554DF01-16F6-85F1-AC91-7642FFBD7DF7}"/>
              </a:ext>
            </a:extLst>
          </p:cNvPr>
          <p:cNvSpPr txBox="1"/>
          <p:nvPr/>
        </p:nvSpPr>
        <p:spPr>
          <a:xfrm>
            <a:off x="1663909" y="2548329"/>
            <a:ext cx="9039068" cy="2053652"/>
          </a:xfrm>
          <a:prstGeom prst="rect">
            <a:avLst/>
          </a:prstGeom>
          <a:noFill/>
        </p:spPr>
        <p:txBody>
          <a:bodyPr wrap="square" rtlCol="0">
            <a:prstTxWarp prst="textChevronInverted">
              <a:avLst/>
            </a:prstTxWarp>
            <a:spAutoFit/>
          </a:bodyPr>
          <a:lstStyle/>
          <a:p>
            <a:pPr algn="ctr">
              <a:lnSpc>
                <a:spcPct val="107000"/>
              </a:lnSpc>
              <a:spcAft>
                <a:spcPts val="800"/>
              </a:spcAft>
            </a:pPr>
            <a:r>
              <a:rPr lang="vi-VN" sz="1800" b="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VẬN DỤNG</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41533480"/>
      </p:ext>
    </p:extLst>
  </p:cSld>
  <p:clrMapOvr>
    <a:masterClrMapping/>
  </p:clrMapOvr>
  <p:transition spd="slow">
    <p:randomBar dir="ver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B8A45692-1D7E-E5AD-EEF2-F814001749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872" y="134911"/>
            <a:ext cx="11722308" cy="6550702"/>
          </a:xfrm>
          <a:prstGeom prst="rect">
            <a:avLst/>
          </a:prstGeom>
        </p:spPr>
      </p:pic>
      <p:sp>
        <p:nvSpPr>
          <p:cNvPr id="4" name="Hộp Văn bản 3">
            <a:extLst>
              <a:ext uri="{FF2B5EF4-FFF2-40B4-BE49-F238E27FC236}">
                <a16:creationId xmlns:a16="http://schemas.microsoft.com/office/drawing/2014/main" id="{F7484E49-CCB2-1F6F-8805-2154A32B492D}"/>
              </a:ext>
            </a:extLst>
          </p:cNvPr>
          <p:cNvSpPr txBox="1"/>
          <p:nvPr/>
        </p:nvSpPr>
        <p:spPr>
          <a:xfrm>
            <a:off x="539646" y="2233534"/>
            <a:ext cx="2473377" cy="2701060"/>
          </a:xfrm>
          <a:prstGeom prst="rect">
            <a:avLst/>
          </a:prstGeom>
          <a:noFill/>
        </p:spPr>
        <p:txBody>
          <a:bodyPr wrap="square" rtlCol="0">
            <a:spAutoFit/>
          </a:bodyPr>
          <a:lstStyle/>
          <a:p>
            <a:pPr algn="just">
              <a:lnSpc>
                <a:spcPct val="107000"/>
              </a:lnSpc>
              <a:spcAft>
                <a:spcPts val="800"/>
              </a:spcAft>
            </a:pPr>
            <a:r>
              <a:rPr lang="nl-NL" sz="3200" dirty="0">
                <a:effectLst/>
                <a:latin typeface="Times New Roman" panose="02020603050405020304" pitchFamily="18" charset="0"/>
                <a:ea typeface="Times New Roman" panose="02020603050405020304" pitchFamily="18" charset="0"/>
                <a:cs typeface="Times New Roman" panose="02020603050405020304" pitchFamily="18" charset="0"/>
              </a:rPr>
              <a:t>Theo dõi SGK trang 43, hoàn thành nhanh bài tập 4:</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Hộp Văn bản 4">
            <a:extLst>
              <a:ext uri="{FF2B5EF4-FFF2-40B4-BE49-F238E27FC236}">
                <a16:creationId xmlns:a16="http://schemas.microsoft.com/office/drawing/2014/main" id="{7FE1DD2E-2E2E-A5A0-ED6F-F2541E5875A9}"/>
              </a:ext>
            </a:extLst>
          </p:cNvPr>
          <p:cNvSpPr txBox="1"/>
          <p:nvPr/>
        </p:nvSpPr>
        <p:spPr>
          <a:xfrm>
            <a:off x="4966741" y="2233534"/>
            <a:ext cx="6685613" cy="2701060"/>
          </a:xfrm>
          <a:prstGeom prst="rect">
            <a:avLst/>
          </a:prstGeom>
          <a:noFill/>
        </p:spPr>
        <p:txBody>
          <a:bodyPr wrap="square" rtlCol="0">
            <a:spAutoFit/>
          </a:bodyPr>
          <a:lstStyle/>
          <a:p>
            <a:pPr algn="just">
              <a:lnSpc>
                <a:spcPct val="107000"/>
              </a:lnSpc>
              <a:spcAft>
                <a:spcPts val="800"/>
              </a:spcAft>
            </a:pPr>
            <a:r>
              <a:rPr lang="nl-NL"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Viết một đoạn văn ngắn (khoảng 8 – 10  dòng)</a:t>
            </a:r>
            <a:r>
              <a:rPr lang="nl-NL"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nl-NL" sz="3200" dirty="0">
                <a:effectLst/>
                <a:latin typeface="Times New Roman" panose="02020603050405020304" pitchFamily="18" charset="0"/>
                <a:ea typeface="Times New Roman" panose="02020603050405020304" pitchFamily="18" charset="0"/>
                <a:cs typeface="Times New Roman" panose="02020603050405020304" pitchFamily="18" charset="0"/>
              </a:rPr>
              <a:t>nêu cảm nghĩ về một văn bản nghị luận đã học .chỉ ra tính mạch lạc, phép liên kết  được sử dụng trong đoạn văn </a:t>
            </a:r>
            <a:r>
              <a:rPr lang="vi-VN" sz="3200" dirty="0" err="1">
                <a:effectLst/>
                <a:latin typeface="Times New Roman" panose="02020603050405020304" pitchFamily="18" charset="0"/>
                <a:ea typeface="Times New Roman" panose="02020603050405020304" pitchFamily="18" charset="0"/>
                <a:cs typeface="Times New Roman" panose="02020603050405020304" pitchFamily="18" charset="0"/>
              </a:rPr>
              <a:t>đó</a:t>
            </a:r>
            <a:r>
              <a:rPr lang="vi-VN" sz="3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4100770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80">
                                          <p:stCondLst>
                                            <p:cond delay="0"/>
                                          </p:stCondLst>
                                        </p:cTn>
                                        <p:tgtEl>
                                          <p:spTgt spid="5"/>
                                        </p:tgtEl>
                                      </p:cBhvr>
                                    </p:animEffect>
                                    <p:anim calcmode="lin" valueType="num">
                                      <p:cBhvr>
                                        <p:cTn id="13"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8" dur="26">
                                          <p:stCondLst>
                                            <p:cond delay="650"/>
                                          </p:stCondLst>
                                        </p:cTn>
                                        <p:tgtEl>
                                          <p:spTgt spid="5"/>
                                        </p:tgtEl>
                                      </p:cBhvr>
                                      <p:to x="100000" y="60000"/>
                                    </p:animScale>
                                    <p:animScale>
                                      <p:cBhvr>
                                        <p:cTn id="19" dur="166" decel="50000">
                                          <p:stCondLst>
                                            <p:cond delay="676"/>
                                          </p:stCondLst>
                                        </p:cTn>
                                        <p:tgtEl>
                                          <p:spTgt spid="5"/>
                                        </p:tgtEl>
                                      </p:cBhvr>
                                      <p:to x="100000" y="100000"/>
                                    </p:animScale>
                                    <p:animScale>
                                      <p:cBhvr>
                                        <p:cTn id="20" dur="26">
                                          <p:stCondLst>
                                            <p:cond delay="1312"/>
                                          </p:stCondLst>
                                        </p:cTn>
                                        <p:tgtEl>
                                          <p:spTgt spid="5"/>
                                        </p:tgtEl>
                                      </p:cBhvr>
                                      <p:to x="100000" y="80000"/>
                                    </p:animScale>
                                    <p:animScale>
                                      <p:cBhvr>
                                        <p:cTn id="21" dur="166" decel="50000">
                                          <p:stCondLst>
                                            <p:cond delay="1338"/>
                                          </p:stCondLst>
                                        </p:cTn>
                                        <p:tgtEl>
                                          <p:spTgt spid="5"/>
                                        </p:tgtEl>
                                      </p:cBhvr>
                                      <p:to x="100000" y="100000"/>
                                    </p:animScale>
                                    <p:animScale>
                                      <p:cBhvr>
                                        <p:cTn id="22" dur="26">
                                          <p:stCondLst>
                                            <p:cond delay="1642"/>
                                          </p:stCondLst>
                                        </p:cTn>
                                        <p:tgtEl>
                                          <p:spTgt spid="5"/>
                                        </p:tgtEl>
                                      </p:cBhvr>
                                      <p:to x="100000" y="90000"/>
                                    </p:animScale>
                                    <p:animScale>
                                      <p:cBhvr>
                                        <p:cTn id="23" dur="166" decel="50000">
                                          <p:stCondLst>
                                            <p:cond delay="1668"/>
                                          </p:stCondLst>
                                        </p:cTn>
                                        <p:tgtEl>
                                          <p:spTgt spid="5"/>
                                        </p:tgtEl>
                                      </p:cBhvr>
                                      <p:to x="100000" y="100000"/>
                                    </p:animScale>
                                    <p:animScale>
                                      <p:cBhvr>
                                        <p:cTn id="24" dur="26">
                                          <p:stCondLst>
                                            <p:cond delay="1808"/>
                                          </p:stCondLst>
                                        </p:cTn>
                                        <p:tgtEl>
                                          <p:spTgt spid="5"/>
                                        </p:tgtEl>
                                      </p:cBhvr>
                                      <p:to x="100000" y="95000"/>
                                    </p:animScale>
                                    <p:animScale>
                                      <p:cBhvr>
                                        <p:cTn id="25"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7377540C-79D2-A865-4E31-21D60AF608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872" y="134911"/>
            <a:ext cx="11722308" cy="6550702"/>
          </a:xfrm>
          <a:prstGeom prst="rect">
            <a:avLst/>
          </a:prstGeom>
        </p:spPr>
      </p:pic>
      <p:sp>
        <p:nvSpPr>
          <p:cNvPr id="3" name="Hộp Văn bản 2">
            <a:extLst>
              <a:ext uri="{FF2B5EF4-FFF2-40B4-BE49-F238E27FC236}">
                <a16:creationId xmlns:a16="http://schemas.microsoft.com/office/drawing/2014/main" id="{6801D398-8727-E86F-9D7A-EF34D00818AD}"/>
              </a:ext>
            </a:extLst>
          </p:cNvPr>
          <p:cNvSpPr txBox="1"/>
          <p:nvPr/>
        </p:nvSpPr>
        <p:spPr>
          <a:xfrm>
            <a:off x="4212236" y="1124262"/>
            <a:ext cx="2893102" cy="584775"/>
          </a:xfrm>
          <a:prstGeom prst="rect">
            <a:avLst/>
          </a:prstGeom>
          <a:noFill/>
        </p:spPr>
        <p:txBody>
          <a:bodyPr wrap="square" rtlCol="0">
            <a:spAutoFit/>
          </a:bodyPr>
          <a:lstStyle/>
          <a:p>
            <a:pPr algn="ctr"/>
            <a:r>
              <a:rPr lang="nl-NL" sz="3200" b="1" dirty="0">
                <a:effectLst/>
                <a:latin typeface="Times New Roman" panose="02020603050405020304" pitchFamily="18" charset="0"/>
                <a:ea typeface="Times New Roman" panose="02020603050405020304" pitchFamily="18" charset="0"/>
              </a:rPr>
              <a:t>Bài tập 4</a:t>
            </a:r>
            <a:endParaRPr lang="en-US" sz="3200" dirty="0"/>
          </a:p>
        </p:txBody>
      </p:sp>
      <p:sp>
        <p:nvSpPr>
          <p:cNvPr id="4" name="Hộp Văn bản 3">
            <a:extLst>
              <a:ext uri="{FF2B5EF4-FFF2-40B4-BE49-F238E27FC236}">
                <a16:creationId xmlns:a16="http://schemas.microsoft.com/office/drawing/2014/main" id="{6B1F6882-6DAD-7DB3-0512-755BC09FDF28}"/>
              </a:ext>
            </a:extLst>
          </p:cNvPr>
          <p:cNvSpPr txBox="1"/>
          <p:nvPr/>
        </p:nvSpPr>
        <p:spPr>
          <a:xfrm>
            <a:off x="2300990" y="1709037"/>
            <a:ext cx="6715593" cy="530594"/>
          </a:xfrm>
          <a:prstGeom prst="rect">
            <a:avLst/>
          </a:prstGeom>
          <a:noFill/>
        </p:spPr>
        <p:txBody>
          <a:bodyPr wrap="square" rtlCol="0">
            <a:spAutoFit/>
          </a:bodyPr>
          <a:lstStyle/>
          <a:p>
            <a:pPr algn="just">
              <a:lnSpc>
                <a:spcPct val="107000"/>
              </a:lnSpc>
              <a:spcAft>
                <a:spcPts val="800"/>
              </a:spcAft>
            </a:pPr>
            <a:r>
              <a:rPr lang="nl-NL" sz="2800" dirty="0">
                <a:effectLst/>
                <a:latin typeface="Times New Roman" panose="02020603050405020304" pitchFamily="18" charset="0"/>
                <a:ea typeface="Times New Roman" panose="02020603050405020304" pitchFamily="18" charset="0"/>
                <a:cs typeface="Times New Roman" panose="02020603050405020304" pitchFamily="18" charset="0"/>
              </a:rPr>
              <a:t>Đoạn văn của HS cần đảm bảo các yêu cầu: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Hộp Văn bản 4">
            <a:extLst>
              <a:ext uri="{FF2B5EF4-FFF2-40B4-BE49-F238E27FC236}">
                <a16:creationId xmlns:a16="http://schemas.microsoft.com/office/drawing/2014/main" id="{70DD9F43-47EC-9451-48F9-972B93FC30E4}"/>
              </a:ext>
            </a:extLst>
          </p:cNvPr>
          <p:cNvSpPr txBox="1"/>
          <p:nvPr/>
        </p:nvSpPr>
        <p:spPr>
          <a:xfrm>
            <a:off x="644577" y="2548328"/>
            <a:ext cx="2443397" cy="2374689"/>
          </a:xfrm>
          <a:prstGeom prst="rect">
            <a:avLst/>
          </a:prstGeom>
          <a:noFill/>
        </p:spPr>
        <p:txBody>
          <a:bodyPr wrap="square" rtlCol="0">
            <a:spAutoFit/>
          </a:bodyPr>
          <a:lstStyle/>
          <a:p>
            <a:pPr algn="just">
              <a:lnSpc>
                <a:spcPct val="107000"/>
              </a:lnSpc>
              <a:spcAft>
                <a:spcPts val="800"/>
              </a:spcAft>
            </a:pPr>
            <a:r>
              <a:rPr lang="nl-NL" sz="2800" dirty="0">
                <a:effectLst/>
                <a:latin typeface="Times New Roman" panose="02020603050405020304" pitchFamily="18" charset="0"/>
                <a:ea typeface="Times New Roman" panose="02020603050405020304" pitchFamily="18" charset="0"/>
                <a:cs typeface="Times New Roman" panose="02020603050405020304" pitchFamily="18" charset="0"/>
              </a:rPr>
              <a:t>- Dung lượng đoạn văn từ 8 – 10 dòng; đảm bảo hình thức đoạn văn.</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Hộp Văn bản 5">
            <a:extLst>
              <a:ext uri="{FF2B5EF4-FFF2-40B4-BE49-F238E27FC236}">
                <a16:creationId xmlns:a16="http://schemas.microsoft.com/office/drawing/2014/main" id="{FBE32820-5FC9-35DD-AB43-87822549913D}"/>
              </a:ext>
            </a:extLst>
          </p:cNvPr>
          <p:cNvSpPr txBox="1"/>
          <p:nvPr/>
        </p:nvSpPr>
        <p:spPr>
          <a:xfrm>
            <a:off x="4736892" y="2492083"/>
            <a:ext cx="2368446" cy="2835713"/>
          </a:xfrm>
          <a:prstGeom prst="rect">
            <a:avLst/>
          </a:prstGeom>
          <a:noFill/>
        </p:spPr>
        <p:txBody>
          <a:bodyPr wrap="square" rtlCol="0">
            <a:spAutoFit/>
          </a:bodyPr>
          <a:lstStyle/>
          <a:p>
            <a:pPr algn="just">
              <a:lnSpc>
                <a:spcPct val="107000"/>
              </a:lnSpc>
              <a:spcAft>
                <a:spcPts val="800"/>
              </a:spcAft>
            </a:pPr>
            <a:r>
              <a:rPr lang="nl-NL"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Nội dung của đoạn văn: nêu cảm nghĩ của em về một văn bản nghị luận đã học</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Hộp Văn bản 6">
            <a:extLst>
              <a:ext uri="{FF2B5EF4-FFF2-40B4-BE49-F238E27FC236}">
                <a16:creationId xmlns:a16="http://schemas.microsoft.com/office/drawing/2014/main" id="{F4C7DE53-CDFA-17C4-C937-E22115CD09BA}"/>
              </a:ext>
            </a:extLst>
          </p:cNvPr>
          <p:cNvSpPr txBox="1"/>
          <p:nvPr/>
        </p:nvSpPr>
        <p:spPr>
          <a:xfrm>
            <a:off x="8469443" y="2492083"/>
            <a:ext cx="2848131" cy="1913665"/>
          </a:xfrm>
          <a:prstGeom prst="rect">
            <a:avLst/>
          </a:prstGeom>
          <a:noFill/>
        </p:spPr>
        <p:txBody>
          <a:bodyPr wrap="square" rtlCol="0">
            <a:spAutoFit/>
          </a:bodyPr>
          <a:lstStyle/>
          <a:p>
            <a:pPr algn="just">
              <a:lnSpc>
                <a:spcPct val="107000"/>
              </a:lnSpc>
              <a:spcAft>
                <a:spcPts val="800"/>
              </a:spcAft>
            </a:pPr>
            <a:r>
              <a:rPr lang="nl-NL"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Đoạn văn : có tính mạch lạc và phép liên kết,yêu cầu chỉ rõ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3246969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circle(in)">
                                      <p:cBhvr>
                                        <p:cTn id="18" dur="2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heel(1)">
                                      <p:cBhvr>
                                        <p:cTn id="23" dur="20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26"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wipe(down)">
                                      <p:cBhvr>
                                        <p:cTn id="28" dur="580">
                                          <p:stCondLst>
                                            <p:cond delay="0"/>
                                          </p:stCondLst>
                                        </p:cTn>
                                        <p:tgtEl>
                                          <p:spTgt spid="7"/>
                                        </p:tgtEl>
                                      </p:cBhvr>
                                    </p:animEffect>
                                    <p:anim calcmode="lin" valueType="num">
                                      <p:cBhvr>
                                        <p:cTn id="29"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4" dur="26">
                                          <p:stCondLst>
                                            <p:cond delay="650"/>
                                          </p:stCondLst>
                                        </p:cTn>
                                        <p:tgtEl>
                                          <p:spTgt spid="7"/>
                                        </p:tgtEl>
                                      </p:cBhvr>
                                      <p:to x="100000" y="60000"/>
                                    </p:animScale>
                                    <p:animScale>
                                      <p:cBhvr>
                                        <p:cTn id="35" dur="166" decel="50000">
                                          <p:stCondLst>
                                            <p:cond delay="676"/>
                                          </p:stCondLst>
                                        </p:cTn>
                                        <p:tgtEl>
                                          <p:spTgt spid="7"/>
                                        </p:tgtEl>
                                      </p:cBhvr>
                                      <p:to x="100000" y="100000"/>
                                    </p:animScale>
                                    <p:animScale>
                                      <p:cBhvr>
                                        <p:cTn id="36" dur="26">
                                          <p:stCondLst>
                                            <p:cond delay="1312"/>
                                          </p:stCondLst>
                                        </p:cTn>
                                        <p:tgtEl>
                                          <p:spTgt spid="7"/>
                                        </p:tgtEl>
                                      </p:cBhvr>
                                      <p:to x="100000" y="80000"/>
                                    </p:animScale>
                                    <p:animScale>
                                      <p:cBhvr>
                                        <p:cTn id="37" dur="166" decel="50000">
                                          <p:stCondLst>
                                            <p:cond delay="1338"/>
                                          </p:stCondLst>
                                        </p:cTn>
                                        <p:tgtEl>
                                          <p:spTgt spid="7"/>
                                        </p:tgtEl>
                                      </p:cBhvr>
                                      <p:to x="100000" y="100000"/>
                                    </p:animScale>
                                    <p:animScale>
                                      <p:cBhvr>
                                        <p:cTn id="38" dur="26">
                                          <p:stCondLst>
                                            <p:cond delay="1642"/>
                                          </p:stCondLst>
                                        </p:cTn>
                                        <p:tgtEl>
                                          <p:spTgt spid="7"/>
                                        </p:tgtEl>
                                      </p:cBhvr>
                                      <p:to x="100000" y="90000"/>
                                    </p:animScale>
                                    <p:animScale>
                                      <p:cBhvr>
                                        <p:cTn id="39" dur="166" decel="50000">
                                          <p:stCondLst>
                                            <p:cond delay="1668"/>
                                          </p:stCondLst>
                                        </p:cTn>
                                        <p:tgtEl>
                                          <p:spTgt spid="7"/>
                                        </p:tgtEl>
                                      </p:cBhvr>
                                      <p:to x="100000" y="100000"/>
                                    </p:animScale>
                                    <p:animScale>
                                      <p:cBhvr>
                                        <p:cTn id="40" dur="26">
                                          <p:stCondLst>
                                            <p:cond delay="1808"/>
                                          </p:stCondLst>
                                        </p:cTn>
                                        <p:tgtEl>
                                          <p:spTgt spid="7"/>
                                        </p:tgtEl>
                                      </p:cBhvr>
                                      <p:to x="100000" y="95000"/>
                                    </p:animScale>
                                    <p:animScale>
                                      <p:cBhvr>
                                        <p:cTn id="41"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Hình ảnh 4">
            <a:extLst>
              <a:ext uri="{FF2B5EF4-FFF2-40B4-BE49-F238E27FC236}">
                <a16:creationId xmlns:a16="http://schemas.microsoft.com/office/drawing/2014/main" id="{F7EA40DF-256D-9DBD-2789-5902D07410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016" y="142461"/>
            <a:ext cx="11940210" cy="6573078"/>
          </a:xfrm>
          <a:prstGeom prst="rect">
            <a:avLst/>
          </a:prstGeom>
        </p:spPr>
      </p:pic>
      <p:sp>
        <p:nvSpPr>
          <p:cNvPr id="6" name="Hộp Văn bản 5">
            <a:extLst>
              <a:ext uri="{FF2B5EF4-FFF2-40B4-BE49-F238E27FC236}">
                <a16:creationId xmlns:a16="http://schemas.microsoft.com/office/drawing/2014/main" id="{CD10A127-6C91-3BD4-423C-5DCB60AD13FC}"/>
              </a:ext>
            </a:extLst>
          </p:cNvPr>
          <p:cNvSpPr txBox="1"/>
          <p:nvPr/>
        </p:nvSpPr>
        <p:spPr>
          <a:xfrm>
            <a:off x="4267201" y="1404731"/>
            <a:ext cx="2597426" cy="593304"/>
          </a:xfrm>
          <a:prstGeom prst="rect">
            <a:avLst/>
          </a:prstGeom>
          <a:noFill/>
        </p:spPr>
        <p:txBody>
          <a:bodyPr wrap="square" rtlCol="0">
            <a:spAutoFit/>
          </a:bodyPr>
          <a:lstStyle/>
          <a:p>
            <a:pPr algn="just">
              <a:lnSpc>
                <a:spcPct val="107000"/>
              </a:lnSpc>
              <a:spcAft>
                <a:spcPts val="800"/>
              </a:spcAft>
            </a:pPr>
            <a:r>
              <a:rPr lang="nl-NL" sz="3200" b="1">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I. Khái niệm</a:t>
            </a:r>
            <a:endParaRPr lang="en-US" sz="320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Hộp Văn bản 6">
            <a:extLst>
              <a:ext uri="{FF2B5EF4-FFF2-40B4-BE49-F238E27FC236}">
                <a16:creationId xmlns:a16="http://schemas.microsoft.com/office/drawing/2014/main" id="{CFD6CA3C-B42A-1F3C-63BD-CB81205AD4B8}"/>
              </a:ext>
            </a:extLst>
          </p:cNvPr>
          <p:cNvSpPr txBox="1"/>
          <p:nvPr/>
        </p:nvSpPr>
        <p:spPr>
          <a:xfrm>
            <a:off x="1517373" y="2868878"/>
            <a:ext cx="4558748" cy="1120243"/>
          </a:xfrm>
          <a:prstGeom prst="rect">
            <a:avLst/>
          </a:prstGeom>
          <a:noFill/>
        </p:spPr>
        <p:txBody>
          <a:bodyPr wrap="square" rtlCol="0">
            <a:spAutoFit/>
          </a:bodyPr>
          <a:lstStyle/>
          <a:p>
            <a:pPr algn="just">
              <a:lnSpc>
                <a:spcPct val="107000"/>
              </a:lnSpc>
              <a:spcAft>
                <a:spcPts val="800"/>
              </a:spcAft>
            </a:pPr>
            <a:r>
              <a:rPr lang="nl-NL" sz="3200" b="1" dirty="0">
                <a:effectLst/>
                <a:latin typeface="Times New Roman" panose="02020603050405020304" pitchFamily="18" charset="0"/>
                <a:ea typeface="Arial" panose="020B0604020202020204" pitchFamily="34" charset="0"/>
                <a:cs typeface="Times New Roman" panose="02020603050405020304" pitchFamily="18" charset="0"/>
              </a:rPr>
              <a:t>1. </a:t>
            </a:r>
            <a:r>
              <a:rPr lang="pt-BR" sz="3200" b="1" dirty="0">
                <a:effectLst/>
                <a:latin typeface="Times New Roman" panose="02020603050405020304" pitchFamily="18" charset="0"/>
                <a:ea typeface="Arial" panose="020B0604020202020204" pitchFamily="34" charset="0"/>
                <a:cs typeface="Times New Roman" panose="02020603050405020304" pitchFamily="18" charset="0"/>
              </a:rPr>
              <a:t>Liên kết và mạch lạc trong văn bản</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9514721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ộp Văn bản 1">
            <a:extLst>
              <a:ext uri="{FF2B5EF4-FFF2-40B4-BE49-F238E27FC236}">
                <a16:creationId xmlns:a16="http://schemas.microsoft.com/office/drawing/2014/main" id="{F92F3329-6E64-8CCB-4DAB-728F79C84563}"/>
              </a:ext>
            </a:extLst>
          </p:cNvPr>
          <p:cNvSpPr txBox="1"/>
          <p:nvPr/>
        </p:nvSpPr>
        <p:spPr>
          <a:xfrm>
            <a:off x="269823" y="194872"/>
            <a:ext cx="11677338" cy="530594"/>
          </a:xfrm>
          <a:prstGeom prst="rect">
            <a:avLst/>
          </a:prstGeom>
          <a:noFill/>
        </p:spPr>
        <p:txBody>
          <a:bodyPr wrap="square" rtlCol="0">
            <a:spAutoFit/>
          </a:bodyPr>
          <a:lstStyle/>
          <a:p>
            <a:pPr algn="just">
              <a:lnSpc>
                <a:spcPct val="107000"/>
              </a:lnSpc>
              <a:spcAft>
                <a:spcPts val="800"/>
              </a:spcAft>
            </a:pPr>
            <a:r>
              <a:rPr lang="vi-VN" sz="2800" b="1"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ĐOẠN 1</a:t>
            </a:r>
            <a:r>
              <a:rPr lang="vi-VN" sz="2800"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Đoạn</a:t>
            </a:r>
            <a:r>
              <a:rPr lang="vi-VN" sz="2800" b="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văn </a:t>
            </a:r>
            <a:r>
              <a:rPr lang="vi-VN" sz="2800" b="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cảm</a:t>
            </a:r>
            <a:r>
              <a:rPr lang="vi-VN" sz="2800" b="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nghĩ</a:t>
            </a:r>
            <a:r>
              <a:rPr lang="vi-VN" sz="2800" b="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về</a:t>
            </a:r>
            <a:r>
              <a:rPr lang="vi-VN" sz="2800" b="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văn </a:t>
            </a:r>
            <a:r>
              <a:rPr lang="vi-VN" sz="2800" b="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bản</a:t>
            </a:r>
            <a:r>
              <a:rPr lang="vi-VN" sz="2800" b="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Đức</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giản</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dị</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Hộp Văn bản 2">
            <a:extLst>
              <a:ext uri="{FF2B5EF4-FFF2-40B4-BE49-F238E27FC236}">
                <a16:creationId xmlns:a16="http://schemas.microsoft.com/office/drawing/2014/main" id="{959F4A5F-553A-9F05-F1BF-A3BFE901F5DF}"/>
              </a:ext>
            </a:extLst>
          </p:cNvPr>
          <p:cNvSpPr txBox="1"/>
          <p:nvPr/>
        </p:nvSpPr>
        <p:spPr>
          <a:xfrm>
            <a:off x="244839" y="1154243"/>
            <a:ext cx="11677338" cy="4401205"/>
          </a:xfrm>
          <a:prstGeom prst="rect">
            <a:avLst/>
          </a:prstGeom>
          <a:noFill/>
        </p:spPr>
        <p:txBody>
          <a:bodyPr wrap="square" rtlCol="0">
            <a:spAutoFit/>
          </a:bodyPr>
          <a:lstStyle/>
          <a:p>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rPr>
              <a:t>Đức</a:t>
            </a:r>
            <a:r>
              <a:rPr lang="vi-VN" sz="2800" i="1" dirty="0">
                <a:solidFill>
                  <a:srgbClr val="000000"/>
                </a:solidFill>
                <a:effectLst/>
                <a:latin typeface="Times New Roman" panose="02020603050405020304" pitchFamily="18" charset="0"/>
                <a:ea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rPr>
              <a:t>tính</a:t>
            </a:r>
            <a:r>
              <a:rPr lang="vi-VN" sz="2800" i="1" dirty="0">
                <a:solidFill>
                  <a:srgbClr val="000000"/>
                </a:solidFill>
                <a:effectLst/>
                <a:latin typeface="Times New Roman" panose="02020603050405020304" pitchFamily="18" charset="0"/>
                <a:ea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rPr>
              <a:t>giản</a:t>
            </a:r>
            <a:r>
              <a:rPr lang="vi-VN" sz="2800" i="1" dirty="0">
                <a:solidFill>
                  <a:srgbClr val="000000"/>
                </a:solidFill>
                <a:effectLst/>
                <a:latin typeface="Times New Roman" panose="02020603050405020304" pitchFamily="18" charset="0"/>
                <a:ea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rPr>
              <a:t>dị</a:t>
            </a:r>
            <a:r>
              <a:rPr lang="vi-VN" sz="2800" i="1" dirty="0">
                <a:solidFill>
                  <a:srgbClr val="000000"/>
                </a:solidFill>
                <a:effectLst/>
                <a:latin typeface="Times New Roman" panose="02020603050405020304" pitchFamily="18" charset="0"/>
                <a:ea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rPr>
              <a:t>của</a:t>
            </a:r>
            <a:r>
              <a:rPr lang="vi-VN" sz="2800" i="1" dirty="0">
                <a:solidFill>
                  <a:srgbClr val="000000"/>
                </a:solidFill>
                <a:effectLst/>
                <a:latin typeface="Times New Roman" panose="02020603050405020304" pitchFamily="18" charset="0"/>
                <a:ea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rPr>
              <a:t>Bác</a:t>
            </a:r>
            <a:r>
              <a:rPr lang="vi-VN" sz="2800" i="1" dirty="0">
                <a:solidFill>
                  <a:srgbClr val="000000"/>
                </a:solidFill>
                <a:effectLst/>
                <a:latin typeface="Times New Roman" panose="02020603050405020304" pitchFamily="18" charset="0"/>
                <a:ea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rPr>
              <a:t>Hồ</a:t>
            </a:r>
            <a:r>
              <a:rPr lang="vi-VN" sz="2800" i="1" dirty="0">
                <a:solidFill>
                  <a:srgbClr val="000000"/>
                </a:solidFill>
                <a:effectLst/>
                <a:latin typeface="Times New Roman" panose="02020603050405020304" pitchFamily="18" charset="0"/>
                <a:ea typeface="Times New Roman" panose="02020603050405020304" pitchFamily="18" charset="0"/>
              </a:rPr>
              <a: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là</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một</a:t>
            </a:r>
            <a:r>
              <a:rPr lang="vi-VN" sz="2800" dirty="0">
                <a:solidFill>
                  <a:srgbClr val="000000"/>
                </a:solidFill>
                <a:effectLst/>
                <a:latin typeface="Times New Roman" panose="02020603050405020304" pitchFamily="18" charset="0"/>
                <a:ea typeface="Times New Roman" panose="02020603050405020304" pitchFamily="18" charset="0"/>
              </a:rPr>
              <a:t> văn </a:t>
            </a:r>
            <a:r>
              <a:rPr lang="vi-VN" sz="2800" dirty="0" err="1">
                <a:solidFill>
                  <a:srgbClr val="000000"/>
                </a:solidFill>
                <a:effectLst/>
                <a:latin typeface="Times New Roman" panose="02020603050405020304" pitchFamily="18" charset="0"/>
                <a:ea typeface="Times New Roman" panose="02020603050405020304" pitchFamily="18" charset="0"/>
              </a:rPr>
              <a:t>bản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nghị</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luận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đặc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sắc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đã</a:t>
            </a:r>
            <a:r>
              <a:rPr lang="vi-VN" sz="2800" dirty="0">
                <a:solidFill>
                  <a:srgbClr val="000000"/>
                </a:solidFill>
                <a:effectLst/>
                <a:latin typeface="Times New Roman" panose="02020603050405020304" pitchFamily="18" charset="0"/>
                <a:ea typeface="Times New Roman" panose="02020603050405020304" pitchFamily="18" charset="0"/>
              </a:rPr>
              <a:t> cho ta </a:t>
            </a:r>
            <a:r>
              <a:rPr lang="vi-VN" sz="2800" dirty="0" err="1">
                <a:solidFill>
                  <a:srgbClr val="000000"/>
                </a:solidFill>
                <a:effectLst/>
                <a:latin typeface="Times New Roman" panose="02020603050405020304" pitchFamily="18" charset="0"/>
                <a:ea typeface="Times New Roman" panose="02020603050405020304" pitchFamily="18" charset="0"/>
              </a:rPr>
              <a:t>hiểu</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và</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ngưỡng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mộ</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đức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tính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giản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dị</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Hồ</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Chí</a:t>
            </a:r>
            <a:r>
              <a:rPr lang="vi-VN" sz="2800" dirty="0">
                <a:solidFill>
                  <a:srgbClr val="000000"/>
                </a:solidFill>
                <a:effectLst/>
                <a:latin typeface="Times New Roman" panose="02020603050405020304" pitchFamily="18" charset="0"/>
                <a:ea typeface="Times New Roman" panose="02020603050405020304" pitchFamily="18" charset="0"/>
              </a:rPr>
              <a:t> Minh- </a:t>
            </a:r>
            <a:r>
              <a:rPr lang="en-US" sz="2800" dirty="0" err="1">
                <a:solidFill>
                  <a:srgbClr val="000000"/>
                </a:solidFill>
                <a:effectLst/>
                <a:latin typeface="Times New Roman" panose="02020603050405020304" pitchFamily="18" charset="0"/>
                <a:ea typeface="Times New Roman" panose="02020603050405020304" pitchFamily="18" charset="0"/>
              </a:rPr>
              <a:t>vị</a:t>
            </a:r>
            <a:r>
              <a:rPr lang="en-US" sz="2800" dirty="0">
                <a:solidFill>
                  <a:srgbClr val="000000"/>
                </a:solidFill>
                <a:effectLst/>
                <a:latin typeface="Times New Roman" panose="02020603050405020304" pitchFamily="18" charset="0"/>
                <a:ea typeface="Times New Roman" panose="02020603050405020304" pitchFamily="18" charset="0"/>
              </a:rPr>
              <a:t> cha </a:t>
            </a:r>
            <a:r>
              <a:rPr lang="en-US" sz="2800" dirty="0" err="1">
                <a:solidFill>
                  <a:srgbClr val="000000"/>
                </a:solidFill>
                <a:effectLst/>
                <a:latin typeface="Times New Roman" panose="02020603050405020304" pitchFamily="18" charset="0"/>
                <a:ea typeface="Times New Roman" panose="02020603050405020304" pitchFamily="18" charset="0"/>
              </a:rPr>
              <a:t>già</a:t>
            </a:r>
            <a:r>
              <a:rPr lang="vi-VN" sz="2800" dirty="0">
                <a:solidFill>
                  <a:srgbClr val="000000"/>
                </a:solidFill>
                <a:effectLst/>
                <a:latin typeface="Times New Roman" panose="02020603050405020304" pitchFamily="18" charset="0"/>
                <a:ea typeface="Times New Roman" panose="02020603050405020304" pitchFamily="18" charset="0"/>
              </a:rPr>
              <a:t> muôn </a:t>
            </a:r>
            <a:r>
              <a:rPr lang="vi-VN" sz="2800" dirty="0" err="1">
                <a:solidFill>
                  <a:srgbClr val="000000"/>
                </a:solidFill>
                <a:effectLst/>
                <a:latin typeface="Times New Roman" panose="02020603050405020304" pitchFamily="18" charset="0"/>
                <a:ea typeface="Times New Roman" panose="02020603050405020304" pitchFamily="18" charset="0"/>
              </a:rPr>
              <a:t>vàn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kính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yêu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tộc</a:t>
            </a:r>
            <a:r>
              <a:rPr lang="en-US" sz="2800" dirty="0">
                <a:solidFill>
                  <a:srgbClr val="000000"/>
                </a:solidFill>
                <a:effectLst/>
                <a:latin typeface="Times New Roman" panose="02020603050405020304" pitchFamily="18" charset="0"/>
                <a:ea typeface="Times New Roman" panose="02020603050405020304" pitchFamily="18" charset="0"/>
              </a:rPr>
              <a: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Từ</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sự</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hiểu</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biết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tình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cảm</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kính</a:t>
            </a:r>
            <a:r>
              <a:rPr lang="vi-VN" sz="2800" dirty="0">
                <a:solidFill>
                  <a:srgbClr val="000000"/>
                </a:solidFill>
                <a:effectLst/>
                <a:latin typeface="Times New Roman" panose="02020603050405020304" pitchFamily="18" charset="0"/>
                <a:ea typeface="Times New Roman" panose="02020603050405020304" pitchFamily="18" charset="0"/>
              </a:rPr>
              <a:t> yêu chân </a:t>
            </a:r>
            <a:r>
              <a:rPr lang="vi-VN" sz="2800" dirty="0" err="1">
                <a:solidFill>
                  <a:srgbClr val="000000"/>
                </a:solidFill>
                <a:effectLst/>
                <a:latin typeface="Times New Roman" panose="02020603050405020304" pitchFamily="18" charset="0"/>
                <a:ea typeface="Times New Roman" panose="02020603050405020304" pitchFamily="18" charset="0"/>
              </a:rPr>
              <a:t>thành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người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cộng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sự</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gần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gũi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với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Bác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Hồ</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tác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giả</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Phạm</a:t>
            </a:r>
            <a:r>
              <a:rPr lang="vi-VN" sz="2800" dirty="0">
                <a:solidFill>
                  <a:srgbClr val="000000"/>
                </a:solidFill>
                <a:effectLst/>
                <a:latin typeface="Times New Roman" panose="02020603050405020304" pitchFamily="18" charset="0"/>
                <a:ea typeface="Times New Roman" panose="02020603050405020304" pitchFamily="18" charset="0"/>
              </a:rPr>
              <a:t> Văn </a:t>
            </a:r>
            <a:r>
              <a:rPr lang="vi-VN" sz="2800" dirty="0" err="1">
                <a:solidFill>
                  <a:srgbClr val="000000"/>
                </a:solidFill>
                <a:effectLst/>
                <a:latin typeface="Times New Roman" panose="02020603050405020304" pitchFamily="18" charset="0"/>
                <a:ea typeface="Times New Roman" panose="02020603050405020304" pitchFamily="18" charset="0"/>
              </a:rPr>
              <a:t>Đồng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đã</a:t>
            </a:r>
            <a:r>
              <a:rPr lang="vi-VN" sz="2800" dirty="0">
                <a:solidFill>
                  <a:srgbClr val="000000"/>
                </a:solidFill>
                <a:effectLst/>
                <a:latin typeface="Times New Roman" panose="02020603050405020304" pitchFamily="18" charset="0"/>
                <a:ea typeface="Times New Roman" panose="02020603050405020304" pitchFamily="18" charset="0"/>
              </a:rPr>
              <a:t> cho </a:t>
            </a:r>
            <a:r>
              <a:rPr lang="vi-VN" sz="2800" dirty="0" err="1">
                <a:solidFill>
                  <a:srgbClr val="000000"/>
                </a:solidFill>
                <a:effectLst/>
                <a:latin typeface="Times New Roman" panose="02020603050405020304" pitchFamily="18" charset="0"/>
                <a:ea typeface="Times New Roman" panose="02020603050405020304" pitchFamily="18" charset="0"/>
              </a:rPr>
              <a:t>thấy</a:t>
            </a:r>
            <a:r>
              <a:rPr lang="vi-VN"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Người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luôn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một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hình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mẫu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về</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sự</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giản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dị</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khiêm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tốn</a:t>
            </a:r>
            <a:r>
              <a:rPr lang="en-US"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Đọc</a:t>
            </a:r>
            <a:r>
              <a:rPr lang="vi-VN" sz="2800" dirty="0">
                <a:solidFill>
                  <a:srgbClr val="000000"/>
                </a:solidFill>
                <a:effectLst/>
                <a:latin typeface="Times New Roman" panose="02020603050405020304" pitchFamily="18" charset="0"/>
                <a:ea typeface="Times New Roman" panose="02020603050405020304" pitchFamily="18" charset="0"/>
              </a:rPr>
              <a:t> văn </a:t>
            </a:r>
            <a:r>
              <a:rPr lang="vi-VN" sz="2800" dirty="0" err="1">
                <a:solidFill>
                  <a:srgbClr val="000000"/>
                </a:solidFill>
                <a:effectLst/>
                <a:latin typeface="Times New Roman" panose="02020603050405020304" pitchFamily="18" charset="0"/>
                <a:ea typeface="Times New Roman" panose="02020603050405020304" pitchFamily="18" charset="0"/>
              </a:rPr>
              <a:t>bản</a:t>
            </a:r>
            <a:r>
              <a:rPr lang="vi-VN" sz="2800" dirty="0">
                <a:solidFill>
                  <a:srgbClr val="000000"/>
                </a:solidFill>
                <a:effectLst/>
                <a:latin typeface="Times New Roman" panose="02020603050405020304" pitchFamily="18" charset="0"/>
                <a:ea typeface="Times New Roman" panose="02020603050405020304" pitchFamily="18" charset="0"/>
              </a:rPr>
              <a:t> ta </a:t>
            </a:r>
            <a:r>
              <a:rPr lang="vi-VN" sz="2800" dirty="0" err="1">
                <a:solidFill>
                  <a:srgbClr val="000000"/>
                </a:solidFill>
                <a:effectLst/>
                <a:latin typeface="Times New Roman" panose="02020603050405020304" pitchFamily="18" charset="0"/>
                <a:ea typeface="Times New Roman" panose="02020603050405020304" pitchFamily="18" charset="0"/>
              </a:rPr>
              <a:t>thấy</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với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lập</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luận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chặt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chẽ</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hệ</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thống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lí</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lẽ</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dẫn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chứng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thuyết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phục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cùng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lối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viết</a:t>
            </a:r>
            <a:r>
              <a:rPr lang="vi-VN" sz="2800" dirty="0">
                <a:solidFill>
                  <a:srgbClr val="000000"/>
                </a:solidFill>
                <a:effectLst/>
                <a:latin typeface="Times New Roman" panose="02020603050405020304" pitchFamily="18" charset="0"/>
                <a:ea typeface="Times New Roman" panose="02020603050405020304" pitchFamily="18" charset="0"/>
              </a:rPr>
              <a:t> chân </a:t>
            </a:r>
            <a:r>
              <a:rPr lang="vi-VN" sz="2800" dirty="0" err="1">
                <a:solidFill>
                  <a:srgbClr val="000000"/>
                </a:solidFill>
                <a:effectLst/>
                <a:latin typeface="Times New Roman" panose="02020603050405020304" pitchFamily="18" charset="0"/>
                <a:ea typeface="Times New Roman" panose="02020603050405020304" pitchFamily="18" charset="0"/>
              </a:rPr>
              <a:t>thành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tác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giả</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đã</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thuyết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phục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được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người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đọc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người</a:t>
            </a:r>
            <a:r>
              <a:rPr lang="vi-VN" sz="2800" dirty="0">
                <a:solidFill>
                  <a:srgbClr val="000000"/>
                </a:solidFill>
                <a:effectLst/>
                <a:latin typeface="Times New Roman" panose="02020603050405020304" pitchFamily="18" charset="0"/>
                <a:ea typeface="Times New Roman" panose="02020603050405020304" pitchFamily="18" charset="0"/>
              </a:rPr>
              <a:t> nghe </a:t>
            </a:r>
            <a:r>
              <a:rPr lang="vi-VN" sz="2800" dirty="0" err="1">
                <a:solidFill>
                  <a:srgbClr val="000000"/>
                </a:solidFill>
                <a:effectLst/>
                <a:latin typeface="Times New Roman" panose="02020603050405020304" pitchFamily="18" charset="0"/>
                <a:ea typeface="Times New Roman" panose="02020603050405020304" pitchFamily="18" charset="0"/>
              </a:rPr>
              <a:t>về</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biểu</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hiện</a:t>
            </a:r>
            <a:r>
              <a:rPr lang="vi-VN" sz="2800" dirty="0">
                <a:solidFill>
                  <a:srgbClr val="000000"/>
                </a:solidFill>
                <a:effectLst/>
                <a:latin typeface="Times New Roman" panose="02020603050405020304" pitchFamily="18" charset="0"/>
                <a:ea typeface="Times New Roman" panose="02020603050405020304" pitchFamily="18" charset="0"/>
              </a:rPr>
              <a:t> đa </a:t>
            </a:r>
            <a:r>
              <a:rPr lang="vi-VN" sz="2800" dirty="0" err="1">
                <a:solidFill>
                  <a:srgbClr val="000000"/>
                </a:solidFill>
                <a:effectLst/>
                <a:latin typeface="Times New Roman" panose="02020603050405020304" pitchFamily="18" charset="0"/>
                <a:ea typeface="Times New Roman" panose="02020603050405020304" pitchFamily="18" charset="0"/>
              </a:rPr>
              <a:t>dạng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đức</a:t>
            </a:r>
            <a:r>
              <a:rPr lang="vi-VN"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tính</a:t>
            </a:r>
            <a:r>
              <a:rPr lang="en-US"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giản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dị</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Bác</a:t>
            </a:r>
            <a:r>
              <a:rPr lang="vi-VN"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thể</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hiện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mọi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mặt</a:t>
            </a:r>
            <a:r>
              <a:rPr lang="en-US"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đời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sống</a:t>
            </a:r>
            <a:r>
              <a:rPr lang="vi-VN" sz="2800" dirty="0">
                <a:solidFill>
                  <a:srgbClr val="000000"/>
                </a:solidFill>
                <a:effectLst/>
                <a:latin typeface="Times New Roman" panose="02020603050405020304" pitchFamily="18" charset="0"/>
                <a:ea typeface="Times New Roman" panose="02020603050405020304" pitchFamily="18" charset="0"/>
              </a:rPr>
              <a:t>, sinh </a:t>
            </a:r>
            <a:r>
              <a:rPr lang="vi-VN" sz="2800" dirty="0" err="1">
                <a:solidFill>
                  <a:srgbClr val="000000"/>
                </a:solidFill>
                <a:effectLst/>
                <a:latin typeface="Times New Roman" panose="02020603050405020304" pitchFamily="18" charset="0"/>
                <a:ea typeface="Times New Roman" panose="02020603050405020304" pitchFamily="18" charset="0"/>
              </a:rPr>
              <a:t>hoạt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thường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ngày</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Từ</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bữa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cơm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chỉ</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có</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vài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món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đơn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giản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nơi</a:t>
            </a:r>
            <a:r>
              <a:rPr lang="en-US" sz="2800" dirty="0">
                <a:solidFill>
                  <a:srgbClr val="000000"/>
                </a:solidFill>
                <a:effectLst/>
                <a:latin typeface="Times New Roman" panose="02020603050405020304" pitchFamily="18" charset="0"/>
                <a:ea typeface="Times New Roman" panose="02020603050405020304" pitchFamily="18" charset="0"/>
              </a:rPr>
              <a:t> ở </a:t>
            </a:r>
            <a:r>
              <a:rPr lang="en-US" sz="2800" dirty="0" err="1">
                <a:solidFill>
                  <a:srgbClr val="000000"/>
                </a:solidFill>
                <a:effectLst/>
                <a:latin typeface="Times New Roman" panose="02020603050405020304" pitchFamily="18" charset="0"/>
                <a:ea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vị</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Chủ</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tịch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chỉ</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sàn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đơn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sơ</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mộc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với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vài</a:t>
            </a:r>
            <a:r>
              <a:rPr lang="en-US"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phòng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để</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họp</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tiếp</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khách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nghỉ</a:t>
            </a:r>
            <a:r>
              <a:rPr lang="vi-VN" sz="2800" dirty="0">
                <a:solidFill>
                  <a:srgbClr val="000000"/>
                </a:solidFill>
                <a:effectLst/>
                <a:latin typeface="Times New Roman" panose="02020603050405020304" pitchFamily="18" charset="0"/>
                <a:ea typeface="Times New Roman" panose="02020603050405020304" pitchFamily="18" charset="0"/>
              </a:rPr>
              <a:t> ngơi. </a:t>
            </a:r>
            <a:endParaRPr lang="en-US" sz="2800" dirty="0"/>
          </a:p>
        </p:txBody>
      </p:sp>
    </p:spTree>
    <p:extLst>
      <p:ext uri="{BB962C8B-B14F-4D97-AF65-F5344CB8AC3E}">
        <p14:creationId xmlns:p14="http://schemas.microsoft.com/office/powerpoint/2010/main" val="1709561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circle(in)">
                                      <p:cBhvr>
                                        <p:cTn id="13"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ộp Văn bản 4">
            <a:extLst>
              <a:ext uri="{FF2B5EF4-FFF2-40B4-BE49-F238E27FC236}">
                <a16:creationId xmlns:a16="http://schemas.microsoft.com/office/drawing/2014/main" id="{28807C0B-1AAC-8BED-E193-9AB970268A86}"/>
              </a:ext>
            </a:extLst>
          </p:cNvPr>
          <p:cNvSpPr txBox="1"/>
          <p:nvPr/>
        </p:nvSpPr>
        <p:spPr>
          <a:xfrm>
            <a:off x="124918" y="269823"/>
            <a:ext cx="11977141" cy="5601855"/>
          </a:xfrm>
          <a:prstGeom prst="rect">
            <a:avLst/>
          </a:prstGeom>
          <a:noFill/>
        </p:spPr>
        <p:txBody>
          <a:bodyPr wrap="square">
            <a:spAutoFit/>
          </a:bodyPr>
          <a:lstStyle/>
          <a:p>
            <a:pPr algn="just">
              <a:lnSpc>
                <a:spcPct val="107000"/>
              </a:lnSpc>
              <a:spcAft>
                <a:spcPts val="800"/>
              </a:spcAft>
            </a:pP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Đâu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chỉ</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thế</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dị</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còn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trong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lời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Không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gì</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quý</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hơn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độc</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lập</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tự</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do!”, “Tôi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nói</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bào</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nghe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rõ</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không?”, </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viết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Nam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tộc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Nam</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sông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cạn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núi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mòn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song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chân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lí</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ấy</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hề</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thay</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đổi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dẫn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trước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khi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thúc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cứ</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còn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đưa ra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lời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bình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xác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đáng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đức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dị</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cho ta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rằng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dị</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không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phải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lối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khắc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khổ</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nhà</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nho xưa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mà</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phong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phú</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trong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đời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chất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tinh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tâm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tình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cảm</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như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Tố</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Hữu</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khẳng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Mong manh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áo</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vải</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hồn</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muôn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trượng</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/Hơn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tượng</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soi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lối</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mòn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tấm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gương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sáng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mọi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thế</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hệ</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tập</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sinh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sẽ</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cố</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gắng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rèn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luyện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phẩm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chất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quý</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ấy</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này</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trở</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thành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ích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đình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xã</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hội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746939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22E85CED-26DF-C49F-D7D0-5D96E1E75141}"/>
              </a:ext>
            </a:extLst>
          </p:cNvPr>
          <p:cNvSpPr txBox="1"/>
          <p:nvPr/>
        </p:nvSpPr>
        <p:spPr>
          <a:xfrm>
            <a:off x="299803" y="284813"/>
            <a:ext cx="11587397" cy="3526222"/>
          </a:xfrm>
          <a:prstGeom prst="rect">
            <a:avLst/>
          </a:prstGeom>
          <a:noFill/>
        </p:spPr>
        <p:txBody>
          <a:bodyPr wrap="square" rtlCol="0">
            <a:spAutoFit/>
          </a:bodyPr>
          <a:lstStyle/>
          <a:p>
            <a:pPr algn="just">
              <a:lnSpc>
                <a:spcPct val="107000"/>
              </a:lnSpc>
              <a:spcAft>
                <a:spcPts val="800"/>
              </a:spcAft>
            </a:pP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mạch</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tập</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sáng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tỏ</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Cảm</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nghĩ</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viết</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văn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Đức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dị</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Câu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mở</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đầu</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Nêu suy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nghĩ</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khái</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quát</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câu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tiếp</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Nêu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cụ</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rõ</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ý câu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mở</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đầu</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Hai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cuối</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Khẳng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vấn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liên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hệ</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trách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nhiệm</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thân</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Hộp Văn bản 4">
            <a:extLst>
              <a:ext uri="{FF2B5EF4-FFF2-40B4-BE49-F238E27FC236}">
                <a16:creationId xmlns:a16="http://schemas.microsoft.com/office/drawing/2014/main" id="{2E372954-2195-1A7C-6625-F813C72FA28A}"/>
              </a:ext>
            </a:extLst>
          </p:cNvPr>
          <p:cNvSpPr txBox="1"/>
          <p:nvPr/>
        </p:nvSpPr>
        <p:spPr>
          <a:xfrm>
            <a:off x="299803" y="4043597"/>
            <a:ext cx="11362544" cy="2369751"/>
          </a:xfrm>
          <a:prstGeom prst="rect">
            <a:avLst/>
          </a:prstGeom>
          <a:noFill/>
        </p:spPr>
        <p:txBody>
          <a:bodyPr wrap="square" rtlCol="0">
            <a:spAutoFit/>
          </a:bodyPr>
          <a:lstStyle/>
          <a:p>
            <a:pPr algn="just">
              <a:lnSpc>
                <a:spcPct val="107000"/>
              </a:lnSpc>
              <a:spcAft>
                <a:spcPts val="800"/>
              </a:spcAft>
            </a:pP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vi-VN"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vi-VN"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vi-VN"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phép</a:t>
            </a:r>
            <a:r>
              <a:rPr lang="vi-VN"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liên </a:t>
            </a:r>
            <a:r>
              <a:rPr lang="vi-VN"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lang="vi-VN"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hép</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lặp</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Nam,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đức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dị</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hép</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thế</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cha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già</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Phạm</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đức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dị</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đức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ấy</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251503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ộp Văn bản 1">
            <a:extLst>
              <a:ext uri="{FF2B5EF4-FFF2-40B4-BE49-F238E27FC236}">
                <a16:creationId xmlns:a16="http://schemas.microsoft.com/office/drawing/2014/main" id="{B683388D-1415-18F8-620B-59A3C91EC183}"/>
              </a:ext>
            </a:extLst>
          </p:cNvPr>
          <p:cNvSpPr txBox="1"/>
          <p:nvPr/>
        </p:nvSpPr>
        <p:spPr>
          <a:xfrm>
            <a:off x="449705" y="134911"/>
            <a:ext cx="11287593" cy="530594"/>
          </a:xfrm>
          <a:prstGeom prst="rect">
            <a:avLst/>
          </a:prstGeom>
          <a:noFill/>
        </p:spPr>
        <p:txBody>
          <a:bodyPr wrap="square" rtlCol="0">
            <a:spAutoFit/>
          </a:bodyPr>
          <a:lstStyle/>
          <a:p>
            <a:pPr algn="just">
              <a:lnSpc>
                <a:spcPct val="107000"/>
              </a:lnSpc>
              <a:spcAft>
                <a:spcPts val="800"/>
              </a:spcAft>
            </a:pPr>
            <a:r>
              <a:rPr lang="vi-VN"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ĐOẠN 2:</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Cảm</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nghĩ</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văn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nhân dân ta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Hộp Văn bản 2">
            <a:extLst>
              <a:ext uri="{FF2B5EF4-FFF2-40B4-BE49-F238E27FC236}">
                <a16:creationId xmlns:a16="http://schemas.microsoft.com/office/drawing/2014/main" id="{813837B9-325A-25B4-E45A-3018CFCC1C3A}"/>
              </a:ext>
            </a:extLst>
          </p:cNvPr>
          <p:cNvSpPr txBox="1"/>
          <p:nvPr/>
        </p:nvSpPr>
        <p:spPr>
          <a:xfrm>
            <a:off x="179880" y="884420"/>
            <a:ext cx="11647358" cy="5140831"/>
          </a:xfrm>
          <a:prstGeom prst="rect">
            <a:avLst/>
          </a:prstGeom>
          <a:noFill/>
        </p:spPr>
        <p:txBody>
          <a:bodyPr wrap="square" rtlCol="0">
            <a:spAutoFit/>
          </a:bodyPr>
          <a:lstStyle/>
          <a:p>
            <a:pPr algn="just">
              <a:lnSpc>
                <a:spcPct val="107000"/>
              </a:lnSpc>
              <a:spcAft>
                <a:spcPts val="800"/>
              </a:spcAft>
            </a:pP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nhân dân ta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trích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trong văn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kiện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Báo</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cáo</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chính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trị</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do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Chủ</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tịch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Chí</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Minh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bày</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tại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Đại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hội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lần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thứ</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II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Đảng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Lao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Nam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họp</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tại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Bắc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tháng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 năm 1951, trong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thời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kì</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chiến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chống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dân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Pháp</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văn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nghị</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minh tiêu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cho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bạn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đọc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thấu</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cao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đẹp</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dân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tộc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lập</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chặt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chẽ</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đanh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thép</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lối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viết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lí</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lẽ</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sắc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bén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dẫn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cụ</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sau khi nêu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vấn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đã</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tập</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trung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nhấn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mạnh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dương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tinh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trong công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cuộc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chống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ngoại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xâm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dân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tộc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rồi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dẫn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cụ</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tinh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trong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quá</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khứ</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tại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ảnh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so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sánh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gợi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cảm</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lối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liệt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kê theo mô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đã</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minh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thuyết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phục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tinh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nhân dân ta.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1864438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randombar(horizontal)">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4AD9B6ED-370D-E80D-E15B-8A13433AD3F1}"/>
              </a:ext>
            </a:extLst>
          </p:cNvPr>
          <p:cNvSpPr txBox="1"/>
          <p:nvPr/>
        </p:nvSpPr>
        <p:spPr>
          <a:xfrm>
            <a:off x="204866" y="345173"/>
            <a:ext cx="11782268" cy="4524315"/>
          </a:xfrm>
          <a:prstGeom prst="rect">
            <a:avLst/>
          </a:prstGeom>
          <a:noFill/>
        </p:spPr>
        <p:txBody>
          <a:bodyPr wrap="square">
            <a:spAutoFit/>
          </a:bodyPr>
          <a:lstStyle/>
          <a:p>
            <a:pPr algn="just"/>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Cho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chúng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rằng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quý</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báu</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Nam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khi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tiềm</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tàng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tiềm</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ẩn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nhưng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khi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bộc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lộ</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mạnh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mẽ</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Mọi</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Nam không phân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biệt</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tuổi</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giới</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ngành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nghề</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vùng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miền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đều</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hết</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lòng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huy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dân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tộc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trong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hoàn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cảnh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cuộc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chiến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đang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diễn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ra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ác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liệt</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huy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ấy</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vô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cùng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cần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thiết</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Tìm</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văn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em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càng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thêm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kính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lãnh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tụ</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Chí</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Minh-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vị</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cha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già</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dân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tộc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Nam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nhận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thấy</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trách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nhiệm</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thế</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hệ</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mình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trong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huy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giữ</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gìn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ông cha.</a:t>
            </a:r>
            <a:endParaRPr lang="en-US" sz="3200" dirty="0"/>
          </a:p>
        </p:txBody>
      </p:sp>
    </p:spTree>
    <p:extLst>
      <p:ext uri="{BB962C8B-B14F-4D97-AF65-F5344CB8AC3E}">
        <p14:creationId xmlns:p14="http://schemas.microsoft.com/office/powerpoint/2010/main" val="371246746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ộp Văn bản 1">
            <a:extLst>
              <a:ext uri="{FF2B5EF4-FFF2-40B4-BE49-F238E27FC236}">
                <a16:creationId xmlns:a16="http://schemas.microsoft.com/office/drawing/2014/main" id="{92D8F86F-DDE2-61DA-3AF0-F18649FFBF3E}"/>
              </a:ext>
            </a:extLst>
          </p:cNvPr>
          <p:cNvSpPr txBox="1"/>
          <p:nvPr/>
        </p:nvSpPr>
        <p:spPr>
          <a:xfrm>
            <a:off x="419725" y="239843"/>
            <a:ext cx="11332564" cy="2674130"/>
          </a:xfrm>
          <a:prstGeom prst="rect">
            <a:avLst/>
          </a:prstGeom>
          <a:noFill/>
        </p:spPr>
        <p:txBody>
          <a:bodyPr wrap="square" rtlCol="0">
            <a:spAutoFit/>
          </a:bodyPr>
          <a:lstStyle/>
          <a:p>
            <a:pPr algn="just">
              <a:lnSpc>
                <a:spcPct val="107000"/>
              </a:lnSpc>
              <a:spcAft>
                <a:spcPts val="800"/>
              </a:spcAft>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mạch</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tập</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sáng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tỏ</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Câu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mở</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đầu</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Nêu suy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nghĩ</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quát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câu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tiếp</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cụ</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rõ</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ý câu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mở</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đầu</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Câu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cuối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Khẳng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vấn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liên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hệ</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thân.</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Hộp Văn bản 2">
            <a:extLst>
              <a:ext uri="{FF2B5EF4-FFF2-40B4-BE49-F238E27FC236}">
                <a16:creationId xmlns:a16="http://schemas.microsoft.com/office/drawing/2014/main" id="{4CF72694-F141-72A1-7353-1C1FB8EC933D}"/>
              </a:ext>
            </a:extLst>
          </p:cNvPr>
          <p:cNvSpPr txBox="1"/>
          <p:nvPr/>
        </p:nvSpPr>
        <p:spPr>
          <a:xfrm>
            <a:off x="419725" y="3429000"/>
            <a:ext cx="11272604" cy="2682466"/>
          </a:xfrm>
          <a:prstGeom prst="rect">
            <a:avLst/>
          </a:prstGeom>
          <a:noFill/>
        </p:spPr>
        <p:txBody>
          <a:bodyPr wrap="square" rtlCol="0">
            <a:spAutoFit/>
          </a:bodyPr>
          <a:lstStyle/>
          <a:p>
            <a:pPr algn="just">
              <a:lnSpc>
                <a:spcPct val="107000"/>
              </a:lnSpc>
              <a:spcAft>
                <a:spcPts val="800"/>
              </a:spcAft>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phép</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liên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hép</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lặp</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ruyền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Nam, nhân dân ta,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cuộc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chiến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dân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tộc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hép</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thế</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cha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Phép</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nối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rồi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856698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80">
                                          <p:stCondLst>
                                            <p:cond delay="0"/>
                                          </p:stCondLst>
                                        </p:cTn>
                                        <p:tgtEl>
                                          <p:spTgt spid="3"/>
                                        </p:tgtEl>
                                      </p:cBhvr>
                                    </p:animEffect>
                                    <p:anim calcmode="lin" valueType="num">
                                      <p:cBhvr>
                                        <p:cTn id="13"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gtEl>
                                      </p:cBhvr>
                                      <p:to x="100000" y="60000"/>
                                    </p:animScale>
                                    <p:animScale>
                                      <p:cBhvr>
                                        <p:cTn id="19" dur="166" decel="50000">
                                          <p:stCondLst>
                                            <p:cond delay="676"/>
                                          </p:stCondLst>
                                        </p:cTn>
                                        <p:tgtEl>
                                          <p:spTgt spid="3"/>
                                        </p:tgtEl>
                                      </p:cBhvr>
                                      <p:to x="100000" y="100000"/>
                                    </p:animScale>
                                    <p:animScale>
                                      <p:cBhvr>
                                        <p:cTn id="20" dur="26">
                                          <p:stCondLst>
                                            <p:cond delay="1312"/>
                                          </p:stCondLst>
                                        </p:cTn>
                                        <p:tgtEl>
                                          <p:spTgt spid="3"/>
                                        </p:tgtEl>
                                      </p:cBhvr>
                                      <p:to x="100000" y="80000"/>
                                    </p:animScale>
                                    <p:animScale>
                                      <p:cBhvr>
                                        <p:cTn id="21" dur="166" decel="50000">
                                          <p:stCondLst>
                                            <p:cond delay="1338"/>
                                          </p:stCondLst>
                                        </p:cTn>
                                        <p:tgtEl>
                                          <p:spTgt spid="3"/>
                                        </p:tgtEl>
                                      </p:cBhvr>
                                      <p:to x="100000" y="100000"/>
                                    </p:animScale>
                                    <p:animScale>
                                      <p:cBhvr>
                                        <p:cTn id="22" dur="26">
                                          <p:stCondLst>
                                            <p:cond delay="1642"/>
                                          </p:stCondLst>
                                        </p:cTn>
                                        <p:tgtEl>
                                          <p:spTgt spid="3"/>
                                        </p:tgtEl>
                                      </p:cBhvr>
                                      <p:to x="100000" y="90000"/>
                                    </p:animScale>
                                    <p:animScale>
                                      <p:cBhvr>
                                        <p:cTn id="23" dur="166" decel="50000">
                                          <p:stCondLst>
                                            <p:cond delay="1668"/>
                                          </p:stCondLst>
                                        </p:cTn>
                                        <p:tgtEl>
                                          <p:spTgt spid="3"/>
                                        </p:tgtEl>
                                      </p:cBhvr>
                                      <p:to x="100000" y="100000"/>
                                    </p:animScale>
                                    <p:animScale>
                                      <p:cBhvr>
                                        <p:cTn id="24" dur="26">
                                          <p:stCondLst>
                                            <p:cond delay="1808"/>
                                          </p:stCondLst>
                                        </p:cTn>
                                        <p:tgtEl>
                                          <p:spTgt spid="3"/>
                                        </p:tgtEl>
                                      </p:cBhvr>
                                      <p:to x="100000" y="95000"/>
                                    </p:animScale>
                                    <p:animScale>
                                      <p:cBhvr>
                                        <p:cTn id="25"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ộp Văn bản 1">
            <a:extLst>
              <a:ext uri="{FF2B5EF4-FFF2-40B4-BE49-F238E27FC236}">
                <a16:creationId xmlns:a16="http://schemas.microsoft.com/office/drawing/2014/main" id="{D7D5AD2B-0CFE-19C8-6AA9-E26B83030662}"/>
              </a:ext>
            </a:extLst>
          </p:cNvPr>
          <p:cNvSpPr txBox="1"/>
          <p:nvPr/>
        </p:nvSpPr>
        <p:spPr>
          <a:xfrm>
            <a:off x="3432748" y="179882"/>
            <a:ext cx="2998032" cy="593304"/>
          </a:xfrm>
          <a:prstGeom prst="rect">
            <a:avLst/>
          </a:prstGeom>
          <a:noFill/>
        </p:spPr>
        <p:txBody>
          <a:bodyPr wrap="square" rtlCol="0">
            <a:spAutoFit/>
          </a:bodyPr>
          <a:lstStyle/>
          <a:p>
            <a:pPr algn="just">
              <a:lnSpc>
                <a:spcPct val="107000"/>
              </a:lnSpc>
              <a:spcAft>
                <a:spcPts val="800"/>
              </a:spcAft>
            </a:pPr>
            <a:r>
              <a:rPr lang="vi-VN" sz="3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*Rubric </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Bảng 2">
            <a:extLst>
              <a:ext uri="{FF2B5EF4-FFF2-40B4-BE49-F238E27FC236}">
                <a16:creationId xmlns:a16="http://schemas.microsoft.com/office/drawing/2014/main" id="{59259FEE-A189-6698-8AC0-0BC1ECA8B2FE}"/>
              </a:ext>
            </a:extLst>
          </p:cNvPr>
          <p:cNvGraphicFramePr>
            <a:graphicFrameLocks noGrp="1"/>
          </p:cNvGraphicFramePr>
          <p:nvPr>
            <p:extLst>
              <p:ext uri="{D42A27DB-BD31-4B8C-83A1-F6EECF244321}">
                <p14:modId xmlns:p14="http://schemas.microsoft.com/office/powerpoint/2010/main" val="2660023041"/>
              </p:ext>
            </p:extLst>
          </p:nvPr>
        </p:nvGraphicFramePr>
        <p:xfrm>
          <a:off x="239843" y="859379"/>
          <a:ext cx="11767278" cy="4714245"/>
        </p:xfrm>
        <a:graphic>
          <a:graphicData uri="http://schemas.openxmlformats.org/drawingml/2006/table">
            <a:tbl>
              <a:tblPr firstRow="1" firstCol="1" bandRow="1">
                <a:tableStyleId>{5C22544A-7EE6-4342-B048-85BDC9FD1C3A}</a:tableStyleId>
              </a:tblPr>
              <a:tblGrid>
                <a:gridCol w="6303899">
                  <a:extLst>
                    <a:ext uri="{9D8B030D-6E8A-4147-A177-3AD203B41FA5}">
                      <a16:colId xmlns:a16="http://schemas.microsoft.com/office/drawing/2014/main" val="1420550804"/>
                    </a:ext>
                  </a:extLst>
                </a:gridCol>
                <a:gridCol w="2466851">
                  <a:extLst>
                    <a:ext uri="{9D8B030D-6E8A-4147-A177-3AD203B41FA5}">
                      <a16:colId xmlns:a16="http://schemas.microsoft.com/office/drawing/2014/main" val="594510625"/>
                    </a:ext>
                  </a:extLst>
                </a:gridCol>
                <a:gridCol w="2996528">
                  <a:extLst>
                    <a:ext uri="{9D8B030D-6E8A-4147-A177-3AD203B41FA5}">
                      <a16:colId xmlns:a16="http://schemas.microsoft.com/office/drawing/2014/main" val="2162421286"/>
                    </a:ext>
                  </a:extLst>
                </a:gridCol>
              </a:tblGrid>
              <a:tr h="0">
                <a:tc>
                  <a:txBody>
                    <a:bodyPr/>
                    <a:lstStyle/>
                    <a:p>
                      <a:pPr algn="ctr">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Tiêu chí</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Đạt</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Chưa đạt</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07661874"/>
                  </a:ext>
                </a:extLst>
              </a:tr>
              <a:tr h="0">
                <a:tc>
                  <a:txBody>
                    <a:bodyPr/>
                    <a:lstStyle/>
                    <a:p>
                      <a:pPr algn="just">
                        <a:lnSpc>
                          <a:spcPct val="107000"/>
                        </a:lnSpc>
                        <a:spcAft>
                          <a:spcPts val="800"/>
                        </a:spcAft>
                      </a:pPr>
                      <a:r>
                        <a:rPr lang="vi-VN" sz="2800" b="0" dirty="0" err="1">
                          <a:solidFill>
                            <a:schemeClr val="tx1"/>
                          </a:solidFill>
                          <a:effectLst/>
                          <a:latin typeface="Times New Roman" panose="02020603050405020304" pitchFamily="18" charset="0"/>
                          <a:cs typeface="Times New Roman" panose="02020603050405020304" pitchFamily="18" charset="0"/>
                        </a:rPr>
                        <a:t>Hình</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thức</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đoạn</a:t>
                      </a:r>
                      <a:r>
                        <a:rPr lang="vi-VN" sz="2800" b="0" dirty="0">
                          <a:solidFill>
                            <a:schemeClr val="tx1"/>
                          </a:solidFill>
                          <a:effectLst/>
                          <a:latin typeface="Times New Roman" panose="02020603050405020304" pitchFamily="18" charset="0"/>
                          <a:cs typeface="Times New Roman" panose="02020603050405020304" pitchFamily="18" charset="0"/>
                        </a:rPr>
                        <a:t> văn</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05226633"/>
                  </a:ext>
                </a:extLst>
              </a:tr>
              <a:tr h="0">
                <a:tc>
                  <a:txBody>
                    <a:bodyPr/>
                    <a:lstStyle/>
                    <a:p>
                      <a:pPr algn="just">
                        <a:lnSpc>
                          <a:spcPct val="107000"/>
                        </a:lnSpc>
                        <a:spcAft>
                          <a:spcPts val="800"/>
                        </a:spcAft>
                      </a:pPr>
                      <a:r>
                        <a:rPr lang="vi-VN" sz="2800" b="0" dirty="0" err="1">
                          <a:solidFill>
                            <a:schemeClr val="tx1"/>
                          </a:solidFill>
                          <a:effectLst/>
                          <a:latin typeface="Times New Roman" panose="02020603050405020304" pitchFamily="18" charset="0"/>
                          <a:cs typeface="Times New Roman" panose="02020603050405020304" pitchFamily="18" charset="0"/>
                        </a:rPr>
                        <a:t>Xác</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định</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chủ</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đề</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đoạn</a:t>
                      </a:r>
                      <a:r>
                        <a:rPr lang="vi-VN" sz="2800" b="0" dirty="0">
                          <a:solidFill>
                            <a:schemeClr val="tx1"/>
                          </a:solidFill>
                          <a:effectLst/>
                          <a:latin typeface="Times New Roman" panose="02020603050405020304" pitchFamily="18" charset="0"/>
                          <a:cs typeface="Times New Roman" panose="02020603050405020304" pitchFamily="18" charset="0"/>
                        </a:rPr>
                        <a:t> văn</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81684575"/>
                  </a:ext>
                </a:extLst>
              </a:tr>
              <a:tr h="0">
                <a:tc>
                  <a:txBody>
                    <a:bodyPr/>
                    <a:lstStyle/>
                    <a:p>
                      <a:pPr algn="just">
                        <a:lnSpc>
                          <a:spcPct val="107000"/>
                        </a:lnSpc>
                        <a:spcAft>
                          <a:spcPts val="800"/>
                        </a:spcAft>
                      </a:pPr>
                      <a:r>
                        <a:rPr lang="vi-VN" sz="2800" b="0" dirty="0" err="1">
                          <a:solidFill>
                            <a:schemeClr val="tx1"/>
                          </a:solidFill>
                          <a:effectLst/>
                          <a:latin typeface="Times New Roman" panose="02020603050405020304" pitchFamily="18" charset="0"/>
                          <a:cs typeface="Times New Roman" panose="02020603050405020304" pitchFamily="18" charset="0"/>
                        </a:rPr>
                        <a:t>Nội</a:t>
                      </a:r>
                      <a:r>
                        <a:rPr lang="vi-VN" sz="2800" b="0" dirty="0">
                          <a:solidFill>
                            <a:schemeClr val="tx1"/>
                          </a:solidFill>
                          <a:effectLst/>
                          <a:latin typeface="Times New Roman" panose="02020603050405020304" pitchFamily="18" charset="0"/>
                          <a:cs typeface="Times New Roman" panose="02020603050405020304" pitchFamily="18" charset="0"/>
                        </a:rPr>
                        <a:t> dung </a:t>
                      </a:r>
                      <a:r>
                        <a:rPr lang="vi-VN" sz="2800" b="0" dirty="0" err="1">
                          <a:solidFill>
                            <a:schemeClr val="tx1"/>
                          </a:solidFill>
                          <a:effectLst/>
                          <a:latin typeface="Times New Roman" panose="02020603050405020304" pitchFamily="18" charset="0"/>
                          <a:cs typeface="Times New Roman" panose="02020603050405020304" pitchFamily="18" charset="0"/>
                        </a:rPr>
                        <a:t>các</a:t>
                      </a:r>
                      <a:r>
                        <a:rPr lang="vi-VN" sz="2800" b="0" dirty="0">
                          <a:solidFill>
                            <a:schemeClr val="tx1"/>
                          </a:solidFill>
                          <a:effectLst/>
                          <a:latin typeface="Times New Roman" panose="02020603050405020304" pitchFamily="18" charset="0"/>
                          <a:cs typeface="Times New Roman" panose="02020603050405020304" pitchFamily="18" charset="0"/>
                        </a:rPr>
                        <a:t> câu văn </a:t>
                      </a:r>
                      <a:r>
                        <a:rPr lang="vi-VN" sz="2800" b="0" dirty="0" err="1">
                          <a:solidFill>
                            <a:schemeClr val="tx1"/>
                          </a:solidFill>
                          <a:effectLst/>
                          <a:latin typeface="Times New Roman" panose="02020603050405020304" pitchFamily="18" charset="0"/>
                          <a:cs typeface="Times New Roman" panose="02020603050405020304" pitchFamily="18" charset="0"/>
                        </a:rPr>
                        <a:t>tập</a:t>
                      </a:r>
                      <a:r>
                        <a:rPr lang="vi-VN" sz="2800" b="0" dirty="0">
                          <a:solidFill>
                            <a:schemeClr val="tx1"/>
                          </a:solidFill>
                          <a:effectLst/>
                          <a:latin typeface="Times New Roman" panose="02020603050405020304" pitchFamily="18" charset="0"/>
                          <a:cs typeface="Times New Roman" panose="02020603050405020304" pitchFamily="18" charset="0"/>
                        </a:rPr>
                        <a:t> trung </a:t>
                      </a:r>
                      <a:r>
                        <a:rPr lang="vi-VN" sz="2800" b="0" dirty="0" err="1">
                          <a:solidFill>
                            <a:schemeClr val="tx1"/>
                          </a:solidFill>
                          <a:effectLst/>
                          <a:latin typeface="Times New Roman" panose="02020603050405020304" pitchFamily="18" charset="0"/>
                          <a:cs typeface="Times New Roman" panose="02020603050405020304" pitchFamily="18" charset="0"/>
                        </a:rPr>
                        <a:t>chủ</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đề</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của</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đoạn</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7063895"/>
                  </a:ext>
                </a:extLst>
              </a:tr>
              <a:tr h="0">
                <a:tc>
                  <a:txBody>
                    <a:bodyPr/>
                    <a:lstStyle/>
                    <a:p>
                      <a:pPr algn="just">
                        <a:lnSpc>
                          <a:spcPct val="107000"/>
                        </a:lnSpc>
                        <a:spcAft>
                          <a:spcPts val="800"/>
                        </a:spcAft>
                      </a:pPr>
                      <a:r>
                        <a:rPr lang="vi-VN" sz="2800" b="0" dirty="0" err="1">
                          <a:solidFill>
                            <a:schemeClr val="tx1"/>
                          </a:solidFill>
                          <a:effectLst/>
                          <a:latin typeface="Times New Roman" panose="02020603050405020304" pitchFamily="18" charset="0"/>
                          <a:cs typeface="Times New Roman" panose="02020603050405020304" pitchFamily="18" charset="0"/>
                        </a:rPr>
                        <a:t>Cảm</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nghĩ</a:t>
                      </a:r>
                      <a:r>
                        <a:rPr lang="vi-VN" sz="2800" b="0" dirty="0">
                          <a:solidFill>
                            <a:schemeClr val="tx1"/>
                          </a:solidFill>
                          <a:effectLst/>
                          <a:latin typeface="Times New Roman" panose="02020603050405020304" pitchFamily="18" charset="0"/>
                          <a:cs typeface="Times New Roman" panose="02020603050405020304" pitchFamily="18" charset="0"/>
                        </a:rPr>
                        <a:t> sâu </a:t>
                      </a:r>
                      <a:r>
                        <a:rPr lang="vi-VN" sz="2800" b="0" dirty="0" err="1">
                          <a:solidFill>
                            <a:schemeClr val="tx1"/>
                          </a:solidFill>
                          <a:effectLst/>
                          <a:latin typeface="Times New Roman" panose="02020603050405020304" pitchFamily="18" charset="0"/>
                          <a:cs typeface="Times New Roman" panose="02020603050405020304" pitchFamily="18" charset="0"/>
                        </a:rPr>
                        <a:t>sắc</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9466670"/>
                  </a:ext>
                </a:extLst>
              </a:tr>
              <a:tr h="0">
                <a:tc>
                  <a:txBody>
                    <a:bodyPr/>
                    <a:lstStyle/>
                    <a:p>
                      <a:pPr algn="just">
                        <a:lnSpc>
                          <a:spcPct val="107000"/>
                        </a:lnSpc>
                        <a:spcAft>
                          <a:spcPts val="800"/>
                        </a:spcAft>
                      </a:pPr>
                      <a:r>
                        <a:rPr lang="vi-VN" sz="2800" b="0" dirty="0" err="1">
                          <a:solidFill>
                            <a:schemeClr val="tx1"/>
                          </a:solidFill>
                          <a:effectLst/>
                          <a:latin typeface="Times New Roman" panose="02020603050405020304" pitchFamily="18" charset="0"/>
                          <a:cs typeface="Times New Roman" panose="02020603050405020304" pitchFamily="18" charset="0"/>
                        </a:rPr>
                        <a:t>Có</a:t>
                      </a:r>
                      <a:r>
                        <a:rPr lang="vi-VN" sz="2800" b="0" dirty="0">
                          <a:solidFill>
                            <a:schemeClr val="tx1"/>
                          </a:solidFill>
                          <a:effectLst/>
                          <a:latin typeface="Times New Roman" panose="02020603050405020304" pitchFamily="18" charset="0"/>
                          <a:cs typeface="Times New Roman" panose="02020603050405020304" pitchFamily="18" charset="0"/>
                        </a:rPr>
                        <a:t> liên </a:t>
                      </a:r>
                      <a:r>
                        <a:rPr lang="vi-VN" sz="2800" b="0" dirty="0" err="1">
                          <a:solidFill>
                            <a:schemeClr val="tx1"/>
                          </a:solidFill>
                          <a:effectLst/>
                          <a:latin typeface="Times New Roman" panose="02020603050405020304" pitchFamily="18" charset="0"/>
                          <a:cs typeface="Times New Roman" panose="02020603050405020304" pitchFamily="18" charset="0"/>
                        </a:rPr>
                        <a:t>hệ</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mở</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rộng</a:t>
                      </a:r>
                      <a:r>
                        <a:rPr lang="vi-VN" sz="2800" b="0" dirty="0">
                          <a:solidFill>
                            <a:schemeClr val="tx1"/>
                          </a:solidFill>
                          <a:effectLst/>
                          <a:latin typeface="Times New Roman" panose="02020603050405020304" pitchFamily="18" charset="0"/>
                          <a:cs typeface="Times New Roman" panose="02020603050405020304" pitchFamily="18" charset="0"/>
                        </a:rPr>
                        <a:t> khi </a:t>
                      </a:r>
                      <a:r>
                        <a:rPr lang="vi-VN" sz="2800" b="0" dirty="0" err="1">
                          <a:solidFill>
                            <a:schemeClr val="tx1"/>
                          </a:solidFill>
                          <a:effectLst/>
                          <a:latin typeface="Times New Roman" panose="02020603050405020304" pitchFamily="18" charset="0"/>
                          <a:cs typeface="Times New Roman" panose="02020603050405020304" pitchFamily="18" charset="0"/>
                        </a:rPr>
                        <a:t>viết</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cảm</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nghĩ</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86043620"/>
                  </a:ext>
                </a:extLst>
              </a:tr>
              <a:tr h="0">
                <a:tc>
                  <a:txBody>
                    <a:bodyPr/>
                    <a:lstStyle/>
                    <a:p>
                      <a:pPr algn="just">
                        <a:lnSpc>
                          <a:spcPct val="107000"/>
                        </a:lnSpc>
                        <a:spcAft>
                          <a:spcPts val="800"/>
                        </a:spcAft>
                      </a:pPr>
                      <a:r>
                        <a:rPr lang="vi-VN" sz="2800" b="0" dirty="0" err="1">
                          <a:solidFill>
                            <a:schemeClr val="tx1"/>
                          </a:solidFill>
                          <a:effectLst/>
                          <a:latin typeface="Times New Roman" panose="02020603050405020304" pitchFamily="18" charset="0"/>
                          <a:cs typeface="Times New Roman" panose="02020603050405020304" pitchFamily="18" charset="0"/>
                        </a:rPr>
                        <a:t>Sử</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dụng</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các</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phép</a:t>
                      </a:r>
                      <a:r>
                        <a:rPr lang="vi-VN" sz="2800" b="0" dirty="0">
                          <a:solidFill>
                            <a:schemeClr val="tx1"/>
                          </a:solidFill>
                          <a:effectLst/>
                          <a:latin typeface="Times New Roman" panose="02020603050405020304" pitchFamily="18" charset="0"/>
                          <a:cs typeface="Times New Roman" panose="02020603050405020304" pitchFamily="18" charset="0"/>
                        </a:rPr>
                        <a:t> liên </a:t>
                      </a:r>
                      <a:r>
                        <a:rPr lang="vi-VN" sz="2800" b="0" dirty="0" err="1">
                          <a:solidFill>
                            <a:schemeClr val="tx1"/>
                          </a:solidFill>
                          <a:effectLst/>
                          <a:latin typeface="Times New Roman" panose="02020603050405020304" pitchFamily="18" charset="0"/>
                          <a:cs typeface="Times New Roman" panose="02020603050405020304" pitchFamily="18" charset="0"/>
                        </a:rPr>
                        <a:t>kết</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24203167"/>
                  </a:ext>
                </a:extLst>
              </a:tr>
              <a:tr h="0">
                <a:tc>
                  <a:txBody>
                    <a:bodyPr/>
                    <a:lstStyle/>
                    <a:p>
                      <a:pPr algn="just">
                        <a:lnSpc>
                          <a:spcPct val="107000"/>
                        </a:lnSpc>
                        <a:spcAft>
                          <a:spcPts val="800"/>
                        </a:spcAft>
                      </a:pPr>
                      <a:r>
                        <a:rPr lang="vi-VN" sz="2800" b="0" dirty="0" err="1">
                          <a:solidFill>
                            <a:schemeClr val="tx1"/>
                          </a:solidFill>
                          <a:effectLst/>
                          <a:latin typeface="Times New Roman" panose="02020603050405020304" pitchFamily="18" charset="0"/>
                          <a:cs typeface="Times New Roman" panose="02020603050405020304" pitchFamily="18" charset="0"/>
                        </a:rPr>
                        <a:t>Chữ</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viết</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đúng</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chính</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tả</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65911200"/>
                  </a:ext>
                </a:extLst>
              </a:tr>
              <a:tr h="0">
                <a:tc>
                  <a:txBody>
                    <a:bodyPr/>
                    <a:lstStyle/>
                    <a:p>
                      <a:pPr algn="just">
                        <a:lnSpc>
                          <a:spcPct val="107000"/>
                        </a:lnSpc>
                        <a:spcAft>
                          <a:spcPts val="800"/>
                        </a:spcAft>
                      </a:pPr>
                      <a:r>
                        <a:rPr lang="vi-VN" sz="2800" b="0" dirty="0" err="1">
                          <a:solidFill>
                            <a:schemeClr val="tx1"/>
                          </a:solidFill>
                          <a:effectLst/>
                          <a:latin typeface="Times New Roman" panose="02020603050405020304" pitchFamily="18" charset="0"/>
                          <a:cs typeface="Times New Roman" panose="02020603050405020304" pitchFamily="18" charset="0"/>
                        </a:rPr>
                        <a:t>Lập</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luận</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chặt</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chẽ</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51932240"/>
                  </a:ext>
                </a:extLst>
              </a:tr>
              <a:tr h="0">
                <a:tc>
                  <a:txBody>
                    <a:bodyPr/>
                    <a:lstStyle/>
                    <a:p>
                      <a:pPr algn="just">
                        <a:lnSpc>
                          <a:spcPct val="107000"/>
                        </a:lnSpc>
                        <a:spcAft>
                          <a:spcPts val="800"/>
                        </a:spcAft>
                      </a:pPr>
                      <a:r>
                        <a:rPr lang="vi-VN" sz="2800" b="0" dirty="0" err="1">
                          <a:solidFill>
                            <a:schemeClr val="tx1"/>
                          </a:solidFill>
                          <a:effectLst/>
                          <a:latin typeface="Times New Roman" panose="02020603050405020304" pitchFamily="18" charset="0"/>
                          <a:cs typeface="Times New Roman" panose="02020603050405020304" pitchFamily="18" charset="0"/>
                        </a:rPr>
                        <a:t>Sáng</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tạo</a:t>
                      </a:r>
                      <a:r>
                        <a:rPr lang="vi-VN" sz="2800" b="0" dirty="0">
                          <a:solidFill>
                            <a:schemeClr val="tx1"/>
                          </a:solidFill>
                          <a:effectLst/>
                          <a:latin typeface="Times New Roman" panose="02020603050405020304" pitchFamily="18" charset="0"/>
                          <a:cs typeface="Times New Roman" panose="02020603050405020304" pitchFamily="18" charset="0"/>
                        </a:rPr>
                        <a:t> trong </a:t>
                      </a:r>
                      <a:r>
                        <a:rPr lang="vi-VN" sz="2800" b="0" dirty="0" err="1">
                          <a:solidFill>
                            <a:schemeClr val="tx1"/>
                          </a:solidFill>
                          <a:effectLst/>
                          <a:latin typeface="Times New Roman" panose="02020603050405020304" pitchFamily="18" charset="0"/>
                          <a:cs typeface="Times New Roman" panose="02020603050405020304" pitchFamily="18" charset="0"/>
                        </a:rPr>
                        <a:t>cách</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dùng</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từ</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diễn</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đạt</a:t>
                      </a:r>
                      <a:r>
                        <a:rPr lang="vi-VN" sz="2800" b="0" dirty="0">
                          <a:solidFill>
                            <a:schemeClr val="tx1"/>
                          </a:solidFill>
                          <a:effectLst/>
                          <a:latin typeface="Times New Roman" panose="02020603050405020304" pitchFamily="18" charset="0"/>
                          <a:cs typeface="Times New Roman" panose="02020603050405020304" pitchFamily="18" charset="0"/>
                        </a:rPr>
                        <a:t>.</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dirty="0">
                          <a:solidFill>
                            <a:schemeClr val="tx1"/>
                          </a:solidFill>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30270727"/>
                  </a:ext>
                </a:extLst>
              </a:tr>
            </a:tbl>
          </a:graphicData>
        </a:graphic>
      </p:graphicFrame>
    </p:spTree>
    <p:extLst>
      <p:ext uri="{BB962C8B-B14F-4D97-AF65-F5344CB8AC3E}">
        <p14:creationId xmlns:p14="http://schemas.microsoft.com/office/powerpoint/2010/main" val="30280170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Hình ảnh 6" descr="Ảnh có chứa hoa, cây&#10;&#10;Mô tả được tạo tự động">
            <a:extLst>
              <a:ext uri="{FF2B5EF4-FFF2-40B4-BE49-F238E27FC236}">
                <a16:creationId xmlns:a16="http://schemas.microsoft.com/office/drawing/2014/main" id="{4C4FA8F7-6118-EC8B-2087-730ECF95CF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9862" y="-1"/>
            <a:ext cx="11707318" cy="6858001"/>
          </a:xfrm>
          <a:prstGeom prst="rect">
            <a:avLst/>
          </a:prstGeom>
        </p:spPr>
      </p:pic>
      <p:sp>
        <p:nvSpPr>
          <p:cNvPr id="8" name="Hộp Văn bản 7">
            <a:extLst>
              <a:ext uri="{FF2B5EF4-FFF2-40B4-BE49-F238E27FC236}">
                <a16:creationId xmlns:a16="http://schemas.microsoft.com/office/drawing/2014/main" id="{6FE3FB93-02C3-D60B-82FD-BD32AC451E79}"/>
              </a:ext>
            </a:extLst>
          </p:cNvPr>
          <p:cNvSpPr txBox="1"/>
          <p:nvPr/>
        </p:nvSpPr>
        <p:spPr>
          <a:xfrm>
            <a:off x="3582649" y="1484026"/>
            <a:ext cx="4961744" cy="584775"/>
          </a:xfrm>
          <a:prstGeom prst="rect">
            <a:avLst/>
          </a:prstGeom>
          <a:noFill/>
        </p:spPr>
        <p:txBody>
          <a:bodyPr wrap="square" rtlCol="0">
            <a:spAutoFit/>
          </a:bodyPr>
          <a:lstStyle/>
          <a:p>
            <a:r>
              <a:rPr lang="vi-VN" sz="3200" b="1" dirty="0">
                <a:effectLst/>
                <a:latin typeface="Times New Roman" panose="02020603050405020304" pitchFamily="18" charset="0"/>
                <a:ea typeface="Times New Roman" panose="02020603050405020304" pitchFamily="18" charset="0"/>
              </a:rPr>
              <a:t>HƯỚNG DẪN TỰ HỌC</a:t>
            </a:r>
            <a:endParaRPr lang="en-US" sz="3200" dirty="0"/>
          </a:p>
        </p:txBody>
      </p:sp>
      <p:sp>
        <p:nvSpPr>
          <p:cNvPr id="9" name="Hộp Văn bản 8">
            <a:extLst>
              <a:ext uri="{FF2B5EF4-FFF2-40B4-BE49-F238E27FC236}">
                <a16:creationId xmlns:a16="http://schemas.microsoft.com/office/drawing/2014/main" id="{2540091A-859B-7B3C-5D20-728F24507FDD}"/>
              </a:ext>
            </a:extLst>
          </p:cNvPr>
          <p:cNvSpPr txBox="1"/>
          <p:nvPr/>
        </p:nvSpPr>
        <p:spPr>
          <a:xfrm>
            <a:off x="1568970" y="2390613"/>
            <a:ext cx="8179631" cy="1384995"/>
          </a:xfrm>
          <a:prstGeom prst="rect">
            <a:avLst/>
          </a:prstGeom>
          <a:noFill/>
        </p:spPr>
        <p:txBody>
          <a:bodyPr wrap="square" rtlCol="0">
            <a:spAutoFit/>
          </a:bodyPr>
          <a:lstStyle/>
          <a:p>
            <a:pPr>
              <a:tabLst>
                <a:tab pos="-3810" algn="ctr"/>
              </a:tabLst>
            </a:pPr>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effectLst/>
                <a:latin typeface="Times New Roman" panose="02020603050405020304" pitchFamily="18" charset="0"/>
                <a:ea typeface="Times New Roman" panose="02020603050405020304" pitchFamily="18" charset="0"/>
                <a:cs typeface="Times New Roman" panose="02020603050405020304" pitchFamily="18" charset="0"/>
              </a:rPr>
              <a:t>Hướng</a:t>
            </a:r>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effectLst/>
                <a:latin typeface="Times New Roman" panose="02020603050405020304" pitchFamily="18" charset="0"/>
                <a:ea typeface="Times New Roman" panose="02020603050405020304" pitchFamily="18" charset="0"/>
                <a:cs typeface="Times New Roman" panose="02020603050405020304" pitchFamily="18" charset="0"/>
              </a:rPr>
              <a:t>dẫn</a:t>
            </a:r>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effectLst/>
                <a:latin typeface="Times New Roman" panose="02020603050405020304" pitchFamily="18" charset="0"/>
                <a:ea typeface="Times New Roman" panose="02020603050405020304" pitchFamily="18" charset="0"/>
                <a:cs typeface="Times New Roman" panose="02020603050405020304" pitchFamily="18" charset="0"/>
              </a:rPr>
              <a:t>tự</a:t>
            </a:r>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Học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và</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nắm</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chắc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ND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bài</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học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HS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hoàn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thiện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tập</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Tiếng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Hộp Văn bản 9">
            <a:extLst>
              <a:ext uri="{FF2B5EF4-FFF2-40B4-BE49-F238E27FC236}">
                <a16:creationId xmlns:a16="http://schemas.microsoft.com/office/drawing/2014/main" id="{20446ED0-2BA2-DBE1-948D-2043114CC5D4}"/>
              </a:ext>
            </a:extLst>
          </p:cNvPr>
          <p:cNvSpPr txBox="1"/>
          <p:nvPr/>
        </p:nvSpPr>
        <p:spPr>
          <a:xfrm>
            <a:off x="274820" y="4089766"/>
            <a:ext cx="11077731" cy="2246769"/>
          </a:xfrm>
          <a:prstGeom prst="rect">
            <a:avLst/>
          </a:prstGeom>
          <a:noFill/>
        </p:spPr>
        <p:txBody>
          <a:bodyPr wrap="square" rtlCol="0">
            <a:spAutoFit/>
          </a:bodyPr>
          <a:lstStyle/>
          <a:p>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effectLst/>
                <a:latin typeface="Times New Roman" panose="02020603050405020304" pitchFamily="18" charset="0"/>
                <a:ea typeface="Times New Roman" panose="02020603050405020304" pitchFamily="18" charset="0"/>
                <a:cs typeface="Times New Roman" panose="02020603050405020304" pitchFamily="18" charset="0"/>
              </a:rPr>
              <a:t>Hướng</a:t>
            </a:r>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effectLst/>
                <a:latin typeface="Times New Roman" panose="02020603050405020304" pitchFamily="18" charset="0"/>
                <a:ea typeface="Times New Roman" panose="02020603050405020304" pitchFamily="18" charset="0"/>
                <a:cs typeface="Times New Roman" panose="02020603050405020304" pitchFamily="18" charset="0"/>
              </a:rPr>
              <a:t>dẫn</a:t>
            </a:r>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effectLst/>
                <a:latin typeface="Times New Roman" panose="02020603050405020304" pitchFamily="18" charset="0"/>
                <a:ea typeface="Times New Roman" panose="02020603050405020304" pitchFamily="18" charset="0"/>
                <a:cs typeface="Times New Roman" panose="02020603050405020304" pitchFamily="18" charset="0"/>
              </a:rPr>
              <a:t>chuẩn</a:t>
            </a:r>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effectLst/>
                <a:latin typeface="Times New Roman" panose="02020603050405020304" pitchFamily="18" charset="0"/>
                <a:ea typeface="Times New Roman" panose="02020603050405020304" pitchFamily="18" charset="0"/>
                <a:cs typeface="Times New Roman" panose="02020603050405020304" pitchFamily="18" charset="0"/>
              </a:rPr>
              <a:t>bị</a:t>
            </a:r>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effectLst/>
                <a:latin typeface="Times New Roman" panose="02020603050405020304" pitchFamily="18" charset="0"/>
                <a:ea typeface="Times New Roman" panose="02020603050405020304" pitchFamily="18" charset="0"/>
                <a:cs typeface="Times New Roman" panose="02020603050405020304" pitchFamily="18" charset="0"/>
              </a:rPr>
              <a:t>bài</a:t>
            </a:r>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Tìm</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về</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tượng</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đài</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xây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trên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đất</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Nam, ý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nghĩa</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tượng</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đài</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Vận</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kĩ</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năng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đọc</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văn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bản</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nghị</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tìm</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hành</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đọc</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effectLst/>
                <a:latin typeface="Times New Roman" panose="02020603050405020304" pitchFamily="18" charset="0"/>
                <a:ea typeface="Times New Roman" panose="02020603050405020304" pitchFamily="18" charset="0"/>
                <a:cs typeface="Times New Roman" panose="02020603050405020304" pitchFamily="18" charset="0"/>
              </a:rPr>
              <a:t>Tượng</a:t>
            </a:r>
            <a:r>
              <a:rPr lang="vi-VN"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đài</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vĩ</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đại</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nhấ</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Uông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Ngọc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Dậu</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4203731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circle(in)">
                                      <p:cBhvr>
                                        <p:cTn id="13" dur="20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p:cTn id="18" dur="500" fill="hold"/>
                                        <p:tgtEl>
                                          <p:spTgt spid="10"/>
                                        </p:tgtEl>
                                        <p:attrNameLst>
                                          <p:attrName>ppt_w</p:attrName>
                                        </p:attrNameLst>
                                      </p:cBhvr>
                                      <p:tavLst>
                                        <p:tav tm="0">
                                          <p:val>
                                            <p:fltVal val="0"/>
                                          </p:val>
                                        </p:tav>
                                        <p:tav tm="100000">
                                          <p:val>
                                            <p:strVal val="#ppt_w"/>
                                          </p:val>
                                        </p:tav>
                                      </p:tavLst>
                                    </p:anim>
                                    <p:anim calcmode="lin" valueType="num">
                                      <p:cBhvr>
                                        <p:cTn id="19" dur="500" fill="hold"/>
                                        <p:tgtEl>
                                          <p:spTgt spid="10"/>
                                        </p:tgtEl>
                                        <p:attrNameLst>
                                          <p:attrName>ppt_h</p:attrName>
                                        </p:attrNameLst>
                                      </p:cBhvr>
                                      <p:tavLst>
                                        <p:tav tm="0">
                                          <p:val>
                                            <p:fltVal val="0"/>
                                          </p:val>
                                        </p:tav>
                                        <p:tav tm="100000">
                                          <p:val>
                                            <p:strVal val="#ppt_h"/>
                                          </p:val>
                                        </p:tav>
                                      </p:tavLst>
                                    </p:anim>
                                    <p:animEffect transition="in" filter="fade">
                                      <p:cBhvr>
                                        <p:cTn id="2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descr="Ảnh có chứa quảng trường&#10;&#10;Mô tả được tạo tự động">
            <a:extLst>
              <a:ext uri="{FF2B5EF4-FFF2-40B4-BE49-F238E27FC236}">
                <a16:creationId xmlns:a16="http://schemas.microsoft.com/office/drawing/2014/main" id="{F348C25F-0688-E43F-E8F0-DF9412E4C9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5774" y="0"/>
            <a:ext cx="11900452" cy="6857999"/>
          </a:xfrm>
          <a:prstGeom prst="rect">
            <a:avLst/>
          </a:prstGeom>
        </p:spPr>
      </p:pic>
      <p:sp>
        <p:nvSpPr>
          <p:cNvPr id="4" name="Hộp Văn bản 3">
            <a:extLst>
              <a:ext uri="{FF2B5EF4-FFF2-40B4-BE49-F238E27FC236}">
                <a16:creationId xmlns:a16="http://schemas.microsoft.com/office/drawing/2014/main" id="{8A1680E7-7D93-F024-78C2-27745560E7AE}"/>
              </a:ext>
            </a:extLst>
          </p:cNvPr>
          <p:cNvSpPr txBox="1"/>
          <p:nvPr/>
        </p:nvSpPr>
        <p:spPr>
          <a:xfrm>
            <a:off x="2888974" y="463826"/>
            <a:ext cx="6930887" cy="1120243"/>
          </a:xfrm>
          <a:prstGeom prst="rect">
            <a:avLst/>
          </a:prstGeom>
          <a:noFill/>
        </p:spPr>
        <p:txBody>
          <a:bodyPr wrap="square" rtlCol="0">
            <a:spAutoFit/>
          </a:bodyPr>
          <a:lstStyle/>
          <a:p>
            <a:pPr algn="just">
              <a:lnSpc>
                <a:spcPct val="107000"/>
              </a:lnSpc>
              <a:spcAft>
                <a:spcPts val="800"/>
              </a:spcAft>
            </a:pP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(1)</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Thế</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nào</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là</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liên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kết</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trong văn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bản</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Cho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ví</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dụ</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Hộp Văn bản 4">
            <a:extLst>
              <a:ext uri="{FF2B5EF4-FFF2-40B4-BE49-F238E27FC236}">
                <a16:creationId xmlns:a16="http://schemas.microsoft.com/office/drawing/2014/main" id="{49A0EE36-D9FF-122E-B352-46A1AB5E834F}"/>
              </a:ext>
            </a:extLst>
          </p:cNvPr>
          <p:cNvSpPr txBox="1"/>
          <p:nvPr/>
        </p:nvSpPr>
        <p:spPr>
          <a:xfrm>
            <a:off x="3147391" y="2398643"/>
            <a:ext cx="5897217" cy="1120243"/>
          </a:xfrm>
          <a:prstGeom prst="rect">
            <a:avLst/>
          </a:prstGeom>
          <a:noFill/>
        </p:spPr>
        <p:txBody>
          <a:bodyPr wrap="square" rtlCol="0">
            <a:spAutoFit/>
          </a:bodyPr>
          <a:lstStyle/>
          <a:p>
            <a:pPr algn="just">
              <a:lnSpc>
                <a:spcPct val="107000"/>
              </a:lnSpc>
              <a:spcAft>
                <a:spcPts val="800"/>
              </a:spcAft>
            </a:pP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(2)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Mạch</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lạc</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là</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gì</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Một</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văn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bản</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có</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tính</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mạch</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lạc</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khi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nào</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Hộp Văn bản 5">
            <a:extLst>
              <a:ext uri="{FF2B5EF4-FFF2-40B4-BE49-F238E27FC236}">
                <a16:creationId xmlns:a16="http://schemas.microsoft.com/office/drawing/2014/main" id="{7562E81C-E338-7D90-DE51-81A2CBFB38C7}"/>
              </a:ext>
            </a:extLst>
          </p:cNvPr>
          <p:cNvSpPr txBox="1"/>
          <p:nvPr/>
        </p:nvSpPr>
        <p:spPr>
          <a:xfrm>
            <a:off x="2888975" y="4518002"/>
            <a:ext cx="6387546" cy="1120243"/>
          </a:xfrm>
          <a:prstGeom prst="rect">
            <a:avLst/>
          </a:prstGeom>
          <a:noFill/>
        </p:spPr>
        <p:txBody>
          <a:bodyPr wrap="square" rtlCol="0">
            <a:spAutoFit/>
          </a:bodyPr>
          <a:lstStyle/>
          <a:p>
            <a:pPr algn="just">
              <a:lnSpc>
                <a:spcPct val="107000"/>
              </a:lnSpc>
              <a:spcAft>
                <a:spcPts val="800"/>
              </a:spcAft>
            </a:pP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(3)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Em</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hãy</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tìm</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điểm</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giống</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và</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khác</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nhau</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giữa</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liên</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kết</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và</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mạch</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lạc</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4348233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circle(in)">
                                      <p:cBhvr>
                                        <p:cTn id="2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5CD70124-323E-E914-E12E-98B1BA1541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1"/>
          </a:xfrm>
          <a:prstGeom prst="rect">
            <a:avLst/>
          </a:prstGeom>
        </p:spPr>
      </p:pic>
      <p:sp>
        <p:nvSpPr>
          <p:cNvPr id="4" name="Bảng con 3">
            <a:extLst>
              <a:ext uri="{FF2B5EF4-FFF2-40B4-BE49-F238E27FC236}">
                <a16:creationId xmlns:a16="http://schemas.microsoft.com/office/drawing/2014/main" id="{92CE9048-0F49-617E-ECCD-F3557EB6BB3C}"/>
              </a:ext>
            </a:extLst>
          </p:cNvPr>
          <p:cNvSpPr/>
          <p:nvPr/>
        </p:nvSpPr>
        <p:spPr>
          <a:xfrm>
            <a:off x="2001078" y="2504659"/>
            <a:ext cx="7845287" cy="622852"/>
          </a:xfrm>
          <a:prstGeom prst="plaqu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nl-NL" sz="3200" b="1" dirty="0">
                <a:effectLst/>
                <a:latin typeface="Times New Roman" panose="02020603050405020304" pitchFamily="18" charset="0"/>
                <a:ea typeface="Arial" panose="020B0604020202020204" pitchFamily="34" charset="0"/>
                <a:cs typeface="Times New Roman" panose="02020603050405020304" pitchFamily="18" charset="0"/>
              </a:rPr>
              <a:t>1. </a:t>
            </a:r>
            <a:r>
              <a:rPr lang="pt-BR" sz="3200" b="1" dirty="0">
                <a:effectLst/>
                <a:latin typeface="Times New Roman" panose="02020603050405020304" pitchFamily="18" charset="0"/>
                <a:ea typeface="Arial" panose="020B0604020202020204" pitchFamily="34" charset="0"/>
                <a:cs typeface="Times New Roman" panose="02020603050405020304" pitchFamily="18" charset="0"/>
              </a:rPr>
              <a:t>Liên kết và mạch lạc trong văn bản</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Hộp Văn bản 4">
            <a:extLst>
              <a:ext uri="{FF2B5EF4-FFF2-40B4-BE49-F238E27FC236}">
                <a16:creationId xmlns:a16="http://schemas.microsoft.com/office/drawing/2014/main" id="{A7882EF4-660B-E4A0-1C0E-63774E679486}"/>
              </a:ext>
            </a:extLst>
          </p:cNvPr>
          <p:cNvSpPr txBox="1"/>
          <p:nvPr/>
        </p:nvSpPr>
        <p:spPr>
          <a:xfrm>
            <a:off x="1689651" y="3730489"/>
            <a:ext cx="8468139" cy="1647182"/>
          </a:xfrm>
          <a:prstGeom prst="rect">
            <a:avLst/>
          </a:prstGeom>
          <a:noFill/>
        </p:spPr>
        <p:txBody>
          <a:bodyPr wrap="square" rtlCol="0">
            <a:spAutoFit/>
          </a:bodyPr>
          <a:lstStyle/>
          <a:p>
            <a:pPr algn="just">
              <a:lnSpc>
                <a:spcPct val="107000"/>
              </a:lnSpc>
              <a:spcAft>
                <a:spcPts val="800"/>
              </a:spcAft>
            </a:pPr>
            <a:r>
              <a:rPr lang="nl-NL" sz="3200" b="1" dirty="0">
                <a:effectLst/>
                <a:latin typeface="Times New Roman" panose="02020603050405020304" pitchFamily="18" charset="0"/>
                <a:ea typeface="Arial" panose="020B0604020202020204" pitchFamily="34" charset="0"/>
                <a:cs typeface="Times New Roman" panose="02020603050405020304" pitchFamily="18" charset="0"/>
              </a:rPr>
              <a:t>- Liên kết</a:t>
            </a:r>
            <a:r>
              <a:rPr lang="nl-NL" sz="3200" dirty="0">
                <a:effectLst/>
                <a:latin typeface="Times New Roman" panose="02020603050405020304" pitchFamily="18" charset="0"/>
                <a:ea typeface="Arial" panose="020B0604020202020204" pitchFamily="34" charset="0"/>
                <a:cs typeface="Times New Roman" panose="02020603050405020304" pitchFamily="18" charset="0"/>
              </a:rPr>
              <a:t> là sự thể hiện mối quan hệ về nội dung giữa các câu, các đoạn, các phần của văn bản bằng phương tiện ngôn ngữ thích hợp</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15316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8B695031-E9A1-4CCD-E3BF-729308C218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2425"/>
            <a:ext cx="12192000" cy="6745575"/>
          </a:xfrm>
          <a:prstGeom prst="rect">
            <a:avLst/>
          </a:prstGeom>
        </p:spPr>
      </p:pic>
      <p:sp>
        <p:nvSpPr>
          <p:cNvPr id="3" name="Hộp Văn bản 2">
            <a:extLst>
              <a:ext uri="{FF2B5EF4-FFF2-40B4-BE49-F238E27FC236}">
                <a16:creationId xmlns:a16="http://schemas.microsoft.com/office/drawing/2014/main" id="{FC8B02A9-28F5-B3D4-3463-1D01386AFFAA}"/>
              </a:ext>
            </a:extLst>
          </p:cNvPr>
          <p:cNvSpPr txBox="1"/>
          <p:nvPr/>
        </p:nvSpPr>
        <p:spPr>
          <a:xfrm>
            <a:off x="1605251" y="2146384"/>
            <a:ext cx="8627165" cy="2677656"/>
          </a:xfrm>
          <a:prstGeom prst="rect">
            <a:avLst/>
          </a:prstGeom>
          <a:noFill/>
        </p:spPr>
        <p:txBody>
          <a:bodyPr wrap="square" rtlCol="0">
            <a:spAutoFit/>
          </a:bodyPr>
          <a:lstStyle/>
          <a:p>
            <a:pPr algn="ctr"/>
            <a:r>
              <a:rPr lang="vi-VN" sz="2800" b="1" dirty="0" err="1">
                <a:solidFill>
                  <a:srgbClr val="4F81BD"/>
                </a:solidFill>
                <a:effectLst/>
                <a:latin typeface="Times New Roman" panose="02020603050405020304" pitchFamily="18" charset="0"/>
                <a:ea typeface="Arial" panose="020B0604020202020204" pitchFamily="34" charset="0"/>
                <a:cs typeface="Times New Roman" panose="02020603050405020304" pitchFamily="18" charset="0"/>
              </a:rPr>
              <a:t>Ví</a:t>
            </a:r>
            <a:r>
              <a:rPr lang="vi-VN" sz="2800" b="1" dirty="0">
                <a:solidFill>
                  <a:srgbClr val="4F81BD"/>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b="1" dirty="0" err="1">
                <a:solidFill>
                  <a:srgbClr val="4F81BD"/>
                </a:solidFill>
                <a:effectLst/>
                <a:latin typeface="Times New Roman" panose="02020603050405020304" pitchFamily="18" charset="0"/>
                <a:ea typeface="Arial" panose="020B0604020202020204" pitchFamily="34" charset="0"/>
                <a:cs typeface="Times New Roman" panose="02020603050405020304" pitchFamily="18" charset="0"/>
              </a:rPr>
              <a:t>dụ</a:t>
            </a:r>
            <a:r>
              <a:rPr lang="vi-VN" sz="2800" b="1" dirty="0">
                <a:solidFill>
                  <a:srgbClr val="4F81BD"/>
                </a:solidFill>
                <a:effectLst/>
                <a:latin typeface="Times New Roman" panose="02020603050405020304" pitchFamily="18" charset="0"/>
                <a:ea typeface="Arial" panose="020B0604020202020204" pitchFamily="34"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vi-VN" sz="2800" dirty="0">
                <a:effectLst/>
                <a:latin typeface="Times New Roman" panose="02020603050405020304" pitchFamily="18" charset="0"/>
                <a:ea typeface="Arial" panose="020B0604020202020204" pitchFamily="34" charset="0"/>
                <a:cs typeface="Times New Roman" panose="02020603050405020304" pitchFamily="18" charset="0"/>
              </a:rPr>
              <a:t>“</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Một</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hôm,Thạch</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Sanh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ngồi</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trong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ngục</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tối,đem</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đàn</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của</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vua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Thủy</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Tề</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cho ra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gảy</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Tiếng</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đàn</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vẳng</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đến</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hoàng</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cung,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lọt</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vào</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tai công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chúa</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Vừa</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nghe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tiếng</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đàn</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công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chúa</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bỗng</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cười</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nói</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vui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vẻ</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Nàng</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xin vua cha cho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gọi</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người</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đánh</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đàn</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vào</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cung</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Thạch</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Sanh)</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id="{65238BAA-9619-6E8E-EFE3-A5330A6E1EE4}"/>
              </a:ext>
            </a:extLst>
          </p:cNvPr>
          <p:cNvSpPr txBox="1"/>
          <p:nvPr/>
        </p:nvSpPr>
        <p:spPr>
          <a:xfrm>
            <a:off x="1804033" y="5066676"/>
            <a:ext cx="8229600" cy="991618"/>
          </a:xfrm>
          <a:prstGeom prst="rect">
            <a:avLst/>
          </a:prstGeom>
          <a:noFill/>
        </p:spPr>
        <p:txBody>
          <a:bodyPr wrap="square" rtlCol="0">
            <a:spAutoFit/>
          </a:bodyPr>
          <a:lstStyle/>
          <a:p>
            <a:pPr algn="just">
              <a:lnSpc>
                <a:spcPct val="107000"/>
              </a:lnSpc>
              <a:spcAft>
                <a:spcPts val="800"/>
              </a:spcAft>
            </a:pP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Lặp</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từ</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đàn</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thay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thế</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từ</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“Công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chúa</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nàng</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tạo</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sự</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liên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kết</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chặt</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chẽ</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cho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các</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câu văn.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432563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11FC12D3-AE91-16BD-F165-6E327E933D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2425"/>
            <a:ext cx="12192000" cy="6745575"/>
          </a:xfrm>
          <a:prstGeom prst="rect">
            <a:avLst/>
          </a:prstGeom>
        </p:spPr>
      </p:pic>
      <p:sp>
        <p:nvSpPr>
          <p:cNvPr id="3" name="Hộp Văn bản 2">
            <a:extLst>
              <a:ext uri="{FF2B5EF4-FFF2-40B4-BE49-F238E27FC236}">
                <a16:creationId xmlns:a16="http://schemas.microsoft.com/office/drawing/2014/main" id="{ACECF03A-F90E-DAE6-3E00-3B4C89B5C808}"/>
              </a:ext>
            </a:extLst>
          </p:cNvPr>
          <p:cNvSpPr txBox="1"/>
          <p:nvPr/>
        </p:nvSpPr>
        <p:spPr>
          <a:xfrm>
            <a:off x="1828800" y="2518347"/>
            <a:ext cx="8109679" cy="2701060"/>
          </a:xfrm>
          <a:prstGeom prst="rect">
            <a:avLst/>
          </a:prstGeom>
          <a:noFill/>
        </p:spPr>
        <p:txBody>
          <a:bodyPr wrap="square" rtlCol="0">
            <a:spAutoFit/>
          </a:bodyPr>
          <a:lstStyle/>
          <a:p>
            <a:pPr algn="just">
              <a:lnSpc>
                <a:spcPct val="107000"/>
              </a:lnSpc>
              <a:spcAft>
                <a:spcPts val="800"/>
              </a:spcAft>
            </a:pPr>
            <a:r>
              <a:rPr lang="nl-NL" sz="3200">
                <a:effectLst/>
                <a:latin typeface="Times New Roman" panose="02020603050405020304" pitchFamily="18" charset="0"/>
                <a:ea typeface="Arial" panose="020B0604020202020204" pitchFamily="34" charset="0"/>
                <a:cs typeface="Times New Roman" panose="02020603050405020304" pitchFamily="18" charset="0"/>
              </a:rPr>
              <a:t>- </a:t>
            </a:r>
            <a:r>
              <a:rPr lang="nl-NL" sz="3200" b="1">
                <a:effectLst/>
                <a:latin typeface="Times New Roman" panose="02020603050405020304" pitchFamily="18" charset="0"/>
                <a:ea typeface="Arial" panose="020B0604020202020204" pitchFamily="34" charset="0"/>
                <a:cs typeface="Times New Roman" panose="02020603050405020304" pitchFamily="18" charset="0"/>
              </a:rPr>
              <a:t>Mạch lạc</a:t>
            </a:r>
            <a:r>
              <a:rPr lang="nl-NL" sz="3200">
                <a:effectLst/>
                <a:latin typeface="Times New Roman" panose="02020603050405020304" pitchFamily="18" charset="0"/>
                <a:ea typeface="Arial" panose="020B0604020202020204" pitchFamily="34" charset="0"/>
                <a:cs typeface="Times New Roman" panose="02020603050405020304" pitchFamily="18" charset="0"/>
              </a:rPr>
              <a:t> là sự thống nhất về chủ đề và tính lô gich của văn bản. Một văn bản được coi là có tính mạch lạc khi các phần, các đoạn, các câu của văn bản đều nói về một chủ đề và</a:t>
            </a:r>
            <a:r>
              <a:rPr lang="vi-VN" sz="3200">
                <a:effectLst/>
                <a:latin typeface="Times New Roman" panose="02020603050405020304" pitchFamily="18" charset="0"/>
                <a:ea typeface="Arial" panose="020B0604020202020204" pitchFamily="34" charset="0"/>
                <a:cs typeface="Times New Roman" panose="02020603050405020304" pitchFamily="18" charset="0"/>
              </a:rPr>
              <a:t>  </a:t>
            </a:r>
            <a:r>
              <a:rPr lang="nl-NL" sz="3200">
                <a:effectLst/>
                <a:latin typeface="Times New Roman" panose="02020603050405020304" pitchFamily="18" charset="0"/>
                <a:ea typeface="Arial" panose="020B0604020202020204" pitchFamily="34" charset="0"/>
                <a:cs typeface="Times New Roman" panose="02020603050405020304" pitchFamily="18" charset="0"/>
              </a:rPr>
              <a:t>được sắp sếp theo một trình tự hợp lí.</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547683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Hình ảnh 3">
            <a:extLst>
              <a:ext uri="{FF2B5EF4-FFF2-40B4-BE49-F238E27FC236}">
                <a16:creationId xmlns:a16="http://schemas.microsoft.com/office/drawing/2014/main" id="{78891213-BAA1-265B-EBBD-1C8E17BD8A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43" y="179883"/>
            <a:ext cx="11677337" cy="6520720"/>
          </a:xfrm>
          <a:prstGeom prst="rect">
            <a:avLst/>
          </a:prstGeom>
        </p:spPr>
      </p:pic>
      <p:sp>
        <p:nvSpPr>
          <p:cNvPr id="5" name="Hộp Văn bản 4">
            <a:extLst>
              <a:ext uri="{FF2B5EF4-FFF2-40B4-BE49-F238E27FC236}">
                <a16:creationId xmlns:a16="http://schemas.microsoft.com/office/drawing/2014/main" id="{6ADEAD70-7E57-FDCD-D097-3117B3CB91D0}"/>
              </a:ext>
            </a:extLst>
          </p:cNvPr>
          <p:cNvSpPr txBox="1"/>
          <p:nvPr/>
        </p:nvSpPr>
        <p:spPr>
          <a:xfrm>
            <a:off x="5076668" y="179883"/>
            <a:ext cx="2003685" cy="584775"/>
          </a:xfrm>
          <a:prstGeom prst="rect">
            <a:avLst/>
          </a:prstGeom>
          <a:solidFill>
            <a:srgbClr val="00B050"/>
          </a:solidFill>
        </p:spPr>
        <p:txBody>
          <a:bodyPr wrap="square" rtlCol="0">
            <a:spAutoFit/>
          </a:bodyPr>
          <a:lstStyle/>
          <a:p>
            <a:r>
              <a:rPr lang="en-US" sz="3200" b="1">
                <a:solidFill>
                  <a:schemeClr val="bg1"/>
                </a:solidFill>
                <a:effectLst/>
                <a:latin typeface="Times New Roman" panose="02020603050405020304" pitchFamily="18" charset="0"/>
                <a:ea typeface="Arial" panose="020B0604020202020204" pitchFamily="34" charset="0"/>
              </a:rPr>
              <a:t>2. </a:t>
            </a:r>
            <a:r>
              <a:rPr lang="vi-VN" sz="3200" b="1">
                <a:solidFill>
                  <a:schemeClr val="bg1"/>
                </a:solidFill>
                <a:effectLst/>
                <a:latin typeface="Times New Roman" panose="02020603050405020304" pitchFamily="18" charset="0"/>
                <a:ea typeface="Arial" panose="020B0604020202020204" pitchFamily="34" charset="0"/>
              </a:rPr>
              <a:t>Ví dụ</a:t>
            </a:r>
            <a:endParaRPr lang="en-US" sz="3200" dirty="0">
              <a:solidFill>
                <a:schemeClr val="bg1"/>
              </a:solidFill>
            </a:endParaRPr>
          </a:p>
        </p:txBody>
      </p:sp>
      <p:sp>
        <p:nvSpPr>
          <p:cNvPr id="6" name="Hộp Văn bản 5">
            <a:extLst>
              <a:ext uri="{FF2B5EF4-FFF2-40B4-BE49-F238E27FC236}">
                <a16:creationId xmlns:a16="http://schemas.microsoft.com/office/drawing/2014/main" id="{24B8098F-5951-5E85-0090-89103C1DF93B}"/>
              </a:ext>
            </a:extLst>
          </p:cNvPr>
          <p:cNvSpPr txBox="1"/>
          <p:nvPr/>
        </p:nvSpPr>
        <p:spPr>
          <a:xfrm>
            <a:off x="2563318" y="1034321"/>
            <a:ext cx="7315200" cy="991618"/>
          </a:xfrm>
          <a:prstGeom prst="rect">
            <a:avLst/>
          </a:prstGeom>
          <a:noFill/>
        </p:spPr>
        <p:txBody>
          <a:bodyPr wrap="square" rtlCol="0">
            <a:spAutoFit/>
          </a:bodyPr>
          <a:lstStyle/>
          <a:p>
            <a:pPr algn="just">
              <a:lnSpc>
                <a:spcPct val="107000"/>
              </a:lnSpc>
              <a:spcAft>
                <a:spcPts val="800"/>
              </a:spcAft>
            </a:pP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Tính</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mạch</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lạc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của</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văn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bản</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Đức</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tính</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giản</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dị</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của</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Bác</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Hồ</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Phạm</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Văn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Đồng</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được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thể</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hiện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Hộp Văn bản 6">
            <a:extLst>
              <a:ext uri="{FF2B5EF4-FFF2-40B4-BE49-F238E27FC236}">
                <a16:creationId xmlns:a16="http://schemas.microsoft.com/office/drawing/2014/main" id="{DC855B41-AE26-1F06-F1A3-D3F86BC53009}"/>
              </a:ext>
            </a:extLst>
          </p:cNvPr>
          <p:cNvSpPr txBox="1"/>
          <p:nvPr/>
        </p:nvSpPr>
        <p:spPr>
          <a:xfrm>
            <a:off x="1866274" y="2510080"/>
            <a:ext cx="8424472" cy="991618"/>
          </a:xfrm>
          <a:prstGeom prst="rect">
            <a:avLst/>
          </a:prstGeom>
          <a:noFill/>
        </p:spPr>
        <p:txBody>
          <a:bodyPr wrap="square" rtlCol="0">
            <a:spAutoFit/>
          </a:bodyPr>
          <a:lstStyle/>
          <a:p>
            <a:pPr algn="just">
              <a:lnSpc>
                <a:spcPct val="107000"/>
              </a:lnSpc>
              <a:spcAft>
                <a:spcPts val="800"/>
              </a:spcAft>
            </a:pP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Các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phần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các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đoạn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các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câu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của</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văn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bản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đều</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bàn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luận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xoay quanh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chủ</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đề</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đức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tính</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giản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dị</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của</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Bác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Hồ</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Hộp Văn bản 7">
            <a:extLst>
              <a:ext uri="{FF2B5EF4-FFF2-40B4-BE49-F238E27FC236}">
                <a16:creationId xmlns:a16="http://schemas.microsoft.com/office/drawing/2014/main" id="{C8E48BF7-E59D-47AE-2219-EDBA49D8ABCD}"/>
              </a:ext>
            </a:extLst>
          </p:cNvPr>
          <p:cNvSpPr txBox="1"/>
          <p:nvPr/>
        </p:nvSpPr>
        <p:spPr>
          <a:xfrm>
            <a:off x="1883764" y="3798800"/>
            <a:ext cx="8424472" cy="991618"/>
          </a:xfrm>
          <a:prstGeom prst="rect">
            <a:avLst/>
          </a:prstGeom>
          <a:noFill/>
        </p:spPr>
        <p:txBody>
          <a:bodyPr wrap="square" rtlCol="0">
            <a:spAutoFit/>
          </a:bodyPr>
          <a:lstStyle/>
          <a:p>
            <a:pPr algn="just">
              <a:lnSpc>
                <a:spcPct val="107000"/>
              </a:lnSpc>
              <a:spcAft>
                <a:spcPts val="800"/>
              </a:spcAft>
            </a:pP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Các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phần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các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đoạn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các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câu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của</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văn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bản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được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sắp</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xếp</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theo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một</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trình</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tự</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hợp</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lí</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974895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circle(in)">
                                      <p:cBhvr>
                                        <p:cTn id="18" dur="20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randombar(horizontal)">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94F7C8EB-626D-D18F-8C08-65099ECB8C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9843" y="104932"/>
            <a:ext cx="11677337" cy="6520720"/>
          </a:xfrm>
          <a:prstGeom prst="rect">
            <a:avLst/>
          </a:prstGeom>
        </p:spPr>
      </p:pic>
      <p:sp>
        <p:nvSpPr>
          <p:cNvPr id="3" name="Hộp Văn bản 2">
            <a:extLst>
              <a:ext uri="{FF2B5EF4-FFF2-40B4-BE49-F238E27FC236}">
                <a16:creationId xmlns:a16="http://schemas.microsoft.com/office/drawing/2014/main" id="{AD6FFA31-ADC7-0975-2241-85805D1FC45B}"/>
              </a:ext>
            </a:extLst>
          </p:cNvPr>
          <p:cNvSpPr txBox="1"/>
          <p:nvPr/>
        </p:nvSpPr>
        <p:spPr>
          <a:xfrm>
            <a:off x="3072984" y="539646"/>
            <a:ext cx="6940446" cy="991618"/>
          </a:xfrm>
          <a:prstGeom prst="rect">
            <a:avLst/>
          </a:prstGeom>
          <a:noFill/>
        </p:spPr>
        <p:txBody>
          <a:bodyPr wrap="square" rtlCol="0">
            <a:spAutoFit/>
          </a:bodyPr>
          <a:lstStyle/>
          <a:p>
            <a:pPr algn="just">
              <a:lnSpc>
                <a:spcPct val="107000"/>
              </a:lnSpc>
              <a:spcAft>
                <a:spcPts val="800"/>
              </a:spcAft>
            </a:pP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Phần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mở</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đầu</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nêu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chủ</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đề</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bàn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luận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Đời</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sống</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vô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cùng</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giản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dị</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khiêm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tốn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của</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Bác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Hồ</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id="{2553BD27-DDB4-D515-B752-E03999075F61}"/>
              </a:ext>
            </a:extLst>
          </p:cNvPr>
          <p:cNvSpPr txBox="1"/>
          <p:nvPr/>
        </p:nvSpPr>
        <p:spPr>
          <a:xfrm>
            <a:off x="4751882" y="2023672"/>
            <a:ext cx="5906125" cy="4401205"/>
          </a:xfrm>
          <a:prstGeom prst="rect">
            <a:avLst/>
          </a:prstGeom>
          <a:noFill/>
        </p:spPr>
        <p:txBody>
          <a:bodyPr wrap="square" rtlCol="0">
            <a:spAutoFit/>
          </a:bodyPr>
          <a:lstStyle/>
          <a:p>
            <a:pPr algn="just"/>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Các</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phần</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đoạn</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tiếp</a:t>
            </a:r>
            <a:r>
              <a:rPr lang="vi-VN" sz="2800" dirty="0">
                <a:effectLst/>
                <a:latin typeface="Times New Roman" panose="02020603050405020304" pitchFamily="18" charset="0"/>
                <a:ea typeface="Arial" panose="020B0604020202020204" pitchFamily="34" charset="0"/>
              </a:rPr>
              <a:t> theo nêu </a:t>
            </a:r>
            <a:r>
              <a:rPr lang="vi-VN" sz="2800" dirty="0" err="1">
                <a:effectLst/>
                <a:latin typeface="Times New Roman" panose="02020603050405020304" pitchFamily="18" charset="0"/>
                <a:ea typeface="Arial" panose="020B0604020202020204" pitchFamily="34" charset="0"/>
              </a:rPr>
              <a:t>các</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chủ</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đề</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nhỏ</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với</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các</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nội</a:t>
            </a:r>
            <a:r>
              <a:rPr lang="vi-VN" sz="2800" dirty="0">
                <a:effectLst/>
                <a:latin typeface="Times New Roman" panose="02020603050405020304" pitchFamily="18" charset="0"/>
                <a:ea typeface="Arial" panose="020B0604020202020204" pitchFamily="34" charset="0"/>
              </a:rPr>
              <a:t> dung </a:t>
            </a:r>
            <a:r>
              <a:rPr lang="vi-VN" sz="2800" dirty="0" err="1">
                <a:effectLst/>
                <a:latin typeface="Times New Roman" panose="02020603050405020304" pitchFamily="18" charset="0"/>
                <a:ea typeface="Arial" panose="020B0604020202020204" pitchFamily="34" charset="0"/>
              </a:rPr>
              <a:t>cụ</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thể</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làm</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rõ</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chủ</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đề</a:t>
            </a:r>
            <a:r>
              <a:rPr lang="vi-VN" sz="2800" dirty="0">
                <a:effectLst/>
                <a:latin typeface="Times New Roman" panose="02020603050405020304" pitchFamily="18" charset="0"/>
                <a:ea typeface="Arial" panose="020B0604020202020204" pitchFamily="34" charset="0"/>
              </a:rPr>
              <a:t> chung </a:t>
            </a:r>
            <a:r>
              <a:rPr lang="vi-VN" sz="2800" dirty="0" err="1">
                <a:effectLst/>
                <a:latin typeface="Times New Roman" panose="02020603050405020304" pitchFamily="18" charset="0"/>
                <a:ea typeface="Arial" panose="020B0604020202020204" pitchFamily="34" charset="0"/>
              </a:rPr>
              <a:t>của</a:t>
            </a:r>
            <a:r>
              <a:rPr lang="vi-VN" sz="2800" dirty="0">
                <a:effectLst/>
                <a:latin typeface="Times New Roman" panose="02020603050405020304" pitchFamily="18" charset="0"/>
                <a:ea typeface="Arial" panose="020B0604020202020204" pitchFamily="34" charset="0"/>
              </a:rPr>
              <a:t> văn </a:t>
            </a:r>
            <a:r>
              <a:rPr lang="vi-VN" sz="2800" dirty="0" err="1">
                <a:effectLst/>
                <a:latin typeface="Times New Roman" panose="02020603050405020304" pitchFamily="18" charset="0"/>
                <a:ea typeface="Arial" panose="020B0604020202020204" pitchFamily="34" charset="0"/>
              </a:rPr>
              <a:t>bản</a:t>
            </a:r>
            <a:r>
              <a:rPr lang="vi-VN" sz="2800"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Đức</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tính</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giản</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dị</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của</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Bác</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Hồ</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được</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thể</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hiện</a:t>
            </a:r>
            <a:r>
              <a:rPr lang="vi-VN" sz="2800" i="1" dirty="0">
                <a:effectLst/>
                <a:latin typeface="Times New Roman" panose="02020603050405020304" pitchFamily="18" charset="0"/>
                <a:ea typeface="Arial" panose="020B0604020202020204" pitchFamily="34" charset="0"/>
              </a:rPr>
              <a:t> trong sinh </a:t>
            </a:r>
            <a:r>
              <a:rPr lang="vi-VN" sz="2800" i="1" dirty="0" err="1">
                <a:effectLst/>
                <a:latin typeface="Times New Roman" panose="02020603050405020304" pitchFamily="18" charset="0"/>
                <a:ea typeface="Arial" panose="020B0604020202020204" pitchFamily="34" charset="0"/>
              </a:rPr>
              <a:t>hoạt</a:t>
            </a:r>
            <a:r>
              <a:rPr lang="vi-VN" sz="2800" i="1" dirty="0">
                <a:effectLst/>
                <a:latin typeface="Times New Roman" panose="02020603050405020304" pitchFamily="18" charset="0"/>
                <a:ea typeface="Arial" panose="020B0604020202020204" pitchFamily="34" charset="0"/>
              </a:rPr>
              <a:t> (ăn, ở, </a:t>
            </a:r>
            <a:r>
              <a:rPr lang="vi-VN" sz="2800" i="1" dirty="0" err="1">
                <a:effectLst/>
                <a:latin typeface="Times New Roman" panose="02020603050405020304" pitchFamily="18" charset="0"/>
                <a:ea typeface="Arial" panose="020B0604020202020204" pitchFamily="34" charset="0"/>
              </a:rPr>
              <a:t>làm</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việc</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Đời</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sống</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vật</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chất</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giản</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dị</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của</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Bác</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Hồ</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được</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kết</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hợp</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hài</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hòa</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với</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đời</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sống</a:t>
            </a:r>
            <a:r>
              <a:rPr lang="vi-VN" sz="2800" i="1" dirty="0">
                <a:effectLst/>
                <a:latin typeface="Times New Roman" panose="02020603050405020304" pitchFamily="18" charset="0"/>
                <a:ea typeface="Arial" panose="020B0604020202020204" pitchFamily="34" charset="0"/>
              </a:rPr>
              <a:t> tâm </a:t>
            </a:r>
            <a:r>
              <a:rPr lang="vi-VN" sz="2800" i="1" dirty="0" err="1">
                <a:effectLst/>
                <a:latin typeface="Times New Roman" panose="02020603050405020304" pitchFamily="18" charset="0"/>
                <a:ea typeface="Arial" panose="020B0604020202020204" pitchFamily="34" charset="0"/>
              </a:rPr>
              <a:t>hồn</a:t>
            </a:r>
            <a:r>
              <a:rPr lang="vi-VN" sz="2800" i="1" dirty="0">
                <a:effectLst/>
                <a:latin typeface="Times New Roman" panose="02020603050405020304" pitchFamily="18" charset="0"/>
                <a:ea typeface="Arial" panose="020B0604020202020204" pitchFamily="34" charset="0"/>
              </a:rPr>
              <a:t> vô </a:t>
            </a:r>
            <a:r>
              <a:rPr lang="vi-VN" sz="2800" i="1" dirty="0" err="1">
                <a:effectLst/>
                <a:latin typeface="Times New Roman" panose="02020603050405020304" pitchFamily="18" charset="0"/>
                <a:ea typeface="Arial" panose="020B0604020202020204" pitchFamily="34" charset="0"/>
              </a:rPr>
              <a:t>cùng</a:t>
            </a:r>
            <a:r>
              <a:rPr lang="vi-VN" sz="2800" i="1" dirty="0">
                <a:effectLst/>
                <a:latin typeface="Times New Roman" panose="02020603050405020304" pitchFamily="18" charset="0"/>
                <a:ea typeface="Arial" panose="020B0604020202020204" pitchFamily="34" charset="0"/>
              </a:rPr>
              <a:t> phong </a:t>
            </a:r>
            <a:r>
              <a:rPr lang="vi-VN" sz="2800" i="1" dirty="0" err="1">
                <a:effectLst/>
                <a:latin typeface="Times New Roman" panose="02020603050405020304" pitchFamily="18" charset="0"/>
                <a:ea typeface="Arial" panose="020B0604020202020204" pitchFamily="34" charset="0"/>
              </a:rPr>
              <a:t>phú</a:t>
            </a:r>
            <a:r>
              <a:rPr lang="vi-VN" sz="2800" i="1" dirty="0">
                <a:effectLst/>
                <a:latin typeface="Times New Roman" panose="02020603050405020304" pitchFamily="18" charset="0"/>
                <a:ea typeface="Arial" panose="020B0604020202020204" pitchFamily="34" charset="0"/>
              </a:rPr>
              <a:t>, cao </a:t>
            </a:r>
            <a:r>
              <a:rPr lang="vi-VN" sz="2800" i="1" dirty="0" err="1">
                <a:effectLst/>
                <a:latin typeface="Times New Roman" panose="02020603050405020304" pitchFamily="18" charset="0"/>
                <a:ea typeface="Arial" panose="020B0604020202020204" pitchFamily="34" charset="0"/>
              </a:rPr>
              <a:t>thượng</a:t>
            </a:r>
            <a:r>
              <a:rPr lang="vi-VN" sz="2800" i="1" dirty="0">
                <a:effectLst/>
                <a:latin typeface="Times New Roman" panose="02020603050405020304" pitchFamily="18" charset="0"/>
                <a:ea typeface="Arial" panose="020B0604020202020204" pitchFamily="34" charset="0"/>
              </a:rPr>
              <a:t>; không </a:t>
            </a:r>
            <a:r>
              <a:rPr lang="vi-VN" sz="2800" i="1" dirty="0" err="1">
                <a:effectLst/>
                <a:latin typeface="Times New Roman" panose="02020603050405020304" pitchFamily="18" charset="0"/>
                <a:ea typeface="Arial" panose="020B0604020202020204" pitchFamily="34" charset="0"/>
              </a:rPr>
              <a:t>chỉ</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giản</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dị</a:t>
            </a:r>
            <a:r>
              <a:rPr lang="vi-VN" sz="2800" i="1" dirty="0">
                <a:effectLst/>
                <a:latin typeface="Times New Roman" panose="02020603050405020304" pitchFamily="18" charset="0"/>
                <a:ea typeface="Arial" panose="020B0604020202020204" pitchFamily="34" charset="0"/>
              </a:rPr>
              <a:t> trong sinh </a:t>
            </a:r>
            <a:r>
              <a:rPr lang="vi-VN" sz="2800" i="1" dirty="0" err="1">
                <a:effectLst/>
                <a:latin typeface="Times New Roman" panose="02020603050405020304" pitchFamily="18" charset="0"/>
                <a:ea typeface="Arial" panose="020B0604020202020204" pitchFamily="34" charset="0"/>
              </a:rPr>
              <a:t>hoạt</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Bác</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Hồ</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còn</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tất</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giản</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dị</a:t>
            </a:r>
            <a:r>
              <a:rPr lang="vi-VN" sz="2800" i="1" dirty="0">
                <a:effectLst/>
                <a:latin typeface="Times New Roman" panose="02020603050405020304" pitchFamily="18" charset="0"/>
                <a:ea typeface="Arial" panose="020B0604020202020204" pitchFamily="34" charset="0"/>
              </a:rPr>
              <a:t> trong </a:t>
            </a:r>
            <a:r>
              <a:rPr lang="vi-VN" sz="2800" i="1" dirty="0" err="1">
                <a:effectLst/>
                <a:latin typeface="Times New Roman" panose="02020603050405020304" pitchFamily="18" charset="0"/>
                <a:ea typeface="Arial" panose="020B0604020202020204" pitchFamily="34" charset="0"/>
              </a:rPr>
              <a:t>nói</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viết</a:t>
            </a:r>
            <a:r>
              <a:rPr lang="vi-VN" sz="2800" i="1" dirty="0">
                <a:effectLst/>
                <a:latin typeface="Times New Roman" panose="02020603050405020304" pitchFamily="18" charset="0"/>
                <a:ea typeface="Arial" panose="020B0604020202020204" pitchFamily="34" charset="0"/>
              </a:rPr>
              <a:t>.</a:t>
            </a:r>
            <a:endParaRPr lang="en-US" sz="2800" dirty="0"/>
          </a:p>
        </p:txBody>
      </p:sp>
      <p:pic>
        <p:nvPicPr>
          <p:cNvPr id="6" name="Hình ảnh 5">
            <a:extLst>
              <a:ext uri="{FF2B5EF4-FFF2-40B4-BE49-F238E27FC236}">
                <a16:creationId xmlns:a16="http://schemas.microsoft.com/office/drawing/2014/main" id="{070E0627-48B6-B767-9E44-9EBC6DEEA64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4820" y="2302582"/>
            <a:ext cx="4297180" cy="4122295"/>
          </a:xfrm>
          <a:prstGeom prst="rect">
            <a:avLst/>
          </a:prstGeom>
          <a:effectLst>
            <a:glow rad="228600">
              <a:schemeClr val="accent2">
                <a:satMod val="175000"/>
                <a:alpha val="40000"/>
              </a:schemeClr>
            </a:glow>
          </a:effectLst>
          <a:scene3d>
            <a:camera prst="orthographicFront"/>
            <a:lightRig rig="threePt" dir="t"/>
          </a:scene3d>
          <a:sp3d>
            <a:bevelT w="139700" h="139700" prst="divot"/>
          </a:sp3d>
        </p:spPr>
      </p:pic>
    </p:spTree>
    <p:extLst>
      <p:ext uri="{BB962C8B-B14F-4D97-AF65-F5344CB8AC3E}">
        <p14:creationId xmlns:p14="http://schemas.microsoft.com/office/powerpoint/2010/main" val="10577314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theme/theme1.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254</TotalTime>
  <Words>3040</Words>
  <Application>Microsoft Office PowerPoint</Application>
  <PresentationFormat>Widescreen</PresentationFormat>
  <Paragraphs>158</Paragraphs>
  <Slides>37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Calibri Light</vt:lpstr>
      <vt:lpstr>Times New Roman</vt:lpstr>
      <vt:lpstr>Chủ đề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Đỗ Xuân Trường</dc:creator>
  <cp:lastModifiedBy>84946174226</cp:lastModifiedBy>
  <cp:revision>5</cp:revision>
  <dcterms:created xsi:type="dcterms:W3CDTF">2022-12-05T01:04:34Z</dcterms:created>
  <dcterms:modified xsi:type="dcterms:W3CDTF">2024-03-14T09:24:53Z</dcterms:modified>
</cp:coreProperties>
</file>